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83" r:id="rId14"/>
    <p:sldId id="270" r:id="rId15"/>
    <p:sldId id="282" r:id="rId16"/>
    <p:sldId id="271" r:id="rId17"/>
    <p:sldId id="272" r:id="rId18"/>
    <p:sldId id="273" r:id="rId19"/>
    <p:sldId id="274" r:id="rId20"/>
    <p:sldId id="281" r:id="rId21"/>
    <p:sldId id="280" r:id="rId22"/>
    <p:sldId id="279" r:id="rId23"/>
    <p:sldId id="275" r:id="rId24"/>
    <p:sldId id="276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4CF38-5474-4A51-A456-2535990C9481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333EC-FCF0-4BFE-83C3-382C7E089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1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4C5CB5-A2F0-45C5-93E8-5509A8458756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2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7172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B7F548-3EB0-44A5-8FB2-13016E0BE20E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6312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782D24-4640-4E1A-A86F-CE7ECE760CDE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14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332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5F8880-E2A7-4D38-A87A-3ED00BC1D186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16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2065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2AE131-2291-44AE-8FE3-74D70722C953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17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826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6D0F3F-C097-4367-A2BC-7C55470B640B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18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2879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B96C66-078A-44A3-AC96-2E7C07F9A413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19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8436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7B1840-7B8E-4A16-8668-A09B4EC97D0B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23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7928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16224F-8F25-4C0A-ABE0-FAA8DD5F8DE3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24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583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0F2085-7148-4F38-9EE3-53A74A296B96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25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7899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8FFB68-EDC7-4372-9482-745C9CA87724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26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524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AA303D-9F52-4875-9944-24C0E401A611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6787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81DBDC-02F5-4163-B642-63BA734E388F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4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9518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1D00E1-E498-46EB-AA0F-57C84ACDFE63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6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0814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7FB4D8-8A86-4FDA-BE90-26525B7F5CED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110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C7A10D-AC0D-4BFC-A2D7-08929C7C0271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8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1079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F31407-EF97-45D6-A3D1-88F0AEF83BCA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7049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E46574-F06E-445D-985E-3FFB1DE5A735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10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422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2DB01C-895E-4DF9-A09D-591F04D564C1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035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5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8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72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0AEA9-B803-4EDF-BC9B-04AB21B0CD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467141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8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3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5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7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7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1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95F0B-5EA2-404E-AED8-5BB8708B418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2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United States Federal Court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15 &amp; 16</a:t>
            </a:r>
            <a:endParaRPr lang="en-US" dirty="0" smtClean="0"/>
          </a:p>
          <a:p>
            <a:r>
              <a:rPr lang="en-US" dirty="0" err="1" smtClean="0"/>
              <a:t>Fluharty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279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Structure of the Federal Judicial System</a:t>
            </a:r>
          </a:p>
        </p:txBody>
      </p:sp>
      <p:pic>
        <p:nvPicPr>
          <p:cNvPr id="1331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676400"/>
            <a:ext cx="8229600" cy="4535488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88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Politics of Judicial Selection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Presidents appoint members of the federal courts with “advice and consent” of the Senate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smtClean="0"/>
              <a:t>The appointment of federal justices has as much to do with partisanship as ideology</a:t>
            </a:r>
            <a:r>
              <a:rPr lang="en-US" altLang="en-US" dirty="0" smtClean="0"/>
              <a:t>.  It has shifted to very political since the court has become increasingly involved in making public policy with their decisions.</a:t>
            </a:r>
            <a:endParaRPr lang="en-US" altLang="en-US" dirty="0" smtClean="0"/>
          </a:p>
          <a:p>
            <a:pPr lvl="1"/>
            <a:endParaRPr lang="en-US" altLang="en-US" dirty="0"/>
          </a:p>
          <a:p>
            <a:pPr eaLnBrk="1" hangingPunct="1"/>
            <a:r>
              <a:rPr lang="en-US" altLang="en-US" dirty="0"/>
              <a:t>The Lower Courts</a:t>
            </a:r>
          </a:p>
          <a:p>
            <a:pPr lvl="1" eaLnBrk="1" hangingPunct="1"/>
            <a:r>
              <a:rPr lang="en-US" altLang="en-US" dirty="0"/>
              <a:t>Appointments handled through Senatorial Courtesy:</a:t>
            </a:r>
          </a:p>
          <a:p>
            <a:pPr lvl="2" eaLnBrk="1" hangingPunct="1"/>
            <a:r>
              <a:rPr lang="en-US" altLang="en-US" dirty="0"/>
              <a:t>Unwritten tradition where a judge is not confirmed if a senator of the president’s party from the state where the nominee will serve opposes the nomination</a:t>
            </a:r>
          </a:p>
          <a:p>
            <a:pPr lvl="2" eaLnBrk="1" hangingPunct="1"/>
            <a:r>
              <a:rPr lang="en-US" altLang="en-US" dirty="0"/>
              <a:t>Has the effect of the president approving the Senate’s </a:t>
            </a:r>
            <a:r>
              <a:rPr lang="en-US" altLang="en-US" dirty="0" smtClean="0"/>
              <a:t>choice</a:t>
            </a:r>
          </a:p>
          <a:p>
            <a:pPr lvl="2" eaLnBrk="1" hangingPunct="1"/>
            <a:r>
              <a:rPr lang="en-US" altLang="en-US" dirty="0" smtClean="0"/>
              <a:t>Obama had a 27% conformation rate which was almost half of his predecessor Bush (43).  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President has more influence on appellate level</a:t>
            </a:r>
          </a:p>
        </p:txBody>
      </p:sp>
    </p:spTree>
    <p:extLst>
      <p:ext uri="{BB962C8B-B14F-4D97-AF65-F5344CB8AC3E}">
        <p14:creationId xmlns:p14="http://schemas.microsoft.com/office/powerpoint/2010/main" val="6921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3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Politics of Judicial Selection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Supreme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Fewer constraints on president to nominate persons to Supreme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President relies on attorney general and DOJ to screen candidates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1 out of 5 nominees will not make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Presidents with minority party support in the Senate will have more difficulty.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Chief Justice can be chosen from a sitting justice, or as a new member to the Court</a:t>
            </a:r>
          </a:p>
        </p:txBody>
      </p:sp>
    </p:spTree>
    <p:extLst>
      <p:ext uri="{BB962C8B-B14F-4D97-AF65-F5344CB8AC3E}">
        <p14:creationId xmlns:p14="http://schemas.microsoft.com/office/powerpoint/2010/main" val="28024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Supreme Court Selection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 Ideology </a:t>
            </a:r>
          </a:p>
          <a:p>
            <a:r>
              <a:rPr lang="en-US" dirty="0" smtClean="0"/>
              <a:t>Party and personal loyalties</a:t>
            </a:r>
          </a:p>
          <a:p>
            <a:r>
              <a:rPr lang="en-US" dirty="0" smtClean="0"/>
              <a:t>Judicial Experience</a:t>
            </a:r>
          </a:p>
          <a:p>
            <a:r>
              <a:rPr lang="en-US" dirty="0" smtClean="0"/>
              <a:t> Race and Gender</a:t>
            </a:r>
          </a:p>
          <a:p>
            <a:r>
              <a:rPr lang="en-US" dirty="0" smtClean="0"/>
              <a:t>“Litmus Test”  example:  Stance on abortion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032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The Backgrounds of Judges and Justices</a:t>
            </a:r>
          </a:p>
        </p:txBody>
      </p:sp>
      <p:grpSp>
        <p:nvGrpSpPr>
          <p:cNvPr id="18435" name="Group 12"/>
          <p:cNvGrpSpPr>
            <a:grpSpLocks/>
          </p:cNvGrpSpPr>
          <p:nvPr/>
        </p:nvGrpSpPr>
        <p:grpSpPr bwMode="auto">
          <a:xfrm>
            <a:off x="1981200" y="1524000"/>
            <a:ext cx="8229600" cy="4648200"/>
            <a:chOff x="288" y="960"/>
            <a:chExt cx="5184" cy="2928"/>
          </a:xfrm>
        </p:grpSpPr>
        <p:pic>
          <p:nvPicPr>
            <p:cNvPr id="1843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977"/>
            <a:stretch>
              <a:fillRect/>
            </a:stretch>
          </p:blipFill>
          <p:spPr bwMode="auto">
            <a:xfrm rot="5400000">
              <a:off x="2136" y="-888"/>
              <a:ext cx="1488" cy="5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22" r="6468"/>
            <a:stretch>
              <a:fillRect/>
            </a:stretch>
          </p:blipFill>
          <p:spPr bwMode="auto">
            <a:xfrm rot="5400000">
              <a:off x="2400" y="336"/>
              <a:ext cx="960" cy="5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8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67" r="33577"/>
            <a:stretch>
              <a:fillRect/>
            </a:stretch>
          </p:blipFill>
          <p:spPr bwMode="auto">
            <a:xfrm rot="5400000">
              <a:off x="2640" y="1056"/>
              <a:ext cx="480" cy="5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958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82" y="12498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U.S. Supreme Court</a:t>
            </a:r>
            <a:endParaRPr lang="en-US" dirty="0"/>
          </a:p>
        </p:txBody>
      </p:sp>
      <p:pic>
        <p:nvPicPr>
          <p:cNvPr id="10242" name="Picture 2" descr="John G. Roberts, Chief Justice of the United Stat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937" y="3718441"/>
            <a:ext cx="1227372" cy="140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35779" y="2618353"/>
            <a:ext cx="3734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Chief Justice John G. Roberts Jr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5589" y="6467786"/>
            <a:ext cx="580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Associate Justices</a:t>
            </a:r>
            <a:endParaRPr lang="en-US" dirty="0"/>
          </a:p>
        </p:txBody>
      </p:sp>
      <p:pic>
        <p:nvPicPr>
          <p:cNvPr id="10246" name="Picture 6" descr="Clarence Thomas, Associate Jus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070" y="3648222"/>
            <a:ext cx="1280930" cy="146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Ruth Bader Ginsburg, Associate Just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15" y="3830658"/>
            <a:ext cx="1248150" cy="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Stephen G. Breyer, Associate Just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011" y="3796149"/>
            <a:ext cx="1277766" cy="147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Samuel Anthony Alito, Jr., Associate Just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521" y="3749164"/>
            <a:ext cx="1220738" cy="139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Sonia Sotomayor, Associate Justi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" y="3830658"/>
            <a:ext cx="1291368" cy="148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Elena Kagan, Associate Justi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778" y="3806925"/>
            <a:ext cx="1276879" cy="146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95729" y="5149117"/>
            <a:ext cx="128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Brett </a:t>
            </a:r>
            <a:r>
              <a:rPr lang="en-US" dirty="0" err="1" smtClean="0"/>
              <a:t>Kavanaugh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52333" y="5186720"/>
            <a:ext cx="1371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Clarence Thomas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82420" y="5322423"/>
            <a:ext cx="1202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Ruth Bader Ginsburg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70465" y="5246257"/>
            <a:ext cx="11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Stephen G. Breyer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20913" y="5212979"/>
            <a:ext cx="1404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Samuel Anthony Alito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177" y="5278032"/>
            <a:ext cx="131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Sonia Sotomayor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72770" y="526983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Elena Kagan</a:t>
            </a:r>
            <a:endParaRPr lang="en-US" dirty="0"/>
          </a:p>
        </p:txBody>
      </p:sp>
      <p:pic>
        <p:nvPicPr>
          <p:cNvPr id="1026" name="Picture 2" descr="Image result for Neil M. Gorsuch, Associate Justice,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498" y="3676991"/>
            <a:ext cx="1141612" cy="153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28555" y="5261670"/>
            <a:ext cx="11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Neil Gorsuch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5478" y="3722989"/>
            <a:ext cx="909894" cy="138214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5464615" y="3135073"/>
            <a:ext cx="39465" cy="374803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00039" y="1580606"/>
            <a:ext cx="292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Conservative 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334623" y="3043101"/>
            <a:ext cx="379686" cy="505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53358" y="1580606"/>
            <a:ext cx="131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Liberal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43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Courts as Policymakers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8229600" cy="2179638"/>
          </a:xfrm>
        </p:spPr>
        <p:txBody>
          <a:bodyPr/>
          <a:lstStyle/>
          <a:p>
            <a:pPr eaLnBrk="1" hangingPunct="1"/>
            <a:r>
              <a:rPr lang="en-US" altLang="en-US"/>
              <a:t>Accepting Cases</a:t>
            </a:r>
          </a:p>
          <a:p>
            <a:pPr lvl="1" eaLnBrk="1" hangingPunct="1"/>
            <a:r>
              <a:rPr lang="en-US" altLang="en-US"/>
              <a:t>Use the “rule of four” to choose cases</a:t>
            </a:r>
          </a:p>
          <a:p>
            <a:pPr lvl="1" eaLnBrk="1" hangingPunct="1"/>
            <a:r>
              <a:rPr lang="en-US" altLang="en-US"/>
              <a:t>Issues a </a:t>
            </a:r>
            <a:r>
              <a:rPr lang="en-US" altLang="en-US" i="1"/>
              <a:t>writ of certiorari</a:t>
            </a:r>
            <a:r>
              <a:rPr lang="en-US" altLang="en-US"/>
              <a:t> to call up the case</a:t>
            </a:r>
          </a:p>
          <a:p>
            <a:pPr lvl="1" eaLnBrk="1" hangingPunct="1"/>
            <a:r>
              <a:rPr lang="en-US" altLang="en-US"/>
              <a:t>Supreme Court accepts few cases each year</a:t>
            </a:r>
          </a:p>
        </p:txBody>
      </p:sp>
      <p:pic>
        <p:nvPicPr>
          <p:cNvPr id="20484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3429001"/>
            <a:ext cx="7162800" cy="29940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84420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Courts as Policymakers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Accepting Cases (continued)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The Solicitor General: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a presidential appointee and third-ranking office in the Department of Justice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is in charge of appellate court litigation of the federal government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Four key functions: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/>
              <a:t>Decide whether to appeal cases the government lost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/>
              <a:t>Review and modify briefs presented in appeals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/>
              <a:t>Represent the government before the Supreme Court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/>
              <a:t>Submit a brief on behalf of a litigant in a case in which the government is not directly involved</a:t>
            </a:r>
          </a:p>
        </p:txBody>
      </p:sp>
    </p:spTree>
    <p:extLst>
      <p:ext uri="{BB962C8B-B14F-4D97-AF65-F5344CB8AC3E}">
        <p14:creationId xmlns:p14="http://schemas.microsoft.com/office/powerpoint/2010/main" val="151027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Courts as Policymakers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8229600" cy="2765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Making Decisions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Oral arguments heard by the justices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Justices discuss the case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One justice will write the majority opinion (statement of legal reasoning behind  a judicial decision) on the case</a:t>
            </a:r>
          </a:p>
        </p:txBody>
      </p:sp>
      <p:pic>
        <p:nvPicPr>
          <p:cNvPr id="22532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4038600"/>
            <a:ext cx="8153400" cy="184785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12807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Courts as Policymakers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4495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Making Decisions (continued)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u="sng" dirty="0"/>
              <a:t>Dissenting opinions </a:t>
            </a:r>
            <a:r>
              <a:rPr lang="en-US" altLang="en-US" dirty="0"/>
              <a:t>are written by justices who oppose the majority.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u="sng" dirty="0"/>
              <a:t>Concurring opinions </a:t>
            </a:r>
            <a:r>
              <a:rPr lang="en-US" altLang="en-US" dirty="0"/>
              <a:t>are written in support of the majority but stress a different legal basis</a:t>
            </a:r>
            <a:r>
              <a:rPr lang="en-US" altLang="en-US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smtClean="0"/>
              <a:t>Remedy: </a:t>
            </a:r>
            <a:r>
              <a:rPr lang="en-US" altLang="en-US" dirty="0" smtClean="0"/>
              <a:t>A judicial order enforcing a right or redressing a wrong. Also known as judicial remedy.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b="1" i="1" u="sng" dirty="0"/>
              <a:t>Stare decisis</a:t>
            </a:r>
            <a:r>
              <a:rPr lang="en-US" altLang="en-US" b="1" u="sng" dirty="0"/>
              <a:t>: </a:t>
            </a:r>
            <a:r>
              <a:rPr lang="en-US" altLang="en-US" dirty="0"/>
              <a:t>let previous decision stand unchanged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u="sng" dirty="0"/>
              <a:t>Precedent</a:t>
            </a:r>
            <a:r>
              <a:rPr lang="en-US" altLang="en-US" b="1" u="sng" dirty="0" smtClean="0"/>
              <a:t>: (precedence) </a:t>
            </a:r>
            <a:r>
              <a:rPr lang="en-US" altLang="en-US" dirty="0"/>
              <a:t>how similar past cases were decided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May be overruled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u="sng" dirty="0"/>
              <a:t>Original Intent: </a:t>
            </a:r>
            <a:r>
              <a:rPr lang="en-US" altLang="en-US" dirty="0"/>
              <a:t>the idea that the Constitution should be viewed according to the original intent of the framers</a:t>
            </a:r>
          </a:p>
        </p:txBody>
      </p:sp>
    </p:spTree>
    <p:extLst>
      <p:ext uri="{BB962C8B-B14F-4D97-AF65-F5344CB8AC3E}">
        <p14:creationId xmlns:p14="http://schemas.microsoft.com/office/powerpoint/2010/main" val="106058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Nature of the Judicial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/>
              <a:t>Introduction: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/>
              <a:t>T</a:t>
            </a:r>
            <a:r>
              <a:rPr lang="en-US" altLang="en-US" sz="2800" b="1" dirty="0" smtClean="0"/>
              <a:t>ypes of cases: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b="1" dirty="0" smtClean="0"/>
              <a:t>Criminal Law: </a:t>
            </a:r>
            <a:r>
              <a:rPr lang="en-US" altLang="en-US" sz="2400" dirty="0" smtClean="0"/>
              <a:t>The government charges an individual with violating one or more specific laws.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b="1" dirty="0" smtClean="0"/>
              <a:t>Civil Law: </a:t>
            </a:r>
            <a:r>
              <a:rPr lang="en-US" altLang="en-US" sz="2400" dirty="0" smtClean="0"/>
              <a:t>The court resolves a dispute between two parties and defines the relationship between them.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b="1" dirty="0" smtClean="0"/>
              <a:t>Common Law</a:t>
            </a:r>
            <a:r>
              <a:rPr lang="en-US" altLang="en-US" sz="2400" dirty="0" smtClean="0"/>
              <a:t>: a collection of (judge-made) laws that developed over centuries is based on decisions made by judges.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Most cases are tried and resolved in state, not federal courts.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 smtClean="0"/>
              <a:t>Cases of burglary or divorce are examples.</a:t>
            </a:r>
          </a:p>
        </p:txBody>
      </p:sp>
    </p:spTree>
    <p:extLst>
      <p:ext uri="{BB962C8B-B14F-4D97-AF65-F5344CB8AC3E}">
        <p14:creationId xmlns:p14="http://schemas.microsoft.com/office/powerpoint/2010/main" val="40350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 Levels of Scrutiny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Rational Basis Review</a:t>
            </a:r>
          </a:p>
          <a:p>
            <a:r>
              <a:rPr lang="en-US" dirty="0"/>
              <a:t>This is the lowest level of scrutiny applied to challenged laws, and it has historically required very little for a law to pass as constitutional.</a:t>
            </a:r>
          </a:p>
          <a:p>
            <a:r>
              <a:rPr lang="en-US" dirty="0"/>
              <a:t>Under the rational basis test, the person </a:t>
            </a:r>
            <a:r>
              <a:rPr lang="en-US" i="1" dirty="0"/>
              <a:t>challenging the law</a:t>
            </a:r>
            <a:r>
              <a:rPr lang="en-US" dirty="0"/>
              <a:t> (not the government) must prove either:</a:t>
            </a:r>
          </a:p>
          <a:p>
            <a:r>
              <a:rPr lang="en-US" dirty="0"/>
              <a:t>The government has </a:t>
            </a:r>
            <a:r>
              <a:rPr lang="en-US" i="1" dirty="0"/>
              <a:t>no legitimate interest </a:t>
            </a:r>
            <a:r>
              <a:rPr lang="en-US" dirty="0"/>
              <a:t>in the law or policy; or</a:t>
            </a:r>
          </a:p>
          <a:p>
            <a:r>
              <a:rPr lang="en-US" dirty="0"/>
              <a:t>There is </a:t>
            </a:r>
            <a:r>
              <a:rPr lang="en-US" i="1" dirty="0"/>
              <a:t>no reasonable, rational link </a:t>
            </a:r>
            <a:r>
              <a:rPr lang="en-US" dirty="0"/>
              <a:t>between that interest and the challenged law</a:t>
            </a:r>
            <a:r>
              <a:rPr lang="en-US" dirty="0" smtClean="0"/>
              <a:t>.</a:t>
            </a:r>
          </a:p>
          <a:p>
            <a:r>
              <a:rPr lang="en-US" dirty="0"/>
              <a:t>This test typically applies to all laws or regulations which are challenged as irrational or arbitrary as well as discrimination based on age, disability, wealth, or felony status. </a:t>
            </a:r>
          </a:p>
        </p:txBody>
      </p:sp>
    </p:spTree>
    <p:extLst>
      <p:ext uri="{BB962C8B-B14F-4D97-AF65-F5344CB8AC3E}">
        <p14:creationId xmlns:p14="http://schemas.microsoft.com/office/powerpoint/2010/main" val="2415461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 Levels of Scrutiny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Intermediate Scrutiny</a:t>
            </a:r>
          </a:p>
          <a:p>
            <a:r>
              <a:rPr lang="en-US" dirty="0" smtClean="0"/>
              <a:t>A level </a:t>
            </a:r>
            <a:r>
              <a:rPr lang="en-US" dirty="0"/>
              <a:t>of judicial focus on challenged laws is less demanding than strict scrutiny. </a:t>
            </a:r>
            <a:endParaRPr lang="en-US" dirty="0" smtClean="0"/>
          </a:p>
          <a:p>
            <a:r>
              <a:rPr lang="en-US" dirty="0"/>
              <a:t>This test was first accepted by the U.S. Supreme Court in 1976 to be used whenever a law discriminates based on gender or sex. Some federal appellate courts and state supreme courts have also applied this level of scrutiny to cases involving sexual orientation.</a:t>
            </a:r>
          </a:p>
          <a:p>
            <a:r>
              <a:rPr lang="en-US" dirty="0"/>
              <a:t>As with strict scrutiny, intermediate scrutiny also places the burden of proof on the government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/>
              <a:t>order for a law to pass intermediate scrutiny, it must: </a:t>
            </a:r>
            <a:endParaRPr lang="en-US" dirty="0" smtClean="0"/>
          </a:p>
          <a:p>
            <a:pPr lvl="1"/>
            <a:r>
              <a:rPr lang="en-US" dirty="0" smtClean="0"/>
              <a:t>Serve </a:t>
            </a:r>
            <a:r>
              <a:rPr lang="en-US" dirty="0"/>
              <a:t>an important government </a:t>
            </a:r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Be </a:t>
            </a:r>
            <a:r>
              <a:rPr lang="en-US" dirty="0"/>
              <a:t>substantially related to achieving the objective. </a:t>
            </a:r>
          </a:p>
        </p:txBody>
      </p:sp>
    </p:spTree>
    <p:extLst>
      <p:ext uri="{BB962C8B-B14F-4D97-AF65-F5344CB8AC3E}">
        <p14:creationId xmlns:p14="http://schemas.microsoft.com/office/powerpoint/2010/main" val="3343437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 Levels of Scrutiny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Strict Scrutiny</a:t>
            </a:r>
            <a:endParaRPr lang="en-US" dirty="0"/>
          </a:p>
          <a:p>
            <a:r>
              <a:rPr lang="en-US" dirty="0"/>
              <a:t>This is the highest level of </a:t>
            </a:r>
            <a:r>
              <a:rPr lang="en-US" dirty="0" smtClean="0"/>
              <a:t>scrutiny</a:t>
            </a:r>
            <a:r>
              <a:rPr lang="en-US" dirty="0"/>
              <a:t> applied by courts to government actions or laws</a:t>
            </a:r>
            <a:r>
              <a:rPr lang="en-US" dirty="0" smtClean="0"/>
              <a:t>.</a:t>
            </a:r>
          </a:p>
          <a:p>
            <a:pPr lvl="1"/>
            <a:r>
              <a:rPr lang="en-US" b="1" dirty="0"/>
              <a:t>Strict scrutiny requires the government to prove that: </a:t>
            </a:r>
            <a:endParaRPr lang="en-US" b="1" dirty="0" smtClean="0"/>
          </a:p>
          <a:p>
            <a:pPr lvl="1"/>
            <a:r>
              <a:rPr lang="en-US" b="1" dirty="0" smtClean="0"/>
              <a:t>There </a:t>
            </a:r>
            <a:r>
              <a:rPr lang="en-US" b="1" dirty="0"/>
              <a:t>is a compelling state interest behind the challenged </a:t>
            </a:r>
            <a:r>
              <a:rPr lang="en-US" b="1" dirty="0" smtClean="0"/>
              <a:t>policy</a:t>
            </a:r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law or regulation is narrowly tailored to achieve its result. </a:t>
            </a:r>
            <a:endParaRPr lang="en-US" b="1" dirty="0" smtClean="0"/>
          </a:p>
          <a:p>
            <a:r>
              <a:rPr lang="en-US" dirty="0"/>
              <a:t>The U.S. Supreme Court has determined that legislation or government actions which discriminate on the basis of race, national origin</a:t>
            </a:r>
            <a:r>
              <a:rPr lang="en-US" dirty="0" smtClean="0"/>
              <a:t>, and religion </a:t>
            </a:r>
            <a:r>
              <a:rPr lang="en-US" dirty="0"/>
              <a:t>must pass this level of scrutiny to survive a challenge that the policy violates constitutional equal protection.</a:t>
            </a:r>
          </a:p>
          <a:p>
            <a:r>
              <a:rPr lang="en-US" dirty="0"/>
              <a:t>This high level of scrutiny is also applied whenever a "fundamental right" is being threatened by a law, like the right to marriage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47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Courts as Policymakers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Judicial implementation</a:t>
            </a:r>
          </a:p>
          <a:p>
            <a:pPr lvl="1" eaLnBrk="1" hangingPunct="1"/>
            <a:r>
              <a:rPr lang="en-US" altLang="en-US" sz="2800" dirty="0" smtClean="0"/>
              <a:t>How and whether court decisions are translated into actual policy, thereby affecting the behavior of others</a:t>
            </a:r>
          </a:p>
          <a:p>
            <a:pPr lvl="1" eaLnBrk="1" hangingPunct="1"/>
            <a:r>
              <a:rPr lang="en-US" altLang="en-US" sz="2800" dirty="0" smtClean="0"/>
              <a:t>Must rely on others to carry out decisions</a:t>
            </a:r>
          </a:p>
          <a:p>
            <a:pPr lvl="2" eaLnBrk="1" hangingPunct="1"/>
            <a:r>
              <a:rPr lang="en-US" altLang="en-US" sz="2400" dirty="0" smtClean="0"/>
              <a:t>Interpreting population: understand the decision</a:t>
            </a:r>
          </a:p>
          <a:p>
            <a:pPr lvl="2" eaLnBrk="1" hangingPunct="1"/>
            <a:r>
              <a:rPr lang="en-US" altLang="en-US" sz="2400" dirty="0" smtClean="0"/>
              <a:t>Implementing population: the people who need to carry out the decision–may be disagreement</a:t>
            </a:r>
          </a:p>
          <a:p>
            <a:pPr lvl="2" eaLnBrk="1" hangingPunct="1"/>
            <a:r>
              <a:rPr lang="en-US" altLang="en-US" sz="2400" dirty="0" smtClean="0"/>
              <a:t>Consumer population: the people who are affected (or could be) by the decision</a:t>
            </a:r>
          </a:p>
        </p:txBody>
      </p:sp>
    </p:spTree>
    <p:extLst>
      <p:ext uri="{BB962C8B-B14F-4D97-AF65-F5344CB8AC3E}">
        <p14:creationId xmlns:p14="http://schemas.microsoft.com/office/powerpoint/2010/main" val="283292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Courts and the Policy Agenda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 A Historical Review</a:t>
            </a:r>
          </a:p>
          <a:p>
            <a:pPr lvl="1" eaLnBrk="1" hangingPunct="1"/>
            <a:r>
              <a:rPr lang="en-US" altLang="en-US" dirty="0"/>
              <a:t>John Marshall and the Growth of Judicial Review</a:t>
            </a:r>
          </a:p>
          <a:p>
            <a:pPr lvl="2" eaLnBrk="1" hangingPunct="1"/>
            <a:r>
              <a:rPr lang="en-US" altLang="en-US" i="1" dirty="0"/>
              <a:t>Marbury v. Madison</a:t>
            </a:r>
            <a:r>
              <a:rPr lang="en-US" altLang="en-US" dirty="0"/>
              <a:t> (1803) established judicial review—courts determine constitutionality of acts of Congress</a:t>
            </a:r>
          </a:p>
          <a:p>
            <a:pPr lvl="1" eaLnBrk="1" hangingPunct="1"/>
            <a:r>
              <a:rPr lang="en-US" altLang="en-US" dirty="0"/>
              <a:t>The “Nine Old Men</a:t>
            </a:r>
            <a:r>
              <a:rPr lang="en-US" altLang="en-US" dirty="0" smtClean="0"/>
              <a:t>” (known for their conflict with FDR over the </a:t>
            </a:r>
            <a:r>
              <a:rPr lang="en-US" altLang="en-US" dirty="0" err="1" smtClean="0"/>
              <a:t>The</a:t>
            </a:r>
            <a:r>
              <a:rPr lang="en-US" altLang="en-US" dirty="0" smtClean="0"/>
              <a:t> New Deal Policies during the Great Depression)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The Warren </a:t>
            </a:r>
            <a:r>
              <a:rPr lang="en-US" altLang="en-US" dirty="0" smtClean="0"/>
              <a:t>Court (Liberal Majority that expanded Civil Rights, Civil Liberties, Judicial Powers as well as Federal powers)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The Burger </a:t>
            </a:r>
            <a:r>
              <a:rPr lang="en-US" altLang="en-US" dirty="0" smtClean="0"/>
              <a:t>Court (Conservative Majority that delivered liberal decisions in cases about abortion, capital punishment, religious establishment and school desegregation of schools with bussing </a:t>
            </a:r>
            <a:r>
              <a:rPr lang="en-US" altLang="en-US" dirty="0" err="1" smtClean="0"/>
              <a:t>etc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The Rehnquist </a:t>
            </a:r>
            <a:r>
              <a:rPr lang="en-US" altLang="en-US" dirty="0" smtClean="0"/>
              <a:t>Court (Conservative Majority that pushed state rights and New Federalism)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652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Understanding the Courts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The Courts and Democracy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Courts are not very democratic.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 smtClean="0"/>
              <a:t>Not elected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 smtClean="0"/>
              <a:t>Difficult to remove judges and justices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The courts often reflect popular majorities.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Groups are likely to use the courts when other methods fail, which promotes pluralism.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There are still conflicting rulings leading to deadlock and inconsistency.</a:t>
            </a:r>
          </a:p>
        </p:txBody>
      </p:sp>
    </p:spTree>
    <p:extLst>
      <p:ext uri="{BB962C8B-B14F-4D97-AF65-F5344CB8AC3E}">
        <p14:creationId xmlns:p14="http://schemas.microsoft.com/office/powerpoint/2010/main" val="351542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Understanding the Courts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What Courts Should Do: The Scope of Judicial Power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/>
              <a:t>Judicial restraint: </a:t>
            </a:r>
            <a:r>
              <a:rPr lang="en-US" altLang="en-US" sz="2800" dirty="0"/>
              <a:t>judges should play a minimal policymaking role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/>
              <a:t>Judicial activism: </a:t>
            </a:r>
            <a:r>
              <a:rPr lang="en-US" altLang="en-US" sz="2800" dirty="0"/>
              <a:t>judges should make bold policy decisions and even chart new constitutional ground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/>
              <a:t>Political questions: </a:t>
            </a:r>
            <a:r>
              <a:rPr lang="en-US" altLang="en-US" sz="2800" dirty="0"/>
              <a:t>means of the federal courts to avoid deciding some cases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/>
              <a:t>Statutory construction: </a:t>
            </a:r>
            <a:r>
              <a:rPr lang="en-US" altLang="en-US" sz="2800" dirty="0"/>
              <a:t>the judicial interpretation of an act of </a:t>
            </a:r>
            <a:r>
              <a:rPr lang="en-US" altLang="en-US" sz="2800" dirty="0" smtClean="0"/>
              <a:t>Congress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 smtClean="0"/>
              <a:t>Strict Constructionism</a:t>
            </a:r>
            <a:r>
              <a:rPr lang="en-US" altLang="en-US" sz="2800" dirty="0" smtClean="0"/>
              <a:t>:  Narrow view of the document meaning only what was intended from our founding fathers.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 smtClean="0"/>
              <a:t>Living Document or Loose Constructionist</a:t>
            </a:r>
            <a:r>
              <a:rPr lang="en-US" altLang="en-US" sz="2800" dirty="0" smtClean="0"/>
              <a:t>:  The document can be interrupted differently by each generation.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 smtClean="0"/>
              <a:t>Federal Question cases</a:t>
            </a:r>
            <a:r>
              <a:rPr lang="en-US" altLang="en-US" sz="2800" dirty="0" smtClean="0"/>
              <a:t>: Cases concerning the Constitution, federal laws or treaties.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 smtClean="0"/>
              <a:t>Diversity cases</a:t>
            </a:r>
            <a:r>
              <a:rPr lang="en-US" altLang="en-US" sz="2800" dirty="0" smtClean="0"/>
              <a:t>: Cases involving citizens of different states who can bring suit in federal courts.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083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Nature of the Judicial System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3200" dirty="0"/>
              <a:t>Participants in the Judicial System</a:t>
            </a:r>
          </a:p>
          <a:p>
            <a:pPr lvl="1" eaLnBrk="1" hangingPunct="1"/>
            <a:r>
              <a:rPr lang="en-US" altLang="en-US" sz="2800" dirty="0"/>
              <a:t>Litigants</a:t>
            </a:r>
          </a:p>
          <a:p>
            <a:pPr lvl="2" eaLnBrk="1" hangingPunct="1"/>
            <a:r>
              <a:rPr lang="en-US" altLang="en-US" sz="2400" b="1" dirty="0"/>
              <a:t>Plaintiff</a:t>
            </a:r>
            <a:r>
              <a:rPr lang="en-US" altLang="en-US" sz="2400" dirty="0"/>
              <a:t>—the party bringing the charge</a:t>
            </a:r>
          </a:p>
          <a:p>
            <a:pPr lvl="2" eaLnBrk="1" hangingPunct="1"/>
            <a:r>
              <a:rPr lang="en-US" altLang="en-US" sz="2400" b="1" dirty="0"/>
              <a:t>Defendant</a:t>
            </a:r>
            <a:r>
              <a:rPr lang="en-US" altLang="en-US" sz="2400" dirty="0"/>
              <a:t>—the party being charged</a:t>
            </a:r>
          </a:p>
          <a:p>
            <a:pPr lvl="2" eaLnBrk="1" hangingPunct="1"/>
            <a:r>
              <a:rPr lang="en-US" altLang="en-US" sz="2400" b="1" dirty="0"/>
              <a:t>Jury</a:t>
            </a:r>
            <a:r>
              <a:rPr lang="en-US" altLang="en-US" sz="2400" dirty="0"/>
              <a:t>—the people (normally 12) who often decide the outcome of a case</a:t>
            </a:r>
          </a:p>
          <a:p>
            <a:pPr lvl="2" eaLnBrk="1" hangingPunct="1"/>
            <a:r>
              <a:rPr lang="en-US" altLang="en-US" sz="2400" b="1" dirty="0"/>
              <a:t>Standing </a:t>
            </a:r>
            <a:r>
              <a:rPr lang="en-US" altLang="en-US" sz="2400" b="1" dirty="0" smtClean="0"/>
              <a:t>(to sue): </a:t>
            </a:r>
            <a:r>
              <a:rPr lang="en-US" altLang="en-US" sz="2400" dirty="0"/>
              <a:t>plaintiffs have a serious interest in the case; have sustained or likely to sustain a direct injury from the government</a:t>
            </a:r>
          </a:p>
          <a:p>
            <a:pPr lvl="2" eaLnBrk="1" hangingPunct="1"/>
            <a:r>
              <a:rPr lang="en-US" altLang="en-US" sz="2400" b="1" dirty="0"/>
              <a:t>Justiciable disputes: </a:t>
            </a:r>
            <a:r>
              <a:rPr lang="en-US" altLang="en-US" sz="2400" dirty="0"/>
              <a:t>a case must be capable of being settled as a matter of law</a:t>
            </a:r>
            <a:r>
              <a:rPr lang="en-US" altLang="en-US" sz="2400" dirty="0" smtClean="0"/>
              <a:t>.</a:t>
            </a:r>
          </a:p>
          <a:p>
            <a:pPr lvl="2" eaLnBrk="1" hangingPunct="1"/>
            <a:r>
              <a:rPr lang="en-US" altLang="en-US" sz="2400" b="1" dirty="0" smtClean="0"/>
              <a:t>In forma </a:t>
            </a:r>
            <a:r>
              <a:rPr lang="en-US" altLang="en-US" sz="2400" b="1" dirty="0" err="1" smtClean="0"/>
              <a:t>pauperis</a:t>
            </a:r>
            <a:r>
              <a:rPr lang="en-US" altLang="en-US" sz="2400" b="1" dirty="0" smtClean="0"/>
              <a:t>: </a:t>
            </a:r>
            <a:r>
              <a:rPr lang="en-US" altLang="en-US" sz="2400" dirty="0" smtClean="0"/>
              <a:t>method whereby a poor person can have his or her case heard in federal court without charge.</a:t>
            </a:r>
          </a:p>
          <a:p>
            <a:pPr lvl="2" eaLnBrk="1" hangingPunct="1"/>
            <a:r>
              <a:rPr lang="en-US" altLang="en-US" sz="2400" b="1" dirty="0" smtClean="0"/>
              <a:t>Fee shifting</a:t>
            </a:r>
            <a:r>
              <a:rPr lang="en-US" altLang="en-US" sz="2400" dirty="0" smtClean="0"/>
              <a:t>: A rule that allows a plaintiff to recover costs from the defendant if the plaintiff wins.</a:t>
            </a:r>
          </a:p>
          <a:p>
            <a:pPr lvl="2" eaLnBrk="1" hangingPunct="1"/>
            <a:endParaRPr lang="en-US" altLang="en-US" sz="2400" dirty="0" smtClean="0"/>
          </a:p>
          <a:p>
            <a:pPr lvl="2" eaLnBrk="1" hangingPunct="1"/>
            <a:endParaRPr lang="en-US" altLang="en-US" sz="2400" dirty="0" smtClean="0"/>
          </a:p>
          <a:p>
            <a:pPr lvl="2"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8474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Nature of the Judicial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Participants in the Judicial System</a:t>
            </a:r>
          </a:p>
          <a:p>
            <a:pPr lvl="1" eaLnBrk="1" hangingPunct="1"/>
            <a:r>
              <a:rPr lang="en-US" altLang="en-US" dirty="0" smtClean="0"/>
              <a:t>Groups (NAACP &amp; Public Interest Groups are examples)</a:t>
            </a:r>
            <a:endParaRPr lang="en-US" altLang="en-US" dirty="0"/>
          </a:p>
          <a:p>
            <a:pPr lvl="2" eaLnBrk="1" hangingPunct="1"/>
            <a:r>
              <a:rPr lang="en-US" altLang="en-US" dirty="0"/>
              <a:t>Use the courts to try to change policies</a:t>
            </a:r>
          </a:p>
          <a:p>
            <a:pPr lvl="2" eaLnBrk="1" hangingPunct="1"/>
            <a:r>
              <a:rPr lang="en-US" altLang="en-US" i="1" dirty="0"/>
              <a:t>Amicus Curiae</a:t>
            </a:r>
            <a:r>
              <a:rPr lang="en-US" altLang="en-US" dirty="0"/>
              <a:t> briefs used to influence the courts</a:t>
            </a:r>
          </a:p>
          <a:p>
            <a:pPr lvl="3" eaLnBrk="1" hangingPunct="1"/>
            <a:r>
              <a:rPr lang="en-US" altLang="en-US" dirty="0"/>
              <a:t>“friend of the court” briefs used to raise additional points of view and information not contained in briefs of formal parties</a:t>
            </a:r>
          </a:p>
          <a:p>
            <a:pPr lvl="1" eaLnBrk="1" hangingPunct="1"/>
            <a:r>
              <a:rPr lang="en-US" altLang="en-US" dirty="0"/>
              <a:t>Attorneys</a:t>
            </a:r>
          </a:p>
          <a:p>
            <a:pPr lvl="2" eaLnBrk="1" hangingPunct="1"/>
            <a:r>
              <a:rPr lang="en-US" altLang="en-US" dirty="0"/>
              <a:t>800,000 lawyers in United States today</a:t>
            </a:r>
          </a:p>
          <a:p>
            <a:pPr lvl="2" eaLnBrk="1" hangingPunct="1"/>
            <a:r>
              <a:rPr lang="en-US" altLang="en-US" dirty="0"/>
              <a:t>Legal Services Corporation: lawyers to assist the poor</a:t>
            </a:r>
          </a:p>
          <a:p>
            <a:pPr lvl="2" eaLnBrk="1" hangingPunct="1"/>
            <a:r>
              <a:rPr lang="en-US" altLang="en-US" dirty="0"/>
              <a:t>Access to quality lawyers is not equal</a:t>
            </a:r>
            <a:r>
              <a:rPr lang="en-US" altLang="en-US" dirty="0" smtClean="0"/>
              <a:t>.  (The more money someone has the better lawyer they can afford to pay for)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42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Dual Court System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dual system of the United States Court System reflects the shared power of the National and state governments.</a:t>
            </a:r>
          </a:p>
          <a:p>
            <a:r>
              <a:rPr lang="en-US" dirty="0" smtClean="0"/>
              <a:t>States:</a:t>
            </a:r>
          </a:p>
          <a:p>
            <a:pPr lvl="1"/>
            <a:r>
              <a:rPr lang="en-US" dirty="0" smtClean="0"/>
              <a:t>Allows states to develop their own Criminal code and courts to enforce the codes.</a:t>
            </a:r>
          </a:p>
          <a:p>
            <a:pPr lvl="1"/>
            <a:r>
              <a:rPr lang="en-US" dirty="0" smtClean="0"/>
              <a:t>Can appeal in the state to appeals courts and also appeal to the Federal courts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4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Structure of the Federal Judicial System</a:t>
            </a:r>
          </a:p>
        </p:txBody>
      </p:sp>
      <p:pic>
        <p:nvPicPr>
          <p:cNvPr id="3074" name="Picture 2" descr="Image result for the structure of the Federal court syste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4113"/>
            <a:ext cx="7445183" cy="558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07927" y="1403927"/>
            <a:ext cx="38792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Constitutional Power: Article III of the U.S. Constitution</a:t>
            </a:r>
          </a:p>
          <a:p>
            <a:endParaRPr lang="en-US" sz="2800" dirty="0"/>
          </a:p>
          <a:p>
            <a:r>
              <a:rPr lang="en-US" sz="2800" dirty="0" smtClean="0"/>
              <a:t>Power granted to Congress to create “Inferior” Courts to the United States Supreme Court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91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Structure of the Federal Judicial System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District Courts (</a:t>
            </a:r>
            <a:r>
              <a:rPr lang="en-US" altLang="en-US" dirty="0" smtClean="0"/>
              <a:t>94 </a:t>
            </a:r>
            <a:r>
              <a:rPr lang="en-US" altLang="en-US" dirty="0"/>
              <a:t>F</a:t>
            </a:r>
            <a:r>
              <a:rPr lang="en-US" altLang="en-US" dirty="0" smtClean="0"/>
              <a:t>ederal Courts</a:t>
            </a:r>
            <a:r>
              <a:rPr lang="en-US" altLang="en-US" dirty="0"/>
              <a:t>)</a:t>
            </a:r>
          </a:p>
          <a:p>
            <a:pPr lvl="1" eaLnBrk="1" hangingPunct="1"/>
            <a:r>
              <a:rPr lang="en-US" altLang="en-US" dirty="0"/>
              <a:t>Original Jurisdiction: courts that hear the case first and determine the facts - the trial court</a:t>
            </a:r>
          </a:p>
          <a:p>
            <a:pPr lvl="1" eaLnBrk="1" hangingPunct="1"/>
            <a:r>
              <a:rPr lang="en-US" altLang="en-US" dirty="0"/>
              <a:t>Deals with the following types of cases:</a:t>
            </a:r>
          </a:p>
          <a:p>
            <a:pPr lvl="2" eaLnBrk="1" hangingPunct="1"/>
            <a:r>
              <a:rPr lang="en-US" altLang="en-US" dirty="0"/>
              <a:t>Federal crimes</a:t>
            </a:r>
          </a:p>
          <a:p>
            <a:pPr lvl="2" eaLnBrk="1" hangingPunct="1"/>
            <a:r>
              <a:rPr lang="en-US" altLang="en-US" dirty="0"/>
              <a:t>Civil suits under federal law and across state lines</a:t>
            </a:r>
          </a:p>
          <a:p>
            <a:pPr lvl="2" eaLnBrk="1" hangingPunct="1"/>
            <a:r>
              <a:rPr lang="en-US" altLang="en-US" dirty="0"/>
              <a:t>Supervise bankruptcy and naturalization</a:t>
            </a:r>
          </a:p>
          <a:p>
            <a:pPr lvl="2" eaLnBrk="1" hangingPunct="1"/>
            <a:r>
              <a:rPr lang="en-US" altLang="en-US" dirty="0"/>
              <a:t>Review some federal agencies</a:t>
            </a:r>
          </a:p>
          <a:p>
            <a:pPr lvl="2" eaLnBrk="1" hangingPunct="1"/>
            <a:r>
              <a:rPr lang="en-US" altLang="en-US" dirty="0"/>
              <a:t>Admiralty and maritime law cases</a:t>
            </a:r>
          </a:p>
          <a:p>
            <a:pPr lvl="2" eaLnBrk="1" hangingPunct="1"/>
            <a:r>
              <a:rPr lang="en-US" altLang="en-US" dirty="0"/>
              <a:t>Supervision of naturalization of aliens</a:t>
            </a:r>
          </a:p>
        </p:txBody>
      </p:sp>
    </p:spTree>
    <p:extLst>
      <p:ext uri="{BB962C8B-B14F-4D97-AF65-F5344CB8AC3E}">
        <p14:creationId xmlns:p14="http://schemas.microsoft.com/office/powerpoint/2010/main" val="12976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Structure of the Federal Judicial System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Courts of Appeal</a:t>
            </a:r>
          </a:p>
          <a:p>
            <a:pPr lvl="1" eaLnBrk="1" hangingPunct="1"/>
            <a:r>
              <a:rPr lang="en-US" altLang="en-US" dirty="0" smtClean="0"/>
              <a:t>Appellate Jurisdiction: reviews the legal issues in cases brought from lower courts</a:t>
            </a:r>
          </a:p>
          <a:p>
            <a:pPr lvl="1" eaLnBrk="1" hangingPunct="1"/>
            <a:r>
              <a:rPr lang="en-US" altLang="en-US" dirty="0" smtClean="0"/>
              <a:t>Hold no trials and hear no testimony</a:t>
            </a:r>
          </a:p>
          <a:p>
            <a:pPr lvl="1" eaLnBrk="1" hangingPunct="1"/>
            <a:r>
              <a:rPr lang="en-US" altLang="en-US" dirty="0" smtClean="0"/>
              <a:t>13 circuit courts (including D.C.)</a:t>
            </a:r>
          </a:p>
          <a:p>
            <a:pPr lvl="1" eaLnBrk="1" hangingPunct="1"/>
            <a:r>
              <a:rPr lang="en-US" altLang="en-US" dirty="0" smtClean="0"/>
              <a:t>U.S. Court of Appeals for the Federal Circuit – specialized cases</a:t>
            </a:r>
          </a:p>
          <a:p>
            <a:pPr lvl="1" eaLnBrk="1" hangingPunct="1"/>
            <a:r>
              <a:rPr lang="en-US" altLang="en-US" dirty="0" smtClean="0"/>
              <a:t>Focus on errors of procedure and law</a:t>
            </a:r>
          </a:p>
        </p:txBody>
      </p:sp>
    </p:spTree>
    <p:extLst>
      <p:ext uri="{BB962C8B-B14F-4D97-AF65-F5344CB8AC3E}">
        <p14:creationId xmlns:p14="http://schemas.microsoft.com/office/powerpoint/2010/main" val="233888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Structure of the Federal Judicial System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Supreme Court</a:t>
            </a:r>
          </a:p>
          <a:p>
            <a:pPr lvl="1" eaLnBrk="1" hangingPunct="1"/>
            <a:r>
              <a:rPr lang="en-US" altLang="en-US"/>
              <a:t>Ensures uniformity in interpreting national laws, resolves conflicts among states and maintains national supremacy in law</a:t>
            </a:r>
          </a:p>
          <a:p>
            <a:pPr lvl="2" eaLnBrk="1" hangingPunct="1"/>
            <a:r>
              <a:rPr lang="en-US" altLang="en-US"/>
              <a:t>9 justices – 1 Chief Justice, 8 Associate Justices</a:t>
            </a:r>
          </a:p>
          <a:p>
            <a:pPr lvl="2" eaLnBrk="1" hangingPunct="1"/>
            <a:r>
              <a:rPr lang="en-US" altLang="en-US"/>
              <a:t>Supreme Court decides which cases it will hear—controls its own agenda</a:t>
            </a:r>
          </a:p>
          <a:p>
            <a:pPr lvl="2" eaLnBrk="1" hangingPunct="1"/>
            <a:r>
              <a:rPr lang="en-US" altLang="en-US"/>
              <a:t>Some original jurisdiction, but mostly appellate jurisdiction</a:t>
            </a:r>
          </a:p>
          <a:p>
            <a:pPr lvl="2" eaLnBrk="1" hangingPunct="1"/>
            <a:r>
              <a:rPr lang="en-US" altLang="en-US"/>
              <a:t>Most cases come from the federal courts</a:t>
            </a:r>
          </a:p>
          <a:p>
            <a:pPr lvl="2" eaLnBrk="1" hangingPunct="1"/>
            <a:r>
              <a:rPr lang="en-US" altLang="en-US"/>
              <a:t>Most are civil cases</a:t>
            </a:r>
          </a:p>
        </p:txBody>
      </p:sp>
    </p:spTree>
    <p:extLst>
      <p:ext uri="{BB962C8B-B14F-4D97-AF65-F5344CB8AC3E}">
        <p14:creationId xmlns:p14="http://schemas.microsoft.com/office/powerpoint/2010/main" val="40758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1579</Words>
  <Application>Microsoft Office PowerPoint</Application>
  <PresentationFormat>Widescreen</PresentationFormat>
  <Paragraphs>209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United States Federal Court System</vt:lpstr>
      <vt:lpstr>The Nature of the Judicial System</vt:lpstr>
      <vt:lpstr>The Nature of the Judicial System</vt:lpstr>
      <vt:lpstr>The Nature of the Judicial System</vt:lpstr>
      <vt:lpstr>Dual Court System</vt:lpstr>
      <vt:lpstr>The Structure of the Federal Judicial System</vt:lpstr>
      <vt:lpstr>The Structure of the Federal Judicial System</vt:lpstr>
      <vt:lpstr>The Structure of the Federal Judicial System</vt:lpstr>
      <vt:lpstr>The Structure of the Federal Judicial System</vt:lpstr>
      <vt:lpstr>The Structure of the Federal Judicial System</vt:lpstr>
      <vt:lpstr>The Politics of Judicial Selection</vt:lpstr>
      <vt:lpstr>The Politics of Judicial Selection</vt:lpstr>
      <vt:lpstr>U.S. Supreme Court Selection Criteria</vt:lpstr>
      <vt:lpstr>The Backgrounds of Judges and Justices</vt:lpstr>
      <vt:lpstr>U.S. Supreme Court</vt:lpstr>
      <vt:lpstr>The Courts as Policymakers</vt:lpstr>
      <vt:lpstr>The Courts as Policymakers</vt:lpstr>
      <vt:lpstr>The Courts as Policymakers</vt:lpstr>
      <vt:lpstr>The Courts as Policymakers</vt:lpstr>
      <vt:lpstr>3 Levels of Scrutiny</vt:lpstr>
      <vt:lpstr>3 Levels of Scrutiny</vt:lpstr>
      <vt:lpstr>3 Levels of Scrutiny</vt:lpstr>
      <vt:lpstr>The Courts as Policymakers</vt:lpstr>
      <vt:lpstr>The Courts and the Policy Agenda</vt:lpstr>
      <vt:lpstr>Understanding the Courts</vt:lpstr>
      <vt:lpstr>Understanding the Courts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Federal Court System</dc:title>
  <dc:creator>Windows User</dc:creator>
  <cp:lastModifiedBy>Michael Fluharty</cp:lastModifiedBy>
  <cp:revision>27</cp:revision>
  <dcterms:created xsi:type="dcterms:W3CDTF">2016-12-15T16:41:53Z</dcterms:created>
  <dcterms:modified xsi:type="dcterms:W3CDTF">2019-11-22T19:21:41Z</dcterms:modified>
</cp:coreProperties>
</file>