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9" r:id="rId4"/>
    <p:sldId id="260" r:id="rId5"/>
    <p:sldId id="257" r:id="rId6"/>
    <p:sldId id="261" r:id="rId7"/>
    <p:sldId id="262" r:id="rId8"/>
    <p:sldId id="263" r:id="rId9"/>
    <p:sldId id="264" r:id="rId10"/>
    <p:sldId id="266" r:id="rId11"/>
    <p:sldId id="267" r:id="rId12"/>
    <p:sldId id="268" r:id="rId13"/>
    <p:sldId id="283" r:id="rId14"/>
    <p:sldId id="270" r:id="rId15"/>
    <p:sldId id="282" r:id="rId16"/>
    <p:sldId id="271" r:id="rId17"/>
    <p:sldId id="272" r:id="rId18"/>
    <p:sldId id="273" r:id="rId19"/>
    <p:sldId id="274" r:id="rId20"/>
    <p:sldId id="281" r:id="rId21"/>
    <p:sldId id="280" r:id="rId22"/>
    <p:sldId id="279" r:id="rId23"/>
    <p:sldId id="275"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4CF38-5474-4A51-A456-2535990C9481}"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333EC-FCF0-4BFE-83C3-382C7E0899EF}" type="slidenum">
              <a:rPr lang="en-US" smtClean="0"/>
              <a:t>‹#›</a:t>
            </a:fld>
            <a:endParaRPr lang="en-US"/>
          </a:p>
        </p:txBody>
      </p:sp>
    </p:spTree>
    <p:extLst>
      <p:ext uri="{BB962C8B-B14F-4D97-AF65-F5344CB8AC3E}">
        <p14:creationId xmlns:p14="http://schemas.microsoft.com/office/powerpoint/2010/main" val="110951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774C5CB5-A2F0-45C5-93E8-5509A8458756}" type="slidenum">
              <a:rPr lang="en-US" altLang="en-US" baseline="0">
                <a:latin typeface="Times New Roman" panose="02020603050405020304" pitchFamily="18" charset="0"/>
              </a:rPr>
              <a:pPr eaLnBrk="1" hangingPunct="1"/>
              <a:t>2</a:t>
            </a:fld>
            <a:endParaRPr lang="en-US" altLang="en-US" baseline="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97172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94B7F548-3EB0-44A5-8FB2-13016E0BE20E}" type="slidenum">
              <a:rPr lang="en-US" altLang="en-US" baseline="0">
                <a:latin typeface="Times New Roman" panose="02020603050405020304" pitchFamily="18" charset="0"/>
              </a:rPr>
              <a:pPr eaLnBrk="1" hangingPunct="1"/>
              <a:t>12</a:t>
            </a:fld>
            <a:endParaRPr lang="en-US" altLang="en-US" baseline="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66312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41782D24-4640-4E1A-A86F-CE7ECE760CDE}" type="slidenum">
              <a:rPr lang="en-US" altLang="en-US" baseline="0">
                <a:latin typeface="Times New Roman" panose="02020603050405020304" pitchFamily="18" charset="0"/>
              </a:rPr>
              <a:pPr eaLnBrk="1" hangingPunct="1"/>
              <a:t>14</a:t>
            </a:fld>
            <a:endParaRPr lang="en-US" altLang="en-US" baseline="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333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375F8880-E2A7-4D38-A87A-3ED00BC1D186}" type="slidenum">
              <a:rPr lang="en-US" altLang="en-US" baseline="0">
                <a:latin typeface="Times New Roman" panose="02020603050405020304" pitchFamily="18" charset="0"/>
              </a:rPr>
              <a:pPr eaLnBrk="1" hangingPunct="1"/>
              <a:t>16</a:t>
            </a:fld>
            <a:endParaRPr lang="en-US" altLang="en-US" baseline="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4206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682AE131-2291-44AE-8FE3-74D70722C953}" type="slidenum">
              <a:rPr lang="en-US" altLang="en-US" baseline="0">
                <a:latin typeface="Times New Roman" panose="02020603050405020304" pitchFamily="18" charset="0"/>
              </a:rPr>
              <a:pPr eaLnBrk="1" hangingPunct="1"/>
              <a:t>17</a:t>
            </a:fld>
            <a:endParaRPr lang="en-US" altLang="en-US" baseline="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082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1D6D0F3F-C097-4367-A2BC-7C55470B640B}" type="slidenum">
              <a:rPr lang="en-US" altLang="en-US" baseline="0">
                <a:latin typeface="Times New Roman" panose="02020603050405020304" pitchFamily="18" charset="0"/>
              </a:rPr>
              <a:pPr eaLnBrk="1" hangingPunct="1"/>
              <a:t>18</a:t>
            </a:fld>
            <a:endParaRPr lang="en-US" altLang="en-US" baseline="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3287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BDB96C66-078A-44A3-AC96-2E7C07F9A413}" type="slidenum">
              <a:rPr lang="en-US" altLang="en-US" baseline="0">
                <a:latin typeface="Times New Roman" panose="02020603050405020304" pitchFamily="18" charset="0"/>
              </a:rPr>
              <a:pPr eaLnBrk="1" hangingPunct="1"/>
              <a:t>19</a:t>
            </a:fld>
            <a:endParaRPr lang="en-US" altLang="en-US" baseline="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28436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A77B1840-7B8E-4A16-8668-A09B4EC97D0B}" type="slidenum">
              <a:rPr lang="en-US" altLang="en-US" baseline="0">
                <a:latin typeface="Times New Roman" panose="02020603050405020304" pitchFamily="18" charset="0"/>
              </a:rPr>
              <a:pPr eaLnBrk="1" hangingPunct="1"/>
              <a:t>23</a:t>
            </a:fld>
            <a:endParaRPr lang="en-US" altLang="en-US" baseline="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97928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0C16224F-8F25-4C0A-ABE0-FAA8DD5F8DE3}" type="slidenum">
              <a:rPr lang="en-US" altLang="en-US" baseline="0">
                <a:latin typeface="Times New Roman" panose="02020603050405020304" pitchFamily="18" charset="0"/>
              </a:rPr>
              <a:pPr eaLnBrk="1" hangingPunct="1"/>
              <a:t>24</a:t>
            </a:fld>
            <a:endParaRPr lang="en-US" altLang="en-US" baseline="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8583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F70F2085-7148-4F38-9EE3-53A74A296B96}" type="slidenum">
              <a:rPr lang="en-US" altLang="en-US" baseline="0">
                <a:latin typeface="Times New Roman" panose="02020603050405020304" pitchFamily="18" charset="0"/>
              </a:rPr>
              <a:pPr eaLnBrk="1" hangingPunct="1"/>
              <a:t>25</a:t>
            </a:fld>
            <a:endParaRPr lang="en-US" altLang="en-US" baseline="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8789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878FFB68-EDC7-4372-9482-745C9CA87724}" type="slidenum">
              <a:rPr lang="en-US" altLang="en-US" baseline="0">
                <a:latin typeface="Times New Roman" panose="02020603050405020304" pitchFamily="18" charset="0"/>
              </a:rPr>
              <a:pPr eaLnBrk="1" hangingPunct="1"/>
              <a:t>26</a:t>
            </a:fld>
            <a:endParaRPr lang="en-US" altLang="en-US" baseline="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2524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2CAA303D-9F52-4875-9944-24C0E401A611}" type="slidenum">
              <a:rPr lang="en-US" altLang="en-US" baseline="0">
                <a:latin typeface="Times New Roman" panose="02020603050405020304" pitchFamily="18" charset="0"/>
              </a:rPr>
              <a:pPr eaLnBrk="1" hangingPunct="1"/>
              <a:t>3</a:t>
            </a:fld>
            <a:endParaRPr lang="en-US" altLang="en-US" baseline="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0678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5381DBDC-02F5-4163-B642-63BA734E388F}" type="slidenum">
              <a:rPr lang="en-US" altLang="en-US" baseline="0">
                <a:latin typeface="Times New Roman" panose="02020603050405020304" pitchFamily="18" charset="0"/>
              </a:rPr>
              <a:pPr eaLnBrk="1" hangingPunct="1"/>
              <a:t>4</a:t>
            </a:fld>
            <a:endParaRPr lang="en-US" altLang="en-US" baseline="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2951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581D00E1-E498-46EB-AA0F-57C84ACDFE63}" type="slidenum">
              <a:rPr lang="en-US" altLang="en-US" baseline="0">
                <a:latin typeface="Times New Roman" panose="02020603050405020304" pitchFamily="18" charset="0"/>
              </a:rPr>
              <a:pPr eaLnBrk="1" hangingPunct="1"/>
              <a:t>6</a:t>
            </a:fld>
            <a:endParaRPr lang="en-US" altLang="en-US" baseline="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86081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957FB4D8-8A86-4FDA-BE90-26525B7F5CED}" type="slidenum">
              <a:rPr lang="en-US" altLang="en-US" baseline="0">
                <a:latin typeface="Times New Roman" panose="02020603050405020304" pitchFamily="18" charset="0"/>
              </a:rPr>
              <a:pPr eaLnBrk="1" hangingPunct="1"/>
              <a:t>7</a:t>
            </a:fld>
            <a:endParaRPr lang="en-US" altLang="en-US" baseline="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311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FCC7A10D-AC0D-4BFC-A2D7-08929C7C0271}" type="slidenum">
              <a:rPr lang="en-US" altLang="en-US" baseline="0">
                <a:latin typeface="Times New Roman" panose="02020603050405020304" pitchFamily="18" charset="0"/>
              </a:rPr>
              <a:pPr eaLnBrk="1" hangingPunct="1"/>
              <a:t>8</a:t>
            </a:fld>
            <a:endParaRPr lang="en-US" altLang="en-US" baseline="0">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3107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D1F31407-EF97-45D6-A3D1-88F0AEF83BCA}" type="slidenum">
              <a:rPr lang="en-US" altLang="en-US" baseline="0">
                <a:latin typeface="Times New Roman" panose="02020603050405020304" pitchFamily="18" charset="0"/>
              </a:rPr>
              <a:pPr eaLnBrk="1" hangingPunct="1"/>
              <a:t>9</a:t>
            </a:fld>
            <a:endParaRPr lang="en-US" altLang="en-US" baseline="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3704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96E46574-F06E-445D-985E-3FFB1DE5A735}" type="slidenum">
              <a:rPr lang="en-US" altLang="en-US" baseline="0">
                <a:latin typeface="Times New Roman" panose="02020603050405020304" pitchFamily="18" charset="0"/>
              </a:rPr>
              <a:pPr eaLnBrk="1" hangingPunct="1"/>
              <a:t>10</a:t>
            </a:fld>
            <a:endParaRPr lang="en-US" altLang="en-US" baseline="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842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fld id="{AB2DB01C-895E-4DF9-A09D-591F04D564C1}" type="slidenum">
              <a:rPr lang="en-US" altLang="en-US" baseline="0">
                <a:latin typeface="Times New Roman" panose="02020603050405020304" pitchFamily="18" charset="0"/>
              </a:rPr>
              <a:pPr eaLnBrk="1" hangingPunct="1"/>
              <a:t>11</a:t>
            </a:fld>
            <a:endParaRPr lang="en-US" altLang="en-US" baseline="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0035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795F0B-5EA2-404E-AED8-5BB8708B4182}"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275125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95F0B-5EA2-404E-AED8-5BB8708B4182}"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245468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95F0B-5EA2-404E-AED8-5BB8708B4182}"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2316972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27B0AEA9-B803-4EDF-BC9B-04AB21B0CD6B}" type="slidenum">
              <a:rPr lang="en-US" altLang="en-US"/>
              <a:pPr/>
              <a:t>‹#›</a:t>
            </a:fld>
            <a:endParaRPr lang="en-US" altLang="en-US"/>
          </a:p>
        </p:txBody>
      </p:sp>
    </p:spTree>
    <p:extLst>
      <p:ext uri="{BB962C8B-B14F-4D97-AF65-F5344CB8AC3E}">
        <p14:creationId xmlns:p14="http://schemas.microsoft.com/office/powerpoint/2010/main" val="951467141"/>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95F0B-5EA2-404E-AED8-5BB8708B4182}"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417028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795F0B-5EA2-404E-AED8-5BB8708B4182}"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126013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795F0B-5EA2-404E-AED8-5BB8708B4182}"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121859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795F0B-5EA2-404E-AED8-5BB8708B4182}"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2718457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95F0B-5EA2-404E-AED8-5BB8708B4182}"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370787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95F0B-5EA2-404E-AED8-5BB8708B4182}"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140348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795F0B-5EA2-404E-AED8-5BB8708B4182}"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265937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795F0B-5EA2-404E-AED8-5BB8708B4182}"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B3F1B-CE62-4721-959A-DC094A895D8F}" type="slidenum">
              <a:rPr lang="en-US" smtClean="0"/>
              <a:t>‹#›</a:t>
            </a:fld>
            <a:endParaRPr lang="en-US"/>
          </a:p>
        </p:txBody>
      </p:sp>
    </p:spTree>
    <p:extLst>
      <p:ext uri="{BB962C8B-B14F-4D97-AF65-F5344CB8AC3E}">
        <p14:creationId xmlns:p14="http://schemas.microsoft.com/office/powerpoint/2010/main" val="2272914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0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95F0B-5EA2-404E-AED8-5BB8708B4182}" type="datetimeFigureOut">
              <a:rPr lang="en-US" smtClean="0"/>
              <a:t>11/14/2022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B3F1B-CE62-4721-959A-DC094A895D8F}" type="slidenum">
              <a:rPr lang="en-US" smtClean="0"/>
              <a:t>‹#›</a:t>
            </a:fld>
            <a:endParaRPr lang="en-US"/>
          </a:p>
        </p:txBody>
      </p:sp>
    </p:spTree>
    <p:extLst>
      <p:ext uri="{BB962C8B-B14F-4D97-AF65-F5344CB8AC3E}">
        <p14:creationId xmlns:p14="http://schemas.microsoft.com/office/powerpoint/2010/main" val="67732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United States Federal Court System</a:t>
            </a:r>
          </a:p>
        </p:txBody>
      </p:sp>
      <p:sp>
        <p:nvSpPr>
          <p:cNvPr id="3" name="Subtitle 2"/>
          <p:cNvSpPr>
            <a:spLocks noGrp="1"/>
          </p:cNvSpPr>
          <p:nvPr>
            <p:ph type="subTitle" idx="1"/>
          </p:nvPr>
        </p:nvSpPr>
        <p:spPr/>
        <p:txBody>
          <a:bodyPr/>
          <a:lstStyle/>
          <a:p>
            <a:r>
              <a:rPr lang="en-US" dirty="0"/>
              <a:t>Chapter 15 &amp; 16</a:t>
            </a:r>
          </a:p>
          <a:p>
            <a:r>
              <a:rPr lang="en-US" dirty="0" err="1"/>
              <a:t>Fluharty</a:t>
            </a:r>
            <a:endParaRPr lang="en-US" dirty="0"/>
          </a:p>
        </p:txBody>
      </p:sp>
    </p:spTree>
    <p:extLst>
      <p:ext uri="{BB962C8B-B14F-4D97-AF65-F5344CB8AC3E}">
        <p14:creationId xmlns:p14="http://schemas.microsoft.com/office/powerpoint/2010/main" val="2761279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a:t>The Structure of the Federal Judicial System</a:t>
            </a:r>
          </a:p>
        </p:txBody>
      </p:sp>
      <p:pic>
        <p:nvPicPr>
          <p:cNvPr id="13315"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676400"/>
            <a:ext cx="8229600" cy="4535488"/>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43688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The Politics of Judicial Selection</a:t>
            </a:r>
          </a:p>
        </p:txBody>
      </p:sp>
      <p:sp>
        <p:nvSpPr>
          <p:cNvPr id="12291" name="Rectangle 3"/>
          <p:cNvSpPr>
            <a:spLocks noGrp="1" noChangeArrowheads="1"/>
          </p:cNvSpPr>
          <p:nvPr>
            <p:ph type="body" idx="1"/>
          </p:nvPr>
        </p:nvSpPr>
        <p:spPr/>
        <p:txBody>
          <a:bodyPr>
            <a:normAutofit fontScale="92500" lnSpcReduction="10000"/>
          </a:bodyPr>
          <a:lstStyle/>
          <a:p>
            <a:pPr eaLnBrk="1" hangingPunct="1"/>
            <a:r>
              <a:rPr lang="en-US" altLang="en-US" dirty="0"/>
              <a:t>Presidents appoint members of the federal courts with “advice and consent” of the Senate.</a:t>
            </a:r>
          </a:p>
          <a:p>
            <a:pPr lvl="1"/>
            <a:r>
              <a:rPr lang="en-US" altLang="en-US" dirty="0"/>
              <a:t>The appointment of federal justices has as much to do with partisanship as ideology.  It has shifted to very political since the court has become increasingly involved in making public policy with their decisions.</a:t>
            </a:r>
          </a:p>
          <a:p>
            <a:pPr lvl="1"/>
            <a:endParaRPr lang="en-US" altLang="en-US" dirty="0"/>
          </a:p>
          <a:p>
            <a:pPr eaLnBrk="1" hangingPunct="1"/>
            <a:r>
              <a:rPr lang="en-US" altLang="en-US" dirty="0"/>
              <a:t>The Lower Courts</a:t>
            </a:r>
          </a:p>
          <a:p>
            <a:pPr lvl="1" eaLnBrk="1" hangingPunct="1"/>
            <a:r>
              <a:rPr lang="en-US" altLang="en-US" dirty="0"/>
              <a:t>Appointments handled through Senatorial Courtesy:</a:t>
            </a:r>
          </a:p>
          <a:p>
            <a:pPr lvl="2" eaLnBrk="1" hangingPunct="1"/>
            <a:r>
              <a:rPr lang="en-US" altLang="en-US" dirty="0"/>
              <a:t>Unwritten tradition where a judge is not confirmed if a senator of the president’s party from the state where the nominee will serve opposes the nomination</a:t>
            </a:r>
          </a:p>
          <a:p>
            <a:pPr lvl="2" eaLnBrk="1" hangingPunct="1"/>
            <a:r>
              <a:rPr lang="en-US" altLang="en-US" dirty="0"/>
              <a:t>Has the effect of the president approving the Senate’s choice</a:t>
            </a:r>
          </a:p>
          <a:p>
            <a:pPr lvl="2" eaLnBrk="1" hangingPunct="1"/>
            <a:r>
              <a:rPr lang="en-US" altLang="en-US" dirty="0"/>
              <a:t>Obama had a 27% conformation rate which was almost half of his predecessor Bush (43).  </a:t>
            </a:r>
          </a:p>
          <a:p>
            <a:pPr lvl="1" eaLnBrk="1" hangingPunct="1"/>
            <a:r>
              <a:rPr lang="en-US" altLang="en-US" dirty="0"/>
              <a:t>President has more influence on appellate level</a:t>
            </a:r>
          </a:p>
        </p:txBody>
      </p:sp>
    </p:spTree>
    <p:extLst>
      <p:ext uri="{BB962C8B-B14F-4D97-AF65-F5344CB8AC3E}">
        <p14:creationId xmlns:p14="http://schemas.microsoft.com/office/powerpoint/2010/main" val="692108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29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The Politics of Judicial Selection</a:t>
            </a:r>
          </a:p>
        </p:txBody>
      </p:sp>
      <p:sp>
        <p:nvSpPr>
          <p:cNvPr id="13315" name="Rectangle 3"/>
          <p:cNvSpPr>
            <a:spLocks noGrp="1" noChangeArrowheads="1"/>
          </p:cNvSpPr>
          <p:nvPr>
            <p:ph type="body" idx="1"/>
          </p:nvPr>
        </p:nvSpPr>
        <p:spPr/>
        <p:txBody>
          <a:bodyPr/>
          <a:lstStyle/>
          <a:p>
            <a:pPr eaLnBrk="1" hangingPunct="1">
              <a:lnSpc>
                <a:spcPct val="90000"/>
              </a:lnSpc>
            </a:pPr>
            <a:r>
              <a:rPr lang="en-US" altLang="en-US"/>
              <a:t>The Supreme Court</a:t>
            </a:r>
          </a:p>
          <a:p>
            <a:pPr lvl="1" eaLnBrk="1" hangingPunct="1">
              <a:lnSpc>
                <a:spcPct val="90000"/>
              </a:lnSpc>
            </a:pPr>
            <a:r>
              <a:rPr lang="en-US" altLang="en-US"/>
              <a:t>Fewer constraints on president to nominate persons to Supreme Court</a:t>
            </a:r>
          </a:p>
          <a:p>
            <a:pPr lvl="1" eaLnBrk="1" hangingPunct="1">
              <a:lnSpc>
                <a:spcPct val="90000"/>
              </a:lnSpc>
            </a:pPr>
            <a:r>
              <a:rPr lang="en-US" altLang="en-US"/>
              <a:t>President relies on attorney general and DOJ to screen candidates</a:t>
            </a:r>
          </a:p>
          <a:p>
            <a:pPr lvl="1" eaLnBrk="1" hangingPunct="1">
              <a:lnSpc>
                <a:spcPct val="90000"/>
              </a:lnSpc>
            </a:pPr>
            <a:r>
              <a:rPr lang="en-US" altLang="en-US"/>
              <a:t>1 out of 5 nominees will not make it</a:t>
            </a:r>
          </a:p>
          <a:p>
            <a:pPr lvl="1" eaLnBrk="1" hangingPunct="1">
              <a:lnSpc>
                <a:spcPct val="90000"/>
              </a:lnSpc>
            </a:pPr>
            <a:r>
              <a:rPr lang="en-US" altLang="en-US"/>
              <a:t>Presidents with minority party support in the Senate will have more difficulty. </a:t>
            </a:r>
          </a:p>
          <a:p>
            <a:pPr lvl="1" eaLnBrk="1" hangingPunct="1">
              <a:lnSpc>
                <a:spcPct val="90000"/>
              </a:lnSpc>
            </a:pPr>
            <a:r>
              <a:rPr lang="en-US" altLang="en-US"/>
              <a:t>Chief Justice can be chosen from a sitting justice, or as a new member to the Court</a:t>
            </a:r>
          </a:p>
        </p:txBody>
      </p:sp>
    </p:spTree>
    <p:extLst>
      <p:ext uri="{BB962C8B-B14F-4D97-AF65-F5344CB8AC3E}">
        <p14:creationId xmlns:p14="http://schemas.microsoft.com/office/powerpoint/2010/main" val="2802439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Supreme Court Selection Criteria</a:t>
            </a:r>
          </a:p>
        </p:txBody>
      </p:sp>
      <p:sp>
        <p:nvSpPr>
          <p:cNvPr id="3" name="Content Placeholder 2"/>
          <p:cNvSpPr>
            <a:spLocks noGrp="1"/>
          </p:cNvSpPr>
          <p:nvPr>
            <p:ph idx="1"/>
          </p:nvPr>
        </p:nvSpPr>
        <p:spPr/>
        <p:txBody>
          <a:bodyPr/>
          <a:lstStyle/>
          <a:p>
            <a:r>
              <a:rPr lang="en-US" dirty="0"/>
              <a:t>Political Ideology </a:t>
            </a:r>
          </a:p>
          <a:p>
            <a:r>
              <a:rPr lang="en-US" dirty="0"/>
              <a:t>Party and personal loyalties</a:t>
            </a:r>
          </a:p>
          <a:p>
            <a:r>
              <a:rPr lang="en-US" dirty="0"/>
              <a:t>Judicial Experience</a:t>
            </a:r>
          </a:p>
          <a:p>
            <a:r>
              <a:rPr lang="en-US" dirty="0"/>
              <a:t> Race and Gender</a:t>
            </a:r>
          </a:p>
          <a:p>
            <a:r>
              <a:rPr lang="en-US" dirty="0"/>
              <a:t>“Litmus Test”  example:  Stance on abortion</a:t>
            </a:r>
          </a:p>
          <a:p>
            <a:endParaRPr lang="en-US" dirty="0"/>
          </a:p>
        </p:txBody>
      </p:sp>
    </p:spTree>
    <p:extLst>
      <p:ext uri="{BB962C8B-B14F-4D97-AF65-F5344CB8AC3E}">
        <p14:creationId xmlns:p14="http://schemas.microsoft.com/office/powerpoint/2010/main" val="318403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a:t>The Backgrounds of Judges and Justices</a:t>
            </a:r>
          </a:p>
        </p:txBody>
      </p:sp>
      <p:grpSp>
        <p:nvGrpSpPr>
          <p:cNvPr id="18435" name="Group 12"/>
          <p:cNvGrpSpPr>
            <a:grpSpLocks/>
          </p:cNvGrpSpPr>
          <p:nvPr/>
        </p:nvGrpSpPr>
        <p:grpSpPr bwMode="auto">
          <a:xfrm>
            <a:off x="1981200" y="1524000"/>
            <a:ext cx="8229600" cy="4648200"/>
            <a:chOff x="288" y="960"/>
            <a:chExt cx="5184" cy="2928"/>
          </a:xfrm>
        </p:grpSpPr>
        <p:pic>
          <p:nvPicPr>
            <p:cNvPr id="18436" name="Picture 8"/>
            <p:cNvPicPr>
              <a:picLocks noChangeAspect="1" noChangeArrowheads="1"/>
            </p:cNvPicPr>
            <p:nvPr/>
          </p:nvPicPr>
          <p:blipFill>
            <a:blip r:embed="rId3">
              <a:extLst>
                <a:ext uri="{28A0092B-C50C-407E-A947-70E740481C1C}">
                  <a14:useLocalDpi xmlns:a14="http://schemas.microsoft.com/office/drawing/2010/main" val="0"/>
                </a:ext>
              </a:extLst>
            </a:blip>
            <a:srcRect r="57977"/>
            <a:stretch>
              <a:fillRect/>
            </a:stretch>
          </p:blipFill>
          <p:spPr bwMode="auto">
            <a:xfrm rot="5400000">
              <a:off x="2136" y="-888"/>
              <a:ext cx="1488" cy="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10"/>
            <p:cNvPicPr>
              <a:picLocks noChangeAspect="1" noChangeArrowheads="1"/>
            </p:cNvPicPr>
            <p:nvPr/>
          </p:nvPicPr>
          <p:blipFill>
            <a:blip r:embed="rId3">
              <a:extLst>
                <a:ext uri="{28A0092B-C50C-407E-A947-70E740481C1C}">
                  <a14:useLocalDpi xmlns:a14="http://schemas.microsoft.com/office/drawing/2010/main" val="0"/>
                </a:ext>
              </a:extLst>
            </a:blip>
            <a:srcRect l="66422" r="6468"/>
            <a:stretch>
              <a:fillRect/>
            </a:stretch>
          </p:blipFill>
          <p:spPr bwMode="auto">
            <a:xfrm rot="5400000">
              <a:off x="2400" y="336"/>
              <a:ext cx="960" cy="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11"/>
            <p:cNvPicPr>
              <a:picLocks noChangeAspect="1" noChangeArrowheads="1"/>
            </p:cNvPicPr>
            <p:nvPr/>
          </p:nvPicPr>
          <p:blipFill>
            <a:blip r:embed="rId3">
              <a:extLst>
                <a:ext uri="{28A0092B-C50C-407E-A947-70E740481C1C}">
                  <a14:useLocalDpi xmlns:a14="http://schemas.microsoft.com/office/drawing/2010/main" val="0"/>
                </a:ext>
              </a:extLst>
            </a:blip>
            <a:srcRect l="52867" r="33577"/>
            <a:stretch>
              <a:fillRect/>
            </a:stretch>
          </p:blipFill>
          <p:spPr bwMode="auto">
            <a:xfrm rot="5400000">
              <a:off x="2640" y="1056"/>
              <a:ext cx="480" cy="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9958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2" y="124980"/>
            <a:ext cx="10515600" cy="1325563"/>
          </a:xfrm>
        </p:spPr>
        <p:txBody>
          <a:bodyPr/>
          <a:lstStyle/>
          <a:p>
            <a:pPr algn="ctr"/>
            <a:r>
              <a:rPr lang="en-US" dirty="0"/>
              <a:t>U.S. Supreme Court</a:t>
            </a:r>
          </a:p>
        </p:txBody>
      </p:sp>
      <p:pic>
        <p:nvPicPr>
          <p:cNvPr id="10242" name="Picture 2" descr="John G. Roberts, Chief Justice of the United Sta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5448" y="3829128"/>
            <a:ext cx="1227372" cy="14061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67274" y="2676813"/>
            <a:ext cx="3734698" cy="369332"/>
          </a:xfrm>
          <a:prstGeom prst="rect">
            <a:avLst/>
          </a:prstGeom>
          <a:noFill/>
        </p:spPr>
        <p:txBody>
          <a:bodyPr wrap="square" rtlCol="0">
            <a:spAutoFit/>
          </a:bodyPr>
          <a:lstStyle/>
          <a:p>
            <a:r>
              <a:rPr lang="en-US" dirty="0"/>
              <a:t>Chief Justice John G. Roberts Jr</a:t>
            </a:r>
          </a:p>
        </p:txBody>
      </p:sp>
      <p:sp>
        <p:nvSpPr>
          <p:cNvPr id="5" name="TextBox 4"/>
          <p:cNvSpPr txBox="1"/>
          <p:nvPr/>
        </p:nvSpPr>
        <p:spPr>
          <a:xfrm>
            <a:off x="3217486" y="6457275"/>
            <a:ext cx="5809673" cy="369332"/>
          </a:xfrm>
          <a:prstGeom prst="rect">
            <a:avLst/>
          </a:prstGeom>
          <a:noFill/>
        </p:spPr>
        <p:txBody>
          <a:bodyPr wrap="square" rtlCol="0">
            <a:spAutoFit/>
          </a:bodyPr>
          <a:lstStyle/>
          <a:p>
            <a:r>
              <a:rPr lang="en-US" dirty="0"/>
              <a:t>Associate Justices</a:t>
            </a:r>
          </a:p>
        </p:txBody>
      </p:sp>
      <p:pic>
        <p:nvPicPr>
          <p:cNvPr id="10246" name="Picture 6" descr="Clarence Thomas, Associate Jus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0528" y="3761604"/>
            <a:ext cx="1181472" cy="1346879"/>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Samuel Anthony Alito, Jr., Associate Jus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735" y="3831657"/>
            <a:ext cx="1220738" cy="1391642"/>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Sonia Sotomayor, Associate Justi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552" y="3860216"/>
            <a:ext cx="1291368" cy="1489378"/>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Elena Kagan, Associate Just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3331" y="3845969"/>
            <a:ext cx="1276879" cy="14629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24251" y="5280930"/>
            <a:ext cx="1289050" cy="646331"/>
          </a:xfrm>
          <a:prstGeom prst="rect">
            <a:avLst/>
          </a:prstGeom>
          <a:noFill/>
        </p:spPr>
        <p:txBody>
          <a:bodyPr wrap="square" rtlCol="0">
            <a:spAutoFit/>
          </a:bodyPr>
          <a:lstStyle/>
          <a:p>
            <a:r>
              <a:rPr lang="en-US" dirty="0"/>
              <a:t>Brett </a:t>
            </a:r>
            <a:r>
              <a:rPr lang="en-US" dirty="0" err="1"/>
              <a:t>Kavanaugh</a:t>
            </a:r>
            <a:endParaRPr lang="en-US" dirty="0"/>
          </a:p>
        </p:txBody>
      </p:sp>
      <p:sp>
        <p:nvSpPr>
          <p:cNvPr id="7" name="TextBox 6"/>
          <p:cNvSpPr txBox="1"/>
          <p:nvPr/>
        </p:nvSpPr>
        <p:spPr>
          <a:xfrm>
            <a:off x="10952333" y="5186720"/>
            <a:ext cx="1371327" cy="646331"/>
          </a:xfrm>
          <a:prstGeom prst="rect">
            <a:avLst/>
          </a:prstGeom>
          <a:noFill/>
        </p:spPr>
        <p:txBody>
          <a:bodyPr wrap="square" rtlCol="0">
            <a:spAutoFit/>
          </a:bodyPr>
          <a:lstStyle/>
          <a:p>
            <a:r>
              <a:rPr lang="en-US" dirty="0"/>
              <a:t>Clarence Thomas</a:t>
            </a:r>
          </a:p>
        </p:txBody>
      </p:sp>
      <p:sp>
        <p:nvSpPr>
          <p:cNvPr id="9" name="TextBox 8"/>
          <p:cNvSpPr txBox="1"/>
          <p:nvPr/>
        </p:nvSpPr>
        <p:spPr>
          <a:xfrm>
            <a:off x="201076" y="5390089"/>
            <a:ext cx="1117600" cy="923330"/>
          </a:xfrm>
          <a:prstGeom prst="rect">
            <a:avLst/>
          </a:prstGeom>
          <a:noFill/>
        </p:spPr>
        <p:txBody>
          <a:bodyPr wrap="square" rtlCol="0">
            <a:spAutoFit/>
          </a:bodyPr>
          <a:lstStyle/>
          <a:p>
            <a:r>
              <a:rPr lang="en-US" dirty="0" err="1"/>
              <a:t>Ketanji</a:t>
            </a:r>
            <a:r>
              <a:rPr lang="en-US" dirty="0"/>
              <a:t> Brown Jackson</a:t>
            </a:r>
          </a:p>
        </p:txBody>
      </p:sp>
      <p:sp>
        <p:nvSpPr>
          <p:cNvPr id="10" name="TextBox 9"/>
          <p:cNvSpPr txBox="1"/>
          <p:nvPr/>
        </p:nvSpPr>
        <p:spPr>
          <a:xfrm>
            <a:off x="7117605" y="5235323"/>
            <a:ext cx="1404553" cy="923330"/>
          </a:xfrm>
          <a:prstGeom prst="rect">
            <a:avLst/>
          </a:prstGeom>
          <a:noFill/>
        </p:spPr>
        <p:txBody>
          <a:bodyPr wrap="square" rtlCol="0">
            <a:spAutoFit/>
          </a:bodyPr>
          <a:lstStyle/>
          <a:p>
            <a:r>
              <a:rPr lang="en-US" dirty="0"/>
              <a:t>Samuel Anthony Alito</a:t>
            </a:r>
          </a:p>
        </p:txBody>
      </p:sp>
      <p:sp>
        <p:nvSpPr>
          <p:cNvPr id="11" name="TextBox 10"/>
          <p:cNvSpPr txBox="1"/>
          <p:nvPr/>
        </p:nvSpPr>
        <p:spPr>
          <a:xfrm>
            <a:off x="1287639" y="5390089"/>
            <a:ext cx="1312173" cy="646331"/>
          </a:xfrm>
          <a:prstGeom prst="rect">
            <a:avLst/>
          </a:prstGeom>
          <a:noFill/>
        </p:spPr>
        <p:txBody>
          <a:bodyPr wrap="square" rtlCol="0">
            <a:spAutoFit/>
          </a:bodyPr>
          <a:lstStyle/>
          <a:p>
            <a:r>
              <a:rPr lang="en-US" dirty="0"/>
              <a:t>Sonia Sotomayor</a:t>
            </a:r>
          </a:p>
        </p:txBody>
      </p:sp>
      <p:sp>
        <p:nvSpPr>
          <p:cNvPr id="12" name="TextBox 11"/>
          <p:cNvSpPr txBox="1"/>
          <p:nvPr/>
        </p:nvSpPr>
        <p:spPr>
          <a:xfrm>
            <a:off x="2704116" y="5320036"/>
            <a:ext cx="1828800" cy="369332"/>
          </a:xfrm>
          <a:prstGeom prst="rect">
            <a:avLst/>
          </a:prstGeom>
          <a:noFill/>
        </p:spPr>
        <p:txBody>
          <a:bodyPr wrap="square" rtlCol="0">
            <a:spAutoFit/>
          </a:bodyPr>
          <a:lstStyle/>
          <a:p>
            <a:r>
              <a:rPr lang="en-US" dirty="0"/>
              <a:t>Elena Kagan</a:t>
            </a:r>
          </a:p>
        </p:txBody>
      </p:sp>
      <p:pic>
        <p:nvPicPr>
          <p:cNvPr id="1026" name="Picture 2" descr="Image result for Neil M. Gorsuch, Associate Just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2243" y="3860216"/>
            <a:ext cx="1001058" cy="13468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468359" y="5305311"/>
            <a:ext cx="1117600" cy="646331"/>
          </a:xfrm>
          <a:prstGeom prst="rect">
            <a:avLst/>
          </a:prstGeom>
          <a:noFill/>
        </p:spPr>
        <p:txBody>
          <a:bodyPr wrap="square" rtlCol="0">
            <a:spAutoFit/>
          </a:bodyPr>
          <a:lstStyle/>
          <a:p>
            <a:r>
              <a:rPr lang="en-US" dirty="0"/>
              <a:t>Neil Gorsuch</a:t>
            </a:r>
          </a:p>
        </p:txBody>
      </p:sp>
      <p:pic>
        <p:nvPicPr>
          <p:cNvPr id="13" name="Picture 12"/>
          <p:cNvPicPr>
            <a:picLocks noChangeAspect="1"/>
          </p:cNvPicPr>
          <p:nvPr/>
        </p:nvPicPr>
        <p:blipFill>
          <a:blip r:embed="rId8"/>
          <a:stretch>
            <a:fillRect/>
          </a:stretch>
        </p:blipFill>
        <p:spPr>
          <a:xfrm>
            <a:off x="5734618" y="3841151"/>
            <a:ext cx="909894" cy="1382148"/>
          </a:xfrm>
          <a:prstGeom prst="rect">
            <a:avLst/>
          </a:prstGeom>
        </p:spPr>
      </p:pic>
      <p:cxnSp>
        <p:nvCxnSpPr>
          <p:cNvPr id="15" name="Straight Connector 14"/>
          <p:cNvCxnSpPr/>
          <p:nvPr/>
        </p:nvCxnSpPr>
        <p:spPr>
          <a:xfrm flipH="1">
            <a:off x="4194917" y="3043101"/>
            <a:ext cx="39465" cy="37480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200039" y="1580606"/>
            <a:ext cx="2921704" cy="369332"/>
          </a:xfrm>
          <a:prstGeom prst="rect">
            <a:avLst/>
          </a:prstGeom>
          <a:noFill/>
        </p:spPr>
        <p:txBody>
          <a:bodyPr wrap="square" rtlCol="0">
            <a:spAutoFit/>
          </a:bodyPr>
          <a:lstStyle/>
          <a:p>
            <a:r>
              <a:rPr lang="en-US" dirty="0"/>
              <a:t>Conservative </a:t>
            </a:r>
          </a:p>
        </p:txBody>
      </p:sp>
      <p:cxnSp>
        <p:nvCxnSpPr>
          <p:cNvPr id="18" name="Straight Arrow Connector 17"/>
          <p:cNvCxnSpPr/>
          <p:nvPr/>
        </p:nvCxnSpPr>
        <p:spPr>
          <a:xfrm flipH="1">
            <a:off x="5187581" y="3028872"/>
            <a:ext cx="379686" cy="505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53358" y="1580606"/>
            <a:ext cx="1312173" cy="369332"/>
          </a:xfrm>
          <a:prstGeom prst="rect">
            <a:avLst/>
          </a:prstGeom>
          <a:noFill/>
        </p:spPr>
        <p:txBody>
          <a:bodyPr wrap="square" rtlCol="0">
            <a:spAutoFit/>
          </a:bodyPr>
          <a:lstStyle/>
          <a:p>
            <a:r>
              <a:rPr lang="en-US" dirty="0"/>
              <a:t>Liberal </a:t>
            </a:r>
          </a:p>
        </p:txBody>
      </p:sp>
      <p:pic>
        <p:nvPicPr>
          <p:cNvPr id="14" name="Picture 2" descr="amy barrett 16x9">
            <a:extLst>
              <a:ext uri="{FF2B5EF4-FFF2-40B4-BE49-F238E27FC236}">
                <a16:creationId xmlns:a16="http://schemas.microsoft.com/office/drawing/2014/main" id="{19C99A43-AFC9-464C-93EB-5902C2E2EA0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52078" y="4026717"/>
            <a:ext cx="1451478" cy="107158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CBDF46F-74C6-4402-A6EF-22C360601013}"/>
              </a:ext>
            </a:extLst>
          </p:cNvPr>
          <p:cNvSpPr txBox="1"/>
          <p:nvPr/>
        </p:nvSpPr>
        <p:spPr>
          <a:xfrm>
            <a:off x="9596974" y="5211887"/>
            <a:ext cx="1239439" cy="923330"/>
          </a:xfrm>
          <a:prstGeom prst="rect">
            <a:avLst/>
          </a:prstGeom>
          <a:noFill/>
        </p:spPr>
        <p:txBody>
          <a:bodyPr wrap="square" rtlCol="0">
            <a:spAutoFit/>
          </a:bodyPr>
          <a:lstStyle/>
          <a:p>
            <a:r>
              <a:rPr lang="en-US" b="0" i="0">
                <a:solidFill>
                  <a:srgbClr val="222222"/>
                </a:solidFill>
                <a:effectLst/>
                <a:latin typeface="Open Sans"/>
              </a:rPr>
              <a:t>Amy Coney Barrett </a:t>
            </a:r>
            <a:endParaRPr lang="en-US" dirty="0"/>
          </a:p>
        </p:txBody>
      </p:sp>
      <p:pic>
        <p:nvPicPr>
          <p:cNvPr id="8" name="Picture 2" descr="Ketanji Brown Jackson, Associate Justice">
            <a:extLst>
              <a:ext uri="{FF2B5EF4-FFF2-40B4-BE49-F238E27FC236}">
                <a16:creationId xmlns:a16="http://schemas.microsoft.com/office/drawing/2014/main" id="{43574556-C605-422A-96A0-37EE1BAC70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36" y="3860216"/>
            <a:ext cx="1202839" cy="150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043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The Courts as Policymakers</a:t>
            </a:r>
          </a:p>
        </p:txBody>
      </p:sp>
      <p:sp>
        <p:nvSpPr>
          <p:cNvPr id="15363" name="Rectangle 3"/>
          <p:cNvSpPr>
            <a:spLocks noGrp="1" noChangeArrowheads="1"/>
          </p:cNvSpPr>
          <p:nvPr>
            <p:ph type="body" sz="half" idx="1"/>
          </p:nvPr>
        </p:nvSpPr>
        <p:spPr>
          <a:xfrm>
            <a:off x="1981200" y="1600200"/>
            <a:ext cx="8229600" cy="2179638"/>
          </a:xfrm>
        </p:spPr>
        <p:txBody>
          <a:bodyPr/>
          <a:lstStyle/>
          <a:p>
            <a:pPr eaLnBrk="1" hangingPunct="1"/>
            <a:r>
              <a:rPr lang="en-US" altLang="en-US"/>
              <a:t>Accepting Cases</a:t>
            </a:r>
          </a:p>
          <a:p>
            <a:pPr lvl="1" eaLnBrk="1" hangingPunct="1"/>
            <a:r>
              <a:rPr lang="en-US" altLang="en-US"/>
              <a:t>Use the “rule of four” to choose cases</a:t>
            </a:r>
          </a:p>
          <a:p>
            <a:pPr lvl="1" eaLnBrk="1" hangingPunct="1"/>
            <a:r>
              <a:rPr lang="en-US" altLang="en-US"/>
              <a:t>Issues a </a:t>
            </a:r>
            <a:r>
              <a:rPr lang="en-US" altLang="en-US" i="1"/>
              <a:t>writ of certiorari</a:t>
            </a:r>
            <a:r>
              <a:rPr lang="en-US" altLang="en-US"/>
              <a:t> to call up the case</a:t>
            </a:r>
          </a:p>
          <a:p>
            <a:pPr lvl="1" eaLnBrk="1" hangingPunct="1"/>
            <a:r>
              <a:rPr lang="en-US" altLang="en-US"/>
              <a:t>Supreme Court accepts few cases each year</a:t>
            </a:r>
          </a:p>
        </p:txBody>
      </p:sp>
      <p:pic>
        <p:nvPicPr>
          <p:cNvPr id="20484" name="Picture 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14600" y="3429001"/>
            <a:ext cx="7162800" cy="2994025"/>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44784420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The Courts as Policymakers</a:t>
            </a:r>
          </a:p>
        </p:txBody>
      </p:sp>
      <p:sp>
        <p:nvSpPr>
          <p:cNvPr id="21507" name="Rectangle 3"/>
          <p:cNvSpPr>
            <a:spLocks noGrp="1" noChangeArrowheads="1"/>
          </p:cNvSpPr>
          <p:nvPr>
            <p:ph type="body" idx="1"/>
          </p:nvPr>
        </p:nvSpPr>
        <p:spPr/>
        <p:txBody>
          <a:bodyPr/>
          <a:lstStyle/>
          <a:p>
            <a:pPr eaLnBrk="1" hangingPunct="1">
              <a:lnSpc>
                <a:spcPct val="90000"/>
              </a:lnSpc>
            </a:pPr>
            <a:r>
              <a:rPr lang="en-US" altLang="en-US"/>
              <a:t>Accepting Cases (continued)</a:t>
            </a:r>
          </a:p>
          <a:p>
            <a:pPr lvl="1" eaLnBrk="1" hangingPunct="1">
              <a:lnSpc>
                <a:spcPct val="90000"/>
              </a:lnSpc>
            </a:pPr>
            <a:r>
              <a:rPr lang="en-US" altLang="en-US"/>
              <a:t>The Solicitor General:</a:t>
            </a:r>
          </a:p>
          <a:p>
            <a:pPr lvl="2" eaLnBrk="1" hangingPunct="1">
              <a:lnSpc>
                <a:spcPct val="90000"/>
              </a:lnSpc>
            </a:pPr>
            <a:r>
              <a:rPr lang="en-US" altLang="en-US"/>
              <a:t>a presidential appointee and third-ranking office in the Department of Justice</a:t>
            </a:r>
          </a:p>
          <a:p>
            <a:pPr lvl="2" eaLnBrk="1" hangingPunct="1">
              <a:lnSpc>
                <a:spcPct val="90000"/>
              </a:lnSpc>
            </a:pPr>
            <a:r>
              <a:rPr lang="en-US" altLang="en-US"/>
              <a:t>is in charge of appellate court litigation of the federal government</a:t>
            </a:r>
          </a:p>
          <a:p>
            <a:pPr lvl="2" eaLnBrk="1" hangingPunct="1">
              <a:lnSpc>
                <a:spcPct val="90000"/>
              </a:lnSpc>
            </a:pPr>
            <a:r>
              <a:rPr lang="en-US" altLang="en-US"/>
              <a:t>Four key functions:</a:t>
            </a:r>
          </a:p>
          <a:p>
            <a:pPr lvl="3" eaLnBrk="1" hangingPunct="1">
              <a:lnSpc>
                <a:spcPct val="90000"/>
              </a:lnSpc>
            </a:pPr>
            <a:r>
              <a:rPr lang="en-US" altLang="en-US"/>
              <a:t>Decide whether to appeal cases the government lost</a:t>
            </a:r>
          </a:p>
          <a:p>
            <a:pPr lvl="3" eaLnBrk="1" hangingPunct="1">
              <a:lnSpc>
                <a:spcPct val="90000"/>
              </a:lnSpc>
            </a:pPr>
            <a:r>
              <a:rPr lang="en-US" altLang="en-US"/>
              <a:t>Review and modify briefs presented in appeals</a:t>
            </a:r>
          </a:p>
          <a:p>
            <a:pPr lvl="3" eaLnBrk="1" hangingPunct="1">
              <a:lnSpc>
                <a:spcPct val="90000"/>
              </a:lnSpc>
            </a:pPr>
            <a:r>
              <a:rPr lang="en-US" altLang="en-US"/>
              <a:t>Represent the government before the Supreme Court</a:t>
            </a:r>
          </a:p>
          <a:p>
            <a:pPr lvl="3" eaLnBrk="1" hangingPunct="1">
              <a:lnSpc>
                <a:spcPct val="90000"/>
              </a:lnSpc>
            </a:pPr>
            <a:r>
              <a:rPr lang="en-US" altLang="en-US"/>
              <a:t>Submit a brief on behalf of a litigant in a case in which the government is not directly involved</a:t>
            </a:r>
          </a:p>
        </p:txBody>
      </p:sp>
    </p:spTree>
    <p:extLst>
      <p:ext uri="{BB962C8B-B14F-4D97-AF65-F5344CB8AC3E}">
        <p14:creationId xmlns:p14="http://schemas.microsoft.com/office/powerpoint/2010/main" val="1510270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The Courts as Policymakers</a:t>
            </a:r>
          </a:p>
        </p:txBody>
      </p:sp>
      <p:sp>
        <p:nvSpPr>
          <p:cNvPr id="18435" name="Rectangle 3"/>
          <p:cNvSpPr>
            <a:spLocks noGrp="1" noChangeArrowheads="1"/>
          </p:cNvSpPr>
          <p:nvPr>
            <p:ph type="body" sz="half" idx="1"/>
          </p:nvPr>
        </p:nvSpPr>
        <p:spPr>
          <a:xfrm>
            <a:off x="1981200" y="1600201"/>
            <a:ext cx="8229600" cy="2765425"/>
          </a:xfrm>
        </p:spPr>
        <p:txBody>
          <a:bodyPr/>
          <a:lstStyle/>
          <a:p>
            <a:pPr eaLnBrk="1" hangingPunct="1">
              <a:lnSpc>
                <a:spcPct val="90000"/>
              </a:lnSpc>
            </a:pPr>
            <a:r>
              <a:rPr lang="en-US" altLang="en-US"/>
              <a:t>Making Decisions</a:t>
            </a:r>
          </a:p>
          <a:p>
            <a:pPr lvl="1" eaLnBrk="1" hangingPunct="1">
              <a:lnSpc>
                <a:spcPct val="90000"/>
              </a:lnSpc>
            </a:pPr>
            <a:r>
              <a:rPr lang="en-US" altLang="en-US"/>
              <a:t>Oral arguments heard by the justices</a:t>
            </a:r>
          </a:p>
          <a:p>
            <a:pPr lvl="1" eaLnBrk="1" hangingPunct="1">
              <a:lnSpc>
                <a:spcPct val="90000"/>
              </a:lnSpc>
            </a:pPr>
            <a:r>
              <a:rPr lang="en-US" altLang="en-US"/>
              <a:t>Justices discuss the case</a:t>
            </a:r>
          </a:p>
          <a:p>
            <a:pPr lvl="1" eaLnBrk="1" hangingPunct="1">
              <a:lnSpc>
                <a:spcPct val="90000"/>
              </a:lnSpc>
            </a:pPr>
            <a:r>
              <a:rPr lang="en-US" altLang="en-US"/>
              <a:t>One justice will write the majority opinion (statement of legal reasoning behind  a judicial decision) on the case</a:t>
            </a:r>
          </a:p>
        </p:txBody>
      </p:sp>
      <p:pic>
        <p:nvPicPr>
          <p:cNvPr id="22532" name="Picture 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57400" y="4038600"/>
            <a:ext cx="8153400" cy="184785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0341280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The Courts as Policymakers</a:t>
            </a:r>
          </a:p>
        </p:txBody>
      </p:sp>
      <p:sp>
        <p:nvSpPr>
          <p:cNvPr id="19459" name="Rectangle 3"/>
          <p:cNvSpPr>
            <a:spLocks noGrp="1" noChangeArrowheads="1"/>
          </p:cNvSpPr>
          <p:nvPr>
            <p:ph type="body" idx="1"/>
          </p:nvPr>
        </p:nvSpPr>
        <p:spPr>
          <a:xfrm>
            <a:off x="2209800" y="1676400"/>
            <a:ext cx="7772400" cy="4495800"/>
          </a:xfrm>
        </p:spPr>
        <p:txBody>
          <a:bodyPr>
            <a:normAutofit fontScale="92500" lnSpcReduction="20000"/>
          </a:bodyPr>
          <a:lstStyle/>
          <a:p>
            <a:pPr eaLnBrk="1" hangingPunct="1">
              <a:lnSpc>
                <a:spcPct val="90000"/>
              </a:lnSpc>
            </a:pPr>
            <a:r>
              <a:rPr lang="en-US" altLang="en-US" dirty="0"/>
              <a:t>Making Decisions (continued)</a:t>
            </a:r>
          </a:p>
          <a:p>
            <a:pPr lvl="1" eaLnBrk="1" hangingPunct="1">
              <a:lnSpc>
                <a:spcPct val="90000"/>
              </a:lnSpc>
            </a:pPr>
            <a:r>
              <a:rPr lang="en-US" altLang="en-US" b="1" u="sng" dirty="0"/>
              <a:t>Dissenting opinions </a:t>
            </a:r>
            <a:r>
              <a:rPr lang="en-US" altLang="en-US" dirty="0"/>
              <a:t>are written by justices who oppose the majority.</a:t>
            </a:r>
          </a:p>
          <a:p>
            <a:pPr lvl="1" eaLnBrk="1" hangingPunct="1">
              <a:lnSpc>
                <a:spcPct val="90000"/>
              </a:lnSpc>
            </a:pPr>
            <a:r>
              <a:rPr lang="en-US" altLang="en-US" b="1" u="sng" dirty="0"/>
              <a:t>Concurring opinions </a:t>
            </a:r>
            <a:r>
              <a:rPr lang="en-US" altLang="en-US" dirty="0"/>
              <a:t>are written in support of the majority but stress a different legal basis.</a:t>
            </a:r>
          </a:p>
          <a:p>
            <a:pPr lvl="1" eaLnBrk="1" hangingPunct="1">
              <a:lnSpc>
                <a:spcPct val="90000"/>
              </a:lnSpc>
            </a:pPr>
            <a:r>
              <a:rPr lang="en-US" altLang="en-US" b="1" dirty="0"/>
              <a:t>Remedy: </a:t>
            </a:r>
            <a:r>
              <a:rPr lang="en-US" altLang="en-US" dirty="0"/>
              <a:t>A judicial order enforcing a right or redressing a wrong. Also known as judicial remedy.</a:t>
            </a:r>
          </a:p>
          <a:p>
            <a:pPr lvl="1" eaLnBrk="1" hangingPunct="1">
              <a:lnSpc>
                <a:spcPct val="90000"/>
              </a:lnSpc>
            </a:pPr>
            <a:r>
              <a:rPr lang="en-US" altLang="en-US" b="1" i="1" u="sng" dirty="0"/>
              <a:t>Stare decisis</a:t>
            </a:r>
            <a:r>
              <a:rPr lang="en-US" altLang="en-US" b="1" u="sng" dirty="0"/>
              <a:t>: </a:t>
            </a:r>
            <a:r>
              <a:rPr lang="en-US" altLang="en-US" dirty="0"/>
              <a:t>let previous decision stand unchanged</a:t>
            </a:r>
          </a:p>
          <a:p>
            <a:pPr lvl="1" eaLnBrk="1" hangingPunct="1">
              <a:lnSpc>
                <a:spcPct val="90000"/>
              </a:lnSpc>
            </a:pPr>
            <a:r>
              <a:rPr lang="en-US" altLang="en-US" b="1" u="sng" dirty="0"/>
              <a:t>Precedent: (precedence) </a:t>
            </a:r>
            <a:r>
              <a:rPr lang="en-US" altLang="en-US" dirty="0"/>
              <a:t>how similar past cases were decided</a:t>
            </a:r>
          </a:p>
          <a:p>
            <a:pPr lvl="2" eaLnBrk="1" hangingPunct="1">
              <a:lnSpc>
                <a:spcPct val="90000"/>
              </a:lnSpc>
            </a:pPr>
            <a:r>
              <a:rPr lang="en-US" altLang="en-US" dirty="0"/>
              <a:t>May be overruled</a:t>
            </a:r>
          </a:p>
          <a:p>
            <a:pPr lvl="1" eaLnBrk="1" hangingPunct="1">
              <a:lnSpc>
                <a:spcPct val="90000"/>
              </a:lnSpc>
            </a:pPr>
            <a:r>
              <a:rPr lang="en-US" altLang="en-US" b="1" u="sng" dirty="0"/>
              <a:t>Original Intent: </a:t>
            </a:r>
            <a:r>
              <a:rPr lang="en-US" altLang="en-US" dirty="0"/>
              <a:t>the idea that the Constitution should be viewed according to the original intent of the framers</a:t>
            </a:r>
          </a:p>
          <a:p>
            <a:pPr lvl="1" eaLnBrk="1" hangingPunct="1">
              <a:lnSpc>
                <a:spcPct val="90000"/>
              </a:lnSpc>
            </a:pPr>
            <a:r>
              <a:rPr lang="en-US" altLang="en-US" b="1" i="1" dirty="0"/>
              <a:t>Per </a:t>
            </a:r>
            <a:r>
              <a:rPr lang="en-US" altLang="en-US" b="1" i="1" dirty="0" err="1"/>
              <a:t>curiam</a:t>
            </a:r>
            <a:r>
              <a:rPr lang="en-US" altLang="en-US" b="1" i="1" dirty="0"/>
              <a:t> </a:t>
            </a:r>
            <a:r>
              <a:rPr lang="en-US" altLang="en-US" dirty="0"/>
              <a:t>decision:  Short unsigned decision of the court that is unanimous.  No need to explain the courts decision due to simplistic aspects of the case</a:t>
            </a:r>
          </a:p>
        </p:txBody>
      </p:sp>
    </p:spTree>
    <p:extLst>
      <p:ext uri="{BB962C8B-B14F-4D97-AF65-F5344CB8AC3E}">
        <p14:creationId xmlns:p14="http://schemas.microsoft.com/office/powerpoint/2010/main" val="1060584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5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945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9459">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The Nature of the Judicial System</a:t>
            </a:r>
          </a:p>
        </p:txBody>
      </p:sp>
      <p:sp>
        <p:nvSpPr>
          <p:cNvPr id="3075" name="Rectangle 3"/>
          <p:cNvSpPr>
            <a:spLocks noGrp="1" noChangeArrowheads="1"/>
          </p:cNvSpPr>
          <p:nvPr>
            <p:ph type="body" idx="1"/>
          </p:nvPr>
        </p:nvSpPr>
        <p:spPr/>
        <p:txBody>
          <a:bodyPr>
            <a:normAutofit/>
          </a:bodyPr>
          <a:lstStyle/>
          <a:p>
            <a:pPr eaLnBrk="1" hangingPunct="1">
              <a:lnSpc>
                <a:spcPct val="90000"/>
              </a:lnSpc>
            </a:pPr>
            <a:r>
              <a:rPr lang="en-US" altLang="en-US" sz="3200" b="1" dirty="0"/>
              <a:t>Introduction:</a:t>
            </a:r>
          </a:p>
          <a:p>
            <a:pPr lvl="1" eaLnBrk="1" hangingPunct="1">
              <a:lnSpc>
                <a:spcPct val="90000"/>
              </a:lnSpc>
            </a:pPr>
            <a:r>
              <a:rPr lang="en-US" altLang="en-US" sz="2800" b="1" dirty="0"/>
              <a:t>Types of cases:</a:t>
            </a:r>
          </a:p>
          <a:p>
            <a:pPr lvl="2" eaLnBrk="1" hangingPunct="1">
              <a:lnSpc>
                <a:spcPct val="90000"/>
              </a:lnSpc>
            </a:pPr>
            <a:r>
              <a:rPr lang="en-US" altLang="en-US" sz="2400" b="1" dirty="0"/>
              <a:t>Criminal Law: </a:t>
            </a:r>
            <a:r>
              <a:rPr lang="en-US" altLang="en-US" sz="2400" dirty="0"/>
              <a:t>The government charges an individual with violating one or more specific laws.</a:t>
            </a:r>
          </a:p>
          <a:p>
            <a:pPr lvl="2" eaLnBrk="1" hangingPunct="1">
              <a:lnSpc>
                <a:spcPct val="90000"/>
              </a:lnSpc>
            </a:pPr>
            <a:r>
              <a:rPr lang="en-US" altLang="en-US" sz="2400" b="1" dirty="0"/>
              <a:t>Civil Law: </a:t>
            </a:r>
            <a:r>
              <a:rPr lang="en-US" altLang="en-US" sz="2400" dirty="0"/>
              <a:t>The court resolves a dispute between two parties and defines the relationship between them.</a:t>
            </a:r>
          </a:p>
          <a:p>
            <a:pPr lvl="2" eaLnBrk="1" hangingPunct="1">
              <a:lnSpc>
                <a:spcPct val="90000"/>
              </a:lnSpc>
            </a:pPr>
            <a:r>
              <a:rPr lang="en-US" altLang="en-US" sz="2400" b="1" dirty="0"/>
              <a:t>Common Law</a:t>
            </a:r>
            <a:r>
              <a:rPr lang="en-US" altLang="en-US" sz="2400" dirty="0"/>
              <a:t>: a collection of (judge-made) laws that developed over centuries is based on decisions made by judges.</a:t>
            </a:r>
          </a:p>
          <a:p>
            <a:pPr lvl="1" eaLnBrk="1" hangingPunct="1">
              <a:lnSpc>
                <a:spcPct val="90000"/>
              </a:lnSpc>
            </a:pPr>
            <a:r>
              <a:rPr lang="en-US" altLang="en-US" sz="2800" dirty="0"/>
              <a:t>Most cases are tried and resolved in state, not federal courts.</a:t>
            </a:r>
          </a:p>
          <a:p>
            <a:pPr lvl="2" eaLnBrk="1" hangingPunct="1">
              <a:lnSpc>
                <a:spcPct val="90000"/>
              </a:lnSpc>
            </a:pPr>
            <a:r>
              <a:rPr lang="en-US" altLang="en-US" sz="2400" dirty="0"/>
              <a:t>Cases of burglary or divorce are examples.</a:t>
            </a:r>
          </a:p>
        </p:txBody>
      </p:sp>
    </p:spTree>
    <p:extLst>
      <p:ext uri="{BB962C8B-B14F-4D97-AF65-F5344CB8AC3E}">
        <p14:creationId xmlns:p14="http://schemas.microsoft.com/office/powerpoint/2010/main" val="4035001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Levels of Scrutiny</a:t>
            </a:r>
          </a:p>
        </p:txBody>
      </p:sp>
      <p:sp>
        <p:nvSpPr>
          <p:cNvPr id="3" name="Content Placeholder 2"/>
          <p:cNvSpPr>
            <a:spLocks noGrp="1"/>
          </p:cNvSpPr>
          <p:nvPr>
            <p:ph idx="1"/>
          </p:nvPr>
        </p:nvSpPr>
        <p:spPr/>
        <p:txBody>
          <a:bodyPr>
            <a:normAutofit fontScale="92500" lnSpcReduction="10000"/>
          </a:bodyPr>
          <a:lstStyle/>
          <a:p>
            <a:r>
              <a:rPr lang="en-US" b="1" dirty="0"/>
              <a:t>Rational Basis Review</a:t>
            </a:r>
          </a:p>
          <a:p>
            <a:r>
              <a:rPr lang="en-US" dirty="0"/>
              <a:t>This is the lowest level of scrutiny applied to challenged laws, and it has historically required very little for a law to pass as constitutional.</a:t>
            </a:r>
          </a:p>
          <a:p>
            <a:r>
              <a:rPr lang="en-US" dirty="0"/>
              <a:t>Under the rational basis test, the person </a:t>
            </a:r>
            <a:r>
              <a:rPr lang="en-US" i="1" dirty="0"/>
              <a:t>challenging the law</a:t>
            </a:r>
            <a:r>
              <a:rPr lang="en-US" dirty="0"/>
              <a:t> (not the government) must prove either:</a:t>
            </a:r>
          </a:p>
          <a:p>
            <a:r>
              <a:rPr lang="en-US" dirty="0"/>
              <a:t>The government has </a:t>
            </a:r>
            <a:r>
              <a:rPr lang="en-US" i="1" dirty="0"/>
              <a:t>no legitimate interest </a:t>
            </a:r>
            <a:r>
              <a:rPr lang="en-US" dirty="0"/>
              <a:t>in the law or policy; or</a:t>
            </a:r>
          </a:p>
          <a:p>
            <a:r>
              <a:rPr lang="en-US" dirty="0"/>
              <a:t>There is </a:t>
            </a:r>
            <a:r>
              <a:rPr lang="en-US" i="1" dirty="0"/>
              <a:t>no reasonable, rational link </a:t>
            </a:r>
            <a:r>
              <a:rPr lang="en-US" dirty="0"/>
              <a:t>between that interest and the challenged law.</a:t>
            </a:r>
          </a:p>
          <a:p>
            <a:r>
              <a:rPr lang="en-US" dirty="0"/>
              <a:t>This test typically applies to all laws or regulations which are challenged as irrational or arbitrary as well as discrimination based on age, disability, wealth, or felony status. </a:t>
            </a:r>
          </a:p>
        </p:txBody>
      </p:sp>
    </p:spTree>
    <p:extLst>
      <p:ext uri="{BB962C8B-B14F-4D97-AF65-F5344CB8AC3E}">
        <p14:creationId xmlns:p14="http://schemas.microsoft.com/office/powerpoint/2010/main" val="2415461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Levels of Scrutiny</a:t>
            </a:r>
          </a:p>
        </p:txBody>
      </p:sp>
      <p:sp>
        <p:nvSpPr>
          <p:cNvPr id="3" name="Content Placeholder 2"/>
          <p:cNvSpPr>
            <a:spLocks noGrp="1"/>
          </p:cNvSpPr>
          <p:nvPr>
            <p:ph idx="1"/>
          </p:nvPr>
        </p:nvSpPr>
        <p:spPr/>
        <p:txBody>
          <a:bodyPr>
            <a:normAutofit fontScale="92500" lnSpcReduction="20000"/>
          </a:bodyPr>
          <a:lstStyle/>
          <a:p>
            <a:r>
              <a:rPr lang="en-US" b="1" dirty="0"/>
              <a:t>Intermediate Scrutiny</a:t>
            </a:r>
          </a:p>
          <a:p>
            <a:r>
              <a:rPr lang="en-US" dirty="0"/>
              <a:t>A level of judicial focus on challenged laws is less demanding than strict scrutiny. </a:t>
            </a:r>
          </a:p>
          <a:p>
            <a:r>
              <a:rPr lang="en-US" dirty="0"/>
              <a:t>This test was first accepted by the U.S. Supreme Court in 1976 to be used whenever a law discriminates based on gender or sex. Some federal appellate courts and state supreme courts have also applied this level of scrutiny to cases involving sexual orientation.</a:t>
            </a:r>
          </a:p>
          <a:p>
            <a:r>
              <a:rPr lang="en-US" dirty="0"/>
              <a:t>As with strict scrutiny, intermediate scrutiny also places the burden of proof on the government.</a:t>
            </a:r>
          </a:p>
          <a:p>
            <a:r>
              <a:rPr lang="en-US" dirty="0"/>
              <a:t>In order for a law to pass intermediate scrutiny, it must: </a:t>
            </a:r>
          </a:p>
          <a:p>
            <a:pPr lvl="1"/>
            <a:r>
              <a:rPr lang="en-US" dirty="0"/>
              <a:t>Serve an important government objective</a:t>
            </a:r>
          </a:p>
          <a:p>
            <a:pPr lvl="1"/>
            <a:r>
              <a:rPr lang="en-US" dirty="0"/>
              <a:t>Be substantially related to achieving the objective. </a:t>
            </a:r>
          </a:p>
        </p:txBody>
      </p:sp>
    </p:spTree>
    <p:extLst>
      <p:ext uri="{BB962C8B-B14F-4D97-AF65-F5344CB8AC3E}">
        <p14:creationId xmlns:p14="http://schemas.microsoft.com/office/powerpoint/2010/main" val="334343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Levels of Scrutiny</a:t>
            </a:r>
          </a:p>
        </p:txBody>
      </p:sp>
      <p:sp>
        <p:nvSpPr>
          <p:cNvPr id="3" name="Content Placeholder 2"/>
          <p:cNvSpPr>
            <a:spLocks noGrp="1"/>
          </p:cNvSpPr>
          <p:nvPr>
            <p:ph idx="1"/>
          </p:nvPr>
        </p:nvSpPr>
        <p:spPr/>
        <p:txBody>
          <a:bodyPr>
            <a:normAutofit fontScale="92500" lnSpcReduction="10000"/>
          </a:bodyPr>
          <a:lstStyle/>
          <a:p>
            <a:r>
              <a:rPr lang="en-US" b="1" dirty="0"/>
              <a:t>Strict Scrutiny</a:t>
            </a:r>
            <a:endParaRPr lang="en-US" dirty="0"/>
          </a:p>
          <a:p>
            <a:r>
              <a:rPr lang="en-US" dirty="0"/>
              <a:t>This is the highest level of scrutiny applied by courts to government actions or laws.</a:t>
            </a:r>
          </a:p>
          <a:p>
            <a:pPr lvl="1"/>
            <a:r>
              <a:rPr lang="en-US" b="1" dirty="0"/>
              <a:t>Strict scrutiny requires the government to prove that: </a:t>
            </a:r>
          </a:p>
          <a:p>
            <a:pPr lvl="1"/>
            <a:r>
              <a:rPr lang="en-US" b="1" dirty="0"/>
              <a:t>There is a compelling state interest behind the challenged policy</a:t>
            </a:r>
          </a:p>
          <a:p>
            <a:pPr lvl="1"/>
            <a:r>
              <a:rPr lang="en-US" b="1" dirty="0"/>
              <a:t>The law or regulation is narrowly tailored to achieve its result. </a:t>
            </a:r>
          </a:p>
          <a:p>
            <a:r>
              <a:rPr lang="en-US" dirty="0"/>
              <a:t>The U.S. Supreme Court has determined that legislation or government actions which discriminate on the basis of race, national origin, and religion must pass this level of scrutiny to survive a challenge that the policy violates constitutional equal protection.</a:t>
            </a:r>
          </a:p>
          <a:p>
            <a:r>
              <a:rPr lang="en-US" dirty="0"/>
              <a:t>This high level of scrutiny is also applied whenever a "fundamental right" is being threatened by a law, like the right to marriage.</a:t>
            </a:r>
          </a:p>
        </p:txBody>
      </p:sp>
    </p:spTree>
    <p:extLst>
      <p:ext uri="{BB962C8B-B14F-4D97-AF65-F5344CB8AC3E}">
        <p14:creationId xmlns:p14="http://schemas.microsoft.com/office/powerpoint/2010/main" val="3079547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The Courts as Policymakers</a:t>
            </a:r>
          </a:p>
        </p:txBody>
      </p:sp>
      <p:sp>
        <p:nvSpPr>
          <p:cNvPr id="20483" name="Rectangle 3"/>
          <p:cNvSpPr>
            <a:spLocks noGrp="1" noChangeArrowheads="1"/>
          </p:cNvSpPr>
          <p:nvPr>
            <p:ph type="body" idx="1"/>
          </p:nvPr>
        </p:nvSpPr>
        <p:spPr/>
        <p:txBody>
          <a:bodyPr>
            <a:normAutofit/>
          </a:bodyPr>
          <a:lstStyle/>
          <a:p>
            <a:pPr eaLnBrk="1" hangingPunct="1"/>
            <a:r>
              <a:rPr lang="en-US" altLang="en-US" sz="3200" dirty="0"/>
              <a:t>Judicial implementation</a:t>
            </a:r>
          </a:p>
          <a:p>
            <a:pPr lvl="1" eaLnBrk="1" hangingPunct="1"/>
            <a:r>
              <a:rPr lang="en-US" altLang="en-US" sz="2800" dirty="0"/>
              <a:t>How and whether court decisions are translated into actual policy, thereby affecting the behavior of others</a:t>
            </a:r>
          </a:p>
          <a:p>
            <a:pPr lvl="1" eaLnBrk="1" hangingPunct="1"/>
            <a:r>
              <a:rPr lang="en-US" altLang="en-US" sz="2800" dirty="0"/>
              <a:t>Must rely on others to carry out decisions</a:t>
            </a:r>
          </a:p>
          <a:p>
            <a:pPr lvl="2" eaLnBrk="1" hangingPunct="1"/>
            <a:r>
              <a:rPr lang="en-US" altLang="en-US" sz="2400" dirty="0"/>
              <a:t>Interpreting population: understand the decision</a:t>
            </a:r>
          </a:p>
          <a:p>
            <a:pPr lvl="2" eaLnBrk="1" hangingPunct="1"/>
            <a:r>
              <a:rPr lang="en-US" altLang="en-US" sz="2400" dirty="0"/>
              <a:t>Implementing population: the people who need to carry out the decision–may be disagreement</a:t>
            </a:r>
          </a:p>
          <a:p>
            <a:pPr lvl="2" eaLnBrk="1" hangingPunct="1"/>
            <a:r>
              <a:rPr lang="en-US" altLang="en-US" sz="2400" dirty="0"/>
              <a:t>Consumer population: the people who are affected (or could be) by the decision</a:t>
            </a:r>
          </a:p>
        </p:txBody>
      </p:sp>
    </p:spTree>
    <p:extLst>
      <p:ext uri="{BB962C8B-B14F-4D97-AF65-F5344CB8AC3E}">
        <p14:creationId xmlns:p14="http://schemas.microsoft.com/office/powerpoint/2010/main" val="2832920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4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04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t>The Courts and the Policy Agenda</a:t>
            </a:r>
          </a:p>
        </p:txBody>
      </p:sp>
      <p:sp>
        <p:nvSpPr>
          <p:cNvPr id="21507" name="Rectangle 3"/>
          <p:cNvSpPr>
            <a:spLocks noGrp="1" noChangeArrowheads="1"/>
          </p:cNvSpPr>
          <p:nvPr>
            <p:ph type="body" idx="1"/>
          </p:nvPr>
        </p:nvSpPr>
        <p:spPr/>
        <p:txBody>
          <a:bodyPr>
            <a:normAutofit lnSpcReduction="10000"/>
          </a:bodyPr>
          <a:lstStyle/>
          <a:p>
            <a:pPr eaLnBrk="1" hangingPunct="1"/>
            <a:r>
              <a:rPr lang="en-US" altLang="en-US" dirty="0"/>
              <a:t> A Historical Review</a:t>
            </a:r>
          </a:p>
          <a:p>
            <a:pPr lvl="1" eaLnBrk="1" hangingPunct="1"/>
            <a:r>
              <a:rPr lang="en-US" altLang="en-US" dirty="0"/>
              <a:t>John Marshall and the Growth of Judicial Review</a:t>
            </a:r>
          </a:p>
          <a:p>
            <a:pPr lvl="2" eaLnBrk="1" hangingPunct="1"/>
            <a:r>
              <a:rPr lang="en-US" altLang="en-US" i="1" dirty="0"/>
              <a:t>Marbury v. Madison</a:t>
            </a:r>
            <a:r>
              <a:rPr lang="en-US" altLang="en-US" dirty="0"/>
              <a:t> (1803) established judicial review—courts determine constitutionality of acts of Congress</a:t>
            </a:r>
          </a:p>
          <a:p>
            <a:pPr lvl="1" eaLnBrk="1" hangingPunct="1"/>
            <a:r>
              <a:rPr lang="en-US" altLang="en-US" dirty="0"/>
              <a:t>The “Nine Old Men” (known for their conflict with FDR over the </a:t>
            </a:r>
            <a:r>
              <a:rPr lang="en-US" altLang="en-US" dirty="0" err="1"/>
              <a:t>The</a:t>
            </a:r>
            <a:r>
              <a:rPr lang="en-US" altLang="en-US" dirty="0"/>
              <a:t> New Deal Policies during the Great Depression)</a:t>
            </a:r>
          </a:p>
          <a:p>
            <a:pPr lvl="1" eaLnBrk="1" hangingPunct="1"/>
            <a:r>
              <a:rPr lang="en-US" altLang="en-US" dirty="0"/>
              <a:t>The Warren Court (Liberal Majority that expanded Civil Rights, Civil Liberties, Judicial Powers as well as Federal powers)</a:t>
            </a:r>
          </a:p>
          <a:p>
            <a:pPr lvl="1" eaLnBrk="1" hangingPunct="1"/>
            <a:r>
              <a:rPr lang="en-US" altLang="en-US" dirty="0"/>
              <a:t>The Burger Court (Conservative Majority that delivered liberal decisions in cases about abortion, capital punishment, religious establishment and school desegregation of schools with bussing </a:t>
            </a:r>
            <a:r>
              <a:rPr lang="en-US" altLang="en-US" dirty="0" err="1"/>
              <a:t>etc</a:t>
            </a:r>
            <a:r>
              <a:rPr lang="en-US" altLang="en-US" dirty="0"/>
              <a:t>)</a:t>
            </a:r>
          </a:p>
          <a:p>
            <a:pPr lvl="1" eaLnBrk="1" hangingPunct="1"/>
            <a:r>
              <a:rPr lang="en-US" altLang="en-US" dirty="0"/>
              <a:t>The Rehnquist Court (Conservative Majority that pushed state rights and New Federalism)</a:t>
            </a:r>
          </a:p>
        </p:txBody>
      </p:sp>
    </p:spTree>
    <p:extLst>
      <p:ext uri="{BB962C8B-B14F-4D97-AF65-F5344CB8AC3E}">
        <p14:creationId xmlns:p14="http://schemas.microsoft.com/office/powerpoint/2010/main" val="3636523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a:t>Understanding the Courts</a:t>
            </a:r>
          </a:p>
        </p:txBody>
      </p:sp>
      <p:sp>
        <p:nvSpPr>
          <p:cNvPr id="22531" name="Rectangle 3"/>
          <p:cNvSpPr>
            <a:spLocks noGrp="1" noChangeArrowheads="1"/>
          </p:cNvSpPr>
          <p:nvPr>
            <p:ph type="body" idx="1"/>
          </p:nvPr>
        </p:nvSpPr>
        <p:spPr/>
        <p:txBody>
          <a:bodyPr>
            <a:normAutofit/>
          </a:bodyPr>
          <a:lstStyle/>
          <a:p>
            <a:pPr eaLnBrk="1" hangingPunct="1">
              <a:lnSpc>
                <a:spcPct val="90000"/>
              </a:lnSpc>
            </a:pPr>
            <a:r>
              <a:rPr lang="en-US" altLang="en-US" sz="3200" dirty="0"/>
              <a:t>The Courts and Democracy</a:t>
            </a:r>
          </a:p>
          <a:p>
            <a:pPr lvl="1" eaLnBrk="1" hangingPunct="1">
              <a:lnSpc>
                <a:spcPct val="90000"/>
              </a:lnSpc>
            </a:pPr>
            <a:r>
              <a:rPr lang="en-US" altLang="en-US" sz="2800" dirty="0"/>
              <a:t>Courts are not very democratic.</a:t>
            </a:r>
          </a:p>
          <a:p>
            <a:pPr lvl="2" eaLnBrk="1" hangingPunct="1">
              <a:lnSpc>
                <a:spcPct val="90000"/>
              </a:lnSpc>
            </a:pPr>
            <a:r>
              <a:rPr lang="en-US" altLang="en-US" sz="2400" dirty="0"/>
              <a:t>Not elected</a:t>
            </a:r>
          </a:p>
          <a:p>
            <a:pPr lvl="2" eaLnBrk="1" hangingPunct="1">
              <a:lnSpc>
                <a:spcPct val="90000"/>
              </a:lnSpc>
            </a:pPr>
            <a:r>
              <a:rPr lang="en-US" altLang="en-US" sz="2400" dirty="0"/>
              <a:t>Difficult to remove judges and justices</a:t>
            </a:r>
          </a:p>
          <a:p>
            <a:pPr lvl="1" eaLnBrk="1" hangingPunct="1">
              <a:lnSpc>
                <a:spcPct val="90000"/>
              </a:lnSpc>
            </a:pPr>
            <a:r>
              <a:rPr lang="en-US" altLang="en-US" sz="2800" dirty="0"/>
              <a:t>The courts often reflect popular majorities.</a:t>
            </a:r>
          </a:p>
          <a:p>
            <a:pPr lvl="1" eaLnBrk="1" hangingPunct="1">
              <a:lnSpc>
                <a:spcPct val="90000"/>
              </a:lnSpc>
            </a:pPr>
            <a:r>
              <a:rPr lang="en-US" altLang="en-US" sz="2800" dirty="0"/>
              <a:t>Groups are likely to use the courts when other methods fail, which promotes pluralism.</a:t>
            </a:r>
          </a:p>
          <a:p>
            <a:pPr lvl="1" eaLnBrk="1" hangingPunct="1">
              <a:lnSpc>
                <a:spcPct val="90000"/>
              </a:lnSpc>
            </a:pPr>
            <a:r>
              <a:rPr lang="en-US" altLang="en-US" sz="2800" dirty="0"/>
              <a:t>There are still conflicting rulings leading to deadlock and inconsistency.</a:t>
            </a:r>
          </a:p>
        </p:txBody>
      </p:sp>
    </p:spTree>
    <p:extLst>
      <p:ext uri="{BB962C8B-B14F-4D97-AF65-F5344CB8AC3E}">
        <p14:creationId xmlns:p14="http://schemas.microsoft.com/office/powerpoint/2010/main" val="3515421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Understanding the Courts</a:t>
            </a:r>
          </a:p>
        </p:txBody>
      </p:sp>
      <p:sp>
        <p:nvSpPr>
          <p:cNvPr id="23555" name="Rectangle 3"/>
          <p:cNvSpPr>
            <a:spLocks noGrp="1" noChangeArrowheads="1"/>
          </p:cNvSpPr>
          <p:nvPr>
            <p:ph type="body" idx="1"/>
          </p:nvPr>
        </p:nvSpPr>
        <p:spPr/>
        <p:txBody>
          <a:bodyPr>
            <a:normAutofit fontScale="85000" lnSpcReduction="20000"/>
          </a:bodyPr>
          <a:lstStyle/>
          <a:p>
            <a:pPr eaLnBrk="1" hangingPunct="1">
              <a:lnSpc>
                <a:spcPct val="90000"/>
              </a:lnSpc>
            </a:pPr>
            <a:r>
              <a:rPr lang="en-US" altLang="en-US" sz="3200" dirty="0"/>
              <a:t>What Courts Should Do: The Scope of Judicial Power</a:t>
            </a:r>
          </a:p>
          <a:p>
            <a:pPr lvl="1" eaLnBrk="1" hangingPunct="1">
              <a:lnSpc>
                <a:spcPct val="90000"/>
              </a:lnSpc>
            </a:pPr>
            <a:r>
              <a:rPr lang="en-US" altLang="en-US" sz="2800" b="1" dirty="0"/>
              <a:t>Judicial restraint: </a:t>
            </a:r>
            <a:r>
              <a:rPr lang="en-US" altLang="en-US" sz="2800" dirty="0"/>
              <a:t>judges should play a minimal policymaking role</a:t>
            </a:r>
          </a:p>
          <a:p>
            <a:pPr lvl="1" eaLnBrk="1" hangingPunct="1">
              <a:lnSpc>
                <a:spcPct val="90000"/>
              </a:lnSpc>
            </a:pPr>
            <a:r>
              <a:rPr lang="en-US" altLang="en-US" sz="2800" b="1" dirty="0"/>
              <a:t>Judicial activism: </a:t>
            </a:r>
            <a:r>
              <a:rPr lang="en-US" altLang="en-US" sz="2800" dirty="0"/>
              <a:t>judges should make bold policy decisions and even chart new constitutional ground</a:t>
            </a:r>
          </a:p>
          <a:p>
            <a:pPr lvl="1" eaLnBrk="1" hangingPunct="1">
              <a:lnSpc>
                <a:spcPct val="90000"/>
              </a:lnSpc>
            </a:pPr>
            <a:r>
              <a:rPr lang="en-US" altLang="en-US" sz="2800" b="1" dirty="0"/>
              <a:t>Political questions: </a:t>
            </a:r>
            <a:r>
              <a:rPr lang="en-US" altLang="en-US" sz="2800" dirty="0"/>
              <a:t>means of the federal courts to avoid deciding some cases</a:t>
            </a:r>
          </a:p>
          <a:p>
            <a:pPr lvl="1" eaLnBrk="1" hangingPunct="1">
              <a:lnSpc>
                <a:spcPct val="90000"/>
              </a:lnSpc>
            </a:pPr>
            <a:r>
              <a:rPr lang="en-US" altLang="en-US" sz="2800" b="1" dirty="0"/>
              <a:t>Statutory construction: </a:t>
            </a:r>
            <a:r>
              <a:rPr lang="en-US" altLang="en-US" sz="2800" dirty="0"/>
              <a:t>the judicial interpretation of an act of Congress</a:t>
            </a:r>
          </a:p>
          <a:p>
            <a:pPr lvl="1" eaLnBrk="1" hangingPunct="1">
              <a:lnSpc>
                <a:spcPct val="90000"/>
              </a:lnSpc>
            </a:pPr>
            <a:r>
              <a:rPr lang="en-US" altLang="en-US" sz="2800" b="1" dirty="0"/>
              <a:t>Strict Constructionism</a:t>
            </a:r>
            <a:r>
              <a:rPr lang="en-US" altLang="en-US" sz="2800" dirty="0"/>
              <a:t>:  Narrow view of the document meaning only what was intended from our founding fathers.</a:t>
            </a:r>
          </a:p>
          <a:p>
            <a:pPr lvl="1" eaLnBrk="1" hangingPunct="1">
              <a:lnSpc>
                <a:spcPct val="90000"/>
              </a:lnSpc>
            </a:pPr>
            <a:r>
              <a:rPr lang="en-US" altLang="en-US" sz="2800" b="1" dirty="0"/>
              <a:t>Living Document or Loose Constructionist</a:t>
            </a:r>
            <a:r>
              <a:rPr lang="en-US" altLang="en-US" sz="2800" dirty="0"/>
              <a:t>:  The document can be interrupted differently by each generation.</a:t>
            </a:r>
          </a:p>
          <a:p>
            <a:pPr lvl="1" eaLnBrk="1" hangingPunct="1">
              <a:lnSpc>
                <a:spcPct val="90000"/>
              </a:lnSpc>
            </a:pPr>
            <a:r>
              <a:rPr lang="en-US" altLang="en-US" sz="2800" b="1" dirty="0"/>
              <a:t>Federal Question cases</a:t>
            </a:r>
            <a:r>
              <a:rPr lang="en-US" altLang="en-US" sz="2800" dirty="0"/>
              <a:t>: Cases concerning the Constitution, federal laws or treaties. </a:t>
            </a:r>
          </a:p>
          <a:p>
            <a:pPr lvl="1" eaLnBrk="1" hangingPunct="1">
              <a:lnSpc>
                <a:spcPct val="90000"/>
              </a:lnSpc>
            </a:pPr>
            <a:r>
              <a:rPr lang="en-US" altLang="en-US" sz="2800" b="1" dirty="0"/>
              <a:t>Diversity cases</a:t>
            </a:r>
            <a:r>
              <a:rPr lang="en-US" altLang="en-US" sz="2800" dirty="0"/>
              <a:t>: Cases involving citizens of different states who can bring suit in federal courts.</a:t>
            </a:r>
          </a:p>
          <a:p>
            <a:pPr lvl="1" eaLnBrk="1" hangingPunct="1">
              <a:lnSpc>
                <a:spcPct val="90000"/>
              </a:lnSpc>
            </a:pPr>
            <a:endParaRPr lang="en-US" altLang="en-US" sz="2800" dirty="0"/>
          </a:p>
          <a:p>
            <a:pPr lvl="1" eaLnBrk="1" hangingPunct="1">
              <a:lnSpc>
                <a:spcPct val="90000"/>
              </a:lnSpc>
            </a:pPr>
            <a:endParaRPr lang="en-US" altLang="en-US" sz="2800" dirty="0"/>
          </a:p>
        </p:txBody>
      </p:sp>
    </p:spTree>
    <p:extLst>
      <p:ext uri="{BB962C8B-B14F-4D97-AF65-F5344CB8AC3E}">
        <p14:creationId xmlns:p14="http://schemas.microsoft.com/office/powerpoint/2010/main" val="908390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5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5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The Nature of the Judicial System</a:t>
            </a:r>
          </a:p>
        </p:txBody>
      </p:sp>
      <p:sp>
        <p:nvSpPr>
          <p:cNvPr id="1027" name="Rectangle 3"/>
          <p:cNvSpPr>
            <a:spLocks noGrp="1" noChangeArrowheads="1"/>
          </p:cNvSpPr>
          <p:nvPr>
            <p:ph type="body" idx="1"/>
          </p:nvPr>
        </p:nvSpPr>
        <p:spPr/>
        <p:txBody>
          <a:bodyPr>
            <a:normAutofit fontScale="92500" lnSpcReduction="10000"/>
          </a:bodyPr>
          <a:lstStyle/>
          <a:p>
            <a:pPr eaLnBrk="1" hangingPunct="1"/>
            <a:r>
              <a:rPr lang="en-US" altLang="en-US" sz="3200" dirty="0"/>
              <a:t>Participants in the Judicial System</a:t>
            </a:r>
          </a:p>
          <a:p>
            <a:pPr lvl="1" eaLnBrk="1" hangingPunct="1"/>
            <a:r>
              <a:rPr lang="en-US" altLang="en-US" sz="2800" dirty="0"/>
              <a:t>Litigants</a:t>
            </a:r>
          </a:p>
          <a:p>
            <a:pPr lvl="2" eaLnBrk="1" hangingPunct="1"/>
            <a:r>
              <a:rPr lang="en-US" altLang="en-US" sz="2400" b="1" dirty="0"/>
              <a:t>Plaintiff</a:t>
            </a:r>
            <a:r>
              <a:rPr lang="en-US" altLang="en-US" sz="2400" dirty="0"/>
              <a:t>—the party bringing the charge</a:t>
            </a:r>
          </a:p>
          <a:p>
            <a:pPr lvl="2" eaLnBrk="1" hangingPunct="1"/>
            <a:r>
              <a:rPr lang="en-US" altLang="en-US" sz="2400" b="1" dirty="0"/>
              <a:t>Defendant</a:t>
            </a:r>
            <a:r>
              <a:rPr lang="en-US" altLang="en-US" sz="2400" dirty="0"/>
              <a:t>—the party being charged</a:t>
            </a:r>
          </a:p>
          <a:p>
            <a:pPr lvl="2" eaLnBrk="1" hangingPunct="1"/>
            <a:r>
              <a:rPr lang="en-US" altLang="en-US" sz="2400" b="1" dirty="0"/>
              <a:t>Jury</a:t>
            </a:r>
            <a:r>
              <a:rPr lang="en-US" altLang="en-US" sz="2400" dirty="0"/>
              <a:t>—the people (normally 12) who often decide the outcome of a case</a:t>
            </a:r>
          </a:p>
          <a:p>
            <a:pPr lvl="2" eaLnBrk="1" hangingPunct="1"/>
            <a:r>
              <a:rPr lang="en-US" altLang="en-US" sz="2400" b="1" dirty="0"/>
              <a:t>Standing (to sue): </a:t>
            </a:r>
            <a:r>
              <a:rPr lang="en-US" altLang="en-US" sz="2400" dirty="0"/>
              <a:t>plaintiffs have a serious interest in the case; have sustained or likely to sustain a direct injury from the government</a:t>
            </a:r>
          </a:p>
          <a:p>
            <a:pPr lvl="2" eaLnBrk="1" hangingPunct="1"/>
            <a:r>
              <a:rPr lang="en-US" altLang="en-US" sz="2400" b="1" dirty="0"/>
              <a:t>Justiciable disputes: </a:t>
            </a:r>
            <a:r>
              <a:rPr lang="en-US" altLang="en-US" sz="2400" dirty="0"/>
              <a:t>a case must be capable of being settled as a matter of law.</a:t>
            </a:r>
          </a:p>
          <a:p>
            <a:pPr lvl="2" eaLnBrk="1" hangingPunct="1"/>
            <a:r>
              <a:rPr lang="en-US" altLang="en-US" sz="2400" b="1" dirty="0"/>
              <a:t>In forma </a:t>
            </a:r>
            <a:r>
              <a:rPr lang="en-US" altLang="en-US" sz="2400" b="1" dirty="0" err="1"/>
              <a:t>pauperis</a:t>
            </a:r>
            <a:r>
              <a:rPr lang="en-US" altLang="en-US" sz="2400" b="1" dirty="0"/>
              <a:t>: </a:t>
            </a:r>
            <a:r>
              <a:rPr lang="en-US" altLang="en-US" sz="2400" dirty="0"/>
              <a:t>method whereby a poor person can have his or her case heard in federal court without charge.</a:t>
            </a:r>
          </a:p>
          <a:p>
            <a:pPr lvl="2" eaLnBrk="1" hangingPunct="1"/>
            <a:r>
              <a:rPr lang="en-US" altLang="en-US" sz="2400" b="1" dirty="0"/>
              <a:t>Fee shifting</a:t>
            </a:r>
            <a:r>
              <a:rPr lang="en-US" altLang="en-US" sz="2400" dirty="0"/>
              <a:t>: A rule that allows a plaintiff to recover costs from the defendant if the plaintiff wins.</a:t>
            </a:r>
          </a:p>
          <a:p>
            <a:pPr lvl="2" eaLnBrk="1" hangingPunct="1"/>
            <a:endParaRPr lang="en-US" altLang="en-US" sz="2400" dirty="0"/>
          </a:p>
          <a:p>
            <a:pPr lvl="2" eaLnBrk="1" hangingPunct="1"/>
            <a:endParaRPr lang="en-US" altLang="en-US" sz="2400" dirty="0"/>
          </a:p>
          <a:p>
            <a:pPr lvl="2" eaLnBrk="1" hangingPunct="1"/>
            <a:endParaRPr lang="en-US" altLang="en-US" sz="2400" dirty="0"/>
          </a:p>
        </p:txBody>
      </p:sp>
    </p:spTree>
    <p:extLst>
      <p:ext uri="{BB962C8B-B14F-4D97-AF65-F5344CB8AC3E}">
        <p14:creationId xmlns:p14="http://schemas.microsoft.com/office/powerpoint/2010/main" val="2684745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The Nature of the Judicial System</a:t>
            </a:r>
          </a:p>
        </p:txBody>
      </p:sp>
      <p:sp>
        <p:nvSpPr>
          <p:cNvPr id="6147" name="Rectangle 3"/>
          <p:cNvSpPr>
            <a:spLocks noGrp="1" noChangeArrowheads="1"/>
          </p:cNvSpPr>
          <p:nvPr>
            <p:ph type="body" idx="1"/>
          </p:nvPr>
        </p:nvSpPr>
        <p:spPr/>
        <p:txBody>
          <a:bodyPr/>
          <a:lstStyle/>
          <a:p>
            <a:pPr eaLnBrk="1" hangingPunct="1"/>
            <a:r>
              <a:rPr lang="en-US" altLang="en-US" dirty="0"/>
              <a:t>Participants in the Judicial System</a:t>
            </a:r>
          </a:p>
          <a:p>
            <a:pPr lvl="1" eaLnBrk="1" hangingPunct="1"/>
            <a:r>
              <a:rPr lang="en-US" altLang="en-US" dirty="0"/>
              <a:t>Groups (NAACP &amp; Public Interest Groups are examples)</a:t>
            </a:r>
          </a:p>
          <a:p>
            <a:pPr lvl="2" eaLnBrk="1" hangingPunct="1"/>
            <a:r>
              <a:rPr lang="en-US" altLang="en-US" dirty="0"/>
              <a:t>Use the courts to try to change policies</a:t>
            </a:r>
          </a:p>
          <a:p>
            <a:pPr lvl="2" eaLnBrk="1" hangingPunct="1"/>
            <a:r>
              <a:rPr lang="en-US" altLang="en-US" i="1" dirty="0"/>
              <a:t>Amicus Curiae</a:t>
            </a:r>
            <a:r>
              <a:rPr lang="en-US" altLang="en-US" dirty="0"/>
              <a:t> briefs used to influence the courts</a:t>
            </a:r>
          </a:p>
          <a:p>
            <a:pPr lvl="3" eaLnBrk="1" hangingPunct="1"/>
            <a:r>
              <a:rPr lang="en-US" altLang="en-US" dirty="0"/>
              <a:t>“friend of the court” briefs used to raise additional points of view and information not contained in briefs of formal parties</a:t>
            </a:r>
          </a:p>
          <a:p>
            <a:pPr lvl="1" eaLnBrk="1" hangingPunct="1"/>
            <a:r>
              <a:rPr lang="en-US" altLang="en-US" dirty="0"/>
              <a:t>Attorneys</a:t>
            </a:r>
          </a:p>
          <a:p>
            <a:pPr lvl="2" eaLnBrk="1" hangingPunct="1"/>
            <a:r>
              <a:rPr lang="en-US" altLang="en-US" dirty="0"/>
              <a:t>800,000 lawyers in United States today</a:t>
            </a:r>
          </a:p>
          <a:p>
            <a:pPr lvl="2" eaLnBrk="1" hangingPunct="1"/>
            <a:r>
              <a:rPr lang="en-US" altLang="en-US" dirty="0"/>
              <a:t>Legal Services Corporation: lawyers to assist the poor</a:t>
            </a:r>
          </a:p>
          <a:p>
            <a:pPr lvl="2" eaLnBrk="1" hangingPunct="1"/>
            <a:r>
              <a:rPr lang="en-US" altLang="en-US" dirty="0"/>
              <a:t>Access to quality lawyers is not equal.  (The more money someone has the better lawyer they can afford to pay for)</a:t>
            </a:r>
          </a:p>
        </p:txBody>
      </p:sp>
    </p:spTree>
    <p:extLst>
      <p:ext uri="{BB962C8B-B14F-4D97-AF65-F5344CB8AC3E}">
        <p14:creationId xmlns:p14="http://schemas.microsoft.com/office/powerpoint/2010/main" val="924228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147">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147">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Dual Court System</a:t>
            </a:r>
          </a:p>
        </p:txBody>
      </p:sp>
      <p:sp>
        <p:nvSpPr>
          <p:cNvPr id="4" name="Content Placeholder 3"/>
          <p:cNvSpPr>
            <a:spLocks noGrp="1"/>
          </p:cNvSpPr>
          <p:nvPr>
            <p:ph idx="1"/>
          </p:nvPr>
        </p:nvSpPr>
        <p:spPr/>
        <p:txBody>
          <a:bodyPr/>
          <a:lstStyle/>
          <a:p>
            <a:r>
              <a:rPr lang="en-US" dirty="0"/>
              <a:t>The dual system of the United States Court System reflects the shared power of the National and state governments.</a:t>
            </a:r>
          </a:p>
          <a:p>
            <a:r>
              <a:rPr lang="en-US" dirty="0"/>
              <a:t>States:</a:t>
            </a:r>
          </a:p>
          <a:p>
            <a:pPr lvl="1"/>
            <a:r>
              <a:rPr lang="en-US" dirty="0"/>
              <a:t>Allows states to develop their own Criminal code and courts to enforce the codes.</a:t>
            </a:r>
          </a:p>
          <a:p>
            <a:pPr lvl="1"/>
            <a:r>
              <a:rPr lang="en-US" dirty="0"/>
              <a:t>Can appeal in the state to appeals courts and also appeal to the Federal courts</a:t>
            </a:r>
          </a:p>
          <a:p>
            <a:pPr marL="457200" lvl="1" indent="0">
              <a:buNone/>
            </a:pPr>
            <a:r>
              <a:rPr lang="en-US" dirty="0"/>
              <a:t> </a:t>
            </a:r>
          </a:p>
        </p:txBody>
      </p:sp>
    </p:spTree>
    <p:extLst>
      <p:ext uri="{BB962C8B-B14F-4D97-AF65-F5344CB8AC3E}">
        <p14:creationId xmlns:p14="http://schemas.microsoft.com/office/powerpoint/2010/main" val="120214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a:t>The Structure of the Federal Judicial System</a:t>
            </a:r>
          </a:p>
        </p:txBody>
      </p:sp>
      <p:pic>
        <p:nvPicPr>
          <p:cNvPr id="3074" name="Picture 2" descr="Image result for the structure of the Federal court syste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74113"/>
            <a:ext cx="7445183" cy="5583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07927" y="1403927"/>
            <a:ext cx="3879273" cy="4524315"/>
          </a:xfrm>
          <a:prstGeom prst="rect">
            <a:avLst/>
          </a:prstGeom>
          <a:noFill/>
        </p:spPr>
        <p:txBody>
          <a:bodyPr wrap="square" rtlCol="0">
            <a:spAutoFit/>
          </a:bodyPr>
          <a:lstStyle/>
          <a:p>
            <a:r>
              <a:rPr lang="en-US" sz="2800" dirty="0"/>
              <a:t>Constitutional Power: Article III of the U.S. Constitution</a:t>
            </a:r>
          </a:p>
          <a:p>
            <a:endParaRPr lang="en-US" sz="2800" dirty="0"/>
          </a:p>
          <a:p>
            <a:r>
              <a:rPr lang="en-US" sz="2800" dirty="0"/>
              <a:t>Power granted to Congress to create “Inferior” Courts to the United States Supreme Court</a:t>
            </a:r>
          </a:p>
          <a:p>
            <a:endParaRPr lang="en-US" dirty="0"/>
          </a:p>
          <a:p>
            <a:endParaRPr lang="en-US" dirty="0"/>
          </a:p>
        </p:txBody>
      </p:sp>
    </p:spTree>
    <p:extLst>
      <p:ext uri="{BB962C8B-B14F-4D97-AF65-F5344CB8AC3E}">
        <p14:creationId xmlns:p14="http://schemas.microsoft.com/office/powerpoint/2010/main" val="399991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a:t>The Structure of the Federal Judicial System</a:t>
            </a:r>
          </a:p>
        </p:txBody>
      </p:sp>
      <p:sp>
        <p:nvSpPr>
          <p:cNvPr id="9219" name="Rectangle 3"/>
          <p:cNvSpPr>
            <a:spLocks noGrp="1" noChangeArrowheads="1"/>
          </p:cNvSpPr>
          <p:nvPr>
            <p:ph type="body" idx="1"/>
          </p:nvPr>
        </p:nvSpPr>
        <p:spPr/>
        <p:txBody>
          <a:bodyPr/>
          <a:lstStyle/>
          <a:p>
            <a:pPr eaLnBrk="1" hangingPunct="1"/>
            <a:r>
              <a:rPr lang="en-US" altLang="en-US" dirty="0"/>
              <a:t>District Courts (94 Federal Courts)</a:t>
            </a:r>
          </a:p>
          <a:p>
            <a:pPr lvl="1" eaLnBrk="1" hangingPunct="1"/>
            <a:r>
              <a:rPr lang="en-US" altLang="en-US" dirty="0"/>
              <a:t>Original Jurisdiction: courts that hear the case first and determine the facts - the trial court</a:t>
            </a:r>
          </a:p>
          <a:p>
            <a:pPr lvl="1" eaLnBrk="1" hangingPunct="1"/>
            <a:r>
              <a:rPr lang="en-US" altLang="en-US" dirty="0"/>
              <a:t>Deals with the following types of cases:</a:t>
            </a:r>
          </a:p>
          <a:p>
            <a:pPr lvl="2" eaLnBrk="1" hangingPunct="1"/>
            <a:r>
              <a:rPr lang="en-US" altLang="en-US" dirty="0"/>
              <a:t>Federal crimes</a:t>
            </a:r>
          </a:p>
          <a:p>
            <a:pPr lvl="2" eaLnBrk="1" hangingPunct="1"/>
            <a:r>
              <a:rPr lang="en-US" altLang="en-US" dirty="0"/>
              <a:t>Civil suits under federal law and across state lines</a:t>
            </a:r>
          </a:p>
          <a:p>
            <a:pPr lvl="2" eaLnBrk="1" hangingPunct="1"/>
            <a:r>
              <a:rPr lang="en-US" altLang="en-US" dirty="0"/>
              <a:t>Supervise bankruptcy and naturalization</a:t>
            </a:r>
          </a:p>
          <a:p>
            <a:pPr lvl="2" eaLnBrk="1" hangingPunct="1"/>
            <a:r>
              <a:rPr lang="en-US" altLang="en-US" dirty="0"/>
              <a:t>Review some federal agencies</a:t>
            </a:r>
          </a:p>
          <a:p>
            <a:pPr lvl="2" eaLnBrk="1" hangingPunct="1"/>
            <a:r>
              <a:rPr lang="en-US" altLang="en-US" dirty="0"/>
              <a:t>Admiralty and maritime law cases</a:t>
            </a:r>
          </a:p>
          <a:p>
            <a:pPr lvl="2" eaLnBrk="1" hangingPunct="1"/>
            <a:r>
              <a:rPr lang="en-US" altLang="en-US" dirty="0"/>
              <a:t>Supervision of naturalization of aliens</a:t>
            </a:r>
          </a:p>
        </p:txBody>
      </p:sp>
    </p:spTree>
    <p:extLst>
      <p:ext uri="{BB962C8B-B14F-4D97-AF65-F5344CB8AC3E}">
        <p14:creationId xmlns:p14="http://schemas.microsoft.com/office/powerpoint/2010/main" val="1297668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2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21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21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2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2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a:t>The Structure of the Federal Judicial System</a:t>
            </a:r>
          </a:p>
        </p:txBody>
      </p:sp>
      <p:sp>
        <p:nvSpPr>
          <p:cNvPr id="10243" name="Rectangle 3"/>
          <p:cNvSpPr>
            <a:spLocks noGrp="1" noChangeArrowheads="1"/>
          </p:cNvSpPr>
          <p:nvPr>
            <p:ph type="body" idx="1"/>
          </p:nvPr>
        </p:nvSpPr>
        <p:spPr/>
        <p:txBody>
          <a:bodyPr/>
          <a:lstStyle/>
          <a:p>
            <a:pPr eaLnBrk="1" hangingPunct="1"/>
            <a:r>
              <a:rPr lang="en-US" altLang="en-US" dirty="0"/>
              <a:t>Courts of Appeal</a:t>
            </a:r>
          </a:p>
          <a:p>
            <a:pPr lvl="1" eaLnBrk="1" hangingPunct="1"/>
            <a:r>
              <a:rPr lang="en-US" altLang="en-US" dirty="0"/>
              <a:t>Appellate Jurisdiction: reviews the legal issues in cases brought from lower courts</a:t>
            </a:r>
          </a:p>
          <a:p>
            <a:pPr lvl="1" eaLnBrk="1" hangingPunct="1"/>
            <a:r>
              <a:rPr lang="en-US" altLang="en-US" dirty="0"/>
              <a:t>Hold no trials and hear no testimony</a:t>
            </a:r>
          </a:p>
          <a:p>
            <a:pPr lvl="1" eaLnBrk="1" hangingPunct="1"/>
            <a:r>
              <a:rPr lang="en-US" altLang="en-US" dirty="0"/>
              <a:t>13 circuit courts (including D.C.)</a:t>
            </a:r>
          </a:p>
          <a:p>
            <a:pPr lvl="1" eaLnBrk="1" hangingPunct="1"/>
            <a:r>
              <a:rPr lang="en-US" altLang="en-US" dirty="0"/>
              <a:t>U.S. Court of Appeals for the Federal Circuit – specialized cases</a:t>
            </a:r>
          </a:p>
          <a:p>
            <a:pPr lvl="1" eaLnBrk="1" hangingPunct="1"/>
            <a:r>
              <a:rPr lang="en-US" altLang="en-US" dirty="0"/>
              <a:t>Focus on errors of procedure and law</a:t>
            </a:r>
          </a:p>
        </p:txBody>
      </p:sp>
    </p:spTree>
    <p:extLst>
      <p:ext uri="{BB962C8B-B14F-4D97-AF65-F5344CB8AC3E}">
        <p14:creationId xmlns:p14="http://schemas.microsoft.com/office/powerpoint/2010/main" val="2338880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52400"/>
            <a:ext cx="8229600" cy="1143000"/>
          </a:xfrm>
        </p:spPr>
        <p:txBody>
          <a:bodyPr>
            <a:normAutofit fontScale="90000"/>
          </a:bodyPr>
          <a:lstStyle/>
          <a:p>
            <a:pPr eaLnBrk="1" hangingPunct="1"/>
            <a:r>
              <a:rPr lang="en-US" altLang="en-US"/>
              <a:t>The Structure of the Federal Judicial System</a:t>
            </a:r>
          </a:p>
        </p:txBody>
      </p:sp>
      <p:sp>
        <p:nvSpPr>
          <p:cNvPr id="11267" name="Rectangle 3"/>
          <p:cNvSpPr>
            <a:spLocks noGrp="1" noChangeArrowheads="1"/>
          </p:cNvSpPr>
          <p:nvPr>
            <p:ph type="body" idx="1"/>
          </p:nvPr>
        </p:nvSpPr>
        <p:spPr/>
        <p:txBody>
          <a:bodyPr/>
          <a:lstStyle/>
          <a:p>
            <a:pPr eaLnBrk="1" hangingPunct="1"/>
            <a:r>
              <a:rPr lang="en-US" altLang="en-US"/>
              <a:t>The Supreme Court</a:t>
            </a:r>
          </a:p>
          <a:p>
            <a:pPr lvl="1" eaLnBrk="1" hangingPunct="1"/>
            <a:r>
              <a:rPr lang="en-US" altLang="en-US"/>
              <a:t>Ensures uniformity in interpreting national laws, resolves conflicts among states and maintains national supremacy in law</a:t>
            </a:r>
          </a:p>
          <a:p>
            <a:pPr lvl="2" eaLnBrk="1" hangingPunct="1"/>
            <a:r>
              <a:rPr lang="en-US" altLang="en-US"/>
              <a:t>9 justices – 1 Chief Justice, 8 Associate Justices</a:t>
            </a:r>
          </a:p>
          <a:p>
            <a:pPr lvl="2" eaLnBrk="1" hangingPunct="1"/>
            <a:r>
              <a:rPr lang="en-US" altLang="en-US"/>
              <a:t>Supreme Court decides which cases it will hear—controls its own agenda</a:t>
            </a:r>
          </a:p>
          <a:p>
            <a:pPr lvl="2" eaLnBrk="1" hangingPunct="1"/>
            <a:r>
              <a:rPr lang="en-US" altLang="en-US"/>
              <a:t>Some original jurisdiction, but mostly appellate jurisdiction</a:t>
            </a:r>
          </a:p>
          <a:p>
            <a:pPr lvl="2" eaLnBrk="1" hangingPunct="1"/>
            <a:r>
              <a:rPr lang="en-US" altLang="en-US"/>
              <a:t>Most cases come from the federal courts</a:t>
            </a:r>
          </a:p>
          <a:p>
            <a:pPr lvl="2" eaLnBrk="1" hangingPunct="1"/>
            <a:r>
              <a:rPr lang="en-US" altLang="en-US"/>
              <a:t>Most are civil cases</a:t>
            </a:r>
          </a:p>
        </p:txBody>
      </p:sp>
    </p:spTree>
    <p:extLst>
      <p:ext uri="{BB962C8B-B14F-4D97-AF65-F5344CB8AC3E}">
        <p14:creationId xmlns:p14="http://schemas.microsoft.com/office/powerpoint/2010/main" val="4075827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1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12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2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1922</Words>
  <Application>Microsoft Office PowerPoint</Application>
  <PresentationFormat>Widescreen</PresentationFormat>
  <Paragraphs>210</Paragraphs>
  <Slides>26</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Open Sans</vt:lpstr>
      <vt:lpstr>Times New Roman</vt:lpstr>
      <vt:lpstr>Office Theme</vt:lpstr>
      <vt:lpstr>United States Federal Court System</vt:lpstr>
      <vt:lpstr>The Nature of the Judicial System</vt:lpstr>
      <vt:lpstr>The Nature of the Judicial System</vt:lpstr>
      <vt:lpstr>The Nature of the Judicial System</vt:lpstr>
      <vt:lpstr>Dual Court System</vt:lpstr>
      <vt:lpstr>The Structure of the Federal Judicial System</vt:lpstr>
      <vt:lpstr>The Structure of the Federal Judicial System</vt:lpstr>
      <vt:lpstr>The Structure of the Federal Judicial System</vt:lpstr>
      <vt:lpstr>The Structure of the Federal Judicial System</vt:lpstr>
      <vt:lpstr>The Structure of the Federal Judicial System</vt:lpstr>
      <vt:lpstr>The Politics of Judicial Selection</vt:lpstr>
      <vt:lpstr>The Politics of Judicial Selection</vt:lpstr>
      <vt:lpstr>U.S. Supreme Court Selection Criteria</vt:lpstr>
      <vt:lpstr>The Backgrounds of Judges and Justices</vt:lpstr>
      <vt:lpstr>U.S. Supreme Court</vt:lpstr>
      <vt:lpstr>The Courts as Policymakers</vt:lpstr>
      <vt:lpstr>The Courts as Policymakers</vt:lpstr>
      <vt:lpstr>The Courts as Policymakers</vt:lpstr>
      <vt:lpstr>The Courts as Policymakers</vt:lpstr>
      <vt:lpstr>3 Levels of Scrutiny</vt:lpstr>
      <vt:lpstr>3 Levels of Scrutiny</vt:lpstr>
      <vt:lpstr>3 Levels of Scrutiny</vt:lpstr>
      <vt:lpstr>The Courts as Policymakers</vt:lpstr>
      <vt:lpstr>The Courts and the Policy Agenda</vt:lpstr>
      <vt:lpstr>Understanding the Courts</vt:lpstr>
      <vt:lpstr>Understanding the Courts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Federal Court System</dc:title>
  <dc:creator>Windows User</dc:creator>
  <cp:lastModifiedBy>Michael Fluharty</cp:lastModifiedBy>
  <cp:revision>30</cp:revision>
  <dcterms:created xsi:type="dcterms:W3CDTF">2016-12-15T16:41:53Z</dcterms:created>
  <dcterms:modified xsi:type="dcterms:W3CDTF">2022-11-14T18:21:38Z</dcterms:modified>
</cp:coreProperties>
</file>