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9" r:id="rId14"/>
    <p:sldId id="270"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3" d="100"/>
          <a:sy n="73"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0N9KvaCr1F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RybNI0KB1bg?feature=oembed"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oFC-0FR2hko"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hH8VttNKiO8"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TyOJkUJJhmQ"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KRywWsnxXfo?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RnMmXTVOjBY" TargetMode="External"/><Relationship Id="rId1" Type="http://schemas.openxmlformats.org/officeDocument/2006/relationships/video" Target="https://www.youtube.com/embed/FD50OTR3arY?feature=oembed"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9dUoxruCh8c" TargetMode="External"/><Relationship Id="rId1" Type="http://schemas.openxmlformats.org/officeDocument/2006/relationships/video" Target="https://www.youtube.com/embed/hfil34ayaEU?feature=oembed" TargetMode="External"/><Relationship Id="rId5" Type="http://schemas.openxmlformats.org/officeDocument/2006/relationships/image" Target="../media/image3.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8Q25fApNZI0" TargetMode="External"/><Relationship Id="rId1" Type="http://schemas.openxmlformats.org/officeDocument/2006/relationships/video" Target="https://www.youtube.com/embed/p9ezNBBcg_g?feature=oembed"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KqeqTWD2Ymg?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kIv3m2gMgUU?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_wgH0cfe828" TargetMode="External"/><Relationship Id="rId1" Type="http://schemas.openxmlformats.org/officeDocument/2006/relationships/video" Target="https://www.youtube.com/embed/DrnZdFFovBE?feature=oembed" TargetMode="External"/><Relationship Id="rId5" Type="http://schemas.openxmlformats.org/officeDocument/2006/relationships/image" Target="../media/image3.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Pu57QqzNOHQ?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7F310-7BC2-4D4E-84A3-7624D372AEF5}"/>
              </a:ext>
            </a:extLst>
          </p:cNvPr>
          <p:cNvSpPr>
            <a:spLocks noGrp="1"/>
          </p:cNvSpPr>
          <p:nvPr>
            <p:ph type="ctrTitle"/>
          </p:nvPr>
        </p:nvSpPr>
        <p:spPr/>
        <p:txBody>
          <a:bodyPr/>
          <a:lstStyle/>
          <a:p>
            <a:r>
              <a:rPr lang="en-US" dirty="0"/>
              <a:t>Logical Fallacies</a:t>
            </a:r>
          </a:p>
        </p:txBody>
      </p:sp>
      <p:sp>
        <p:nvSpPr>
          <p:cNvPr id="3" name="Subtitle 2">
            <a:extLst>
              <a:ext uri="{FF2B5EF4-FFF2-40B4-BE49-F238E27FC236}">
                <a16:creationId xmlns:a16="http://schemas.microsoft.com/office/drawing/2014/main" id="{49D14EF9-689D-4ED0-A983-4934BF8F07B9}"/>
              </a:ext>
            </a:extLst>
          </p:cNvPr>
          <p:cNvSpPr>
            <a:spLocks noGrp="1"/>
          </p:cNvSpPr>
          <p:nvPr>
            <p:ph type="subTitle" idx="1"/>
          </p:nvPr>
        </p:nvSpPr>
        <p:spPr/>
        <p:txBody>
          <a:bodyPr/>
          <a:lstStyle/>
          <a:p>
            <a:r>
              <a:rPr lang="en-US" dirty="0"/>
              <a:t>How politics ignores logical debates</a:t>
            </a:r>
          </a:p>
        </p:txBody>
      </p:sp>
    </p:spTree>
    <p:extLst>
      <p:ext uri="{BB962C8B-B14F-4D97-AF65-F5344CB8AC3E}">
        <p14:creationId xmlns:p14="http://schemas.microsoft.com/office/powerpoint/2010/main" val="2004964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4B8F5-6058-477C-85DD-D1D2C103BCB4}"/>
              </a:ext>
            </a:extLst>
          </p:cNvPr>
          <p:cNvSpPr>
            <a:spLocks noGrp="1"/>
          </p:cNvSpPr>
          <p:nvPr>
            <p:ph type="title"/>
          </p:nvPr>
        </p:nvSpPr>
        <p:spPr>
          <a:xfrm>
            <a:off x="1294361" y="74677"/>
            <a:ext cx="9603275" cy="1049235"/>
          </a:xfrm>
        </p:spPr>
        <p:txBody>
          <a:bodyPr/>
          <a:lstStyle/>
          <a:p>
            <a:pPr algn="ctr"/>
            <a:r>
              <a:rPr lang="en-US" dirty="0"/>
              <a:t>False Cause</a:t>
            </a:r>
          </a:p>
        </p:txBody>
      </p:sp>
      <p:sp>
        <p:nvSpPr>
          <p:cNvPr id="3" name="Content Placeholder 2">
            <a:extLst>
              <a:ext uri="{FF2B5EF4-FFF2-40B4-BE49-F238E27FC236}">
                <a16:creationId xmlns:a16="http://schemas.microsoft.com/office/drawing/2014/main" id="{4AB3A4E8-40FC-41FF-BAC1-FB730B8178DA}"/>
              </a:ext>
            </a:extLst>
          </p:cNvPr>
          <p:cNvSpPr>
            <a:spLocks noGrp="1"/>
          </p:cNvSpPr>
          <p:nvPr>
            <p:ph idx="1"/>
          </p:nvPr>
        </p:nvSpPr>
        <p:spPr>
          <a:xfrm>
            <a:off x="1294362" y="3047578"/>
            <a:ext cx="9603275" cy="3450613"/>
          </a:xfrm>
        </p:spPr>
        <p:txBody>
          <a:bodyPr/>
          <a:lstStyle/>
          <a:p>
            <a:r>
              <a:rPr lang="en-US" dirty="0"/>
              <a:t> </a:t>
            </a:r>
            <a:r>
              <a:rPr lang="en-US" i="1" dirty="0"/>
              <a:t>Post Hoc</a:t>
            </a:r>
            <a:r>
              <a:rPr lang="en-US" dirty="0"/>
              <a:t> fallacy. </a:t>
            </a:r>
            <a:r>
              <a:rPr lang="en-US" i="1" dirty="0"/>
              <a:t>Post hoc</a:t>
            </a:r>
            <a:r>
              <a:rPr lang="en-US" dirty="0"/>
              <a:t> is short for </a:t>
            </a:r>
            <a:r>
              <a:rPr lang="en-US" i="1" dirty="0"/>
              <a:t>post hoc ergo propter hoc</a:t>
            </a:r>
            <a:r>
              <a:rPr lang="en-US" dirty="0"/>
              <a:t> ("after this, therefore because of this"). This fallacy happens when you mistake something for the cause just because it came first. The key words here are “</a:t>
            </a:r>
            <a:r>
              <a:rPr lang="en-US" i="1" dirty="0"/>
              <a:t>Post</a:t>
            </a:r>
            <a:r>
              <a:rPr lang="en-US" dirty="0"/>
              <a:t>” and “</a:t>
            </a:r>
            <a:r>
              <a:rPr lang="en-US" i="1" dirty="0"/>
              <a:t>propter</a:t>
            </a:r>
            <a:r>
              <a:rPr lang="en-US" dirty="0"/>
              <a:t>” meaning “after" and "because of." Just because this came before that doesn’t mean this </a:t>
            </a:r>
            <a:r>
              <a:rPr lang="en-US" i="1" dirty="0"/>
              <a:t>caused</a:t>
            </a:r>
            <a:r>
              <a:rPr lang="en-US" dirty="0"/>
              <a:t> that. </a:t>
            </a:r>
          </a:p>
          <a:p>
            <a:r>
              <a:rPr lang="en-US" dirty="0"/>
              <a:t>Example: “Yesterday, I walked under a ladder with an open umbrella indoors while spilling salt in front of a black cat. And I forgot to knock on wood with my lucky dice. That must be why I’m having such a bad day today. It’s bad luck.”</a:t>
            </a:r>
          </a:p>
        </p:txBody>
      </p:sp>
      <p:pic>
        <p:nvPicPr>
          <p:cNvPr id="5" name="0N9KvaCr1Fk"/>
          <p:cNvPicPr>
            <a:picLocks noRot="1" noChangeAspect="1"/>
          </p:cNvPicPr>
          <p:nvPr>
            <a:videoFile r:link="rId1"/>
          </p:nvPr>
        </p:nvPicPr>
        <p:blipFill>
          <a:blip r:embed="rId3"/>
          <a:stretch>
            <a:fillRect/>
          </a:stretch>
        </p:blipFill>
        <p:spPr>
          <a:xfrm>
            <a:off x="4114800" y="647279"/>
            <a:ext cx="4267198" cy="2400299"/>
          </a:xfrm>
          <a:prstGeom prst="rect">
            <a:avLst/>
          </a:prstGeom>
        </p:spPr>
      </p:pic>
    </p:spTree>
    <p:extLst>
      <p:ext uri="{BB962C8B-B14F-4D97-AF65-F5344CB8AC3E}">
        <p14:creationId xmlns:p14="http://schemas.microsoft.com/office/powerpoint/2010/main" val="1424081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035E-1599-44A2-B218-90E5897A0CEA}"/>
              </a:ext>
            </a:extLst>
          </p:cNvPr>
          <p:cNvSpPr>
            <a:spLocks noGrp="1"/>
          </p:cNvSpPr>
          <p:nvPr>
            <p:ph type="title"/>
          </p:nvPr>
        </p:nvSpPr>
        <p:spPr/>
        <p:txBody>
          <a:bodyPr/>
          <a:lstStyle/>
          <a:p>
            <a:pPr algn="ctr"/>
            <a:r>
              <a:rPr lang="en-US" dirty="0"/>
              <a:t>Appeal to Emotions</a:t>
            </a:r>
          </a:p>
        </p:txBody>
      </p:sp>
      <p:sp>
        <p:nvSpPr>
          <p:cNvPr id="3" name="Content Placeholder 2">
            <a:extLst>
              <a:ext uri="{FF2B5EF4-FFF2-40B4-BE49-F238E27FC236}">
                <a16:creationId xmlns:a16="http://schemas.microsoft.com/office/drawing/2014/main" id="{7918B1E3-E06D-4D72-ACCE-DF38A159D421}"/>
              </a:ext>
            </a:extLst>
          </p:cNvPr>
          <p:cNvSpPr>
            <a:spLocks noGrp="1"/>
          </p:cNvSpPr>
          <p:nvPr>
            <p:ph idx="1"/>
          </p:nvPr>
        </p:nvSpPr>
        <p:spPr/>
        <p:txBody>
          <a:bodyPr>
            <a:normAutofit lnSpcReduction="10000"/>
          </a:bodyPr>
          <a:lstStyle/>
          <a:p>
            <a:r>
              <a:rPr lang="en-US" i="1" dirty="0"/>
              <a:t>Argumentum ad misericordiam</a:t>
            </a:r>
            <a:r>
              <a:rPr lang="en-US" dirty="0"/>
              <a:t> is Latin for “argument to compassion". Like the </a:t>
            </a:r>
            <a:r>
              <a:rPr lang="en-US" i="1" dirty="0"/>
              <a:t>ad hominem</a:t>
            </a:r>
            <a:r>
              <a:rPr lang="en-US" dirty="0"/>
              <a:t> fallacy above, it is a fallacy of relevance. Personal attacks, and emotional appeals, aren’t strictly relevant to whether something is true or false. In this case, the fallacy appeals to the compassion and emotional sensitivity of others when these factors are not strictly relevant to the argument.</a:t>
            </a:r>
          </a:p>
          <a:p>
            <a:r>
              <a:rPr lang="en-US" dirty="0"/>
              <a:t>Example: “How can you eat that innocent little carrot? He was plucked from his home in the ground at a young age, and violently skinned, chemically treated, and packaged, and shipped to your local grocer and now you are going to eat him into oblivion when he did nothing to you. You really should reconsider what you put into your body.”</a:t>
            </a:r>
          </a:p>
        </p:txBody>
      </p:sp>
      <p:pic>
        <p:nvPicPr>
          <p:cNvPr id="4" name="Online Media 3" title="The Simpsons - Helen Lovejoy - Think of the children">
            <a:hlinkClick r:id="" action="ppaction://media"/>
            <a:extLst>
              <a:ext uri="{FF2B5EF4-FFF2-40B4-BE49-F238E27FC236}">
                <a16:creationId xmlns:a16="http://schemas.microsoft.com/office/drawing/2014/main" id="{A12954B9-948C-4CC0-992D-9C090B3B8169}"/>
              </a:ext>
            </a:extLst>
          </p:cNvPr>
          <p:cNvPicPr>
            <a:picLocks noRot="1" noChangeAspect="1"/>
          </p:cNvPicPr>
          <p:nvPr>
            <a:videoFile r:link="rId1"/>
          </p:nvPr>
        </p:nvPicPr>
        <p:blipFill>
          <a:blip r:embed="rId3"/>
          <a:stretch>
            <a:fillRect/>
          </a:stretch>
        </p:blipFill>
        <p:spPr>
          <a:xfrm>
            <a:off x="9286932" y="-1378"/>
            <a:ext cx="2475307" cy="1855132"/>
          </a:xfrm>
          <a:prstGeom prst="rect">
            <a:avLst/>
          </a:prstGeom>
        </p:spPr>
      </p:pic>
    </p:spTree>
    <p:extLst>
      <p:ext uri="{BB962C8B-B14F-4D97-AF65-F5344CB8AC3E}">
        <p14:creationId xmlns:p14="http://schemas.microsoft.com/office/powerpoint/2010/main" val="132254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False Equivalence</a:t>
            </a:r>
            <a:endParaRPr lang="en-US" dirty="0"/>
          </a:p>
        </p:txBody>
      </p:sp>
      <p:pic>
        <p:nvPicPr>
          <p:cNvPr id="4" name="oFC-0FR2hko"/>
          <p:cNvPicPr>
            <a:picLocks noGrp="1" noRot="1" noChangeAspect="1"/>
          </p:cNvPicPr>
          <p:nvPr>
            <p:ph idx="1"/>
            <a:videoFile r:link="rId1"/>
          </p:nvPr>
        </p:nvPicPr>
        <p:blipFill>
          <a:blip r:embed="rId3"/>
          <a:stretch>
            <a:fillRect/>
          </a:stretch>
        </p:blipFill>
        <p:spPr>
          <a:xfrm>
            <a:off x="2743201" y="2094817"/>
            <a:ext cx="6488294" cy="3649665"/>
          </a:xfrm>
          <a:prstGeom prst="rect">
            <a:avLst/>
          </a:prstGeom>
        </p:spPr>
      </p:pic>
    </p:spTree>
    <p:extLst>
      <p:ext uri="{BB962C8B-B14F-4D97-AF65-F5344CB8AC3E}">
        <p14:creationId xmlns:p14="http://schemas.microsoft.com/office/powerpoint/2010/main" val="1598669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Circular Reasoning</a:t>
            </a:r>
            <a:br>
              <a:rPr lang="en-US" dirty="0"/>
            </a:br>
            <a:endParaRPr lang="en-US" dirty="0"/>
          </a:p>
        </p:txBody>
      </p:sp>
      <p:pic>
        <p:nvPicPr>
          <p:cNvPr id="4" name="hH8VttNKiO8"/>
          <p:cNvPicPr>
            <a:picLocks noGrp="1" noRot="1" noChangeAspect="1"/>
          </p:cNvPicPr>
          <p:nvPr>
            <p:ph idx="1"/>
            <a:videoFile r:link="rId1"/>
          </p:nvPr>
        </p:nvPicPr>
        <p:blipFill>
          <a:blip r:embed="rId3"/>
          <a:stretch>
            <a:fillRect/>
          </a:stretch>
        </p:blipFill>
        <p:spPr>
          <a:xfrm>
            <a:off x="3304903" y="2269533"/>
            <a:ext cx="5364889" cy="3017750"/>
          </a:xfrm>
          <a:prstGeom prst="rect">
            <a:avLst/>
          </a:prstGeom>
        </p:spPr>
      </p:pic>
    </p:spTree>
    <p:extLst>
      <p:ext uri="{BB962C8B-B14F-4D97-AF65-F5344CB8AC3E}">
        <p14:creationId xmlns:p14="http://schemas.microsoft.com/office/powerpoint/2010/main" val="1695648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use of Stats </a:t>
            </a:r>
            <a:endParaRPr lang="en-US" dirty="0"/>
          </a:p>
        </p:txBody>
      </p:sp>
      <p:pic>
        <p:nvPicPr>
          <p:cNvPr id="4" name="TyOJkUJJhmQ"/>
          <p:cNvPicPr>
            <a:picLocks noGrp="1" noRot="1" noChangeAspect="1"/>
          </p:cNvPicPr>
          <p:nvPr>
            <p:ph idx="1"/>
            <a:videoFile r:link="rId1"/>
          </p:nvPr>
        </p:nvPicPr>
        <p:blipFill>
          <a:blip r:embed="rId3"/>
          <a:stretch>
            <a:fillRect/>
          </a:stretch>
        </p:blipFill>
        <p:spPr>
          <a:xfrm>
            <a:off x="3967163" y="2454275"/>
            <a:ext cx="4572000" cy="2571750"/>
          </a:xfrm>
          <a:prstGeom prst="rect">
            <a:avLst/>
          </a:prstGeom>
        </p:spPr>
      </p:pic>
    </p:spTree>
    <p:extLst>
      <p:ext uri="{BB962C8B-B14F-4D97-AF65-F5344CB8AC3E}">
        <p14:creationId xmlns:p14="http://schemas.microsoft.com/office/powerpoint/2010/main" val="3065609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5C71C-E2F7-4F58-A95C-1F2EB2264988}"/>
              </a:ext>
            </a:extLst>
          </p:cNvPr>
          <p:cNvSpPr>
            <a:spLocks noGrp="1"/>
          </p:cNvSpPr>
          <p:nvPr>
            <p:ph type="title"/>
          </p:nvPr>
        </p:nvSpPr>
        <p:spPr/>
        <p:txBody>
          <a:bodyPr/>
          <a:lstStyle/>
          <a:p>
            <a:pPr algn="ctr"/>
            <a:r>
              <a:rPr lang="en-US" dirty="0"/>
              <a:t>Connecting them to politics</a:t>
            </a:r>
          </a:p>
        </p:txBody>
      </p:sp>
      <p:pic>
        <p:nvPicPr>
          <p:cNvPr id="4" name="Online Media 3" title="25 Logical Fallacies Politicians Use More Than You Realize">
            <a:hlinkClick r:id="" action="ppaction://media"/>
            <a:extLst>
              <a:ext uri="{FF2B5EF4-FFF2-40B4-BE49-F238E27FC236}">
                <a16:creationId xmlns:a16="http://schemas.microsoft.com/office/drawing/2014/main" id="{2D4C8B51-74BD-4AF1-ADA6-68809FB15D38}"/>
              </a:ext>
            </a:extLst>
          </p:cNvPr>
          <p:cNvPicPr>
            <a:picLocks noRot="1" noChangeAspect="1"/>
          </p:cNvPicPr>
          <p:nvPr>
            <a:videoFile r:link="rId1"/>
          </p:nvPr>
        </p:nvPicPr>
        <p:blipFill>
          <a:blip r:embed="rId3"/>
          <a:stretch>
            <a:fillRect/>
          </a:stretch>
        </p:blipFill>
        <p:spPr>
          <a:xfrm>
            <a:off x="2873141" y="1417739"/>
            <a:ext cx="6841310" cy="3848237"/>
          </a:xfrm>
          <a:prstGeom prst="rect">
            <a:avLst/>
          </a:prstGeom>
        </p:spPr>
      </p:pic>
    </p:spTree>
    <p:extLst>
      <p:ext uri="{BB962C8B-B14F-4D97-AF65-F5344CB8AC3E}">
        <p14:creationId xmlns:p14="http://schemas.microsoft.com/office/powerpoint/2010/main" val="204580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713B8-86AA-4DB2-BC32-1A645CECD753}"/>
              </a:ext>
            </a:extLst>
          </p:cNvPr>
          <p:cNvSpPr>
            <a:spLocks noGrp="1"/>
          </p:cNvSpPr>
          <p:nvPr>
            <p:ph type="title"/>
          </p:nvPr>
        </p:nvSpPr>
        <p:spPr/>
        <p:txBody>
          <a:bodyPr/>
          <a:lstStyle/>
          <a:p>
            <a:pPr algn="ctr"/>
            <a:r>
              <a:rPr lang="en-US" dirty="0"/>
              <a:t>Logical fallacies</a:t>
            </a:r>
          </a:p>
        </p:txBody>
      </p:sp>
      <p:sp>
        <p:nvSpPr>
          <p:cNvPr id="3" name="Content Placeholder 2">
            <a:extLst>
              <a:ext uri="{FF2B5EF4-FFF2-40B4-BE49-F238E27FC236}">
                <a16:creationId xmlns:a16="http://schemas.microsoft.com/office/drawing/2014/main" id="{0BB7831E-5E29-41FB-BA1C-1C5421150771}"/>
              </a:ext>
            </a:extLst>
          </p:cNvPr>
          <p:cNvSpPr>
            <a:spLocks noGrp="1"/>
          </p:cNvSpPr>
          <p:nvPr>
            <p:ph idx="1"/>
          </p:nvPr>
        </p:nvSpPr>
        <p:spPr/>
        <p:txBody>
          <a:bodyPr/>
          <a:lstStyle/>
          <a:p>
            <a:r>
              <a:rPr lang="en-US" sz="2800" dirty="0"/>
              <a:t>What is a logical fallacy? </a:t>
            </a:r>
          </a:p>
          <a:p>
            <a:pPr lvl="1"/>
            <a:r>
              <a:rPr lang="en-US" sz="2400" dirty="0"/>
              <a:t>A logical fallacy is an error in reasoning common enough to warrant a fancy name.</a:t>
            </a:r>
          </a:p>
          <a:p>
            <a:pPr lvl="1"/>
            <a:endParaRPr lang="en-US" dirty="0"/>
          </a:p>
        </p:txBody>
      </p:sp>
    </p:spTree>
    <p:extLst>
      <p:ext uri="{BB962C8B-B14F-4D97-AF65-F5344CB8AC3E}">
        <p14:creationId xmlns:p14="http://schemas.microsoft.com/office/powerpoint/2010/main" val="934586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69543-7C3B-475B-9443-14D5F0B1B6BC}"/>
              </a:ext>
            </a:extLst>
          </p:cNvPr>
          <p:cNvSpPr>
            <a:spLocks noGrp="1"/>
          </p:cNvSpPr>
          <p:nvPr>
            <p:ph type="title"/>
          </p:nvPr>
        </p:nvSpPr>
        <p:spPr/>
        <p:txBody>
          <a:bodyPr/>
          <a:lstStyle/>
          <a:p>
            <a:pPr algn="ctr"/>
            <a:r>
              <a:rPr lang="en-US" dirty="0"/>
              <a:t>Ad Hominem Fallacy</a:t>
            </a:r>
            <a:br>
              <a:rPr lang="en-US" dirty="0"/>
            </a:br>
            <a:endParaRPr lang="en-US" dirty="0"/>
          </a:p>
        </p:txBody>
      </p:sp>
      <p:sp>
        <p:nvSpPr>
          <p:cNvPr id="3" name="Content Placeholder 2">
            <a:extLst>
              <a:ext uri="{FF2B5EF4-FFF2-40B4-BE49-F238E27FC236}">
                <a16:creationId xmlns:a16="http://schemas.microsoft.com/office/drawing/2014/main" id="{CD6DC945-D600-4763-818F-D46A73D73D72}"/>
              </a:ext>
            </a:extLst>
          </p:cNvPr>
          <p:cNvSpPr>
            <a:spLocks noGrp="1"/>
          </p:cNvSpPr>
          <p:nvPr>
            <p:ph idx="1"/>
          </p:nvPr>
        </p:nvSpPr>
        <p:spPr>
          <a:xfrm>
            <a:off x="1451579" y="1403335"/>
            <a:ext cx="9603275" cy="3450613"/>
          </a:xfrm>
        </p:spPr>
        <p:txBody>
          <a:bodyPr/>
          <a:lstStyle/>
          <a:p>
            <a:r>
              <a:rPr lang="en-US" dirty="0"/>
              <a:t> </a:t>
            </a:r>
            <a:r>
              <a:rPr lang="en-US" i="1" dirty="0"/>
              <a:t>Ad hominem</a:t>
            </a:r>
            <a:r>
              <a:rPr lang="en-US" dirty="0"/>
              <a:t> is Latin for “against the man.”</a:t>
            </a:r>
          </a:p>
          <a:p>
            <a:pPr lvl="1"/>
            <a:r>
              <a:rPr lang="en-US" dirty="0"/>
              <a:t>More specifically, </a:t>
            </a:r>
            <a:r>
              <a:rPr lang="en-US" i="1" dirty="0"/>
              <a:t>ad </a:t>
            </a:r>
            <a:r>
              <a:rPr lang="en-US" i="1" dirty="0" err="1"/>
              <a:t>hominems</a:t>
            </a:r>
            <a:r>
              <a:rPr lang="en-US" dirty="0"/>
              <a:t> are a fallacy of relevance where someone rejects or criticizes another person’s view on the basis of personal characteristics, background, physical appearance, or other features irrelevant to the argument at issue.</a:t>
            </a:r>
          </a:p>
          <a:p>
            <a:pPr lvl="1"/>
            <a:r>
              <a:rPr lang="en-US" dirty="0"/>
              <a:t>Examples:   doozies against Hillary Clinton: “</a:t>
            </a:r>
            <a:r>
              <a:rPr lang="en-US" dirty="0" err="1"/>
              <a:t>Killary</a:t>
            </a:r>
            <a:r>
              <a:rPr lang="en-US" dirty="0"/>
              <a:t> Clinton,” "Crooked Hillary,“</a:t>
            </a:r>
          </a:p>
          <a:p>
            <a:pPr lvl="1"/>
            <a:r>
              <a:rPr lang="en-US" dirty="0"/>
              <a:t>Examples:  “Short fingered </a:t>
            </a:r>
            <a:r>
              <a:rPr lang="en-US" dirty="0" err="1"/>
              <a:t>Vulgarian</a:t>
            </a:r>
            <a:r>
              <a:rPr lang="en-US" dirty="0"/>
              <a:t>,” "Angry </a:t>
            </a:r>
            <a:r>
              <a:rPr lang="en-US" dirty="0" err="1"/>
              <a:t>Creamsicle</a:t>
            </a:r>
            <a:r>
              <a:rPr lang="en-US" dirty="0"/>
              <a:t>," "Fascist Carnival Barker," </a:t>
            </a:r>
          </a:p>
        </p:txBody>
      </p:sp>
      <p:pic>
        <p:nvPicPr>
          <p:cNvPr id="4" name="Online Media 3" title="Ad Hominem (Appeal to Personal Attack)">
            <a:hlinkClick r:id="" action="ppaction://media"/>
            <a:extLst>
              <a:ext uri="{FF2B5EF4-FFF2-40B4-BE49-F238E27FC236}">
                <a16:creationId xmlns:a16="http://schemas.microsoft.com/office/drawing/2014/main" id="{E13E27AA-1F9A-472E-998A-E440598A6273}"/>
              </a:ext>
            </a:extLst>
          </p:cNvPr>
          <p:cNvPicPr>
            <a:picLocks noRot="1" noChangeAspect="1"/>
          </p:cNvPicPr>
          <p:nvPr>
            <a:videoFile r:link="rId1"/>
          </p:nvPr>
        </p:nvPicPr>
        <p:blipFill>
          <a:blip r:embed="rId4"/>
          <a:stretch>
            <a:fillRect/>
          </a:stretch>
        </p:blipFill>
        <p:spPr>
          <a:xfrm>
            <a:off x="590545" y="3785138"/>
            <a:ext cx="3800213" cy="2137619"/>
          </a:xfrm>
          <a:prstGeom prst="rect">
            <a:avLst/>
          </a:prstGeom>
        </p:spPr>
      </p:pic>
      <p:pic>
        <p:nvPicPr>
          <p:cNvPr id="5" name="RnMmXTVOjBY"/>
          <p:cNvPicPr>
            <a:picLocks noRot="1" noChangeAspect="1"/>
          </p:cNvPicPr>
          <p:nvPr>
            <a:videoFile r:link="rId2"/>
          </p:nvPr>
        </p:nvPicPr>
        <p:blipFill>
          <a:blip r:embed="rId5"/>
          <a:stretch>
            <a:fillRect/>
          </a:stretch>
        </p:blipFill>
        <p:spPr>
          <a:xfrm>
            <a:off x="6923314" y="3727937"/>
            <a:ext cx="3901902" cy="2194820"/>
          </a:xfrm>
          <a:prstGeom prst="rect">
            <a:avLst/>
          </a:prstGeom>
        </p:spPr>
      </p:pic>
    </p:spTree>
    <p:extLst>
      <p:ext uri="{BB962C8B-B14F-4D97-AF65-F5344CB8AC3E}">
        <p14:creationId xmlns:p14="http://schemas.microsoft.com/office/powerpoint/2010/main" val="219927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F67E6-6A8E-4A44-A3E1-9425EA0AAD91}"/>
              </a:ext>
            </a:extLst>
          </p:cNvPr>
          <p:cNvSpPr>
            <a:spLocks noGrp="1"/>
          </p:cNvSpPr>
          <p:nvPr>
            <p:ph type="title"/>
          </p:nvPr>
        </p:nvSpPr>
        <p:spPr>
          <a:xfrm>
            <a:off x="1294361" y="368292"/>
            <a:ext cx="9603275" cy="1049235"/>
          </a:xfrm>
        </p:spPr>
        <p:txBody>
          <a:bodyPr/>
          <a:lstStyle/>
          <a:p>
            <a:pPr algn="ctr"/>
            <a:r>
              <a:rPr lang="en-US" dirty="0"/>
              <a:t>Straw man fallacy </a:t>
            </a:r>
          </a:p>
        </p:txBody>
      </p:sp>
      <p:sp>
        <p:nvSpPr>
          <p:cNvPr id="3" name="Content Placeholder 2">
            <a:extLst>
              <a:ext uri="{FF2B5EF4-FFF2-40B4-BE49-F238E27FC236}">
                <a16:creationId xmlns:a16="http://schemas.microsoft.com/office/drawing/2014/main" id="{A374E07D-B335-4306-89AF-08F2A7A574A6}"/>
              </a:ext>
            </a:extLst>
          </p:cNvPr>
          <p:cNvSpPr>
            <a:spLocks noGrp="1"/>
          </p:cNvSpPr>
          <p:nvPr>
            <p:ph idx="1"/>
          </p:nvPr>
        </p:nvSpPr>
        <p:spPr>
          <a:xfrm>
            <a:off x="1294362" y="1084554"/>
            <a:ext cx="9603275" cy="3450613"/>
          </a:xfrm>
        </p:spPr>
        <p:txBody>
          <a:bodyPr/>
          <a:lstStyle/>
          <a:p>
            <a:r>
              <a:rPr lang="en-US" dirty="0"/>
              <a:t>Straw man is any time ignorance is used as a major premise in support of an argument, it’s liable to be a fallacious appeal to ignorance. </a:t>
            </a:r>
          </a:p>
          <a:p>
            <a:r>
              <a:rPr lang="en-US" dirty="0"/>
              <a:t>Example: “No one has ever been able to prove definitively that extra-terrestrials exist, so they must not be real.” “No one has ever been able to prove definitively that extra-terrestrials do not exist, so they must be real.” </a:t>
            </a:r>
          </a:p>
        </p:txBody>
      </p:sp>
      <p:pic>
        <p:nvPicPr>
          <p:cNvPr id="4" name="Online Media 3" title="CRITICAL THINKING - Fallacies: Straw Man Fallacy [HD]">
            <a:hlinkClick r:id="" action="ppaction://media"/>
            <a:extLst>
              <a:ext uri="{FF2B5EF4-FFF2-40B4-BE49-F238E27FC236}">
                <a16:creationId xmlns:a16="http://schemas.microsoft.com/office/drawing/2014/main" id="{0479C667-4289-4F9C-9000-A4C022C02761}"/>
              </a:ext>
            </a:extLst>
          </p:cNvPr>
          <p:cNvPicPr>
            <a:picLocks noRot="1" noChangeAspect="1"/>
          </p:cNvPicPr>
          <p:nvPr>
            <a:videoFile r:link="rId1"/>
          </p:nvPr>
        </p:nvPicPr>
        <p:blipFill>
          <a:blip r:embed="rId4"/>
          <a:stretch>
            <a:fillRect/>
          </a:stretch>
        </p:blipFill>
        <p:spPr>
          <a:xfrm>
            <a:off x="223586" y="3379103"/>
            <a:ext cx="4609671" cy="2592940"/>
          </a:xfrm>
          <a:prstGeom prst="rect">
            <a:avLst/>
          </a:prstGeom>
        </p:spPr>
      </p:pic>
      <p:pic>
        <p:nvPicPr>
          <p:cNvPr id="5" name="9dUoxruCh8c"/>
          <p:cNvPicPr>
            <a:picLocks noRot="1" noChangeAspect="1"/>
          </p:cNvPicPr>
          <p:nvPr>
            <a:videoFile r:link="rId2"/>
          </p:nvPr>
        </p:nvPicPr>
        <p:blipFill>
          <a:blip r:embed="rId5"/>
          <a:stretch>
            <a:fillRect/>
          </a:stretch>
        </p:blipFill>
        <p:spPr>
          <a:xfrm>
            <a:off x="6753497" y="3249292"/>
            <a:ext cx="4724400" cy="2657475"/>
          </a:xfrm>
          <a:prstGeom prst="rect">
            <a:avLst/>
          </a:prstGeom>
        </p:spPr>
      </p:pic>
    </p:spTree>
    <p:extLst>
      <p:ext uri="{BB962C8B-B14F-4D97-AF65-F5344CB8AC3E}">
        <p14:creationId xmlns:p14="http://schemas.microsoft.com/office/powerpoint/2010/main" val="25079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28F0-EB3A-4A9C-BC03-4D38E43E281B}"/>
              </a:ext>
            </a:extLst>
          </p:cNvPr>
          <p:cNvSpPr>
            <a:spLocks noGrp="1"/>
          </p:cNvSpPr>
          <p:nvPr>
            <p:ph type="title"/>
          </p:nvPr>
        </p:nvSpPr>
        <p:spPr>
          <a:xfrm>
            <a:off x="1451579" y="166956"/>
            <a:ext cx="9603275" cy="1049235"/>
          </a:xfrm>
        </p:spPr>
        <p:txBody>
          <a:bodyPr/>
          <a:lstStyle/>
          <a:p>
            <a:pPr algn="ctr"/>
            <a:r>
              <a:rPr lang="en-US" dirty="0"/>
              <a:t> “black-and-white fallacy,</a:t>
            </a:r>
          </a:p>
        </p:txBody>
      </p:sp>
      <p:sp>
        <p:nvSpPr>
          <p:cNvPr id="3" name="Content Placeholder 2">
            <a:extLst>
              <a:ext uri="{FF2B5EF4-FFF2-40B4-BE49-F238E27FC236}">
                <a16:creationId xmlns:a16="http://schemas.microsoft.com/office/drawing/2014/main" id="{3DF21683-2A3E-423A-A18C-09FB3F592006}"/>
              </a:ext>
            </a:extLst>
          </p:cNvPr>
          <p:cNvSpPr>
            <a:spLocks noGrp="1"/>
          </p:cNvSpPr>
          <p:nvPr>
            <p:ph idx="1"/>
          </p:nvPr>
        </p:nvSpPr>
        <p:spPr>
          <a:xfrm>
            <a:off x="1233466" y="691573"/>
            <a:ext cx="9603275" cy="3450613"/>
          </a:xfrm>
        </p:spPr>
        <p:txBody>
          <a:bodyPr/>
          <a:lstStyle/>
          <a:p>
            <a:r>
              <a:rPr lang="en-US" dirty="0"/>
              <a:t>black-and-white fallacy, “either-or fallacy,” “false dichotomy,” and “bifurcation fallacy.” This line of reasoning fails by limiting the options to two when there are in fact more options to choose from</a:t>
            </a:r>
            <a:r>
              <a:rPr lang="en-US" dirty="0" smtClean="0"/>
              <a:t>. Sometimes also called either or fallacy.</a:t>
            </a:r>
            <a:endParaRPr lang="en-US" dirty="0"/>
          </a:p>
          <a:p>
            <a:r>
              <a:rPr lang="en-US" dirty="0"/>
              <a:t>Examples: "there are only two kinds of people in the world, people who love Led Zeppelin, and people who hate music.“</a:t>
            </a:r>
          </a:p>
          <a:p>
            <a:r>
              <a:rPr lang="en-US" dirty="0"/>
              <a:t>The false dilemma fallacy is often a manipulative tool designed to polarize the audience, </a:t>
            </a:r>
            <a:r>
              <a:rPr lang="en-US" dirty="0" err="1"/>
              <a:t>heroicizing</a:t>
            </a:r>
            <a:r>
              <a:rPr lang="en-US" dirty="0"/>
              <a:t> one side and demonizing the other. It’s common in political discourse as a way of strong-arming the public into supporting controversial legislation or policies.</a:t>
            </a:r>
          </a:p>
        </p:txBody>
      </p:sp>
      <p:pic>
        <p:nvPicPr>
          <p:cNvPr id="4" name="Online Media 3" title="Appeal to Ignorance (Logical Fallacy)">
            <a:hlinkClick r:id="" action="ppaction://media"/>
            <a:extLst>
              <a:ext uri="{FF2B5EF4-FFF2-40B4-BE49-F238E27FC236}">
                <a16:creationId xmlns:a16="http://schemas.microsoft.com/office/drawing/2014/main" id="{C6B6B204-AFB8-43B7-AEDA-5F7AB29457A9}"/>
              </a:ext>
            </a:extLst>
          </p:cNvPr>
          <p:cNvPicPr>
            <a:picLocks noRot="1" noChangeAspect="1"/>
          </p:cNvPicPr>
          <p:nvPr>
            <a:videoFile r:link="rId1"/>
          </p:nvPr>
        </p:nvPicPr>
        <p:blipFill>
          <a:blip r:embed="rId4"/>
          <a:stretch>
            <a:fillRect/>
          </a:stretch>
        </p:blipFill>
        <p:spPr>
          <a:xfrm>
            <a:off x="1020333" y="4298279"/>
            <a:ext cx="3347968" cy="2108671"/>
          </a:xfrm>
          <a:prstGeom prst="rect">
            <a:avLst/>
          </a:prstGeom>
        </p:spPr>
      </p:pic>
      <p:pic>
        <p:nvPicPr>
          <p:cNvPr id="5" name="8Q25fApNZI0"/>
          <p:cNvPicPr>
            <a:picLocks noRot="1" noChangeAspect="1"/>
          </p:cNvPicPr>
          <p:nvPr>
            <a:videoFile r:link="rId2"/>
          </p:nvPr>
        </p:nvPicPr>
        <p:blipFill>
          <a:blip r:embed="rId5"/>
          <a:stretch>
            <a:fillRect/>
          </a:stretch>
        </p:blipFill>
        <p:spPr>
          <a:xfrm>
            <a:off x="6373798" y="4066739"/>
            <a:ext cx="4572000" cy="2571750"/>
          </a:xfrm>
          <a:prstGeom prst="rect">
            <a:avLst/>
          </a:prstGeom>
        </p:spPr>
      </p:pic>
    </p:spTree>
    <p:extLst>
      <p:ext uri="{BB962C8B-B14F-4D97-AF65-F5344CB8AC3E}">
        <p14:creationId xmlns:p14="http://schemas.microsoft.com/office/powerpoint/2010/main" val="207903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9C009-4F7F-404B-BB88-4B52A1E8F814}"/>
              </a:ext>
            </a:extLst>
          </p:cNvPr>
          <p:cNvSpPr>
            <a:spLocks noGrp="1"/>
          </p:cNvSpPr>
          <p:nvPr>
            <p:ph type="title"/>
          </p:nvPr>
        </p:nvSpPr>
        <p:spPr>
          <a:xfrm>
            <a:off x="1451578" y="108233"/>
            <a:ext cx="9603275" cy="1049235"/>
          </a:xfrm>
        </p:spPr>
        <p:txBody>
          <a:bodyPr/>
          <a:lstStyle/>
          <a:p>
            <a:pPr algn="ctr"/>
            <a:r>
              <a:rPr lang="en-US" dirty="0"/>
              <a:t>Hasty generalizations</a:t>
            </a:r>
          </a:p>
        </p:txBody>
      </p:sp>
      <p:sp>
        <p:nvSpPr>
          <p:cNvPr id="3" name="Content Placeholder 2">
            <a:extLst>
              <a:ext uri="{FF2B5EF4-FFF2-40B4-BE49-F238E27FC236}">
                <a16:creationId xmlns:a16="http://schemas.microsoft.com/office/drawing/2014/main" id="{9C0BC45A-950A-43CD-A9D9-BFAA1BCD2140}"/>
              </a:ext>
            </a:extLst>
          </p:cNvPr>
          <p:cNvSpPr>
            <a:spLocks noGrp="1"/>
          </p:cNvSpPr>
          <p:nvPr>
            <p:ph idx="1"/>
          </p:nvPr>
        </p:nvSpPr>
        <p:spPr/>
        <p:txBody>
          <a:bodyPr/>
          <a:lstStyle/>
          <a:p>
            <a:r>
              <a:rPr lang="en-US" dirty="0"/>
              <a:t>Hasty generalizations are general statements without sufficient evidence to support them. They are general claims too hastily made, hence they commit some sort of illicit assumption, stereotyping, unwarranted conclusion, overstatement, or exaggeration.</a:t>
            </a:r>
          </a:p>
          <a:p>
            <a:r>
              <a:rPr lang="en-US" dirty="0"/>
              <a:t>Example: “People nowadays only vote with their emotions instead of their brains.”</a:t>
            </a:r>
          </a:p>
        </p:txBody>
      </p:sp>
      <p:pic>
        <p:nvPicPr>
          <p:cNvPr id="5" name="Online Media 4" title="Batman Hasty Generalization">
            <a:hlinkClick r:id="" action="ppaction://media"/>
            <a:extLst>
              <a:ext uri="{FF2B5EF4-FFF2-40B4-BE49-F238E27FC236}">
                <a16:creationId xmlns:a16="http://schemas.microsoft.com/office/drawing/2014/main" id="{643B37E4-D357-491E-944C-DAC7B8E11797}"/>
              </a:ext>
            </a:extLst>
          </p:cNvPr>
          <p:cNvPicPr>
            <a:picLocks noRot="1" noChangeAspect="1"/>
          </p:cNvPicPr>
          <p:nvPr>
            <a:videoFile r:link="rId1"/>
          </p:nvPr>
        </p:nvPicPr>
        <p:blipFill>
          <a:blip r:embed="rId3"/>
          <a:stretch>
            <a:fillRect/>
          </a:stretch>
        </p:blipFill>
        <p:spPr>
          <a:xfrm>
            <a:off x="4539405" y="3680139"/>
            <a:ext cx="3262356" cy="2444990"/>
          </a:xfrm>
          <a:prstGeom prst="rect">
            <a:avLst/>
          </a:prstGeom>
        </p:spPr>
      </p:pic>
    </p:spTree>
    <p:extLst>
      <p:ext uri="{BB962C8B-B14F-4D97-AF65-F5344CB8AC3E}">
        <p14:creationId xmlns:p14="http://schemas.microsoft.com/office/powerpoint/2010/main" val="333005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1B013-A436-4F89-97C1-DDA2508A12C3}"/>
              </a:ext>
            </a:extLst>
          </p:cNvPr>
          <p:cNvSpPr>
            <a:spLocks noGrp="1"/>
          </p:cNvSpPr>
          <p:nvPr>
            <p:ph type="title"/>
          </p:nvPr>
        </p:nvSpPr>
        <p:spPr>
          <a:xfrm>
            <a:off x="1294362" y="309569"/>
            <a:ext cx="9603275" cy="1049235"/>
          </a:xfrm>
        </p:spPr>
        <p:txBody>
          <a:bodyPr/>
          <a:lstStyle/>
          <a:p>
            <a:pPr algn="ctr"/>
            <a:r>
              <a:rPr lang="en-US" dirty="0"/>
              <a:t>False Dilemma</a:t>
            </a:r>
          </a:p>
        </p:txBody>
      </p:sp>
      <p:sp>
        <p:nvSpPr>
          <p:cNvPr id="3" name="Content Placeholder 2">
            <a:extLst>
              <a:ext uri="{FF2B5EF4-FFF2-40B4-BE49-F238E27FC236}">
                <a16:creationId xmlns:a16="http://schemas.microsoft.com/office/drawing/2014/main" id="{4E706E0E-8EA6-4E49-B33F-D867D1242BBF}"/>
              </a:ext>
            </a:extLst>
          </p:cNvPr>
          <p:cNvSpPr>
            <a:spLocks noGrp="1"/>
          </p:cNvSpPr>
          <p:nvPr>
            <p:ph idx="1"/>
          </p:nvPr>
        </p:nvSpPr>
        <p:spPr>
          <a:xfrm>
            <a:off x="1294362" y="1059387"/>
            <a:ext cx="9603275" cy="3450613"/>
          </a:xfrm>
        </p:spPr>
        <p:txBody>
          <a:bodyPr/>
          <a:lstStyle/>
          <a:p>
            <a:r>
              <a:rPr lang="en-US" dirty="0"/>
              <a:t>The slippery slope fallacy works by moving from a seemingly benign premise or starting point and working through a number of small steps to an improbable extreme.</a:t>
            </a:r>
          </a:p>
          <a:p>
            <a:r>
              <a:rPr lang="en-US" dirty="0"/>
              <a:t>Example:  “If America doesn’t send weapons to the Syrian rebels, they won’t be able to defend themselves against their warring dictator. They’ll lose their civil war, and that dictator will oppress them, and the Soviets will consequently carve out a sphere of influence that spreads across the entire Middle East.”</a:t>
            </a:r>
          </a:p>
        </p:txBody>
      </p:sp>
      <p:pic>
        <p:nvPicPr>
          <p:cNvPr id="4" name="Online Media 3" title="DIRECTV commercial - Don't Wake Up in a Roadside Ditch">
            <a:hlinkClick r:id="" action="ppaction://media"/>
            <a:extLst>
              <a:ext uri="{FF2B5EF4-FFF2-40B4-BE49-F238E27FC236}">
                <a16:creationId xmlns:a16="http://schemas.microsoft.com/office/drawing/2014/main" id="{7B69DAC7-8492-494B-A097-F26C8ECB68CA}"/>
              </a:ext>
            </a:extLst>
          </p:cNvPr>
          <p:cNvPicPr>
            <a:picLocks noRot="1" noChangeAspect="1"/>
          </p:cNvPicPr>
          <p:nvPr>
            <a:videoFile r:link="rId1"/>
          </p:nvPr>
        </p:nvPicPr>
        <p:blipFill>
          <a:blip r:embed="rId3"/>
          <a:stretch>
            <a:fillRect/>
          </a:stretch>
        </p:blipFill>
        <p:spPr>
          <a:xfrm>
            <a:off x="3607266" y="3581575"/>
            <a:ext cx="4521666" cy="2543437"/>
          </a:xfrm>
          <a:prstGeom prst="rect">
            <a:avLst/>
          </a:prstGeom>
        </p:spPr>
      </p:pic>
    </p:spTree>
    <p:extLst>
      <p:ext uri="{BB962C8B-B14F-4D97-AF65-F5344CB8AC3E}">
        <p14:creationId xmlns:p14="http://schemas.microsoft.com/office/powerpoint/2010/main" val="317656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B823-1F7F-4260-9578-A4806DFABCAE}"/>
              </a:ext>
            </a:extLst>
          </p:cNvPr>
          <p:cNvSpPr>
            <a:spLocks noGrp="1"/>
          </p:cNvSpPr>
          <p:nvPr>
            <p:ph type="title"/>
          </p:nvPr>
        </p:nvSpPr>
        <p:spPr>
          <a:xfrm>
            <a:off x="1518691" y="200512"/>
            <a:ext cx="9603275" cy="1049235"/>
          </a:xfrm>
        </p:spPr>
        <p:txBody>
          <a:bodyPr/>
          <a:lstStyle/>
          <a:p>
            <a:pPr algn="ctr"/>
            <a:r>
              <a:rPr lang="en-US" dirty="0"/>
              <a:t>Red Herring</a:t>
            </a:r>
          </a:p>
        </p:txBody>
      </p:sp>
      <p:sp>
        <p:nvSpPr>
          <p:cNvPr id="3" name="Content Placeholder 2">
            <a:extLst>
              <a:ext uri="{FF2B5EF4-FFF2-40B4-BE49-F238E27FC236}">
                <a16:creationId xmlns:a16="http://schemas.microsoft.com/office/drawing/2014/main" id="{AA59BCE1-30D2-4C10-950C-627139D47EE1}"/>
              </a:ext>
            </a:extLst>
          </p:cNvPr>
          <p:cNvSpPr>
            <a:spLocks noGrp="1"/>
          </p:cNvSpPr>
          <p:nvPr>
            <p:ph idx="1"/>
          </p:nvPr>
        </p:nvSpPr>
        <p:spPr>
          <a:xfrm>
            <a:off x="1294361" y="1977558"/>
            <a:ext cx="9603275" cy="3450613"/>
          </a:xfrm>
        </p:spPr>
        <p:txBody>
          <a:bodyPr/>
          <a:lstStyle/>
          <a:p>
            <a:r>
              <a:rPr lang="en-US" dirty="0"/>
              <a:t>A “red herring” is a distraction from the argument typically with some sentiment that seems to be relevant but isn’t really on-topic. Typically, the distraction sounds relevant but isn’t quite on-topic. This tactic is common when someone doesn’t like the current topic and wants to detour into something else instead, something easier or safer to address.  (Hard one to identify because it’s not always clear how different topics relate)</a:t>
            </a:r>
          </a:p>
          <a:p>
            <a:r>
              <a:rPr lang="en-US" dirty="0"/>
              <a:t>Example: </a:t>
            </a:r>
          </a:p>
        </p:txBody>
      </p:sp>
      <p:pic>
        <p:nvPicPr>
          <p:cNvPr id="4" name="Online Media 3" title="Thank You for Smoking">
            <a:hlinkClick r:id="" action="ppaction://media"/>
            <a:extLst>
              <a:ext uri="{FF2B5EF4-FFF2-40B4-BE49-F238E27FC236}">
                <a16:creationId xmlns:a16="http://schemas.microsoft.com/office/drawing/2014/main" id="{1C13F00A-9BE0-428B-AA20-F4418F9AA98D}"/>
              </a:ext>
            </a:extLst>
          </p:cNvPr>
          <p:cNvPicPr>
            <a:picLocks noRot="1" noChangeAspect="1"/>
          </p:cNvPicPr>
          <p:nvPr>
            <a:videoFile r:link="rId1"/>
          </p:nvPr>
        </p:nvPicPr>
        <p:blipFill>
          <a:blip r:embed="rId4"/>
          <a:stretch>
            <a:fillRect/>
          </a:stretch>
        </p:blipFill>
        <p:spPr>
          <a:xfrm>
            <a:off x="7389056" y="3931920"/>
            <a:ext cx="3953888" cy="2224062"/>
          </a:xfrm>
          <a:prstGeom prst="rect">
            <a:avLst/>
          </a:prstGeom>
        </p:spPr>
      </p:pic>
      <p:pic>
        <p:nvPicPr>
          <p:cNvPr id="5" name="_wgH0cfe828"/>
          <p:cNvPicPr>
            <a:picLocks noRot="1" noChangeAspect="1"/>
          </p:cNvPicPr>
          <p:nvPr>
            <a:videoFile r:link="rId2"/>
          </p:nvPr>
        </p:nvPicPr>
        <p:blipFill>
          <a:blip r:embed="rId5"/>
          <a:stretch>
            <a:fillRect/>
          </a:stretch>
        </p:blipFill>
        <p:spPr>
          <a:xfrm>
            <a:off x="3159874" y="3939822"/>
            <a:ext cx="3783874" cy="2128429"/>
          </a:xfrm>
          <a:prstGeom prst="rect">
            <a:avLst/>
          </a:prstGeom>
        </p:spPr>
      </p:pic>
    </p:spTree>
    <p:extLst>
      <p:ext uri="{BB962C8B-B14F-4D97-AF65-F5344CB8AC3E}">
        <p14:creationId xmlns:p14="http://schemas.microsoft.com/office/powerpoint/2010/main" val="358494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DF3B6-DEBB-4627-8158-21157E29309D}"/>
              </a:ext>
            </a:extLst>
          </p:cNvPr>
          <p:cNvSpPr>
            <a:spLocks noGrp="1"/>
          </p:cNvSpPr>
          <p:nvPr>
            <p:ph type="title"/>
          </p:nvPr>
        </p:nvSpPr>
        <p:spPr>
          <a:xfrm>
            <a:off x="1166353" y="150178"/>
            <a:ext cx="9603275" cy="1049235"/>
          </a:xfrm>
        </p:spPr>
        <p:txBody>
          <a:bodyPr/>
          <a:lstStyle/>
          <a:p>
            <a:pPr algn="ctr"/>
            <a:r>
              <a:rPr lang="en-US" dirty="0"/>
              <a:t>You too</a:t>
            </a:r>
          </a:p>
        </p:txBody>
      </p:sp>
      <p:sp>
        <p:nvSpPr>
          <p:cNvPr id="3" name="Content Placeholder 2">
            <a:extLst>
              <a:ext uri="{FF2B5EF4-FFF2-40B4-BE49-F238E27FC236}">
                <a16:creationId xmlns:a16="http://schemas.microsoft.com/office/drawing/2014/main" id="{237B9D94-DCF5-4713-9CEB-2D1E5EE9693D}"/>
              </a:ext>
            </a:extLst>
          </p:cNvPr>
          <p:cNvSpPr>
            <a:spLocks noGrp="1"/>
          </p:cNvSpPr>
          <p:nvPr>
            <p:ph idx="1"/>
          </p:nvPr>
        </p:nvSpPr>
        <p:spPr>
          <a:xfrm>
            <a:off x="1166353" y="3559305"/>
            <a:ext cx="9603275" cy="3450613"/>
          </a:xfrm>
        </p:spPr>
        <p:txBody>
          <a:bodyPr/>
          <a:lstStyle/>
          <a:p>
            <a:r>
              <a:rPr lang="en-US" dirty="0"/>
              <a:t>The “</a:t>
            </a:r>
            <a:r>
              <a:rPr lang="en-US" i="1" dirty="0" err="1"/>
              <a:t>tu</a:t>
            </a:r>
            <a:r>
              <a:rPr lang="en-US" i="1" dirty="0"/>
              <a:t> quoque</a:t>
            </a:r>
            <a:r>
              <a:rPr lang="en-US" dirty="0"/>
              <a:t>,” Latin for “you too,” is also called the “appeal to hypocrisy” because it distracts from the argument by pointing out hypocrisy in the opponent. This tactic doesn’t solve the problem, or prove one’s point, because even hypocrites can tell the truth. Focusing on the other person’s hypocrisy is a diversionary tactic.</a:t>
            </a:r>
          </a:p>
          <a:p>
            <a:r>
              <a:rPr lang="en-US" dirty="0"/>
              <a:t>Example: “Maybe I committed a little adultery, but so did you Jason!” Jack is trying to diminish his responsibility or defend his actions by distributing blame to other people.</a:t>
            </a:r>
          </a:p>
          <a:p>
            <a:endParaRPr lang="en-US" dirty="0"/>
          </a:p>
        </p:txBody>
      </p:sp>
      <p:pic>
        <p:nvPicPr>
          <p:cNvPr id="5" name="Online Media 4" title="Friday Fallacy - Tu Quoque">
            <a:hlinkClick r:id="" action="ppaction://media"/>
            <a:extLst>
              <a:ext uri="{FF2B5EF4-FFF2-40B4-BE49-F238E27FC236}">
                <a16:creationId xmlns:a16="http://schemas.microsoft.com/office/drawing/2014/main" id="{9B78457C-BA26-4E4A-BC73-8B2D54C0854D}"/>
              </a:ext>
            </a:extLst>
          </p:cNvPr>
          <p:cNvPicPr>
            <a:picLocks noRot="1" noChangeAspect="1"/>
          </p:cNvPicPr>
          <p:nvPr>
            <a:videoFile r:link="rId1"/>
          </p:nvPr>
        </p:nvPicPr>
        <p:blipFill>
          <a:blip r:embed="rId3"/>
          <a:stretch>
            <a:fillRect/>
          </a:stretch>
        </p:blipFill>
        <p:spPr>
          <a:xfrm>
            <a:off x="3808601" y="674795"/>
            <a:ext cx="4446165" cy="2500968"/>
          </a:xfrm>
          <a:prstGeom prst="rect">
            <a:avLst/>
          </a:prstGeom>
        </p:spPr>
      </p:pic>
    </p:spTree>
    <p:extLst>
      <p:ext uri="{BB962C8B-B14F-4D97-AF65-F5344CB8AC3E}">
        <p14:creationId xmlns:p14="http://schemas.microsoft.com/office/powerpoint/2010/main" val="64762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259</TotalTime>
  <Words>938</Words>
  <Application>Microsoft Office PowerPoint</Application>
  <PresentationFormat>Widescreen</PresentationFormat>
  <Paragraphs>39</Paragraphs>
  <Slides>15</Slides>
  <Notes>0</Notes>
  <HiddenSlides>0</HiddenSlides>
  <MMClips>17</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Gallery</vt:lpstr>
      <vt:lpstr>Logical Fallacies</vt:lpstr>
      <vt:lpstr>Logical fallacies</vt:lpstr>
      <vt:lpstr>Ad Hominem Fallacy </vt:lpstr>
      <vt:lpstr>Straw man fallacy </vt:lpstr>
      <vt:lpstr> “black-and-white fallacy,</vt:lpstr>
      <vt:lpstr>Hasty generalizations</vt:lpstr>
      <vt:lpstr>False Dilemma</vt:lpstr>
      <vt:lpstr>Red Herring</vt:lpstr>
      <vt:lpstr>You too</vt:lpstr>
      <vt:lpstr>False Cause</vt:lpstr>
      <vt:lpstr>Appeal to Emotions</vt:lpstr>
      <vt:lpstr>False Equivalence</vt:lpstr>
      <vt:lpstr>Circular Reasoning </vt:lpstr>
      <vt:lpstr>Bad use of Stats </vt:lpstr>
      <vt:lpstr>Connecting them to politics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Logical Fallacies</dc:title>
  <dc:creator>Michael Fluharty</dc:creator>
  <cp:lastModifiedBy>Michael Fluharty</cp:lastModifiedBy>
  <cp:revision>18</cp:revision>
  <dcterms:created xsi:type="dcterms:W3CDTF">2019-07-25T19:12:18Z</dcterms:created>
  <dcterms:modified xsi:type="dcterms:W3CDTF">2020-08-07T20:43:42Z</dcterms:modified>
</cp:coreProperties>
</file>