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7" r:id="rId2"/>
    <p:sldId id="280" r:id="rId3"/>
    <p:sldId id="292" r:id="rId4"/>
    <p:sldId id="281" r:id="rId5"/>
    <p:sldId id="282" r:id="rId6"/>
    <p:sldId id="283" r:id="rId7"/>
    <p:sldId id="285" r:id="rId8"/>
    <p:sldId id="284" r:id="rId9"/>
    <p:sldId id="286" r:id="rId10"/>
    <p:sldId id="287" r:id="rId11"/>
    <p:sldId id="288" r:id="rId12"/>
    <p:sldId id="289" r:id="rId13"/>
    <p:sldId id="290" r:id="rId14"/>
    <p:sldId id="291" r:id="rId15"/>
    <p:sldId id="258" r:id="rId16"/>
    <p:sldId id="262" r:id="rId17"/>
    <p:sldId id="259" r:id="rId18"/>
    <p:sldId id="263" r:id="rId19"/>
    <p:sldId id="260" r:id="rId20"/>
    <p:sldId id="264" r:id="rId21"/>
    <p:sldId id="265" r:id="rId22"/>
    <p:sldId id="273" r:id="rId23"/>
    <p:sldId id="266" r:id="rId24"/>
    <p:sldId id="279" r:id="rId25"/>
    <p:sldId id="274" r:id="rId26"/>
    <p:sldId id="267" r:id="rId27"/>
    <p:sldId id="268" r:id="rId28"/>
    <p:sldId id="275" r:id="rId29"/>
    <p:sldId id="269" r:id="rId30"/>
    <p:sldId id="270" r:id="rId31"/>
    <p:sldId id="271" r:id="rId32"/>
    <p:sldId id="278" r:id="rId33"/>
    <p:sldId id="272" r:id="rId34"/>
    <p:sldId id="293" r:id="rId35"/>
    <p:sldId id="294" r:id="rId36"/>
    <p:sldId id="295" r:id="rId37"/>
    <p:sldId id="296" r:id="rId38"/>
    <p:sldId id="276" r:id="rId39"/>
    <p:sldId id="27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9" d="100"/>
          <a:sy n="99" d="100"/>
        </p:scale>
        <p:origin x="9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A87EB-04E6-49EF-B99A-041A25785E5B}" type="datetimeFigureOut">
              <a:rPr lang="en-US" smtClean="0"/>
              <a:t>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34358-F6D6-4658-A75C-BA972B803983}" type="slidenum">
              <a:rPr lang="en-US" smtClean="0"/>
              <a:t>‹#›</a:t>
            </a:fld>
            <a:endParaRPr lang="en-US"/>
          </a:p>
        </p:txBody>
      </p:sp>
    </p:spTree>
    <p:extLst>
      <p:ext uri="{BB962C8B-B14F-4D97-AF65-F5344CB8AC3E}">
        <p14:creationId xmlns:p14="http://schemas.microsoft.com/office/powerpoint/2010/main" val="31429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9EF060D-4015-48F7-BA82-0B2ED292DF7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AC86EDC-9185-4788-858C-70AE2B13C212}" type="slidenum">
              <a:rPr lang="en-US" altLang="en-US" sz="1200"/>
              <a:pPr eaLnBrk="1" hangingPunct="1"/>
              <a:t>25</a:t>
            </a:fld>
            <a:endParaRPr lang="en-US" altLang="en-US" sz="120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98808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40497A4-B52D-42ED-99F6-37349BCB87BB}" type="slidenum">
              <a:rPr lang="en-US" altLang="en-US" sz="1200"/>
              <a:pPr eaLnBrk="1" hangingPunct="1"/>
              <a:t>26</a:t>
            </a:fld>
            <a:endParaRPr lang="en-US" altLang="en-US" sz="1200"/>
          </a:p>
        </p:txBody>
      </p:sp>
      <p:sp>
        <p:nvSpPr>
          <p:cNvPr id="98306" name="Rectangle 2"/>
          <p:cNvSpPr>
            <a:spLocks noGrp="1" noRot="1" noChangeAspect="1" noChangeArrowheads="1" noTextEdit="1"/>
          </p:cNvSpPr>
          <p:nvPr>
            <p:ph type="sldImg"/>
          </p:nvPr>
        </p:nvSpPr>
        <p:spPr>
          <a:ln/>
          <a:extLst>
            <a:ext uri="{FAA26D3D-D897-4be2-8F04-BA451C77F1D7}"/>
          </a:extLst>
        </p:spPr>
      </p:sp>
      <p:sp>
        <p:nvSpPr>
          <p:cNvPr id="9830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27380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C7FE17F-2E6C-40C3-8315-D41D4C2939AF}" type="slidenum">
              <a:rPr lang="en-US" altLang="en-US" sz="1200"/>
              <a:pPr eaLnBrk="1" hangingPunct="1"/>
              <a:t>27</a:t>
            </a:fld>
            <a:endParaRPr lang="en-US" altLang="en-US" sz="1200"/>
          </a:p>
        </p:txBody>
      </p:sp>
      <p:sp>
        <p:nvSpPr>
          <p:cNvPr id="101378" name="Rectangle 2"/>
          <p:cNvSpPr>
            <a:spLocks noGrp="1" noRot="1" noChangeAspect="1" noChangeArrowheads="1" noTextEdit="1"/>
          </p:cNvSpPr>
          <p:nvPr>
            <p:ph type="sldImg"/>
          </p:nvPr>
        </p:nvSpPr>
        <p:spPr>
          <a:ln/>
          <a:extLst>
            <a:ext uri="{FAA26D3D-D897-4be2-8F04-BA451C77F1D7}"/>
          </a:extLst>
        </p:spPr>
      </p:sp>
      <p:sp>
        <p:nvSpPr>
          <p:cNvPr id="10137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59102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2D12A43-6954-4EC4-A885-79A49F578B76}" type="slidenum">
              <a:rPr lang="en-US" altLang="en-US" sz="1200"/>
              <a:pPr eaLnBrk="1" hangingPunct="1"/>
              <a:t>29</a:t>
            </a:fld>
            <a:endParaRPr lang="en-US" altLang="en-US" sz="1200"/>
          </a:p>
        </p:txBody>
      </p:sp>
      <p:sp>
        <p:nvSpPr>
          <p:cNvPr id="99330" name="Rectangle 2"/>
          <p:cNvSpPr>
            <a:spLocks noGrp="1" noRot="1" noChangeAspect="1" noChangeArrowheads="1" noTextEdit="1"/>
          </p:cNvSpPr>
          <p:nvPr>
            <p:ph type="sldImg"/>
          </p:nvPr>
        </p:nvSpPr>
        <p:spPr>
          <a:ln/>
          <a:extLst>
            <a:ext uri="{FAA26D3D-D897-4be2-8F04-BA451C77F1D7}"/>
          </a:extLst>
        </p:spPr>
      </p:sp>
      <p:sp>
        <p:nvSpPr>
          <p:cNvPr id="9933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16866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FF56FCB-877D-4C6E-84C8-8DA0214EBB15}" type="slidenum">
              <a:rPr lang="en-US" altLang="en-US" sz="1200"/>
              <a:pPr eaLnBrk="1" hangingPunct="1"/>
              <a:t>30</a:t>
            </a:fld>
            <a:endParaRPr lang="en-US" altLang="en-US" sz="1200"/>
          </a:p>
        </p:txBody>
      </p:sp>
      <p:sp>
        <p:nvSpPr>
          <p:cNvPr id="100354" name="Rectangle 2"/>
          <p:cNvSpPr>
            <a:spLocks noGrp="1" noRot="1" noChangeAspect="1" noChangeArrowheads="1" noTextEdit="1"/>
          </p:cNvSpPr>
          <p:nvPr>
            <p:ph type="sldImg"/>
          </p:nvPr>
        </p:nvSpPr>
        <p:spPr>
          <a:ln/>
          <a:extLst>
            <a:ext uri="{FAA26D3D-D897-4be2-8F04-BA451C77F1D7}"/>
          </a:extLst>
        </p:spPr>
      </p:sp>
      <p:sp>
        <p:nvSpPr>
          <p:cNvPr id="10035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044415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7E116AC-AE2B-46FF-8DFA-74593D3AF9A9}" type="slidenum">
              <a:rPr lang="en-US" altLang="en-US" sz="1200"/>
              <a:pPr eaLnBrk="1" hangingPunct="1"/>
              <a:t>31</a:t>
            </a:fld>
            <a:endParaRPr lang="en-US" altLang="en-US" sz="1200"/>
          </a:p>
        </p:txBody>
      </p:sp>
      <p:sp>
        <p:nvSpPr>
          <p:cNvPr id="102402" name="Rectangle 2"/>
          <p:cNvSpPr>
            <a:spLocks noGrp="1" noRot="1" noChangeAspect="1" noChangeArrowheads="1" noTextEdit="1"/>
          </p:cNvSpPr>
          <p:nvPr>
            <p:ph type="sldImg"/>
          </p:nvPr>
        </p:nvSpPr>
        <p:spPr>
          <a:ln/>
          <a:extLst>
            <a:ext uri="{FAA26D3D-D897-4be2-8F04-BA451C77F1D7}"/>
          </a:extLst>
        </p:spPr>
      </p:sp>
      <p:sp>
        <p:nvSpPr>
          <p:cNvPr id="10240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209731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FDD19A4-1BF8-4B08-9E12-2688225EC7F4}" type="slidenum">
              <a:rPr lang="en-US" altLang="en-US" sz="1200"/>
              <a:pPr eaLnBrk="1" hangingPunct="1"/>
              <a:t>33</a:t>
            </a:fld>
            <a:endParaRPr lang="en-US" altLang="en-US" sz="1200"/>
          </a:p>
        </p:txBody>
      </p:sp>
      <p:sp>
        <p:nvSpPr>
          <p:cNvPr id="103426" name="Rectangle 2"/>
          <p:cNvSpPr>
            <a:spLocks noGrp="1" noRot="1" noChangeAspect="1" noChangeArrowheads="1" noTextEdit="1"/>
          </p:cNvSpPr>
          <p:nvPr>
            <p:ph type="sldImg"/>
          </p:nvPr>
        </p:nvSpPr>
        <p:spPr>
          <a:ln/>
          <a:extLst>
            <a:ext uri="{FAA26D3D-D897-4be2-8F04-BA451C77F1D7}"/>
          </a:extLst>
        </p:spPr>
      </p:sp>
      <p:sp>
        <p:nvSpPr>
          <p:cNvPr id="10342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4056697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F40EAC-0C76-4E07-BDB8-0A0DCDD597CC}" type="slidenum">
              <a:rPr lang="en-US" altLang="en-US" sz="1200"/>
              <a:pPr eaLnBrk="1" hangingPunct="1"/>
              <a:t>38</a:t>
            </a:fld>
            <a:endParaRPr lang="en-US" altLang="en-US" sz="120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550623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8621B6E-93FD-4272-B296-1C6F8AD1EDB2}" type="slidenum">
              <a:rPr lang="en-US" altLang="en-US" sz="1200"/>
              <a:pPr eaLnBrk="1" hangingPunct="1"/>
              <a:t>39</a:t>
            </a:fld>
            <a:endParaRPr lang="en-US" altLang="en-US" sz="120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9887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A28D5FB-17C4-43E8-9DBF-8C9FBD757A7D}" type="slidenum">
              <a:rPr lang="en-US" altLang="en-US" sz="1200"/>
              <a:pPr eaLnBrk="1" hangingPunct="1"/>
              <a:t>15</a:t>
            </a:fld>
            <a:endParaRPr lang="en-US" altLang="en-US" sz="1200"/>
          </a:p>
        </p:txBody>
      </p:sp>
      <p:sp>
        <p:nvSpPr>
          <p:cNvPr id="83970" name="Rectangle 2"/>
          <p:cNvSpPr>
            <a:spLocks noGrp="1" noRot="1" noChangeAspect="1" noChangeArrowheads="1" noTextEdit="1"/>
          </p:cNvSpPr>
          <p:nvPr>
            <p:ph type="sldImg"/>
          </p:nvPr>
        </p:nvSpPr>
        <p:spPr>
          <a:ln/>
          <a:extLst>
            <a:ext uri="{FAA26D3D-D897-4be2-8F04-BA451C77F1D7}"/>
          </a:extLst>
        </p:spPr>
      </p:sp>
      <p:sp>
        <p:nvSpPr>
          <p:cNvPr id="8397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81912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D730FD5-BFB7-4314-AAB2-F48EE6FE7407}" type="slidenum">
              <a:rPr lang="en-US" altLang="en-US" sz="1200"/>
              <a:pPr eaLnBrk="1" hangingPunct="1"/>
              <a:t>16</a:t>
            </a:fld>
            <a:endParaRPr lang="en-US" altLang="en-US" sz="1200"/>
          </a:p>
        </p:txBody>
      </p:sp>
      <p:sp>
        <p:nvSpPr>
          <p:cNvPr id="107522" name="Rectangle 2"/>
          <p:cNvSpPr>
            <a:spLocks noGrp="1" noRot="1" noChangeAspect="1" noChangeArrowheads="1" noTextEdit="1"/>
          </p:cNvSpPr>
          <p:nvPr>
            <p:ph type="sldImg"/>
          </p:nvPr>
        </p:nvSpPr>
        <p:spPr>
          <a:solidFill>
            <a:srgbClr val="FFFFFF"/>
          </a:solidFill>
          <a:ln/>
          <a:extLst>
            <a:ext uri="{FAA26D3D-D897-4be2-8F04-BA451C77F1D7}"/>
          </a:extLst>
        </p:spPr>
      </p:sp>
      <p:sp>
        <p:nvSpPr>
          <p:cNvPr id="10752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85993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F50D169-BA76-4B48-8C11-C19A1CDD9232}" type="slidenum">
              <a:rPr lang="en-US" altLang="en-US" sz="1200"/>
              <a:pPr eaLnBrk="1" hangingPunct="1"/>
              <a:t>17</a:t>
            </a:fld>
            <a:endParaRPr lang="en-US" altLang="en-US" sz="120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011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4871811-C091-45F9-9FD3-475B8E2B9646}" type="slidenum">
              <a:rPr lang="en-US" altLang="en-US" sz="1200"/>
              <a:pPr eaLnBrk="1" hangingPunct="1"/>
              <a:t>19</a:t>
            </a:fld>
            <a:endParaRPr lang="en-US" altLang="en-US" sz="1200"/>
          </a:p>
        </p:txBody>
      </p:sp>
      <p:sp>
        <p:nvSpPr>
          <p:cNvPr id="109570" name="Rectangle 2"/>
          <p:cNvSpPr>
            <a:spLocks noGrp="1" noRot="1" noChangeAspect="1" noChangeArrowheads="1" noTextEdit="1"/>
          </p:cNvSpPr>
          <p:nvPr>
            <p:ph type="sldImg"/>
          </p:nvPr>
        </p:nvSpPr>
        <p:spPr>
          <a:solidFill>
            <a:srgbClr val="FFFFFF"/>
          </a:solidFill>
          <a:ln/>
          <a:extLst>
            <a:ext uri="{FAA26D3D-D897-4be2-8F04-BA451C77F1D7}"/>
          </a:extLst>
        </p:spPr>
      </p:sp>
      <p:sp>
        <p:nvSpPr>
          <p:cNvPr id="10957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59482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37E199B-52EC-4047-AAC7-23C5F39F2AA2}" type="slidenum">
              <a:rPr lang="en-US" altLang="en-US" sz="1200"/>
              <a:pPr eaLnBrk="1" hangingPunct="1"/>
              <a:t>20</a:t>
            </a:fld>
            <a:endParaRPr lang="en-US" altLang="en-US" sz="120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76277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F692C2D1-38F7-4486-8AD4-F5EB14606A3C}" type="slidenum">
              <a:rPr lang="en-US" altLang="en-US" sz="1200"/>
              <a:pPr eaLnBrk="1" hangingPunct="1"/>
              <a:t>21</a:t>
            </a:fld>
            <a:endParaRPr lang="en-US" altLang="en-US" sz="1200"/>
          </a:p>
        </p:txBody>
      </p:sp>
      <p:sp>
        <p:nvSpPr>
          <p:cNvPr id="111618" name="Rectangle 2"/>
          <p:cNvSpPr>
            <a:spLocks noGrp="1" noRot="1" noChangeAspect="1" noChangeArrowheads="1" noTextEdit="1"/>
          </p:cNvSpPr>
          <p:nvPr>
            <p:ph type="sldImg"/>
          </p:nvPr>
        </p:nvSpPr>
        <p:spPr>
          <a:solidFill>
            <a:srgbClr val="FFFFFF"/>
          </a:solidFill>
          <a:ln/>
          <a:extLst>
            <a:ext uri="{FAA26D3D-D897-4be2-8F04-BA451C77F1D7}"/>
          </a:extLst>
        </p:spPr>
      </p:sp>
      <p:sp>
        <p:nvSpPr>
          <p:cNvPr id="11161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4867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D38DC2-DBD5-461D-8869-59AB6D447563}" type="slidenum">
              <a:rPr lang="en-US" altLang="en-US" sz="1200"/>
              <a:pPr eaLnBrk="1" hangingPunct="1"/>
              <a:t>22</a:t>
            </a:fld>
            <a:endParaRPr lang="en-US" altLang="en-US" sz="12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23856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8689BB3-24C1-4D9F-BEBD-120C82101C40}" type="slidenum">
              <a:rPr lang="en-US" altLang="en-US" sz="1200"/>
              <a:pPr eaLnBrk="1" hangingPunct="1"/>
              <a:t>23</a:t>
            </a:fld>
            <a:endParaRPr lang="en-US" altLang="en-US" sz="1200"/>
          </a:p>
        </p:txBody>
      </p:sp>
      <p:sp>
        <p:nvSpPr>
          <p:cNvPr id="95234" name="Rectangle 2"/>
          <p:cNvSpPr>
            <a:spLocks noGrp="1" noRot="1" noChangeAspect="1" noChangeArrowheads="1" noTextEdit="1"/>
          </p:cNvSpPr>
          <p:nvPr>
            <p:ph type="sldImg"/>
          </p:nvPr>
        </p:nvSpPr>
        <p:spPr>
          <a:ln/>
          <a:extLst>
            <a:ext uri="{FAA26D3D-D897-4be2-8F04-BA451C77F1D7}"/>
          </a:extLst>
        </p:spPr>
      </p:sp>
      <p:sp>
        <p:nvSpPr>
          <p:cNvPr id="9523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62364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p:txBody>
          <a:bodyPr/>
          <a:lstStyle>
            <a:lvl1pPr>
              <a:defRPr/>
            </a:lvl1pPr>
          </a:lstStyle>
          <a:p>
            <a:pPr>
              <a:defRPr/>
            </a:pPr>
            <a:endParaRPr lang="en-US"/>
          </a:p>
        </p:txBody>
      </p:sp>
      <p:sp>
        <p:nvSpPr>
          <p:cNvPr id="7" name="Rectangle 7"/>
          <p:cNvSpPr>
            <a:spLocks noGrp="1" noChangeArrowheads="1"/>
          </p:cNvSpPr>
          <p:nvPr>
            <p:ph type="ftr" sz="quarter" idx="11"/>
          </p:nvPr>
        </p:nvSpPr>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fld id="{1133B1D8-235A-4A7B-9760-0048540FD689}" type="slidenum">
              <a:rPr lang="en-US" altLang="en-US"/>
              <a:pPr/>
              <a:t>‹#›</a:t>
            </a:fld>
            <a:endParaRPr lang="en-US" altLang="en-US"/>
          </a:p>
        </p:txBody>
      </p:sp>
    </p:spTree>
    <p:extLst>
      <p:ext uri="{BB962C8B-B14F-4D97-AF65-F5344CB8AC3E}">
        <p14:creationId xmlns:p14="http://schemas.microsoft.com/office/powerpoint/2010/main" val="1840544086"/>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29F4CA9-BBF1-4D59-9C44-FBD38ED87227}" type="slidenum">
              <a:rPr lang="en-US" altLang="en-US"/>
              <a:pPr/>
              <a:t>‹#›</a:t>
            </a:fld>
            <a:endParaRPr lang="en-US" altLang="en-US"/>
          </a:p>
        </p:txBody>
      </p:sp>
    </p:spTree>
    <p:extLst>
      <p:ext uri="{BB962C8B-B14F-4D97-AF65-F5344CB8AC3E}">
        <p14:creationId xmlns:p14="http://schemas.microsoft.com/office/powerpoint/2010/main" val="205626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0" y="1219200"/>
            <a:ext cx="7721600" cy="1371600"/>
          </a:xfrm>
        </p:spPr>
        <p:txBody>
          <a:bodyPr/>
          <a:lstStyle/>
          <a:p>
            <a:r>
              <a:rPr lang="en-US"/>
              <a:t>Click to edit Master title style</a:t>
            </a:r>
          </a:p>
        </p:txBody>
      </p:sp>
      <p:sp>
        <p:nvSpPr>
          <p:cNvPr id="3" name="Text Placeholder 2"/>
          <p:cNvSpPr>
            <a:spLocks noGrp="1"/>
          </p:cNvSpPr>
          <p:nvPr>
            <p:ph type="body" sz="half" idx="1"/>
          </p:nvPr>
        </p:nvSpPr>
        <p:spPr>
          <a:xfrm>
            <a:off x="914400" y="2743200"/>
            <a:ext cx="10363200"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457700"/>
            <a:ext cx="10363200"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1D4FE8B-C803-4BBF-82BC-D830B67A5506}" type="slidenum">
              <a:rPr lang="en-US" altLang="en-US"/>
              <a:pPr/>
              <a:t>‹#›</a:t>
            </a:fld>
            <a:endParaRPr lang="en-US" altLang="en-US"/>
          </a:p>
        </p:txBody>
      </p:sp>
    </p:spTree>
    <p:extLst>
      <p:ext uri="{BB962C8B-B14F-4D97-AF65-F5344CB8AC3E}">
        <p14:creationId xmlns:p14="http://schemas.microsoft.com/office/powerpoint/2010/main" val="402505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alphaModFix amt="11000"/>
            <a:lum/>
          </a:blip>
          <a:srcRect/>
          <a:stretch>
            <a:fillRect t="-28000" b="-28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2/10/2022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69" r:id="rId18"/>
    <p:sldLayoutId id="2147483670" r:id="rId19"/>
    <p:sldLayoutId id="2147483671" r:id="rId2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www.visualcapitalist.com/least-most-trusted-news-sourc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ideo" Target="https://www.youtube.com/embed/RL-CHyzgK1Q"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ideo" Target="https://www.youtube.com/embed/vOVyK2jq4yU"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The Media &amp; Interest Groups</a:t>
            </a:r>
          </a:p>
        </p:txBody>
      </p:sp>
      <p:sp>
        <p:nvSpPr>
          <p:cNvPr id="3" name="Subtitle 2"/>
          <p:cNvSpPr>
            <a:spLocks noGrp="1"/>
          </p:cNvSpPr>
          <p:nvPr>
            <p:ph type="subTitle" idx="1"/>
          </p:nvPr>
        </p:nvSpPr>
        <p:spPr/>
        <p:txBody>
          <a:bodyPr/>
          <a:lstStyle/>
          <a:p>
            <a:r>
              <a:rPr lang="en-US" dirty="0"/>
              <a:t>Coach Flu</a:t>
            </a:r>
          </a:p>
          <a:p>
            <a:r>
              <a:rPr lang="en-US" sz="1600" dirty="0"/>
              <a:t>Revised 2021-22</a:t>
            </a:r>
          </a:p>
        </p:txBody>
      </p:sp>
    </p:spTree>
    <p:extLst>
      <p:ext uri="{BB962C8B-B14F-4D97-AF65-F5344CB8AC3E}">
        <p14:creationId xmlns:p14="http://schemas.microsoft.com/office/powerpoint/2010/main" val="97880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dirty="0">
                <a:solidFill>
                  <a:schemeClr val="bg1"/>
                </a:solidFill>
              </a:rPr>
              <a:t>What Makes an Interest </a:t>
            </a:r>
            <a:br>
              <a:rPr lang="en-US" altLang="en-US" dirty="0">
                <a:solidFill>
                  <a:schemeClr val="bg1"/>
                </a:solidFill>
              </a:rPr>
            </a:br>
            <a:r>
              <a:rPr lang="en-US" altLang="en-US" dirty="0">
                <a:solidFill>
                  <a:schemeClr val="bg1"/>
                </a:solidFill>
              </a:rPr>
              <a:t>Group Successful?</a:t>
            </a:r>
          </a:p>
        </p:txBody>
      </p:sp>
      <p:sp>
        <p:nvSpPr>
          <p:cNvPr id="18435" name="Rectangle 3"/>
          <p:cNvSpPr>
            <a:spLocks noGrp="1" noChangeArrowheads="1"/>
          </p:cNvSpPr>
          <p:nvPr>
            <p:ph idx="1"/>
          </p:nvPr>
        </p:nvSpPr>
        <p:spPr>
          <a:xfrm>
            <a:off x="80822" y="1901674"/>
            <a:ext cx="8534400" cy="3615267"/>
          </a:xfrm>
        </p:spPr>
        <p:txBody>
          <a:bodyPr>
            <a:noAutofit/>
          </a:bodyPr>
          <a:lstStyle/>
          <a:p>
            <a:r>
              <a:rPr lang="en-US" altLang="en-US" sz="3200" dirty="0"/>
              <a:t>Financial Resources</a:t>
            </a:r>
          </a:p>
          <a:p>
            <a:pPr lvl="1"/>
            <a:r>
              <a:rPr lang="en-US" altLang="en-US" sz="2800" dirty="0"/>
              <a:t>Not all groups have equal amounts of money.</a:t>
            </a:r>
          </a:p>
          <a:p>
            <a:pPr lvl="1"/>
            <a:r>
              <a:rPr lang="en-US" altLang="en-US" sz="2800" dirty="0"/>
              <a:t>Monetary donations usually translate into access to the politicians, such as a phone call, meeting, or support for policy.</a:t>
            </a:r>
          </a:p>
          <a:p>
            <a:pPr lvl="1"/>
            <a:r>
              <a:rPr lang="en-US" altLang="en-US" sz="2800" dirty="0"/>
              <a:t>Wealthier groups have more resources—and presumably more access—but they do not always win on policy.</a:t>
            </a:r>
          </a:p>
        </p:txBody>
      </p:sp>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7875" y="4528687"/>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564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97026" y="-211667"/>
            <a:ext cx="8534400" cy="1507067"/>
          </a:xfrm>
        </p:spPr>
        <p:txBody>
          <a:bodyPr>
            <a:normAutofit/>
          </a:bodyPr>
          <a:lstStyle/>
          <a:p>
            <a:pPr>
              <a:defRPr/>
            </a:pPr>
            <a:r>
              <a:rPr lang="en-US" altLang="en-US" dirty="0">
                <a:solidFill>
                  <a:schemeClr val="bg1"/>
                </a:solidFill>
              </a:rPr>
              <a:t>How Groups Try to Shape Policy</a:t>
            </a:r>
          </a:p>
        </p:txBody>
      </p:sp>
      <p:sp>
        <p:nvSpPr>
          <p:cNvPr id="20483" name="Rectangle 3"/>
          <p:cNvSpPr>
            <a:spLocks noGrp="1" noChangeArrowheads="1"/>
          </p:cNvSpPr>
          <p:nvPr>
            <p:ph idx="1"/>
          </p:nvPr>
        </p:nvSpPr>
        <p:spPr>
          <a:xfrm>
            <a:off x="1434164" y="1295400"/>
            <a:ext cx="7784448" cy="5801686"/>
          </a:xfrm>
        </p:spPr>
        <p:txBody>
          <a:bodyPr>
            <a:normAutofit/>
          </a:bodyPr>
          <a:lstStyle/>
          <a:p>
            <a:endParaRPr lang="en-US" altLang="en-US" dirty="0"/>
          </a:p>
          <a:p>
            <a:r>
              <a:rPr lang="en-US" altLang="en-US" sz="3000" dirty="0"/>
              <a:t>Lobbying</a:t>
            </a:r>
          </a:p>
          <a:p>
            <a:pPr lvl="1"/>
            <a:r>
              <a:rPr lang="en-US" altLang="en-US" sz="2600" dirty="0"/>
              <a:t>“communication by someone other than a citizen acting on his own behalf, directed to a governmental decision maker with the hope of influencing his decision”</a:t>
            </a:r>
          </a:p>
          <a:p>
            <a:pPr lvl="1"/>
            <a:r>
              <a:rPr lang="en-US" altLang="en-US" sz="2600" dirty="0"/>
              <a:t>Two basic types of lobbyists:</a:t>
            </a:r>
          </a:p>
          <a:p>
            <a:pPr lvl="2"/>
            <a:r>
              <a:rPr lang="en-US" altLang="en-US" sz="2200" dirty="0"/>
              <a:t>Regular, paid employees of a group</a:t>
            </a:r>
          </a:p>
          <a:p>
            <a:pPr lvl="2"/>
            <a:r>
              <a:rPr lang="en-US" altLang="en-US" sz="2200" dirty="0"/>
              <a:t>Temporary hires</a:t>
            </a:r>
          </a:p>
        </p:txBody>
      </p:sp>
      <p:pic>
        <p:nvPicPr>
          <p:cNvPr id="225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6209" y="4440237"/>
            <a:ext cx="2350433" cy="112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4001" y="1295400"/>
            <a:ext cx="2257425" cy="145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87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4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60111" y="-161670"/>
            <a:ext cx="8534400" cy="1507067"/>
          </a:xfrm>
        </p:spPr>
        <p:txBody>
          <a:bodyPr>
            <a:normAutofit/>
          </a:bodyPr>
          <a:lstStyle/>
          <a:p>
            <a:pPr>
              <a:defRPr/>
            </a:pPr>
            <a:r>
              <a:rPr lang="en-US" altLang="en-US" dirty="0">
                <a:solidFill>
                  <a:schemeClr val="bg1"/>
                </a:solidFill>
              </a:rPr>
              <a:t>How Groups Try to Shape Policy</a:t>
            </a:r>
          </a:p>
        </p:txBody>
      </p:sp>
      <p:sp>
        <p:nvSpPr>
          <p:cNvPr id="21507" name="Rectangle 3"/>
          <p:cNvSpPr>
            <a:spLocks noGrp="1" noChangeArrowheads="1"/>
          </p:cNvSpPr>
          <p:nvPr>
            <p:ph idx="1"/>
          </p:nvPr>
        </p:nvSpPr>
        <p:spPr>
          <a:xfrm>
            <a:off x="546683" y="1143001"/>
            <a:ext cx="8229600" cy="5414963"/>
          </a:xfrm>
        </p:spPr>
        <p:txBody>
          <a:bodyPr>
            <a:normAutofit/>
          </a:bodyPr>
          <a:lstStyle/>
          <a:p>
            <a:r>
              <a:rPr lang="en-US" altLang="en-US" dirty="0"/>
              <a:t>Lobbying</a:t>
            </a:r>
          </a:p>
          <a:p>
            <a:pPr lvl="1"/>
            <a:r>
              <a:rPr lang="en-US" altLang="en-US" dirty="0"/>
              <a:t>Lobbyists: </a:t>
            </a:r>
          </a:p>
          <a:p>
            <a:pPr lvl="2"/>
            <a:r>
              <a:rPr lang="en-US" altLang="en-US" dirty="0"/>
              <a:t>are a source of information</a:t>
            </a:r>
          </a:p>
          <a:p>
            <a:pPr lvl="2"/>
            <a:r>
              <a:rPr lang="en-US" altLang="en-US" dirty="0"/>
              <a:t>help politicians plan political strategies for legislation</a:t>
            </a:r>
          </a:p>
          <a:p>
            <a:pPr lvl="2"/>
            <a:r>
              <a:rPr lang="en-US" altLang="en-US" dirty="0"/>
              <a:t>help politicians plan political strategies for reelection campaigns</a:t>
            </a:r>
          </a:p>
          <a:p>
            <a:pPr lvl="2"/>
            <a:r>
              <a:rPr lang="en-US" altLang="en-US" dirty="0"/>
              <a:t>are a source of ideas and innovations</a:t>
            </a:r>
          </a:p>
          <a:p>
            <a:pPr lvl="1"/>
            <a:r>
              <a:rPr lang="en-US" altLang="en-US" dirty="0"/>
              <a:t>Mixed evidence as to whether lobbying works</a:t>
            </a:r>
          </a:p>
          <a:p>
            <a:pPr lvl="1"/>
            <a:r>
              <a:rPr lang="en-US" altLang="en-US" dirty="0"/>
              <a:t>Grassroots Lobbying: </a:t>
            </a:r>
            <a:r>
              <a:rPr lang="en-US" sz="2400" dirty="0"/>
              <a:t>is an approach that separates itself from direct </a:t>
            </a:r>
            <a:r>
              <a:rPr lang="en-US" sz="2400" b="1" dirty="0"/>
              <a:t>lobbying </a:t>
            </a:r>
            <a:r>
              <a:rPr lang="en-US" sz="2400" dirty="0"/>
              <a:t>through the act of asking the general public to contact legislators and government officials concerning the issue at hand, as opposed to conveying the message to the legislators directly.</a:t>
            </a:r>
            <a:r>
              <a:rPr lang="en-US" altLang="en-US" sz="2400" dirty="0"/>
              <a:t> </a:t>
            </a:r>
            <a:endParaRPr lang="en-US" altLang="en-US" dirty="0"/>
          </a:p>
        </p:txBody>
      </p:sp>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143001"/>
            <a:ext cx="271522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34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5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5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5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altLang="en-US" dirty="0">
                <a:solidFill>
                  <a:schemeClr val="bg1"/>
                </a:solidFill>
              </a:rPr>
              <a:t>How Groups Try to Shape Policy</a:t>
            </a:r>
          </a:p>
        </p:txBody>
      </p:sp>
      <p:sp>
        <p:nvSpPr>
          <p:cNvPr id="22531" name="Rectangle 3"/>
          <p:cNvSpPr>
            <a:spLocks noGrp="1" noChangeArrowheads="1"/>
          </p:cNvSpPr>
          <p:nvPr>
            <p:ph idx="1"/>
          </p:nvPr>
        </p:nvSpPr>
        <p:spPr/>
        <p:txBody>
          <a:bodyPr>
            <a:normAutofit lnSpcReduction="10000"/>
          </a:bodyPr>
          <a:lstStyle/>
          <a:p>
            <a:r>
              <a:rPr lang="en-US" altLang="en-US" dirty="0"/>
              <a:t>Electioneering</a:t>
            </a:r>
          </a:p>
          <a:p>
            <a:pPr lvl="1"/>
            <a:r>
              <a:rPr lang="en-US" altLang="en-US" dirty="0"/>
              <a:t>Direct group involvement in the election process</a:t>
            </a:r>
          </a:p>
          <a:p>
            <a:pPr lvl="2"/>
            <a:r>
              <a:rPr lang="en-US" altLang="en-US" sz="2000" dirty="0"/>
              <a:t>Groups can help fund campaigns, provide testimony, and get members to work for candidates; some form PACs.</a:t>
            </a:r>
          </a:p>
          <a:p>
            <a:pPr lvl="1"/>
            <a:r>
              <a:rPr lang="en-US" altLang="en-US" dirty="0"/>
              <a:t>Political Action Committee (PAC): Political funding vehicles created by 1974 campaign finance reforms, PACs are used by interest groups to donate money to candidates. </a:t>
            </a:r>
          </a:p>
          <a:p>
            <a:pPr lvl="2"/>
            <a:r>
              <a:rPr lang="en-US" altLang="en-US" sz="2000" dirty="0"/>
              <a:t>PACs help pay the bill for increasing campaign costs.</a:t>
            </a:r>
          </a:p>
          <a:p>
            <a:pPr lvl="2"/>
            <a:r>
              <a:rPr lang="en-US" altLang="en-US" sz="2000" dirty="0"/>
              <a:t>Most PAC money goes to incumbents.</a:t>
            </a:r>
          </a:p>
        </p:txBody>
      </p:sp>
      <p:pic>
        <p:nvPicPr>
          <p:cNvPr id="245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1" y="5562600"/>
            <a:ext cx="1787081"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04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253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25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defRPr/>
            </a:pPr>
            <a:r>
              <a:rPr lang="en-US" altLang="en-US" dirty="0">
                <a:solidFill>
                  <a:schemeClr val="bg1"/>
                </a:solidFill>
              </a:rPr>
              <a:t>How Groups Try to Shape Policy</a:t>
            </a:r>
          </a:p>
        </p:txBody>
      </p:sp>
      <p:sp>
        <p:nvSpPr>
          <p:cNvPr id="23555" name="Rectangle 3"/>
          <p:cNvSpPr>
            <a:spLocks noGrp="1" noChangeArrowheads="1"/>
          </p:cNvSpPr>
          <p:nvPr>
            <p:ph idx="1"/>
          </p:nvPr>
        </p:nvSpPr>
        <p:spPr/>
        <p:txBody>
          <a:bodyPr>
            <a:normAutofit/>
          </a:bodyPr>
          <a:lstStyle/>
          <a:p>
            <a:r>
              <a:rPr lang="en-US" altLang="en-US"/>
              <a:t>Litigation</a:t>
            </a:r>
          </a:p>
          <a:p>
            <a:pPr lvl="1"/>
            <a:r>
              <a:rPr lang="en-US" altLang="en-US"/>
              <a:t>If an interest group fails in one arena, the courts may be able to provide a remedy.</a:t>
            </a:r>
          </a:p>
          <a:p>
            <a:pPr lvl="1"/>
            <a:r>
              <a:rPr lang="en-US" altLang="en-US"/>
              <a:t>Interest groups can file </a:t>
            </a:r>
            <a:r>
              <a:rPr lang="en-US" altLang="en-US" i="1"/>
              <a:t>amicus curiae </a:t>
            </a:r>
            <a:r>
              <a:rPr lang="en-US" altLang="en-US"/>
              <a:t>briefs to influence a court’s decision.</a:t>
            </a:r>
          </a:p>
          <a:p>
            <a:pPr lvl="2"/>
            <a:r>
              <a:rPr lang="en-US" altLang="en-US" sz="2000" i="1"/>
              <a:t>amicus curiae: </a:t>
            </a:r>
            <a:r>
              <a:rPr lang="en-US" altLang="en-US" sz="2000"/>
              <a:t>briefs submitted by a “friend of the court” to raise additional points of view and present information not contained in the briefs of the formal parties</a:t>
            </a:r>
          </a:p>
          <a:p>
            <a:pPr lvl="1"/>
            <a:r>
              <a:rPr lang="en-US" altLang="en-US"/>
              <a:t>Class Action lawsuits permit a small number of people to sue on behalf of all other people similar situated.</a:t>
            </a: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9201" y="5486400"/>
            <a:ext cx="1190625" cy="119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316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33600" y="457200"/>
            <a:ext cx="7772400" cy="1143000"/>
          </a:xfrm>
        </p:spPr>
        <p:txBody>
          <a:bodyPr>
            <a:normAutofit fontScale="90000"/>
          </a:bodyPr>
          <a:lstStyle/>
          <a:p>
            <a:pPr eaLnBrk="1" hangingPunct="1">
              <a:defRPr/>
            </a:pPr>
            <a:r>
              <a:rPr lang="en-US" sz="4000" i="1" dirty="0">
                <a:solidFill>
                  <a:schemeClr val="bg1"/>
                </a:solidFill>
              </a:rPr>
              <a:t>Introduction</a:t>
            </a:r>
            <a:br>
              <a:rPr lang="en-US" sz="4000" dirty="0">
                <a:solidFill>
                  <a:schemeClr val="bg1"/>
                </a:solidFill>
              </a:rPr>
            </a:br>
            <a:r>
              <a:rPr lang="en-US" sz="4000" dirty="0">
                <a:solidFill>
                  <a:schemeClr val="bg1"/>
                </a:solidFill>
              </a:rPr>
              <a:t>Some important definitions:</a:t>
            </a:r>
          </a:p>
        </p:txBody>
      </p:sp>
      <p:sp>
        <p:nvSpPr>
          <p:cNvPr id="5123" name="Rectangle 3"/>
          <p:cNvSpPr>
            <a:spLocks noGrp="1" noChangeArrowheads="1"/>
          </p:cNvSpPr>
          <p:nvPr>
            <p:ph idx="1"/>
          </p:nvPr>
        </p:nvSpPr>
        <p:spPr>
          <a:xfrm>
            <a:off x="1219200" y="1824135"/>
            <a:ext cx="4800600" cy="4114800"/>
          </a:xfrm>
        </p:spPr>
        <p:txBody>
          <a:bodyPr>
            <a:normAutofit fontScale="92500" lnSpcReduction="20000"/>
          </a:bodyPr>
          <a:lstStyle/>
          <a:p>
            <a:pPr eaLnBrk="1" hangingPunct="1">
              <a:lnSpc>
                <a:spcPct val="90000"/>
              </a:lnSpc>
            </a:pPr>
            <a:r>
              <a:rPr lang="en-US" altLang="en-US" b="1" dirty="0">
                <a:solidFill>
                  <a:schemeClr val="bg1"/>
                </a:solidFill>
              </a:rPr>
              <a:t>Linkage Institution</a:t>
            </a:r>
          </a:p>
          <a:p>
            <a:pPr lvl="1" eaLnBrk="1" hangingPunct="1">
              <a:lnSpc>
                <a:spcPct val="90000"/>
              </a:lnSpc>
            </a:pPr>
            <a:r>
              <a:rPr lang="en-US" altLang="en-US" b="1" dirty="0">
                <a:solidFill>
                  <a:schemeClr val="bg1"/>
                </a:solidFill>
              </a:rPr>
              <a:t>The media links citizens with government, along with political parties, interest groups, and elections.</a:t>
            </a:r>
          </a:p>
          <a:p>
            <a:pPr eaLnBrk="1" hangingPunct="1">
              <a:lnSpc>
                <a:spcPct val="90000"/>
              </a:lnSpc>
            </a:pPr>
            <a:r>
              <a:rPr lang="en-US" altLang="en-US" b="1" dirty="0">
                <a:solidFill>
                  <a:schemeClr val="bg1"/>
                </a:solidFill>
              </a:rPr>
              <a:t>Mass Media:</a:t>
            </a:r>
          </a:p>
          <a:p>
            <a:pPr lvl="1" eaLnBrk="1" hangingPunct="1">
              <a:lnSpc>
                <a:spcPct val="90000"/>
              </a:lnSpc>
            </a:pPr>
            <a:r>
              <a:rPr lang="en-US" altLang="en-US" sz="2000" b="1" dirty="0">
                <a:solidFill>
                  <a:schemeClr val="bg1"/>
                </a:solidFill>
              </a:rPr>
              <a:t>Television, radio, newspapers, magazines, the Internet and other means of popular communication.</a:t>
            </a:r>
          </a:p>
          <a:p>
            <a:pPr eaLnBrk="1" hangingPunct="1">
              <a:lnSpc>
                <a:spcPct val="90000"/>
              </a:lnSpc>
            </a:pPr>
            <a:r>
              <a:rPr lang="en-US" altLang="en-US" b="1" dirty="0">
                <a:solidFill>
                  <a:schemeClr val="bg1"/>
                </a:solidFill>
              </a:rPr>
              <a:t>High-tech politics:</a:t>
            </a:r>
          </a:p>
          <a:p>
            <a:pPr lvl="1" eaLnBrk="1" hangingPunct="1">
              <a:lnSpc>
                <a:spcPct val="90000"/>
              </a:lnSpc>
            </a:pPr>
            <a:r>
              <a:rPr lang="en-US" altLang="en-US" sz="2000" b="1" dirty="0">
                <a:solidFill>
                  <a:schemeClr val="bg1"/>
                </a:solidFill>
              </a:rPr>
              <a:t>A politics in which the behavior of citizens and policymakers and the political agenda itself are increasingly shaped by technology and mass media.</a:t>
            </a:r>
          </a:p>
          <a:p>
            <a:pPr lvl="1" eaLnBrk="1" hangingPunct="1">
              <a:lnSpc>
                <a:spcPct val="90000"/>
              </a:lnSpc>
            </a:pPr>
            <a:endParaRPr lang="en-US" altLang="en-US" sz="2400" dirty="0"/>
          </a:p>
        </p:txBody>
      </p:sp>
      <p:pic>
        <p:nvPicPr>
          <p:cNvPr id="7172" name="Picture 4" descr="massmedia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33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8046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rtlCol="0">
            <a:normAutofit/>
          </a:bodyPr>
          <a:lstStyle/>
          <a:p>
            <a:pPr>
              <a:defRPr/>
            </a:pPr>
            <a:r>
              <a:rPr lang="en-US" sz="4000" b="1" dirty="0">
                <a:solidFill>
                  <a:schemeClr val="bg1"/>
                </a:solidFill>
              </a:rPr>
              <a:t>The Development of Media Politics</a:t>
            </a:r>
          </a:p>
        </p:txBody>
      </p:sp>
      <p:sp>
        <p:nvSpPr>
          <p:cNvPr id="106499" name="Rectangle 3"/>
          <p:cNvSpPr>
            <a:spLocks noGrp="1" noChangeArrowheads="1"/>
          </p:cNvSpPr>
          <p:nvPr>
            <p:ph type="body" sz="half" idx="1"/>
          </p:nvPr>
        </p:nvSpPr>
        <p:spPr>
          <a:xfrm>
            <a:off x="3124200" y="1676400"/>
            <a:ext cx="6096000" cy="4191000"/>
          </a:xfrm>
        </p:spPr>
        <p:txBody>
          <a:bodyPr>
            <a:normAutofit fontScale="85000" lnSpcReduction="10000"/>
          </a:bodyPr>
          <a:lstStyle/>
          <a:p>
            <a:pPr eaLnBrk="1" hangingPunct="1">
              <a:lnSpc>
                <a:spcPct val="90000"/>
              </a:lnSpc>
            </a:pPr>
            <a:r>
              <a:rPr lang="en-US" altLang="en-US" b="1" dirty="0">
                <a:solidFill>
                  <a:schemeClr val="bg1"/>
                </a:solidFill>
              </a:rPr>
              <a:t>Herbert Hoover (1929-1933)-no media involvement in politics</a:t>
            </a:r>
          </a:p>
          <a:p>
            <a:pPr eaLnBrk="1" hangingPunct="1">
              <a:lnSpc>
                <a:spcPct val="90000"/>
              </a:lnSpc>
            </a:pPr>
            <a:r>
              <a:rPr lang="en-US" altLang="en-US" b="1" dirty="0">
                <a:solidFill>
                  <a:schemeClr val="bg1"/>
                </a:solidFill>
              </a:rPr>
              <a:t>Franklin D. Roosevelt (1933-1945)- invented modern media politics/Fireside Chats</a:t>
            </a:r>
          </a:p>
          <a:p>
            <a:pPr lvl="3" eaLnBrk="1" hangingPunct="1">
              <a:lnSpc>
                <a:spcPct val="90000"/>
              </a:lnSpc>
            </a:pPr>
            <a:r>
              <a:rPr lang="en-US" altLang="en-US" sz="2000" b="1" dirty="0">
                <a:solidFill>
                  <a:schemeClr val="bg1"/>
                </a:solidFill>
              </a:rPr>
              <a:t>Gave press conferences twice a week</a:t>
            </a:r>
          </a:p>
          <a:p>
            <a:pPr lvl="3" eaLnBrk="1" hangingPunct="1">
              <a:lnSpc>
                <a:spcPct val="90000"/>
              </a:lnSpc>
            </a:pPr>
            <a:r>
              <a:rPr lang="en-US" altLang="en-US" sz="2000" b="1" dirty="0">
                <a:solidFill>
                  <a:schemeClr val="bg1"/>
                </a:solidFill>
              </a:rPr>
              <a:t>First to use the radio extensively</a:t>
            </a:r>
          </a:p>
          <a:p>
            <a:pPr lvl="3" eaLnBrk="1" hangingPunct="1">
              <a:lnSpc>
                <a:spcPct val="90000"/>
              </a:lnSpc>
            </a:pPr>
            <a:r>
              <a:rPr lang="en-US" altLang="en-US" sz="2000" b="1" dirty="0">
                <a:solidFill>
                  <a:schemeClr val="bg1"/>
                </a:solidFill>
              </a:rPr>
              <a:t>Press respected FDR</a:t>
            </a:r>
          </a:p>
          <a:p>
            <a:pPr eaLnBrk="1" hangingPunct="1">
              <a:lnSpc>
                <a:spcPct val="90000"/>
              </a:lnSpc>
            </a:pPr>
            <a:r>
              <a:rPr lang="en-US" altLang="en-US" b="1" dirty="0">
                <a:solidFill>
                  <a:schemeClr val="bg1"/>
                </a:solidFill>
              </a:rPr>
              <a:t>Until the 1960s the press respected the government</a:t>
            </a:r>
          </a:p>
          <a:p>
            <a:pPr lvl="1" eaLnBrk="1" hangingPunct="1">
              <a:lnSpc>
                <a:spcPct val="90000"/>
              </a:lnSpc>
            </a:pPr>
            <a:r>
              <a:rPr lang="en-US" altLang="en-US" sz="2000" b="1" dirty="0">
                <a:solidFill>
                  <a:schemeClr val="bg1"/>
                </a:solidFill>
              </a:rPr>
              <a:t>Didn</a:t>
            </a:r>
            <a:r>
              <a:rPr lang="en-US" altLang="en-US" sz="2000" b="1" dirty="0">
                <a:solidFill>
                  <a:schemeClr val="bg1"/>
                </a:solidFill>
                <a:latin typeface="Arial" panose="020B0604020202020204" pitchFamily="34" charset="0"/>
              </a:rPr>
              <a:t>’</a:t>
            </a:r>
            <a:r>
              <a:rPr lang="en-US" altLang="ja-JP" sz="2000" b="1" dirty="0">
                <a:solidFill>
                  <a:schemeClr val="bg1"/>
                </a:solidFill>
              </a:rPr>
              <a:t>t report private lives</a:t>
            </a:r>
          </a:p>
          <a:p>
            <a:pPr lvl="1" eaLnBrk="1" hangingPunct="1">
              <a:lnSpc>
                <a:spcPct val="90000"/>
              </a:lnSpc>
            </a:pPr>
            <a:r>
              <a:rPr lang="en-US" altLang="en-US" sz="2000" b="1" dirty="0">
                <a:solidFill>
                  <a:schemeClr val="bg1"/>
                </a:solidFill>
              </a:rPr>
              <a:t>Impact of Vietnam War and Watergate Scandal</a:t>
            </a:r>
          </a:p>
          <a:p>
            <a:pPr lvl="1" eaLnBrk="1" hangingPunct="1">
              <a:lnSpc>
                <a:spcPct val="90000"/>
              </a:lnSpc>
            </a:pPr>
            <a:r>
              <a:rPr lang="en-US" altLang="en-US" sz="2000" b="1" dirty="0">
                <a:solidFill>
                  <a:schemeClr val="bg1"/>
                </a:solidFill>
              </a:rPr>
              <a:t>Clinton-Lewinsky Scandal</a:t>
            </a:r>
          </a:p>
          <a:p>
            <a:pPr lvl="1" eaLnBrk="1" hangingPunct="1">
              <a:lnSpc>
                <a:spcPct val="90000"/>
              </a:lnSpc>
            </a:pPr>
            <a:r>
              <a:rPr lang="en-US" altLang="en-US" sz="2000" b="1" dirty="0">
                <a:solidFill>
                  <a:schemeClr val="bg1"/>
                </a:solidFill>
              </a:rPr>
              <a:t>Investigative Journalism</a:t>
            </a:r>
          </a:p>
          <a:p>
            <a:pPr lvl="1" eaLnBrk="1" hangingPunct="1">
              <a:lnSpc>
                <a:spcPct val="90000"/>
              </a:lnSpc>
            </a:pPr>
            <a:endParaRPr lang="en-US" altLang="en-US" sz="1300" dirty="0"/>
          </a:p>
          <a:p>
            <a:pPr lvl="1" eaLnBrk="1" hangingPunct="1">
              <a:lnSpc>
                <a:spcPct val="90000"/>
              </a:lnSpc>
            </a:pPr>
            <a:endParaRPr lang="en-US" altLang="en-US" sz="1300" dirty="0"/>
          </a:p>
        </p:txBody>
      </p:sp>
      <p:sp>
        <p:nvSpPr>
          <p:cNvPr id="13316"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chemeClr val="tx2"/>
              </a:solidFill>
              <a:latin typeface="Rage Italic" panose="03070502040507070304" pitchFamily="66" charset="0"/>
            </a:endParaRPr>
          </a:p>
        </p:txBody>
      </p:sp>
      <p:sp>
        <p:nvSpPr>
          <p:cNvPr id="13317"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400">
              <a:solidFill>
                <a:schemeClr val="tx2"/>
              </a:solidFill>
              <a:latin typeface="Rage Italic" panose="03070502040507070304" pitchFamily="66" charset="0"/>
            </a:endParaRPr>
          </a:p>
        </p:txBody>
      </p:sp>
    </p:spTree>
    <p:extLst>
      <p:ext uri="{BB962C8B-B14F-4D97-AF65-F5344CB8AC3E}">
        <p14:creationId xmlns:p14="http://schemas.microsoft.com/office/powerpoint/2010/main" val="8383394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1000"/>
                                        <p:tgtEl>
                                          <p:spTgt spid="106498"/>
                                        </p:tgtEl>
                                      </p:cBhvr>
                                    </p:animEffect>
                                    <p:anim calcmode="lin" valueType="num">
                                      <p:cBhvr>
                                        <p:cTn id="8" dur="1000" fill="hold"/>
                                        <p:tgtEl>
                                          <p:spTgt spid="106498"/>
                                        </p:tgtEl>
                                        <p:attrNameLst>
                                          <p:attrName>ppt_x</p:attrName>
                                        </p:attrNameLst>
                                      </p:cBhvr>
                                      <p:tavLst>
                                        <p:tav tm="0">
                                          <p:val>
                                            <p:strVal val="#ppt_x"/>
                                          </p:val>
                                        </p:tav>
                                        <p:tav tm="100000">
                                          <p:val>
                                            <p:strVal val="#ppt_x"/>
                                          </p:val>
                                        </p:tav>
                                      </p:tavLst>
                                    </p:anim>
                                    <p:anim calcmode="lin" valueType="num">
                                      <p:cBhvr>
                                        <p:cTn id="9" dur="898" decel="100000" fill="hold"/>
                                        <p:tgtEl>
                                          <p:spTgt spid="10649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649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6499">
                                            <p:txEl>
                                              <p:pRg st="0" end="0"/>
                                            </p:txEl>
                                          </p:spTgt>
                                        </p:tgtEl>
                                        <p:attrNameLst>
                                          <p:attrName>style.visibility</p:attrName>
                                        </p:attrNameLst>
                                      </p:cBhvr>
                                      <p:to>
                                        <p:strVal val="visible"/>
                                      </p:to>
                                    </p:set>
                                    <p:animEffect transition="in" filter="fade">
                                      <p:cBhvr>
                                        <p:cTn id="15" dur="1000"/>
                                        <p:tgtEl>
                                          <p:spTgt spid="106499">
                                            <p:txEl>
                                              <p:pRg st="0" end="0"/>
                                            </p:txEl>
                                          </p:spTgt>
                                        </p:tgtEl>
                                      </p:cBhvr>
                                    </p:animEffect>
                                    <p:anim calcmode="lin" valueType="num">
                                      <p:cBhvr>
                                        <p:cTn id="16" dur="10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64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64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6499">
                                            <p:txEl>
                                              <p:pRg st="1" end="1"/>
                                            </p:txEl>
                                          </p:spTgt>
                                        </p:tgtEl>
                                        <p:attrNameLst>
                                          <p:attrName>style.visibility</p:attrName>
                                        </p:attrNameLst>
                                      </p:cBhvr>
                                      <p:to>
                                        <p:strVal val="visible"/>
                                      </p:to>
                                    </p:set>
                                    <p:animEffect transition="in" filter="fade">
                                      <p:cBhvr>
                                        <p:cTn id="23" dur="1000"/>
                                        <p:tgtEl>
                                          <p:spTgt spid="106499">
                                            <p:txEl>
                                              <p:pRg st="1" end="1"/>
                                            </p:txEl>
                                          </p:spTgt>
                                        </p:tgtEl>
                                      </p:cBhvr>
                                    </p:animEffect>
                                    <p:anim calcmode="lin" valueType="num">
                                      <p:cBhvr>
                                        <p:cTn id="24" dur="10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0649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06499">
                                            <p:txEl>
                                              <p:pRg st="1" end="1"/>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06499">
                                            <p:txEl>
                                              <p:pRg st="2" end="2"/>
                                            </p:txEl>
                                          </p:spTgt>
                                        </p:tgtEl>
                                        <p:attrNameLst>
                                          <p:attrName>style.visibility</p:attrName>
                                        </p:attrNameLst>
                                      </p:cBhvr>
                                      <p:to>
                                        <p:strVal val="visible"/>
                                      </p:to>
                                    </p:set>
                                    <p:animEffect transition="in" filter="fade">
                                      <p:cBhvr>
                                        <p:cTn id="29" dur="1000"/>
                                        <p:tgtEl>
                                          <p:spTgt spid="106499">
                                            <p:txEl>
                                              <p:pRg st="2" end="2"/>
                                            </p:txEl>
                                          </p:spTgt>
                                        </p:tgtEl>
                                      </p:cBhvr>
                                    </p:animEffect>
                                    <p:anim calcmode="lin" valueType="num">
                                      <p:cBhvr>
                                        <p:cTn id="30" dur="10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06499">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06499">
                                            <p:txEl>
                                              <p:pRg st="2" end="2"/>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06499">
                                            <p:txEl>
                                              <p:pRg st="3" end="3"/>
                                            </p:txEl>
                                          </p:spTgt>
                                        </p:tgtEl>
                                        <p:attrNameLst>
                                          <p:attrName>style.visibility</p:attrName>
                                        </p:attrNameLst>
                                      </p:cBhvr>
                                      <p:to>
                                        <p:strVal val="visible"/>
                                      </p:to>
                                    </p:set>
                                    <p:animEffect transition="in" filter="fade">
                                      <p:cBhvr>
                                        <p:cTn id="35" dur="1000"/>
                                        <p:tgtEl>
                                          <p:spTgt spid="106499">
                                            <p:txEl>
                                              <p:pRg st="3" end="3"/>
                                            </p:txEl>
                                          </p:spTgt>
                                        </p:tgtEl>
                                      </p:cBhvr>
                                    </p:animEffect>
                                    <p:anim calcmode="lin" valueType="num">
                                      <p:cBhvr>
                                        <p:cTn id="36" dur="1000" fill="hold"/>
                                        <p:tgtEl>
                                          <p:spTgt spid="106499">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06499">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06499">
                                            <p:txEl>
                                              <p:pRg st="3" end="3"/>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06499">
                                            <p:txEl>
                                              <p:pRg st="4" end="4"/>
                                            </p:txEl>
                                          </p:spTgt>
                                        </p:tgtEl>
                                        <p:attrNameLst>
                                          <p:attrName>style.visibility</p:attrName>
                                        </p:attrNameLst>
                                      </p:cBhvr>
                                      <p:to>
                                        <p:strVal val="visible"/>
                                      </p:to>
                                    </p:set>
                                    <p:animEffect transition="in" filter="fade">
                                      <p:cBhvr>
                                        <p:cTn id="41" dur="1000"/>
                                        <p:tgtEl>
                                          <p:spTgt spid="106499">
                                            <p:txEl>
                                              <p:pRg st="4" end="4"/>
                                            </p:txEl>
                                          </p:spTgt>
                                        </p:tgtEl>
                                      </p:cBhvr>
                                    </p:animEffect>
                                    <p:anim calcmode="lin" valueType="num">
                                      <p:cBhvr>
                                        <p:cTn id="42" dur="10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p:cTn id="43" dur="898" decel="100000" fill="hold"/>
                                        <p:tgtEl>
                                          <p:spTgt spid="106499">
                                            <p:txEl>
                                              <p:pRg st="4" end="4"/>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898"/>
                                          </p:stCondLst>
                                        </p:cTn>
                                        <p:tgtEl>
                                          <p:spTgt spid="1064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06499">
                                            <p:txEl>
                                              <p:pRg st="5" end="5"/>
                                            </p:txEl>
                                          </p:spTgt>
                                        </p:tgtEl>
                                        <p:attrNameLst>
                                          <p:attrName>style.visibility</p:attrName>
                                        </p:attrNameLst>
                                      </p:cBhvr>
                                      <p:to>
                                        <p:strVal val="visible"/>
                                      </p:to>
                                    </p:set>
                                    <p:animEffect transition="in" filter="fade">
                                      <p:cBhvr>
                                        <p:cTn id="49" dur="1000"/>
                                        <p:tgtEl>
                                          <p:spTgt spid="106499">
                                            <p:txEl>
                                              <p:pRg st="5" end="5"/>
                                            </p:txEl>
                                          </p:spTgt>
                                        </p:tgtEl>
                                      </p:cBhvr>
                                    </p:animEffect>
                                    <p:anim calcmode="lin" valueType="num">
                                      <p:cBhvr>
                                        <p:cTn id="50" dur="1000" fill="hold"/>
                                        <p:tgtEl>
                                          <p:spTgt spid="106499">
                                            <p:txEl>
                                              <p:pRg st="5" end="5"/>
                                            </p:txEl>
                                          </p:spTgt>
                                        </p:tgtEl>
                                        <p:attrNameLst>
                                          <p:attrName>ppt_x</p:attrName>
                                        </p:attrNameLst>
                                      </p:cBhvr>
                                      <p:tavLst>
                                        <p:tav tm="0">
                                          <p:val>
                                            <p:strVal val="#ppt_x"/>
                                          </p:val>
                                        </p:tav>
                                        <p:tav tm="100000">
                                          <p:val>
                                            <p:strVal val="#ppt_x"/>
                                          </p:val>
                                        </p:tav>
                                      </p:tavLst>
                                    </p:anim>
                                    <p:anim calcmode="lin" valueType="num">
                                      <p:cBhvr>
                                        <p:cTn id="51" dur="898" decel="100000" fill="hold"/>
                                        <p:tgtEl>
                                          <p:spTgt spid="106499">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898"/>
                                          </p:stCondLst>
                                        </p:cTn>
                                        <p:tgtEl>
                                          <p:spTgt spid="106499">
                                            <p:txEl>
                                              <p:pRg st="5" end="5"/>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06499">
                                            <p:txEl>
                                              <p:pRg st="6" end="6"/>
                                            </p:txEl>
                                          </p:spTgt>
                                        </p:tgtEl>
                                        <p:attrNameLst>
                                          <p:attrName>style.visibility</p:attrName>
                                        </p:attrNameLst>
                                      </p:cBhvr>
                                      <p:to>
                                        <p:strVal val="visible"/>
                                      </p:to>
                                    </p:set>
                                    <p:animEffect transition="in" filter="fade">
                                      <p:cBhvr>
                                        <p:cTn id="55" dur="1000"/>
                                        <p:tgtEl>
                                          <p:spTgt spid="106499">
                                            <p:txEl>
                                              <p:pRg st="6" end="6"/>
                                            </p:txEl>
                                          </p:spTgt>
                                        </p:tgtEl>
                                      </p:cBhvr>
                                    </p:animEffect>
                                    <p:anim calcmode="lin" valueType="num">
                                      <p:cBhvr>
                                        <p:cTn id="56" dur="1000" fill="hold"/>
                                        <p:tgtEl>
                                          <p:spTgt spid="106499">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106499">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106499">
                                            <p:txEl>
                                              <p:pRg st="6" end="6"/>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06499">
                                            <p:txEl>
                                              <p:pRg st="7" end="7"/>
                                            </p:txEl>
                                          </p:spTgt>
                                        </p:tgtEl>
                                        <p:attrNameLst>
                                          <p:attrName>style.visibility</p:attrName>
                                        </p:attrNameLst>
                                      </p:cBhvr>
                                      <p:to>
                                        <p:strVal val="visible"/>
                                      </p:to>
                                    </p:set>
                                    <p:animEffect transition="in" filter="fade">
                                      <p:cBhvr>
                                        <p:cTn id="61" dur="1000"/>
                                        <p:tgtEl>
                                          <p:spTgt spid="106499">
                                            <p:txEl>
                                              <p:pRg st="7" end="7"/>
                                            </p:txEl>
                                          </p:spTgt>
                                        </p:tgtEl>
                                      </p:cBhvr>
                                    </p:animEffect>
                                    <p:anim calcmode="lin" valueType="num">
                                      <p:cBhvr>
                                        <p:cTn id="62" dur="1000" fill="hold"/>
                                        <p:tgtEl>
                                          <p:spTgt spid="106499">
                                            <p:txEl>
                                              <p:pRg st="7" end="7"/>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106499">
                                            <p:txEl>
                                              <p:pRg st="7" end="7"/>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106499">
                                            <p:txEl>
                                              <p:pRg st="7" end="7"/>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06499">
                                            <p:txEl>
                                              <p:pRg st="8" end="8"/>
                                            </p:txEl>
                                          </p:spTgt>
                                        </p:tgtEl>
                                        <p:attrNameLst>
                                          <p:attrName>style.visibility</p:attrName>
                                        </p:attrNameLst>
                                      </p:cBhvr>
                                      <p:to>
                                        <p:strVal val="visible"/>
                                      </p:to>
                                    </p:set>
                                    <p:animEffect transition="in" filter="fade">
                                      <p:cBhvr>
                                        <p:cTn id="67" dur="1000"/>
                                        <p:tgtEl>
                                          <p:spTgt spid="106499">
                                            <p:txEl>
                                              <p:pRg st="8" end="8"/>
                                            </p:txEl>
                                          </p:spTgt>
                                        </p:tgtEl>
                                      </p:cBhvr>
                                    </p:animEffect>
                                    <p:anim calcmode="lin" valueType="num">
                                      <p:cBhvr>
                                        <p:cTn id="68" dur="1000" fill="hold"/>
                                        <p:tgtEl>
                                          <p:spTgt spid="106499">
                                            <p:txEl>
                                              <p:pRg st="8" end="8"/>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106499">
                                            <p:txEl>
                                              <p:pRg st="8" end="8"/>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106499">
                                            <p:txEl>
                                              <p:pRg st="8" end="8"/>
                                            </p:tx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06499">
                                            <p:txEl>
                                              <p:pRg st="9" end="9"/>
                                            </p:txEl>
                                          </p:spTgt>
                                        </p:tgtEl>
                                        <p:attrNameLst>
                                          <p:attrName>style.visibility</p:attrName>
                                        </p:attrNameLst>
                                      </p:cBhvr>
                                      <p:to>
                                        <p:strVal val="visible"/>
                                      </p:to>
                                    </p:set>
                                    <p:animEffect transition="in" filter="fade">
                                      <p:cBhvr>
                                        <p:cTn id="73" dur="1000"/>
                                        <p:tgtEl>
                                          <p:spTgt spid="106499">
                                            <p:txEl>
                                              <p:pRg st="9" end="9"/>
                                            </p:txEl>
                                          </p:spTgt>
                                        </p:tgtEl>
                                      </p:cBhvr>
                                    </p:animEffect>
                                    <p:anim calcmode="lin" valueType="num">
                                      <p:cBhvr>
                                        <p:cTn id="74" dur="1000" fill="hold"/>
                                        <p:tgtEl>
                                          <p:spTgt spid="106499">
                                            <p:txEl>
                                              <p:pRg st="9" end="9"/>
                                            </p:txEl>
                                          </p:spTgt>
                                        </p:tgtEl>
                                        <p:attrNameLst>
                                          <p:attrName>ppt_x</p:attrName>
                                        </p:attrNameLst>
                                      </p:cBhvr>
                                      <p:tavLst>
                                        <p:tav tm="0">
                                          <p:val>
                                            <p:strVal val="#ppt_x"/>
                                          </p:val>
                                        </p:tav>
                                        <p:tav tm="100000">
                                          <p:val>
                                            <p:strVal val="#ppt_x"/>
                                          </p:val>
                                        </p:tav>
                                      </p:tavLst>
                                    </p:anim>
                                    <p:anim calcmode="lin" valueType="num">
                                      <p:cBhvr>
                                        <p:cTn id="75" dur="898" decel="100000" fill="hold"/>
                                        <p:tgtEl>
                                          <p:spTgt spid="106499">
                                            <p:txEl>
                                              <p:pRg st="9" end="9"/>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898"/>
                                          </p:stCondLst>
                                        </p:cTn>
                                        <p:tgtEl>
                                          <p:spTgt spid="106499">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317070" y="-159313"/>
            <a:ext cx="8534400" cy="1507067"/>
          </a:xfrm>
        </p:spPr>
        <p:txBody>
          <a:bodyPr/>
          <a:lstStyle/>
          <a:p>
            <a:pPr eaLnBrk="1" hangingPunct="1"/>
            <a:r>
              <a:rPr lang="en-US" altLang="en-US" b="1" dirty="0">
                <a:solidFill>
                  <a:schemeClr val="bg1"/>
                </a:solidFill>
              </a:rPr>
              <a:t>The Mass Media Today</a:t>
            </a:r>
          </a:p>
        </p:txBody>
      </p:sp>
      <p:sp>
        <p:nvSpPr>
          <p:cNvPr id="6147" name="Rectangle 3"/>
          <p:cNvSpPr>
            <a:spLocks noGrp="1" noChangeArrowheads="1"/>
          </p:cNvSpPr>
          <p:nvPr>
            <p:ph type="body" idx="1"/>
          </p:nvPr>
        </p:nvSpPr>
        <p:spPr>
          <a:xfrm>
            <a:off x="1160073" y="1012372"/>
            <a:ext cx="8534400" cy="3615267"/>
          </a:xfrm>
        </p:spPr>
        <p:txBody>
          <a:bodyPr>
            <a:normAutofit/>
          </a:bodyPr>
          <a:lstStyle/>
          <a:p>
            <a:pPr eaLnBrk="1" hangingPunct="1"/>
            <a:r>
              <a:rPr lang="en-US" altLang="en-US" sz="2800" b="1" dirty="0">
                <a:solidFill>
                  <a:schemeClr val="bg1"/>
                </a:solidFill>
              </a:rPr>
              <a:t>Effective communication through media is key to political success.</a:t>
            </a:r>
          </a:p>
          <a:p>
            <a:pPr lvl="1" eaLnBrk="1" hangingPunct="1"/>
            <a:r>
              <a:rPr lang="en-US" altLang="en-US" sz="2400" b="1" dirty="0">
                <a:solidFill>
                  <a:schemeClr val="bg1"/>
                </a:solidFill>
              </a:rPr>
              <a:t>Media Events: events purposely staged for the media that nonetheless look spontaneous.</a:t>
            </a:r>
          </a:p>
          <a:p>
            <a:pPr lvl="2" eaLnBrk="1" hangingPunct="1"/>
            <a:r>
              <a:rPr lang="en-US" altLang="en-US" sz="2000" b="1" dirty="0">
                <a:solidFill>
                  <a:schemeClr val="bg1"/>
                </a:solidFill>
              </a:rPr>
              <a:t>Media events can be staged by almost anybody.</a:t>
            </a:r>
          </a:p>
          <a:p>
            <a:pPr lvl="1" eaLnBrk="1" hangingPunct="1"/>
            <a:r>
              <a:rPr lang="en-US" altLang="en-US" sz="2400" b="1" dirty="0">
                <a:solidFill>
                  <a:schemeClr val="bg1"/>
                </a:solidFill>
              </a:rPr>
              <a:t>Image making and news management is important, especially for presidents.</a:t>
            </a:r>
          </a:p>
        </p:txBody>
      </p:sp>
    </p:spTree>
    <p:extLst>
      <p:ext uri="{BB962C8B-B14F-4D97-AF65-F5344CB8AC3E}">
        <p14:creationId xmlns:p14="http://schemas.microsoft.com/office/powerpoint/2010/main" val="41429868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2895600" y="0"/>
            <a:ext cx="6674498" cy="784225"/>
          </a:xfrm>
        </p:spPr>
        <p:txBody>
          <a:bodyPr>
            <a:normAutofit fontScale="90000"/>
          </a:bodyPr>
          <a:lstStyle/>
          <a:p>
            <a:pPr eaLnBrk="1" hangingPunct="1"/>
            <a:r>
              <a:rPr lang="en-US" altLang="en-US" sz="3200" dirty="0">
                <a:solidFill>
                  <a:schemeClr val="bg1"/>
                </a:solidFill>
              </a:rPr>
              <a:t>Meet the Master of Mass Media</a:t>
            </a:r>
          </a:p>
        </p:txBody>
      </p:sp>
      <p:sp>
        <p:nvSpPr>
          <p:cNvPr id="3" name="Subtitle 2"/>
          <p:cNvSpPr>
            <a:spLocks noGrp="1"/>
          </p:cNvSpPr>
          <p:nvPr>
            <p:ph type="subTitle" idx="1"/>
          </p:nvPr>
        </p:nvSpPr>
        <p:spPr>
          <a:xfrm>
            <a:off x="2895600" y="3048000"/>
            <a:ext cx="6400800" cy="2895600"/>
          </a:xfrm>
        </p:spPr>
        <p:txBody>
          <a:bodyPr>
            <a:normAutofit lnSpcReduction="10000"/>
          </a:bodyPr>
          <a:lstStyle/>
          <a:p>
            <a:pPr eaLnBrk="1" hangingPunct="1">
              <a:defRPr/>
            </a:pPr>
            <a:r>
              <a:rPr lang="en-US" sz="2000" b="1" dirty="0">
                <a:solidFill>
                  <a:schemeClr val="bg1"/>
                </a:solidFill>
              </a:rPr>
              <a:t>7 principals of Reagan</a:t>
            </a:r>
          </a:p>
          <a:p>
            <a:pPr marL="457200" indent="-457200">
              <a:buFontTx/>
              <a:buAutoNum type="arabicPeriod"/>
              <a:defRPr/>
            </a:pPr>
            <a:r>
              <a:rPr lang="en-US" sz="1600" b="1" dirty="0">
                <a:solidFill>
                  <a:schemeClr val="bg1"/>
                </a:solidFill>
              </a:rPr>
              <a:t>Plan ahead</a:t>
            </a:r>
          </a:p>
          <a:p>
            <a:pPr marL="457200" indent="-457200">
              <a:buFontTx/>
              <a:buAutoNum type="arabicPeriod"/>
              <a:defRPr/>
            </a:pPr>
            <a:r>
              <a:rPr lang="en-US" sz="1600" b="1" dirty="0">
                <a:solidFill>
                  <a:schemeClr val="bg1"/>
                </a:solidFill>
              </a:rPr>
              <a:t>Control the flow of information</a:t>
            </a:r>
          </a:p>
          <a:p>
            <a:pPr marL="457200" indent="-457200">
              <a:buFontTx/>
              <a:buAutoNum type="arabicPeriod"/>
              <a:defRPr/>
            </a:pPr>
            <a:r>
              <a:rPr lang="en-US" sz="1600" b="1" dirty="0">
                <a:solidFill>
                  <a:schemeClr val="bg1"/>
                </a:solidFill>
              </a:rPr>
              <a:t>Limit reporters access to the president</a:t>
            </a:r>
          </a:p>
          <a:p>
            <a:pPr marL="457200" indent="-457200">
              <a:buFontTx/>
              <a:buAutoNum type="arabicPeriod"/>
              <a:defRPr/>
            </a:pPr>
            <a:r>
              <a:rPr lang="en-US" sz="1600" b="1" dirty="0">
                <a:solidFill>
                  <a:schemeClr val="bg1"/>
                </a:solidFill>
              </a:rPr>
              <a:t>Talk about the issues you want to talk about</a:t>
            </a:r>
          </a:p>
          <a:p>
            <a:pPr marL="457200" indent="-457200">
              <a:buFontTx/>
              <a:buAutoNum type="arabicPeriod"/>
              <a:defRPr/>
            </a:pPr>
            <a:r>
              <a:rPr lang="en-US" sz="1600" b="1" dirty="0">
                <a:solidFill>
                  <a:schemeClr val="bg1"/>
                </a:solidFill>
              </a:rPr>
              <a:t>Speak in one voice</a:t>
            </a:r>
          </a:p>
          <a:p>
            <a:pPr marL="457200" indent="-457200">
              <a:buFontTx/>
              <a:buAutoNum type="arabicPeriod"/>
              <a:defRPr/>
            </a:pPr>
            <a:r>
              <a:rPr lang="en-US" sz="1600" b="1" dirty="0">
                <a:solidFill>
                  <a:schemeClr val="bg1"/>
                </a:solidFill>
              </a:rPr>
              <a:t>Repeat the same message many times</a:t>
            </a:r>
          </a:p>
          <a:p>
            <a:pPr marL="457200" indent="-457200">
              <a:buFontTx/>
              <a:buAutoNum type="arabicPeriod"/>
              <a:defRPr/>
            </a:pPr>
            <a:r>
              <a:rPr lang="en-US" sz="1600" b="1" dirty="0">
                <a:solidFill>
                  <a:schemeClr val="bg1"/>
                </a:solidFill>
              </a:rPr>
              <a:t>Stay on the offensive</a:t>
            </a:r>
          </a:p>
          <a:p>
            <a:pPr marL="457200" indent="-457200">
              <a:buFontTx/>
              <a:buAutoNum type="arabicPeriod"/>
              <a:defRPr/>
            </a:pPr>
            <a:endParaRPr lang="en-US" sz="2000" dirty="0"/>
          </a:p>
        </p:txBody>
      </p:sp>
      <p:pic>
        <p:nvPicPr>
          <p:cNvPr id="36868" name="Picture 2" descr="http://ts3.mm.bing.net/th?id=H.4637405812099842&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41375"/>
            <a:ext cx="118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75209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421364" y="119743"/>
            <a:ext cx="9542106" cy="1143000"/>
          </a:xfrm>
        </p:spPr>
        <p:txBody>
          <a:bodyPr rtlCol="0">
            <a:normAutofit/>
          </a:bodyPr>
          <a:lstStyle/>
          <a:p>
            <a:pPr>
              <a:defRPr/>
            </a:pPr>
            <a:r>
              <a:rPr lang="en-US" b="1" dirty="0">
                <a:solidFill>
                  <a:schemeClr val="bg1"/>
                </a:solidFill>
              </a:rPr>
              <a:t>Print Media-</a:t>
            </a:r>
            <a:r>
              <a:rPr lang="en-US" sz="3200" b="1" dirty="0">
                <a:solidFill>
                  <a:schemeClr val="bg1"/>
                </a:solidFill>
              </a:rPr>
              <a:t>(newspapers and magazines)</a:t>
            </a:r>
            <a:endParaRPr lang="en-US" b="1" dirty="0">
              <a:solidFill>
                <a:schemeClr val="bg1"/>
              </a:solidFill>
            </a:endParaRPr>
          </a:p>
        </p:txBody>
      </p:sp>
      <p:sp>
        <p:nvSpPr>
          <p:cNvPr id="108547" name="Rectangle 3"/>
          <p:cNvSpPr>
            <a:spLocks noGrp="1" noChangeArrowheads="1"/>
          </p:cNvSpPr>
          <p:nvPr>
            <p:ph type="body" sz="half" idx="1"/>
          </p:nvPr>
        </p:nvSpPr>
        <p:spPr>
          <a:xfrm>
            <a:off x="1884784" y="1850572"/>
            <a:ext cx="4195763" cy="4114800"/>
          </a:xfrm>
        </p:spPr>
        <p:txBody>
          <a:bodyPr/>
          <a:lstStyle/>
          <a:p>
            <a:pPr eaLnBrk="1" hangingPunct="1">
              <a:lnSpc>
                <a:spcPct val="90000"/>
              </a:lnSpc>
            </a:pPr>
            <a:r>
              <a:rPr lang="en-US" altLang="en-US" b="1" dirty="0">
                <a:solidFill>
                  <a:schemeClr val="bg1"/>
                </a:solidFill>
              </a:rPr>
              <a:t>Pecking Order</a:t>
            </a:r>
          </a:p>
          <a:p>
            <a:pPr lvl="3" eaLnBrk="1" hangingPunct="1">
              <a:lnSpc>
                <a:spcPct val="90000"/>
              </a:lnSpc>
            </a:pPr>
            <a:r>
              <a:rPr lang="en-US" altLang="en-US" sz="2400" b="1" dirty="0">
                <a:solidFill>
                  <a:schemeClr val="bg1"/>
                </a:solidFill>
              </a:rPr>
              <a:t>New York Times, Washington Post, LA Times, Chicago Tribune</a:t>
            </a:r>
          </a:p>
          <a:p>
            <a:pPr lvl="3" eaLnBrk="1" hangingPunct="1">
              <a:lnSpc>
                <a:spcPct val="90000"/>
              </a:lnSpc>
            </a:pPr>
            <a:r>
              <a:rPr lang="en-US" altLang="en-US" sz="2400" b="1" dirty="0">
                <a:solidFill>
                  <a:schemeClr val="bg1"/>
                </a:solidFill>
              </a:rPr>
              <a:t>Smaller papers reprint the big stories</a:t>
            </a:r>
          </a:p>
          <a:p>
            <a:pPr eaLnBrk="1" hangingPunct="1">
              <a:lnSpc>
                <a:spcPct val="90000"/>
              </a:lnSpc>
            </a:pPr>
            <a:r>
              <a:rPr lang="en-US" altLang="en-US" b="1" dirty="0">
                <a:solidFill>
                  <a:schemeClr val="bg1"/>
                </a:solidFill>
              </a:rPr>
              <a:t>TV and the internet are causing newspaper sales to decline</a:t>
            </a:r>
          </a:p>
          <a:p>
            <a:pPr lvl="3" eaLnBrk="1" hangingPunct="1">
              <a:lnSpc>
                <a:spcPct val="90000"/>
              </a:lnSpc>
            </a:pPr>
            <a:endParaRPr lang="en-US" altLang="en-US" dirty="0"/>
          </a:p>
        </p:txBody>
      </p:sp>
      <p:pic>
        <p:nvPicPr>
          <p:cNvPr id="2050" name="Picture 2" descr="Image result for pic of new york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814" y="1138335"/>
            <a:ext cx="4180111" cy="20900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ist of most liberal newspapers in the 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917" y="3449993"/>
            <a:ext cx="4544008" cy="340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762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randombar(horizontal)">
                                      <p:cBhvr>
                                        <p:cTn id="7" dur="500"/>
                                        <p:tgtEl>
                                          <p:spTgt spid="1085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8547">
                                            <p:txEl>
                                              <p:pRg st="0" end="0"/>
                                            </p:txEl>
                                          </p:spTgt>
                                        </p:tgtEl>
                                        <p:attrNameLst>
                                          <p:attrName>style.visibility</p:attrName>
                                        </p:attrNameLst>
                                      </p:cBhvr>
                                      <p:to>
                                        <p:strVal val="visible"/>
                                      </p:to>
                                    </p:set>
                                    <p:animEffect transition="in" filter="randombar(horizontal)">
                                      <p:cBhvr>
                                        <p:cTn id="12" dur="500"/>
                                        <p:tgtEl>
                                          <p:spTgt spid="108547">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8547">
                                            <p:txEl>
                                              <p:pRg st="1" end="1"/>
                                            </p:txEl>
                                          </p:spTgt>
                                        </p:tgtEl>
                                        <p:attrNameLst>
                                          <p:attrName>style.visibility</p:attrName>
                                        </p:attrNameLst>
                                      </p:cBhvr>
                                      <p:to>
                                        <p:strVal val="visible"/>
                                      </p:to>
                                    </p:set>
                                    <p:animEffect transition="in" filter="randombar(horizontal)">
                                      <p:cBhvr>
                                        <p:cTn id="15" dur="500"/>
                                        <p:tgtEl>
                                          <p:spTgt spid="108547">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8547">
                                            <p:txEl>
                                              <p:pRg st="2" end="2"/>
                                            </p:txEl>
                                          </p:spTgt>
                                        </p:tgtEl>
                                        <p:attrNameLst>
                                          <p:attrName>style.visibility</p:attrName>
                                        </p:attrNameLst>
                                      </p:cBhvr>
                                      <p:to>
                                        <p:strVal val="visible"/>
                                      </p:to>
                                    </p:set>
                                    <p:animEffect transition="in" filter="randombar(horizontal)">
                                      <p:cBhvr>
                                        <p:cTn id="18" dur="500"/>
                                        <p:tgtEl>
                                          <p:spTgt spid="10854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8547">
                                            <p:txEl>
                                              <p:pRg st="3" end="3"/>
                                            </p:txEl>
                                          </p:spTgt>
                                        </p:tgtEl>
                                        <p:attrNameLst>
                                          <p:attrName>style.visibility</p:attrName>
                                        </p:attrNameLst>
                                      </p:cBhvr>
                                      <p:to>
                                        <p:strVal val="visible"/>
                                      </p:to>
                                    </p:set>
                                    <p:animEffect transition="in" filter="randombar(horizontal)">
                                      <p:cBhvr>
                                        <p:cTn id="23" dur="500"/>
                                        <p:tgtEl>
                                          <p:spTgt spid="108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00" y="0"/>
            <a:ext cx="8229600" cy="1143000"/>
          </a:xfrm>
        </p:spPr>
        <p:txBody>
          <a:bodyPr/>
          <a:lstStyle/>
          <a:p>
            <a:pPr eaLnBrk="1" hangingPunct="1"/>
            <a:r>
              <a:rPr lang="en-US" dirty="0"/>
              <a:t>Politics</a:t>
            </a:r>
          </a:p>
        </p:txBody>
      </p:sp>
      <p:sp>
        <p:nvSpPr>
          <p:cNvPr id="11267" name="Content Placeholder 2"/>
          <p:cNvSpPr>
            <a:spLocks noGrp="1"/>
          </p:cNvSpPr>
          <p:nvPr>
            <p:ph idx="1"/>
          </p:nvPr>
        </p:nvSpPr>
        <p:spPr>
          <a:xfrm>
            <a:off x="1905000" y="1241572"/>
            <a:ext cx="8229600" cy="4525963"/>
          </a:xfrm>
        </p:spPr>
        <p:txBody>
          <a:bodyPr>
            <a:noAutofit/>
          </a:bodyPr>
          <a:lstStyle/>
          <a:p>
            <a:pPr marL="274320" indent="-274320">
              <a:spcAft>
                <a:spcPts val="0"/>
              </a:spcAft>
              <a:buClr>
                <a:schemeClr val="accent3"/>
              </a:buClr>
              <a:buFont typeface="Wingdings 2"/>
              <a:buChar char=""/>
              <a:defRPr/>
            </a:pPr>
            <a:r>
              <a:rPr lang="en-US" sz="2400" b="1" i="1" u="sng" dirty="0"/>
              <a:t>Politics</a:t>
            </a:r>
            <a:r>
              <a:rPr lang="en-US" sz="2400" b="1" dirty="0"/>
              <a:t>- determines who we select as our governmental leaders and what policies these leaders pursue.</a:t>
            </a:r>
          </a:p>
          <a:p>
            <a:pPr marL="274320" indent="-274320">
              <a:spcAft>
                <a:spcPts val="0"/>
              </a:spcAft>
              <a:buClr>
                <a:schemeClr val="accent3"/>
              </a:buClr>
              <a:buFont typeface="Wingdings 2"/>
              <a:buChar char=""/>
              <a:defRPr/>
            </a:pPr>
            <a:r>
              <a:rPr lang="en-US" sz="2400" b="1" dirty="0"/>
              <a:t>The famous quote from </a:t>
            </a:r>
            <a:r>
              <a:rPr lang="en-US" sz="2400" b="1" i="1" u="sng" dirty="0"/>
              <a:t>Harold D. </a:t>
            </a:r>
            <a:r>
              <a:rPr lang="en-US" sz="2400" b="1" i="1" u="sng" dirty="0" err="1"/>
              <a:t>Lasswell</a:t>
            </a:r>
            <a:r>
              <a:rPr lang="en-US" sz="2400" b="1" i="1" u="sng" dirty="0"/>
              <a:t> is “who gets what, when, and how.”</a:t>
            </a:r>
            <a:r>
              <a:rPr lang="en-US" sz="2400" b="1" dirty="0"/>
              <a:t> It basically covers how politics work.</a:t>
            </a:r>
          </a:p>
          <a:p>
            <a:pPr marL="274320" indent="-274320">
              <a:spcAft>
                <a:spcPts val="0"/>
              </a:spcAft>
              <a:buClr>
                <a:schemeClr val="accent3"/>
              </a:buClr>
              <a:buFont typeface="Wingdings 2"/>
              <a:buChar char=""/>
              <a:defRPr/>
            </a:pPr>
            <a:r>
              <a:rPr lang="en-US" sz="2400" b="1" dirty="0"/>
              <a:t>People get what they want through voting, supporting, comprising, lobbying and etc. which is called political participation.</a:t>
            </a:r>
          </a:p>
          <a:p>
            <a:pPr marL="274320" indent="-274320">
              <a:spcAft>
                <a:spcPts val="0"/>
              </a:spcAft>
              <a:buClr>
                <a:schemeClr val="accent3"/>
              </a:buClr>
              <a:buFont typeface="Wingdings 2"/>
              <a:buChar char=""/>
              <a:defRPr/>
            </a:pPr>
            <a:r>
              <a:rPr lang="en-US" sz="2400" b="1" u="sng" dirty="0"/>
              <a:t>Single issue groups- </a:t>
            </a:r>
            <a:r>
              <a:rPr lang="en-US" sz="2400" b="1" dirty="0"/>
              <a:t>that have a narrow interest, tend to dislike compromise, and often draw membership from people new to politics. They are distinguished from traditional interest groups.</a:t>
            </a:r>
          </a:p>
          <a:p>
            <a:pPr marL="274320" indent="-274320">
              <a:spcAft>
                <a:spcPts val="0"/>
              </a:spcAft>
              <a:buClr>
                <a:schemeClr val="accent3"/>
              </a:buClr>
              <a:buFont typeface="Wingdings 2"/>
              <a:buChar char=""/>
              <a:defRPr/>
            </a:pPr>
            <a:r>
              <a:rPr lang="en-US" sz="2400" b="1" dirty="0"/>
              <a:t>Individual citizens and organized groups get involved in politics because they understand that the public policy choices made by the government affect them in a significant ways.</a:t>
            </a:r>
          </a:p>
        </p:txBody>
      </p:sp>
    </p:spTree>
    <p:extLst>
      <p:ext uri="{BB962C8B-B14F-4D97-AF65-F5344CB8AC3E}">
        <p14:creationId xmlns:p14="http://schemas.microsoft.com/office/powerpoint/2010/main" val="3505963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19469" y="-67734"/>
            <a:ext cx="10123682" cy="1507067"/>
          </a:xfrm>
        </p:spPr>
        <p:txBody>
          <a:bodyPr/>
          <a:lstStyle/>
          <a:p>
            <a:pPr eaLnBrk="1" hangingPunct="1"/>
            <a:r>
              <a:rPr lang="en-US" altLang="en-US" b="1" dirty="0">
                <a:solidFill>
                  <a:schemeClr val="bg1"/>
                </a:solidFill>
              </a:rPr>
              <a:t>The Development of Media Politics</a:t>
            </a:r>
          </a:p>
        </p:txBody>
      </p:sp>
      <p:sp>
        <p:nvSpPr>
          <p:cNvPr id="10243" name="Rectangle 3"/>
          <p:cNvSpPr>
            <a:spLocks noGrp="1" noChangeArrowheads="1"/>
          </p:cNvSpPr>
          <p:nvPr>
            <p:ph type="body" idx="1"/>
          </p:nvPr>
        </p:nvSpPr>
        <p:spPr>
          <a:xfrm>
            <a:off x="478938" y="1124339"/>
            <a:ext cx="8534400" cy="3615267"/>
          </a:xfrm>
        </p:spPr>
        <p:txBody>
          <a:bodyPr>
            <a:noAutofit/>
          </a:bodyPr>
          <a:lstStyle/>
          <a:p>
            <a:pPr eaLnBrk="1" hangingPunct="1"/>
            <a:r>
              <a:rPr lang="en-US" altLang="en-US" sz="2800" b="1" dirty="0">
                <a:solidFill>
                  <a:schemeClr val="bg1"/>
                </a:solidFill>
              </a:rPr>
              <a:t>The Broadcast Media</a:t>
            </a:r>
          </a:p>
          <a:p>
            <a:pPr lvl="1" eaLnBrk="1" hangingPunct="1"/>
            <a:r>
              <a:rPr lang="en-US" altLang="en-US" sz="2400" b="1" dirty="0">
                <a:solidFill>
                  <a:schemeClr val="bg1"/>
                </a:solidFill>
              </a:rPr>
              <a:t>Television and radio</a:t>
            </a:r>
          </a:p>
          <a:p>
            <a:pPr lvl="1" eaLnBrk="1" hangingPunct="1"/>
            <a:r>
              <a:rPr lang="en-US" altLang="en-US" sz="2400" b="1" dirty="0">
                <a:solidFill>
                  <a:schemeClr val="bg1"/>
                </a:solidFill>
              </a:rPr>
              <a:t>Brought government and politics into peoples’ homes.</a:t>
            </a:r>
          </a:p>
          <a:p>
            <a:pPr lvl="2" eaLnBrk="1" hangingPunct="1"/>
            <a:r>
              <a:rPr lang="en-US" altLang="en-US" sz="2000" b="1" dirty="0">
                <a:solidFill>
                  <a:schemeClr val="bg1"/>
                </a:solidFill>
              </a:rPr>
              <a:t>Vietnam War</a:t>
            </a:r>
          </a:p>
          <a:p>
            <a:pPr lvl="1" eaLnBrk="1" hangingPunct="1"/>
            <a:r>
              <a:rPr lang="en-US" altLang="en-US" sz="2400" b="1" dirty="0">
                <a:solidFill>
                  <a:schemeClr val="bg1"/>
                </a:solidFill>
              </a:rPr>
              <a:t>Politicians’ appearances and mannerisms more important.</a:t>
            </a:r>
          </a:p>
          <a:p>
            <a:pPr lvl="2" eaLnBrk="1" hangingPunct="1"/>
            <a:r>
              <a:rPr lang="en-US" altLang="en-US" sz="2000" b="1" dirty="0">
                <a:solidFill>
                  <a:schemeClr val="bg1"/>
                </a:solidFill>
              </a:rPr>
              <a:t>Kennedy-Nixon presidential debate</a:t>
            </a:r>
          </a:p>
        </p:txBody>
      </p:sp>
      <p:pic>
        <p:nvPicPr>
          <p:cNvPr id="12292" name="Picture 4" descr="Image result for kennedy nixon deb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057" y="4815989"/>
            <a:ext cx="47625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3838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24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970384" y="0"/>
            <a:ext cx="10363200" cy="1143000"/>
          </a:xfrm>
        </p:spPr>
        <p:txBody>
          <a:bodyPr/>
          <a:lstStyle/>
          <a:p>
            <a:pPr eaLnBrk="1" hangingPunct="1"/>
            <a:r>
              <a:rPr lang="en-US" altLang="en-US" sz="2800" b="1" dirty="0">
                <a:solidFill>
                  <a:schemeClr val="bg1"/>
                </a:solidFill>
              </a:rPr>
              <a:t>Government Regulation of the Broadcast Media</a:t>
            </a:r>
          </a:p>
        </p:txBody>
      </p:sp>
      <p:sp>
        <p:nvSpPr>
          <p:cNvPr id="110595" name="Rectangle 3"/>
          <p:cNvSpPr>
            <a:spLocks noGrp="1" noChangeArrowheads="1"/>
          </p:cNvSpPr>
          <p:nvPr>
            <p:ph type="body" sz="half" idx="1"/>
          </p:nvPr>
        </p:nvSpPr>
        <p:spPr>
          <a:xfrm>
            <a:off x="-326571" y="877077"/>
            <a:ext cx="7445828" cy="5144278"/>
          </a:xfrm>
        </p:spPr>
        <p:txBody>
          <a:bodyPr>
            <a:normAutofit/>
          </a:bodyPr>
          <a:lstStyle/>
          <a:p>
            <a:pPr lvl="1" eaLnBrk="1" hangingPunct="1"/>
            <a:r>
              <a:rPr lang="en-US" altLang="en-US" sz="2800" b="1" dirty="0">
                <a:solidFill>
                  <a:schemeClr val="bg1"/>
                </a:solidFill>
              </a:rPr>
              <a:t>1934: Federal Communications Commission was created</a:t>
            </a:r>
          </a:p>
          <a:p>
            <a:pPr lvl="2" eaLnBrk="1" hangingPunct="1"/>
            <a:r>
              <a:rPr lang="en-US" altLang="en-US" sz="2000" b="1" dirty="0">
                <a:solidFill>
                  <a:schemeClr val="bg1"/>
                </a:solidFill>
              </a:rPr>
              <a:t>Prevents Monopolies</a:t>
            </a:r>
          </a:p>
          <a:p>
            <a:pPr lvl="2" eaLnBrk="1" hangingPunct="1"/>
            <a:r>
              <a:rPr lang="en-US" altLang="en-US" sz="2000" b="1" dirty="0">
                <a:solidFill>
                  <a:schemeClr val="bg1"/>
                </a:solidFill>
              </a:rPr>
              <a:t>Conducts exams over goals and performance</a:t>
            </a:r>
          </a:p>
          <a:p>
            <a:pPr lvl="3" eaLnBrk="1" hangingPunct="1"/>
            <a:r>
              <a:rPr lang="en-US" altLang="en-US" sz="2800" b="1" dirty="0">
                <a:solidFill>
                  <a:schemeClr val="bg1"/>
                </a:solidFill>
              </a:rPr>
              <a:t>Stations must benefit society to get a license</a:t>
            </a:r>
          </a:p>
          <a:p>
            <a:pPr lvl="2" eaLnBrk="1" hangingPunct="1"/>
            <a:r>
              <a:rPr lang="en-US" altLang="en-US" sz="2000" b="1" dirty="0">
                <a:solidFill>
                  <a:schemeClr val="bg1"/>
                </a:solidFill>
              </a:rPr>
              <a:t>Fair treatment rules provide equal airtime to both candidates</a:t>
            </a:r>
          </a:p>
          <a:p>
            <a:pPr lvl="2" eaLnBrk="1" hangingPunct="1"/>
            <a:r>
              <a:rPr lang="en-US" altLang="en-US" sz="2000" b="1" dirty="0">
                <a:solidFill>
                  <a:schemeClr val="bg1"/>
                </a:solidFill>
              </a:rPr>
              <a:t>Equal Time Rule &amp; Fairness Doctrine</a:t>
            </a:r>
          </a:p>
          <a:p>
            <a:pPr lvl="2" eaLnBrk="1" hangingPunct="1"/>
            <a:endParaRPr lang="en-US" altLang="en-US" b="1" dirty="0">
              <a:solidFill>
                <a:schemeClr val="bg1"/>
              </a:solidFill>
            </a:endParaRPr>
          </a:p>
          <a:p>
            <a:pPr lvl="2" eaLnBrk="1" hangingPunct="1"/>
            <a:r>
              <a:rPr lang="en-US" altLang="en-US" b="1" dirty="0">
                <a:solidFill>
                  <a:schemeClr val="bg1"/>
                </a:solidFill>
              </a:rPr>
              <a:t>Telecommunications Act of 1996: drops many walls that were controlling the creation of media mono</a:t>
            </a:r>
          </a:p>
        </p:txBody>
      </p:sp>
      <p:pic>
        <p:nvPicPr>
          <p:cNvPr id="110596" name="Picture 4"/>
          <p:cNvPicPr>
            <a:picLocks noGrp="1" noChangeAspect="1" noChangeArrowheads="1"/>
          </p:cNvPicPr>
          <p:nvPr>
            <p:ph sz="half" idx="2"/>
          </p:nvPr>
        </p:nvPicPr>
        <p:blipFill>
          <a:blip r:embed="rId3"/>
          <a:srcRect/>
          <a:stretch>
            <a:fillRect/>
          </a:stretch>
        </p:blipFill>
        <p:spPr>
          <a:xfrm>
            <a:off x="8010395" y="1817915"/>
            <a:ext cx="2432050" cy="2916238"/>
          </a:xfrm>
          <a:extLst>
            <a:ext uri="{AF507438-7753-43E0-B8FC-AC1667EBCBE1}">
              <a14:hiddenEffects xmlns:a14="http://schemas.microsoft.com/office/drawing/2010/main">
                <a:effectLst>
                  <a:outerShdw blurRad="63500" dist="25399" dir="12599886" algn="ctr" rotWithShape="0">
                    <a:schemeClr val="bg2">
                      <a:alpha val="75000"/>
                    </a:schemeClr>
                  </a:outerShdw>
                </a:effectLst>
              </a14:hiddenEffects>
            </a:ext>
          </a:extLst>
        </p:spPr>
      </p:pic>
    </p:spTree>
    <p:extLst>
      <p:ext uri="{BB962C8B-B14F-4D97-AF65-F5344CB8AC3E}">
        <p14:creationId xmlns:p14="http://schemas.microsoft.com/office/powerpoint/2010/main" val="2684640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1000"/>
                                        <p:tgtEl>
                                          <p:spTgt spid="110594"/>
                                        </p:tgtEl>
                                      </p:cBhvr>
                                    </p:animEffect>
                                    <p:anim calcmode="lin" valueType="num">
                                      <p:cBhvr>
                                        <p:cTn id="8" dur="1000" fill="hold"/>
                                        <p:tgtEl>
                                          <p:spTgt spid="110594"/>
                                        </p:tgtEl>
                                        <p:attrNameLst>
                                          <p:attrName>ppt_x</p:attrName>
                                        </p:attrNameLst>
                                      </p:cBhvr>
                                      <p:tavLst>
                                        <p:tav tm="0">
                                          <p:val>
                                            <p:strVal val="#ppt_x"/>
                                          </p:val>
                                        </p:tav>
                                        <p:tav tm="100000">
                                          <p:val>
                                            <p:strVal val="#ppt_x"/>
                                          </p:val>
                                        </p:tav>
                                      </p:tavLst>
                                    </p:anim>
                                    <p:anim calcmode="lin" valueType="num">
                                      <p:cBhvr>
                                        <p:cTn id="9" dur="1000" fill="hold"/>
                                        <p:tgtEl>
                                          <p:spTgt spid="1105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10595">
                                            <p:txEl>
                                              <p:pRg st="7" end="7"/>
                                            </p:txEl>
                                          </p:spTgt>
                                        </p:tgtEl>
                                        <p:attrNameLst>
                                          <p:attrName>style.visibility</p:attrName>
                                        </p:attrNameLst>
                                      </p:cBhvr>
                                      <p:to>
                                        <p:strVal val="visible"/>
                                      </p:to>
                                    </p:set>
                                    <p:anim calcmode="lin" valueType="num">
                                      <p:cBhvr additive="base">
                                        <p:cTn id="14" dur="1000" fill="hold">
                                          <p:stCondLst>
                                            <p:cond delay="0"/>
                                          </p:stCondLst>
                                        </p:cTn>
                                        <p:tgtEl>
                                          <p:spTgt spid="110595">
                                            <p:txEl>
                                              <p:pRg st="7" end="7"/>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110595">
                                            <p:txEl>
                                              <p:pRg st="7" end="7"/>
                                            </p:txEl>
                                          </p:spTgt>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10595">
                                            <p:txEl>
                                              <p:pRg st="5" end="5"/>
                                            </p:txEl>
                                          </p:spTgt>
                                        </p:tgtEl>
                                        <p:attrNameLst>
                                          <p:attrName>style.visibility</p:attrName>
                                        </p:attrNameLst>
                                      </p:cBhvr>
                                      <p:to>
                                        <p:strVal val="visible"/>
                                      </p:to>
                                    </p:set>
                                    <p:anim calcmode="lin" valueType="num">
                                      <p:cBhvr additive="base">
                                        <p:cTn id="18" dur="1000" fill="hold">
                                          <p:stCondLst>
                                            <p:cond delay="0"/>
                                          </p:stCondLst>
                                        </p:cTn>
                                        <p:tgtEl>
                                          <p:spTgt spid="110595">
                                            <p:txEl>
                                              <p:pRg st="5" end="5"/>
                                            </p:txEl>
                                          </p:spTgt>
                                        </p:tgtEl>
                                        <p:attrNameLst>
                                          <p:attrName>ppt_x</p:attrName>
                                        </p:attrNameLst>
                                      </p:cBhvr>
                                      <p:tavLst>
                                        <p:tav tm="0">
                                          <p:val>
                                            <p:strVal val="#ppt_x"/>
                                          </p:val>
                                        </p:tav>
                                        <p:tav tm="100000">
                                          <p:val>
                                            <p:strVal val="#ppt_x"/>
                                          </p:val>
                                        </p:tav>
                                      </p:tavLst>
                                    </p:anim>
                                    <p:anim calcmode="lin" valueType="num">
                                      <p:cBhvr additive="base">
                                        <p:cTn id="19" dur="1000" fill="hold">
                                          <p:stCondLst>
                                            <p:cond delay="0"/>
                                          </p:stCondLst>
                                        </p:cTn>
                                        <p:tgtEl>
                                          <p:spTgt spid="110595">
                                            <p:txEl>
                                              <p:pRg st="5" end="5"/>
                                            </p:txEl>
                                          </p:spTgt>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10595">
                                            <p:txEl>
                                              <p:pRg st="4" end="4"/>
                                            </p:txEl>
                                          </p:spTgt>
                                        </p:tgtEl>
                                        <p:attrNameLst>
                                          <p:attrName>style.visibility</p:attrName>
                                        </p:attrNameLst>
                                      </p:cBhvr>
                                      <p:to>
                                        <p:strVal val="visible"/>
                                      </p:to>
                                    </p:set>
                                    <p:anim calcmode="lin" valueType="num">
                                      <p:cBhvr additive="base">
                                        <p:cTn id="22" dur="1000" fill="hold">
                                          <p:stCondLst>
                                            <p:cond delay="0"/>
                                          </p:stCondLst>
                                        </p:cTn>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stCondLst>
                                            <p:cond delay="0"/>
                                          </p:stCondLst>
                                        </p:cTn>
                                        <p:tgtEl>
                                          <p:spTgt spid="110595">
                                            <p:txEl>
                                              <p:pRg st="4" end="4"/>
                                            </p:txEl>
                                          </p:spTgt>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10595">
                                            <p:txEl>
                                              <p:pRg st="3" end="3"/>
                                            </p:txEl>
                                          </p:spTgt>
                                        </p:tgtEl>
                                        <p:attrNameLst>
                                          <p:attrName>style.visibility</p:attrName>
                                        </p:attrNameLst>
                                      </p:cBhvr>
                                      <p:to>
                                        <p:strVal val="visible"/>
                                      </p:to>
                                    </p:set>
                                    <p:anim calcmode="lin" valueType="num">
                                      <p:cBhvr additive="base">
                                        <p:cTn id="26" dur="1000" fill="hold">
                                          <p:stCondLst>
                                            <p:cond delay="0"/>
                                          </p:stCondLst>
                                        </p:cTn>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110595">
                                            <p:txEl>
                                              <p:pRg st="3" end="3"/>
                                            </p:txEl>
                                          </p:spTgt>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10595">
                                            <p:txEl>
                                              <p:pRg st="2" end="2"/>
                                            </p:txEl>
                                          </p:spTgt>
                                        </p:tgtEl>
                                        <p:attrNameLst>
                                          <p:attrName>style.visibility</p:attrName>
                                        </p:attrNameLst>
                                      </p:cBhvr>
                                      <p:to>
                                        <p:strVal val="visible"/>
                                      </p:to>
                                    </p:set>
                                    <p:anim calcmode="lin" valueType="num">
                                      <p:cBhvr additive="base">
                                        <p:cTn id="30" dur="1000" fill="hold">
                                          <p:stCondLst>
                                            <p:cond delay="0"/>
                                          </p:stCondLst>
                                        </p:cTn>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31" dur="1000" fill="hold">
                                          <p:stCondLst>
                                            <p:cond delay="0"/>
                                          </p:stCondLst>
                                        </p:cTn>
                                        <p:tgtEl>
                                          <p:spTgt spid="110595">
                                            <p:txEl>
                                              <p:pRg st="2" end="2"/>
                                            </p:txEl>
                                          </p:spTgt>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10595">
                                            <p:txEl>
                                              <p:pRg st="1" end="1"/>
                                            </p:txEl>
                                          </p:spTgt>
                                        </p:tgtEl>
                                        <p:attrNameLst>
                                          <p:attrName>style.visibility</p:attrName>
                                        </p:attrNameLst>
                                      </p:cBhvr>
                                      <p:to>
                                        <p:strVal val="visible"/>
                                      </p:to>
                                    </p:set>
                                    <p:anim calcmode="lin" valueType="num">
                                      <p:cBhvr additive="base">
                                        <p:cTn id="34" dur="1000" fill="hold">
                                          <p:stCondLst>
                                            <p:cond delay="0"/>
                                          </p:stCondLst>
                                        </p:cTn>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35" dur="1000" fill="hold">
                                          <p:stCondLst>
                                            <p:cond delay="0"/>
                                          </p:stCondLst>
                                        </p:cTn>
                                        <p:tgtEl>
                                          <p:spTgt spid="110595">
                                            <p:txEl>
                                              <p:pRg st="1" end="1"/>
                                            </p:txEl>
                                          </p:spTgt>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10595">
                                            <p:txEl>
                                              <p:pRg st="0" end="0"/>
                                            </p:txEl>
                                          </p:spTgt>
                                        </p:tgtEl>
                                        <p:attrNameLst>
                                          <p:attrName>style.visibility</p:attrName>
                                        </p:attrNameLst>
                                      </p:cBhvr>
                                      <p:to>
                                        <p:strVal val="visible"/>
                                      </p:to>
                                    </p:set>
                                    <p:anim calcmode="lin" valueType="num">
                                      <p:cBhvr additive="base">
                                        <p:cTn id="38" dur="1000" fill="hold">
                                          <p:stCondLst>
                                            <p:cond delay="0"/>
                                          </p:stCondLst>
                                        </p:cTn>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stCondLst>
                                            <p:cond delay="0"/>
                                          </p:stCondLst>
                                        </p:cTn>
                                        <p:tgtEl>
                                          <p:spTgt spid="11059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rev="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81371" y="-67734"/>
            <a:ext cx="10251266" cy="1507067"/>
          </a:xfrm>
        </p:spPr>
        <p:txBody>
          <a:bodyPr/>
          <a:lstStyle/>
          <a:p>
            <a:pPr eaLnBrk="1" hangingPunct="1"/>
            <a:r>
              <a:rPr lang="en-US" altLang="en-US" b="1" dirty="0">
                <a:solidFill>
                  <a:schemeClr val="bg1"/>
                </a:solidFill>
              </a:rPr>
              <a:t>The Development of Media Politics</a:t>
            </a:r>
          </a:p>
        </p:txBody>
      </p:sp>
      <p:sp>
        <p:nvSpPr>
          <p:cNvPr id="43011" name="Rectangle 3"/>
          <p:cNvSpPr>
            <a:spLocks noGrp="1" noChangeArrowheads="1"/>
          </p:cNvSpPr>
          <p:nvPr>
            <p:ph type="body" idx="1"/>
          </p:nvPr>
        </p:nvSpPr>
        <p:spPr>
          <a:xfrm>
            <a:off x="1113420" y="1898779"/>
            <a:ext cx="8534400" cy="3615267"/>
          </a:xfrm>
        </p:spPr>
        <p:txBody>
          <a:bodyPr>
            <a:noAutofit/>
          </a:bodyPr>
          <a:lstStyle/>
          <a:p>
            <a:pPr eaLnBrk="1" hangingPunct="1">
              <a:lnSpc>
                <a:spcPct val="90000"/>
              </a:lnSpc>
            </a:pPr>
            <a:r>
              <a:rPr lang="en-US" altLang="en-US" sz="2800" b="1" dirty="0">
                <a:solidFill>
                  <a:schemeClr val="bg1"/>
                </a:solidFill>
              </a:rPr>
              <a:t>Private Control of the Media</a:t>
            </a:r>
          </a:p>
          <a:p>
            <a:pPr lvl="1" eaLnBrk="1" hangingPunct="1">
              <a:lnSpc>
                <a:spcPct val="90000"/>
              </a:lnSpc>
            </a:pPr>
            <a:r>
              <a:rPr lang="en-US" altLang="en-US" sz="2400" b="1" dirty="0">
                <a:solidFill>
                  <a:schemeClr val="bg1"/>
                </a:solidFill>
              </a:rPr>
              <a:t>Only a small number of TV stations are publicly owned in America.</a:t>
            </a:r>
          </a:p>
          <a:p>
            <a:pPr lvl="1" eaLnBrk="1" hangingPunct="1">
              <a:lnSpc>
                <a:spcPct val="90000"/>
              </a:lnSpc>
            </a:pPr>
            <a:r>
              <a:rPr lang="en-US" altLang="en-US" sz="2400" b="1" dirty="0">
                <a:solidFill>
                  <a:schemeClr val="bg1"/>
                </a:solidFill>
              </a:rPr>
              <a:t>Independent in what they can report, media are totally dependent on advertising revenues.  </a:t>
            </a:r>
            <a:r>
              <a:rPr lang="en-US" altLang="en-US" sz="2800" b="1" dirty="0">
                <a:solidFill>
                  <a:schemeClr val="bg1"/>
                </a:solidFill>
              </a:rPr>
              <a:t>TV networks, it could be said, define news as what is entertaining to the average viewer.</a:t>
            </a:r>
          </a:p>
          <a:p>
            <a:pPr lvl="1" eaLnBrk="1" hangingPunct="1">
              <a:lnSpc>
                <a:spcPct val="90000"/>
              </a:lnSpc>
            </a:pPr>
            <a:r>
              <a:rPr lang="en-US" altLang="en-US" sz="2400" b="1" dirty="0">
                <a:solidFill>
                  <a:schemeClr val="bg1"/>
                </a:solidFill>
              </a:rPr>
              <a:t>Chains: massive media conglomerates that account for over four-fifths of the nation’s daily newspaper circulation</a:t>
            </a:r>
          </a:p>
          <a:p>
            <a:pPr lvl="2" eaLnBrk="1" hangingPunct="1">
              <a:lnSpc>
                <a:spcPct val="90000"/>
              </a:lnSpc>
            </a:pPr>
            <a:r>
              <a:rPr lang="en-US" altLang="en-US" sz="2000" b="1" dirty="0">
                <a:solidFill>
                  <a:schemeClr val="bg1"/>
                </a:solidFill>
              </a:rPr>
              <a:t>Also control broadcast media</a:t>
            </a:r>
          </a:p>
          <a:p>
            <a:pPr lvl="2" eaLnBrk="1" hangingPunct="1">
              <a:lnSpc>
                <a:spcPct val="90000"/>
              </a:lnSpc>
            </a:pPr>
            <a:r>
              <a:rPr lang="en-US" altLang="en-US" sz="2000" b="1" dirty="0">
                <a:solidFill>
                  <a:schemeClr val="bg1"/>
                </a:solidFill>
              </a:rPr>
              <a:t>More than 90% of all media is owned by: Comcast, The Walt Disney Company, 21</a:t>
            </a:r>
            <a:r>
              <a:rPr lang="en-US" altLang="en-US" sz="2000" b="1" baseline="30000" dirty="0">
                <a:solidFill>
                  <a:schemeClr val="bg1"/>
                </a:solidFill>
              </a:rPr>
              <a:t>st</a:t>
            </a:r>
            <a:r>
              <a:rPr lang="en-US" altLang="en-US" sz="2000" b="1" dirty="0">
                <a:solidFill>
                  <a:schemeClr val="bg1"/>
                </a:solidFill>
              </a:rPr>
              <a:t> Century Fox, Time Warner (Spectrum), National Amusements (CBS, MTV, BET </a:t>
            </a:r>
            <a:r>
              <a:rPr lang="en-US" altLang="en-US" sz="2000" b="1" dirty="0" err="1">
                <a:solidFill>
                  <a:schemeClr val="bg1"/>
                </a:solidFill>
              </a:rPr>
              <a:t>etc</a:t>
            </a:r>
            <a:r>
              <a:rPr lang="en-US" altLang="en-US" sz="2000" b="1" dirty="0">
                <a:solidFill>
                  <a:schemeClr val="bg1"/>
                </a:solidFill>
              </a:rPr>
              <a:t>)</a:t>
            </a:r>
          </a:p>
          <a:p>
            <a:pPr lvl="2" eaLnBrk="1" hangingPunct="1">
              <a:lnSpc>
                <a:spcPct val="90000"/>
              </a:lnSpc>
            </a:pPr>
            <a:endParaRPr lang="en-US" altLang="en-US" sz="2000" b="1" dirty="0">
              <a:solidFill>
                <a:schemeClr val="bg1"/>
              </a:solidFill>
            </a:endParaRPr>
          </a:p>
        </p:txBody>
      </p:sp>
    </p:spTree>
    <p:extLst>
      <p:ext uri="{BB962C8B-B14F-4D97-AF65-F5344CB8AC3E}">
        <p14:creationId xmlns:p14="http://schemas.microsoft.com/office/powerpoint/2010/main" val="328096429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53431" y="327770"/>
            <a:ext cx="8534400" cy="1507067"/>
          </a:xfrm>
        </p:spPr>
        <p:txBody>
          <a:bodyPr rtlCol="0">
            <a:normAutofit/>
          </a:bodyPr>
          <a:lstStyle/>
          <a:p>
            <a:pPr>
              <a:defRPr/>
            </a:pPr>
            <a:r>
              <a:rPr lang="en-US" sz="4000" b="1" dirty="0">
                <a:solidFill>
                  <a:schemeClr val="bg1"/>
                </a:solidFill>
              </a:rPr>
              <a:t>Narrowcasting: Cable TV &amp; Internet</a:t>
            </a:r>
          </a:p>
        </p:txBody>
      </p:sp>
      <p:sp>
        <p:nvSpPr>
          <p:cNvPr id="15363" name="Rectangle 3"/>
          <p:cNvSpPr>
            <a:spLocks noGrp="1" noChangeArrowheads="1"/>
          </p:cNvSpPr>
          <p:nvPr>
            <p:ph idx="1"/>
          </p:nvPr>
        </p:nvSpPr>
        <p:spPr>
          <a:xfrm>
            <a:off x="833534" y="1582224"/>
            <a:ext cx="5486400" cy="3352800"/>
          </a:xfrm>
        </p:spPr>
        <p:txBody>
          <a:bodyPr/>
          <a:lstStyle/>
          <a:p>
            <a:pPr eaLnBrk="1" hangingPunct="1">
              <a:lnSpc>
                <a:spcPct val="90000"/>
              </a:lnSpc>
            </a:pPr>
            <a:r>
              <a:rPr lang="en-US" altLang="en-US" sz="2800" b="1" dirty="0">
                <a:solidFill>
                  <a:schemeClr val="bg1"/>
                </a:solidFill>
              </a:rPr>
              <a:t>Narrowcasting- media programming on cable TV or Internet focused on one  topic and aimed at a particular audience</a:t>
            </a:r>
          </a:p>
          <a:p>
            <a:pPr lvl="1" eaLnBrk="1" hangingPunct="1">
              <a:lnSpc>
                <a:spcPct val="90000"/>
              </a:lnSpc>
            </a:pPr>
            <a:r>
              <a:rPr lang="en-US" altLang="en-US" sz="2400" b="1" dirty="0">
                <a:solidFill>
                  <a:schemeClr val="bg1"/>
                </a:solidFill>
              </a:rPr>
              <a:t>MTV, ESPN, the Food Network</a:t>
            </a:r>
          </a:p>
          <a:p>
            <a:pPr lvl="1" eaLnBrk="1" hangingPunct="1">
              <a:lnSpc>
                <a:spcPct val="90000"/>
              </a:lnSpc>
            </a:pPr>
            <a:endParaRPr lang="en-US" altLang="en-US" sz="2400" dirty="0"/>
          </a:p>
        </p:txBody>
      </p:sp>
      <p:sp>
        <p:nvSpPr>
          <p:cNvPr id="1536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chemeClr val="tx2"/>
              </a:solidFill>
              <a:latin typeface="Rage Italic" panose="03070502040507070304" pitchFamily="66" charset="0"/>
            </a:endParaRPr>
          </a:p>
        </p:txBody>
      </p:sp>
      <p:sp>
        <p:nvSpPr>
          <p:cNvPr id="153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400">
              <a:solidFill>
                <a:schemeClr val="tx2"/>
              </a:solidFill>
              <a:latin typeface="Rage Italic" panose="03070502040507070304" pitchFamily="66" charset="0"/>
            </a:endParaRPr>
          </a:p>
        </p:txBody>
      </p:sp>
      <p:pic>
        <p:nvPicPr>
          <p:cNvPr id="54276" name="Picture 4"/>
          <p:cNvPicPr>
            <a:picLocks noChangeAspect="1" noChangeArrowheads="1"/>
          </p:cNvPicPr>
          <p:nvPr/>
        </p:nvPicPr>
        <p:blipFill>
          <a:blip r:embed="rId3"/>
          <a:srcRect/>
          <a:stretch>
            <a:fillRect/>
          </a:stretch>
        </p:blipFill>
        <p:spPr bwMode="auto">
          <a:xfrm>
            <a:off x="7246743" y="1680277"/>
            <a:ext cx="2133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77" name="Picture 5"/>
          <p:cNvPicPr>
            <a:picLocks noChangeAspect="1" noChangeArrowheads="1"/>
          </p:cNvPicPr>
          <p:nvPr/>
        </p:nvPicPr>
        <p:blipFill>
          <a:blip r:embed="rId4"/>
          <a:srcRect/>
          <a:stretch>
            <a:fillRect/>
          </a:stretch>
        </p:blipFill>
        <p:spPr bwMode="auto">
          <a:xfrm>
            <a:off x="7466012" y="4322701"/>
            <a:ext cx="24384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78" name="Picture 6"/>
          <p:cNvPicPr>
            <a:picLocks noChangeAspect="1" noChangeArrowheads="1"/>
          </p:cNvPicPr>
          <p:nvPr/>
        </p:nvPicPr>
        <p:blipFill>
          <a:blip r:embed="rId5"/>
          <a:srcRect/>
          <a:stretch>
            <a:fillRect/>
          </a:stretch>
        </p:blipFill>
        <p:spPr bwMode="auto">
          <a:xfrm>
            <a:off x="9380343" y="2611016"/>
            <a:ext cx="12954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53060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D74A-1A74-4567-AADF-76C651FE8827}"/>
              </a:ext>
            </a:extLst>
          </p:cNvPr>
          <p:cNvSpPr>
            <a:spLocks noGrp="1"/>
          </p:cNvSpPr>
          <p:nvPr>
            <p:ph type="title"/>
          </p:nvPr>
        </p:nvSpPr>
        <p:spPr/>
        <p:txBody>
          <a:bodyPr/>
          <a:lstStyle/>
          <a:p>
            <a:r>
              <a:rPr lang="en-US" dirty="0">
                <a:solidFill>
                  <a:schemeClr val="bg1"/>
                </a:solidFill>
              </a:rPr>
              <a:t>Who is honest?</a:t>
            </a:r>
          </a:p>
        </p:txBody>
      </p:sp>
      <p:pic>
        <p:nvPicPr>
          <p:cNvPr id="5" name="Content Placeholder 4">
            <a:extLst>
              <a:ext uri="{FF2B5EF4-FFF2-40B4-BE49-F238E27FC236}">
                <a16:creationId xmlns:a16="http://schemas.microsoft.com/office/drawing/2014/main" id="{F35BD311-510A-4517-A9B5-C8621AFA2A06}"/>
              </a:ext>
            </a:extLst>
          </p:cNvPr>
          <p:cNvPicPr>
            <a:picLocks noGrp="1" noChangeAspect="1"/>
          </p:cNvPicPr>
          <p:nvPr>
            <p:ph idx="1"/>
          </p:nvPr>
        </p:nvPicPr>
        <p:blipFill>
          <a:blip r:embed="rId2"/>
          <a:stretch>
            <a:fillRect/>
          </a:stretch>
        </p:blipFill>
        <p:spPr>
          <a:xfrm>
            <a:off x="410546" y="639147"/>
            <a:ext cx="2644477" cy="3614738"/>
          </a:xfrm>
        </p:spPr>
      </p:pic>
      <p:pic>
        <p:nvPicPr>
          <p:cNvPr id="7" name="Picture 6">
            <a:extLst>
              <a:ext uri="{FF2B5EF4-FFF2-40B4-BE49-F238E27FC236}">
                <a16:creationId xmlns:a16="http://schemas.microsoft.com/office/drawing/2014/main" id="{AB7E867A-6CDF-4319-86A2-D0756C98B465}"/>
              </a:ext>
            </a:extLst>
          </p:cNvPr>
          <p:cNvPicPr>
            <a:picLocks noChangeAspect="1"/>
          </p:cNvPicPr>
          <p:nvPr/>
        </p:nvPicPr>
        <p:blipFill>
          <a:blip r:embed="rId3"/>
          <a:stretch>
            <a:fillRect/>
          </a:stretch>
        </p:blipFill>
        <p:spPr>
          <a:xfrm>
            <a:off x="5145735" y="160661"/>
            <a:ext cx="6715125" cy="6200775"/>
          </a:xfrm>
          <a:prstGeom prst="rect">
            <a:avLst/>
          </a:prstGeom>
        </p:spPr>
      </p:pic>
      <p:sp>
        <p:nvSpPr>
          <p:cNvPr id="8" name="TextBox 7">
            <a:extLst>
              <a:ext uri="{FF2B5EF4-FFF2-40B4-BE49-F238E27FC236}">
                <a16:creationId xmlns:a16="http://schemas.microsoft.com/office/drawing/2014/main" id="{873667FB-BF07-4407-AED7-31BB413E5326}"/>
              </a:ext>
            </a:extLst>
          </p:cNvPr>
          <p:cNvSpPr txBox="1"/>
          <p:nvPr/>
        </p:nvSpPr>
        <p:spPr>
          <a:xfrm>
            <a:off x="6184640" y="6410217"/>
            <a:ext cx="4637314" cy="369332"/>
          </a:xfrm>
          <a:prstGeom prst="rect">
            <a:avLst/>
          </a:prstGeom>
          <a:noFill/>
        </p:spPr>
        <p:txBody>
          <a:bodyPr wrap="square" rtlCol="0">
            <a:spAutoFit/>
          </a:bodyPr>
          <a:lstStyle/>
          <a:p>
            <a:r>
              <a:rPr lang="en-US" dirty="0">
                <a:hlinkClick r:id="rId4"/>
              </a:rPr>
              <a:t>resource</a:t>
            </a:r>
            <a:endParaRPr lang="en-US" dirty="0"/>
          </a:p>
        </p:txBody>
      </p:sp>
    </p:spTree>
    <p:extLst>
      <p:ext uri="{BB962C8B-B14F-4D97-AF65-F5344CB8AC3E}">
        <p14:creationId xmlns:p14="http://schemas.microsoft.com/office/powerpoint/2010/main" val="3354124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06031" y="-113544"/>
            <a:ext cx="8534400" cy="1507067"/>
          </a:xfrm>
        </p:spPr>
        <p:txBody>
          <a:bodyPr/>
          <a:lstStyle/>
          <a:p>
            <a:pPr eaLnBrk="1" hangingPunct="1"/>
            <a:r>
              <a:rPr lang="en-US" altLang="en-US" dirty="0">
                <a:solidFill>
                  <a:schemeClr val="bg1"/>
                </a:solidFill>
              </a:rPr>
              <a:t>Reporting the News</a:t>
            </a:r>
          </a:p>
        </p:txBody>
      </p:sp>
      <p:grpSp>
        <p:nvGrpSpPr>
          <p:cNvPr id="45059" name="Group 16"/>
          <p:cNvGrpSpPr>
            <a:grpSpLocks/>
          </p:cNvGrpSpPr>
          <p:nvPr/>
        </p:nvGrpSpPr>
        <p:grpSpPr bwMode="auto">
          <a:xfrm>
            <a:off x="2209800" y="1524000"/>
            <a:ext cx="7772400" cy="4865688"/>
            <a:chOff x="288" y="960"/>
            <a:chExt cx="4896" cy="3065"/>
          </a:xfrm>
        </p:grpSpPr>
        <p:pic>
          <p:nvPicPr>
            <p:cNvPr id="4506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960"/>
              <a:ext cx="4896"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344"/>
              <a:ext cx="4896" cy="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7408030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9800" y="304800"/>
            <a:ext cx="5791200" cy="1371600"/>
          </a:xfrm>
        </p:spPr>
        <p:txBody>
          <a:bodyPr/>
          <a:lstStyle/>
          <a:p>
            <a:pPr eaLnBrk="1" hangingPunct="1"/>
            <a:r>
              <a:rPr lang="en-US" altLang="en-US" b="1" dirty="0">
                <a:solidFill>
                  <a:schemeClr val="bg1"/>
                </a:solidFill>
              </a:rPr>
              <a:t>Reporting the News</a:t>
            </a:r>
          </a:p>
        </p:txBody>
      </p:sp>
      <p:sp>
        <p:nvSpPr>
          <p:cNvPr id="15363" name="Rectangle 3"/>
          <p:cNvSpPr>
            <a:spLocks noGrp="1" noChangeArrowheads="1"/>
          </p:cNvSpPr>
          <p:nvPr>
            <p:ph type="body" sz="half" idx="1"/>
          </p:nvPr>
        </p:nvSpPr>
        <p:spPr>
          <a:xfrm>
            <a:off x="1828800" y="1752600"/>
            <a:ext cx="7772400" cy="1455738"/>
          </a:xfrm>
        </p:spPr>
        <p:txBody>
          <a:bodyPr>
            <a:normAutofit lnSpcReduction="10000"/>
          </a:bodyPr>
          <a:lstStyle/>
          <a:p>
            <a:pPr eaLnBrk="1" hangingPunct="1"/>
            <a:r>
              <a:rPr lang="en-US" altLang="en-US" b="1" dirty="0">
                <a:solidFill>
                  <a:schemeClr val="bg1"/>
                </a:solidFill>
              </a:rPr>
              <a:t>Presenting the News</a:t>
            </a:r>
          </a:p>
          <a:p>
            <a:pPr lvl="1" eaLnBrk="1" hangingPunct="1"/>
            <a:r>
              <a:rPr lang="en-US" altLang="en-US" b="1" dirty="0">
                <a:solidFill>
                  <a:schemeClr val="bg1"/>
                </a:solidFill>
              </a:rPr>
              <a:t>Most news coverage is superficial</a:t>
            </a:r>
          </a:p>
          <a:p>
            <a:pPr lvl="1" eaLnBrk="1" hangingPunct="1"/>
            <a:r>
              <a:rPr lang="en-US" altLang="en-US" b="1" dirty="0">
                <a:solidFill>
                  <a:schemeClr val="bg1"/>
                </a:solidFill>
              </a:rPr>
              <a:t>Sound Bites: Short video clips of approximately 15 seconds or less.</a:t>
            </a:r>
          </a:p>
          <a:p>
            <a:pPr eaLnBrk="1" hangingPunct="1"/>
            <a:endParaRPr lang="en-US" altLang="en-US" dirty="0"/>
          </a:p>
        </p:txBody>
      </p:sp>
      <p:sp>
        <p:nvSpPr>
          <p:cNvPr id="1638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solidFill>
                  <a:schemeClr val="tx2"/>
                </a:solidFill>
                <a:latin typeface="Rage Italic" panose="03070502040507070304" pitchFamily="66" charset="0"/>
              </a:rPr>
              <a:t>Figure 7.2</a:t>
            </a:r>
          </a:p>
        </p:txBody>
      </p:sp>
      <p:pic>
        <p:nvPicPr>
          <p:cNvPr id="16389" name="Picture 5" descr="f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29000"/>
            <a:ext cx="8610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AutoShape 7"/>
          <p:cNvSpPr>
            <a:spLocks noChangeArrowheads="1"/>
          </p:cNvSpPr>
          <p:nvPr/>
        </p:nvSpPr>
        <p:spPr bwMode="auto">
          <a:xfrm>
            <a:off x="8153400" y="685800"/>
            <a:ext cx="762000" cy="1066800"/>
          </a:xfrm>
          <a:prstGeom prst="wedgeEllipse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Times New Roman" charset="0"/>
              <a:ea typeface="ＭＳ Ｐゴシック" charset="0"/>
            </a:endParaRPr>
          </a:p>
        </p:txBody>
      </p:sp>
    </p:spTree>
    <p:extLst>
      <p:ext uri="{BB962C8B-B14F-4D97-AF65-F5344CB8AC3E}">
        <p14:creationId xmlns:p14="http://schemas.microsoft.com/office/powerpoint/2010/main" val="10735954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234751" y="654698"/>
            <a:ext cx="4038600" cy="4114800"/>
          </a:xfrm>
        </p:spPr>
        <p:txBody>
          <a:bodyPr>
            <a:normAutofit lnSpcReduction="10000"/>
          </a:bodyPr>
          <a:lstStyle/>
          <a:p>
            <a:pPr eaLnBrk="1" hangingPunct="1">
              <a:lnSpc>
                <a:spcPct val="90000"/>
              </a:lnSpc>
            </a:pPr>
            <a:r>
              <a:rPr lang="en-US" altLang="en-US" sz="2800" b="1" dirty="0">
                <a:solidFill>
                  <a:schemeClr val="bg1"/>
                </a:solidFill>
              </a:rPr>
              <a:t>Bias in the News</a:t>
            </a:r>
          </a:p>
          <a:p>
            <a:pPr lvl="1" eaLnBrk="1" hangingPunct="1">
              <a:lnSpc>
                <a:spcPct val="90000"/>
              </a:lnSpc>
            </a:pPr>
            <a:r>
              <a:rPr lang="en-US" altLang="en-US" sz="2400" b="1" dirty="0">
                <a:solidFill>
                  <a:schemeClr val="bg1"/>
                </a:solidFill>
              </a:rPr>
              <a:t>Some outlets are ideologically biased to the right or left</a:t>
            </a:r>
          </a:p>
          <a:p>
            <a:pPr lvl="1" eaLnBrk="1" hangingPunct="1">
              <a:lnSpc>
                <a:spcPct val="90000"/>
              </a:lnSpc>
            </a:pPr>
            <a:r>
              <a:rPr lang="en-US" altLang="en-US" sz="2400" b="1" dirty="0">
                <a:solidFill>
                  <a:schemeClr val="bg1"/>
                </a:solidFill>
              </a:rPr>
              <a:t>Structural bias occurs when stories are chosen to attract the largest audience.</a:t>
            </a:r>
          </a:p>
          <a:p>
            <a:pPr lvl="1" eaLnBrk="1" hangingPunct="1">
              <a:lnSpc>
                <a:spcPct val="90000"/>
              </a:lnSpc>
            </a:pPr>
            <a:r>
              <a:rPr lang="en-US" altLang="en-US" sz="2400" b="1" dirty="0">
                <a:solidFill>
                  <a:schemeClr val="bg1"/>
                </a:solidFill>
              </a:rPr>
              <a:t>“If it bleeds, it leads.”</a:t>
            </a:r>
          </a:p>
        </p:txBody>
      </p:sp>
      <p:sp>
        <p:nvSpPr>
          <p:cNvPr id="174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chemeClr val="tx2"/>
              </a:solidFill>
              <a:latin typeface="Rage Italic" panose="03070502040507070304" pitchFamily="66" charset="0"/>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400">
              <a:solidFill>
                <a:schemeClr val="tx2"/>
              </a:solidFill>
              <a:latin typeface="Rage Italic" panose="03070502040507070304" pitchFamily="66" charset="0"/>
            </a:endParaRPr>
          </a:p>
        </p:txBody>
      </p:sp>
      <p:pic>
        <p:nvPicPr>
          <p:cNvPr id="17414" name="Picture 4" descr="media-b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106" y="1291165"/>
            <a:ext cx="38100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5781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2016968" y="-73089"/>
            <a:ext cx="7772400" cy="1470025"/>
          </a:xfrm>
        </p:spPr>
        <p:txBody>
          <a:bodyPr/>
          <a:lstStyle/>
          <a:p>
            <a:pPr eaLnBrk="1" hangingPunct="1"/>
            <a:r>
              <a:rPr lang="en-US" altLang="en-US" b="1" u="sng" dirty="0">
                <a:solidFill>
                  <a:schemeClr val="bg1"/>
                </a:solidFill>
              </a:rPr>
              <a:t>Bias in the Media</a:t>
            </a:r>
          </a:p>
        </p:txBody>
      </p:sp>
      <p:sp>
        <p:nvSpPr>
          <p:cNvPr id="48131" name="Subtitle 2"/>
          <p:cNvSpPr>
            <a:spLocks noGrp="1"/>
          </p:cNvSpPr>
          <p:nvPr>
            <p:ph type="subTitle" idx="1"/>
          </p:nvPr>
        </p:nvSpPr>
        <p:spPr>
          <a:xfrm>
            <a:off x="662473" y="1516225"/>
            <a:ext cx="10972800" cy="5257800"/>
          </a:xfrm>
        </p:spPr>
        <p:txBody>
          <a:bodyPr>
            <a:noAutofit/>
          </a:bodyPr>
          <a:lstStyle/>
          <a:p>
            <a:pPr eaLnBrk="1" hangingPunct="1"/>
            <a:r>
              <a:rPr lang="en-US" altLang="en-US" sz="2400" b="1" u="sng" dirty="0">
                <a:solidFill>
                  <a:schemeClr val="bg1"/>
                </a:solidFill>
              </a:rPr>
              <a:t>Types of bias to look for</a:t>
            </a:r>
          </a:p>
          <a:p>
            <a:pPr algn="l" eaLnBrk="1" hangingPunct="1"/>
            <a:endParaRPr lang="en-US" altLang="en-US" sz="1800" b="1" u="sng" dirty="0">
              <a:solidFill>
                <a:schemeClr val="bg1"/>
              </a:solidFill>
            </a:endParaRPr>
          </a:p>
          <a:p>
            <a:pPr algn="l" eaLnBrk="1" hangingPunct="1"/>
            <a:r>
              <a:rPr lang="en-US" altLang="en-US" sz="2000" b="1" u="sng" dirty="0">
                <a:solidFill>
                  <a:schemeClr val="bg1"/>
                </a:solidFill>
              </a:rPr>
              <a:t>Selection &amp; Omission</a:t>
            </a:r>
            <a:r>
              <a:rPr lang="en-US" altLang="en-US" sz="2400" b="1" dirty="0">
                <a:solidFill>
                  <a:schemeClr val="bg1"/>
                </a:solidFill>
              </a:rPr>
              <a:t>: </a:t>
            </a:r>
            <a:r>
              <a:rPr lang="en-US" altLang="en-US" sz="2000" b="1" dirty="0">
                <a:solidFill>
                  <a:schemeClr val="bg1"/>
                </a:solidFill>
              </a:rPr>
              <a:t>choice of news items; content &amp; details used/not: words used</a:t>
            </a:r>
          </a:p>
          <a:p>
            <a:pPr algn="l" eaLnBrk="1" hangingPunct="1"/>
            <a:r>
              <a:rPr lang="en-US" altLang="en-US" sz="2000" b="1" u="sng" dirty="0">
                <a:solidFill>
                  <a:schemeClr val="bg1"/>
                </a:solidFill>
              </a:rPr>
              <a:t>Placement:  </a:t>
            </a:r>
            <a:r>
              <a:rPr lang="en-US" altLang="en-US" sz="2000" b="1" dirty="0">
                <a:solidFill>
                  <a:schemeClr val="bg1"/>
                </a:solidFill>
              </a:rPr>
              <a:t>first page stories/above fold: lead off stories-reflect significance</a:t>
            </a:r>
          </a:p>
          <a:p>
            <a:pPr algn="l" eaLnBrk="1" hangingPunct="1"/>
            <a:r>
              <a:rPr lang="en-US" altLang="en-US" sz="2000" b="1" u="sng" dirty="0">
                <a:solidFill>
                  <a:schemeClr val="bg1"/>
                </a:solidFill>
              </a:rPr>
              <a:t>Headlines:  </a:t>
            </a:r>
            <a:r>
              <a:rPr lang="en-US" altLang="en-US" sz="2000" b="1" dirty="0">
                <a:solidFill>
                  <a:schemeClr val="bg1"/>
                </a:solidFill>
              </a:rPr>
              <a:t>most read part of the paper-wording size can reflect bias</a:t>
            </a:r>
          </a:p>
          <a:p>
            <a:pPr algn="l" eaLnBrk="1" hangingPunct="1"/>
            <a:r>
              <a:rPr lang="en-US" altLang="en-US" sz="2000" b="1" u="sng" dirty="0">
                <a:solidFill>
                  <a:schemeClr val="bg1"/>
                </a:solidFill>
              </a:rPr>
              <a:t>Photos &amp; Camera angle</a:t>
            </a:r>
            <a:r>
              <a:rPr lang="en-US" altLang="en-US" sz="2000" b="1" dirty="0">
                <a:solidFill>
                  <a:schemeClr val="bg1"/>
                </a:solidFill>
              </a:rPr>
              <a:t>: visual portrayal can show bias as can captions</a:t>
            </a:r>
          </a:p>
          <a:p>
            <a:pPr algn="l" eaLnBrk="1" hangingPunct="1"/>
            <a:r>
              <a:rPr lang="en-US" altLang="en-US" sz="2000" b="1" u="sng" dirty="0">
                <a:solidFill>
                  <a:schemeClr val="bg1"/>
                </a:solidFill>
              </a:rPr>
              <a:t>Names and Titles: </a:t>
            </a:r>
            <a:r>
              <a:rPr lang="en-US" altLang="en-US" sz="2000" b="1" dirty="0">
                <a:solidFill>
                  <a:schemeClr val="bg1"/>
                </a:solidFill>
              </a:rPr>
              <a:t>Choice of words such as “terrorist” or “freedom fighter” clearly indicate bias</a:t>
            </a:r>
          </a:p>
          <a:p>
            <a:pPr algn="l" eaLnBrk="1" hangingPunct="1"/>
            <a:r>
              <a:rPr lang="en-US" altLang="en-US" sz="2000" b="1" u="sng" dirty="0">
                <a:solidFill>
                  <a:schemeClr val="bg1"/>
                </a:solidFill>
              </a:rPr>
              <a:t>Statistics:  </a:t>
            </a:r>
            <a:r>
              <a:rPr lang="en-US" altLang="en-US" sz="2000" b="1" dirty="0">
                <a:solidFill>
                  <a:schemeClr val="bg1"/>
                </a:solidFill>
              </a:rPr>
              <a:t>opinion can be reflected in method of counting- example “a hundred injured in the crash” vs “minor injuries were reported”.  </a:t>
            </a:r>
          </a:p>
          <a:p>
            <a:pPr algn="l" eaLnBrk="1" hangingPunct="1"/>
            <a:r>
              <a:rPr lang="en-US" altLang="en-US" sz="2000" b="1" u="sng" dirty="0">
                <a:solidFill>
                  <a:schemeClr val="bg1"/>
                </a:solidFill>
              </a:rPr>
              <a:t>Source </a:t>
            </a:r>
            <a:r>
              <a:rPr lang="en-US" altLang="en-US" sz="2000" b="1" dirty="0">
                <a:solidFill>
                  <a:schemeClr val="bg1"/>
                </a:solidFill>
              </a:rPr>
              <a:t>who is the source of the story (Do we trust unnamed sources?)</a:t>
            </a:r>
          </a:p>
          <a:p>
            <a:pPr algn="l" eaLnBrk="1" hangingPunct="1"/>
            <a:r>
              <a:rPr lang="en-US" altLang="en-US" sz="2000" b="1" u="sng" dirty="0">
                <a:solidFill>
                  <a:schemeClr val="bg1"/>
                </a:solidFill>
              </a:rPr>
              <a:t>Media ownership :  </a:t>
            </a:r>
            <a:r>
              <a:rPr lang="en-US" altLang="en-US" sz="2000" b="1" dirty="0">
                <a:solidFill>
                  <a:schemeClr val="bg1"/>
                </a:solidFill>
              </a:rPr>
              <a:t>trying to please sponsors and ownership</a:t>
            </a:r>
          </a:p>
        </p:txBody>
      </p:sp>
    </p:spTree>
    <p:extLst>
      <p:ext uri="{BB962C8B-B14F-4D97-AF65-F5344CB8AC3E}">
        <p14:creationId xmlns:p14="http://schemas.microsoft.com/office/powerpoint/2010/main" val="191237073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038600" y="304800"/>
            <a:ext cx="5791200" cy="1371600"/>
          </a:xfrm>
        </p:spPr>
        <p:txBody>
          <a:bodyPr/>
          <a:lstStyle/>
          <a:p>
            <a:pPr eaLnBrk="1" hangingPunct="1"/>
            <a:r>
              <a:rPr lang="en-US" altLang="en-US" b="1" dirty="0">
                <a:solidFill>
                  <a:schemeClr val="bg1"/>
                </a:solidFill>
              </a:rPr>
              <a:t>Reporting the News</a:t>
            </a:r>
          </a:p>
        </p:txBody>
      </p:sp>
      <p:sp>
        <p:nvSpPr>
          <p:cNvPr id="55299" name="Rectangle 3"/>
          <p:cNvSpPr>
            <a:spLocks noGrp="1" noChangeArrowheads="1"/>
          </p:cNvSpPr>
          <p:nvPr>
            <p:ph idx="1"/>
          </p:nvPr>
        </p:nvSpPr>
        <p:spPr>
          <a:xfrm>
            <a:off x="915955" y="1287624"/>
            <a:ext cx="7772400" cy="1839685"/>
          </a:xfrm>
        </p:spPr>
        <p:txBody>
          <a:bodyPr rtlCol="0">
            <a:normAutofit fontScale="55000" lnSpcReduction="20000"/>
          </a:bodyPr>
          <a:lstStyle/>
          <a:p>
            <a:pPr marL="0" indent="0">
              <a:spcAft>
                <a:spcPts val="0"/>
              </a:spcAft>
              <a:buNone/>
              <a:defRPr/>
            </a:pPr>
            <a:r>
              <a:rPr lang="en-US" dirty="0">
                <a:ea typeface="+mn-ea"/>
                <a:cs typeface="+mn-cs"/>
              </a:rPr>
              <a:t>.</a:t>
            </a:r>
          </a:p>
          <a:p>
            <a:pPr marL="274320" indent="-274320">
              <a:spcAft>
                <a:spcPts val="0"/>
              </a:spcAft>
              <a:defRPr/>
            </a:pPr>
            <a:endParaRPr lang="en-US" sz="2800" b="1" dirty="0">
              <a:solidFill>
                <a:schemeClr val="bg1"/>
              </a:solidFill>
              <a:ea typeface="+mn-ea"/>
              <a:cs typeface="+mn-cs"/>
            </a:endParaRPr>
          </a:p>
          <a:p>
            <a:pPr marL="274320" indent="-274320">
              <a:spcAft>
                <a:spcPts val="0"/>
              </a:spcAft>
              <a:defRPr/>
            </a:pPr>
            <a:r>
              <a:rPr lang="en-US" sz="2800" b="1" dirty="0">
                <a:solidFill>
                  <a:schemeClr val="bg1"/>
                </a:solidFill>
                <a:ea typeface="+mn-ea"/>
                <a:cs typeface="+mn-cs"/>
              </a:rPr>
              <a:t>Media is in search of unusual stories that will excite, rather than the sophisticated story.</a:t>
            </a:r>
          </a:p>
          <a:p>
            <a:pPr marL="274320" indent="-274320">
              <a:spcAft>
                <a:spcPts val="0"/>
              </a:spcAft>
              <a:defRPr/>
            </a:pPr>
            <a:endParaRPr lang="en-US" sz="2800" b="1" dirty="0">
              <a:solidFill>
                <a:schemeClr val="bg1"/>
              </a:solidFill>
              <a:ea typeface="+mn-ea"/>
              <a:cs typeface="+mn-cs"/>
            </a:endParaRPr>
          </a:p>
          <a:p>
            <a:pPr marL="274320" indent="-274320">
              <a:spcAft>
                <a:spcPts val="0"/>
              </a:spcAft>
              <a:defRPr/>
            </a:pPr>
            <a:r>
              <a:rPr lang="en-US" sz="2800" b="1" dirty="0">
                <a:solidFill>
                  <a:schemeClr val="bg1"/>
                </a:solidFill>
                <a:ea typeface="+mn-ea"/>
                <a:cs typeface="+mn-cs"/>
              </a:rPr>
              <a:t>Much of the media (News ) is Ideologically oriented programming.</a:t>
            </a:r>
          </a:p>
          <a:p>
            <a:pPr marL="365760" lvl="1" indent="0">
              <a:spcAft>
                <a:spcPts val="0"/>
              </a:spcAft>
              <a:buNone/>
              <a:defRPr/>
            </a:pPr>
            <a:r>
              <a:rPr lang="en-US" dirty="0">
                <a:ea typeface="+mn-ea"/>
              </a:rPr>
              <a:t> </a:t>
            </a:r>
          </a:p>
        </p:txBody>
      </p:sp>
      <p:pic>
        <p:nvPicPr>
          <p:cNvPr id="18436" name="Picture 4" descr="jbo0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29001"/>
            <a:ext cx="42672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99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ltLang="en-US" dirty="0">
                <a:solidFill>
                  <a:schemeClr val="bg1"/>
                </a:solidFill>
              </a:rPr>
              <a:t>Types of Interest Groups</a:t>
            </a:r>
          </a:p>
        </p:txBody>
      </p:sp>
      <p:sp>
        <p:nvSpPr>
          <p:cNvPr id="25603" name="Rectangle 3"/>
          <p:cNvSpPr>
            <a:spLocks noGrp="1" noChangeArrowheads="1"/>
          </p:cNvSpPr>
          <p:nvPr>
            <p:ph idx="1"/>
          </p:nvPr>
        </p:nvSpPr>
        <p:spPr/>
        <p:txBody>
          <a:bodyPr>
            <a:normAutofit/>
          </a:bodyPr>
          <a:lstStyle/>
          <a:p>
            <a:r>
              <a:rPr lang="en-US" altLang="en-US" sz="2400" dirty="0"/>
              <a:t>Economic Interests</a:t>
            </a:r>
          </a:p>
          <a:p>
            <a:pPr lvl="1"/>
            <a:r>
              <a:rPr lang="en-US" altLang="en-US" sz="2000" dirty="0"/>
              <a:t>Labor  (Union Shops &amp; Right-to-work laws)</a:t>
            </a:r>
          </a:p>
          <a:p>
            <a:pPr lvl="1"/>
            <a:r>
              <a:rPr lang="en-US" altLang="en-US" sz="2000" dirty="0"/>
              <a:t>Agriculture</a:t>
            </a:r>
          </a:p>
          <a:p>
            <a:pPr lvl="1"/>
            <a:r>
              <a:rPr lang="en-US" altLang="en-US" sz="2000" dirty="0"/>
              <a:t>Business</a:t>
            </a:r>
          </a:p>
          <a:p>
            <a:r>
              <a:rPr lang="en-US" altLang="en-US" sz="2400" dirty="0"/>
              <a:t>Environmental Interests</a:t>
            </a:r>
          </a:p>
          <a:p>
            <a:r>
              <a:rPr lang="en-US" altLang="en-US" sz="2400" dirty="0"/>
              <a:t>Equality Interests</a:t>
            </a:r>
          </a:p>
          <a:p>
            <a:r>
              <a:rPr lang="en-US" altLang="en-US" sz="2400" dirty="0"/>
              <a:t>Consumer and Public Interest Lobbies</a:t>
            </a:r>
          </a:p>
        </p:txBody>
      </p:sp>
      <p:pic>
        <p:nvPicPr>
          <p:cNvPr id="276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1601" y="1371601"/>
            <a:ext cx="1273175" cy="177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1" y="5638800"/>
            <a:ext cx="20478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76" y="3776663"/>
            <a:ext cx="18256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5715001"/>
            <a:ext cx="2336800" cy="91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512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560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560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560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64159" y="127519"/>
            <a:ext cx="5791200" cy="1371600"/>
          </a:xfrm>
        </p:spPr>
        <p:txBody>
          <a:bodyPr/>
          <a:lstStyle/>
          <a:p>
            <a:pPr eaLnBrk="1" hangingPunct="1"/>
            <a:r>
              <a:rPr lang="en-US" altLang="en-US" b="1" dirty="0">
                <a:solidFill>
                  <a:schemeClr val="bg1"/>
                </a:solidFill>
              </a:rPr>
              <a:t>Finding the News</a:t>
            </a:r>
          </a:p>
        </p:txBody>
      </p:sp>
      <p:sp>
        <p:nvSpPr>
          <p:cNvPr id="19459" name="Rectangle 3"/>
          <p:cNvSpPr>
            <a:spLocks noGrp="1" noChangeArrowheads="1"/>
          </p:cNvSpPr>
          <p:nvPr>
            <p:ph idx="1"/>
          </p:nvPr>
        </p:nvSpPr>
        <p:spPr>
          <a:xfrm>
            <a:off x="1422918" y="1499119"/>
            <a:ext cx="2971800" cy="5181600"/>
          </a:xfrm>
        </p:spPr>
        <p:txBody>
          <a:bodyPr>
            <a:normAutofit fontScale="92500" lnSpcReduction="10000"/>
          </a:bodyPr>
          <a:lstStyle/>
          <a:p>
            <a:pPr eaLnBrk="1" hangingPunct="1"/>
            <a:r>
              <a:rPr lang="en-US" altLang="en-US" b="1" dirty="0">
                <a:solidFill>
                  <a:schemeClr val="bg1"/>
                </a:solidFill>
              </a:rPr>
              <a:t>Beat- Specific locations from which news emanates, such as Congress or the White House.</a:t>
            </a:r>
          </a:p>
          <a:p>
            <a:pPr eaLnBrk="1" hangingPunct="1"/>
            <a:r>
              <a:rPr lang="en-US" altLang="en-US" b="1" dirty="0">
                <a:solidFill>
                  <a:schemeClr val="bg1"/>
                </a:solidFill>
              </a:rPr>
              <a:t>White House press corps</a:t>
            </a:r>
          </a:p>
          <a:p>
            <a:pPr eaLnBrk="1" hangingPunct="1"/>
            <a:endParaRPr lang="en-US" altLang="en-US" b="1" dirty="0">
              <a:solidFill>
                <a:schemeClr val="bg1"/>
              </a:solidFill>
            </a:endParaRPr>
          </a:p>
          <a:p>
            <a:pPr eaLnBrk="1" hangingPunct="1"/>
            <a:r>
              <a:rPr lang="en-US" altLang="en-US" b="1" dirty="0">
                <a:solidFill>
                  <a:schemeClr val="bg1"/>
                </a:solidFill>
              </a:rPr>
              <a:t>Trial Balloons- An intentional news leak for the purpose of assessing the political reaction.</a:t>
            </a:r>
          </a:p>
          <a:p>
            <a:pPr eaLnBrk="1" hangingPunct="1"/>
            <a:r>
              <a:rPr lang="en-US" altLang="en-US" b="1" dirty="0">
                <a:solidFill>
                  <a:schemeClr val="bg1"/>
                </a:solidFill>
              </a:rPr>
              <a:t>“Blogs” have also become popular with many adults. </a:t>
            </a:r>
          </a:p>
        </p:txBody>
      </p:sp>
      <p:pic>
        <p:nvPicPr>
          <p:cNvPr id="56324" name="Picture 4"/>
          <p:cNvPicPr>
            <a:picLocks noChangeAspect="1" noChangeArrowheads="1"/>
          </p:cNvPicPr>
          <p:nvPr/>
        </p:nvPicPr>
        <p:blipFill>
          <a:blip r:embed="rId3"/>
          <a:srcRect/>
          <a:stretch>
            <a:fillRect/>
          </a:stretch>
        </p:blipFill>
        <p:spPr bwMode="auto">
          <a:xfrm>
            <a:off x="6858000" y="1676400"/>
            <a:ext cx="25908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61" name="Picture 5" descr="pentag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3771900"/>
            <a:ext cx="37338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465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57775" y="239657"/>
            <a:ext cx="4191000" cy="4114800"/>
          </a:xfrm>
        </p:spPr>
        <p:txBody>
          <a:bodyPr>
            <a:normAutofit fontScale="77500" lnSpcReduction="20000"/>
          </a:bodyPr>
          <a:lstStyle/>
          <a:p>
            <a:pPr eaLnBrk="1" hangingPunct="1"/>
            <a:r>
              <a:rPr lang="en-US" altLang="en-US" sz="2800" b="1" dirty="0">
                <a:solidFill>
                  <a:schemeClr val="bg1"/>
                </a:solidFill>
              </a:rPr>
              <a:t>Television news can affect what people think is important.</a:t>
            </a:r>
          </a:p>
          <a:p>
            <a:pPr eaLnBrk="1" hangingPunct="1"/>
            <a:r>
              <a:rPr lang="en-US" altLang="en-US" sz="2800" b="1" dirty="0">
                <a:solidFill>
                  <a:schemeClr val="bg1"/>
                </a:solidFill>
              </a:rPr>
              <a:t>Some policies can be made more important, others less important, depending on coverage.</a:t>
            </a:r>
          </a:p>
          <a:p>
            <a:pPr eaLnBrk="1" hangingPunct="1"/>
            <a:r>
              <a:rPr lang="en-US" altLang="en-US" sz="2800" b="1" dirty="0">
                <a:solidFill>
                  <a:schemeClr val="bg1"/>
                </a:solidFill>
              </a:rPr>
              <a:t>Many in the media help play the role of “spin doctor” which is in its own a kind of propaganda. </a:t>
            </a:r>
          </a:p>
        </p:txBody>
      </p:sp>
      <p:pic>
        <p:nvPicPr>
          <p:cNvPr id="21510" name="Picture 4" descr="image412937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75" y="4069101"/>
            <a:ext cx="4114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descr="http://www.hollywoodreporter.com/sites/default/files/custom/Natalie/THR_Dan_Rather_2_emb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665" y="239657"/>
            <a:ext cx="2043404" cy="3067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64490" y="4069101"/>
            <a:ext cx="3284376" cy="1200329"/>
          </a:xfrm>
          <a:prstGeom prst="rect">
            <a:avLst/>
          </a:prstGeom>
          <a:noFill/>
        </p:spPr>
        <p:txBody>
          <a:bodyPr wrap="square" rtlCol="0">
            <a:spAutoFit/>
          </a:bodyPr>
          <a:lstStyle/>
          <a:p>
            <a:r>
              <a:rPr lang="en-US" b="1" dirty="0">
                <a:solidFill>
                  <a:schemeClr val="bg1"/>
                </a:solidFill>
              </a:rPr>
              <a:t>The Dan Rather Scandal showed the potential story and ratings is more important than the truth.</a:t>
            </a:r>
          </a:p>
        </p:txBody>
      </p:sp>
    </p:spTree>
    <p:extLst>
      <p:ext uri="{BB962C8B-B14F-4D97-AF65-F5344CB8AC3E}">
        <p14:creationId xmlns:p14="http://schemas.microsoft.com/office/powerpoint/2010/main" val="271685792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72" y="92614"/>
            <a:ext cx="8534400" cy="1507067"/>
          </a:xfrm>
        </p:spPr>
        <p:txBody>
          <a:bodyPr/>
          <a:lstStyle/>
          <a:p>
            <a:r>
              <a:rPr lang="en-US" b="1" dirty="0">
                <a:solidFill>
                  <a:schemeClr val="bg1"/>
                </a:solidFill>
              </a:rPr>
              <a:t>Obama vs. Trump media coverage </a:t>
            </a:r>
          </a:p>
        </p:txBody>
      </p:sp>
      <p:sp>
        <p:nvSpPr>
          <p:cNvPr id="3" name="Content Placeholder 2"/>
          <p:cNvSpPr>
            <a:spLocks noGrp="1"/>
          </p:cNvSpPr>
          <p:nvPr>
            <p:ph idx="1"/>
          </p:nvPr>
        </p:nvSpPr>
        <p:spPr>
          <a:xfrm>
            <a:off x="1579950" y="1506894"/>
            <a:ext cx="8534400" cy="3615267"/>
          </a:xfrm>
        </p:spPr>
        <p:txBody>
          <a:bodyPr>
            <a:normAutofit fontScale="92500" lnSpcReduction="20000"/>
          </a:bodyPr>
          <a:lstStyle/>
          <a:p>
            <a:r>
              <a:rPr lang="en-US" sz="3200" b="1" dirty="0">
                <a:solidFill>
                  <a:schemeClr val="bg1"/>
                </a:solidFill>
              </a:rPr>
              <a:t>Liberal Media covered Trump and who was part of his past (Flynn and his potential conversation with Russian spy’s?) differently than  Obama’s association with convicted domestic terrorists Bill Ayers and Bernadine </a:t>
            </a:r>
            <a:r>
              <a:rPr lang="en-US" sz="3200" b="1" dirty="0" err="1">
                <a:solidFill>
                  <a:schemeClr val="bg1"/>
                </a:solidFill>
              </a:rPr>
              <a:t>Dohrn</a:t>
            </a:r>
            <a:r>
              <a:rPr lang="en-US" sz="3200" b="1" dirty="0">
                <a:solidFill>
                  <a:schemeClr val="bg1"/>
                </a:solidFill>
              </a:rPr>
              <a:t>.</a:t>
            </a:r>
          </a:p>
          <a:p>
            <a:r>
              <a:rPr lang="en-US" sz="3200" b="1" dirty="0">
                <a:solidFill>
                  <a:schemeClr val="bg1"/>
                </a:solidFill>
              </a:rPr>
              <a:t>Both have had coverage that has been reckless and lacked facts and evidence to support the stories reported.</a:t>
            </a:r>
          </a:p>
        </p:txBody>
      </p:sp>
    </p:spTree>
    <p:extLst>
      <p:ext uri="{BB962C8B-B14F-4D97-AF65-F5344CB8AC3E}">
        <p14:creationId xmlns:p14="http://schemas.microsoft.com/office/powerpoint/2010/main" val="1545524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094792" y="342317"/>
            <a:ext cx="5105400" cy="4724400"/>
          </a:xfrm>
        </p:spPr>
        <p:txBody>
          <a:bodyPr/>
          <a:lstStyle/>
          <a:p>
            <a:pPr eaLnBrk="1" hangingPunct="1"/>
            <a:r>
              <a:rPr lang="en-US" altLang="en-US" sz="2800" b="1" dirty="0">
                <a:solidFill>
                  <a:schemeClr val="bg1"/>
                </a:solidFill>
              </a:rPr>
              <a:t>Policy Agenda:</a:t>
            </a:r>
          </a:p>
          <a:p>
            <a:pPr lvl="1" eaLnBrk="1" hangingPunct="1"/>
            <a:r>
              <a:rPr lang="en-US" altLang="en-US" sz="2400" b="1" dirty="0">
                <a:solidFill>
                  <a:schemeClr val="bg1"/>
                </a:solidFill>
              </a:rPr>
              <a:t>The issues that attract the serious attention of public officials and others in policymaking</a:t>
            </a:r>
          </a:p>
          <a:p>
            <a:pPr lvl="1" eaLnBrk="1" hangingPunct="1"/>
            <a:r>
              <a:rPr lang="en-US" altLang="en-US" sz="2400" b="1" dirty="0">
                <a:solidFill>
                  <a:schemeClr val="bg1"/>
                </a:solidFill>
              </a:rPr>
              <a:t>Policy Entrepreneurs:</a:t>
            </a:r>
          </a:p>
          <a:p>
            <a:pPr lvl="2" eaLnBrk="1" hangingPunct="1"/>
            <a:r>
              <a:rPr lang="en-US" altLang="en-US" sz="2000" b="1" dirty="0">
                <a:solidFill>
                  <a:schemeClr val="bg1"/>
                </a:solidFill>
              </a:rPr>
              <a:t>People who invest their political </a:t>
            </a:r>
            <a:r>
              <a:rPr lang="ja-JP" altLang="en-US" sz="2000" b="1" dirty="0">
                <a:solidFill>
                  <a:schemeClr val="bg1"/>
                </a:solidFill>
                <a:latin typeface="Arial" panose="020B0604020202020204" pitchFamily="34" charset="0"/>
              </a:rPr>
              <a:t>“</a:t>
            </a:r>
            <a:r>
              <a:rPr lang="en-US" altLang="ja-JP" sz="2000" b="1" dirty="0">
                <a:solidFill>
                  <a:schemeClr val="bg1"/>
                </a:solidFill>
              </a:rPr>
              <a:t>capital</a:t>
            </a:r>
            <a:r>
              <a:rPr lang="ja-JP" altLang="en-US" sz="2000" b="1" dirty="0">
                <a:solidFill>
                  <a:schemeClr val="bg1"/>
                </a:solidFill>
                <a:latin typeface="Arial" panose="020B0604020202020204" pitchFamily="34" charset="0"/>
              </a:rPr>
              <a:t>”</a:t>
            </a:r>
            <a:r>
              <a:rPr lang="en-US" altLang="ja-JP" sz="2000" b="1" dirty="0">
                <a:solidFill>
                  <a:schemeClr val="bg1"/>
                </a:solidFill>
              </a:rPr>
              <a:t> in an issue.</a:t>
            </a:r>
          </a:p>
          <a:p>
            <a:pPr lvl="2" eaLnBrk="1" hangingPunct="1">
              <a:buFont typeface="Brush Script MT" panose="03060802040406070304" pitchFamily="66" charset="0"/>
              <a:buNone/>
            </a:pPr>
            <a:endParaRPr lang="en-US" altLang="en-US" dirty="0"/>
          </a:p>
        </p:txBody>
      </p:sp>
      <p:pic>
        <p:nvPicPr>
          <p:cNvPr id="22532" name="Picture 5" descr="healthcare-re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71525"/>
            <a:ext cx="3124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56703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5ACA-B84B-4BCC-BFB3-8D89197B1511}"/>
              </a:ext>
            </a:extLst>
          </p:cNvPr>
          <p:cNvSpPr>
            <a:spLocks noGrp="1"/>
          </p:cNvSpPr>
          <p:nvPr>
            <p:ph type="title"/>
          </p:nvPr>
        </p:nvSpPr>
        <p:spPr/>
        <p:txBody>
          <a:bodyPr/>
          <a:lstStyle/>
          <a:p>
            <a:r>
              <a:rPr lang="en-US" dirty="0">
                <a:solidFill>
                  <a:schemeClr val="bg1"/>
                </a:solidFill>
              </a:rPr>
              <a:t>Charting Media Bias</a:t>
            </a:r>
          </a:p>
        </p:txBody>
      </p:sp>
      <p:pic>
        <p:nvPicPr>
          <p:cNvPr id="4" name="Online Media 3">
            <a:hlinkClick r:id="" action="ppaction://media"/>
            <a:extLst>
              <a:ext uri="{FF2B5EF4-FFF2-40B4-BE49-F238E27FC236}">
                <a16:creationId xmlns:a16="http://schemas.microsoft.com/office/drawing/2014/main" id="{8D6E3866-58C0-4122-B4F1-3EE11F987A9A}"/>
              </a:ext>
            </a:extLst>
          </p:cNvPr>
          <p:cNvPicPr>
            <a:picLocks noGrp="1" noRot="1" noChangeAspect="1"/>
          </p:cNvPicPr>
          <p:nvPr>
            <p:ph idx="1"/>
            <a:videoFile r:link="rId1"/>
          </p:nvPr>
        </p:nvPicPr>
        <p:blipFill>
          <a:blip r:embed="rId3"/>
          <a:stretch>
            <a:fillRect/>
          </a:stretch>
        </p:blipFill>
        <p:spPr>
          <a:xfrm>
            <a:off x="2665413" y="1208088"/>
            <a:ext cx="4572000" cy="2571750"/>
          </a:xfrm>
          <a:prstGeom prst="rect">
            <a:avLst/>
          </a:prstGeom>
        </p:spPr>
      </p:pic>
    </p:spTree>
    <p:extLst>
      <p:ext uri="{BB962C8B-B14F-4D97-AF65-F5344CB8AC3E}">
        <p14:creationId xmlns:p14="http://schemas.microsoft.com/office/powerpoint/2010/main" val="3552201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C198-78A4-4CB4-AB41-FE454C5A90CE}"/>
              </a:ext>
            </a:extLst>
          </p:cNvPr>
          <p:cNvSpPr>
            <a:spLocks noGrp="1"/>
          </p:cNvSpPr>
          <p:nvPr>
            <p:ph type="title"/>
          </p:nvPr>
        </p:nvSpPr>
        <p:spPr>
          <a:xfrm>
            <a:off x="0" y="250257"/>
            <a:ext cx="3696101" cy="719523"/>
          </a:xfrm>
        </p:spPr>
        <p:txBody>
          <a:bodyPr>
            <a:normAutofit fontScale="90000"/>
          </a:bodyPr>
          <a:lstStyle/>
          <a:p>
            <a:r>
              <a:rPr lang="en-US" dirty="0">
                <a:solidFill>
                  <a:schemeClr val="bg1"/>
                </a:solidFill>
              </a:rPr>
              <a:t>Media Bias chart</a:t>
            </a:r>
          </a:p>
        </p:txBody>
      </p:sp>
      <p:pic>
        <p:nvPicPr>
          <p:cNvPr id="1026" name="Picture 2" descr="Image">
            <a:extLst>
              <a:ext uri="{FF2B5EF4-FFF2-40B4-BE49-F238E27FC236}">
                <a16:creationId xmlns:a16="http://schemas.microsoft.com/office/drawing/2014/main" id="{EB60713D-916B-471A-B1C6-E88379E6CE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2378" y="96252"/>
            <a:ext cx="8310489" cy="641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61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E7DA-02A3-49AD-A5CC-C95477452797}"/>
              </a:ext>
            </a:extLst>
          </p:cNvPr>
          <p:cNvSpPr>
            <a:spLocks noGrp="1"/>
          </p:cNvSpPr>
          <p:nvPr>
            <p:ph type="title"/>
          </p:nvPr>
        </p:nvSpPr>
        <p:spPr/>
        <p:txBody>
          <a:bodyPr/>
          <a:lstStyle/>
          <a:p>
            <a:r>
              <a:rPr lang="en-US" dirty="0">
                <a:solidFill>
                  <a:schemeClr val="bg1"/>
                </a:solidFill>
              </a:rPr>
              <a:t>How to spot Media Bias</a:t>
            </a:r>
          </a:p>
        </p:txBody>
      </p:sp>
      <p:pic>
        <p:nvPicPr>
          <p:cNvPr id="4" name="Online Media 3">
            <a:hlinkClick r:id="" action="ppaction://media"/>
            <a:extLst>
              <a:ext uri="{FF2B5EF4-FFF2-40B4-BE49-F238E27FC236}">
                <a16:creationId xmlns:a16="http://schemas.microsoft.com/office/drawing/2014/main" id="{6A5E00DD-F043-4BFC-9A1D-43C3618D306E}"/>
              </a:ext>
            </a:extLst>
          </p:cNvPr>
          <p:cNvPicPr>
            <a:picLocks noGrp="1" noRot="1" noChangeAspect="1"/>
          </p:cNvPicPr>
          <p:nvPr>
            <p:ph idx="1"/>
            <a:videoFile r:link="rId1"/>
          </p:nvPr>
        </p:nvPicPr>
        <p:blipFill>
          <a:blip r:embed="rId3"/>
          <a:stretch>
            <a:fillRect/>
          </a:stretch>
        </p:blipFill>
        <p:spPr>
          <a:xfrm>
            <a:off x="2665413" y="1208088"/>
            <a:ext cx="4572000" cy="2571750"/>
          </a:xfrm>
          <a:prstGeom prst="rect">
            <a:avLst/>
          </a:prstGeom>
        </p:spPr>
      </p:pic>
    </p:spTree>
    <p:extLst>
      <p:ext uri="{BB962C8B-B14F-4D97-AF65-F5344CB8AC3E}">
        <p14:creationId xmlns:p14="http://schemas.microsoft.com/office/powerpoint/2010/main" val="1866468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C190-67CF-4D2E-8077-9E13ED896C12}"/>
              </a:ext>
            </a:extLst>
          </p:cNvPr>
          <p:cNvSpPr>
            <a:spLocks noGrp="1"/>
          </p:cNvSpPr>
          <p:nvPr>
            <p:ph type="title"/>
          </p:nvPr>
        </p:nvSpPr>
        <p:spPr/>
        <p:txBody>
          <a:bodyPr/>
          <a:lstStyle/>
          <a:p>
            <a:r>
              <a:rPr lang="en-US" dirty="0">
                <a:solidFill>
                  <a:schemeClr val="bg1"/>
                </a:solidFill>
              </a:rPr>
              <a:t>How to Spot Fake News</a:t>
            </a:r>
          </a:p>
        </p:txBody>
      </p:sp>
      <p:sp>
        <p:nvSpPr>
          <p:cNvPr id="3" name="Content Placeholder 2">
            <a:extLst>
              <a:ext uri="{FF2B5EF4-FFF2-40B4-BE49-F238E27FC236}">
                <a16:creationId xmlns:a16="http://schemas.microsoft.com/office/drawing/2014/main" id="{77833D56-FAF6-4F84-859A-F36443A41234}"/>
              </a:ext>
            </a:extLst>
          </p:cNvPr>
          <p:cNvSpPr>
            <a:spLocks noGrp="1"/>
          </p:cNvSpPr>
          <p:nvPr>
            <p:ph idx="1"/>
          </p:nvPr>
        </p:nvSpPr>
        <p:spPr/>
        <p:txBody>
          <a:bodyPr/>
          <a:lstStyle/>
          <a:p>
            <a:r>
              <a:rPr lang="en-US" dirty="0"/>
              <a:t>Who made this?</a:t>
            </a:r>
          </a:p>
          <a:p>
            <a:r>
              <a:rPr lang="en-US" dirty="0"/>
              <a:t>Who is the target audience?</a:t>
            </a:r>
          </a:p>
          <a:p>
            <a:r>
              <a:rPr lang="en-US" dirty="0"/>
              <a:t>Who paid for this? Or, who gets paid if you click on this?</a:t>
            </a:r>
          </a:p>
          <a:p>
            <a:r>
              <a:rPr lang="en-US" dirty="0"/>
              <a:t>Who might benefit or be harmed by this message?</a:t>
            </a:r>
          </a:p>
          <a:p>
            <a:r>
              <a:rPr lang="en-US" dirty="0"/>
              <a:t>What is left out of this message that might be important?</a:t>
            </a:r>
          </a:p>
          <a:p>
            <a:r>
              <a:rPr lang="en-US" dirty="0"/>
              <a:t>Is this credible (and what makes you think that)?</a:t>
            </a:r>
          </a:p>
          <a:p>
            <a:endParaRPr lang="en-US" dirty="0"/>
          </a:p>
        </p:txBody>
      </p:sp>
    </p:spTree>
    <p:extLst>
      <p:ext uri="{BB962C8B-B14F-4D97-AF65-F5344CB8AC3E}">
        <p14:creationId xmlns:p14="http://schemas.microsoft.com/office/powerpoint/2010/main" val="3548341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477314" y="279226"/>
            <a:ext cx="8534400" cy="1507067"/>
          </a:xfrm>
        </p:spPr>
        <p:txBody>
          <a:bodyPr/>
          <a:lstStyle/>
          <a:p>
            <a:pPr eaLnBrk="1" hangingPunct="1"/>
            <a:r>
              <a:rPr lang="en-US" altLang="en-US" b="1" dirty="0">
                <a:solidFill>
                  <a:schemeClr val="bg1"/>
                </a:solidFill>
              </a:rPr>
              <a:t>Understanding the Mass Media</a:t>
            </a:r>
          </a:p>
        </p:txBody>
      </p:sp>
      <p:sp>
        <p:nvSpPr>
          <p:cNvPr id="20483" name="Rectangle 3"/>
          <p:cNvSpPr>
            <a:spLocks noGrp="1" noChangeArrowheads="1"/>
          </p:cNvSpPr>
          <p:nvPr>
            <p:ph type="body" idx="1"/>
          </p:nvPr>
        </p:nvSpPr>
        <p:spPr>
          <a:xfrm>
            <a:off x="1206726" y="1786293"/>
            <a:ext cx="8534400" cy="3615267"/>
          </a:xfrm>
        </p:spPr>
        <p:txBody>
          <a:bodyPr>
            <a:normAutofit/>
          </a:bodyPr>
          <a:lstStyle/>
          <a:p>
            <a:pPr eaLnBrk="1" hangingPunct="1"/>
            <a:r>
              <a:rPr lang="en-US" altLang="en-US" sz="2800" b="1" dirty="0">
                <a:solidFill>
                  <a:schemeClr val="bg1"/>
                </a:solidFill>
              </a:rPr>
              <a:t>The Media and the Scope of Government</a:t>
            </a:r>
          </a:p>
          <a:p>
            <a:pPr lvl="1" eaLnBrk="1" hangingPunct="1"/>
            <a:r>
              <a:rPr lang="en-US" altLang="en-US" sz="2400" b="1" dirty="0">
                <a:solidFill>
                  <a:schemeClr val="bg1"/>
                </a:solidFill>
              </a:rPr>
              <a:t>Media as watchdog restricts politicians</a:t>
            </a:r>
          </a:p>
          <a:p>
            <a:pPr lvl="1" eaLnBrk="1" hangingPunct="1"/>
            <a:r>
              <a:rPr lang="en-US" altLang="en-US" sz="2400" b="1" dirty="0">
                <a:solidFill>
                  <a:schemeClr val="bg1"/>
                </a:solidFill>
              </a:rPr>
              <a:t>New proposals are met with skepticism which restricts scope of government</a:t>
            </a:r>
          </a:p>
          <a:p>
            <a:pPr lvl="1" eaLnBrk="1" hangingPunct="1"/>
            <a:r>
              <a:rPr lang="en-US" altLang="en-US" sz="2400" b="1" dirty="0">
                <a:solidFill>
                  <a:schemeClr val="bg1"/>
                </a:solidFill>
              </a:rPr>
              <a:t>If media identifies a problem, it forces government to address it, which expands the scope of government</a:t>
            </a:r>
          </a:p>
        </p:txBody>
      </p:sp>
    </p:spTree>
    <p:extLst>
      <p:ext uri="{BB962C8B-B14F-4D97-AF65-F5344CB8AC3E}">
        <p14:creationId xmlns:p14="http://schemas.microsoft.com/office/powerpoint/2010/main" val="39077552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79951" y="148598"/>
            <a:ext cx="8534400" cy="1507067"/>
          </a:xfrm>
        </p:spPr>
        <p:txBody>
          <a:bodyPr/>
          <a:lstStyle/>
          <a:p>
            <a:pPr eaLnBrk="1" hangingPunct="1"/>
            <a:r>
              <a:rPr lang="en-US" altLang="en-US" b="1">
                <a:solidFill>
                  <a:schemeClr val="bg1"/>
                </a:solidFill>
              </a:rPr>
              <a:t>Understanding the Mass Media</a:t>
            </a:r>
          </a:p>
        </p:txBody>
      </p:sp>
      <p:sp>
        <p:nvSpPr>
          <p:cNvPr id="21507" name="Rectangle 3"/>
          <p:cNvSpPr>
            <a:spLocks noGrp="1" noChangeArrowheads="1"/>
          </p:cNvSpPr>
          <p:nvPr>
            <p:ph type="body" idx="1"/>
          </p:nvPr>
        </p:nvSpPr>
        <p:spPr>
          <a:xfrm>
            <a:off x="1188065" y="1777482"/>
            <a:ext cx="8534400" cy="3615267"/>
          </a:xfrm>
        </p:spPr>
        <p:txBody>
          <a:bodyPr>
            <a:normAutofit fontScale="85000" lnSpcReduction="20000"/>
          </a:bodyPr>
          <a:lstStyle/>
          <a:p>
            <a:pPr eaLnBrk="1" hangingPunct="1">
              <a:lnSpc>
                <a:spcPct val="90000"/>
              </a:lnSpc>
            </a:pPr>
            <a:r>
              <a:rPr lang="en-US" altLang="en-US" sz="2800" b="1" dirty="0">
                <a:solidFill>
                  <a:schemeClr val="bg1"/>
                </a:solidFill>
              </a:rPr>
              <a:t>Individualism and the Media</a:t>
            </a:r>
          </a:p>
          <a:p>
            <a:pPr lvl="1" eaLnBrk="1" hangingPunct="1">
              <a:lnSpc>
                <a:spcPct val="90000"/>
              </a:lnSpc>
            </a:pPr>
            <a:r>
              <a:rPr lang="en-US" altLang="en-US" sz="2400" b="1" dirty="0">
                <a:solidFill>
                  <a:schemeClr val="bg1"/>
                </a:solidFill>
              </a:rPr>
              <a:t>Candidates run on their own by appealing to people on television</a:t>
            </a:r>
          </a:p>
          <a:p>
            <a:pPr lvl="1" eaLnBrk="1" hangingPunct="1">
              <a:lnSpc>
                <a:spcPct val="90000"/>
              </a:lnSpc>
            </a:pPr>
            <a:r>
              <a:rPr lang="en-US" altLang="en-US" sz="2400" b="1" dirty="0">
                <a:solidFill>
                  <a:schemeClr val="bg1"/>
                </a:solidFill>
              </a:rPr>
              <a:t>Easier to focus on one person like the president, than groups, e.g., Congress or the courts</a:t>
            </a:r>
          </a:p>
          <a:p>
            <a:pPr eaLnBrk="1" hangingPunct="1">
              <a:lnSpc>
                <a:spcPct val="90000"/>
              </a:lnSpc>
            </a:pPr>
            <a:r>
              <a:rPr lang="en-US" altLang="en-US" sz="2800" b="1" dirty="0">
                <a:solidFill>
                  <a:schemeClr val="bg1"/>
                </a:solidFill>
              </a:rPr>
              <a:t>Democracy and the Media</a:t>
            </a:r>
          </a:p>
          <a:p>
            <a:pPr lvl="1" eaLnBrk="1" hangingPunct="1">
              <a:lnSpc>
                <a:spcPct val="90000"/>
              </a:lnSpc>
            </a:pPr>
            <a:r>
              <a:rPr lang="en-US" altLang="en-US" sz="2400" b="1" dirty="0">
                <a:solidFill>
                  <a:schemeClr val="bg1"/>
                </a:solidFill>
              </a:rPr>
              <a:t>“Information is the fuel of democracy.”  We need the media so we are informed of the actions of government as well as understanding the issues that America faces.</a:t>
            </a:r>
          </a:p>
          <a:p>
            <a:pPr lvl="1" eaLnBrk="1" hangingPunct="1">
              <a:lnSpc>
                <a:spcPct val="90000"/>
              </a:lnSpc>
            </a:pPr>
            <a:r>
              <a:rPr lang="en-US" altLang="en-US" sz="2400" b="1" dirty="0">
                <a:solidFill>
                  <a:schemeClr val="bg1"/>
                </a:solidFill>
              </a:rPr>
              <a:t>But news provides more entertainment than information; it is superficial.</a:t>
            </a:r>
          </a:p>
          <a:p>
            <a:pPr lvl="1" eaLnBrk="1" hangingPunct="1">
              <a:lnSpc>
                <a:spcPct val="90000"/>
              </a:lnSpc>
            </a:pPr>
            <a:r>
              <a:rPr lang="en-US" altLang="en-US" sz="2400" b="1" dirty="0">
                <a:solidFill>
                  <a:schemeClr val="bg1"/>
                </a:solidFill>
              </a:rPr>
              <a:t>News is a business, giving people what they want.</a:t>
            </a:r>
          </a:p>
        </p:txBody>
      </p:sp>
    </p:spTree>
    <p:extLst>
      <p:ext uri="{BB962C8B-B14F-4D97-AF65-F5344CB8AC3E}">
        <p14:creationId xmlns:p14="http://schemas.microsoft.com/office/powerpoint/2010/main" val="401078083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1756" y="577517"/>
            <a:ext cx="5724641" cy="4338854"/>
          </a:xfrm>
        </p:spPr>
        <p:txBody>
          <a:bodyPr>
            <a:normAutofit/>
          </a:bodyPr>
          <a:lstStyle/>
          <a:p>
            <a:pPr>
              <a:defRPr/>
            </a:pPr>
            <a:r>
              <a:rPr lang="en-US" altLang="en-US" sz="4400" dirty="0">
                <a:solidFill>
                  <a:schemeClr val="bg1"/>
                </a:solidFill>
              </a:rPr>
              <a:t>What Makes an Interest </a:t>
            </a:r>
            <a:br>
              <a:rPr lang="en-US" altLang="en-US" sz="4400" dirty="0">
                <a:solidFill>
                  <a:schemeClr val="bg1"/>
                </a:solidFill>
              </a:rPr>
            </a:br>
            <a:r>
              <a:rPr lang="en-US" altLang="en-US" sz="4400" dirty="0">
                <a:solidFill>
                  <a:schemeClr val="bg1"/>
                </a:solidFill>
              </a:rPr>
              <a:t>Group Successful?</a:t>
            </a:r>
          </a:p>
        </p:txBody>
      </p:sp>
      <p:pic>
        <p:nvPicPr>
          <p:cNvPr id="1026" name="Picture 2" descr="Image result for list of most powerful interest groups">
            <a:extLst>
              <a:ext uri="{FF2B5EF4-FFF2-40B4-BE49-F238E27FC236}">
                <a16:creationId xmlns:a16="http://schemas.microsoft.com/office/drawing/2014/main" id="{02DDC181-0737-46F9-BAB3-59313EF75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207" y="195581"/>
            <a:ext cx="5888242" cy="544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44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dirty="0">
                <a:solidFill>
                  <a:schemeClr val="bg1"/>
                </a:solidFill>
              </a:rPr>
              <a:t>What Makes an Interest </a:t>
            </a:r>
            <a:br>
              <a:rPr lang="en-US" altLang="en-US" dirty="0">
                <a:solidFill>
                  <a:schemeClr val="bg1"/>
                </a:solidFill>
              </a:rPr>
            </a:br>
            <a:r>
              <a:rPr lang="en-US" altLang="en-US" dirty="0">
                <a:solidFill>
                  <a:schemeClr val="bg1"/>
                </a:solidFill>
              </a:rPr>
              <a:t>Group Successful?</a:t>
            </a:r>
          </a:p>
        </p:txBody>
      </p:sp>
      <p:sp>
        <p:nvSpPr>
          <p:cNvPr id="15363" name="Rectangle 3"/>
          <p:cNvSpPr>
            <a:spLocks noGrp="1" noChangeArrowheads="1"/>
          </p:cNvSpPr>
          <p:nvPr>
            <p:ph idx="1"/>
          </p:nvPr>
        </p:nvSpPr>
        <p:spPr>
          <a:xfrm>
            <a:off x="154823" y="1698108"/>
            <a:ext cx="8534400" cy="3615267"/>
          </a:xfrm>
        </p:spPr>
        <p:txBody>
          <a:bodyPr>
            <a:normAutofit fontScale="92500"/>
          </a:bodyPr>
          <a:lstStyle/>
          <a:p>
            <a:pPr>
              <a:lnSpc>
                <a:spcPct val="90000"/>
              </a:lnSpc>
            </a:pPr>
            <a:r>
              <a:rPr lang="en-US" altLang="en-US" sz="2800" dirty="0"/>
              <a:t>The Surprising Ineffectiveness of Large Groups</a:t>
            </a:r>
          </a:p>
          <a:p>
            <a:pPr lvl="1">
              <a:lnSpc>
                <a:spcPct val="90000"/>
              </a:lnSpc>
            </a:pPr>
            <a:r>
              <a:rPr lang="en-US" altLang="en-US" sz="2400" dirty="0"/>
              <a:t>Potential group:  all the people who might be interest group members because they share a common interest</a:t>
            </a:r>
          </a:p>
          <a:p>
            <a:pPr lvl="1">
              <a:lnSpc>
                <a:spcPct val="90000"/>
              </a:lnSpc>
            </a:pPr>
            <a:endParaRPr lang="en-US" altLang="en-US" sz="2400" dirty="0"/>
          </a:p>
          <a:p>
            <a:pPr lvl="1">
              <a:lnSpc>
                <a:spcPct val="90000"/>
              </a:lnSpc>
            </a:pPr>
            <a:r>
              <a:rPr lang="en-US" altLang="en-US" sz="2400" dirty="0"/>
              <a:t>Actual group: the part of the potential group consisting of members who actually join</a:t>
            </a:r>
          </a:p>
          <a:p>
            <a:pPr lvl="1">
              <a:lnSpc>
                <a:spcPct val="90000"/>
              </a:lnSpc>
            </a:pPr>
            <a:endParaRPr lang="en-US" altLang="en-US" sz="2400" dirty="0"/>
          </a:p>
          <a:p>
            <a:pPr lvl="1">
              <a:lnSpc>
                <a:spcPct val="90000"/>
              </a:lnSpc>
            </a:pPr>
            <a:r>
              <a:rPr lang="en-US" altLang="en-US" sz="2400" dirty="0"/>
              <a:t>Collective good: something of value that cannot be withheld from a group member</a:t>
            </a:r>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800" y="3091405"/>
            <a:ext cx="11049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0807" y="152400"/>
            <a:ext cx="1411287" cy="120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5949" y="6069837"/>
            <a:ext cx="40005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37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dirty="0">
                <a:solidFill>
                  <a:schemeClr val="bg1"/>
                </a:solidFill>
              </a:rPr>
              <a:t>What Makes an Interest </a:t>
            </a:r>
            <a:br>
              <a:rPr lang="en-US" altLang="en-US" dirty="0">
                <a:solidFill>
                  <a:schemeClr val="bg1"/>
                </a:solidFill>
              </a:rPr>
            </a:br>
            <a:r>
              <a:rPr lang="en-US" altLang="en-US" dirty="0">
                <a:solidFill>
                  <a:schemeClr val="bg1"/>
                </a:solidFill>
              </a:rPr>
              <a:t>Group Successful?</a:t>
            </a:r>
          </a:p>
        </p:txBody>
      </p:sp>
      <p:sp>
        <p:nvSpPr>
          <p:cNvPr id="15363" name="Rectangle 3"/>
          <p:cNvSpPr>
            <a:spLocks noGrp="1" noChangeArrowheads="1"/>
          </p:cNvSpPr>
          <p:nvPr>
            <p:ph idx="1"/>
          </p:nvPr>
        </p:nvSpPr>
        <p:spPr>
          <a:xfrm>
            <a:off x="1464644" y="2319446"/>
            <a:ext cx="8534400" cy="3615267"/>
          </a:xfrm>
        </p:spPr>
        <p:txBody>
          <a:bodyPr>
            <a:noAutofit/>
          </a:bodyPr>
          <a:lstStyle/>
          <a:p>
            <a:pPr>
              <a:lnSpc>
                <a:spcPct val="80000"/>
              </a:lnSpc>
            </a:pPr>
            <a:r>
              <a:rPr lang="en-US" altLang="en-US" sz="2800" b="1" dirty="0"/>
              <a:t>Free-Rider Problem</a:t>
            </a:r>
          </a:p>
          <a:p>
            <a:pPr lvl="1">
              <a:lnSpc>
                <a:spcPct val="80000"/>
              </a:lnSpc>
            </a:pPr>
            <a:r>
              <a:rPr lang="en-US" altLang="en-US" sz="2400" b="1" dirty="0"/>
              <a:t>Some people don’t join interest groups because they benefit from the group’s activities without officially joining.</a:t>
            </a:r>
          </a:p>
          <a:p>
            <a:pPr lvl="1">
              <a:lnSpc>
                <a:spcPct val="80000"/>
              </a:lnSpc>
            </a:pPr>
            <a:r>
              <a:rPr lang="en-US" altLang="en-US" sz="2400" b="1" dirty="0"/>
              <a:t>Bigger the group, larger the problem</a:t>
            </a:r>
          </a:p>
          <a:p>
            <a:pPr lvl="1">
              <a:lnSpc>
                <a:spcPct val="80000"/>
              </a:lnSpc>
            </a:pPr>
            <a:r>
              <a:rPr lang="en-US" altLang="en-US" sz="2400" b="1" dirty="0"/>
              <a:t>Large groups are difficult to organize</a:t>
            </a:r>
          </a:p>
          <a:p>
            <a:pPr>
              <a:lnSpc>
                <a:spcPct val="80000"/>
              </a:lnSpc>
            </a:pPr>
            <a:r>
              <a:rPr lang="en-US" altLang="en-US" sz="2800" b="1" dirty="0"/>
              <a:t>Olson’s law of large groups:</a:t>
            </a:r>
          </a:p>
          <a:p>
            <a:pPr lvl="1">
              <a:lnSpc>
                <a:spcPct val="80000"/>
              </a:lnSpc>
            </a:pPr>
            <a:r>
              <a:rPr lang="en-US" altLang="en-US" sz="2400" b="1" dirty="0"/>
              <a:t>“The larger the group, the further it will fall short of providing an optimal amount of a collective good.”</a:t>
            </a:r>
          </a:p>
          <a:p>
            <a:pPr lvl="1">
              <a:lnSpc>
                <a:spcPct val="80000"/>
              </a:lnSpc>
            </a:pPr>
            <a:r>
              <a:rPr lang="en-US" altLang="en-US" sz="2400" b="1" dirty="0"/>
              <a:t>Overcome Olson’s law by providing selective benefits: Goods that a group can restrict to those who pay their annual dues</a:t>
            </a:r>
          </a:p>
        </p:txBody>
      </p:sp>
    </p:spTree>
    <p:extLst>
      <p:ext uri="{BB962C8B-B14F-4D97-AF65-F5344CB8AC3E}">
        <p14:creationId xmlns:p14="http://schemas.microsoft.com/office/powerpoint/2010/main" val="3556540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dirty="0">
                <a:solidFill>
                  <a:schemeClr val="bg1"/>
                </a:solidFill>
              </a:rPr>
              <a:t>What Makes an Interest </a:t>
            </a:r>
            <a:br>
              <a:rPr lang="en-US" altLang="en-US" dirty="0">
                <a:solidFill>
                  <a:schemeClr val="bg1"/>
                </a:solidFill>
              </a:rPr>
            </a:br>
            <a:r>
              <a:rPr lang="en-US" altLang="en-US" dirty="0">
                <a:solidFill>
                  <a:schemeClr val="bg1"/>
                </a:solidFill>
              </a:rPr>
              <a:t>Group Successful?</a:t>
            </a:r>
          </a:p>
        </p:txBody>
      </p:sp>
      <p:pic>
        <p:nvPicPr>
          <p:cNvPr id="1843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524000"/>
            <a:ext cx="82296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59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dirty="0">
                <a:solidFill>
                  <a:schemeClr val="bg1"/>
                </a:solidFill>
              </a:rPr>
              <a:t>What Makes an Interest </a:t>
            </a:r>
            <a:br>
              <a:rPr lang="en-US" altLang="en-US" dirty="0">
                <a:solidFill>
                  <a:schemeClr val="bg1"/>
                </a:solidFill>
              </a:rPr>
            </a:br>
            <a:r>
              <a:rPr lang="en-US" altLang="en-US" dirty="0">
                <a:solidFill>
                  <a:schemeClr val="bg1"/>
                </a:solidFill>
              </a:rPr>
              <a:t>Group Successful?</a:t>
            </a:r>
          </a:p>
        </p:txBody>
      </p:sp>
      <p:sp>
        <p:nvSpPr>
          <p:cNvPr id="16387" name="Rectangle 3"/>
          <p:cNvSpPr>
            <a:spLocks noGrp="1" noChangeArrowheads="1"/>
          </p:cNvSpPr>
          <p:nvPr>
            <p:ph idx="1"/>
          </p:nvPr>
        </p:nvSpPr>
        <p:spPr>
          <a:xfrm>
            <a:off x="1464644" y="2121907"/>
            <a:ext cx="8534400" cy="3615267"/>
          </a:xfrm>
        </p:spPr>
        <p:txBody>
          <a:bodyPr>
            <a:noAutofit/>
          </a:bodyPr>
          <a:lstStyle/>
          <a:p>
            <a:pPr>
              <a:lnSpc>
                <a:spcPct val="90000"/>
              </a:lnSpc>
            </a:pPr>
            <a:r>
              <a:rPr lang="en-US" altLang="en-US" sz="2800" b="1" dirty="0"/>
              <a:t>Small groups are better organized and more focused on the group’s goals.</a:t>
            </a:r>
          </a:p>
          <a:p>
            <a:pPr lvl="1">
              <a:lnSpc>
                <a:spcPct val="90000"/>
              </a:lnSpc>
            </a:pPr>
            <a:r>
              <a:rPr lang="en-US" altLang="en-US" sz="2400" b="1" dirty="0"/>
              <a:t>Multinational corporations are successful because there are few of them and, therefore, have an easier time organizing for political action.</a:t>
            </a:r>
          </a:p>
          <a:p>
            <a:pPr lvl="1">
              <a:lnSpc>
                <a:spcPct val="90000"/>
              </a:lnSpc>
            </a:pPr>
            <a:r>
              <a:rPr lang="en-US" altLang="en-US" sz="2400" b="1" dirty="0"/>
              <a:t>Consumer groups have a difficult time getting significant policy gains because the benefits are spread over the entire population.</a:t>
            </a:r>
          </a:p>
          <a:p>
            <a:pPr lvl="1">
              <a:lnSpc>
                <a:spcPct val="90000"/>
              </a:lnSpc>
            </a:pPr>
            <a:r>
              <a:rPr lang="en-US" altLang="en-US" sz="2400" b="1" dirty="0"/>
              <a:t>Public interest lobbies seek “a collective good, the achievement of which will not selectively and materially benefit the membership activities of the organization.”</a:t>
            </a:r>
          </a:p>
        </p:txBody>
      </p:sp>
    </p:spTree>
    <p:extLst>
      <p:ext uri="{BB962C8B-B14F-4D97-AF65-F5344CB8AC3E}">
        <p14:creationId xmlns:p14="http://schemas.microsoft.com/office/powerpoint/2010/main" val="2997669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dirty="0">
                <a:solidFill>
                  <a:schemeClr val="bg1"/>
                </a:solidFill>
              </a:rPr>
              <a:t>What Makes an Interest </a:t>
            </a:r>
            <a:br>
              <a:rPr lang="en-US" altLang="en-US" dirty="0">
                <a:solidFill>
                  <a:schemeClr val="bg1"/>
                </a:solidFill>
              </a:rPr>
            </a:br>
            <a:r>
              <a:rPr lang="en-US" altLang="en-US" dirty="0">
                <a:solidFill>
                  <a:schemeClr val="bg1"/>
                </a:solidFill>
              </a:rPr>
              <a:t>Group Successful?</a:t>
            </a:r>
          </a:p>
        </p:txBody>
      </p:sp>
      <p:sp>
        <p:nvSpPr>
          <p:cNvPr id="17411" name="Rectangle 3"/>
          <p:cNvSpPr>
            <a:spLocks noGrp="1" noChangeArrowheads="1"/>
          </p:cNvSpPr>
          <p:nvPr>
            <p:ph idx="1"/>
          </p:nvPr>
        </p:nvSpPr>
        <p:spPr>
          <a:xfrm>
            <a:off x="321985" y="1879245"/>
            <a:ext cx="8534400" cy="3615267"/>
          </a:xfrm>
        </p:spPr>
        <p:txBody>
          <a:bodyPr>
            <a:noAutofit/>
          </a:bodyPr>
          <a:lstStyle/>
          <a:p>
            <a:r>
              <a:rPr lang="en-US" altLang="en-US" sz="3200" dirty="0"/>
              <a:t>Intensity</a:t>
            </a:r>
          </a:p>
          <a:p>
            <a:pPr lvl="1"/>
            <a:r>
              <a:rPr lang="en-US" altLang="en-US" sz="2800" dirty="0"/>
              <a:t>Single-Issue groups: groups that focus on a narrow interest, dislike compromise, and often draw membership from people new to politics</a:t>
            </a:r>
          </a:p>
          <a:p>
            <a:pPr lvl="1"/>
            <a:r>
              <a:rPr lang="en-US" altLang="en-US" sz="2800" dirty="0"/>
              <a:t>Groups may focus on an emotional issue, providing them with a psychological advantage.</a:t>
            </a:r>
          </a:p>
          <a:p>
            <a:pPr lvl="1"/>
            <a:r>
              <a:rPr lang="en-US" altLang="en-US" sz="2800" dirty="0"/>
              <a:t>Intensity encourages non-conventional means of participation, i.e.—protests</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2024" y="4757370"/>
            <a:ext cx="2286000" cy="172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975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213</TotalTime>
  <Words>2036</Words>
  <Application>Microsoft Office PowerPoint</Application>
  <PresentationFormat>Widescreen</PresentationFormat>
  <Paragraphs>229</Paragraphs>
  <Slides>39</Slides>
  <Notes>18</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メイリオ</vt:lpstr>
      <vt:lpstr>MS PGothic</vt:lpstr>
      <vt:lpstr>MS PGothic</vt:lpstr>
      <vt:lpstr>Arial</vt:lpstr>
      <vt:lpstr>Brush Script MT</vt:lpstr>
      <vt:lpstr>Calibri</vt:lpstr>
      <vt:lpstr>Century Gothic</vt:lpstr>
      <vt:lpstr>Rage Italic</vt:lpstr>
      <vt:lpstr>Times New Roman</vt:lpstr>
      <vt:lpstr>Wingdings 2</vt:lpstr>
      <vt:lpstr>Wingdings 3</vt:lpstr>
      <vt:lpstr>Slice</vt:lpstr>
      <vt:lpstr>The Media &amp; Interest Groups</vt:lpstr>
      <vt:lpstr>Politics</vt:lpstr>
      <vt:lpstr>Types of Interest Groups</vt:lpstr>
      <vt:lpstr>What Makes an Interest  Group Successful?</vt:lpstr>
      <vt:lpstr>What Makes an Interest  Group Successful?</vt:lpstr>
      <vt:lpstr>What Makes an Interest  Group Successful?</vt:lpstr>
      <vt:lpstr>What Makes an Interest  Group Successful?</vt:lpstr>
      <vt:lpstr>What Makes an Interest  Group Successful?</vt:lpstr>
      <vt:lpstr>What Makes an Interest  Group Successful?</vt:lpstr>
      <vt:lpstr>What Makes an Interest  Group Successful?</vt:lpstr>
      <vt:lpstr>How Groups Try to Shape Policy</vt:lpstr>
      <vt:lpstr>How Groups Try to Shape Policy</vt:lpstr>
      <vt:lpstr>How Groups Try to Shape Policy</vt:lpstr>
      <vt:lpstr>How Groups Try to Shape Policy</vt:lpstr>
      <vt:lpstr>Introduction Some important definitions:</vt:lpstr>
      <vt:lpstr>The Development of Media Politics</vt:lpstr>
      <vt:lpstr>The Mass Media Today</vt:lpstr>
      <vt:lpstr>Meet the Master of Mass Media</vt:lpstr>
      <vt:lpstr>Print Media-(newspapers and magazines)</vt:lpstr>
      <vt:lpstr>The Development of Media Politics</vt:lpstr>
      <vt:lpstr>Government Regulation of the Broadcast Media</vt:lpstr>
      <vt:lpstr>The Development of Media Politics</vt:lpstr>
      <vt:lpstr>Narrowcasting: Cable TV &amp; Internet</vt:lpstr>
      <vt:lpstr>Who is honest?</vt:lpstr>
      <vt:lpstr>Reporting the News</vt:lpstr>
      <vt:lpstr>Reporting the News</vt:lpstr>
      <vt:lpstr>PowerPoint Presentation</vt:lpstr>
      <vt:lpstr>Bias in the Media</vt:lpstr>
      <vt:lpstr>Reporting the News</vt:lpstr>
      <vt:lpstr>Finding the News</vt:lpstr>
      <vt:lpstr>PowerPoint Presentation</vt:lpstr>
      <vt:lpstr>Obama vs. Trump media coverage </vt:lpstr>
      <vt:lpstr>PowerPoint Presentation</vt:lpstr>
      <vt:lpstr>Charting Media Bias</vt:lpstr>
      <vt:lpstr>Media Bias chart</vt:lpstr>
      <vt:lpstr>How to spot Media Bias</vt:lpstr>
      <vt:lpstr>How to Spot Fake News</vt:lpstr>
      <vt:lpstr>Understanding the Mass Media</vt:lpstr>
      <vt:lpstr>Understanding the Mass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Media &amp; Interest Groups</dc:title>
  <dc:creator>Windows User</dc:creator>
  <cp:lastModifiedBy>Michael Fluharty</cp:lastModifiedBy>
  <cp:revision>19</cp:revision>
  <dcterms:created xsi:type="dcterms:W3CDTF">2017-05-22T15:06:26Z</dcterms:created>
  <dcterms:modified xsi:type="dcterms:W3CDTF">2022-02-10T17:53:10Z</dcterms:modified>
</cp:coreProperties>
</file>