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76" r:id="rId5"/>
    <p:sldId id="271" r:id="rId6"/>
    <p:sldId id="260" r:id="rId7"/>
    <p:sldId id="272" r:id="rId8"/>
    <p:sldId id="274" r:id="rId9"/>
    <p:sldId id="275" r:id="rId10"/>
    <p:sldId id="277" r:id="rId11"/>
    <p:sldId id="278" r:id="rId12"/>
    <p:sldId id="279" r:id="rId13"/>
    <p:sldId id="280" r:id="rId14"/>
    <p:sldId id="281" r:id="rId15"/>
    <p:sldId id="282" r:id="rId16"/>
    <p:sldId id="273" r:id="rId17"/>
    <p:sldId id="261" r:id="rId18"/>
    <p:sldId id="262" r:id="rId19"/>
    <p:sldId id="263" r:id="rId20"/>
    <p:sldId id="264" r:id="rId21"/>
    <p:sldId id="291" r:id="rId22"/>
    <p:sldId id="265" r:id="rId23"/>
    <p:sldId id="266" r:id="rId24"/>
    <p:sldId id="267" r:id="rId25"/>
    <p:sldId id="268" r:id="rId26"/>
    <p:sldId id="269" r:id="rId27"/>
    <p:sldId id="270" r:id="rId28"/>
    <p:sldId id="29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Text Placeholder 2"/>
          <p:cNvSpPr>
            <a:spLocks noGrp="1"/>
          </p:cNvSpPr>
          <p:nvPr>
            <p:ph type="body" sz="half" idx="1"/>
          </p:nvPr>
        </p:nvSpPr>
        <p:spPr>
          <a:xfrm>
            <a:off x="7112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11200" y="6248400"/>
            <a:ext cx="2743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3180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042400" y="6248400"/>
            <a:ext cx="2540000" cy="457200"/>
          </a:xfrm>
        </p:spPr>
        <p:txBody>
          <a:bodyPr/>
          <a:lstStyle>
            <a:lvl1pPr>
              <a:defRPr/>
            </a:lvl1pPr>
          </a:lstStyle>
          <a:p>
            <a:fld id="{F0832215-A610-41FC-BC51-A2E07E191208}" type="slidenum">
              <a:rPr lang="en-US" altLang="en-US"/>
              <a:pPr/>
              <a:t>‹#›</a:t>
            </a:fld>
            <a:endParaRPr lang="en-US" altLang="en-US"/>
          </a:p>
        </p:txBody>
      </p:sp>
    </p:spTree>
    <p:extLst>
      <p:ext uri="{BB962C8B-B14F-4D97-AF65-F5344CB8AC3E}">
        <p14:creationId xmlns:p14="http://schemas.microsoft.com/office/powerpoint/2010/main" val="3195789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Content Placeholder 2"/>
          <p:cNvSpPr>
            <a:spLocks noGrp="1"/>
          </p:cNvSpPr>
          <p:nvPr>
            <p:ph sz="quarter" idx="1"/>
          </p:nvPr>
        </p:nvSpPr>
        <p:spPr>
          <a:xfrm>
            <a:off x="711200" y="1828800"/>
            <a:ext cx="53340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11200" y="3924300"/>
            <a:ext cx="53340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2484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711200" y="6248400"/>
            <a:ext cx="27432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318000" y="6248400"/>
            <a:ext cx="38608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9042400" y="6248400"/>
            <a:ext cx="2540000" cy="457200"/>
          </a:xfrm>
        </p:spPr>
        <p:txBody>
          <a:bodyPr/>
          <a:lstStyle>
            <a:lvl1pPr>
              <a:defRPr/>
            </a:lvl1pPr>
          </a:lstStyle>
          <a:p>
            <a:fld id="{00C83590-C72F-47F3-8C9A-A0B141D1588C}" type="slidenum">
              <a:rPr lang="en-US" altLang="en-US"/>
              <a:pPr/>
              <a:t>‹#›</a:t>
            </a:fld>
            <a:endParaRPr lang="en-US" altLang="en-US"/>
          </a:p>
        </p:txBody>
      </p:sp>
    </p:spTree>
    <p:extLst>
      <p:ext uri="{BB962C8B-B14F-4D97-AF65-F5344CB8AC3E}">
        <p14:creationId xmlns:p14="http://schemas.microsoft.com/office/powerpoint/2010/main" val="290218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Political Parties &amp; Political Ideology</a:t>
            </a:r>
          </a:p>
        </p:txBody>
      </p:sp>
      <p:sp>
        <p:nvSpPr>
          <p:cNvPr id="3" name="Subtitle 2"/>
          <p:cNvSpPr>
            <a:spLocks noGrp="1"/>
          </p:cNvSpPr>
          <p:nvPr>
            <p:ph type="subTitle" idx="1"/>
          </p:nvPr>
        </p:nvSpPr>
        <p:spPr/>
        <p:txBody>
          <a:bodyPr>
            <a:normAutofit/>
          </a:bodyPr>
          <a:lstStyle/>
          <a:p>
            <a:r>
              <a:rPr lang="en-US" dirty="0"/>
              <a:t>Coach Flu</a:t>
            </a:r>
          </a:p>
          <a:p>
            <a:r>
              <a:rPr lang="en-US" dirty="0"/>
              <a:t>Revised 2019-2020</a:t>
            </a:r>
          </a:p>
        </p:txBody>
      </p:sp>
    </p:spTree>
    <p:extLst>
      <p:ext uri="{BB962C8B-B14F-4D97-AF65-F5344CB8AC3E}">
        <p14:creationId xmlns:p14="http://schemas.microsoft.com/office/powerpoint/2010/main" val="146007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a:t>	The Party in the Electorate </a:t>
            </a:r>
          </a:p>
        </p:txBody>
      </p:sp>
      <p:sp>
        <p:nvSpPr>
          <p:cNvPr id="16387" name="Rectangle 3"/>
          <p:cNvSpPr>
            <a:spLocks noGrp="1" noChangeArrowheads="1"/>
          </p:cNvSpPr>
          <p:nvPr>
            <p:ph idx="1"/>
          </p:nvPr>
        </p:nvSpPr>
        <p:spPr>
          <a:xfrm>
            <a:off x="1508760" y="2391295"/>
            <a:ext cx="8153400" cy="3962400"/>
          </a:xfrm>
        </p:spPr>
        <p:txBody>
          <a:bodyPr/>
          <a:lstStyle/>
          <a:p>
            <a:pPr eaLnBrk="1" hangingPunct="1"/>
            <a:r>
              <a:rPr lang="en-US" altLang="en-US" sz="2800" dirty="0"/>
              <a:t>In most European nations, being a party members means formally joining a political party. It includes: membership cards, and you must pay dues etc. </a:t>
            </a:r>
          </a:p>
          <a:p>
            <a:pPr eaLnBrk="1" hangingPunct="1"/>
            <a:r>
              <a:rPr lang="en-US" altLang="en-US" sz="2800" dirty="0"/>
              <a:t>Most voters have a </a:t>
            </a:r>
            <a:r>
              <a:rPr lang="en-US" altLang="en-US" sz="2800" u="sng" dirty="0">
                <a:solidFill>
                  <a:schemeClr val="bg1"/>
                </a:solidFill>
              </a:rPr>
              <a:t>party image</a:t>
            </a:r>
            <a:r>
              <a:rPr lang="en-US" altLang="en-US" sz="2800" dirty="0">
                <a:solidFill>
                  <a:schemeClr val="bg1"/>
                </a:solidFill>
              </a:rPr>
              <a:t> </a:t>
            </a:r>
            <a:r>
              <a:rPr lang="en-US" altLang="en-US" sz="2800" dirty="0"/>
              <a:t>of each party. </a:t>
            </a:r>
          </a:p>
          <a:p>
            <a:pPr eaLnBrk="1" hangingPunct="1">
              <a:buFont typeface="Wingdings" panose="05000000000000000000" pitchFamily="2" charset="2"/>
              <a:buNone/>
            </a:pPr>
            <a:r>
              <a:rPr lang="en-US" altLang="en-US" sz="2800" dirty="0"/>
              <a:t>	</a:t>
            </a:r>
            <a:r>
              <a:rPr lang="en-US" altLang="en-US" sz="2800" dirty="0">
                <a:solidFill>
                  <a:srgbClr val="FF0000"/>
                </a:solidFill>
              </a:rPr>
              <a:t>	</a:t>
            </a:r>
            <a:r>
              <a:rPr lang="en-US" altLang="en-US" sz="2800" u="sng" dirty="0">
                <a:solidFill>
                  <a:schemeClr val="bg1"/>
                </a:solidFill>
              </a:rPr>
              <a:t>Party Image</a:t>
            </a:r>
            <a:r>
              <a:rPr lang="en-US" altLang="en-US" sz="2800" dirty="0">
                <a:solidFill>
                  <a:schemeClr val="bg1"/>
                </a:solidFill>
              </a:rPr>
              <a:t>: Voter’s perception of what  the 	Republicans or Democrats stand for, such  	as conservatism or liberalism. </a:t>
            </a:r>
          </a:p>
        </p:txBody>
      </p:sp>
    </p:spTree>
    <p:extLst>
      <p:ext uri="{BB962C8B-B14F-4D97-AF65-F5344CB8AC3E}">
        <p14:creationId xmlns:p14="http://schemas.microsoft.com/office/powerpoint/2010/main" val="414987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a:t>       Party in the Electorate</a:t>
            </a:r>
          </a:p>
        </p:txBody>
      </p:sp>
      <p:sp>
        <p:nvSpPr>
          <p:cNvPr id="17411" name="Rectangle 3"/>
          <p:cNvSpPr>
            <a:spLocks noGrp="1" noChangeArrowheads="1"/>
          </p:cNvSpPr>
          <p:nvPr>
            <p:ph type="body" sz="half" idx="1"/>
          </p:nvPr>
        </p:nvSpPr>
        <p:spPr>
          <a:xfrm>
            <a:off x="793865" y="1783080"/>
            <a:ext cx="4000500" cy="4038600"/>
          </a:xfrm>
        </p:spPr>
        <p:txBody>
          <a:bodyPr/>
          <a:lstStyle/>
          <a:p>
            <a:pPr marL="0" indent="0"/>
            <a:r>
              <a:rPr lang="en-US" altLang="en-US" sz="2300" dirty="0"/>
              <a:t>Party images help shape people’s </a:t>
            </a:r>
            <a:r>
              <a:rPr lang="en-US" altLang="en-US" sz="2300" u="sng" dirty="0">
                <a:solidFill>
                  <a:schemeClr val="bg1"/>
                </a:solidFill>
              </a:rPr>
              <a:t>party identification. </a:t>
            </a:r>
          </a:p>
          <a:p>
            <a:pPr marL="0" indent="0">
              <a:buNone/>
            </a:pPr>
            <a:r>
              <a:rPr lang="en-US" altLang="en-US" sz="2300" dirty="0">
                <a:solidFill>
                  <a:schemeClr val="bg1"/>
                </a:solidFill>
              </a:rPr>
              <a:t>         </a:t>
            </a:r>
            <a:r>
              <a:rPr lang="en-US" altLang="en-US" sz="2300" u="sng" dirty="0">
                <a:solidFill>
                  <a:schemeClr val="bg1"/>
                </a:solidFill>
              </a:rPr>
              <a:t>Party Identification: </a:t>
            </a:r>
            <a:r>
              <a:rPr lang="en-US" altLang="en-US" sz="2300" dirty="0">
                <a:solidFill>
                  <a:schemeClr val="bg1"/>
                </a:solidFill>
              </a:rPr>
              <a:t>a citizens self proclaimed preference for one party or the other. </a:t>
            </a:r>
          </a:p>
          <a:p>
            <a:pPr marL="0" indent="0"/>
            <a:r>
              <a:rPr lang="en-US" altLang="en-US" sz="2300" dirty="0"/>
              <a:t>People routinely vote for the party they identify with. </a:t>
            </a:r>
          </a:p>
          <a:p>
            <a:pPr marL="0" indent="0">
              <a:buNone/>
            </a:pPr>
            <a:endParaRPr lang="en-US" altLang="en-US" sz="2300" dirty="0"/>
          </a:p>
          <a:p>
            <a:pPr marL="0" indent="0">
              <a:buNone/>
            </a:pPr>
            <a:endParaRPr lang="en-US" altLang="en-US" sz="2300" dirty="0">
              <a:solidFill>
                <a:srgbClr val="FFFF00"/>
              </a:solidFill>
            </a:endParaRPr>
          </a:p>
        </p:txBody>
      </p:sp>
      <p:pic>
        <p:nvPicPr>
          <p:cNvPr id="17412" name="Picture 5" descr="rman850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800" y="1616075"/>
            <a:ext cx="35480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26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57400" y="-152400"/>
            <a:ext cx="8153400" cy="1143000"/>
          </a:xfrm>
        </p:spPr>
        <p:txBody>
          <a:bodyPr/>
          <a:lstStyle/>
          <a:p>
            <a:pPr>
              <a:defRPr/>
            </a:pPr>
            <a:r>
              <a:rPr lang="en-US"/>
              <a:t>	 Party in the Electorate </a:t>
            </a:r>
          </a:p>
        </p:txBody>
      </p:sp>
      <p:sp>
        <p:nvSpPr>
          <p:cNvPr id="18436" name="Rectangle 3"/>
          <p:cNvSpPr>
            <a:spLocks noGrp="1" noChangeArrowheads="1"/>
          </p:cNvSpPr>
          <p:nvPr>
            <p:ph type="body" sz="half" idx="3"/>
          </p:nvPr>
        </p:nvSpPr>
        <p:spPr>
          <a:xfrm>
            <a:off x="6738014" y="1182687"/>
            <a:ext cx="4191000" cy="4800600"/>
          </a:xfrm>
        </p:spPr>
        <p:txBody>
          <a:bodyPr>
            <a:normAutofit lnSpcReduction="10000"/>
          </a:bodyPr>
          <a:lstStyle/>
          <a:p>
            <a:pPr marL="0" indent="0"/>
            <a:r>
              <a:rPr lang="en-US" altLang="en-US" sz="2700" dirty="0"/>
              <a:t>The younger one is the more likely they are to be a political independent.</a:t>
            </a:r>
          </a:p>
          <a:p>
            <a:pPr marL="0" indent="0"/>
            <a:r>
              <a:rPr lang="en-US" altLang="en-US" sz="2700" dirty="0"/>
              <a:t>When one is independent they most likely engage in ticket splitting.</a:t>
            </a:r>
          </a:p>
          <a:p>
            <a:pPr marL="0" indent="0">
              <a:buNone/>
            </a:pPr>
            <a:r>
              <a:rPr lang="en-US" altLang="en-US" sz="2700" dirty="0">
                <a:solidFill>
                  <a:srgbClr val="FF0000"/>
                </a:solidFill>
              </a:rPr>
              <a:t>	</a:t>
            </a:r>
            <a:r>
              <a:rPr lang="en-US" altLang="en-US" sz="2700" u="sng" dirty="0">
                <a:solidFill>
                  <a:schemeClr val="bg1"/>
                </a:solidFill>
              </a:rPr>
              <a:t>Ticket Splitting</a:t>
            </a:r>
            <a:r>
              <a:rPr lang="en-US" altLang="en-US" sz="2700" dirty="0">
                <a:solidFill>
                  <a:schemeClr val="bg1"/>
                </a:solidFill>
              </a:rPr>
              <a:t>: voting with one party for one issue and the other party for 	another office. </a:t>
            </a:r>
          </a:p>
        </p:txBody>
      </p:sp>
      <p:pic>
        <p:nvPicPr>
          <p:cNvPr id="18437" name="Picture 5" descr="msh0077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2" y="1182687"/>
            <a:ext cx="43434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93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2316" y="695498"/>
            <a:ext cx="8153400" cy="1143000"/>
          </a:xfrm>
        </p:spPr>
        <p:txBody>
          <a:bodyPr>
            <a:normAutofit fontScale="90000"/>
          </a:bodyPr>
          <a:lstStyle/>
          <a:p>
            <a:pPr>
              <a:defRPr/>
            </a:pPr>
            <a:r>
              <a:rPr lang="en-US" sz="4000" dirty="0"/>
              <a:t>Party Organizations: From the Grass Roots to Washington</a:t>
            </a:r>
          </a:p>
        </p:txBody>
      </p:sp>
      <p:sp>
        <p:nvSpPr>
          <p:cNvPr id="19459" name="Rectangle 3"/>
          <p:cNvSpPr>
            <a:spLocks noGrp="1" noChangeArrowheads="1"/>
          </p:cNvSpPr>
          <p:nvPr>
            <p:ph idx="1"/>
          </p:nvPr>
        </p:nvSpPr>
        <p:spPr>
          <a:xfrm>
            <a:off x="1379913" y="2056015"/>
            <a:ext cx="7772400" cy="4724400"/>
          </a:xfrm>
        </p:spPr>
        <p:txBody>
          <a:bodyPr>
            <a:normAutofit fontScale="92500"/>
          </a:bodyPr>
          <a:lstStyle/>
          <a:p>
            <a:pPr eaLnBrk="1" hangingPunct="1">
              <a:lnSpc>
                <a:spcPct val="90000"/>
              </a:lnSpc>
            </a:pPr>
            <a:r>
              <a:rPr lang="en-US" altLang="en-US" dirty="0"/>
              <a:t>From the late 19</a:t>
            </a:r>
            <a:r>
              <a:rPr lang="en-US" altLang="en-US" baseline="30000" dirty="0"/>
              <a:t>th</a:t>
            </a:r>
            <a:r>
              <a:rPr lang="en-US" altLang="en-US" dirty="0"/>
              <a:t> cent. Through the New Deal of the 1930’s many cities were dominated by party machines.</a:t>
            </a:r>
          </a:p>
          <a:p>
            <a:pPr eaLnBrk="1" hangingPunct="1">
              <a:lnSpc>
                <a:spcPct val="90000"/>
              </a:lnSpc>
              <a:buFont typeface="Wingdings" panose="05000000000000000000" pitchFamily="2" charset="2"/>
              <a:buNone/>
            </a:pPr>
            <a:r>
              <a:rPr lang="en-US" altLang="en-US" dirty="0"/>
              <a:t>		</a:t>
            </a:r>
            <a:r>
              <a:rPr lang="en-US" altLang="en-US" u="sng" dirty="0">
                <a:solidFill>
                  <a:schemeClr val="bg1"/>
                </a:solidFill>
              </a:rPr>
              <a:t>Party Machines</a:t>
            </a:r>
            <a:r>
              <a:rPr lang="en-US" altLang="en-US" dirty="0">
                <a:solidFill>
                  <a:schemeClr val="bg1"/>
                </a:solidFill>
              </a:rPr>
              <a:t>: political party organization 	that relies heavily on material inducements, 	such as patronage, to win votes.</a:t>
            </a:r>
          </a:p>
          <a:p>
            <a:pPr eaLnBrk="1" hangingPunct="1">
              <a:lnSpc>
                <a:spcPct val="90000"/>
              </a:lnSpc>
              <a:buFont typeface="Wingdings" panose="05000000000000000000" pitchFamily="2" charset="2"/>
              <a:buNone/>
            </a:pPr>
            <a:r>
              <a:rPr lang="en-US" altLang="en-US" dirty="0">
                <a:solidFill>
                  <a:schemeClr val="bg1"/>
                </a:solidFill>
              </a:rPr>
              <a:t>        	</a:t>
            </a:r>
            <a:r>
              <a:rPr lang="en-US" altLang="en-US" u="sng" dirty="0">
                <a:solidFill>
                  <a:schemeClr val="bg1"/>
                </a:solidFill>
              </a:rPr>
              <a:t>Patronage</a:t>
            </a:r>
            <a:r>
              <a:rPr lang="en-US" altLang="en-US" dirty="0">
                <a:solidFill>
                  <a:schemeClr val="bg1"/>
                </a:solidFill>
              </a:rPr>
              <a:t>: one of the key inducements used by 	party machines. A patronage job is one that is 	awarded for political reasons rather that for merit 	or competence alone. </a:t>
            </a:r>
          </a:p>
          <a:p>
            <a:pPr lvl="4" eaLnBrk="1" hangingPunct="1">
              <a:lnSpc>
                <a:spcPct val="90000"/>
              </a:lnSpc>
              <a:buFont typeface="Wingdings" panose="05000000000000000000" pitchFamily="2" charset="2"/>
              <a:buNone/>
            </a:pPr>
            <a:r>
              <a:rPr lang="en-US" altLang="en-US" sz="2400" dirty="0"/>
              <a:t>  </a:t>
            </a:r>
          </a:p>
          <a:p>
            <a:pPr lvl="4" eaLnBrk="1" hangingPunct="1">
              <a:lnSpc>
                <a:spcPct val="90000"/>
              </a:lnSpc>
              <a:buFont typeface="Wingdings" panose="05000000000000000000" pitchFamily="2" charset="2"/>
              <a:buNone/>
            </a:pPr>
            <a:r>
              <a:rPr lang="en-US" altLang="en-US" sz="2400" dirty="0"/>
              <a:t>   There were party machines in Albany, Chicago, Philadelphia, Kansas City, and elsewhere. They mostly relied on ethnic groups. </a:t>
            </a:r>
          </a:p>
          <a:p>
            <a:pPr eaLnBrk="1" hangingPunct="1">
              <a:lnSpc>
                <a:spcPct val="90000"/>
              </a:lnSpc>
              <a:buFont typeface="Wingdings" panose="05000000000000000000" pitchFamily="2" charset="2"/>
              <a:buNone/>
            </a:pPr>
            <a:endParaRPr lang="en-US" altLang="en-US" dirty="0"/>
          </a:p>
          <a:p>
            <a:pPr eaLnBrk="1" hangingPunct="1">
              <a:lnSpc>
                <a:spcPct val="90000"/>
              </a:lnSpc>
            </a:pPr>
            <a:endParaRPr lang="en-US" altLang="en-US" dirty="0"/>
          </a:p>
          <a:p>
            <a:pPr eaLnBrk="1" hangingPunct="1">
              <a:lnSpc>
                <a:spcPct val="9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128881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defRPr/>
            </a:pPr>
            <a:r>
              <a:rPr lang="en-US" sz="4000"/>
              <a:t>Party Organizations: From the Grass Roots to Washington</a:t>
            </a:r>
          </a:p>
        </p:txBody>
      </p:sp>
      <p:sp>
        <p:nvSpPr>
          <p:cNvPr id="20483" name="Rectangle 3"/>
          <p:cNvSpPr>
            <a:spLocks noGrp="1" noChangeArrowheads="1"/>
          </p:cNvSpPr>
          <p:nvPr>
            <p:ph idx="1"/>
          </p:nvPr>
        </p:nvSpPr>
        <p:spPr>
          <a:xfrm>
            <a:off x="985058" y="2267989"/>
            <a:ext cx="8153400" cy="4267200"/>
          </a:xfrm>
        </p:spPr>
        <p:txBody>
          <a:bodyPr/>
          <a:lstStyle/>
          <a:p>
            <a:pPr eaLnBrk="1" hangingPunct="1">
              <a:lnSpc>
                <a:spcPct val="90000"/>
              </a:lnSpc>
            </a:pPr>
            <a:r>
              <a:rPr lang="en-US" altLang="en-US" sz="2800" dirty="0"/>
              <a:t>American national parties are a loose aggregation of state parties, which are themselves a fluid association of individuals, groups, and local organization.</a:t>
            </a:r>
          </a:p>
          <a:p>
            <a:pPr eaLnBrk="1" hangingPunct="1">
              <a:lnSpc>
                <a:spcPct val="90000"/>
              </a:lnSpc>
            </a:pPr>
            <a:r>
              <a:rPr lang="en-US" altLang="en-US" sz="2800" dirty="0"/>
              <a:t>There are 50 state party systems in the U.S., none of them are exactly alike. </a:t>
            </a:r>
          </a:p>
          <a:p>
            <a:pPr eaLnBrk="1" hangingPunct="1">
              <a:lnSpc>
                <a:spcPct val="90000"/>
              </a:lnSpc>
            </a:pPr>
            <a:r>
              <a:rPr lang="en-US" altLang="en-US" sz="2800" dirty="0"/>
              <a:t>States are allowed wide discretion in the regulation of party activities, and how they choose to organize elections influences the strength of the parties profoundly. </a:t>
            </a:r>
          </a:p>
        </p:txBody>
      </p:sp>
    </p:spTree>
    <p:extLst>
      <p:ext uri="{BB962C8B-B14F-4D97-AF65-F5344CB8AC3E}">
        <p14:creationId xmlns:p14="http://schemas.microsoft.com/office/powerpoint/2010/main" val="197058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defRPr/>
            </a:pPr>
            <a:r>
              <a:rPr lang="en-US" sz="4000"/>
              <a:t>The Party in Government: Promises and Policy</a:t>
            </a:r>
          </a:p>
        </p:txBody>
      </p:sp>
      <p:sp>
        <p:nvSpPr>
          <p:cNvPr id="24579" name="Rectangle 3"/>
          <p:cNvSpPr>
            <a:spLocks noGrp="1" noChangeArrowheads="1"/>
          </p:cNvSpPr>
          <p:nvPr>
            <p:ph type="body" sz="half" idx="1"/>
          </p:nvPr>
        </p:nvSpPr>
        <p:spPr>
          <a:xfrm>
            <a:off x="2057400" y="1828800"/>
            <a:ext cx="4724400" cy="4038600"/>
          </a:xfrm>
        </p:spPr>
        <p:txBody>
          <a:bodyPr/>
          <a:lstStyle/>
          <a:p>
            <a:pPr marL="0" indent="0"/>
            <a:r>
              <a:rPr lang="en-US" altLang="en-US" sz="2300"/>
              <a:t>Although many people don’t read the party platforms, they are one of the best written sources for what party’s believe in.</a:t>
            </a:r>
          </a:p>
          <a:p>
            <a:pPr marL="0" indent="0">
              <a:buNone/>
            </a:pPr>
            <a:r>
              <a:rPr lang="en-US" altLang="en-US" sz="2500"/>
              <a:t>Party’s, for the most part, have done a good job of sticking to the promises they made in the party platforms. </a:t>
            </a:r>
          </a:p>
          <a:p>
            <a:pPr marL="0" indent="0"/>
            <a:endParaRPr lang="en-US" altLang="en-US" sz="2300"/>
          </a:p>
          <a:p>
            <a:pPr marL="0" indent="0"/>
            <a:endParaRPr lang="en-US" altLang="en-US" sz="2300"/>
          </a:p>
        </p:txBody>
      </p:sp>
      <p:pic>
        <p:nvPicPr>
          <p:cNvPr id="24580" name="Picture 5" descr="bigd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447800"/>
            <a:ext cx="31194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88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a:t>		Meaning of Party </a:t>
            </a:r>
          </a:p>
        </p:txBody>
      </p:sp>
      <p:sp>
        <p:nvSpPr>
          <p:cNvPr id="12291" name="Rectangle 3"/>
          <p:cNvSpPr>
            <a:spLocks noGrp="1" noChangeArrowheads="1"/>
          </p:cNvSpPr>
          <p:nvPr>
            <p:ph idx="1"/>
          </p:nvPr>
        </p:nvSpPr>
        <p:spPr>
          <a:xfrm>
            <a:off x="750917" y="2396836"/>
            <a:ext cx="4495800" cy="4038600"/>
          </a:xfrm>
        </p:spPr>
        <p:txBody>
          <a:bodyPr>
            <a:normAutofit lnSpcReduction="10000"/>
          </a:bodyPr>
          <a:lstStyle/>
          <a:p>
            <a:pPr eaLnBrk="1" hangingPunct="1"/>
            <a:r>
              <a:rPr lang="en-US" altLang="en-US" dirty="0"/>
              <a:t>The road from public opinion to public policy is a long winding road.</a:t>
            </a:r>
          </a:p>
          <a:p>
            <a:pPr lvl="2" eaLnBrk="1" hangingPunct="1"/>
            <a:r>
              <a:rPr lang="en-US" altLang="en-US" sz="2400" b="1" u="sng" dirty="0">
                <a:solidFill>
                  <a:schemeClr val="bg1"/>
                </a:solidFill>
              </a:rPr>
              <a:t>Linkage Institution</a:t>
            </a:r>
            <a:r>
              <a:rPr lang="en-US" altLang="en-US" sz="2400" b="1" dirty="0">
                <a:solidFill>
                  <a:schemeClr val="bg1"/>
                </a:solidFill>
              </a:rPr>
              <a:t>: </a:t>
            </a:r>
            <a:r>
              <a:rPr lang="en-US" altLang="en-US" sz="2400" dirty="0">
                <a:solidFill>
                  <a:schemeClr val="bg1"/>
                </a:solidFill>
              </a:rPr>
              <a:t>translates input from the public into outputs from the policymakers. </a:t>
            </a:r>
          </a:p>
          <a:p>
            <a:pPr lvl="2" eaLnBrk="1" hangingPunct="1">
              <a:buFont typeface="Wingdings" panose="05000000000000000000" pitchFamily="2" charset="2"/>
              <a:buNone/>
            </a:pPr>
            <a:r>
              <a:rPr lang="en-US" altLang="en-US" sz="2400" dirty="0"/>
              <a:t>	-They help make sure that publics opinion are heard loud and clear. </a:t>
            </a:r>
          </a:p>
          <a:p>
            <a:pPr lvl="2" eaLnBrk="1" hangingPunct="1">
              <a:buFont typeface="Wingdings" panose="05000000000000000000" pitchFamily="2" charset="2"/>
              <a:buNone/>
            </a:pPr>
            <a:endParaRPr lang="en-US" altLang="en-US" dirty="0"/>
          </a:p>
        </p:txBody>
      </p:sp>
      <p:pic>
        <p:nvPicPr>
          <p:cNvPr id="12292" name="Picture 9" descr="http://www.darkgovernment.com/news/wp-content/uploads/2012/10/mainstream-med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895" y="4300452"/>
            <a:ext cx="306228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248" y="2396836"/>
            <a:ext cx="152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36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914400" y="809106"/>
            <a:ext cx="8229600" cy="838200"/>
          </a:xfrm>
        </p:spPr>
        <p:txBody>
          <a:bodyPr/>
          <a:lstStyle/>
          <a:p>
            <a:pPr eaLnBrk="1" hangingPunct="1">
              <a:defRPr/>
            </a:pPr>
            <a:r>
              <a:rPr lang="en-US" dirty="0"/>
              <a:t>Political Parties</a:t>
            </a:r>
          </a:p>
        </p:txBody>
      </p:sp>
      <p:sp>
        <p:nvSpPr>
          <p:cNvPr id="24579" name="Rectangle 3"/>
          <p:cNvSpPr>
            <a:spLocks noGrp="1" noChangeArrowheads="1"/>
          </p:cNvSpPr>
          <p:nvPr>
            <p:ph type="body" idx="1"/>
          </p:nvPr>
        </p:nvSpPr>
        <p:spPr>
          <a:xfrm>
            <a:off x="0" y="2028306"/>
            <a:ext cx="9144000" cy="5943600"/>
          </a:xfrm>
        </p:spPr>
        <p:txBody>
          <a:bodyPr/>
          <a:lstStyle/>
          <a:p>
            <a:pPr eaLnBrk="1" hangingPunct="1">
              <a:lnSpc>
                <a:spcPct val="90000"/>
              </a:lnSpc>
              <a:defRPr/>
            </a:pPr>
            <a:r>
              <a:rPr lang="en-US" dirty="0"/>
              <a:t>George Washington warned against political parties in his farewell address from office</a:t>
            </a:r>
          </a:p>
          <a:p>
            <a:pPr eaLnBrk="1" hangingPunct="1">
              <a:lnSpc>
                <a:spcPct val="90000"/>
              </a:lnSpc>
              <a:defRPr/>
            </a:pPr>
            <a:r>
              <a:rPr lang="en-US" dirty="0"/>
              <a:t>First two political parties: Federalists and Democratic Republicans</a:t>
            </a:r>
          </a:p>
          <a:p>
            <a:pPr lvl="1" eaLnBrk="1" hangingPunct="1">
              <a:lnSpc>
                <a:spcPct val="90000"/>
              </a:lnSpc>
              <a:defRPr/>
            </a:pPr>
            <a:r>
              <a:rPr lang="en-US" dirty="0"/>
              <a:t>Federalists- Alexander Hamilton and </a:t>
            </a:r>
          </a:p>
          <a:p>
            <a:pPr lvl="1" eaLnBrk="1" hangingPunct="1">
              <a:lnSpc>
                <a:spcPct val="90000"/>
              </a:lnSpc>
              <a:buFont typeface="Wingdings" panose="05000000000000000000" pitchFamily="2" charset="2"/>
              <a:buNone/>
              <a:defRPr/>
            </a:pPr>
            <a:r>
              <a:rPr lang="en-US" dirty="0"/>
              <a:t>John Adams, wanted a strong federal </a:t>
            </a:r>
          </a:p>
          <a:p>
            <a:pPr lvl="1" eaLnBrk="1" hangingPunct="1">
              <a:lnSpc>
                <a:spcPct val="90000"/>
              </a:lnSpc>
              <a:buFont typeface="Wingdings" panose="05000000000000000000" pitchFamily="2" charset="2"/>
              <a:buNone/>
              <a:defRPr/>
            </a:pPr>
            <a:r>
              <a:rPr lang="en-US" dirty="0"/>
              <a:t>government, party eventually faded out</a:t>
            </a:r>
          </a:p>
          <a:p>
            <a:pPr lvl="1" eaLnBrk="1" hangingPunct="1">
              <a:lnSpc>
                <a:spcPct val="90000"/>
              </a:lnSpc>
              <a:buFont typeface="Wingdings" panose="05000000000000000000" pitchFamily="2" charset="2"/>
              <a:buNone/>
              <a:defRPr/>
            </a:pPr>
            <a:endParaRPr lang="en-US" dirty="0"/>
          </a:p>
          <a:p>
            <a:pPr lvl="1" eaLnBrk="1" hangingPunct="1">
              <a:lnSpc>
                <a:spcPct val="90000"/>
              </a:lnSpc>
              <a:defRPr/>
            </a:pPr>
            <a:r>
              <a:rPr lang="en-US" dirty="0"/>
              <a:t>DR’s- Thomas Jefferson and James </a:t>
            </a:r>
          </a:p>
          <a:p>
            <a:pPr lvl="1" eaLnBrk="1" hangingPunct="1">
              <a:lnSpc>
                <a:spcPct val="90000"/>
              </a:lnSpc>
              <a:buFont typeface="Wingdings" panose="05000000000000000000" pitchFamily="2" charset="2"/>
              <a:buNone/>
              <a:defRPr/>
            </a:pPr>
            <a:r>
              <a:rPr lang="en-US" dirty="0"/>
              <a:t>Madison, thought the federal government </a:t>
            </a:r>
          </a:p>
          <a:p>
            <a:pPr lvl="1" eaLnBrk="1" hangingPunct="1">
              <a:lnSpc>
                <a:spcPct val="90000"/>
              </a:lnSpc>
              <a:buFont typeface="Wingdings" panose="05000000000000000000" pitchFamily="2" charset="2"/>
              <a:buNone/>
              <a:defRPr/>
            </a:pPr>
            <a:r>
              <a:rPr lang="en-US" dirty="0"/>
              <a:t>was getting too much power, party split </a:t>
            </a:r>
          </a:p>
          <a:p>
            <a:pPr lvl="1" eaLnBrk="1" hangingPunct="1">
              <a:lnSpc>
                <a:spcPct val="90000"/>
              </a:lnSpc>
              <a:buFont typeface="Wingdings" panose="05000000000000000000" pitchFamily="2" charset="2"/>
              <a:buNone/>
              <a:defRPr/>
            </a:pPr>
            <a:r>
              <a:rPr lang="en-US" dirty="0"/>
              <a:t>into Democrats and Whigs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4800600"/>
            <a:ext cx="1587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2438400"/>
            <a:ext cx="15986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06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750916" y="432261"/>
            <a:ext cx="4800600" cy="1600200"/>
          </a:xfrm>
        </p:spPr>
        <p:txBody>
          <a:bodyPr/>
          <a:lstStyle/>
          <a:p>
            <a:pPr eaLnBrk="1" hangingPunct="1">
              <a:defRPr/>
            </a:pPr>
            <a:r>
              <a:rPr lang="en-US" dirty="0"/>
              <a:t>Democrats</a:t>
            </a:r>
          </a:p>
        </p:txBody>
      </p:sp>
      <p:sp>
        <p:nvSpPr>
          <p:cNvPr id="23555" name="Rectangle 3"/>
          <p:cNvSpPr>
            <a:spLocks noGrp="1" noChangeArrowheads="1"/>
          </p:cNvSpPr>
          <p:nvPr>
            <p:ph type="body" idx="1"/>
          </p:nvPr>
        </p:nvSpPr>
        <p:spPr>
          <a:xfrm>
            <a:off x="160713" y="2625437"/>
            <a:ext cx="9144000" cy="5105400"/>
          </a:xfrm>
        </p:spPr>
        <p:txBody>
          <a:bodyPr/>
          <a:lstStyle/>
          <a:p>
            <a:pPr eaLnBrk="1" hangingPunct="1">
              <a:defRPr/>
            </a:pPr>
            <a:r>
              <a:rPr lang="en-US" dirty="0"/>
              <a:t>1828 formed in support </a:t>
            </a:r>
          </a:p>
          <a:p>
            <a:pPr eaLnBrk="1" hangingPunct="1">
              <a:buFont typeface="Wingdings" panose="05000000000000000000" pitchFamily="2" charset="2"/>
              <a:buNone/>
              <a:defRPr/>
            </a:pPr>
            <a:r>
              <a:rPr lang="en-US" dirty="0"/>
              <a:t>of Andrew Jackson</a:t>
            </a:r>
          </a:p>
          <a:p>
            <a:pPr eaLnBrk="1" hangingPunct="1">
              <a:defRPr/>
            </a:pPr>
            <a:r>
              <a:rPr lang="en-US" dirty="0"/>
              <a:t>Stressed their ties to the </a:t>
            </a:r>
          </a:p>
          <a:p>
            <a:pPr eaLnBrk="1" hangingPunct="1">
              <a:buFont typeface="Wingdings" panose="05000000000000000000" pitchFamily="2" charset="2"/>
              <a:buNone/>
              <a:defRPr/>
            </a:pPr>
            <a:r>
              <a:rPr lang="en-US" dirty="0"/>
              <a:t>common people</a:t>
            </a:r>
          </a:p>
          <a:p>
            <a:pPr eaLnBrk="1" hangingPunct="1">
              <a:defRPr/>
            </a:pPr>
            <a:r>
              <a:rPr lang="en-US" dirty="0"/>
              <a:t>Whigs split to compete </a:t>
            </a:r>
          </a:p>
          <a:p>
            <a:pPr eaLnBrk="1" hangingPunct="1">
              <a:buFont typeface="Wingdings" panose="05000000000000000000" pitchFamily="2" charset="2"/>
              <a:buNone/>
              <a:defRPr/>
            </a:pPr>
            <a:r>
              <a:rPr lang="en-US" dirty="0"/>
              <a:t>with Democrats</a:t>
            </a:r>
          </a:p>
          <a:p>
            <a:pPr eaLnBrk="1" hangingPunct="1">
              <a:defRPr/>
            </a:pPr>
            <a:r>
              <a:rPr lang="en-US" dirty="0"/>
              <a:t>Democrats and Whigs remained the two major political parties until the 1850s</a:t>
            </a:r>
          </a:p>
        </p:txBody>
      </p:sp>
      <p:pic>
        <p:nvPicPr>
          <p:cNvPr id="6148" name="Picture 7" descr="donkey-democrat-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745" y="606137"/>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30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245629" y="681961"/>
            <a:ext cx="5029200" cy="1143000"/>
          </a:xfrm>
        </p:spPr>
        <p:txBody>
          <a:bodyPr/>
          <a:lstStyle/>
          <a:p>
            <a:pPr eaLnBrk="1" hangingPunct="1">
              <a:defRPr/>
            </a:pPr>
            <a:r>
              <a:rPr lang="en-US" dirty="0"/>
              <a:t>Republicans</a:t>
            </a:r>
          </a:p>
        </p:txBody>
      </p:sp>
      <p:sp>
        <p:nvSpPr>
          <p:cNvPr id="25603" name="Rectangle 3"/>
          <p:cNvSpPr>
            <a:spLocks noGrp="1" noChangeArrowheads="1"/>
          </p:cNvSpPr>
          <p:nvPr>
            <p:ph type="body" idx="1"/>
          </p:nvPr>
        </p:nvSpPr>
        <p:spPr>
          <a:xfrm>
            <a:off x="6245629" y="2313781"/>
            <a:ext cx="4114800" cy="5334000"/>
          </a:xfrm>
        </p:spPr>
        <p:txBody>
          <a:bodyPr/>
          <a:lstStyle/>
          <a:p>
            <a:pPr eaLnBrk="1" hangingPunct="1">
              <a:defRPr/>
            </a:pPr>
            <a:r>
              <a:rPr lang="en-US" dirty="0"/>
              <a:t>Formed in 1854 with Abraham Lincoln to oppose slavery</a:t>
            </a:r>
          </a:p>
          <a:p>
            <a:pPr eaLnBrk="1" hangingPunct="1">
              <a:defRPr/>
            </a:pPr>
            <a:r>
              <a:rPr lang="en-US" dirty="0"/>
              <a:t>Also known as “Grand Ole Party” (GOP)</a:t>
            </a:r>
          </a:p>
        </p:txBody>
      </p:sp>
      <p:pic>
        <p:nvPicPr>
          <p:cNvPr id="7172" name="Picture 5" descr="Republican-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10" y="2313781"/>
            <a:ext cx="44958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57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Political Ideology</a:t>
            </a:r>
          </a:p>
        </p:txBody>
      </p:sp>
      <p:sp>
        <p:nvSpPr>
          <p:cNvPr id="3" name="Content Placeholder 2"/>
          <p:cNvSpPr>
            <a:spLocks noGrp="1"/>
          </p:cNvSpPr>
          <p:nvPr>
            <p:ph idx="1"/>
          </p:nvPr>
        </p:nvSpPr>
        <p:spPr/>
        <p:txBody>
          <a:bodyPr/>
          <a:lstStyle/>
          <a:p>
            <a:r>
              <a:rPr lang="en-US" dirty="0"/>
              <a:t>A political ideology is a certain set of ethical ideals, principles, doctrines, myths or symbols of a social movement, institution, class or large group that explains how society should work and offers some political and cultural blueprint for a certain social order.</a:t>
            </a:r>
          </a:p>
          <a:p>
            <a:endParaRPr lang="en-US" dirty="0"/>
          </a:p>
          <a:p>
            <a:r>
              <a:rPr lang="en-US" dirty="0"/>
              <a:t>In simple language it is how you believe about a political issue.</a:t>
            </a:r>
          </a:p>
        </p:txBody>
      </p:sp>
    </p:spTree>
    <p:extLst>
      <p:ext uri="{BB962C8B-B14F-4D97-AF65-F5344CB8AC3E}">
        <p14:creationId xmlns:p14="http://schemas.microsoft.com/office/powerpoint/2010/main" val="288047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831571" y="698269"/>
            <a:ext cx="8229600" cy="1066800"/>
          </a:xfrm>
        </p:spPr>
        <p:txBody>
          <a:bodyPr/>
          <a:lstStyle/>
          <a:p>
            <a:pPr eaLnBrk="1" hangingPunct="1">
              <a:defRPr/>
            </a:pPr>
            <a:r>
              <a:rPr lang="en-US" dirty="0"/>
              <a:t>Democrats and Republicans</a:t>
            </a:r>
          </a:p>
        </p:txBody>
      </p:sp>
      <p:sp>
        <p:nvSpPr>
          <p:cNvPr id="26627" name="Rectangle 3"/>
          <p:cNvSpPr>
            <a:spLocks noGrp="1" noChangeArrowheads="1"/>
          </p:cNvSpPr>
          <p:nvPr>
            <p:ph type="body" idx="1"/>
          </p:nvPr>
        </p:nvSpPr>
        <p:spPr>
          <a:xfrm>
            <a:off x="-88669" y="2024150"/>
            <a:ext cx="9144000" cy="4983163"/>
          </a:xfrm>
        </p:spPr>
        <p:txBody>
          <a:bodyPr/>
          <a:lstStyle/>
          <a:p>
            <a:pPr eaLnBrk="1" hangingPunct="1">
              <a:defRPr/>
            </a:pPr>
            <a:r>
              <a:rPr lang="en-US" dirty="0"/>
              <a:t>Around the turn of the 20</a:t>
            </a:r>
            <a:r>
              <a:rPr lang="en-US" baseline="30000" dirty="0"/>
              <a:t>th</a:t>
            </a:r>
            <a:r>
              <a:rPr lang="en-US" dirty="0"/>
              <a:t> century the ideals of both parties began to change</a:t>
            </a:r>
          </a:p>
          <a:p>
            <a:pPr eaLnBrk="1" hangingPunct="1">
              <a:defRPr/>
            </a:pPr>
            <a:r>
              <a:rPr lang="en-US" dirty="0"/>
              <a:t>Parties adjust their platforms to attract voters based on the public opinion on political issues.</a:t>
            </a:r>
          </a:p>
        </p:txBody>
      </p:sp>
      <p:pic>
        <p:nvPicPr>
          <p:cNvPr id="8196" name="fig 1" descr="27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974" y="3599411"/>
            <a:ext cx="9022080" cy="325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93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Republicans vs. Democrats</a:t>
            </a:r>
          </a:p>
        </p:txBody>
      </p:sp>
      <p:sp>
        <p:nvSpPr>
          <p:cNvPr id="35843" name="Content Placeholder 2"/>
          <p:cNvSpPr>
            <a:spLocks noGrp="1"/>
          </p:cNvSpPr>
          <p:nvPr>
            <p:ph idx="1"/>
          </p:nvPr>
        </p:nvSpPr>
        <p:spPr>
          <a:xfrm>
            <a:off x="874222" y="2461954"/>
            <a:ext cx="7521575" cy="3579813"/>
          </a:xfrm>
        </p:spPr>
        <p:txBody>
          <a:bodyPr>
            <a:normAutofit lnSpcReduction="10000"/>
          </a:bodyPr>
          <a:lstStyle/>
          <a:p>
            <a:pPr>
              <a:buFont typeface="Arial" panose="020B0604020202020204" pitchFamily="34" charset="0"/>
              <a:buChar char="•"/>
            </a:pPr>
            <a:r>
              <a:rPr lang="en-US" altLang="en-US" dirty="0"/>
              <a:t>It is not as simple as one side vs the other.</a:t>
            </a:r>
          </a:p>
          <a:p>
            <a:pPr>
              <a:buFont typeface="Arial" panose="020B0604020202020204" pitchFamily="34" charset="0"/>
              <a:buChar char="•"/>
            </a:pPr>
            <a:r>
              <a:rPr lang="en-US" altLang="en-US" dirty="0"/>
              <a:t>Only about 35% of the country actual aligns with one party or the other.</a:t>
            </a:r>
          </a:p>
          <a:p>
            <a:pPr>
              <a:buFont typeface="Arial" panose="020B0604020202020204" pitchFamily="34" charset="0"/>
              <a:buChar char="•"/>
            </a:pPr>
            <a:r>
              <a:rPr lang="en-US" altLang="en-US" dirty="0" err="1"/>
              <a:t>Rino</a:t>
            </a:r>
            <a:r>
              <a:rPr lang="en-US" altLang="en-US" dirty="0"/>
              <a:t> Republican:  Republicans In Name Only.  Get elected as a one but vote and pursue policies favored by the Democrats.  (This definition has chased many moderate Republicans from the GOP)</a:t>
            </a:r>
          </a:p>
          <a:p>
            <a:pPr>
              <a:buFont typeface="Arial" panose="020B0604020202020204" pitchFamily="34" charset="0"/>
              <a:buChar char="•"/>
            </a:pPr>
            <a:r>
              <a:rPr lang="en-US" altLang="en-US" dirty="0"/>
              <a:t>Blue Dog Democrats:  Fiscally conservative Democrats who are mostly from the south and or rural areas of the United States.</a:t>
            </a:r>
          </a:p>
          <a:p>
            <a:pPr>
              <a:buFont typeface="Arial" panose="020B0604020202020204" pitchFamily="34" charset="0"/>
              <a:buChar char="•"/>
            </a:pPr>
            <a:endParaRPr lang="en-US" altLang="en-US" dirty="0"/>
          </a:p>
          <a:p>
            <a:endParaRPr lang="en-US" altLang="en-US" dirty="0"/>
          </a:p>
        </p:txBody>
      </p:sp>
    </p:spTree>
    <p:extLst>
      <p:ext uri="{BB962C8B-B14F-4D97-AF65-F5344CB8AC3E}">
        <p14:creationId xmlns:p14="http://schemas.microsoft.com/office/powerpoint/2010/main" val="189955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a:t>Third Parties</a:t>
            </a:r>
          </a:p>
        </p:txBody>
      </p:sp>
      <p:sp>
        <p:nvSpPr>
          <p:cNvPr id="27651" name="Rectangle 3"/>
          <p:cNvSpPr>
            <a:spLocks noGrp="1" noChangeArrowheads="1"/>
          </p:cNvSpPr>
          <p:nvPr>
            <p:ph type="body" idx="1"/>
          </p:nvPr>
        </p:nvSpPr>
        <p:spPr/>
        <p:txBody>
          <a:bodyPr/>
          <a:lstStyle/>
          <a:p>
            <a:pPr eaLnBrk="1" hangingPunct="1">
              <a:defRPr/>
            </a:pPr>
            <a:r>
              <a:rPr lang="en-US"/>
              <a:t>Third Parties- smaller minor parties</a:t>
            </a:r>
          </a:p>
          <a:p>
            <a:pPr eaLnBrk="1" hangingPunct="1">
              <a:defRPr/>
            </a:pPr>
            <a:r>
              <a:rPr lang="en-US"/>
              <a:t>Influenced politics by promoting ideas that were at first unpopular</a:t>
            </a:r>
          </a:p>
          <a:p>
            <a:pPr eaLnBrk="1" hangingPunct="1">
              <a:defRPr/>
            </a:pPr>
            <a:r>
              <a:rPr lang="en-US"/>
              <a:t>They have never won </a:t>
            </a:r>
          </a:p>
          <a:p>
            <a:pPr eaLnBrk="1" hangingPunct="1">
              <a:buFont typeface="Wingdings" panose="05000000000000000000" pitchFamily="2" charset="2"/>
              <a:buNone/>
              <a:defRPr/>
            </a:pPr>
            <a:r>
              <a:rPr lang="en-US"/>
              <a:t>Presidency, but Democrats </a:t>
            </a:r>
          </a:p>
          <a:p>
            <a:pPr eaLnBrk="1" hangingPunct="1">
              <a:buFont typeface="Wingdings" panose="05000000000000000000" pitchFamily="2" charset="2"/>
              <a:buNone/>
              <a:defRPr/>
            </a:pPr>
            <a:r>
              <a:rPr lang="en-US"/>
              <a:t>and Republicans adopted </a:t>
            </a:r>
          </a:p>
          <a:p>
            <a:pPr eaLnBrk="1" hangingPunct="1">
              <a:buFont typeface="Wingdings" panose="05000000000000000000" pitchFamily="2" charset="2"/>
              <a:buNone/>
              <a:defRPr/>
            </a:pPr>
            <a:r>
              <a:rPr lang="en-US"/>
              <a:t>their ideas</a:t>
            </a:r>
          </a:p>
        </p:txBody>
      </p:sp>
      <p:pic>
        <p:nvPicPr>
          <p:cNvPr id="9220" name="Picture 5" descr="third-party-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895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148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632065" y="681644"/>
            <a:ext cx="8229600" cy="1066800"/>
          </a:xfrm>
        </p:spPr>
        <p:txBody>
          <a:bodyPr/>
          <a:lstStyle/>
          <a:p>
            <a:pPr eaLnBrk="1" hangingPunct="1">
              <a:defRPr/>
            </a:pPr>
            <a:r>
              <a:rPr lang="en-US" dirty="0"/>
              <a:t>Third Parties cont.</a:t>
            </a:r>
          </a:p>
        </p:txBody>
      </p:sp>
      <p:sp>
        <p:nvSpPr>
          <p:cNvPr id="28675" name="Rectangle 3"/>
          <p:cNvSpPr>
            <a:spLocks noGrp="1" noChangeArrowheads="1"/>
          </p:cNvSpPr>
          <p:nvPr>
            <p:ph type="body" idx="1"/>
          </p:nvPr>
        </p:nvSpPr>
        <p:spPr>
          <a:xfrm>
            <a:off x="191192" y="2187633"/>
            <a:ext cx="5420291" cy="5867400"/>
          </a:xfrm>
        </p:spPr>
        <p:txBody>
          <a:bodyPr/>
          <a:lstStyle/>
          <a:p>
            <a:pPr eaLnBrk="1" hangingPunct="1">
              <a:defRPr/>
            </a:pPr>
            <a:r>
              <a:rPr lang="en-US" dirty="0"/>
              <a:t>Single Issue Parties- form to promote a social, economic, or moral issue (usually don’t last long)</a:t>
            </a:r>
          </a:p>
          <a:p>
            <a:pPr lvl="1" eaLnBrk="1" hangingPunct="1">
              <a:defRPr/>
            </a:pPr>
            <a:r>
              <a:rPr lang="en-US" dirty="0"/>
              <a:t>Prohibitionists Party formed in 1872 to ban alcohol</a:t>
            </a:r>
          </a:p>
          <a:p>
            <a:pPr eaLnBrk="1" hangingPunct="1">
              <a:defRPr/>
            </a:pPr>
            <a:endParaRPr lang="en-US" dirty="0"/>
          </a:p>
        </p:txBody>
      </p:sp>
      <p:pic>
        <p:nvPicPr>
          <p:cNvPr id="10244" name="Picture 5" descr="71429-050-780CA00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483" y="2518755"/>
            <a:ext cx="6482149" cy="359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613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258888" y="673331"/>
            <a:ext cx="8229600" cy="1143000"/>
          </a:xfrm>
        </p:spPr>
        <p:txBody>
          <a:bodyPr/>
          <a:lstStyle/>
          <a:p>
            <a:pPr eaLnBrk="1" hangingPunct="1">
              <a:defRPr/>
            </a:pPr>
            <a:r>
              <a:rPr lang="en-US" dirty="0"/>
              <a:t>Third Parties cont.</a:t>
            </a:r>
          </a:p>
        </p:txBody>
      </p:sp>
      <p:sp>
        <p:nvSpPr>
          <p:cNvPr id="35843" name="Rectangle 3"/>
          <p:cNvSpPr>
            <a:spLocks noGrp="1" noChangeArrowheads="1"/>
          </p:cNvSpPr>
          <p:nvPr>
            <p:ph type="body" idx="1"/>
          </p:nvPr>
        </p:nvSpPr>
        <p:spPr>
          <a:xfrm>
            <a:off x="967048" y="2014451"/>
            <a:ext cx="8229600" cy="3429000"/>
          </a:xfrm>
        </p:spPr>
        <p:txBody>
          <a:bodyPr/>
          <a:lstStyle/>
          <a:p>
            <a:pPr eaLnBrk="1" hangingPunct="1">
              <a:defRPr/>
            </a:pPr>
            <a:r>
              <a:rPr lang="en-US" dirty="0"/>
              <a:t>Ideological Parties- form to support a particular philosophy or idea</a:t>
            </a:r>
          </a:p>
          <a:p>
            <a:pPr lvl="1" eaLnBrk="1" hangingPunct="1">
              <a:defRPr/>
            </a:pPr>
            <a:r>
              <a:rPr lang="en-US" dirty="0"/>
              <a:t>Socialists Labor Party and Communist Party USA believe that free enterprise should be replaced by one in which the government owns business</a:t>
            </a:r>
          </a:p>
          <a:p>
            <a:pPr lvl="1" eaLnBrk="1" hangingPunct="1">
              <a:defRPr/>
            </a:pPr>
            <a:r>
              <a:rPr lang="en-US" dirty="0"/>
              <a:t>Libertarian Party want to cut the size of the federal government and increase personal freedoms</a:t>
            </a:r>
          </a:p>
          <a:p>
            <a:pPr eaLnBrk="1" hangingPunct="1">
              <a:buFont typeface="Wingdings" panose="05000000000000000000" pitchFamily="2" charset="2"/>
              <a:buNone/>
              <a:defRPr/>
            </a:pPr>
            <a:endParaRPr lang="en-US" dirty="0"/>
          </a:p>
        </p:txBody>
      </p:sp>
      <p:pic>
        <p:nvPicPr>
          <p:cNvPr id="11268" name="Picture 5" descr="SocialistParty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48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cp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48200"/>
            <a:ext cx="2305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6" y="4572000"/>
            <a:ext cx="2359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543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906385" y="677307"/>
            <a:ext cx="8686800" cy="1143000"/>
          </a:xfrm>
        </p:spPr>
        <p:txBody>
          <a:bodyPr/>
          <a:lstStyle/>
          <a:p>
            <a:pPr algn="l" eaLnBrk="1" hangingPunct="1">
              <a:defRPr/>
            </a:pPr>
            <a:r>
              <a:rPr lang="en-US" dirty="0"/>
              <a:t>Third Parties cont.</a:t>
            </a:r>
          </a:p>
        </p:txBody>
      </p:sp>
      <p:sp>
        <p:nvSpPr>
          <p:cNvPr id="29699" name="Rectangle 3"/>
          <p:cNvSpPr>
            <a:spLocks noGrp="1" noChangeArrowheads="1"/>
          </p:cNvSpPr>
          <p:nvPr>
            <p:ph type="body" idx="1"/>
          </p:nvPr>
        </p:nvSpPr>
        <p:spPr>
          <a:xfrm>
            <a:off x="1165460" y="2115228"/>
            <a:ext cx="9144000" cy="4221163"/>
          </a:xfrm>
        </p:spPr>
        <p:txBody>
          <a:bodyPr/>
          <a:lstStyle/>
          <a:p>
            <a:pPr eaLnBrk="1" hangingPunct="1">
              <a:defRPr/>
            </a:pPr>
            <a:r>
              <a:rPr lang="en-US" dirty="0"/>
              <a:t>Independent Candidates- form around leaders with strong personalities (usually don’t last long)</a:t>
            </a:r>
          </a:p>
          <a:p>
            <a:pPr lvl="1" eaLnBrk="1" hangingPunct="1">
              <a:defRPr/>
            </a:pPr>
            <a:r>
              <a:rPr lang="en-US" dirty="0"/>
              <a:t>H. Ross Perot ran for President in 1992 and 1996</a:t>
            </a:r>
          </a:p>
          <a:p>
            <a:pPr eaLnBrk="1" hangingPunct="1">
              <a:buFont typeface="Wingdings" panose="05000000000000000000" pitchFamily="2" charset="2"/>
              <a:buNone/>
              <a:defRPr/>
            </a:pPr>
            <a:endParaRPr lang="en-US" dirty="0"/>
          </a:p>
        </p:txBody>
      </p:sp>
      <p:pic>
        <p:nvPicPr>
          <p:cNvPr id="12292" name="Picture 7" descr="ross_pe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50" y="3429000"/>
            <a:ext cx="32781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imgRoss%20Pero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3429000"/>
            <a:ext cx="30321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ross-perot-for-president-1992-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0920" y="382386"/>
            <a:ext cx="2241080" cy="18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038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59971" y="434181"/>
            <a:ext cx="8229600" cy="1417638"/>
          </a:xfrm>
        </p:spPr>
        <p:txBody>
          <a:bodyPr/>
          <a:lstStyle/>
          <a:p>
            <a:pPr eaLnBrk="1" hangingPunct="1">
              <a:defRPr/>
            </a:pPr>
            <a:r>
              <a:rPr lang="en-US" dirty="0"/>
              <a:t>Third Parties cont.</a:t>
            </a:r>
          </a:p>
        </p:txBody>
      </p:sp>
      <p:sp>
        <p:nvSpPr>
          <p:cNvPr id="36867" name="Rectangle 3"/>
          <p:cNvSpPr>
            <a:spLocks noGrp="1" noChangeArrowheads="1"/>
          </p:cNvSpPr>
          <p:nvPr>
            <p:ph type="body" idx="1"/>
          </p:nvPr>
        </p:nvSpPr>
        <p:spPr>
          <a:xfrm>
            <a:off x="210587" y="2200102"/>
            <a:ext cx="3696393" cy="5638800"/>
          </a:xfrm>
        </p:spPr>
        <p:txBody>
          <a:bodyPr/>
          <a:lstStyle/>
          <a:p>
            <a:pPr eaLnBrk="1" hangingPunct="1">
              <a:defRPr/>
            </a:pPr>
            <a:r>
              <a:rPr lang="en-US" dirty="0"/>
              <a:t>Obstacles</a:t>
            </a:r>
          </a:p>
          <a:p>
            <a:pPr lvl="1" eaLnBrk="1" hangingPunct="1">
              <a:defRPr/>
            </a:pPr>
            <a:r>
              <a:rPr lang="en-US" dirty="0"/>
              <a:t>Third party candidates must obtain a large number of voter signatures to be placed on the ballot</a:t>
            </a:r>
          </a:p>
          <a:p>
            <a:pPr lvl="1" eaLnBrk="1" hangingPunct="1">
              <a:defRPr/>
            </a:pPr>
            <a:r>
              <a:rPr lang="en-US" dirty="0"/>
              <a:t>Trouble raising enough money</a:t>
            </a:r>
          </a:p>
        </p:txBody>
      </p:sp>
      <p:pic>
        <p:nvPicPr>
          <p:cNvPr id="13316" name="fig 2" descr="27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86047"/>
            <a:ext cx="6172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856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799214" y="706582"/>
            <a:ext cx="8229600" cy="990600"/>
          </a:xfrm>
        </p:spPr>
        <p:txBody>
          <a:bodyPr/>
          <a:lstStyle/>
          <a:p>
            <a:pPr eaLnBrk="1" hangingPunct="1">
              <a:defRPr/>
            </a:pPr>
            <a:r>
              <a:rPr lang="en-US" dirty="0"/>
              <a:t>Other Party Systems</a:t>
            </a:r>
          </a:p>
        </p:txBody>
      </p:sp>
      <p:sp>
        <p:nvSpPr>
          <p:cNvPr id="30723" name="Rectangle 3"/>
          <p:cNvSpPr>
            <a:spLocks noGrp="1" noChangeArrowheads="1"/>
          </p:cNvSpPr>
          <p:nvPr>
            <p:ph type="body" idx="1"/>
          </p:nvPr>
        </p:nvSpPr>
        <p:spPr>
          <a:xfrm>
            <a:off x="5105400" y="2344189"/>
            <a:ext cx="5105400" cy="5943600"/>
          </a:xfrm>
        </p:spPr>
        <p:txBody>
          <a:bodyPr/>
          <a:lstStyle/>
          <a:p>
            <a:pPr eaLnBrk="1" hangingPunct="1">
              <a:lnSpc>
                <a:spcPct val="90000"/>
              </a:lnSpc>
              <a:defRPr/>
            </a:pPr>
            <a:r>
              <a:rPr lang="en-US" dirty="0"/>
              <a:t>Multiparty System- one party rarely wins enough support to completely control government</a:t>
            </a:r>
          </a:p>
          <a:p>
            <a:pPr lvl="1" eaLnBrk="1" hangingPunct="1">
              <a:lnSpc>
                <a:spcPct val="90000"/>
              </a:lnSpc>
              <a:defRPr/>
            </a:pPr>
            <a:r>
              <a:rPr lang="en-US" dirty="0"/>
              <a:t>Many countries have this: Germany has over 5 political parties, Israel has over 20</a:t>
            </a:r>
          </a:p>
          <a:p>
            <a:pPr eaLnBrk="1" hangingPunct="1">
              <a:lnSpc>
                <a:spcPct val="90000"/>
              </a:lnSpc>
              <a:defRPr/>
            </a:pPr>
            <a:r>
              <a:rPr lang="en-US" dirty="0"/>
              <a:t>One-Party System- the party and government are the same</a:t>
            </a:r>
          </a:p>
          <a:p>
            <a:pPr lvl="1" eaLnBrk="1" hangingPunct="1">
              <a:lnSpc>
                <a:spcPct val="90000"/>
              </a:lnSpc>
              <a:defRPr/>
            </a:pPr>
            <a:r>
              <a:rPr lang="en-US" dirty="0"/>
              <a:t>People’s Republic of China has 1 party: The Communist Party</a:t>
            </a:r>
          </a:p>
        </p:txBody>
      </p:sp>
      <p:pic>
        <p:nvPicPr>
          <p:cNvPr id="14340" name="Picture 5" descr="1325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9" y="914400"/>
            <a:ext cx="4038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36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13165" y="977439"/>
            <a:ext cx="7521575" cy="549275"/>
          </a:xfrm>
        </p:spPr>
        <p:txBody>
          <a:bodyPr>
            <a:normAutofit fontScale="90000"/>
          </a:bodyPr>
          <a:lstStyle/>
          <a:p>
            <a:pPr>
              <a:defRPr/>
            </a:pPr>
            <a:r>
              <a:rPr lang="en-US" dirty="0"/>
              <a:t>Multiparty Systems in Other Countries </a:t>
            </a:r>
          </a:p>
        </p:txBody>
      </p:sp>
      <p:sp>
        <p:nvSpPr>
          <p:cNvPr id="37891" name="Rectangle 3"/>
          <p:cNvSpPr>
            <a:spLocks noGrp="1" noChangeArrowheads="1"/>
          </p:cNvSpPr>
          <p:nvPr>
            <p:ph idx="1"/>
          </p:nvPr>
        </p:nvSpPr>
        <p:spPr>
          <a:xfrm>
            <a:off x="320040" y="2172393"/>
            <a:ext cx="10669386" cy="5334000"/>
          </a:xfrm>
        </p:spPr>
        <p:txBody>
          <a:bodyPr/>
          <a:lstStyle/>
          <a:p>
            <a:pPr eaLnBrk="1" hangingPunct="1">
              <a:lnSpc>
                <a:spcPct val="80000"/>
              </a:lnSpc>
            </a:pPr>
            <a:r>
              <a:rPr lang="en-US" altLang="en-US" sz="2000" dirty="0"/>
              <a:t>America has only two parties represented in government and has a </a:t>
            </a:r>
            <a:r>
              <a:rPr lang="en-US" altLang="en-US" sz="2000" u="sng" dirty="0"/>
              <a:t>winner-take- all system</a:t>
            </a:r>
            <a:r>
              <a:rPr lang="en-US" altLang="en-US" sz="2000" dirty="0"/>
              <a:t>.</a:t>
            </a:r>
          </a:p>
          <a:p>
            <a:pPr eaLnBrk="1" hangingPunct="1">
              <a:lnSpc>
                <a:spcPct val="80000"/>
              </a:lnSpc>
              <a:buFont typeface="Wingdings" panose="05000000000000000000" pitchFamily="2" charset="2"/>
              <a:buNone/>
            </a:pPr>
            <a:r>
              <a:rPr lang="en-US" altLang="en-US" sz="2000" dirty="0"/>
              <a:t>		</a:t>
            </a:r>
            <a:r>
              <a:rPr lang="en-US" altLang="en-US" sz="2000" u="sng" dirty="0"/>
              <a:t>Winner-take- all system</a:t>
            </a:r>
            <a:r>
              <a:rPr lang="en-US" altLang="en-US" sz="2000" dirty="0"/>
              <a:t>: electoral system in which legislative sears are awarded only to the candidates who come in first in their constituencies. In American presidential elections, the system in which the winner of popular vote in a state receives all the electoral votes of that state. </a:t>
            </a:r>
          </a:p>
          <a:p>
            <a:pPr eaLnBrk="1" hangingPunct="1">
              <a:lnSpc>
                <a:spcPct val="80000"/>
              </a:lnSpc>
            </a:pPr>
            <a:r>
              <a:rPr lang="en-US" altLang="en-US" sz="2000" dirty="0"/>
              <a:t>Most European countries have </a:t>
            </a:r>
            <a:r>
              <a:rPr lang="en-US" altLang="en-US" sz="2000" u="sng" dirty="0"/>
              <a:t>proportional legislation.</a:t>
            </a:r>
          </a:p>
          <a:p>
            <a:pPr eaLnBrk="1" hangingPunct="1">
              <a:lnSpc>
                <a:spcPct val="80000"/>
              </a:lnSpc>
            </a:pPr>
            <a:r>
              <a:rPr lang="en-US" altLang="en-US" sz="2000" dirty="0"/>
              <a:t> P</a:t>
            </a:r>
            <a:r>
              <a:rPr lang="en-US" altLang="en-US" sz="2000" u="sng" dirty="0"/>
              <a:t>roportional legislation: </a:t>
            </a:r>
            <a:r>
              <a:rPr lang="en-US" altLang="en-US" sz="2000" dirty="0"/>
              <a:t>an electoral system used throughout most of Europe that awards legislative sears to political parties in proportion to the number of votes won in an election.</a:t>
            </a:r>
          </a:p>
          <a:p>
            <a:pPr eaLnBrk="1" hangingPunct="1">
              <a:lnSpc>
                <a:spcPct val="80000"/>
              </a:lnSpc>
            </a:pPr>
            <a:r>
              <a:rPr lang="en-US" altLang="en-US" sz="2000" dirty="0"/>
              <a:t>After the 2002 German election they formed a coalition government along with German’s Social Democratic Party. </a:t>
            </a:r>
          </a:p>
          <a:p>
            <a:pPr eaLnBrk="1" hangingPunct="1">
              <a:lnSpc>
                <a:spcPct val="80000"/>
              </a:lnSpc>
              <a:buFont typeface="Wingdings" panose="05000000000000000000" pitchFamily="2" charset="2"/>
              <a:buNone/>
            </a:pPr>
            <a:r>
              <a:rPr lang="en-US" altLang="en-US" sz="2000" u="sng" dirty="0"/>
              <a:t> Coalition government: </a:t>
            </a:r>
            <a:r>
              <a:rPr lang="en-US" altLang="en-US" sz="2000" dirty="0"/>
              <a:t>When two or more parties joining 	together to form a majority in a national legislature. This form of  government is quite common in the multiparty systems of Europe. </a:t>
            </a:r>
            <a:endParaRPr lang="en-US" altLang="en-US" sz="2000" u="sng" dirty="0"/>
          </a:p>
        </p:txBody>
      </p:sp>
    </p:spTree>
    <p:extLst>
      <p:ext uri="{BB962C8B-B14F-4D97-AF65-F5344CB8AC3E}">
        <p14:creationId xmlns:p14="http://schemas.microsoft.com/office/powerpoint/2010/main" val="3496477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09255" y="681643"/>
            <a:ext cx="8153400" cy="1143000"/>
          </a:xfrm>
        </p:spPr>
        <p:txBody>
          <a:bodyPr>
            <a:normAutofit/>
          </a:bodyPr>
          <a:lstStyle/>
          <a:p>
            <a:pPr>
              <a:defRPr/>
            </a:pPr>
            <a:r>
              <a:rPr lang="en-US" dirty="0"/>
              <a:t>  Party Eras in American History</a:t>
            </a:r>
          </a:p>
        </p:txBody>
      </p:sp>
      <p:sp>
        <p:nvSpPr>
          <p:cNvPr id="25603" name="Rectangle 3"/>
          <p:cNvSpPr>
            <a:spLocks noGrp="1" noChangeArrowheads="1"/>
          </p:cNvSpPr>
          <p:nvPr>
            <p:ph idx="1"/>
          </p:nvPr>
        </p:nvSpPr>
        <p:spPr>
          <a:xfrm>
            <a:off x="91442" y="2193176"/>
            <a:ext cx="11737570" cy="5257800"/>
          </a:xfrm>
        </p:spPr>
        <p:txBody>
          <a:bodyPr>
            <a:normAutofit/>
          </a:bodyPr>
          <a:lstStyle/>
          <a:p>
            <a:pPr eaLnBrk="1" hangingPunct="1">
              <a:lnSpc>
                <a:spcPct val="80000"/>
              </a:lnSpc>
            </a:pPr>
            <a:r>
              <a:rPr lang="en-US" altLang="en-US" sz="2000" dirty="0"/>
              <a:t>Throughout American History, one party has been the dominant majority party for long periods of time.</a:t>
            </a:r>
          </a:p>
          <a:p>
            <a:pPr eaLnBrk="1" hangingPunct="1">
              <a:lnSpc>
                <a:spcPct val="80000"/>
              </a:lnSpc>
              <a:buFont typeface="Wingdings" panose="05000000000000000000" pitchFamily="2" charset="2"/>
              <a:buNone/>
            </a:pPr>
            <a:r>
              <a:rPr lang="en-US" altLang="en-US" sz="2000" dirty="0"/>
              <a:t>		</a:t>
            </a:r>
            <a:r>
              <a:rPr lang="en-US" altLang="en-US" sz="2000" u="sng" dirty="0">
                <a:solidFill>
                  <a:schemeClr val="bg1"/>
                </a:solidFill>
              </a:rPr>
              <a:t>Party Eras</a:t>
            </a:r>
            <a:r>
              <a:rPr lang="en-US" altLang="en-US" sz="2000" dirty="0">
                <a:solidFill>
                  <a:schemeClr val="bg1"/>
                </a:solidFill>
              </a:rPr>
              <a:t>: Historical periods in which a majority of voters cling to the party in power, which tends to win  a majority of the elections.</a:t>
            </a:r>
          </a:p>
          <a:p>
            <a:pPr eaLnBrk="1" hangingPunct="1">
              <a:lnSpc>
                <a:spcPct val="80000"/>
              </a:lnSpc>
            </a:pPr>
            <a:r>
              <a:rPr lang="en-US" altLang="en-US" sz="2000" dirty="0"/>
              <a:t>Punctuating each party era is a critical election.</a:t>
            </a:r>
          </a:p>
          <a:p>
            <a:pPr eaLnBrk="1" hangingPunct="1">
              <a:lnSpc>
                <a:spcPct val="80000"/>
              </a:lnSpc>
              <a:buFont typeface="Wingdings" panose="05000000000000000000" pitchFamily="2" charset="2"/>
              <a:buNone/>
            </a:pPr>
            <a:r>
              <a:rPr lang="en-US" altLang="en-US" sz="2000" dirty="0"/>
              <a:t>		</a:t>
            </a:r>
            <a:r>
              <a:rPr lang="en-US" altLang="en-US" sz="2000" u="sng" dirty="0">
                <a:solidFill>
                  <a:schemeClr val="bg1"/>
                </a:solidFill>
              </a:rPr>
              <a:t>Critical Election</a:t>
            </a:r>
            <a:r>
              <a:rPr lang="en-US" altLang="en-US" sz="2000" dirty="0">
                <a:solidFill>
                  <a:schemeClr val="bg1"/>
                </a:solidFill>
              </a:rPr>
              <a:t>: an electoral “earthquake: where new issues 	emerge, new coalitions replace old ones, and the majority party is often displaced by the minority party. Critical election periods are sometimes marked by a national crisis and may require 	more than one election to bring about a new party era.</a:t>
            </a:r>
          </a:p>
          <a:p>
            <a:pPr eaLnBrk="1" hangingPunct="1">
              <a:lnSpc>
                <a:spcPct val="80000"/>
              </a:lnSpc>
            </a:pPr>
            <a:r>
              <a:rPr lang="en-US" altLang="en-US" sz="2000" dirty="0"/>
              <a:t>A critical election period may require more than one lection before change is apparent, but in the end, the party system will be transformed.</a:t>
            </a:r>
          </a:p>
          <a:p>
            <a:pPr eaLnBrk="1" hangingPunct="1">
              <a:lnSpc>
                <a:spcPct val="80000"/>
              </a:lnSpc>
              <a:buFont typeface="Wingdings" panose="05000000000000000000" pitchFamily="2" charset="2"/>
              <a:buNone/>
            </a:pPr>
            <a:r>
              <a:rPr lang="en-US" altLang="en-US" sz="2000" dirty="0">
                <a:solidFill>
                  <a:srgbClr val="FFFF00"/>
                </a:solidFill>
              </a:rPr>
              <a:t>		</a:t>
            </a:r>
            <a:r>
              <a:rPr lang="en-US" altLang="en-US" sz="2000" u="sng" dirty="0">
                <a:solidFill>
                  <a:schemeClr val="bg1"/>
                </a:solidFill>
              </a:rPr>
              <a:t>Party Realignment</a:t>
            </a:r>
            <a:r>
              <a:rPr lang="en-US" altLang="en-US" sz="2000" dirty="0">
                <a:solidFill>
                  <a:schemeClr val="bg1"/>
                </a:solidFill>
              </a:rPr>
              <a:t>: the displacement of the majority party by the minority party, usually during a critical election period. </a:t>
            </a:r>
          </a:p>
        </p:txBody>
      </p:sp>
    </p:spTree>
    <p:extLst>
      <p:ext uri="{BB962C8B-B14F-4D97-AF65-F5344CB8AC3E}">
        <p14:creationId xmlns:p14="http://schemas.microsoft.com/office/powerpoint/2010/main" val="1786198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2262" y="0"/>
            <a:ext cx="11094719" cy="6240780"/>
          </a:xfrm>
          <a:prstGeom prst="rect">
            <a:avLst/>
          </a:prstGeom>
        </p:spPr>
      </p:pic>
    </p:spTree>
    <p:extLst>
      <p:ext uri="{BB962C8B-B14F-4D97-AF65-F5344CB8AC3E}">
        <p14:creationId xmlns:p14="http://schemas.microsoft.com/office/powerpoint/2010/main" val="1001639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79666" y="644236"/>
            <a:ext cx="8153400" cy="1143000"/>
          </a:xfrm>
        </p:spPr>
        <p:txBody>
          <a:bodyPr>
            <a:normAutofit/>
          </a:bodyPr>
          <a:lstStyle/>
          <a:p>
            <a:pPr>
              <a:defRPr/>
            </a:pPr>
            <a:r>
              <a:rPr lang="en-US" dirty="0"/>
              <a:t>   Party Eras in American History</a:t>
            </a:r>
          </a:p>
        </p:txBody>
      </p:sp>
      <p:sp>
        <p:nvSpPr>
          <p:cNvPr id="26627" name="Rectangle 3"/>
          <p:cNvSpPr>
            <a:spLocks noGrp="1" noChangeArrowheads="1"/>
          </p:cNvSpPr>
          <p:nvPr>
            <p:ph idx="1"/>
          </p:nvPr>
        </p:nvSpPr>
        <p:spPr>
          <a:xfrm>
            <a:off x="362989" y="2112818"/>
            <a:ext cx="10169236" cy="5029200"/>
          </a:xfrm>
        </p:spPr>
        <p:txBody>
          <a:bodyPr/>
          <a:lstStyle/>
          <a:p>
            <a:pPr eaLnBrk="1" hangingPunct="1">
              <a:lnSpc>
                <a:spcPct val="90000"/>
              </a:lnSpc>
            </a:pPr>
            <a:r>
              <a:rPr lang="en-US" altLang="en-US" sz="2300" dirty="0">
                <a:solidFill>
                  <a:srgbClr val="0000FF"/>
                </a:solidFill>
              </a:rPr>
              <a:t>1796-1824: The First Party System </a:t>
            </a:r>
          </a:p>
          <a:p>
            <a:pPr eaLnBrk="1" hangingPunct="1">
              <a:lnSpc>
                <a:spcPct val="90000"/>
              </a:lnSpc>
            </a:pPr>
            <a:r>
              <a:rPr lang="en-US" altLang="en-US" sz="2300" dirty="0"/>
              <a:t>In the </a:t>
            </a:r>
            <a:r>
              <a:rPr lang="en-US" altLang="en-US" sz="2300" i="1" dirty="0"/>
              <a:t>Federalist Papers</a:t>
            </a:r>
            <a:r>
              <a:rPr lang="en-US" altLang="en-US" sz="2300" dirty="0"/>
              <a:t> James Madison warned against “factions,” or parties. </a:t>
            </a:r>
          </a:p>
          <a:p>
            <a:pPr eaLnBrk="1" hangingPunct="1">
              <a:lnSpc>
                <a:spcPct val="90000"/>
              </a:lnSpc>
            </a:pPr>
            <a:r>
              <a:rPr lang="en-US" altLang="en-US" sz="2300" dirty="0"/>
              <a:t>Alexander Hamilton, co-writer of the </a:t>
            </a:r>
            <a:r>
              <a:rPr lang="en-US" altLang="en-US" sz="2300" i="1" dirty="0"/>
              <a:t>Federalist Papers</a:t>
            </a:r>
            <a:r>
              <a:rPr lang="en-US" altLang="en-US" sz="2300" dirty="0"/>
              <a:t> created the first party, The Federalists.   He needed support for the federal bank.</a:t>
            </a:r>
          </a:p>
          <a:p>
            <a:pPr eaLnBrk="1" hangingPunct="1">
              <a:lnSpc>
                <a:spcPct val="90000"/>
              </a:lnSpc>
            </a:pPr>
            <a:r>
              <a:rPr lang="en-US" altLang="en-US" sz="2300" dirty="0"/>
              <a:t>The Federalist were also the shortest lived party. After Federalist candidate John Adams was defeated in 1800 the party faded.</a:t>
            </a:r>
          </a:p>
          <a:p>
            <a:pPr eaLnBrk="1" hangingPunct="1">
              <a:lnSpc>
                <a:spcPct val="90000"/>
              </a:lnSpc>
            </a:pPr>
            <a:r>
              <a:rPr lang="en-US" altLang="en-US" sz="2300" dirty="0"/>
              <a:t>Due to poor organization and by 1820 they did not offer up any candidates for political elections. </a:t>
            </a:r>
          </a:p>
          <a:p>
            <a:pPr eaLnBrk="1" hangingPunct="1">
              <a:lnSpc>
                <a:spcPct val="90000"/>
              </a:lnSpc>
            </a:pPr>
            <a:r>
              <a:rPr lang="en-US" altLang="en-US" sz="2000" dirty="0"/>
              <a:t>The party that crushed the Federalists was led by Virginians Jefferson, Madison, and Monroe. They were known as Democratic Republicans or </a:t>
            </a:r>
            <a:r>
              <a:rPr lang="en-US" altLang="en-US" sz="2000" dirty="0" err="1"/>
              <a:t>Jeffersonians</a:t>
            </a:r>
            <a:r>
              <a:rPr lang="en-US" altLang="en-US" sz="2000" dirty="0"/>
              <a:t>. </a:t>
            </a:r>
          </a:p>
        </p:txBody>
      </p:sp>
    </p:spTree>
    <p:extLst>
      <p:ext uri="{BB962C8B-B14F-4D97-AF65-F5344CB8AC3E}">
        <p14:creationId xmlns:p14="http://schemas.microsoft.com/office/powerpoint/2010/main" val="2885365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sz="half" idx="1"/>
          </p:nvPr>
        </p:nvSpPr>
        <p:spPr>
          <a:xfrm>
            <a:off x="200891" y="2094808"/>
            <a:ext cx="6934200" cy="6934200"/>
          </a:xfrm>
        </p:spPr>
        <p:txBody>
          <a:bodyPr/>
          <a:lstStyle/>
          <a:p>
            <a:pPr marL="0" indent="0">
              <a:lnSpc>
                <a:spcPct val="80000"/>
              </a:lnSpc>
            </a:pPr>
            <a:r>
              <a:rPr lang="en-US" altLang="en-US" sz="2000" dirty="0">
                <a:solidFill>
                  <a:srgbClr val="0000FF"/>
                </a:solidFill>
              </a:rPr>
              <a:t>1828-1856: Jackson and the Democrats vs. the Whigs</a:t>
            </a:r>
          </a:p>
          <a:p>
            <a:pPr marL="0" indent="0">
              <a:lnSpc>
                <a:spcPct val="80000"/>
              </a:lnSpc>
            </a:pPr>
            <a:r>
              <a:rPr lang="en-US" altLang="en-US" sz="2000" dirty="0"/>
              <a:t>Gen. Andrew Jackson founded the modern American political party.</a:t>
            </a:r>
          </a:p>
          <a:p>
            <a:pPr marL="0" indent="0">
              <a:lnSpc>
                <a:spcPct val="80000"/>
              </a:lnSpc>
            </a:pPr>
            <a:r>
              <a:rPr lang="en-US" altLang="en-US" sz="2000" dirty="0"/>
              <a:t>In the election of 1828, he forged a coalition with both the Westerners, Immigrants, Southerners, and Settled Americans. </a:t>
            </a:r>
          </a:p>
          <a:p>
            <a:pPr marL="0" indent="0">
              <a:lnSpc>
                <a:spcPct val="80000"/>
              </a:lnSpc>
            </a:pPr>
            <a:r>
              <a:rPr lang="en-US" altLang="en-US" sz="2000" dirty="0"/>
              <a:t>He was initially a Democratic-Republican, but after his presidency the party became known as Democratic. The true architect of this party was Van Buren. </a:t>
            </a:r>
          </a:p>
          <a:p>
            <a:pPr marL="0" indent="0">
              <a:lnSpc>
                <a:spcPct val="80000"/>
              </a:lnSpc>
            </a:pPr>
            <a:r>
              <a:rPr lang="en-US" altLang="en-US" sz="2000" dirty="0"/>
              <a:t>The opposition of this party was the Whig Party, it was only successful when they nominated popular military heroes: William Henry Harrison (1840);Zachary Taylor (1848).</a:t>
            </a:r>
          </a:p>
          <a:p>
            <a:pPr marL="0" indent="0">
              <a:lnSpc>
                <a:spcPct val="80000"/>
              </a:lnSpc>
            </a:pPr>
            <a:r>
              <a:rPr lang="en-US" altLang="en-US" sz="2000" dirty="0"/>
              <a:t>The Whigs had to distinct wings: Northern Industrialists and Southern Planters.  And attempted to motivate the masses against the elite.</a:t>
            </a:r>
          </a:p>
        </p:txBody>
      </p:sp>
      <p:sp>
        <p:nvSpPr>
          <p:cNvPr id="37890" name="Rectangle 2"/>
          <p:cNvSpPr>
            <a:spLocks noGrp="1" noChangeArrowheads="1"/>
          </p:cNvSpPr>
          <p:nvPr>
            <p:ph type="title"/>
          </p:nvPr>
        </p:nvSpPr>
        <p:spPr>
          <a:xfrm>
            <a:off x="1108364" y="623454"/>
            <a:ext cx="8153400" cy="1143000"/>
          </a:xfrm>
        </p:spPr>
        <p:txBody>
          <a:bodyPr>
            <a:normAutofit/>
          </a:bodyPr>
          <a:lstStyle/>
          <a:p>
            <a:pPr>
              <a:defRPr/>
            </a:pPr>
            <a:r>
              <a:rPr lang="en-US" dirty="0"/>
              <a:t>  Party Eras in American History</a:t>
            </a:r>
          </a:p>
        </p:txBody>
      </p:sp>
      <p:pic>
        <p:nvPicPr>
          <p:cNvPr id="27652" name="Picture 7" descr="Andrew_Jack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6089" y="2899756"/>
            <a:ext cx="19113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345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29295" y="659477"/>
            <a:ext cx="8153400" cy="1143000"/>
          </a:xfrm>
        </p:spPr>
        <p:txBody>
          <a:bodyPr>
            <a:normAutofit/>
          </a:bodyPr>
          <a:lstStyle/>
          <a:p>
            <a:pPr>
              <a:defRPr/>
            </a:pPr>
            <a:r>
              <a:rPr lang="en-US" dirty="0"/>
              <a:t>  Party Eras in American History</a:t>
            </a:r>
          </a:p>
        </p:txBody>
      </p:sp>
      <p:sp>
        <p:nvSpPr>
          <p:cNvPr id="28675" name="Rectangle 3"/>
          <p:cNvSpPr>
            <a:spLocks noGrp="1" noChangeArrowheads="1"/>
          </p:cNvSpPr>
          <p:nvPr>
            <p:ph idx="1"/>
          </p:nvPr>
        </p:nvSpPr>
        <p:spPr>
          <a:xfrm>
            <a:off x="127461" y="2103121"/>
            <a:ext cx="10878590" cy="5257800"/>
          </a:xfrm>
        </p:spPr>
        <p:txBody>
          <a:bodyPr/>
          <a:lstStyle/>
          <a:p>
            <a:pPr eaLnBrk="1" hangingPunct="1">
              <a:lnSpc>
                <a:spcPct val="80000"/>
              </a:lnSpc>
            </a:pPr>
            <a:r>
              <a:rPr lang="en-US" altLang="en-US" sz="2000" dirty="0">
                <a:solidFill>
                  <a:srgbClr val="0000FF"/>
                </a:solidFill>
              </a:rPr>
              <a:t>1860-1928: The Two Republican Eras</a:t>
            </a:r>
          </a:p>
          <a:p>
            <a:pPr eaLnBrk="1" hangingPunct="1">
              <a:lnSpc>
                <a:spcPct val="80000"/>
              </a:lnSpc>
            </a:pPr>
            <a:r>
              <a:rPr lang="en-US" altLang="en-US" sz="2000" dirty="0"/>
              <a:t>In the</a:t>
            </a:r>
            <a:r>
              <a:rPr lang="en-US" altLang="en-US" sz="2000" dirty="0">
                <a:solidFill>
                  <a:srgbClr val="0000FF"/>
                </a:solidFill>
              </a:rPr>
              <a:t> </a:t>
            </a:r>
            <a:r>
              <a:rPr lang="en-US" altLang="en-US" sz="2000" dirty="0"/>
              <a:t>1850’s, the issue of slavery dominated American politics and split both the Whigs and the Democrats. </a:t>
            </a:r>
          </a:p>
          <a:p>
            <a:pPr eaLnBrk="1" hangingPunct="1">
              <a:lnSpc>
                <a:spcPct val="80000"/>
              </a:lnSpc>
            </a:pPr>
            <a:r>
              <a:rPr lang="en-US" altLang="en-US" sz="2000" dirty="0"/>
              <a:t>In Dred Scott v. Sanford, decision sharpened the divisions in public opinion, making civil war increasingly likely.</a:t>
            </a:r>
          </a:p>
          <a:p>
            <a:pPr eaLnBrk="1" hangingPunct="1">
              <a:lnSpc>
                <a:spcPct val="80000"/>
              </a:lnSpc>
            </a:pPr>
            <a:r>
              <a:rPr lang="en-US" altLang="en-US" sz="2000" dirty="0"/>
              <a:t>The Republicans rose in the 1850’s as the antislavery party. They elected Abraham Lincoln .</a:t>
            </a:r>
          </a:p>
          <a:p>
            <a:pPr eaLnBrk="1" hangingPunct="1">
              <a:lnSpc>
                <a:spcPct val="80000"/>
              </a:lnSpc>
            </a:pPr>
            <a:r>
              <a:rPr lang="en-US" altLang="en-US" sz="2000" dirty="0"/>
              <a:t>After the Civil War the Republicans Party thrived for more than 60 years. But the Democrats still controlled the South.</a:t>
            </a:r>
          </a:p>
          <a:p>
            <a:pPr eaLnBrk="1" hangingPunct="1">
              <a:lnSpc>
                <a:spcPct val="80000"/>
              </a:lnSpc>
            </a:pPr>
            <a:r>
              <a:rPr lang="en-US" altLang="en-US" sz="2000" dirty="0"/>
              <a:t>The 2</a:t>
            </a:r>
            <a:r>
              <a:rPr lang="en-US" altLang="en-US" sz="2000" baseline="30000" dirty="0"/>
              <a:t>nd</a:t>
            </a:r>
            <a:r>
              <a:rPr lang="en-US" altLang="en-US" sz="2000" dirty="0"/>
              <a:t> Republican era started with the election of 1896. The Democrats nominated William Jennings Bryan, who was a proponent of “free silver”. The Republicans favored gold standard. </a:t>
            </a:r>
          </a:p>
          <a:p>
            <a:pPr eaLnBrk="1" hangingPunct="1">
              <a:lnSpc>
                <a:spcPct val="80000"/>
              </a:lnSpc>
            </a:pPr>
            <a:r>
              <a:rPr lang="en-US" altLang="en-US" sz="2000" dirty="0"/>
              <a:t>This election is considered to be realigning, because it shifted the party coalitions and entrenched the Republicans for another generation. </a:t>
            </a:r>
          </a:p>
          <a:p>
            <a:pPr eaLnBrk="1" hangingPunct="1">
              <a:lnSpc>
                <a:spcPct val="80000"/>
              </a:lnSpc>
            </a:pPr>
            <a:r>
              <a:rPr lang="en-US" altLang="en-US" sz="2000" dirty="0"/>
              <a:t>For the next three decades Republicans continued as the nation’s majority party, until the stock market crash of 1929. </a:t>
            </a:r>
          </a:p>
        </p:txBody>
      </p:sp>
    </p:spTree>
    <p:extLst>
      <p:ext uri="{BB962C8B-B14F-4D97-AF65-F5344CB8AC3E}">
        <p14:creationId xmlns:p14="http://schemas.microsoft.com/office/powerpoint/2010/main" val="1014273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4371" y="612371"/>
            <a:ext cx="8153400" cy="1143000"/>
          </a:xfrm>
        </p:spPr>
        <p:txBody>
          <a:bodyPr>
            <a:normAutofit/>
          </a:bodyPr>
          <a:lstStyle/>
          <a:p>
            <a:pPr>
              <a:defRPr/>
            </a:pPr>
            <a:r>
              <a:rPr lang="en-US" dirty="0"/>
              <a:t>  Party Eras in American History</a:t>
            </a:r>
          </a:p>
        </p:txBody>
      </p:sp>
      <p:sp>
        <p:nvSpPr>
          <p:cNvPr id="29699" name="Rectangle 3"/>
          <p:cNvSpPr>
            <a:spLocks noGrp="1" noChangeArrowheads="1"/>
          </p:cNvSpPr>
          <p:nvPr>
            <p:ph idx="1"/>
          </p:nvPr>
        </p:nvSpPr>
        <p:spPr>
          <a:xfrm>
            <a:off x="307571" y="2116974"/>
            <a:ext cx="10287000" cy="5029200"/>
          </a:xfrm>
        </p:spPr>
        <p:txBody>
          <a:bodyPr/>
          <a:lstStyle/>
          <a:p>
            <a:pPr eaLnBrk="1" hangingPunct="1">
              <a:lnSpc>
                <a:spcPct val="80000"/>
              </a:lnSpc>
            </a:pPr>
            <a:r>
              <a:rPr lang="en-US" altLang="en-US" sz="2200" dirty="0">
                <a:solidFill>
                  <a:srgbClr val="0000FF"/>
                </a:solidFill>
              </a:rPr>
              <a:t>1932- 1964: The New Deal Coalition</a:t>
            </a:r>
          </a:p>
          <a:p>
            <a:pPr eaLnBrk="1" hangingPunct="1">
              <a:lnSpc>
                <a:spcPct val="80000"/>
              </a:lnSpc>
            </a:pPr>
            <a:r>
              <a:rPr lang="en-US" altLang="en-US" sz="2200" dirty="0"/>
              <a:t>President Hoover proved disastrous for the Republicans and for the nation in his handling of the Great Depression. The nation elected Democrat Franklin Delano Roosevelt to solve the failing economy. </a:t>
            </a:r>
          </a:p>
          <a:p>
            <a:pPr eaLnBrk="1" hangingPunct="1">
              <a:lnSpc>
                <a:spcPct val="80000"/>
              </a:lnSpc>
            </a:pPr>
            <a:r>
              <a:rPr lang="en-US" altLang="en-US" sz="2200" dirty="0"/>
              <a:t>In his first 100 days he passed scores of Anti-depression measures. </a:t>
            </a:r>
          </a:p>
          <a:p>
            <a:pPr eaLnBrk="1" hangingPunct="1">
              <a:lnSpc>
                <a:spcPct val="80000"/>
              </a:lnSpc>
            </a:pPr>
            <a:r>
              <a:rPr lang="en-US" altLang="en-US" sz="2200" dirty="0"/>
              <a:t>Immigrant groups as well as African Americans became attracted and became Democrats. The partisanship of these groups forged the New Deal Coalition.  </a:t>
            </a:r>
          </a:p>
          <a:p>
            <a:pPr eaLnBrk="1" hangingPunct="1">
              <a:lnSpc>
                <a:spcPct val="80000"/>
              </a:lnSpc>
              <a:buFont typeface="Wingdings" panose="05000000000000000000" pitchFamily="2" charset="2"/>
              <a:buNone/>
            </a:pPr>
            <a:r>
              <a:rPr lang="en-US" altLang="en-US" sz="2200" dirty="0"/>
              <a:t>		</a:t>
            </a:r>
            <a:r>
              <a:rPr lang="en-US" altLang="en-US" sz="2200" dirty="0">
                <a:solidFill>
                  <a:schemeClr val="bg1"/>
                </a:solidFill>
              </a:rPr>
              <a:t> </a:t>
            </a:r>
            <a:r>
              <a:rPr lang="en-US" altLang="en-US" sz="2200" u="sng" dirty="0">
                <a:solidFill>
                  <a:schemeClr val="bg1"/>
                </a:solidFill>
              </a:rPr>
              <a:t>New Deal Coalition: </a:t>
            </a:r>
            <a:r>
              <a:rPr lang="en-US" altLang="en-US" sz="2200" dirty="0">
                <a:solidFill>
                  <a:schemeClr val="bg1"/>
                </a:solidFill>
              </a:rPr>
              <a:t> a coalition forged by the Democrats who dominated Democrats, who dominated American politics from the 1930s to the 1960s. Its basic elements were the urban working class, labor unions, ethnic groups, </a:t>
            </a:r>
            <a:r>
              <a:rPr lang="en-US" altLang="en-US" sz="2200" dirty="0" err="1">
                <a:solidFill>
                  <a:schemeClr val="bg1"/>
                </a:solidFill>
              </a:rPr>
              <a:t>Caltholics</a:t>
            </a:r>
            <a:r>
              <a:rPr lang="en-US" altLang="en-US" sz="2200" dirty="0">
                <a:solidFill>
                  <a:schemeClr val="bg1"/>
                </a:solidFill>
              </a:rPr>
              <a:t> and Jews, the poor, Southerners, and African Americans. </a:t>
            </a:r>
            <a:endParaRPr lang="en-US" altLang="en-US" sz="2200" u="sng" dirty="0">
              <a:solidFill>
                <a:schemeClr val="bg1"/>
              </a:solidFill>
            </a:endParaRPr>
          </a:p>
        </p:txBody>
      </p:sp>
    </p:spTree>
    <p:extLst>
      <p:ext uri="{BB962C8B-B14F-4D97-AF65-F5344CB8AC3E}">
        <p14:creationId xmlns:p14="http://schemas.microsoft.com/office/powerpoint/2010/main" val="340186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58487" y="648393"/>
            <a:ext cx="8153400" cy="1143000"/>
          </a:xfrm>
        </p:spPr>
        <p:txBody>
          <a:bodyPr>
            <a:normAutofit/>
          </a:bodyPr>
          <a:lstStyle/>
          <a:p>
            <a:pPr>
              <a:defRPr/>
            </a:pPr>
            <a:r>
              <a:rPr lang="en-US" dirty="0"/>
              <a:t>   Party Eras in American History</a:t>
            </a:r>
          </a:p>
        </p:txBody>
      </p:sp>
      <p:sp>
        <p:nvSpPr>
          <p:cNvPr id="30723" name="Rectangle 3"/>
          <p:cNvSpPr>
            <a:spLocks noGrp="1" noChangeArrowheads="1"/>
          </p:cNvSpPr>
          <p:nvPr>
            <p:ph idx="1"/>
          </p:nvPr>
        </p:nvSpPr>
        <p:spPr>
          <a:xfrm>
            <a:off x="340129" y="2134986"/>
            <a:ext cx="6553200" cy="5410200"/>
          </a:xfrm>
        </p:spPr>
        <p:txBody>
          <a:bodyPr/>
          <a:lstStyle/>
          <a:p>
            <a:pPr eaLnBrk="1" hangingPunct="1">
              <a:lnSpc>
                <a:spcPct val="90000"/>
              </a:lnSpc>
            </a:pPr>
            <a:r>
              <a:rPr lang="en-US" altLang="en-US" sz="2100" dirty="0">
                <a:solidFill>
                  <a:srgbClr val="0000FF"/>
                </a:solidFill>
              </a:rPr>
              <a:t>1932- 1964: The New Deal Coalition cont.</a:t>
            </a:r>
          </a:p>
          <a:p>
            <a:pPr eaLnBrk="1" hangingPunct="1">
              <a:lnSpc>
                <a:spcPct val="90000"/>
              </a:lnSpc>
            </a:pPr>
            <a:r>
              <a:rPr lang="en-US" altLang="en-US" sz="2100" dirty="0"/>
              <a:t>The New Deal coalition made the Democratic party the clear majority for decades. </a:t>
            </a:r>
          </a:p>
          <a:p>
            <a:pPr eaLnBrk="1" hangingPunct="1">
              <a:lnSpc>
                <a:spcPct val="90000"/>
              </a:lnSpc>
            </a:pPr>
            <a:r>
              <a:rPr lang="en-US" altLang="en-US" sz="2100" dirty="0"/>
              <a:t>Harry S. Truman, who succeed Roosevelt in 1945, promised a Fair Deal. Republican Dwight D. Eisenhower broke Democratic grip and was elected twice during the 1950s. Democrats regained presidency in 1960 with John F. Kennedy. </a:t>
            </a:r>
          </a:p>
          <a:p>
            <a:pPr eaLnBrk="1" hangingPunct="1">
              <a:lnSpc>
                <a:spcPct val="90000"/>
              </a:lnSpc>
            </a:pPr>
            <a:r>
              <a:rPr lang="en-US" altLang="en-US" sz="2100" dirty="0"/>
              <a:t>Lyndon B. Johnson became president after JFK’s assassination. Johnson’s Great Society programs seemed promising. Johnson’s Vietnam War policies tore the Democratic Party apart in 1968, leaving for Republican candidate Richard M. Nixon.</a:t>
            </a:r>
          </a:p>
        </p:txBody>
      </p:sp>
      <p:pic>
        <p:nvPicPr>
          <p:cNvPr id="30724" name="Picture 5" descr="ist2_3887591_democrat_vs_republican_on_white"/>
          <p:cNvPicPr>
            <a:picLocks noChangeAspect="1" noChangeArrowheads="1"/>
          </p:cNvPicPr>
          <p:nvPr/>
        </p:nvPicPr>
        <p:blipFill>
          <a:blip r:embed="rId2">
            <a:extLst>
              <a:ext uri="{28A0092B-C50C-407E-A947-70E740481C1C}">
                <a14:useLocalDpi xmlns:a14="http://schemas.microsoft.com/office/drawing/2010/main" val="0"/>
              </a:ext>
            </a:extLst>
          </a:blip>
          <a:srcRect l="8719" t="4211" r="1907" b="5263"/>
          <a:stretch>
            <a:fillRect/>
          </a:stretch>
        </p:blipFill>
        <p:spPr bwMode="auto">
          <a:xfrm>
            <a:off x="8273098" y="2606040"/>
            <a:ext cx="27606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668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19200" y="610986"/>
            <a:ext cx="8153400" cy="1143000"/>
          </a:xfrm>
        </p:spPr>
        <p:txBody>
          <a:bodyPr>
            <a:normAutofit/>
          </a:bodyPr>
          <a:lstStyle/>
          <a:p>
            <a:pPr>
              <a:defRPr/>
            </a:pPr>
            <a:r>
              <a:rPr lang="en-US" dirty="0"/>
              <a:t>   Party Eras in American History</a:t>
            </a:r>
          </a:p>
        </p:txBody>
      </p:sp>
      <p:sp>
        <p:nvSpPr>
          <p:cNvPr id="31747" name="Rectangle 3"/>
          <p:cNvSpPr>
            <a:spLocks noGrp="1" noChangeArrowheads="1"/>
          </p:cNvSpPr>
          <p:nvPr>
            <p:ph idx="1"/>
          </p:nvPr>
        </p:nvSpPr>
        <p:spPr>
          <a:xfrm>
            <a:off x="633153" y="2169622"/>
            <a:ext cx="8153400" cy="4817226"/>
          </a:xfrm>
        </p:spPr>
        <p:txBody>
          <a:bodyPr>
            <a:normAutofit fontScale="77500" lnSpcReduction="20000"/>
          </a:bodyPr>
          <a:lstStyle/>
          <a:p>
            <a:pPr eaLnBrk="1" hangingPunct="1">
              <a:lnSpc>
                <a:spcPct val="80000"/>
              </a:lnSpc>
              <a:buFont typeface="Arial" charset="0"/>
              <a:buNone/>
              <a:defRPr/>
            </a:pPr>
            <a:r>
              <a:rPr lang="en-US" altLang="en-US" sz="2700" dirty="0">
                <a:solidFill>
                  <a:srgbClr val="0000FF"/>
                </a:solidFill>
              </a:rPr>
              <a:t>1968-Present: Southern Realignment and The Era of Divided Party Government. </a:t>
            </a:r>
          </a:p>
          <a:p>
            <a:pPr eaLnBrk="1" hangingPunct="1">
              <a:lnSpc>
                <a:spcPct val="80000"/>
              </a:lnSpc>
              <a:buFont typeface="Arial" charset="0"/>
              <a:buNone/>
              <a:defRPr/>
            </a:pPr>
            <a:r>
              <a:rPr lang="en-US" altLang="en-US" sz="2700" dirty="0"/>
              <a:t>Richard Nixon emphasized his support for states’ rights, law</a:t>
            </a:r>
          </a:p>
          <a:p>
            <a:pPr eaLnBrk="1" hangingPunct="1">
              <a:lnSpc>
                <a:spcPct val="80000"/>
              </a:lnSpc>
              <a:buFont typeface="Arial" charset="0"/>
              <a:buNone/>
              <a:defRPr/>
            </a:pPr>
            <a:r>
              <a:rPr lang="en-US" altLang="en-US" sz="2700" dirty="0"/>
              <a:t> and order, and a strong military policy. Through this</a:t>
            </a:r>
          </a:p>
          <a:p>
            <a:pPr eaLnBrk="1" hangingPunct="1">
              <a:lnSpc>
                <a:spcPct val="80000"/>
              </a:lnSpc>
              <a:buFont typeface="Arial" charset="0"/>
              <a:buNone/>
              <a:defRPr/>
            </a:pPr>
            <a:r>
              <a:rPr lang="en-US" altLang="en-US" sz="2700" dirty="0"/>
              <a:t> method he won Southern conservatives to the Republican</a:t>
            </a:r>
          </a:p>
          <a:p>
            <a:pPr eaLnBrk="1" hangingPunct="1">
              <a:lnSpc>
                <a:spcPct val="80000"/>
              </a:lnSpc>
              <a:buFont typeface="Arial" charset="0"/>
              <a:buNone/>
              <a:defRPr/>
            </a:pPr>
            <a:r>
              <a:rPr lang="en-US" altLang="en-US" sz="2700" dirty="0"/>
              <a:t> party. </a:t>
            </a:r>
          </a:p>
          <a:p>
            <a:pPr eaLnBrk="1" hangingPunct="1">
              <a:lnSpc>
                <a:spcPct val="80000"/>
              </a:lnSpc>
              <a:buFont typeface="Arial" charset="0"/>
              <a:buNone/>
              <a:defRPr/>
            </a:pPr>
            <a:endParaRPr lang="en-US" altLang="en-US" sz="2700" dirty="0"/>
          </a:p>
          <a:p>
            <a:pPr eaLnBrk="1" hangingPunct="1">
              <a:lnSpc>
                <a:spcPct val="80000"/>
              </a:lnSpc>
              <a:buFont typeface="Arial" charset="0"/>
              <a:buNone/>
              <a:defRPr/>
            </a:pPr>
            <a:r>
              <a:rPr lang="en-US" altLang="en-US" sz="2700" dirty="0"/>
              <a:t>The Southern Realignment occurs slowly.</a:t>
            </a:r>
          </a:p>
          <a:p>
            <a:pPr marL="457200" indent="-457200">
              <a:lnSpc>
                <a:spcPct val="80000"/>
              </a:lnSpc>
              <a:defRPr/>
            </a:pPr>
            <a:r>
              <a:rPr lang="en-US" altLang="en-US" sz="2700" dirty="0"/>
              <a:t>1948 Democratic party reverses their view on Civil rights.  Supporting them now.  This alienates many white southerners.</a:t>
            </a:r>
          </a:p>
          <a:p>
            <a:pPr marL="457200" indent="-457200">
              <a:lnSpc>
                <a:spcPct val="80000"/>
              </a:lnSpc>
              <a:defRPr/>
            </a:pPr>
            <a:r>
              <a:rPr lang="en-US" altLang="en-US" sz="2700" dirty="0"/>
              <a:t>Harry Truman signed Executive Order 9981 (integrating the armed forces)</a:t>
            </a:r>
          </a:p>
          <a:p>
            <a:pPr marL="457200" indent="-457200">
              <a:lnSpc>
                <a:spcPct val="80000"/>
              </a:lnSpc>
              <a:defRPr/>
            </a:pPr>
            <a:r>
              <a:rPr lang="en-US" altLang="en-US" sz="2700" dirty="0"/>
              <a:t>Supreme court (with Democratic Party public support) ended prayer in school.</a:t>
            </a:r>
          </a:p>
          <a:p>
            <a:pPr marL="457200" indent="-457200">
              <a:lnSpc>
                <a:spcPct val="80000"/>
              </a:lnSpc>
              <a:defRPr/>
            </a:pPr>
            <a:r>
              <a:rPr lang="en-US" altLang="en-US" sz="2700" dirty="0"/>
              <a:t>Many factory workers started moving south for jobs bringing the conservative views of government with them.</a:t>
            </a:r>
          </a:p>
          <a:p>
            <a:pPr marL="457200" indent="-457200">
              <a:lnSpc>
                <a:spcPct val="80000"/>
              </a:lnSpc>
              <a:defRPr/>
            </a:pPr>
            <a:endParaRPr lang="en-US" altLang="en-US" sz="2700" dirty="0"/>
          </a:p>
          <a:p>
            <a:pPr eaLnBrk="1" hangingPunct="1">
              <a:lnSpc>
                <a:spcPct val="80000"/>
              </a:lnSpc>
              <a:buFont typeface="Arial" charset="0"/>
              <a:buNone/>
              <a:defRPr/>
            </a:pPr>
            <a:endParaRPr lang="en-US" altLang="en-US" sz="2700" dirty="0"/>
          </a:p>
        </p:txBody>
      </p:sp>
    </p:spTree>
    <p:extLst>
      <p:ext uri="{BB962C8B-B14F-4D97-AF65-F5344CB8AC3E}">
        <p14:creationId xmlns:p14="http://schemas.microsoft.com/office/powerpoint/2010/main" val="1324157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a:defRPr/>
            </a:pPr>
            <a:r>
              <a:rPr lang="en-US"/>
              <a:t>Party Eras in American History</a:t>
            </a:r>
          </a:p>
        </p:txBody>
      </p:sp>
      <p:sp>
        <p:nvSpPr>
          <p:cNvPr id="45059" name="Rectangle 3"/>
          <p:cNvSpPr>
            <a:spLocks noGrp="1" noChangeArrowheads="1"/>
          </p:cNvSpPr>
          <p:nvPr>
            <p:ph idx="1"/>
          </p:nvPr>
        </p:nvSpPr>
        <p:spPr/>
        <p:txBody>
          <a:bodyPr rtlCol="0">
            <a:normAutofit lnSpcReduction="10000"/>
          </a:bodyPr>
          <a:lstStyle/>
          <a:p>
            <a:pPr>
              <a:defRPr/>
            </a:pPr>
            <a:r>
              <a:rPr lang="en-US" sz="2700" dirty="0">
                <a:solidFill>
                  <a:srgbClr val="0000FF"/>
                </a:solidFill>
              </a:rPr>
              <a:t>1968-Present: Southern Realignment and The Era of Divided Party Government</a:t>
            </a:r>
          </a:p>
          <a:p>
            <a:pPr>
              <a:defRPr/>
            </a:pPr>
            <a:r>
              <a:rPr lang="en-US" sz="2700" dirty="0"/>
              <a:t>Divided government is frequently seen in the federal and state level.</a:t>
            </a:r>
          </a:p>
          <a:p>
            <a:pPr>
              <a:defRPr/>
            </a:pPr>
            <a:r>
              <a:rPr lang="en-US" sz="2700" dirty="0"/>
              <a:t>Pattern of divided government has caused a belief that the party system is </a:t>
            </a:r>
            <a:r>
              <a:rPr lang="en-US" sz="2700" u="sng" dirty="0" err="1">
                <a:solidFill>
                  <a:schemeClr val="bg1"/>
                </a:solidFill>
              </a:rPr>
              <a:t>dealigning</a:t>
            </a:r>
            <a:r>
              <a:rPr lang="en-US" sz="2700" u="sng" dirty="0">
                <a:solidFill>
                  <a:schemeClr val="bg1"/>
                </a:solidFill>
              </a:rPr>
              <a:t>.</a:t>
            </a:r>
          </a:p>
          <a:p>
            <a:pPr>
              <a:buNone/>
              <a:defRPr/>
            </a:pPr>
            <a:r>
              <a:rPr lang="en-US" sz="2700" dirty="0">
                <a:solidFill>
                  <a:schemeClr val="bg1"/>
                </a:solidFill>
              </a:rPr>
              <a:t>		</a:t>
            </a:r>
            <a:r>
              <a:rPr lang="en-US" sz="2700" u="sng" dirty="0">
                <a:solidFill>
                  <a:schemeClr val="bg1"/>
                </a:solidFill>
              </a:rPr>
              <a:t>Party </a:t>
            </a:r>
            <a:r>
              <a:rPr lang="en-US" sz="2700" u="sng" dirty="0" err="1">
                <a:solidFill>
                  <a:schemeClr val="bg1"/>
                </a:solidFill>
              </a:rPr>
              <a:t>Dealignment</a:t>
            </a:r>
            <a:r>
              <a:rPr lang="en-US" sz="2700" u="sng" dirty="0">
                <a:solidFill>
                  <a:schemeClr val="bg1"/>
                </a:solidFill>
              </a:rPr>
              <a:t>: </a:t>
            </a:r>
            <a:r>
              <a:rPr lang="en-US" sz="2700" dirty="0">
                <a:solidFill>
                  <a:schemeClr val="bg1"/>
                </a:solidFill>
              </a:rPr>
              <a:t>the gradual 	disengagement of people and politicians from 	the parties, as seen in part by shrinking party 	identification. </a:t>
            </a:r>
          </a:p>
        </p:txBody>
      </p:sp>
    </p:spTree>
    <p:extLst>
      <p:ext uri="{BB962C8B-B14F-4D97-AF65-F5344CB8AC3E}">
        <p14:creationId xmlns:p14="http://schemas.microsoft.com/office/powerpoint/2010/main" val="26351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25632" y="615142"/>
            <a:ext cx="8153400" cy="1143000"/>
          </a:xfrm>
        </p:spPr>
        <p:txBody>
          <a:bodyPr/>
          <a:lstStyle/>
          <a:p>
            <a:pPr>
              <a:defRPr/>
            </a:pPr>
            <a:r>
              <a:rPr lang="en-US" dirty="0"/>
              <a:t>		 Meaning of Party </a:t>
            </a:r>
          </a:p>
        </p:txBody>
      </p:sp>
      <p:sp>
        <p:nvSpPr>
          <p:cNvPr id="15363" name="Rectangle 3"/>
          <p:cNvSpPr>
            <a:spLocks noGrp="1" noChangeArrowheads="1"/>
          </p:cNvSpPr>
          <p:nvPr>
            <p:ph idx="1"/>
          </p:nvPr>
        </p:nvSpPr>
        <p:spPr>
          <a:xfrm>
            <a:off x="310341" y="2119746"/>
            <a:ext cx="8305800" cy="6172200"/>
          </a:xfrm>
        </p:spPr>
        <p:txBody>
          <a:bodyPr/>
          <a:lstStyle/>
          <a:p>
            <a:pPr eaLnBrk="1" hangingPunct="1">
              <a:lnSpc>
                <a:spcPct val="90000"/>
              </a:lnSpc>
            </a:pPr>
            <a:r>
              <a:rPr lang="en-US" altLang="en-US" sz="2600" dirty="0"/>
              <a:t>Anthony Downs notes these two similarities about parties, voters, and policy:</a:t>
            </a:r>
          </a:p>
          <a:p>
            <a:pPr eaLnBrk="1" hangingPunct="1">
              <a:lnSpc>
                <a:spcPct val="90000"/>
              </a:lnSpc>
              <a:buFont typeface="Wingdings" panose="05000000000000000000" pitchFamily="2" charset="2"/>
              <a:buNone/>
            </a:pPr>
            <a:r>
              <a:rPr lang="en-US" altLang="en-US" sz="2600" dirty="0"/>
              <a:t>	1. Voters want to maximize the chance that policies they favor will be adopted by government. </a:t>
            </a:r>
          </a:p>
          <a:p>
            <a:pPr eaLnBrk="1" hangingPunct="1">
              <a:lnSpc>
                <a:spcPct val="90000"/>
              </a:lnSpc>
              <a:buFont typeface="Wingdings" panose="05000000000000000000" pitchFamily="2" charset="2"/>
              <a:buNone/>
            </a:pPr>
            <a:r>
              <a:rPr lang="en-US" altLang="en-US" sz="2600" dirty="0"/>
              <a:t>	2. Parties want to win office.</a:t>
            </a:r>
          </a:p>
          <a:p>
            <a:pPr eaLnBrk="1" hangingPunct="1">
              <a:lnSpc>
                <a:spcPct val="90000"/>
              </a:lnSpc>
            </a:pPr>
            <a:r>
              <a:rPr lang="en-US" altLang="en-US" sz="2600" dirty="0"/>
              <a:t>Major difference between Democrats and Republicans is that Republicans favor lower taxes and less domestic spending, whereas Democrats favor more government programs to help the people the deem as less advantaged Americans. </a:t>
            </a:r>
          </a:p>
          <a:p>
            <a:pPr eaLnBrk="1" hangingPunct="1">
              <a:lnSpc>
                <a:spcPct val="90000"/>
              </a:lnSpc>
              <a:buFont typeface="Wingdings" panose="05000000000000000000" pitchFamily="2" charset="2"/>
              <a:buNone/>
            </a:pPr>
            <a:endParaRPr lang="en-US" altLang="en-US" sz="2600" dirty="0"/>
          </a:p>
          <a:p>
            <a:pPr eaLnBrk="1" hangingPunct="1">
              <a:lnSpc>
                <a:spcPct val="90000"/>
              </a:lnSpc>
              <a:buFont typeface="Wingdings" panose="05000000000000000000" pitchFamily="2" charset="2"/>
              <a:buNone/>
            </a:pPr>
            <a:endParaRPr lang="en-US" altLang="en-US" sz="2600" dirty="0"/>
          </a:p>
          <a:p>
            <a:pPr eaLnBrk="1" hangingPunct="1">
              <a:lnSpc>
                <a:spcPct val="90000"/>
              </a:lnSpc>
              <a:buFont typeface="Wingdings" panose="05000000000000000000" pitchFamily="2" charset="2"/>
              <a:buNone/>
            </a:pPr>
            <a:r>
              <a:rPr lang="en-US" altLang="en-US" sz="2200" dirty="0"/>
              <a:t>	</a:t>
            </a:r>
          </a:p>
        </p:txBody>
      </p:sp>
    </p:spTree>
    <p:extLst>
      <p:ext uri="{BB962C8B-B14F-4D97-AF65-F5344CB8AC3E}">
        <p14:creationId xmlns:p14="http://schemas.microsoft.com/office/powerpoint/2010/main" val="111877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sz="half" idx="1"/>
          </p:nvPr>
        </p:nvSpPr>
        <p:spPr>
          <a:xfrm>
            <a:off x="530860" y="2396836"/>
            <a:ext cx="6248400" cy="4038600"/>
          </a:xfrm>
        </p:spPr>
        <p:txBody>
          <a:bodyPr/>
          <a:lstStyle/>
          <a:p>
            <a:pPr marL="0" indent="0"/>
            <a:r>
              <a:rPr lang="en-US" altLang="en-US" sz="2300" dirty="0"/>
              <a:t>Alternating of power and influence between two major parties is one of the most important elements in American policy.</a:t>
            </a:r>
          </a:p>
          <a:p>
            <a:pPr marL="0" indent="0"/>
            <a:r>
              <a:rPr lang="en-US" altLang="en-US" sz="2300" dirty="0"/>
              <a:t>Without competition there would be no choice, without choice there is </a:t>
            </a:r>
            <a:r>
              <a:rPr lang="en-US" altLang="en-US" sz="2300" u="sng" dirty="0"/>
              <a:t>no </a:t>
            </a:r>
            <a:r>
              <a:rPr lang="en-US" altLang="en-US" sz="2300" dirty="0"/>
              <a:t>democracy.</a:t>
            </a:r>
          </a:p>
          <a:p>
            <a:pPr lvl="3" eaLnBrk="1" hangingPunct="1"/>
            <a:r>
              <a:rPr lang="en-US" altLang="en-US" sz="2400" b="1" u="sng" dirty="0">
                <a:solidFill>
                  <a:schemeClr val="bg1"/>
                </a:solidFill>
              </a:rPr>
              <a:t>Party Competition: </a:t>
            </a:r>
            <a:r>
              <a:rPr lang="en-US" altLang="en-US" sz="2400" dirty="0">
                <a:solidFill>
                  <a:schemeClr val="bg1"/>
                </a:solidFill>
              </a:rPr>
              <a:t>battle between Democrats and Republicans for control</a:t>
            </a:r>
          </a:p>
          <a:p>
            <a:pPr lvl="3" eaLnBrk="1" hangingPunct="1">
              <a:buFont typeface="Wingdings" panose="05000000000000000000" pitchFamily="2" charset="2"/>
              <a:buNone/>
            </a:pPr>
            <a:r>
              <a:rPr lang="en-US" altLang="en-US" sz="2400" dirty="0">
                <a:solidFill>
                  <a:schemeClr val="bg1"/>
                </a:solidFill>
              </a:rPr>
              <a:t>   of public office. </a:t>
            </a:r>
            <a:endParaRPr lang="en-US" altLang="en-US" sz="2400" b="1" u="sng" dirty="0">
              <a:solidFill>
                <a:schemeClr val="bg1"/>
              </a:solidFill>
            </a:endParaRPr>
          </a:p>
        </p:txBody>
      </p:sp>
      <p:sp>
        <p:nvSpPr>
          <p:cNvPr id="6146" name="Rectangle 2"/>
          <p:cNvSpPr>
            <a:spLocks noGrp="1" noChangeArrowheads="1"/>
          </p:cNvSpPr>
          <p:nvPr>
            <p:ph type="title"/>
          </p:nvPr>
        </p:nvSpPr>
        <p:spPr/>
        <p:txBody>
          <a:bodyPr/>
          <a:lstStyle/>
          <a:p>
            <a:pPr>
              <a:defRPr/>
            </a:pPr>
            <a:r>
              <a:rPr lang="en-US"/>
              <a:t>		 Political Parties</a:t>
            </a:r>
          </a:p>
        </p:txBody>
      </p:sp>
      <p:pic>
        <p:nvPicPr>
          <p:cNvPr id="9220" name="Picture 5" descr="democrats_republicans_head_to_head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934" y="3210429"/>
            <a:ext cx="2819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6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a:t>Political Parties</a:t>
            </a:r>
          </a:p>
        </p:txBody>
      </p:sp>
      <p:sp>
        <p:nvSpPr>
          <p:cNvPr id="3075" name="Rectangle 3"/>
          <p:cNvSpPr>
            <a:spLocks noGrp="1" noChangeArrowheads="1"/>
          </p:cNvSpPr>
          <p:nvPr>
            <p:ph type="body" idx="1"/>
          </p:nvPr>
        </p:nvSpPr>
        <p:spPr/>
        <p:txBody>
          <a:bodyPr/>
          <a:lstStyle/>
          <a:p>
            <a:pPr eaLnBrk="1" hangingPunct="1">
              <a:defRPr/>
            </a:pPr>
            <a:r>
              <a:rPr lang="en-US"/>
              <a:t>Political Party- organization of individuals with broad, common interest who organize to win elections, operate in government, and influence government policy</a:t>
            </a:r>
          </a:p>
          <a:p>
            <a:pPr eaLnBrk="1" hangingPunct="1">
              <a:defRPr/>
            </a:pPr>
            <a:endParaRPr lang="en-US"/>
          </a:p>
          <a:p>
            <a:pPr eaLnBrk="1" hangingPunct="1">
              <a:defRPr/>
            </a:pPr>
            <a:r>
              <a:rPr lang="en-US"/>
              <a:t>Two-party system- US party system with 2 main parties: Democrats and Republicans</a:t>
            </a:r>
          </a:p>
        </p:txBody>
      </p:sp>
    </p:spTree>
    <p:extLst>
      <p:ext uri="{BB962C8B-B14F-4D97-AF65-F5344CB8AC3E}">
        <p14:creationId xmlns:p14="http://schemas.microsoft.com/office/powerpoint/2010/main" val="160227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a:t>		Meaning of Party </a:t>
            </a:r>
          </a:p>
        </p:txBody>
      </p:sp>
      <p:sp>
        <p:nvSpPr>
          <p:cNvPr id="11267" name="Rectangle 3"/>
          <p:cNvSpPr>
            <a:spLocks noGrp="1" noChangeArrowheads="1"/>
          </p:cNvSpPr>
          <p:nvPr>
            <p:ph idx="1"/>
          </p:nvPr>
        </p:nvSpPr>
        <p:spPr/>
        <p:txBody>
          <a:bodyPr/>
          <a:lstStyle/>
          <a:p>
            <a:pPr eaLnBrk="1" hangingPunct="1"/>
            <a:r>
              <a:rPr lang="en-US" altLang="en-US" sz="2600"/>
              <a:t>A Party Team consists of three parts:</a:t>
            </a:r>
          </a:p>
          <a:p>
            <a:pPr lvl="2" eaLnBrk="1" hangingPunct="1"/>
            <a:r>
              <a:rPr lang="en-US" altLang="en-US" sz="2600" u="sng"/>
              <a:t>Party in the Electorate:</a:t>
            </a:r>
            <a:r>
              <a:rPr lang="en-US" altLang="en-US" sz="2600"/>
              <a:t> consists of members of the party. Does not necessarily have to be top ranking officials, just everyday Americans</a:t>
            </a:r>
          </a:p>
          <a:p>
            <a:pPr lvl="2" eaLnBrk="1" hangingPunct="1"/>
            <a:r>
              <a:rPr lang="en-US" altLang="en-US" sz="2600" u="sng"/>
              <a:t>Party as an organization:</a:t>
            </a:r>
            <a:r>
              <a:rPr lang="en-US" altLang="en-US" sz="2600"/>
              <a:t> has a national office, full time staff, rules, bylaws and budget. </a:t>
            </a:r>
          </a:p>
          <a:p>
            <a:pPr lvl="2" eaLnBrk="1" hangingPunct="1"/>
            <a:r>
              <a:rPr lang="en-US" altLang="en-US" sz="2600" u="sng"/>
              <a:t>Party in Government</a:t>
            </a:r>
            <a:r>
              <a:rPr lang="en-US" altLang="en-US" sz="2600"/>
              <a:t>: consists of elected officials who call themselves members of the party. </a:t>
            </a:r>
          </a:p>
        </p:txBody>
      </p:sp>
    </p:spTree>
    <p:extLst>
      <p:ext uri="{BB962C8B-B14F-4D97-AF65-F5344CB8AC3E}">
        <p14:creationId xmlns:p14="http://schemas.microsoft.com/office/powerpoint/2010/main" val="2236892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8763" y="321470"/>
            <a:ext cx="8153400" cy="1143000"/>
          </a:xfrm>
        </p:spPr>
        <p:txBody>
          <a:bodyPr/>
          <a:lstStyle/>
          <a:p>
            <a:pPr>
              <a:defRPr/>
            </a:pPr>
            <a:r>
              <a:rPr lang="en-US" dirty="0"/>
              <a:t>         The Meaning of Party</a:t>
            </a:r>
          </a:p>
        </p:txBody>
      </p:sp>
      <p:sp>
        <p:nvSpPr>
          <p:cNvPr id="15363" name="Rectangle 3"/>
          <p:cNvSpPr>
            <a:spLocks noGrp="1" noChangeArrowheads="1"/>
          </p:cNvSpPr>
          <p:nvPr>
            <p:ph idx="1"/>
          </p:nvPr>
        </p:nvSpPr>
        <p:spPr>
          <a:xfrm>
            <a:off x="0" y="2211184"/>
            <a:ext cx="11912138" cy="4463936"/>
          </a:xfrm>
        </p:spPr>
        <p:txBody>
          <a:bodyPr rtlCol="0">
            <a:normAutofit fontScale="25000" lnSpcReduction="20000"/>
          </a:bodyPr>
          <a:lstStyle/>
          <a:p>
            <a:pPr>
              <a:lnSpc>
                <a:spcPct val="80000"/>
              </a:lnSpc>
              <a:defRPr/>
            </a:pPr>
            <a:r>
              <a:rPr lang="en-US" sz="12800" dirty="0"/>
              <a:t>The parties have tasks they must complete.</a:t>
            </a:r>
          </a:p>
          <a:p>
            <a:pPr>
              <a:lnSpc>
                <a:spcPct val="80000"/>
              </a:lnSpc>
              <a:defRPr/>
            </a:pPr>
            <a:endParaRPr lang="en-US" sz="12800" dirty="0"/>
          </a:p>
          <a:p>
            <a:pPr>
              <a:lnSpc>
                <a:spcPct val="80000"/>
              </a:lnSpc>
              <a:defRPr/>
            </a:pPr>
            <a:r>
              <a:rPr lang="en-US" sz="7200" dirty="0">
                <a:solidFill>
                  <a:schemeClr val="bg1"/>
                </a:solidFill>
              </a:rPr>
              <a:t>Candidate Recruitment </a:t>
            </a:r>
          </a:p>
          <a:p>
            <a:pPr>
              <a:lnSpc>
                <a:spcPct val="80000"/>
              </a:lnSpc>
              <a:buNone/>
              <a:defRPr/>
            </a:pPr>
            <a:r>
              <a:rPr lang="en-US" sz="4800" dirty="0"/>
              <a:t>	</a:t>
            </a:r>
            <a:r>
              <a:rPr lang="en-US" sz="6400" dirty="0"/>
              <a:t>Almost no one above the local level gets elected to a public office without winning a party’s endorsement. A party’s endorsement is a nomination.  (this has been weakened over the past few decades) </a:t>
            </a:r>
          </a:p>
          <a:p>
            <a:pPr>
              <a:lnSpc>
                <a:spcPct val="80000"/>
              </a:lnSpc>
              <a:defRPr/>
            </a:pPr>
            <a:r>
              <a:rPr lang="en-US" sz="7200" dirty="0">
                <a:solidFill>
                  <a:schemeClr val="bg1"/>
                </a:solidFill>
              </a:rPr>
              <a:t>Campaign Management</a:t>
            </a:r>
          </a:p>
          <a:p>
            <a:pPr>
              <a:lnSpc>
                <a:spcPct val="80000"/>
              </a:lnSpc>
              <a:buNone/>
              <a:defRPr/>
            </a:pPr>
            <a:r>
              <a:rPr lang="en-US" sz="6400" dirty="0">
                <a:solidFill>
                  <a:srgbClr val="0AFE10"/>
                </a:solidFill>
              </a:rPr>
              <a:t>     </a:t>
            </a:r>
            <a:r>
              <a:rPr lang="en-US" sz="6400" dirty="0"/>
              <a:t>Through there national, state, and local organizations parties coordinate political campaigns. However T.V. makes it easier for candidates to campaign on their own.  </a:t>
            </a:r>
          </a:p>
          <a:p>
            <a:pPr>
              <a:lnSpc>
                <a:spcPct val="80000"/>
              </a:lnSpc>
              <a:defRPr/>
            </a:pPr>
            <a:r>
              <a:rPr lang="en-US" sz="7200" dirty="0">
                <a:solidFill>
                  <a:schemeClr val="bg1"/>
                </a:solidFill>
              </a:rPr>
              <a:t>Mobilization and education of voters</a:t>
            </a:r>
          </a:p>
          <a:p>
            <a:pPr>
              <a:lnSpc>
                <a:spcPct val="80000"/>
              </a:lnSpc>
              <a:buNone/>
              <a:defRPr/>
            </a:pPr>
            <a:r>
              <a:rPr lang="en-US" sz="6400" dirty="0">
                <a:solidFill>
                  <a:srgbClr val="0AFE10"/>
                </a:solidFill>
              </a:rPr>
              <a:t>     </a:t>
            </a:r>
            <a:r>
              <a:rPr lang="en-US" sz="6400" dirty="0"/>
              <a:t>Just simply knowing whether the candidate is Democratic or Republican provides crucial information for many voters.  Letting voters know the preference of the party on who or what to vote for helps the party win. </a:t>
            </a:r>
          </a:p>
          <a:p>
            <a:pPr>
              <a:lnSpc>
                <a:spcPct val="80000"/>
              </a:lnSpc>
              <a:defRPr/>
            </a:pPr>
            <a:r>
              <a:rPr lang="en-US" sz="7200" dirty="0">
                <a:solidFill>
                  <a:schemeClr val="bg1"/>
                </a:solidFill>
              </a:rPr>
              <a:t>Parties Articulate Policies </a:t>
            </a:r>
          </a:p>
          <a:p>
            <a:pPr>
              <a:lnSpc>
                <a:spcPct val="80000"/>
              </a:lnSpc>
              <a:buNone/>
              <a:defRPr/>
            </a:pPr>
            <a:r>
              <a:rPr lang="en-US" sz="6400" dirty="0">
                <a:solidFill>
                  <a:srgbClr val="0AFE10"/>
                </a:solidFill>
              </a:rPr>
              <a:t>	</a:t>
            </a:r>
            <a:r>
              <a:rPr lang="en-US" sz="6400" dirty="0"/>
              <a:t>Within the electorate and within the government, each political party advocates specific policy alternatives. </a:t>
            </a:r>
          </a:p>
          <a:p>
            <a:pPr>
              <a:lnSpc>
                <a:spcPct val="80000"/>
              </a:lnSpc>
              <a:defRPr/>
            </a:pPr>
            <a:r>
              <a:rPr lang="en-US" sz="7200" dirty="0">
                <a:solidFill>
                  <a:schemeClr val="bg1"/>
                </a:solidFill>
              </a:rPr>
              <a:t>Parties Coordinate Policymaking in government </a:t>
            </a:r>
          </a:p>
          <a:p>
            <a:pPr>
              <a:lnSpc>
                <a:spcPct val="80000"/>
              </a:lnSpc>
              <a:buNone/>
              <a:defRPr/>
            </a:pPr>
            <a:r>
              <a:rPr lang="en-US" sz="6400" dirty="0">
                <a:solidFill>
                  <a:srgbClr val="0AFE10"/>
                </a:solidFill>
              </a:rPr>
              <a:t>       </a:t>
            </a:r>
            <a:r>
              <a:rPr lang="en-US" sz="6400" dirty="0"/>
              <a:t>In America’s fragmented government, parties are essential for coordination among the branches of government. When they need support to get something done, they first place they look is to their fellow party members. </a:t>
            </a:r>
          </a:p>
          <a:p>
            <a:pPr>
              <a:lnSpc>
                <a:spcPct val="80000"/>
              </a:lnSpc>
              <a:buNone/>
              <a:defRPr/>
            </a:pPr>
            <a:endParaRPr lang="en-US" sz="1800" dirty="0"/>
          </a:p>
          <a:p>
            <a:pPr>
              <a:lnSpc>
                <a:spcPct val="80000"/>
              </a:lnSpc>
              <a:buNone/>
              <a:defRPr/>
            </a:pPr>
            <a:endParaRPr lang="en-US" sz="1800" dirty="0"/>
          </a:p>
          <a:p>
            <a:pPr>
              <a:lnSpc>
                <a:spcPct val="80000"/>
              </a:lnSpc>
              <a:buNone/>
              <a:defRPr/>
            </a:pPr>
            <a:endParaRPr lang="en-US" sz="800" dirty="0"/>
          </a:p>
          <a:p>
            <a:pPr>
              <a:lnSpc>
                <a:spcPct val="80000"/>
              </a:lnSpc>
              <a:buNone/>
              <a:defRPr/>
            </a:pPr>
            <a:endParaRPr lang="en-US" sz="800" dirty="0"/>
          </a:p>
          <a:p>
            <a:pPr>
              <a:lnSpc>
                <a:spcPct val="80000"/>
              </a:lnSpc>
              <a:buNone/>
              <a:defRPr/>
            </a:pPr>
            <a:r>
              <a:rPr lang="en-US" sz="800" dirty="0"/>
              <a:t>	</a:t>
            </a:r>
          </a:p>
          <a:p>
            <a:pPr>
              <a:lnSpc>
                <a:spcPct val="80000"/>
              </a:lnSpc>
              <a:buNone/>
              <a:defRPr/>
            </a:pPr>
            <a:r>
              <a:rPr lang="en-US" sz="500" dirty="0">
                <a:solidFill>
                  <a:srgbClr val="0AFE10"/>
                </a:solidFill>
              </a:rPr>
              <a:t>         </a:t>
            </a:r>
          </a:p>
          <a:p>
            <a:pPr>
              <a:lnSpc>
                <a:spcPct val="80000"/>
              </a:lnSpc>
              <a:buNone/>
              <a:defRPr/>
            </a:pPr>
            <a:endParaRPr lang="en-US" sz="500" dirty="0"/>
          </a:p>
          <a:p>
            <a:pPr>
              <a:lnSpc>
                <a:spcPct val="80000"/>
              </a:lnSpc>
              <a:buNone/>
              <a:defRPr/>
            </a:pPr>
            <a:endParaRPr lang="en-US" sz="200" dirty="0"/>
          </a:p>
          <a:p>
            <a:pPr>
              <a:lnSpc>
                <a:spcPct val="80000"/>
              </a:lnSpc>
              <a:buNone/>
              <a:defRPr/>
            </a:pPr>
            <a:endParaRPr lang="en-US" sz="200" dirty="0"/>
          </a:p>
          <a:p>
            <a:pPr>
              <a:lnSpc>
                <a:spcPct val="80000"/>
              </a:lnSpc>
              <a:buNone/>
              <a:defRPr/>
            </a:pPr>
            <a:endParaRPr lang="en-US" sz="200" dirty="0"/>
          </a:p>
        </p:txBody>
      </p:sp>
      <p:sp>
        <p:nvSpPr>
          <p:cNvPr id="13316" name="AutoShape 7" descr="data:image/jpeg;base64,/9j/4AAQSkZJRgABAQAAAQABAAD/2wBDAAkGBwgHBgkIBwgKCgkLDRYPDQwMDRsUFRAWIB0iIiAdHx8kKDQsJCYxJx8fLT0tMTU3Ojo6Iys/RD84QzQ5Ojf/2wBDAQoKCg0MDRoPDxo3JR8lNzc3Nzc3Nzc3Nzc3Nzc3Nzc3Nzc3Nzc3Nzc3Nzc3Nzc3Nzc3Nzc3Nzc3Nzc3Nzc3Nzf/wAARCACgAHkDASIAAhEBAxEB/8QAHAABAAICAwEAAAAAAAAAAAAABQMEBgcBAggA/8QASRAAAgEDAwIDBAYFBwkJAAAAAQIDBAURABIhBjETIkEHUWGRFBUycYGhI0JSscEWM5KywtHSJCU0Q1NygqLhFyZUYmR0g5Tw/8QAFAEBAAAAAAAAAAAAAAAAAAAAAP/EABQRAQAAAAAAAAAAAAAAAAAAAAD/2gAMAwEAAhEDEQA/AN1TVDRMoWnllDZyU2+X78ka6NVspH+SVJBPoq8fnqrb6dRebpVfrSGKPv6Kmf7Z0njQUPrWPaW+iV3Bxj6K+f3a4F3jIP8AkdfwM/6K/wDdpHGuCNAYeoLcKj6P4k3jfsCnkJzzxwvfg8fA67TX23wMqyyTKzjKg00nPbt5fiPmPfrz/wC22aeDqGJopJImSomIKsVOQUYEY924Y1rinuNbTMzwVc8bMu0srkHGVPf71X5DQexkv1vdQ6vOUPZvosuPnt11k6itccCzvNKIX+zKKeQqe54O3HodeOnrq2WlWkkq6h6ZWLLC0jFATySFzjPJ1DvfZs3HZnO3PGffjQexKjq2yU9M9TNVlYUBZnMLgAAZPce7R9R7Rel6cAy3JACcAnAB4JHPb0OvJWx9nibTszjdjjPuzqWGnmm3GNC23uR6aD1nWde2OkoIq+WbNHMzJHOssRRmUZKg7+/w19Z+s6TqCrnpbBGlU8CK8jtUIEAJIAJXdzweMa0LcKCvq/Z1YKGCgqmqKesqXkQQsSqnaQSACQD6ZHONZX7Cg/T1wvRu8FTSxTRxiJ5aaRd+1m7eX4g6DczC7yEhVoYBkYJZ5fv4wn79cijuLsxmum0HsIKdVx/S3a+o73bayZYaerQzPnbG4Ks2Bk4DYJ/DSB0B1qmqJJq6Gok8RaecRRuVAYjw0Yk447sewGktG2sMKu6g/wDjBj7jFGdJaChQn/OFwXcT50OPd5B/dq/o6m2rfqxfKGamhYgdz5pBz8tI6D7X2j6y92qhnNPV3CmiqAobwGlHiEH1Cdz8tUpb5PPLDBb6J1acssctcGgUkDJwhG84GTjABx30GjPbxk35SVAUVEwDe/yQ8fn+esFsfSt9v7L9UWuqqUJx4qxkRj73PlHb369SL0dbamuFwvUUdyrN5cGWPEUZIUHZHkjnYvfJ476kr+sul7SlTHUXihi+hgCWJJASpOcKFHdvKfKOdBqSxewm4TRbr5cYaVieFgzIQPj2GfxOs9sfsj6UtKqZIKitkDB99RMRlhnBwuBxk8acruomn6Qq7vZ4JxKKWWWEVFMy4Kg4LKccce/trWnTU9w6nlt9A9wuzS3qL6TdK9iYQIo1/moBxhd7gFgMHkZIBGg2Safo/p+enoXgs9BNVMRDE6Ro0h+Ge+TgfE6dd6WmQ7jDEiLkg4UKNaGrOsaaWUTXZDcLlU2D6vig8MHx5/pLpk47fZDc/tcemtr3WWSwez+q3q801JbGDysAu9hHgk5x3P79Aut/tbLI0dbFII4RUP4Z3YiOcScd1O08jjVKw9XUPULMbRSXGeBY/EFS1MYon5+yrPjJ+7j46057Pae72a9VVPeJP5611lvgVx28EI/w4G9h89bN9mNvqabp+2S1t7krN1FF9HpQqxpTptHG0cse3mbPwxoHaome/wBrWSFkMcc8y7iD2Cr6Hv5/36a0VV8dS24cf6JUn/mh0roDKFRHeLmOMyNFLwfem3+xpPRqkJ1FKOcy0iHt+w7f4xpLQGOTH1FD5eJqNwWz6o64GP8AjPy0l6aOua7K61y4G4VDJnODho3/AIgfLSI7aDGL5cYunrrW3KWnmmR7W0rJBGCx8BueT8Jvf2U6xjqLriB7p0lcrfIstrniqauU7PMm1NuM/e5Ugeus0vygXSxyspZDVSQsoGQQ8L9/hkD5jWlqbpaop+qOqrDM0n1ZQ0Mj0ycjw45ZI5Bt7g4CnPxXt6aDJ45b/wBTU9qtF9vs1Kl4oXrqeWhiWIzeUE07H02ZU5H2gSD79HW6RaLo3oapo7W1RVwXJ43pYgAZpAsynvxkkZJPOmrFQVlddulaCsp6tH6aimFY8kBVGbAjjCHs4YAtkZGO+O2rtp6IuVV05QUNdXS2ySius9XG9PtaTw2MmAD2UneTnnH7gd6vqa6H2e3epqo4qeqFukLxRN4io208AkDI/DWJdS3GHpG69O1S0s01O1mlooEij8QrMAhjXH3gDj36zn+TFrXp+SysZ2o5U2Sl52LyZ7ksTnJxgn5Y0ophWNFQbwgAXaC2PdzoNX9Oez2SWgudmvNGqRSWqkp0mPJWQeI7Opx6O3b1xz31ksnTl6uPQ0PT93roJagukVTUYb9LAsmSc5zuKAfjnWWCaVjgRKpzyJHAP5Z1FT1UdRVT08dXBJLTELNFHgtGSAQG5445/HQF3zpmG6VdsqVdITRVLysoiGJEkRkkXjBBIbOee3x12sHRXTfT0izWm0wQzqMCZsySAe4MxJHz02YcjDO57+uP3a7JGFOQPx7nQH1e7+UNvOPJ9GqATj13RY/jpPRlbta/W1SSGWKeQcd8bFP9bSegOl46gpvjSS/k8f8AfpHR0w/7w0Z/9JP/AF4dI6A2+l0io5EDErWwg7R6MwU/h5tIjtqhfh/mqZuP0ZSXnt5GDfw1fHbQDdWK31dTyRgboq+lfJIGAJk3d/gSPx1X6hsVNU0t4qwZFrKq3vSmRHI8gDFRgeoLHVrq+N5Ol7qIVDTLSSPEGOBvVSy/8wGrsojakeRznfGTlm949Pd30EdJUxGginjAETwrLvI2rgjOTn4c6qXO/UFsZfp1aqblWRURCSULqm7PqAWGcdhzrE7F0/X3Ww0xlqSKWSghhplbIKJ4XJyCCDlsA4zjcDkNrMpLTDNWLVVGxmRBHGuwEKAcjvnn0zxoApOpZ55jBabVUTNHVyU9RJMpPhbJAviDP2kZfEIIPBHb7WDxB1RXLSVUtdMrvVoz0sJ8EU6eEdysw3bhuIH2Sf3jJqustdttFXcII0qIaFG3R0+1iNozsUZwDz247jVG6Xm6z08f1DSJmemR4WqkK+dnAZSD9gouSQwySQBnB0BUHQ05o9stUi1TyCRpxFuYHBXduLZaQDlXIGGLNt5xrLY6X6NU1dY1QU8cK0iyPuRNoAyM4x65+esZSzdSXGQvcLw8cQqJj4MBKhonTYqnAX7Jy3dufXtpa29PSwwVy11a1TNWp4UkuCNqbcYQEnb5i7Y5ALe4AaC5JfLVDTmpmu9GsIXO/wAZAuMZz392pKG/Wi4SpFRXKlnlcMypHKCxCkBuPgSAdGHoixmZ5Fp3jDjDRRSFYyPDaMjaPQqx47E899Wbf0rZ7dXPXUdM8dS7u5kEz587bmHfsTzjtkD3aCxWkLfba2Ms0c6A57A7Cf6o0nom5t4d6sxxnfJKn3foy39n89LaA1sv1EuCMRUZyPUb3GP6h+WktHQFjfq3Odi00AH37pc/vGkdAf1DG0thuCRuUc00m1x+qdp51fX7I1Svih7LcFIyDTSDH/CdXV+yPu0EVZAtTTS07jKSoyN9xGNYva7tXSUtmiSlaoNRSxpLOVYlm5V23Dyjbtyc99wxrLtY/wBLRvLZylSXTw66rRVHl8i1EgQcem0DQFW64VcVhs1thjaKV4KJUnXB8QcmVQPQiOM8njzjUt1s1zuNa5uN3+jWxqkNFBwHICEbM9sEs2R3wBgg8hDpWNHsVubwQZKeNo0YjG3BKn541euNJTTmCpr5RGKZi6MH2BSVIOT68E6DD4KzpOwW9aO1TfTnqo1qY4UYsJtija5YDjlAM/tcdzpEXTqasiqhb7JHRyo7COSZg4ceG3xXzCTb71Izg+orRdUdFdLxLQ2cxyyeECYLXB40hCqAC2wcHty3v12oetK57sFu1shtlqNK0/jz1A3LgkANkgDIUnjd3HI0DPT9Lf0lnnvdbTyiWNAkEKECJgWLc+v2gPuUeuua3qez0Sr9KvNNGJCqoUO7JZSRjvnOCePh7xrXVss8lznq7uepK6upWrGSiWBmnKRhwyAFvJuBVge/l9eeUrV7P7IsDxfU1VJFHMkiLLIFDkjDAAHt5VYjOcgc4GNBml56htdpqUpK6rcVMqho4VBBYMSoO7gAZzySMY76EPtN6WBlMVY0gRRsJUq0zHsI1bBbv37fHUc/TSV9zprjcLFSTVSOGWSoleU52qRnJAOPNjj0Gn7XYbdTSfSHtVGtbIvnlSIE7VAVVy2T9kKMduNBE9bHcqyw1USyRqaqZQkq7WyIpAeM+8HWRaHqo40u1oRIlRVaZwoAGDt78f7x+elz20FGiy9xuLkqdsiRgDuMIrc/09X9HWnJkr5Cc76tsDHbaqr/AGdI6Crdc/VlXjv4D4/onXa3Fmt9KXJLGFCSe+cDUF/cR2O4O3ZaaQn+idXl+yNBzojp9w1LVKR/N11SM+h/Ssf44/DSx1jlhhqksqkiEyG4VcuZVL7VaokK4A9cEeoxoA5Lhco7LTxWWNxQvJW0csgUBo5PFaKEhi37ZHYHgZOOAentNsVXdoqKKOmqLhFERijEyxROeVJdgd5OGOAoPY+/TnRspktEwiZyPrCs+zycfSZfU9vz4xp1YZB+ssYz+qMk/eToNTWnp25UMlRBJWpZ4y5C0dnhK5GFU75DguRvUg7s/a+4OWvoWzQ18NRLbJ6ueOSItVVlS8zONoOQAecEDv2yfdrNa+op7fGjNFJPPIdsUKeaSVsdhk47DJPAAGTqkKBq4+Je6nxMgYoaV28JPvxhpP8Ai4/8o0Fa51FFT1McMl4joQsgEUCPEjEbTlME5+PAzkD0B1LQ0MFcRNT3J6hYjtYpU7vMFxhsAe9uOO449ytJBBSReFb6BII+4CRrGvyH92rAEpJ+wo9O5/u9NBUprRTwNC4yzxE7XY5PJJI+7J1dWMgDdIzEDGTjn46gFRHJ4iipKlDscY2lT9xHr6H19NTR7QQQzHJI7k+//roDbqxW9WQD9aaVT93hMf3gaWPbRN7ZY66yyFct9OKA+7dDINLHQULId1JM2c5qp/T3SsP4aQ0fYNxs9LI5BaZfGJBzneS38dIaA/qAA2SuDAEGBwQfUY0gBgaPv+DZ6oE4BTHzI0hoOrsFBYnAAydYhY6O7TUNlqqWtFPStEsssbHJw0m9vKQd25TtySCvcZydZLeZhTWmtnJAEVPI5JOOyk99RWmJrfYKGGTMjQUsSNtHLYUAnQF9GTKLNMIY2b/ONdgDsAaqX1Pz0zVSvDTyz1MqQQxIXcqNxAAyTk/3ao9K+K3TtBIXUmaLxS5yc7yW/ta63+JZFoaSVncVNXGGBfb5UzIRgdwdmCPUHQdbRTqzG43Eu9dUDyROd7U8fomBwD6t8fXAGlg7cBIdq+9jjH4akXg7FjwPfjA1QoLLS0Fwrq6AyePWsrTbpCRwTjAPbufyHYAALFVJJBSzTOXbw0L+HCgLHAzgZ7k9tVLNdILpTSTQwVEZifw2Eo7naG8pBIYc9x6gjggjSYUDHGcep51HU1UVNTS1EhPhxKXYqM4AGT+Wgp3YGnVLhErF6cEyKo5eL9ZcepH2h65XHqdIRMHjRwQdyg+U5H4HXKuGGRn8dHdOcWmKLaVWB5IFBOcBJGQfko0HTqPyUtLUBVJgrIGy36oLhGP9Fm0jUv4dPJJ+wpb5DR/VAP8AJ+vcfahhaZePVPOPzXV24MBb6lvQQsfyOgisiulloElIMi00YcjsTtGdXdQUAK0NMD3ESj8hqfQHdQbvqqRUxl5I0yRnAZ1BPyOkdHXxgKSFCCS9XTgD/wCVT+4HSA7aAjrCE1HSl4gUgGWhmjBIyBuQjn56nvlULdYa6rYjbTUskrE+gVCf4ar9ZSmDpK9TKQDFQTuMjIyEJ7fhrp1kxfoy9nA5ttQT6/6ttBcs9IaWz0NL4hKw08cfl4ztUDv31WuUcBvNo7b45JZVAOTxGVJx3I8+PxGkYnUQIpOSFXIXk/IaMqUH8o7UUURgU1ThSMdzF6DQXKu4fRJqRXgfw55vBMpIAjYg7c/AkbR8SB66syZ43S7AfdgZ1FU0UdZTyQ1Z8SKQYZB5R8++fx1Sjavt36OWA18IICTo6LLjH64YgE8DzA857DGSCCbA2FSRiP1mBP5nQ98n+sD9QUwbxaqPFUy5/wAngPDEsOzMOFGc5OeynXdqi6XIiOJFttOQN0u5ZpzyQVAGUX08xLevl9dXqCmp6Cn8OhpnCk72J+27Y7sWOWY8DJ50FnZLtxvUH0wnbvj1+75fHg7ph2ltZnYACapqJEwwIKNM5Ug/FcH8dfX6snjpfolINtZWP4FOQeVyPNJj3IMn7wB6jSFHBHS00VNAgSKFBHGoPZQMD92gpdU89NXbHf6FNj+g2pryxjslc6kZWlkIJ/3TqLqYt/Jy67Rk/QpsffsOpbwu+y1yDHmppBycD7J0FqmXZTxKfRAOPu1JqKmYvTROe7ID+WpdAddyDLbkYZD1a/MI7D810gO2jroA9faQRnbVMw+GIZB/HSQ0FO8RePaq2H/aU8i8D3qRqm6RXvpMJKm6OtoRlRkZDJ2/PsdLMoYFWGQRgg+uhukmEnTVCjlXanU074HG6JjGR+BUjQWrFUpVWahmVVVpKaNyij7JKg41HdYalmp6ykhDz0rFhGWAMqkYZPcM8EZIGVGdQ9OGWOhmo9gBpamWJdy7QELFkGPgjJ/00oVcjMkuFH7IAH45zoIqSpirqfxIZWZTwy42sh9QR3Uj1B1KRTxsXk8MN6sxGfmfu/LWMdQ3vo6hL1F3ulNHMq4LwzsZQM4xiM7u51h9w9p/SsEcsluu15l24wkMUSk8/qmVdx7nP/7IbX+lQ84Ytj1VSfh6DRkl+jqJXp7NC1dUqBuIykMXf7cmMAjHKjLc9vXWkrt7XaWpWRYrH9LDRjy3OrkmjYkc5iwF9fd6aKk9svVUhVUakpYF/wBVSQBMD3AtuxoPQltpZadpaysjlqa9wFeTCKNv7Ma7iFUd8E5Pc5Okwz7v5tgvHORrzJ1z171Qt5mooLvV0scShSIJmQsT5skjkHnHHoNbt6IttHeukLTcLnE9RUVFMrSNJPIwJ9Tgt8NBz1P1NC/1jYIKep+lTU8kMVRtHhbyh/WJ9Oc+vGBk8ayOpcS2SWQHO6lY5HY5XVT+StlAYRUZhLDBaGV42x96kHV2rhipbNNDCoSGKmZEUdlULgD5aCei5o4CP9mv7tTar28YoKYEYxEvH4DVjQB3yQw3rp92bCSVUsO3nljBIwPyQ/PTY7aoXeimq0pnpZESannWZd4JVsAgg494Y866sLyyrtkoIzjzAxu/Pw5XQJaxezy11HFV0NFaJm21tS6zTyCKIh5mcnJyx5c9lI476XAvKqcvQStngBHQfvbUbSX0Mm2ktrqT5s1Uikfd+jOdBi3tDut+6f6de6LWwq4kA8GmhwMbScF23E8rjIC8Z7Hkedbl1Ve7oHWvuNRUI4Ksk0hkGOewYnHf09w92vS/W9lvXUtjlt8dPRwudxVvpTEElGUZ/Rj9rP4a0xJ7Eer0XIW3ucgYWoOe/flfx0GtWYsxY9ycnXGtm/8AYf1djvbc/wDuD/h183sP6uAOPq4+4CoP+HQay19raD+w/qnfhGpCm77TSAHHvxz8tdD7Durv2rb/APYP+HQYf1r9JPUtW1agSdxG7AY/WjUjt8CNenPZcpX2fWEHP+iKefx1q7qz2SdR3y8vX06UkPiRRKySVHZkjCcYXt5QdbW6XpL1ZunLbbJaKjkkpKZIWcVjAMVGM/zegyXR/UDmOxXGRe60srDPwQ66NU3lQT9WUjY9FrWyfnGNULq93r7ZNSSWdlMpVSY6pGG3cN2c4PbPbQPUyeHTxITnagGfw1Jrga50H//Z"/>
          <p:cNvSpPr>
            <a:spLocks noChangeAspect="1" noChangeArrowheads="1"/>
          </p:cNvSpPr>
          <p:nvPr/>
        </p:nvSpPr>
        <p:spPr bwMode="auto">
          <a:xfrm>
            <a:off x="1587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331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75" y="556954"/>
            <a:ext cx="11525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56954"/>
            <a:ext cx="29718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00465" cy="156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36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half" idx="1"/>
          </p:nvPr>
        </p:nvSpPr>
        <p:spPr>
          <a:xfrm>
            <a:off x="249469" y="2072640"/>
            <a:ext cx="4000500" cy="5105400"/>
          </a:xfrm>
        </p:spPr>
        <p:txBody>
          <a:bodyPr>
            <a:normAutofit lnSpcReduction="10000"/>
          </a:bodyPr>
          <a:lstStyle/>
          <a:p>
            <a:pPr marL="0" indent="0">
              <a:lnSpc>
                <a:spcPct val="80000"/>
              </a:lnSpc>
            </a:pPr>
            <a:r>
              <a:rPr lang="en-US" altLang="en-US" sz="2300" dirty="0"/>
              <a:t>Parties compete like a marketplace. A party is in the market for voters; its products are candidates and policies. </a:t>
            </a:r>
          </a:p>
          <a:p>
            <a:pPr marL="0" indent="0">
              <a:lnSpc>
                <a:spcPct val="80000"/>
              </a:lnSpc>
            </a:pPr>
            <a:r>
              <a:rPr lang="en-US" altLang="en-US" sz="2300" u="sng" dirty="0"/>
              <a:t>Rational- Choice Theory</a:t>
            </a:r>
            <a:r>
              <a:rPr lang="en-US" altLang="en-US" sz="2300" dirty="0"/>
              <a:t>: explains the actions of voters as well as politicians. It assumes that individuals act in their own best interest, carefully weighing the costs and benefits of possible alternatives. </a:t>
            </a:r>
          </a:p>
          <a:p>
            <a:pPr marL="0" indent="0">
              <a:lnSpc>
                <a:spcPct val="80000"/>
              </a:lnSpc>
            </a:pPr>
            <a:r>
              <a:rPr lang="en-US" altLang="en-US" sz="2300" dirty="0"/>
              <a:t>There are few liberals (13%) and few conservatives (18%). The majority are in the middle. </a:t>
            </a:r>
          </a:p>
        </p:txBody>
      </p:sp>
      <p:sp>
        <p:nvSpPr>
          <p:cNvPr id="16386" name="Rectangle 2"/>
          <p:cNvSpPr>
            <a:spLocks noGrp="1" noChangeArrowheads="1"/>
          </p:cNvSpPr>
          <p:nvPr>
            <p:ph type="title"/>
          </p:nvPr>
        </p:nvSpPr>
        <p:spPr>
          <a:xfrm>
            <a:off x="777240" y="556260"/>
            <a:ext cx="8153400" cy="1143000"/>
          </a:xfrm>
        </p:spPr>
        <p:txBody>
          <a:bodyPr/>
          <a:lstStyle/>
          <a:p>
            <a:pPr>
              <a:defRPr/>
            </a:pPr>
            <a:r>
              <a:rPr lang="en-US" dirty="0"/>
              <a:t>		Meaning of Party </a:t>
            </a:r>
          </a:p>
        </p:txBody>
      </p:sp>
      <p:pic>
        <p:nvPicPr>
          <p:cNvPr id="14340" name="Picture 6" descr="unclesam_donkeyeleph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133" y="1809404"/>
            <a:ext cx="48037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74775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126</TotalTime>
  <Words>2710</Words>
  <Application>Microsoft Office PowerPoint</Application>
  <PresentationFormat>Widescreen</PresentationFormat>
  <Paragraphs>205</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Trebuchet MS</vt:lpstr>
      <vt:lpstr>Wingdings</vt:lpstr>
      <vt:lpstr>Berlin</vt:lpstr>
      <vt:lpstr>Political Parties &amp; Political Ideology</vt:lpstr>
      <vt:lpstr>Political Ideology</vt:lpstr>
      <vt:lpstr>PowerPoint Presentation</vt:lpstr>
      <vt:lpstr>   Meaning of Party </vt:lpstr>
      <vt:lpstr>   Political Parties</vt:lpstr>
      <vt:lpstr>Political Parties</vt:lpstr>
      <vt:lpstr>  Meaning of Party </vt:lpstr>
      <vt:lpstr>         The Meaning of Party</vt:lpstr>
      <vt:lpstr>  Meaning of Party </vt:lpstr>
      <vt:lpstr> The Party in the Electorate </vt:lpstr>
      <vt:lpstr>       Party in the Electorate</vt:lpstr>
      <vt:lpstr>  Party in the Electorate </vt:lpstr>
      <vt:lpstr>Party Organizations: From the Grass Roots to Washington</vt:lpstr>
      <vt:lpstr>Party Organizations: From the Grass Roots to Washington</vt:lpstr>
      <vt:lpstr>The Party in Government: Promises and Policy</vt:lpstr>
      <vt:lpstr>  Meaning of Party </vt:lpstr>
      <vt:lpstr>Political Parties</vt:lpstr>
      <vt:lpstr>Democrats</vt:lpstr>
      <vt:lpstr>Republicans</vt:lpstr>
      <vt:lpstr>Democrats and Republicans</vt:lpstr>
      <vt:lpstr>Republicans vs. Democrats</vt:lpstr>
      <vt:lpstr>Third Parties</vt:lpstr>
      <vt:lpstr>Third Parties cont.</vt:lpstr>
      <vt:lpstr>Third Parties cont.</vt:lpstr>
      <vt:lpstr>Third Parties cont.</vt:lpstr>
      <vt:lpstr>Third Parties cont.</vt:lpstr>
      <vt:lpstr>Other Party Systems</vt:lpstr>
      <vt:lpstr>Multiparty Systems in Other Countries </vt:lpstr>
      <vt:lpstr>  Party Eras in American History</vt:lpstr>
      <vt:lpstr>   Party Eras in American History</vt:lpstr>
      <vt:lpstr>  Party Eras in American History</vt:lpstr>
      <vt:lpstr>  Party Eras in American History</vt:lpstr>
      <vt:lpstr>  Party Eras in American History</vt:lpstr>
      <vt:lpstr>   Party Eras in American History</vt:lpstr>
      <vt:lpstr>   Party Eras in American History</vt:lpstr>
      <vt:lpstr>Party Eras in American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Ideology</dc:title>
  <dc:creator>Windows User</dc:creator>
  <cp:lastModifiedBy>Michael Fluharty</cp:lastModifiedBy>
  <cp:revision>12</cp:revision>
  <dcterms:created xsi:type="dcterms:W3CDTF">2017-05-17T20:22:02Z</dcterms:created>
  <dcterms:modified xsi:type="dcterms:W3CDTF">2020-01-26T04:20:16Z</dcterms:modified>
</cp:coreProperties>
</file>