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61" r:id="rId3"/>
    <p:sldId id="257" r:id="rId4"/>
    <p:sldId id="258" r:id="rId5"/>
    <p:sldId id="260" r:id="rId6"/>
    <p:sldId id="263" r:id="rId7"/>
    <p:sldId id="262" r:id="rId8"/>
    <p:sldId id="264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7" r:id="rId23"/>
    <p:sldId id="275" r:id="rId24"/>
    <p:sldId id="285" r:id="rId25"/>
    <p:sldId id="286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90" r:id="rId34"/>
    <p:sldId id="291" r:id="rId35"/>
    <p:sldId id="292" r:id="rId36"/>
    <p:sldId id="28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A633-0217-4456-81F3-2C6F0F922B6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44C6-F359-4487-AEF4-37E12F01F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5F67A2-AA76-4B62-9CD1-66FEC6AB579A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1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CEFF9C-E5CD-4275-AE80-6DF92FD78930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18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E4BE3D-F429-44B0-8EED-6C8F1C9690AE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7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1E5EF7-A142-4990-8C7C-0B2C978176BC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0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133141D-8A5D-4E05-8C58-8036CC1D802D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D3BBF0-5CE9-4AB2-9907-D2B1AD49A422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6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B5C021-AE7D-4AE4-97BD-BEC9F2A62040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8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307FA42-742B-4E2E-B324-ED951AD845DD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68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AABDAA2-AE7E-49C8-A41D-065B35F18436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3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18777E-52C8-49A3-A35A-148A877B7E68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961DF3E-378C-4217-A512-BA156A644366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5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0BB23A8-7102-40B7-876C-AF8DFFBC866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7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CAC99FE-2E86-4557-869D-E9A5B4B8895A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65329A4-6AB0-405C-970F-838D48040CFA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5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19BA0C8-EA4A-491E-A195-96AE29C1E98A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07DC40-3702-4641-A3B5-DDE79C2E836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4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B1A7BA0-A9D1-4406-8E7C-F988608B7983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2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601" y="6460629"/>
            <a:ext cx="2845594" cy="168548"/>
          </a:xfrm>
          <a:prstGeom prst="rect">
            <a:avLst/>
          </a:prstGeom>
        </p:spPr>
        <p:txBody>
          <a:bodyPr lIns="130046" tIns="65023" rIns="130046" bIns="65023"/>
          <a:lstStyle>
            <a:lvl1pPr algn="ctr" eaLnBrk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700" y="6019726"/>
            <a:ext cx="2844105" cy="473273"/>
          </a:xfrm>
          <a:prstGeom prst="rect">
            <a:avLst/>
          </a:prstGeom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>
              <a:defRPr/>
            </a:lvl1pPr>
          </a:lstStyle>
          <a:p>
            <a:pPr>
              <a:defRPr/>
            </a:pPr>
            <a:fld id="{9690313E-640C-4279-88F2-5C90C071A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07137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7OCgMPX2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Presidency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Textbook Chapter 14</a:t>
            </a:r>
          </a:p>
          <a:p>
            <a:r>
              <a:rPr lang="en-US" dirty="0"/>
              <a:t>Coach Flu</a:t>
            </a:r>
          </a:p>
          <a:p>
            <a:r>
              <a:rPr lang="en-US" dirty="0"/>
              <a:t>Revised 2017-2018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835" y="29678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Presidential Powers</a:t>
            </a:r>
          </a:p>
        </p:txBody>
      </p:sp>
      <p:pic>
        <p:nvPicPr>
          <p:cNvPr id="6553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780" y="1376204"/>
            <a:ext cx="7314531" cy="4731619"/>
          </a:xfrm>
          <a:noFill/>
        </p:spPr>
      </p:pic>
    </p:spTree>
    <p:extLst>
      <p:ext uri="{BB962C8B-B14F-4D97-AF65-F5344CB8AC3E}">
        <p14:creationId xmlns:p14="http://schemas.microsoft.com/office/powerpoint/2010/main" val="98680990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8"/>
              <a:t>Running the Government:</a:t>
            </a:r>
            <a:br>
              <a:rPr lang="en-US" altLang="en-US" sz="4008"/>
            </a:br>
            <a:r>
              <a:rPr lang="en-US" altLang="en-US" sz="4008"/>
              <a:t>The Chief Executive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4223" y="2539344"/>
            <a:ext cx="7750969" cy="41076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As Chief Executive, the president presides over the administration of government.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Constitution: “take care that the laws be faithfully executed”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Today, federal bureaucracy spends $2.8 trillion a year and numbers more than 4 million employees.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Presidents appoint 500 high-level positions and 2,500 lesser jobs.</a:t>
            </a:r>
          </a:p>
        </p:txBody>
      </p:sp>
    </p:spTree>
    <p:extLst>
      <p:ext uri="{BB962C8B-B14F-4D97-AF65-F5344CB8AC3E}">
        <p14:creationId xmlns:p14="http://schemas.microsoft.com/office/powerpoint/2010/main" val="424956960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687" y="214313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 sz="3797"/>
              <a:t>Running the Government:</a:t>
            </a:r>
            <a:br>
              <a:rPr lang="en-US" altLang="en-US" sz="3797"/>
            </a:br>
            <a:r>
              <a:rPr lang="en-US" altLang="en-US" sz="3797"/>
              <a:t>The Chief Executive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1982391"/>
            <a:ext cx="8143875" cy="4107656"/>
          </a:xfrm>
        </p:spPr>
        <p:txBody>
          <a:bodyPr/>
          <a:lstStyle/>
          <a:p>
            <a:pPr eaLnBrk="1" hangingPunct="1"/>
            <a:r>
              <a:rPr lang="en-US" altLang="en-US" b="1"/>
              <a:t>The Vice President</a:t>
            </a:r>
          </a:p>
          <a:p>
            <a:pPr lvl="1" eaLnBrk="1" hangingPunct="1"/>
            <a:r>
              <a:rPr lang="en-US" altLang="en-US" b="1"/>
              <a:t>Basically just “waits” for things to do</a:t>
            </a:r>
          </a:p>
          <a:p>
            <a:pPr lvl="1" eaLnBrk="1" hangingPunct="1"/>
            <a:r>
              <a:rPr lang="en-US" altLang="en-US" b="1"/>
              <a:t>Power has grown over time, as recent presidents have given their VPs important jobs</a:t>
            </a:r>
          </a:p>
          <a:p>
            <a:pPr eaLnBrk="1" hangingPunct="1"/>
            <a:r>
              <a:rPr lang="en-US" altLang="en-US" b="1"/>
              <a:t>The Cabinet</a:t>
            </a:r>
          </a:p>
          <a:p>
            <a:pPr lvl="1" eaLnBrk="1" hangingPunct="1"/>
            <a:r>
              <a:rPr lang="en-US" altLang="en-US" b="1"/>
              <a:t>Presidential advisors, not in Constitution</a:t>
            </a:r>
          </a:p>
          <a:p>
            <a:pPr lvl="1" eaLnBrk="1" hangingPunct="1"/>
            <a:r>
              <a:rPr lang="en-US" altLang="en-US" b="1"/>
              <a:t>Made up of 14 cabinet secretaries and one Attorney General, confirmed by the Senate</a:t>
            </a:r>
          </a:p>
        </p:txBody>
      </p:sp>
    </p:spTree>
    <p:extLst>
      <p:ext uri="{BB962C8B-B14F-4D97-AF65-F5344CB8AC3E}">
        <p14:creationId xmlns:p14="http://schemas.microsoft.com/office/powerpoint/2010/main" val="3771566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7460" y="517789"/>
            <a:ext cx="9601196" cy="130386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8" dirty="0"/>
              <a:t>Running the Government: </a:t>
            </a:r>
            <a:br>
              <a:rPr lang="en-US" altLang="en-US" sz="4008" dirty="0"/>
            </a:br>
            <a:r>
              <a:rPr lang="en-US" altLang="en-US" sz="4008" dirty="0"/>
              <a:t>The Chief Executive</a:t>
            </a:r>
          </a:p>
        </p:txBody>
      </p:sp>
      <p:pic>
        <p:nvPicPr>
          <p:cNvPr id="6963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776" y="1721903"/>
            <a:ext cx="7408564" cy="4508437"/>
          </a:xfrm>
          <a:noFill/>
        </p:spPr>
      </p:pic>
    </p:spTree>
    <p:extLst>
      <p:ext uri="{BB962C8B-B14F-4D97-AF65-F5344CB8AC3E}">
        <p14:creationId xmlns:p14="http://schemas.microsoft.com/office/powerpoint/2010/main" val="323586290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484" y="678657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Running the Government:</a:t>
            </a:r>
            <a:br>
              <a:rPr lang="en-US" altLang="en-US" sz="4640" dirty="0"/>
            </a:br>
            <a:r>
              <a:rPr lang="en-US" altLang="en-US" sz="4640" dirty="0"/>
              <a:t>The Chief Executive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0484" y="1821657"/>
            <a:ext cx="8229824" cy="1508001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812" b="1" dirty="0"/>
              <a:t>The Executive Office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Made up of policymaking and advisory bodies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Three principle groups: NSC, CEA, OMB</a:t>
            </a:r>
          </a:p>
        </p:txBody>
      </p:sp>
      <p:pic>
        <p:nvPicPr>
          <p:cNvPr id="70660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9926" y="3329658"/>
            <a:ext cx="5322901" cy="2898874"/>
          </a:xfrm>
          <a:noFill/>
        </p:spPr>
      </p:pic>
    </p:spTree>
    <p:extLst>
      <p:ext uri="{BB962C8B-B14F-4D97-AF65-F5344CB8AC3E}">
        <p14:creationId xmlns:p14="http://schemas.microsoft.com/office/powerpoint/2010/main" val="30602323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27" y="652549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Running the Government: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Chief Executive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962996" y="2060171"/>
            <a:ext cx="45720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ea typeface="+mn-ea"/>
                <a:cs typeface="+mn-cs"/>
              </a:rPr>
              <a:t>The White House Office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White House Staff are the chief aides and staff for the president.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They are chosen on the basis of their loyalty to  the president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Need not be confirmed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national security advisor is an example.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13316" name="Picture 4" descr="President_Obama_meeting_with_senior_White_House_sta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42368"/>
            <a:ext cx="41148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047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715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First Lady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295400"/>
            <a:ext cx="7772400" cy="4114800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No official government position, but many get involved politically</a:t>
            </a:r>
          </a:p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Recent ones focus on a single issue</a:t>
            </a:r>
          </a:p>
          <a:p>
            <a:pPr eaLnBrk="1" hangingPunct="1">
              <a:buFont typeface="Monotype Sorts" charset="0"/>
              <a:buChar char="h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3074" name="Picture 2" descr="Image result for first l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8" y="2585578"/>
            <a:ext cx="3592118" cy="20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ichelle Obama - Wikipedia">
            <a:extLst>
              <a:ext uri="{FF2B5EF4-FFF2-40B4-BE49-F238E27FC236}">
                <a16:creationId xmlns:a16="http://schemas.microsoft.com/office/drawing/2014/main" id="{BB592C1C-7B70-4902-ACFF-89CA00DA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24" y="2585578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ill Biden to Close ALA Midwinter Virtual | American Libraries Magazine">
            <a:extLst>
              <a:ext uri="{FF2B5EF4-FFF2-40B4-BE49-F238E27FC236}">
                <a16:creationId xmlns:a16="http://schemas.microsoft.com/office/drawing/2014/main" id="{E525882F-57CD-40BE-89CC-9FEB4A4C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6409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2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782783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289665" y="1989513"/>
            <a:ext cx="53340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Legislator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Veto: Sending a bill back to Congress with the reasons for rejecting it. Can be overridden.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Pocket Veto: Letting a bill die by not signing it in 10 days when Congress is adjourned.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Line Item Veto: The ability to veto parts of a bill. Some state governors have it, but not the president. The president must sign or veto all of a bill.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2400" dirty="0"/>
          </a:p>
        </p:txBody>
      </p:sp>
      <p:pic>
        <p:nvPicPr>
          <p:cNvPr id="15364" name="Picture 5" descr="Bill_law_v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1"/>
            <a:ext cx="27432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991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Signing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n"/>
              <a:defRPr/>
            </a:pPr>
            <a:r>
              <a:rPr lang="en-US" dirty="0"/>
              <a:t>A signing statement is a written message issued by the president upon signing a bill into law that states objectives to some of the provisions in the bill.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They are not provided for in the Constitution.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George W. Bush increased their use, and Obama has continued this trend.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They usually are statements on how the president believes a new laws should or should not be enforced.  (Congress tends to not like this as it could impact the laws success) </a:t>
            </a:r>
          </a:p>
        </p:txBody>
      </p:sp>
    </p:spTree>
    <p:extLst>
      <p:ext uri="{BB962C8B-B14F-4D97-AF65-F5344CB8AC3E}">
        <p14:creationId xmlns:p14="http://schemas.microsoft.com/office/powerpoint/2010/main" val="18038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5539" y="914401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49927" y="2517371"/>
            <a:ext cx="48006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/>
              <a:t>	</a:t>
            </a:r>
            <a:r>
              <a:rPr lang="en-US" dirty="0"/>
              <a:t>Mandates</a:t>
            </a:r>
          </a:p>
          <a:p>
            <a:pPr lvl="2" eaLnBrk="1" hangingPunct="1">
              <a:defRPr/>
            </a:pPr>
            <a:r>
              <a:rPr lang="en-US" sz="2000" dirty="0"/>
              <a:t>Perception that the voters strongly support the president</a:t>
            </a:r>
            <a:r>
              <a:rPr lang="en-US" altLang="en-US" sz="2000" dirty="0">
                <a:latin typeface="Arial" pitchFamily="34" charset="0"/>
              </a:rPr>
              <a:t>’</a:t>
            </a:r>
            <a:r>
              <a:rPr lang="en-US" altLang="ja-JP" sz="2000" dirty="0"/>
              <a:t>s leadership and policies</a:t>
            </a:r>
          </a:p>
          <a:p>
            <a:pPr lvl="2" eaLnBrk="1" hangingPunct="1">
              <a:defRPr/>
            </a:pPr>
            <a:r>
              <a:rPr lang="en-US" sz="2000" dirty="0"/>
              <a:t>Mandates are infrequent, but presidents may claim a mandate anyway</a:t>
            </a:r>
          </a:p>
        </p:txBody>
      </p:sp>
      <p:pic>
        <p:nvPicPr>
          <p:cNvPr id="17412" name="Picture 4" descr="obama_approval_index_october_21_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819401"/>
            <a:ext cx="38909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749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3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109" y="375047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/>
              <a:t>The Presidents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043" y="1857375"/>
            <a:ext cx="7340203" cy="410765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Great Expectations</a:t>
            </a:r>
          </a:p>
          <a:p>
            <a:pPr lvl="1" eaLnBrk="1" hangingPunct="1"/>
            <a:r>
              <a:rPr lang="en-US" altLang="en-US" sz="2800" b="1" dirty="0"/>
              <a:t>Americans want a president who is powerful and who can do good like Washington, Jefferson, Lincoln, Roosevelt, and Kennedy.</a:t>
            </a:r>
          </a:p>
          <a:p>
            <a:pPr lvl="1" eaLnBrk="1" hangingPunct="1"/>
            <a:r>
              <a:rPr lang="en-US" altLang="en-US" sz="2800" b="1" dirty="0"/>
              <a:t>Yet Americans do not like a concentration of power because they are individualistic and skeptical of authority.</a:t>
            </a:r>
          </a:p>
        </p:txBody>
      </p:sp>
    </p:spTree>
    <p:extLst>
      <p:ext uri="{BB962C8B-B14F-4D97-AF65-F5344CB8AC3E}">
        <p14:creationId xmlns:p14="http://schemas.microsoft.com/office/powerpoint/2010/main" val="3842404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 idx="4294967295"/>
          </p:nvPr>
        </p:nvSpPr>
        <p:spPr>
          <a:xfrm>
            <a:off x="-596850" y="541061"/>
            <a:ext cx="713422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Approval Ratings</a:t>
            </a:r>
          </a:p>
        </p:txBody>
      </p:sp>
      <p:pic>
        <p:nvPicPr>
          <p:cNvPr id="136195" name="Content Placeholder 4" descr="President Chart.bmp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99924" y="1379261"/>
            <a:ext cx="5196961" cy="2369306"/>
          </a:xfrm>
        </p:spPr>
      </p:pic>
      <p:pic>
        <p:nvPicPr>
          <p:cNvPr id="30722" name="Picture 2" descr="Image result for Obamas average approval rat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47" y="728630"/>
            <a:ext cx="5076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556A3-1A27-4634-9D83-28557E43A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744" y="3816791"/>
            <a:ext cx="4636141" cy="239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36539-66F7-4C91-B16E-9C438FF90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020" y="3538571"/>
            <a:ext cx="4865077" cy="24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0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75" y="456407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Approval Ratings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B1811-A1E3-470D-B75F-D8DE1E5F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71" y="1686188"/>
            <a:ext cx="10035153" cy="3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6631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469" y="781714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Power from the People: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The Public Presidency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209800"/>
            <a:ext cx="7772400" cy="190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/>
              <a:t>Presidents have three audiences they must communicate with.</a:t>
            </a:r>
          </a:p>
          <a:p>
            <a:pPr lvl="1">
              <a:defRPr/>
            </a:pPr>
            <a:r>
              <a:rPr lang="en-US" dirty="0"/>
              <a:t>Politicians in D.C. </a:t>
            </a:r>
          </a:p>
          <a:p>
            <a:pPr lvl="1">
              <a:defRPr/>
            </a:pPr>
            <a:r>
              <a:rPr lang="en-US" dirty="0"/>
              <a:t>Party members and leaders.</a:t>
            </a:r>
          </a:p>
          <a:p>
            <a:pPr lvl="1">
              <a:defRPr/>
            </a:pPr>
            <a:r>
              <a:rPr lang="en-US" dirty="0"/>
              <a:t>The public</a:t>
            </a:r>
          </a:p>
          <a:p>
            <a:pPr eaLnBrk="1" hangingPunct="1">
              <a:defRPr/>
            </a:pPr>
            <a:r>
              <a:rPr lang="en-US" dirty="0"/>
              <a:t>Presidential Approval</a:t>
            </a:r>
          </a:p>
          <a:p>
            <a:pPr lvl="1" eaLnBrk="1" hangingPunct="1">
              <a:defRPr/>
            </a:pPr>
            <a:r>
              <a:rPr lang="en-US" sz="1800" dirty="0"/>
              <a:t>Receives much effort by the White House</a:t>
            </a:r>
          </a:p>
          <a:p>
            <a:pPr lvl="1" eaLnBrk="1" hangingPunct="1">
              <a:defRPr/>
            </a:pPr>
            <a:r>
              <a:rPr lang="en-US" sz="1800" dirty="0"/>
              <a:t>Product of many factors: war, the economy, the </a:t>
            </a:r>
            <a:r>
              <a:rPr lang="ja-JP" altLang="en-US" sz="1800" dirty="0">
                <a:latin typeface="Arial" pitchFamily="34" charset="0"/>
              </a:rPr>
              <a:t>“</a:t>
            </a:r>
            <a:r>
              <a:rPr lang="en-US" altLang="ja-JP" sz="1800" dirty="0"/>
              <a:t>honeymoon” period</a:t>
            </a:r>
          </a:p>
          <a:p>
            <a:pPr lvl="1" eaLnBrk="1" hangingPunct="1">
              <a:defRPr/>
            </a:pPr>
            <a:r>
              <a:rPr lang="en-US" sz="1800" dirty="0"/>
              <a:t>Changes can highlight good / bad decisions</a:t>
            </a:r>
          </a:p>
        </p:txBody>
      </p:sp>
    </p:spTree>
    <p:extLst>
      <p:ext uri="{BB962C8B-B14F-4D97-AF65-F5344CB8AC3E}">
        <p14:creationId xmlns:p14="http://schemas.microsoft.com/office/powerpoint/2010/main" val="23414457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Power from the People: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Public Presidency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idx="1"/>
          </p:nvPr>
        </p:nvSpPr>
        <p:spPr>
          <a:xfrm>
            <a:off x="4890654" y="2611264"/>
            <a:ext cx="5486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Going Public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i="1" dirty="0"/>
              <a:t>Public support is perhaps the greatest source of influence a president has.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Presidential appearances are staged to get the public</a:t>
            </a:r>
            <a:r>
              <a:rPr lang="en-US" altLang="en-US" dirty="0"/>
              <a:t>’</a:t>
            </a:r>
            <a:r>
              <a:rPr lang="en-US" altLang="ja-JP" dirty="0"/>
              <a:t>s attention.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As head of state, presidents often perform many ceremonial functions- which usually result in favorable press coverage.</a:t>
            </a:r>
            <a:endParaRPr lang="en-US" i="1" dirty="0"/>
          </a:p>
        </p:txBody>
      </p:sp>
      <p:pic>
        <p:nvPicPr>
          <p:cNvPr id="18437" name="Picture 1029" descr="obama_throws_ceremonial_pitch_at_mlb_all_star_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2" y="982132"/>
            <a:ext cx="14493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Image result for presidential ceremon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4" y="3826931"/>
            <a:ext cx="2817553" cy="15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241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634" y="886734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Power from the People:</a:t>
            </a:r>
            <a:br>
              <a:rPr lang="en-US" altLang="en-US" sz="4640" dirty="0"/>
            </a:br>
            <a:r>
              <a:rPr lang="en-US" altLang="en-US" sz="4640" dirty="0"/>
              <a:t>The Public Presidency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2" y="2497780"/>
            <a:ext cx="7750969" cy="4107656"/>
          </a:xfrm>
        </p:spPr>
        <p:txBody>
          <a:bodyPr/>
          <a:lstStyle/>
          <a:p>
            <a:pPr eaLnBrk="1" hangingPunct="1"/>
            <a:r>
              <a:rPr lang="en-US" altLang="en-US" b="1" dirty="0"/>
              <a:t>Going Public</a:t>
            </a:r>
          </a:p>
          <a:p>
            <a:pPr lvl="1" eaLnBrk="1" hangingPunct="1"/>
            <a:r>
              <a:rPr lang="en-US" altLang="en-US" b="1" dirty="0"/>
              <a:t>Public support is perhaps the greatest source of influence a president has.</a:t>
            </a:r>
          </a:p>
          <a:p>
            <a:pPr lvl="1" eaLnBrk="1" hangingPunct="1"/>
            <a:r>
              <a:rPr lang="en-US" altLang="en-US" b="1" dirty="0"/>
              <a:t>Presidential appearances are staged to get the public’s attention.</a:t>
            </a:r>
          </a:p>
          <a:p>
            <a:pPr lvl="1" eaLnBrk="1" hangingPunct="1"/>
            <a:r>
              <a:rPr lang="en-US" altLang="en-US" b="1" dirty="0"/>
              <a:t>As head of state, presidents often perform many ceremonial functions, which usually result in favorable press coverage.</a:t>
            </a:r>
            <a:endParaRPr lang="en-US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195088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2399109" y="265658"/>
            <a:ext cx="7358063" cy="1482328"/>
          </a:xfrm>
        </p:spPr>
        <p:txBody>
          <a:bodyPr/>
          <a:lstStyle/>
          <a:p>
            <a:r>
              <a:rPr lang="en-US" altLang="en-US"/>
              <a:t>Bully Pulpit</a:t>
            </a:r>
          </a:p>
        </p:txBody>
      </p:sp>
      <p:pic>
        <p:nvPicPr>
          <p:cNvPr id="88067" name="Picture 2" descr="Image result for reagan spee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6851" y="1420762"/>
            <a:ext cx="3482578" cy="1869654"/>
          </a:xfrm>
          <a:noFill/>
        </p:spPr>
      </p:pic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2306761" y="3290416"/>
            <a:ext cx="7340203" cy="35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Manage a crisis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Demonstrate leadership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appointment of cabinet members and Supreme Court Justices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Set and clarify the national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Achieve a legislative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foreign policy initiatives</a:t>
            </a:r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</p:txBody>
      </p:sp>
    </p:spTree>
    <p:extLst>
      <p:ext uri="{BB962C8B-B14F-4D97-AF65-F5344CB8AC3E}">
        <p14:creationId xmlns:p14="http://schemas.microsoft.com/office/powerpoint/2010/main" val="343268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685800"/>
            <a:ext cx="6553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Presidential Leadership of Congress: The Politics of Shared Powers</a:t>
            </a:r>
            <a:endParaRPr lang="en-US"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630488" y="1917470"/>
            <a:ext cx="5029200" cy="4419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/>
              <a:t>Legislative Skills</a:t>
            </a:r>
          </a:p>
          <a:p>
            <a:pPr lvl="1" eaLnBrk="1" hangingPunct="1">
              <a:defRPr/>
            </a:pPr>
            <a:r>
              <a:rPr lang="en-US" sz="2400" dirty="0"/>
              <a:t>Variety of forms: bargaining, making personal appeals, consulting with Congress, setting priorities in the State of the Union address.</a:t>
            </a:r>
          </a:p>
          <a:p>
            <a:pPr lvl="1" eaLnBrk="1" hangingPunct="1">
              <a:defRPr/>
            </a:pPr>
            <a:r>
              <a:rPr lang="en-US" sz="2400" dirty="0"/>
              <a:t>Most important is bargaining with Congress.</a:t>
            </a:r>
          </a:p>
          <a:p>
            <a:pPr lvl="1" eaLnBrk="1" hangingPunct="1">
              <a:defRPr/>
            </a:pPr>
            <a:r>
              <a:rPr lang="en-US" sz="2400" dirty="0"/>
              <a:t>Presidents should use their </a:t>
            </a:r>
            <a:r>
              <a:rPr lang="ja-JP" altLang="en-US" sz="2400" dirty="0">
                <a:latin typeface="Arial" pitchFamily="34" charset="0"/>
              </a:rPr>
              <a:t>“</a:t>
            </a:r>
            <a:r>
              <a:rPr lang="en-US" altLang="ja-JP" sz="2400" dirty="0"/>
              <a:t>honeymoon</a:t>
            </a:r>
            <a:r>
              <a:rPr lang="ja-JP" altLang="en-US" sz="2400" dirty="0">
                <a:latin typeface="Arial" pitchFamily="34" charset="0"/>
              </a:rPr>
              <a:t>”</a:t>
            </a:r>
            <a:r>
              <a:rPr lang="en-US" altLang="ja-JP" sz="2400" dirty="0"/>
              <a:t> period</a:t>
            </a:r>
          </a:p>
          <a:p>
            <a:pPr lvl="1" eaLnBrk="1" hangingPunct="1">
              <a:defRPr/>
            </a:pPr>
            <a:r>
              <a:rPr lang="en-US" sz="2400" dirty="0"/>
              <a:t>Nation</a:t>
            </a:r>
            <a:r>
              <a:rPr lang="en-US" altLang="en-US" sz="2400" dirty="0">
                <a:latin typeface="Arial" pitchFamily="34" charset="0"/>
              </a:rPr>
              <a:t>’</a:t>
            </a:r>
            <a:r>
              <a:rPr lang="en-US" altLang="ja-JP" sz="2400" dirty="0"/>
              <a:t>s key agenda builder</a:t>
            </a:r>
            <a:endParaRPr lang="en-US" sz="2400" dirty="0"/>
          </a:p>
        </p:txBody>
      </p:sp>
      <p:pic>
        <p:nvPicPr>
          <p:cNvPr id="22532" name="Picture 5" descr="Obama-Roots-for-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53" y="2497137"/>
            <a:ext cx="4267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538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0588" y="366990"/>
            <a:ext cx="9601196" cy="13038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44287" y="1914698"/>
            <a:ext cx="53340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Diplomat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Negotiates treaties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Treaties must be ratified by the Senate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Signs executive agreements to take care of routine matters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May negotiate for peace between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Leads U.S. allies in defense &amp; economic issues</a:t>
            </a:r>
          </a:p>
        </p:txBody>
      </p:sp>
      <p:pic>
        <p:nvPicPr>
          <p:cNvPr id="2050" name="Picture 2" descr="Obama Walks Tightrope With Dalai Lama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87" y="2683942"/>
            <a:ext cx="36766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269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715000" y="1981200"/>
            <a:ext cx="42672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Commander in Chief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Writers of the Constitution wanted civilian control of the military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often make important military decisions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command a standing military and nuclear arsenal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can deploy troops without congressional consent.</a:t>
            </a:r>
          </a:p>
        </p:txBody>
      </p:sp>
      <p:pic>
        <p:nvPicPr>
          <p:cNvPr id="24580" name="Picture 4" descr="2003-05-01-jet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46" y="2493817"/>
            <a:ext cx="2665303" cy="36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448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1490" y="415635"/>
            <a:ext cx="5433753" cy="18121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745778" y="667789"/>
            <a:ext cx="44958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a typeface="MS PGothic" charset="0"/>
              </a:rPr>
              <a:t>War Powers Resolution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Constitution gives Congress the power to declare war, but presidents can commit troops and equipment in conflicts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War Powers Resolution requires the president to consult with Congress before sending troops, when possible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It requires that Congress approve of any troop commitment beyond 60 days</a:t>
            </a:r>
            <a:r>
              <a:rPr lang="en-US" sz="2400" dirty="0">
                <a:ea typeface="MS PGothic" charset="0"/>
              </a:rPr>
              <a:t>.  </a:t>
            </a:r>
            <a:r>
              <a:rPr lang="en-US" dirty="0">
                <a:ea typeface="MS PGothic" charset="0"/>
              </a:rPr>
              <a:t>(then 30 days to remove troops)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Most presidents have ignored it.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Supreme Court avoided it using the political questions doctrine</a:t>
            </a:r>
            <a:r>
              <a:rPr lang="en-US" sz="2400" dirty="0">
                <a:ea typeface="MS PGothic" charset="0"/>
              </a:rPr>
              <a:t>.</a:t>
            </a:r>
          </a:p>
        </p:txBody>
      </p:sp>
      <p:pic>
        <p:nvPicPr>
          <p:cNvPr id="25604" name="Picture 4" descr="w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2391295"/>
            <a:ext cx="4648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26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87623" y="320040"/>
            <a:ext cx="36274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6741621" y="640080"/>
            <a:ext cx="3959629" cy="56997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Formal Requir</a:t>
            </a:r>
            <a:r>
              <a:rPr lang="en-US" dirty="0"/>
              <a:t>ements: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be 35 years old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have resided in U.S. for 14 years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Natural born citizen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Informal </a:t>
            </a:r>
            <a:r>
              <a:rPr lang="ja-JP" altLang="en-US" sz="2400" dirty="0"/>
              <a:t>“</a:t>
            </a:r>
            <a:r>
              <a:rPr lang="en-US" altLang="ja-JP" sz="2400" dirty="0"/>
              <a:t>Requirements</a:t>
            </a:r>
            <a:r>
              <a:rPr lang="ja-JP" altLang="en-US" sz="2400" dirty="0"/>
              <a:t>”</a:t>
            </a:r>
            <a:r>
              <a:rPr lang="en-US" altLang="ja-JP" sz="2400" dirty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White (except Barack Obama)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Male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Protestant (except two)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All manner of professions, but mostly political ones (former state governors, for example)</a:t>
            </a:r>
          </a:p>
        </p:txBody>
      </p:sp>
      <p:pic>
        <p:nvPicPr>
          <p:cNvPr id="5124" name="Picture 4" descr="burning-constitu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7" y="1220065"/>
            <a:ext cx="3067945" cy="304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theodore-roosevelt-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9" y="4341018"/>
            <a:ext cx="1828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john-f-kennedy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42" y="2987040"/>
            <a:ext cx="19637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5271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872942" y="2543693"/>
            <a:ext cx="5532120" cy="336665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Crisis Manager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The role the president plays can help or hurt the presidential image.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With current technology, the president can act much faster than Congress to resolve a crisis.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Working with Congress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 has lead role in foreign affairs.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Presidents still have to work with Congress for support and funding of foreign policies.</a:t>
            </a:r>
          </a:p>
        </p:txBody>
      </p:sp>
      <p:pic>
        <p:nvPicPr>
          <p:cNvPr id="39938" name="Picture 2" descr="Image result for bush 911 ground 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2412868"/>
            <a:ext cx="4437745" cy="29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4907" y="5541016"/>
            <a:ext cx="370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 to Bullhorn Speech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The President and the Press</a:t>
            </a:r>
            <a:endParaRPr lang="en-US" dirty="0">
              <a:cs typeface="+mj-cs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99804" y="2514600"/>
            <a:ext cx="5410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Presidents and media are often adversaries.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Many people in the White House deal with the media, but the press secretary is the main contact person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Media is often more interested in the person, not the policies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News coverage has become more negative</a:t>
            </a:r>
          </a:p>
        </p:txBody>
      </p:sp>
      <p:pic>
        <p:nvPicPr>
          <p:cNvPr id="27652" name="Picture 1" descr="carto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1" y="2514600"/>
            <a:ext cx="3724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6903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472446"/>
            <a:ext cx="8158688" cy="938343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1410789"/>
            <a:ext cx="8158690" cy="3795720"/>
          </a:xfrm>
        </p:spPr>
        <p:txBody>
          <a:bodyPr>
            <a:normAutofit/>
          </a:bodyPr>
          <a:lstStyle/>
          <a:p>
            <a:r>
              <a:rPr lang="en-US" dirty="0"/>
              <a:t>There are three ways that presidential staff has been organized to function:</a:t>
            </a:r>
          </a:p>
          <a:p>
            <a:pPr marL="457200" indent="-457200">
              <a:buAutoNum type="arabicPeriod"/>
            </a:pPr>
            <a:r>
              <a:rPr lang="en-US" dirty="0"/>
              <a:t>As a pyramid</a:t>
            </a:r>
          </a:p>
          <a:p>
            <a:pPr marL="457200" indent="-457200">
              <a:buAutoNum type="arabicPeriod"/>
            </a:pPr>
            <a:r>
              <a:rPr lang="en-US" dirty="0"/>
              <a:t>Circular (</a:t>
            </a:r>
          </a:p>
          <a:p>
            <a:pPr marL="457200" indent="-457200">
              <a:buAutoNum type="arabicPeriod"/>
            </a:pPr>
            <a:r>
              <a:rPr lang="en-US" dirty="0"/>
              <a:t>Ad hoc (heavy use of task forces, committees and informal group of friends that answer to the president directly)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65" y="798312"/>
            <a:ext cx="9601196" cy="1303867"/>
          </a:xfrm>
        </p:spPr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" y="2556932"/>
            <a:ext cx="5929537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Pyramid Model</a:t>
            </a:r>
          </a:p>
          <a:p>
            <a:pPr marL="0" indent="0">
              <a:buNone/>
            </a:pPr>
            <a:r>
              <a:rPr lang="en-US" dirty="0"/>
              <a:t>like chain of command that emphasizes a powerful Chief of Staff, who in most cases is highly visible and accessible to the press. In this model, the president can be viewed as sitting atop a pyramid, removed from advisors and interests below him. Under the president, the Chief of Staff runs the White House staff with a great deal of authority and acts as a clearinghouse for information and access to the president.</a:t>
            </a:r>
          </a:p>
          <a:p>
            <a:endParaRPr 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94" y="2427230"/>
            <a:ext cx="4771118" cy="35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60" y="473263"/>
            <a:ext cx="1261152" cy="19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Circular Model</a:t>
            </a:r>
          </a:p>
          <a:p>
            <a:pPr marL="0" indent="0">
              <a:buNone/>
            </a:pPr>
            <a:r>
              <a:rPr lang="en-US" dirty="0"/>
              <a:t>staff and advisors reported directly</a:t>
            </a:r>
          </a:p>
          <a:p>
            <a:pPr marL="0" indent="0">
              <a:buNone/>
            </a:pPr>
            <a:r>
              <a:rPr lang="en-US" dirty="0"/>
              <a:t>to the Oval Office. (Clinton 2</a:t>
            </a:r>
            <a:r>
              <a:rPr lang="en-US" baseline="30000" dirty="0"/>
              <a:t>nd</a:t>
            </a:r>
            <a:r>
              <a:rPr lang="en-US" dirty="0"/>
              <a:t> term)</a:t>
            </a:r>
          </a:p>
        </p:txBody>
      </p:sp>
      <p:pic>
        <p:nvPicPr>
          <p:cNvPr id="3074" name="Picture 2" descr="Image result for presidential staff circular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62" y="2325993"/>
            <a:ext cx="5041083" cy="37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76405"/>
            <a:ext cx="293852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Ad Hoc Model</a:t>
            </a:r>
          </a:p>
          <a:p>
            <a:pPr marL="0" indent="0">
              <a:buNone/>
            </a:pPr>
            <a:r>
              <a:rPr lang="en-US" dirty="0"/>
              <a:t>combines leadership and management tactics that the CEO of a large corporation might use. President Clinton (1</a:t>
            </a:r>
            <a:r>
              <a:rPr lang="en-US" baseline="30000" dirty="0"/>
              <a:t>st</a:t>
            </a:r>
            <a:r>
              <a:rPr lang="en-US" dirty="0"/>
              <a:t> Term) and President George W. Bush have used this style, which employs committees, task forces, and special advisors to help develop and implement policy.</a:t>
            </a:r>
          </a:p>
        </p:txBody>
      </p:sp>
      <p:pic>
        <p:nvPicPr>
          <p:cNvPr id="2050" name="Picture 2" descr="Image result for bill cli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4383315"/>
            <a:ext cx="2939143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4756346"/>
            <a:ext cx="2612370" cy="13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92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2300591" y="630858"/>
            <a:ext cx="7358063" cy="1482328"/>
          </a:xfrm>
        </p:spPr>
        <p:txBody>
          <a:bodyPr/>
          <a:lstStyle/>
          <a:p>
            <a:r>
              <a:rPr lang="en-US" altLang="en-US" sz="4640" dirty="0"/>
              <a:t>Important Court Cases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2001333" y="2506093"/>
            <a:ext cx="7358063" cy="4107656"/>
          </a:xfrm>
        </p:spPr>
        <p:txBody>
          <a:bodyPr/>
          <a:lstStyle/>
          <a:p>
            <a:r>
              <a:rPr lang="en-US" altLang="en-US" dirty="0"/>
              <a:t>United States v. Nixon (1973) held that the presidential privilege does not cover all circumstances</a:t>
            </a:r>
          </a:p>
          <a:p>
            <a:r>
              <a:rPr lang="en-US" altLang="en-US" dirty="0"/>
              <a:t>Nixon v. Fitzgerald (1982) held that a president can not be sued for damages for the decisions they make as president.</a:t>
            </a:r>
          </a:p>
          <a:p>
            <a:r>
              <a:rPr lang="en-US" altLang="en-US" dirty="0"/>
              <a:t>Clinton v. Jones (1997) held that a civil lawsuit against the president are not a distraction keeping the president from doing their job.</a:t>
            </a:r>
          </a:p>
        </p:txBody>
      </p:sp>
    </p:spTree>
    <p:extLst>
      <p:ext uri="{BB962C8B-B14F-4D97-AF65-F5344CB8AC3E}">
        <p14:creationId xmlns:p14="http://schemas.microsoft.com/office/powerpoint/2010/main" val="328872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53607" y="770312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723313" y="2639291"/>
            <a:ext cx="4419600" cy="338370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Char char="¤"/>
              <a:defRPr/>
            </a:pPr>
            <a:r>
              <a:rPr lang="en-US" sz="2400" dirty="0"/>
              <a:t>Elections: The Normal Road to the White House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Once elected, the president serves a term of four years.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In 1951, the 22</a:t>
            </a:r>
            <a:r>
              <a:rPr lang="en-US" baseline="30000" dirty="0">
                <a:ea typeface="+mn-ea"/>
              </a:rPr>
              <a:t>nd</a:t>
            </a:r>
            <a:r>
              <a:rPr lang="en-US" dirty="0">
                <a:ea typeface="+mn-ea"/>
              </a:rPr>
              <a:t> Amendment limited the number of terms to two.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Most Presidents have been elected to office.</a:t>
            </a:r>
          </a:p>
        </p:txBody>
      </p:sp>
      <p:pic>
        <p:nvPicPr>
          <p:cNvPr id="6148" name="Picture 4" descr="120846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6"/>
          <a:stretch/>
        </p:blipFill>
        <p:spPr bwMode="auto">
          <a:xfrm>
            <a:off x="1752601" y="1600200"/>
            <a:ext cx="3402013" cy="39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918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040" y="381221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806440" y="1944486"/>
            <a:ext cx="4953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Secession and Impeachment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The vice-President secedes if the president leaves office due to death or resignation or convicted of impeachment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Impeachment is investigated by the House, tried by the Senate with the Chief Justice presiding.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3 Presidents have been impeached: A. Johnson &amp; Clinton and Donald Trump (twice)- none were convicted</a:t>
            </a:r>
            <a:r>
              <a:rPr lang="en-US" sz="2000" dirty="0"/>
              <a:t>.</a:t>
            </a:r>
          </a:p>
        </p:txBody>
      </p:sp>
      <p:pic>
        <p:nvPicPr>
          <p:cNvPr id="7172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2" y="763386"/>
            <a:ext cx="2047340" cy="26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29" y="3704706"/>
            <a:ext cx="18240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22" y="1419177"/>
            <a:ext cx="1030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023357" y="2449422"/>
            <a:ext cx="8819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resigned</a:t>
            </a:r>
          </a:p>
        </p:txBody>
      </p:sp>
      <p:sp>
        <p:nvSpPr>
          <p:cNvPr id="2" name="AutoShape 2" descr="Official White House presidential portrait. Head shot of Trump smiling in front of the U.S. flag, wearing a dark blue suit jacket with American flag lapel pin, white shirt, and light blue necktie.">
            <a:extLst>
              <a:ext uri="{FF2B5EF4-FFF2-40B4-BE49-F238E27FC236}">
                <a16:creationId xmlns:a16="http://schemas.microsoft.com/office/drawing/2014/main" id="{8C9809F5-DC64-4C6B-B418-B03E505B5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s://upload.wikimedia.org/wikipedia/commons/5/56/Donald_Trump_official_portrait.jpg">
            <a:extLst>
              <a:ext uri="{FF2B5EF4-FFF2-40B4-BE49-F238E27FC236}">
                <a16:creationId xmlns:a16="http://schemas.microsoft.com/office/drawing/2014/main" id="{7DE02629-7E94-4A53-9A10-B9CCAE9E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5" y="3581400"/>
            <a:ext cx="2006313" cy="25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5053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3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 idx="4294967295"/>
          </p:nvPr>
        </p:nvSpPr>
        <p:spPr>
          <a:xfrm>
            <a:off x="17526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Incomplete Terms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0756731"/>
              </p:ext>
            </p:extLst>
          </p:nvPr>
        </p:nvGraphicFramePr>
        <p:xfrm>
          <a:off x="1524000" y="1752600"/>
          <a:ext cx="8229600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4" imgW="9523810" imgH="5020376" progId="">
                  <p:embed/>
                </p:oleObj>
              </mc:Choice>
              <mc:Fallback>
                <p:oleObj name="Photo Editor Photo" r:id="rId4" imgW="9523810" imgH="5020376" progId="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8229600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98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5649" y="36152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The Presidents</a:t>
            </a:r>
          </a:p>
        </p:txBody>
      </p:sp>
      <p:pic>
        <p:nvPicPr>
          <p:cNvPr id="5939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68" y="1516374"/>
            <a:ext cx="8228707" cy="66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068" y="2176061"/>
            <a:ext cx="3156645" cy="3992687"/>
          </a:xfrm>
          <a:noFill/>
        </p:spPr>
      </p:pic>
      <p:pic>
        <p:nvPicPr>
          <p:cNvPr id="5939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2362462"/>
            <a:ext cx="3100834" cy="19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12080" r="909" b="-17654"/>
          <a:stretch>
            <a:fillRect/>
          </a:stretch>
        </p:blipFill>
        <p:spPr bwMode="auto">
          <a:xfrm>
            <a:off x="4824153" y="2164613"/>
            <a:ext cx="310083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4345696"/>
            <a:ext cx="3100834" cy="11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5524380"/>
            <a:ext cx="3100834" cy="67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1014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062" dirty="0"/>
              <a:t>United States President (46) 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6471047" y="3321844"/>
            <a:ext cx="2357438" cy="8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/>
            <a:r>
              <a:rPr lang="en-US" altLang="en-US" sz="2531" dirty="0"/>
              <a:t>Joe Biden (D)</a:t>
            </a:r>
          </a:p>
          <a:p>
            <a:pPr algn="ctr" eaLnBrk="1"/>
            <a:endParaRPr lang="en-US" altLang="en-US" sz="2531" dirty="0"/>
          </a:p>
        </p:txBody>
      </p:sp>
      <p:pic>
        <p:nvPicPr>
          <p:cNvPr id="2050" name="Picture 2" descr="https://www.whitehouse.gov/wp-content/uploads/2021/04/P20210303AS-1901-cropped.jpg">
            <a:extLst>
              <a:ext uri="{FF2B5EF4-FFF2-40B4-BE49-F238E27FC236}">
                <a16:creationId xmlns:a16="http://schemas.microsoft.com/office/drawing/2014/main" id="{6AC62DF5-EE1D-4BC6-9632-3C0DD7514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69" y="2539269"/>
            <a:ext cx="3604031" cy="2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9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96CE-8473-4574-810F-C14F0035E7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9416" y="1532869"/>
            <a:ext cx="10529288" cy="4517501"/>
          </a:xfrm>
        </p:spPr>
        <p:txBody>
          <a:bodyPr>
            <a:normAutofit/>
          </a:bodyPr>
          <a:lstStyle/>
          <a:p>
            <a:r>
              <a:rPr lang="en-US" dirty="0"/>
              <a:t>National Security Powers—commander in chief of armed forces, treaty-maker with other nations (with Senate confirmation), nomination of ambassadors, receiving ambassadors from other nations</a:t>
            </a:r>
          </a:p>
          <a:p>
            <a:r>
              <a:rPr lang="en-US" dirty="0"/>
              <a:t>Legislative Powers—presenting information in the State of the Union, recommending legislation to Congress, convene both houses of Congress, adjourn Congress, veto legislation</a:t>
            </a:r>
          </a:p>
          <a:p>
            <a:r>
              <a:rPr lang="en-US" dirty="0"/>
              <a:t>Administrative Powers— execute the laws, nominate certain government officials, request opinions of officials, fill administrative vacancies</a:t>
            </a:r>
          </a:p>
          <a:p>
            <a:r>
              <a:rPr lang="en-US" dirty="0"/>
              <a:t>Judicial Powers—grant reprieves and pardons for federal offences, nominate federal judges (with Senate confirmation)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CFF5F-ED31-4D3F-8A93-9AAF2DC89C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604838"/>
            <a:ext cx="9601200" cy="873125"/>
          </a:xfrm>
        </p:spPr>
        <p:txBody>
          <a:bodyPr/>
          <a:lstStyle/>
          <a:p>
            <a:r>
              <a:rPr lang="en-US" dirty="0"/>
              <a:t>Constitutional Powers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926765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</TotalTime>
  <Words>1620</Words>
  <Application>Microsoft Office PowerPoint</Application>
  <PresentationFormat>Widescreen</PresentationFormat>
  <Paragraphs>182</Paragraphs>
  <Slides>36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MS PGothic</vt:lpstr>
      <vt:lpstr>MS PGothic</vt:lpstr>
      <vt:lpstr>ＭＳ Ｐ明朝</vt:lpstr>
      <vt:lpstr>Arial</vt:lpstr>
      <vt:lpstr>Calibri</vt:lpstr>
      <vt:lpstr>Garamond</vt:lpstr>
      <vt:lpstr>Monotype Sorts</vt:lpstr>
      <vt:lpstr>Papyrus</vt:lpstr>
      <vt:lpstr>Times New Roman</vt:lpstr>
      <vt:lpstr>Wingdings</vt:lpstr>
      <vt:lpstr>Organic</vt:lpstr>
      <vt:lpstr>Photo Editor Photo</vt:lpstr>
      <vt:lpstr>The Presidency </vt:lpstr>
      <vt:lpstr>The Presidents</vt:lpstr>
      <vt:lpstr>The Presidents</vt:lpstr>
      <vt:lpstr>The Presidents</vt:lpstr>
      <vt:lpstr>The Presidents</vt:lpstr>
      <vt:lpstr>Incomplete Terms</vt:lpstr>
      <vt:lpstr>The Presidents</vt:lpstr>
      <vt:lpstr>United States President (46) </vt:lpstr>
      <vt:lpstr>Constitutional Powers of the President</vt:lpstr>
      <vt:lpstr>Presidential Powers</vt:lpstr>
      <vt:lpstr>Running the Government: The Chief Executive</vt:lpstr>
      <vt:lpstr>Running the Government: The Chief Executive</vt:lpstr>
      <vt:lpstr>Running the Government:  The Chief Executive</vt:lpstr>
      <vt:lpstr>Running the Government: The Chief Executive</vt:lpstr>
      <vt:lpstr>Running the Government: The Chief Executive</vt:lpstr>
      <vt:lpstr>First Lady</vt:lpstr>
      <vt:lpstr>Presidential Leadership of Congress: The Politics of Shared Powers</vt:lpstr>
      <vt:lpstr>Signing Statements</vt:lpstr>
      <vt:lpstr>Presidential Leadership of Congress: The Politics of Shared Powers</vt:lpstr>
      <vt:lpstr>Approval Ratings</vt:lpstr>
      <vt:lpstr>Approval Ratings</vt:lpstr>
      <vt:lpstr>Power from the People: The Public Presidency</vt:lpstr>
      <vt:lpstr>Power from the People: The Public Presidency</vt:lpstr>
      <vt:lpstr>Power from the People: The Public Presidency</vt:lpstr>
      <vt:lpstr>Bully Pulpit</vt:lpstr>
      <vt:lpstr>Presidential Leadership of Congress: The Politics of Shared Powers</vt:lpstr>
      <vt:lpstr>The President and National Security Policy</vt:lpstr>
      <vt:lpstr>The President and National Security Policy</vt:lpstr>
      <vt:lpstr>The President and National Security Policy</vt:lpstr>
      <vt:lpstr>The President and National Security Policy</vt:lpstr>
      <vt:lpstr>The President and the Press</vt:lpstr>
      <vt:lpstr>Organization of the White House Staff </vt:lpstr>
      <vt:lpstr>Organization of the White House Staff </vt:lpstr>
      <vt:lpstr>Organization of the White House Staff </vt:lpstr>
      <vt:lpstr>Organization of the White House Staff </vt:lpstr>
      <vt:lpstr>Important Court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Presidency</dc:title>
  <dc:creator>Windows User</dc:creator>
  <cp:lastModifiedBy>Michael Fluharty</cp:lastModifiedBy>
  <cp:revision>19</cp:revision>
  <dcterms:created xsi:type="dcterms:W3CDTF">2017-05-23T14:25:41Z</dcterms:created>
  <dcterms:modified xsi:type="dcterms:W3CDTF">2023-10-24T15:06:46Z</dcterms:modified>
</cp:coreProperties>
</file>