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9"/>
  </p:notesMasterIdLst>
  <p:sldIdLst>
    <p:sldId id="256" r:id="rId2"/>
    <p:sldId id="261" r:id="rId3"/>
    <p:sldId id="257" r:id="rId4"/>
    <p:sldId id="258" r:id="rId5"/>
    <p:sldId id="260" r:id="rId6"/>
    <p:sldId id="263" r:id="rId7"/>
    <p:sldId id="262" r:id="rId8"/>
    <p:sldId id="264" r:id="rId9"/>
    <p:sldId id="288" r:id="rId10"/>
    <p:sldId id="265" r:id="rId11"/>
    <p:sldId id="266" r:id="rId12"/>
    <p:sldId id="267" r:id="rId13"/>
    <p:sldId id="268" r:id="rId14"/>
    <p:sldId id="269" r:id="rId15"/>
    <p:sldId id="270" r:id="rId16"/>
    <p:sldId id="271" r:id="rId17"/>
    <p:sldId id="272" r:id="rId18"/>
    <p:sldId id="273" r:id="rId19"/>
    <p:sldId id="274" r:id="rId20"/>
    <p:sldId id="293" r:id="rId21"/>
    <p:sldId id="276" r:id="rId22"/>
    <p:sldId id="278" r:id="rId23"/>
    <p:sldId id="277" r:id="rId24"/>
    <p:sldId id="275" r:id="rId25"/>
    <p:sldId id="285" r:id="rId26"/>
    <p:sldId id="286" r:id="rId27"/>
    <p:sldId id="279" r:id="rId28"/>
    <p:sldId id="280" r:id="rId29"/>
    <p:sldId id="281" r:id="rId30"/>
    <p:sldId id="282" r:id="rId31"/>
    <p:sldId id="283" r:id="rId32"/>
    <p:sldId id="284" r:id="rId33"/>
    <p:sldId id="289" r:id="rId34"/>
    <p:sldId id="290" r:id="rId35"/>
    <p:sldId id="291" r:id="rId36"/>
    <p:sldId id="292" r:id="rId37"/>
    <p:sldId id="28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13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BA633-0217-4456-81F3-2C6F0F922B67}" type="datetimeFigureOut">
              <a:rPr lang="en-US" smtClean="0"/>
              <a:t>7/31/2024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144C6-F359-4487-AEF4-37E12F01F015}" type="slidenum">
              <a:rPr lang="en-US" smtClean="0"/>
              <a:t>‹#›</a:t>
            </a:fld>
            <a:endParaRPr lang="en-US"/>
          </a:p>
        </p:txBody>
      </p:sp>
    </p:spTree>
    <p:extLst>
      <p:ext uri="{BB962C8B-B14F-4D97-AF65-F5344CB8AC3E}">
        <p14:creationId xmlns:p14="http://schemas.microsoft.com/office/powerpoint/2010/main" val="1714639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025F67A2-AA76-4B62-9CD1-66FEC6AB579A}" type="slidenum">
              <a:rPr lang="en-US" altLang="en-US" sz="1200"/>
              <a:pPr eaLnBrk="1" hangingPunct="1"/>
              <a:t>3</a:t>
            </a:fld>
            <a:endParaRPr lang="en-US" altLang="en-US" sz="1200"/>
          </a:p>
        </p:txBody>
      </p:sp>
      <p:sp>
        <p:nvSpPr>
          <p:cNvPr id="113666" name="Rectangle 1026"/>
          <p:cNvSpPr>
            <a:spLocks noGrp="1" noRot="1" noChangeAspect="1" noChangeArrowheads="1" noTextEdit="1"/>
          </p:cNvSpPr>
          <p:nvPr>
            <p:ph type="sldImg"/>
          </p:nvPr>
        </p:nvSpPr>
        <p:spPr>
          <a:ln/>
        </p:spPr>
      </p:sp>
      <p:sp>
        <p:nvSpPr>
          <p:cNvPr id="113667" name="Rectangle 1027"/>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920012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5CCEFF9C-E5CD-4275-AE80-6DF92FD78930}" type="slidenum">
              <a:rPr lang="en-US" altLang="en-US" sz="1200"/>
              <a:pPr eaLnBrk="1" hangingPunct="1"/>
              <a:t>23</a:t>
            </a:fld>
            <a:endParaRPr lang="en-US" alt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665618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8BE4BE3D-F429-44B0-8EED-6C8F1C9690AE}" type="slidenum">
              <a:rPr lang="en-US" altLang="en-US" sz="1200"/>
              <a:pPr eaLnBrk="1" hangingPunct="1"/>
              <a:t>24</a:t>
            </a:fld>
            <a:endParaRPr lang="en-US" alt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052374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A91E5EF7-A142-4990-8C7C-0B2C978176BC}" type="slidenum">
              <a:rPr lang="en-US" altLang="en-US" sz="1200"/>
              <a:pPr eaLnBrk="1" hangingPunct="1"/>
              <a:t>27</a:t>
            </a:fld>
            <a:endParaRPr lang="en-US" altLang="en-US" sz="12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337302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6133141D-8A5D-4E05-8C58-8036CC1D802D}" type="slidenum">
              <a:rPr lang="en-US" altLang="en-US" sz="1200"/>
              <a:pPr eaLnBrk="1" hangingPunct="1"/>
              <a:t>28</a:t>
            </a:fld>
            <a:endParaRPr lang="en-US" alt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3352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9ED3BBF0-5CE9-4AB2-9907-D2B1AD49A422}" type="slidenum">
              <a:rPr lang="en-US" altLang="en-US" sz="1200"/>
              <a:pPr eaLnBrk="1" hangingPunct="1"/>
              <a:t>29</a:t>
            </a:fld>
            <a:endParaRPr lang="en-US" alt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088864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53B5C021-AE7D-4AE4-97BD-BEC9F2A62040}" type="slidenum">
              <a:rPr lang="en-US" altLang="en-US" sz="1200"/>
              <a:pPr eaLnBrk="1" hangingPunct="1"/>
              <a:t>30</a:t>
            </a:fld>
            <a:endParaRPr lang="en-US" alt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513182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0307FA42-742B-4E2E-B324-ED951AD845DD}" type="slidenum">
              <a:rPr lang="en-US" altLang="en-US" sz="1200"/>
              <a:pPr eaLnBrk="1" hangingPunct="1"/>
              <a:t>31</a:t>
            </a:fld>
            <a:endParaRPr lang="en-US" alt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390468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8AABDAA2-AE7E-49C8-A41D-065B35F18436}" type="slidenum">
              <a:rPr lang="en-US" altLang="en-US" sz="1200"/>
              <a:pPr eaLnBrk="1" hangingPunct="1"/>
              <a:t>32</a:t>
            </a:fld>
            <a:endParaRPr lang="en-US" alt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985532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8218777E-52C8-49A3-A35A-148A877B7E68}" type="slidenum">
              <a:rPr lang="en-US" altLang="en-US" sz="1200"/>
              <a:pPr eaLnBrk="1" hangingPunct="1"/>
              <a:t>4</a:t>
            </a:fld>
            <a:endParaRPr lang="en-US" altLang="en-US" sz="1200"/>
          </a:p>
        </p:txBody>
      </p:sp>
      <p:sp>
        <p:nvSpPr>
          <p:cNvPr id="114690" name="Rectangle 1026"/>
          <p:cNvSpPr>
            <a:spLocks noGrp="1" noRot="1" noChangeAspect="1" noChangeArrowheads="1" noTextEdit="1"/>
          </p:cNvSpPr>
          <p:nvPr>
            <p:ph type="sldImg"/>
          </p:nvPr>
        </p:nvSpPr>
        <p:spPr>
          <a:ln/>
        </p:spPr>
      </p:sp>
      <p:sp>
        <p:nvSpPr>
          <p:cNvPr id="114691" name="Rectangle 1027"/>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081001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6961DF3E-378C-4217-A512-BA156A644366}" type="slidenum">
              <a:rPr lang="en-US" altLang="en-US" sz="1200"/>
              <a:pPr eaLnBrk="1" hangingPunct="1"/>
              <a:t>5</a:t>
            </a:fld>
            <a:endParaRPr lang="en-US" alt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27925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F0BB23A8-7102-40B7-876C-AF8DFFBC8667}" type="slidenum">
              <a:rPr lang="en-US" altLang="en-US" sz="1200"/>
              <a:pPr eaLnBrk="1" hangingPunct="1"/>
              <a:t>6</a:t>
            </a:fld>
            <a:endParaRPr lang="en-US" altLang="en-US" sz="1200"/>
          </a:p>
        </p:txBody>
      </p:sp>
      <p:sp>
        <p:nvSpPr>
          <p:cNvPr id="135170" name="Rectangle 2"/>
          <p:cNvSpPr>
            <a:spLocks noGrp="1" noRot="1" noChangeAspect="1" noChangeArrowheads="1"/>
          </p:cNvSpPr>
          <p:nvPr>
            <p:ph type="sldImg"/>
          </p:nvPr>
        </p:nvSpPr>
        <p:spPr>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071870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DCAC99FE-2E86-4557-869D-E9A5B4B8895A}" type="slidenum">
              <a:rPr lang="en-US" altLang="en-US" sz="1200"/>
              <a:pPr eaLnBrk="1" hangingPunct="1"/>
              <a:t>15</a:t>
            </a:fld>
            <a:endParaRPr lang="en-US" alt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727130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465329A4-6AB0-405C-970F-838D48040CFA}" type="slidenum">
              <a:rPr lang="en-US" altLang="en-US" sz="1200"/>
              <a:pPr eaLnBrk="1" hangingPunct="1"/>
              <a:t>16</a:t>
            </a:fld>
            <a:endParaRPr lang="en-US" altLang="en-US" sz="1200"/>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030950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F19BA0C8-EA4A-491E-A195-96AE29C1E98A}" type="slidenum">
              <a:rPr lang="en-US" altLang="en-US" sz="1200"/>
              <a:pPr eaLnBrk="1" hangingPunct="1"/>
              <a:t>17</a:t>
            </a:fld>
            <a:endParaRPr lang="en-US" alt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796181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5A07DC40-3702-4641-A3B5-DDE79C2E8369}" type="slidenum">
              <a:rPr lang="en-US" altLang="en-US" sz="1200"/>
              <a:pPr eaLnBrk="1" hangingPunct="1"/>
              <a:t>19</a:t>
            </a:fld>
            <a:endParaRPr lang="en-US" alt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187141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3B1A7BA0-A9D1-4406-8E7C-F988608B7983}" type="slidenum">
              <a:rPr lang="en-US" altLang="en-US" sz="1200"/>
              <a:pPr eaLnBrk="1" hangingPunct="1"/>
              <a:t>21</a:t>
            </a:fld>
            <a:endParaRPr lang="en-US" altLang="en-US" sz="1200"/>
          </a:p>
        </p:txBody>
      </p:sp>
      <p:sp>
        <p:nvSpPr>
          <p:cNvPr id="137218" name="Rectangle 2"/>
          <p:cNvSpPr>
            <a:spLocks noGrp="1" noRot="1" noChangeAspect="1" noChangeArrowheads="1"/>
          </p:cNvSpPr>
          <p:nvPr>
            <p:ph type="sldImg"/>
          </p:nvPr>
        </p:nvSpPr>
        <p:spPr>
          <a:solidFill>
            <a:srgbClr val="FFFFFF"/>
          </a:solidFill>
          <a:ln/>
        </p:spPr>
      </p:sp>
      <p:sp>
        <p:nvSpPr>
          <p:cNvPr id="1372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154723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7/31/2024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12601" y="6460629"/>
            <a:ext cx="2845594" cy="168548"/>
          </a:xfrm>
          <a:prstGeom prst="rect">
            <a:avLst/>
          </a:prstGeom>
        </p:spPr>
        <p:txBody>
          <a:bodyPr lIns="130046" tIns="65023" rIns="130046" bIns="65023"/>
          <a:lstStyle>
            <a:lvl1pPr algn="ctr" eaLnBrk="1">
              <a:defRPr/>
            </a:lvl1pPr>
          </a:lstStyle>
          <a:p>
            <a:pPr>
              <a:defRPr/>
            </a:pPr>
            <a:endParaRPr lang="en-US"/>
          </a:p>
        </p:txBody>
      </p:sp>
      <p:sp>
        <p:nvSpPr>
          <p:cNvPr id="6" name="Slide Number Placeholder 5"/>
          <p:cNvSpPr>
            <a:spLocks noGrp="1"/>
          </p:cNvSpPr>
          <p:nvPr>
            <p:ph type="sldNum" sz="quarter" idx="11"/>
          </p:nvPr>
        </p:nvSpPr>
        <p:spPr>
          <a:xfrm>
            <a:off x="8737700" y="6019726"/>
            <a:ext cx="2844105" cy="473273"/>
          </a:xfrm>
          <a:prstGeom prst="rect">
            <a:avLst/>
          </a:prstGeom>
        </p:spPr>
        <p:txBody>
          <a:bodyPr vert="horz" wrap="square" lIns="130046" tIns="65023" rIns="130046" bIns="65023" numCol="1" anchor="t" anchorCtr="0" compatLnSpc="1">
            <a:prstTxWarp prst="textNoShape">
              <a:avLst/>
            </a:prstTxWarp>
          </a:bodyPr>
          <a:lstStyle>
            <a:lvl1pPr algn="ctr" eaLnBrk="1">
              <a:defRPr/>
            </a:lvl1pPr>
          </a:lstStyle>
          <a:p>
            <a:pPr>
              <a:defRPr/>
            </a:pPr>
            <a:fld id="{9690313E-640C-4279-88F2-5C90C071A234}" type="slidenum">
              <a:rPr lang="en-US" altLang="en-US"/>
              <a:pPr>
                <a:defRPr/>
              </a:pPr>
              <a:t>‹#›</a:t>
            </a:fld>
            <a:endParaRPr lang="en-US" altLang="en-US"/>
          </a:p>
        </p:txBody>
      </p:sp>
    </p:spTree>
    <p:extLst>
      <p:ext uri="{BB962C8B-B14F-4D97-AF65-F5344CB8AC3E}">
        <p14:creationId xmlns:p14="http://schemas.microsoft.com/office/powerpoint/2010/main" val="212007137"/>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7/31/2024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7/31/2024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7/31/2024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 id="2147483670"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news.gallup.com/interactives/507569/presidential-job-approval-center.aspx"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youtube.com/watch?v=x7OCgMPX2m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21.wmf"/><Relationship Id="rId2" Type="http://schemas.openxmlformats.org/officeDocument/2006/relationships/image" Target="../media/image16.wmf"/><Relationship Id="rId1" Type="http://schemas.openxmlformats.org/officeDocument/2006/relationships/slideLayout" Target="../slideLayouts/slideLayout4.xml"/><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Presidency </a:t>
            </a:r>
          </a:p>
        </p:txBody>
      </p:sp>
      <p:sp>
        <p:nvSpPr>
          <p:cNvPr id="3" name="Subtitle 2"/>
          <p:cNvSpPr>
            <a:spLocks noGrp="1"/>
          </p:cNvSpPr>
          <p:nvPr>
            <p:ph type="subTitle" idx="1"/>
          </p:nvPr>
        </p:nvSpPr>
        <p:spPr/>
        <p:txBody>
          <a:bodyPr>
            <a:normAutofit lnSpcReduction="10000"/>
          </a:bodyPr>
          <a:lstStyle/>
          <a:p>
            <a:r>
              <a:rPr lang="en-US" dirty="0"/>
              <a:t>Textbook Chapter 14</a:t>
            </a:r>
          </a:p>
          <a:p>
            <a:r>
              <a:rPr lang="en-US" dirty="0"/>
              <a:t>Coach Flu</a:t>
            </a:r>
          </a:p>
          <a:p>
            <a:r>
              <a:rPr lang="en-US" dirty="0"/>
              <a:t>Revised 2017-2018</a:t>
            </a:r>
          </a:p>
          <a:p>
            <a:endParaRPr lang="en-US" dirty="0"/>
          </a:p>
        </p:txBody>
      </p:sp>
    </p:spTree>
    <p:extLst>
      <p:ext uri="{BB962C8B-B14F-4D97-AF65-F5344CB8AC3E}">
        <p14:creationId xmlns:p14="http://schemas.microsoft.com/office/powerpoint/2010/main" val="2397188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120835" y="296780"/>
            <a:ext cx="9601196" cy="1303867"/>
          </a:xfrm>
        </p:spPr>
        <p:txBody>
          <a:bodyPr/>
          <a:lstStyle/>
          <a:p>
            <a:pPr eaLnBrk="1" hangingPunct="1"/>
            <a:r>
              <a:rPr lang="en-US" altLang="en-US" dirty="0"/>
              <a:t>Presidential Powers</a:t>
            </a:r>
          </a:p>
        </p:txBody>
      </p:sp>
      <p:pic>
        <p:nvPicPr>
          <p:cNvPr id="65539" name="Picture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49780" y="1376204"/>
            <a:ext cx="7314531" cy="4731619"/>
          </a:xfrm>
          <a:noFill/>
        </p:spPr>
      </p:pic>
    </p:spTree>
    <p:extLst>
      <p:ext uri="{BB962C8B-B14F-4D97-AF65-F5344CB8AC3E}">
        <p14:creationId xmlns:p14="http://schemas.microsoft.com/office/powerpoint/2010/main" val="98680990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altLang="en-US" sz="4008"/>
              <a:t>Running the Government:</a:t>
            </a:r>
            <a:br>
              <a:rPr lang="en-US" altLang="en-US" sz="4008"/>
            </a:br>
            <a:r>
              <a:rPr lang="en-US" altLang="en-US" sz="4008"/>
              <a:t>The Chief Executive</a:t>
            </a:r>
          </a:p>
        </p:txBody>
      </p:sp>
      <p:sp>
        <p:nvSpPr>
          <p:cNvPr id="67587" name="Rectangle 3"/>
          <p:cNvSpPr>
            <a:spLocks noGrp="1" noChangeArrowheads="1"/>
          </p:cNvSpPr>
          <p:nvPr>
            <p:ph type="body" idx="1"/>
          </p:nvPr>
        </p:nvSpPr>
        <p:spPr>
          <a:xfrm>
            <a:off x="1744223" y="2539344"/>
            <a:ext cx="7750969" cy="4107656"/>
          </a:xfrm>
        </p:spPr>
        <p:txBody>
          <a:bodyPr/>
          <a:lstStyle/>
          <a:p>
            <a:pPr eaLnBrk="1" hangingPunct="1">
              <a:lnSpc>
                <a:spcPct val="90000"/>
              </a:lnSpc>
            </a:pPr>
            <a:r>
              <a:rPr lang="en-US" altLang="en-US" b="1" dirty="0"/>
              <a:t>As Chief Executive, the president presides over the administration of government.</a:t>
            </a:r>
          </a:p>
          <a:p>
            <a:pPr lvl="1" eaLnBrk="1" hangingPunct="1">
              <a:lnSpc>
                <a:spcPct val="90000"/>
              </a:lnSpc>
            </a:pPr>
            <a:r>
              <a:rPr lang="en-US" altLang="en-US" b="1" dirty="0"/>
              <a:t>Constitution: “take care that the laws be faithfully executed”</a:t>
            </a:r>
          </a:p>
          <a:p>
            <a:pPr lvl="1" eaLnBrk="1" hangingPunct="1">
              <a:lnSpc>
                <a:spcPct val="90000"/>
              </a:lnSpc>
            </a:pPr>
            <a:r>
              <a:rPr lang="en-US" altLang="en-US" b="1" dirty="0"/>
              <a:t>Today, federal bureaucracy spends $2.8 trillion a year and numbers more than 4 million employees.</a:t>
            </a:r>
          </a:p>
          <a:p>
            <a:pPr lvl="1" eaLnBrk="1" hangingPunct="1">
              <a:lnSpc>
                <a:spcPct val="90000"/>
              </a:lnSpc>
            </a:pPr>
            <a:r>
              <a:rPr lang="en-US" altLang="en-US" b="1" dirty="0"/>
              <a:t>Presidents appoint 500 high-level positions and 2,500 lesser jobs.</a:t>
            </a:r>
          </a:p>
        </p:txBody>
      </p:sp>
    </p:spTree>
    <p:extLst>
      <p:ext uri="{BB962C8B-B14F-4D97-AF65-F5344CB8AC3E}">
        <p14:creationId xmlns:p14="http://schemas.microsoft.com/office/powerpoint/2010/main" val="424956960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452687" y="214313"/>
            <a:ext cx="7358063" cy="1482328"/>
          </a:xfrm>
        </p:spPr>
        <p:txBody>
          <a:bodyPr/>
          <a:lstStyle/>
          <a:p>
            <a:pPr eaLnBrk="1" hangingPunct="1"/>
            <a:r>
              <a:rPr lang="en-US" altLang="en-US" sz="3797"/>
              <a:t>Running the Government:</a:t>
            </a:r>
            <a:br>
              <a:rPr lang="en-US" altLang="en-US" sz="3797"/>
            </a:br>
            <a:r>
              <a:rPr lang="en-US" altLang="en-US" sz="3797"/>
              <a:t>The Chief Executive</a:t>
            </a:r>
          </a:p>
        </p:txBody>
      </p:sp>
      <p:sp>
        <p:nvSpPr>
          <p:cNvPr id="11267" name="Rectangle 3"/>
          <p:cNvSpPr>
            <a:spLocks noGrp="1" noChangeArrowheads="1"/>
          </p:cNvSpPr>
          <p:nvPr>
            <p:ph type="body" idx="1"/>
          </p:nvPr>
        </p:nvSpPr>
        <p:spPr>
          <a:xfrm>
            <a:off x="2024063" y="1982391"/>
            <a:ext cx="8143875" cy="4107656"/>
          </a:xfrm>
        </p:spPr>
        <p:txBody>
          <a:bodyPr/>
          <a:lstStyle/>
          <a:p>
            <a:pPr eaLnBrk="1" hangingPunct="1"/>
            <a:r>
              <a:rPr lang="en-US" altLang="en-US" b="1"/>
              <a:t>The Vice President</a:t>
            </a:r>
          </a:p>
          <a:p>
            <a:pPr lvl="1" eaLnBrk="1" hangingPunct="1"/>
            <a:r>
              <a:rPr lang="en-US" altLang="en-US" b="1"/>
              <a:t>Basically just “waits” for things to do</a:t>
            </a:r>
          </a:p>
          <a:p>
            <a:pPr lvl="1" eaLnBrk="1" hangingPunct="1"/>
            <a:r>
              <a:rPr lang="en-US" altLang="en-US" b="1"/>
              <a:t>Power has grown over time, as recent presidents have given their VPs important jobs</a:t>
            </a:r>
          </a:p>
          <a:p>
            <a:pPr eaLnBrk="1" hangingPunct="1"/>
            <a:r>
              <a:rPr lang="en-US" altLang="en-US" b="1"/>
              <a:t>The Cabinet</a:t>
            </a:r>
          </a:p>
          <a:p>
            <a:pPr lvl="1" eaLnBrk="1" hangingPunct="1"/>
            <a:r>
              <a:rPr lang="en-US" altLang="en-US" b="1"/>
              <a:t>Presidential advisors, not in Constitution</a:t>
            </a:r>
          </a:p>
          <a:p>
            <a:pPr lvl="1" eaLnBrk="1" hangingPunct="1"/>
            <a:r>
              <a:rPr lang="en-US" altLang="en-US" b="1"/>
              <a:t>Made up of 14 cabinet secretaries and one Attorney General, confirmed by the Senate</a:t>
            </a:r>
          </a:p>
        </p:txBody>
      </p:sp>
    </p:spTree>
    <p:extLst>
      <p:ext uri="{BB962C8B-B14F-4D97-AF65-F5344CB8AC3E}">
        <p14:creationId xmlns:p14="http://schemas.microsoft.com/office/powerpoint/2010/main" val="37715663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bldLvl="2"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137460" y="517789"/>
            <a:ext cx="9601196" cy="1303867"/>
          </a:xfrm>
        </p:spPr>
        <p:txBody>
          <a:bodyPr>
            <a:normAutofit fontScale="90000"/>
          </a:bodyPr>
          <a:lstStyle/>
          <a:p>
            <a:pPr eaLnBrk="1" hangingPunct="1"/>
            <a:r>
              <a:rPr lang="en-US" altLang="en-US" sz="4008" dirty="0"/>
              <a:t>Running the Government: </a:t>
            </a:r>
            <a:br>
              <a:rPr lang="en-US" altLang="en-US" sz="4008" dirty="0"/>
            </a:br>
            <a:r>
              <a:rPr lang="en-US" altLang="en-US" sz="4008" dirty="0"/>
              <a:t>The Chief Executive</a:t>
            </a:r>
          </a:p>
        </p:txBody>
      </p:sp>
      <p:pic>
        <p:nvPicPr>
          <p:cNvPr id="69635" name="Picture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33776" y="1721903"/>
            <a:ext cx="7408564" cy="4508437"/>
          </a:xfrm>
          <a:noFill/>
        </p:spPr>
      </p:pic>
    </p:spTree>
    <p:extLst>
      <p:ext uri="{BB962C8B-B14F-4D97-AF65-F5344CB8AC3E}">
        <p14:creationId xmlns:p14="http://schemas.microsoft.com/office/powerpoint/2010/main" val="323586290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970484" y="678657"/>
            <a:ext cx="8229824" cy="1143000"/>
          </a:xfrm>
        </p:spPr>
        <p:txBody>
          <a:bodyPr>
            <a:normAutofit fontScale="90000"/>
          </a:bodyPr>
          <a:lstStyle/>
          <a:p>
            <a:pPr eaLnBrk="1" hangingPunct="1"/>
            <a:r>
              <a:rPr lang="en-US" altLang="en-US" sz="4640" dirty="0"/>
              <a:t>Running the Government:</a:t>
            </a:r>
            <a:br>
              <a:rPr lang="en-US" altLang="en-US" sz="4640" dirty="0"/>
            </a:br>
            <a:r>
              <a:rPr lang="en-US" altLang="en-US" sz="4640" dirty="0"/>
              <a:t>The Chief Executive</a:t>
            </a:r>
          </a:p>
        </p:txBody>
      </p:sp>
      <p:sp>
        <p:nvSpPr>
          <p:cNvPr id="12291" name="Rectangle 3"/>
          <p:cNvSpPr>
            <a:spLocks noGrp="1" noChangeArrowheads="1"/>
          </p:cNvSpPr>
          <p:nvPr>
            <p:ph type="body" sz="half" idx="1"/>
          </p:nvPr>
        </p:nvSpPr>
        <p:spPr>
          <a:xfrm>
            <a:off x="1970484" y="1821657"/>
            <a:ext cx="8229824" cy="1508001"/>
          </a:xfrm>
        </p:spPr>
        <p:txBody>
          <a:bodyPr/>
          <a:lstStyle/>
          <a:p>
            <a:pPr marL="0" indent="0">
              <a:lnSpc>
                <a:spcPct val="90000"/>
              </a:lnSpc>
            </a:pPr>
            <a:r>
              <a:rPr lang="en-US" altLang="en-US" sz="2812" b="1" dirty="0"/>
              <a:t>The Executive Office</a:t>
            </a:r>
          </a:p>
          <a:p>
            <a:pPr marL="321457" lvl="1" indent="0">
              <a:lnSpc>
                <a:spcPct val="90000"/>
              </a:lnSpc>
            </a:pPr>
            <a:r>
              <a:rPr lang="en-US" altLang="en-US" sz="2391" b="1" dirty="0"/>
              <a:t>Made up of policymaking and advisory bodies</a:t>
            </a:r>
          </a:p>
          <a:p>
            <a:pPr marL="321457" lvl="1" indent="0">
              <a:lnSpc>
                <a:spcPct val="90000"/>
              </a:lnSpc>
            </a:pPr>
            <a:r>
              <a:rPr lang="en-US" altLang="en-US" sz="2391" b="1" dirty="0"/>
              <a:t>Three principle groups: NSC, CEA, OMB</a:t>
            </a:r>
          </a:p>
        </p:txBody>
      </p:sp>
      <p:pic>
        <p:nvPicPr>
          <p:cNvPr id="70660" name="Picture 1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539926" y="3329658"/>
            <a:ext cx="5322901" cy="2898874"/>
          </a:xfrm>
          <a:noFill/>
        </p:spPr>
      </p:pic>
    </p:spTree>
    <p:extLst>
      <p:ext uri="{BB962C8B-B14F-4D97-AF65-F5344CB8AC3E}">
        <p14:creationId xmlns:p14="http://schemas.microsoft.com/office/powerpoint/2010/main" val="30602323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bldLvl="2"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835727" y="652549"/>
            <a:ext cx="7772400" cy="1143000"/>
          </a:xfrm>
        </p:spPr>
        <p:txBody>
          <a:bodyPr>
            <a:normAutofit fontScale="90000"/>
          </a:bodyPr>
          <a:lstStyle/>
          <a:p>
            <a:pPr eaLnBrk="1" hangingPunct="1">
              <a:defRPr/>
            </a:pPr>
            <a:r>
              <a:rPr lang="en-US" dirty="0">
                <a:ea typeface="+mj-ea"/>
                <a:cs typeface="+mj-cs"/>
              </a:rPr>
              <a:t>Running the Government:</a:t>
            </a:r>
            <a:br>
              <a:rPr lang="en-US" dirty="0">
                <a:ea typeface="+mj-ea"/>
                <a:cs typeface="+mj-cs"/>
              </a:rPr>
            </a:br>
            <a:r>
              <a:rPr lang="en-US" dirty="0">
                <a:ea typeface="+mj-ea"/>
                <a:cs typeface="+mj-cs"/>
              </a:rPr>
              <a:t>The Chief Executive</a:t>
            </a:r>
          </a:p>
        </p:txBody>
      </p:sp>
      <p:sp>
        <p:nvSpPr>
          <p:cNvPr id="13315" name="Rectangle 3"/>
          <p:cNvSpPr>
            <a:spLocks noGrp="1" noChangeArrowheads="1"/>
          </p:cNvSpPr>
          <p:nvPr>
            <p:ph idx="1"/>
          </p:nvPr>
        </p:nvSpPr>
        <p:spPr>
          <a:xfrm>
            <a:off x="5962996" y="2060171"/>
            <a:ext cx="4572000" cy="5029200"/>
          </a:xfrm>
        </p:spPr>
        <p:txBody>
          <a:bodyPr/>
          <a:lstStyle/>
          <a:p>
            <a:pPr marL="0" indent="0">
              <a:lnSpc>
                <a:spcPct val="90000"/>
              </a:lnSpc>
              <a:buNone/>
              <a:defRPr/>
            </a:pPr>
            <a:r>
              <a:rPr lang="en-US" dirty="0">
                <a:ea typeface="+mn-ea"/>
                <a:cs typeface="+mn-cs"/>
              </a:rPr>
              <a:t>The White House Office</a:t>
            </a:r>
          </a:p>
          <a:p>
            <a:pPr lvl="1" eaLnBrk="1" hangingPunct="1">
              <a:lnSpc>
                <a:spcPct val="90000"/>
              </a:lnSpc>
              <a:buFont typeface="Wingdings" charset="0"/>
              <a:buChar char="n"/>
              <a:defRPr/>
            </a:pPr>
            <a:r>
              <a:rPr lang="en-US" dirty="0">
                <a:ea typeface="+mn-ea"/>
              </a:rPr>
              <a:t>The White House Staff are the chief aides and staff for the president.</a:t>
            </a:r>
          </a:p>
          <a:p>
            <a:pPr lvl="1" eaLnBrk="1" hangingPunct="1">
              <a:lnSpc>
                <a:spcPct val="90000"/>
              </a:lnSpc>
              <a:buFont typeface="Wingdings" charset="0"/>
              <a:buChar char="n"/>
              <a:defRPr/>
            </a:pPr>
            <a:r>
              <a:rPr lang="en-US" dirty="0">
                <a:ea typeface="+mn-ea"/>
              </a:rPr>
              <a:t>They are chosen on the basis of their loyalty to  the president</a:t>
            </a:r>
          </a:p>
          <a:p>
            <a:pPr lvl="1" eaLnBrk="1" hangingPunct="1">
              <a:lnSpc>
                <a:spcPct val="90000"/>
              </a:lnSpc>
              <a:buFont typeface="Wingdings" charset="0"/>
              <a:buChar char="n"/>
              <a:defRPr/>
            </a:pPr>
            <a:r>
              <a:rPr lang="en-US" dirty="0">
                <a:ea typeface="+mn-ea"/>
              </a:rPr>
              <a:t>Need not be confirmed</a:t>
            </a:r>
          </a:p>
          <a:p>
            <a:pPr lvl="1" eaLnBrk="1" hangingPunct="1">
              <a:lnSpc>
                <a:spcPct val="90000"/>
              </a:lnSpc>
              <a:buFont typeface="Wingdings" charset="0"/>
              <a:buChar char="n"/>
              <a:defRPr/>
            </a:pPr>
            <a:r>
              <a:rPr lang="en-US" dirty="0">
                <a:ea typeface="+mn-ea"/>
              </a:rPr>
              <a:t>The national security advisor is an example.</a:t>
            </a:r>
          </a:p>
          <a:p>
            <a:pPr marL="457200" lvl="1" indent="0">
              <a:lnSpc>
                <a:spcPct val="90000"/>
              </a:lnSpc>
              <a:buNone/>
              <a:defRPr/>
            </a:pPr>
            <a:endParaRPr lang="en-US" dirty="0">
              <a:ea typeface="+mn-ea"/>
            </a:endParaRPr>
          </a:p>
        </p:txBody>
      </p:sp>
      <p:pic>
        <p:nvPicPr>
          <p:cNvPr id="13316" name="Picture 4" descr="President_Obama_meeting_with_senior_White_House_sta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442368"/>
            <a:ext cx="41148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0047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3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3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828800" y="304800"/>
            <a:ext cx="5715000" cy="990600"/>
          </a:xfrm>
        </p:spPr>
        <p:txBody>
          <a:bodyPr/>
          <a:lstStyle/>
          <a:p>
            <a:pPr eaLnBrk="1" hangingPunct="1">
              <a:defRPr/>
            </a:pPr>
            <a:r>
              <a:rPr lang="en-US">
                <a:ea typeface="+mj-ea"/>
                <a:cs typeface="+mj-cs"/>
              </a:rPr>
              <a:t>First Lady</a:t>
            </a:r>
          </a:p>
        </p:txBody>
      </p:sp>
      <p:sp>
        <p:nvSpPr>
          <p:cNvPr id="349187" name="Rectangle 3"/>
          <p:cNvSpPr>
            <a:spLocks noGrp="1" noChangeArrowheads="1"/>
          </p:cNvSpPr>
          <p:nvPr>
            <p:ph idx="1"/>
          </p:nvPr>
        </p:nvSpPr>
        <p:spPr>
          <a:xfrm>
            <a:off x="1905000" y="1295400"/>
            <a:ext cx="7772400" cy="4114800"/>
          </a:xfrm>
        </p:spPr>
        <p:txBody>
          <a:bodyPr/>
          <a:lstStyle/>
          <a:p>
            <a:pPr marL="457200" lvl="1" indent="0">
              <a:buNone/>
              <a:defRPr/>
            </a:pPr>
            <a:r>
              <a:rPr lang="en-US" dirty="0">
                <a:ea typeface="+mn-ea"/>
              </a:rPr>
              <a:t>No official government position, but many get involved politically</a:t>
            </a:r>
          </a:p>
          <a:p>
            <a:pPr marL="457200" lvl="1" indent="0">
              <a:buNone/>
              <a:defRPr/>
            </a:pPr>
            <a:r>
              <a:rPr lang="en-US" dirty="0">
                <a:ea typeface="+mn-ea"/>
              </a:rPr>
              <a:t>Recent ones focus on a single issue</a:t>
            </a:r>
          </a:p>
          <a:p>
            <a:pPr eaLnBrk="1" hangingPunct="1">
              <a:buFont typeface="Monotype Sorts" charset="0"/>
              <a:buChar char="h"/>
              <a:defRPr/>
            </a:pPr>
            <a:endParaRPr lang="en-US" dirty="0">
              <a:ea typeface="+mn-ea"/>
              <a:cs typeface="+mn-cs"/>
            </a:endParaRPr>
          </a:p>
        </p:txBody>
      </p:sp>
      <p:pic>
        <p:nvPicPr>
          <p:cNvPr id="3074" name="Picture 2" descr="Image result for first la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838" y="2585578"/>
            <a:ext cx="3592118" cy="20215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ichelle Obama - Wikipedia">
            <a:extLst>
              <a:ext uri="{FF2B5EF4-FFF2-40B4-BE49-F238E27FC236}">
                <a16:creationId xmlns:a16="http://schemas.microsoft.com/office/drawing/2014/main" id="{BB592C1C-7B70-4902-ACFF-89CA00DA8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024" y="2585578"/>
            <a:ext cx="174307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ill Biden to Close ALA Midwinter Virtual | American Libraries Magazine">
            <a:extLst>
              <a:ext uri="{FF2B5EF4-FFF2-40B4-BE49-F238E27FC236}">
                <a16:creationId xmlns:a16="http://schemas.microsoft.com/office/drawing/2014/main" id="{E525882F-57CD-40BE-89CC-9FEB4A4C31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864095"/>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823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2057400" y="782783"/>
            <a:ext cx="8162925" cy="1090613"/>
          </a:xfrm>
        </p:spPr>
        <p:txBody>
          <a:bodyPr>
            <a:normAutofit fontScale="90000"/>
          </a:bodyPr>
          <a:lstStyle/>
          <a:p>
            <a:pPr eaLnBrk="1" hangingPunct="1">
              <a:defRPr/>
            </a:pPr>
            <a:r>
              <a:rPr lang="en-US" dirty="0">
                <a:ea typeface="+mj-ea"/>
                <a:cs typeface="+mj-cs"/>
              </a:rPr>
              <a:t>Presidential Leadership of Congress: The Politics of Shared Powers</a:t>
            </a:r>
          </a:p>
        </p:txBody>
      </p:sp>
      <p:sp>
        <p:nvSpPr>
          <p:cNvPr id="14339" name="Rectangle 3"/>
          <p:cNvSpPr>
            <a:spLocks noGrp="1" noRot="1" noChangeArrowheads="1"/>
          </p:cNvSpPr>
          <p:nvPr>
            <p:ph idx="1"/>
          </p:nvPr>
        </p:nvSpPr>
        <p:spPr>
          <a:xfrm>
            <a:off x="5289665" y="1989513"/>
            <a:ext cx="5334000" cy="4495800"/>
          </a:xfrm>
        </p:spPr>
        <p:txBody>
          <a:bodyPr>
            <a:normAutofit lnSpcReduction="10000"/>
          </a:bodyPr>
          <a:lstStyle/>
          <a:p>
            <a:pPr eaLnBrk="1" hangingPunct="1">
              <a:lnSpc>
                <a:spcPct val="90000"/>
              </a:lnSpc>
              <a:buFont typeface="Wingdings" charset="0"/>
              <a:buChar char="§"/>
              <a:defRPr/>
            </a:pPr>
            <a:r>
              <a:rPr lang="en-US" sz="2800" dirty="0"/>
              <a:t>Chief Legislator</a:t>
            </a:r>
          </a:p>
          <a:p>
            <a:pPr lvl="1" eaLnBrk="1" hangingPunct="1">
              <a:lnSpc>
                <a:spcPct val="90000"/>
              </a:lnSpc>
              <a:defRPr/>
            </a:pPr>
            <a:r>
              <a:rPr lang="en-US" sz="2400" dirty="0"/>
              <a:t>Veto: Sending a bill back to Congress with the reasons for rejecting it. Can be overridden.</a:t>
            </a:r>
          </a:p>
          <a:p>
            <a:pPr lvl="1" eaLnBrk="1" hangingPunct="1">
              <a:lnSpc>
                <a:spcPct val="90000"/>
              </a:lnSpc>
              <a:defRPr/>
            </a:pPr>
            <a:r>
              <a:rPr lang="en-US" sz="2400" dirty="0"/>
              <a:t>Pocket Veto: Letting a bill die by not signing it in 10 days when Congress is adjourned.</a:t>
            </a:r>
          </a:p>
          <a:p>
            <a:pPr lvl="1" eaLnBrk="1" hangingPunct="1">
              <a:lnSpc>
                <a:spcPct val="90000"/>
              </a:lnSpc>
              <a:defRPr/>
            </a:pPr>
            <a:r>
              <a:rPr lang="en-US" sz="2400" dirty="0"/>
              <a:t>Line Item Veto: The ability to veto parts of a bill. Some state governors have it, but not the president. The president must sign or veto all of a bill.</a:t>
            </a:r>
          </a:p>
          <a:p>
            <a:pPr marL="457200" lvl="1" indent="0">
              <a:lnSpc>
                <a:spcPct val="90000"/>
              </a:lnSpc>
              <a:buNone/>
              <a:defRPr/>
            </a:pPr>
            <a:endParaRPr lang="en-US" sz="2400" dirty="0"/>
          </a:p>
        </p:txBody>
      </p:sp>
      <p:pic>
        <p:nvPicPr>
          <p:cNvPr id="15364" name="Picture 5" descr="Bill_law_ve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438401"/>
            <a:ext cx="27432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3991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3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3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bldLvl="2"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Signing Statements</a:t>
            </a:r>
          </a:p>
        </p:txBody>
      </p:sp>
      <p:sp>
        <p:nvSpPr>
          <p:cNvPr id="3" name="Content Placeholder 2"/>
          <p:cNvSpPr>
            <a:spLocks noGrp="1"/>
          </p:cNvSpPr>
          <p:nvPr>
            <p:ph idx="1"/>
          </p:nvPr>
        </p:nvSpPr>
        <p:spPr/>
        <p:txBody>
          <a:bodyPr/>
          <a:lstStyle/>
          <a:p>
            <a:pPr>
              <a:buFont typeface="Wingdings" charset="0"/>
              <a:buChar char="n"/>
              <a:defRPr/>
            </a:pPr>
            <a:r>
              <a:rPr lang="en-US" dirty="0"/>
              <a:t>A signing statement is a written message issued by the president upon signing a bill into law that states objectives to some of the provisions in the bill.</a:t>
            </a:r>
          </a:p>
          <a:p>
            <a:pPr>
              <a:buFont typeface="Wingdings" charset="0"/>
              <a:buChar char="n"/>
              <a:defRPr/>
            </a:pPr>
            <a:r>
              <a:rPr lang="en-US" dirty="0"/>
              <a:t>They are not provided for in the Constitution.</a:t>
            </a:r>
          </a:p>
          <a:p>
            <a:pPr>
              <a:buFont typeface="Wingdings" charset="0"/>
              <a:buChar char="n"/>
              <a:defRPr/>
            </a:pPr>
            <a:r>
              <a:rPr lang="en-US" dirty="0"/>
              <a:t>George W. Bush increased their use, and Obama has continued this trend.</a:t>
            </a:r>
          </a:p>
          <a:p>
            <a:pPr>
              <a:buFont typeface="Wingdings" charset="0"/>
              <a:buChar char="n"/>
              <a:defRPr/>
            </a:pPr>
            <a:r>
              <a:rPr lang="en-US" dirty="0"/>
              <a:t>They usually are statements on how the president believes a new laws should or should not be enforced.  (Congress tends to not like this as it could impact the laws success) </a:t>
            </a:r>
          </a:p>
        </p:txBody>
      </p:sp>
    </p:spTree>
    <p:extLst>
      <p:ext uri="{BB962C8B-B14F-4D97-AF65-F5344CB8AC3E}">
        <p14:creationId xmlns:p14="http://schemas.microsoft.com/office/powerpoint/2010/main" val="180385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395539" y="914401"/>
            <a:ext cx="8162925" cy="1090613"/>
          </a:xfrm>
        </p:spPr>
        <p:txBody>
          <a:bodyPr>
            <a:normAutofit fontScale="90000"/>
          </a:bodyPr>
          <a:lstStyle/>
          <a:p>
            <a:pPr eaLnBrk="1" hangingPunct="1">
              <a:defRPr/>
            </a:pPr>
            <a:r>
              <a:rPr lang="en-US" dirty="0">
                <a:cs typeface="+mj-cs"/>
              </a:rPr>
              <a:t>Presidential Leadership of Congress: The Politics of Shared Powers</a:t>
            </a:r>
          </a:p>
        </p:txBody>
      </p:sp>
      <p:sp>
        <p:nvSpPr>
          <p:cNvPr id="16387" name="Rectangle 3"/>
          <p:cNvSpPr>
            <a:spLocks noGrp="1" noChangeArrowheads="1"/>
          </p:cNvSpPr>
          <p:nvPr>
            <p:ph idx="1"/>
          </p:nvPr>
        </p:nvSpPr>
        <p:spPr>
          <a:xfrm>
            <a:off x="1149927" y="2517371"/>
            <a:ext cx="4800600" cy="4114800"/>
          </a:xfrm>
        </p:spPr>
        <p:txBody>
          <a:bodyPr/>
          <a:lstStyle/>
          <a:p>
            <a:pPr marL="0" indent="0">
              <a:buNone/>
              <a:defRPr/>
            </a:pPr>
            <a:r>
              <a:rPr lang="en-US" sz="2800" dirty="0"/>
              <a:t>	</a:t>
            </a:r>
            <a:r>
              <a:rPr lang="en-US" dirty="0"/>
              <a:t>Mandates</a:t>
            </a:r>
          </a:p>
          <a:p>
            <a:pPr lvl="2" eaLnBrk="1" hangingPunct="1">
              <a:defRPr/>
            </a:pPr>
            <a:r>
              <a:rPr lang="en-US" sz="2000" dirty="0"/>
              <a:t>Perception that the voters strongly support the president</a:t>
            </a:r>
            <a:r>
              <a:rPr lang="en-US" altLang="en-US" sz="2000" dirty="0">
                <a:latin typeface="Arial" pitchFamily="34" charset="0"/>
              </a:rPr>
              <a:t>’</a:t>
            </a:r>
            <a:r>
              <a:rPr lang="en-US" altLang="ja-JP" sz="2000" dirty="0"/>
              <a:t>s leadership and policies</a:t>
            </a:r>
          </a:p>
          <a:p>
            <a:pPr lvl="2" eaLnBrk="1" hangingPunct="1">
              <a:defRPr/>
            </a:pPr>
            <a:r>
              <a:rPr lang="en-US" sz="2000" dirty="0"/>
              <a:t>Mandates are infrequent, but presidents may claim a mandate anyway</a:t>
            </a:r>
          </a:p>
        </p:txBody>
      </p:sp>
      <p:pic>
        <p:nvPicPr>
          <p:cNvPr id="17412" name="Picture 4" descr="obama_approval_index_october_21_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1" y="2819401"/>
            <a:ext cx="3890963"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2749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bldLvl="3"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399109" y="375047"/>
            <a:ext cx="7358063" cy="1482328"/>
          </a:xfrm>
        </p:spPr>
        <p:txBody>
          <a:bodyPr/>
          <a:lstStyle/>
          <a:p>
            <a:pPr eaLnBrk="1" hangingPunct="1"/>
            <a:r>
              <a:rPr lang="en-US" altLang="en-US"/>
              <a:t>The Presidents</a:t>
            </a:r>
          </a:p>
        </p:txBody>
      </p:sp>
      <p:sp>
        <p:nvSpPr>
          <p:cNvPr id="3075" name="Rectangle 3"/>
          <p:cNvSpPr>
            <a:spLocks noGrp="1" noChangeArrowheads="1"/>
          </p:cNvSpPr>
          <p:nvPr>
            <p:ph type="body" idx="1"/>
          </p:nvPr>
        </p:nvSpPr>
        <p:spPr>
          <a:xfrm>
            <a:off x="2291043" y="1857375"/>
            <a:ext cx="7340203" cy="4107656"/>
          </a:xfrm>
        </p:spPr>
        <p:txBody>
          <a:bodyPr>
            <a:normAutofit/>
          </a:bodyPr>
          <a:lstStyle/>
          <a:p>
            <a:pPr eaLnBrk="1" hangingPunct="1"/>
            <a:r>
              <a:rPr lang="en-US" altLang="en-US" sz="2800" b="1" dirty="0"/>
              <a:t>Great Expectations</a:t>
            </a:r>
          </a:p>
          <a:p>
            <a:pPr lvl="1" eaLnBrk="1" hangingPunct="1"/>
            <a:r>
              <a:rPr lang="en-US" altLang="en-US" sz="2800" b="1" dirty="0"/>
              <a:t>Americans want a president who is powerful and who can do good like Washington, Jefferson, Lincoln, Roosevelt, and Kennedy.</a:t>
            </a:r>
          </a:p>
          <a:p>
            <a:pPr lvl="1" eaLnBrk="1" hangingPunct="1"/>
            <a:r>
              <a:rPr lang="en-US" altLang="en-US" sz="2800" b="1" dirty="0"/>
              <a:t>Yet Americans do not like a concentration of power because they are individualistic and skeptical of authority.</a:t>
            </a:r>
          </a:p>
        </p:txBody>
      </p:sp>
    </p:spTree>
    <p:extLst>
      <p:ext uri="{BB962C8B-B14F-4D97-AF65-F5344CB8AC3E}">
        <p14:creationId xmlns:p14="http://schemas.microsoft.com/office/powerpoint/2010/main" val="38424041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bldLvl="2"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975BA-AE9A-D1DC-43E2-7391414015ED}"/>
              </a:ext>
            </a:extLst>
          </p:cNvPr>
          <p:cNvSpPr>
            <a:spLocks noGrp="1"/>
          </p:cNvSpPr>
          <p:nvPr>
            <p:ph type="title"/>
          </p:nvPr>
        </p:nvSpPr>
        <p:spPr/>
        <p:txBody>
          <a:bodyPr/>
          <a:lstStyle/>
          <a:p>
            <a:r>
              <a:rPr lang="en-US" dirty="0"/>
              <a:t>Gallup Presidential Approval Ratings</a:t>
            </a:r>
          </a:p>
        </p:txBody>
      </p:sp>
      <p:sp>
        <p:nvSpPr>
          <p:cNvPr id="3" name="Content Placeholder 2">
            <a:extLst>
              <a:ext uri="{FF2B5EF4-FFF2-40B4-BE49-F238E27FC236}">
                <a16:creationId xmlns:a16="http://schemas.microsoft.com/office/drawing/2014/main" id="{158696CF-916F-9F57-37D9-0ECDF5213926}"/>
              </a:ext>
            </a:extLst>
          </p:cNvPr>
          <p:cNvSpPr>
            <a:spLocks noGrp="1"/>
          </p:cNvSpPr>
          <p:nvPr>
            <p:ph idx="1"/>
          </p:nvPr>
        </p:nvSpPr>
        <p:spPr/>
        <p:txBody>
          <a:bodyPr/>
          <a:lstStyle/>
          <a:p>
            <a:r>
              <a:rPr lang="en-US" dirty="0"/>
              <a:t>Link to up to date Biden’s Info</a:t>
            </a:r>
          </a:p>
          <a:p>
            <a:endParaRPr lang="en-US" dirty="0"/>
          </a:p>
          <a:p>
            <a:r>
              <a:rPr lang="en-US" dirty="0">
                <a:hlinkClick r:id="rId2"/>
              </a:rPr>
              <a:t>Link</a:t>
            </a:r>
            <a:r>
              <a:rPr lang="en-US" dirty="0"/>
              <a:t> </a:t>
            </a:r>
          </a:p>
        </p:txBody>
      </p:sp>
    </p:spTree>
    <p:extLst>
      <p:ext uri="{BB962C8B-B14F-4D97-AF65-F5344CB8AC3E}">
        <p14:creationId xmlns:p14="http://schemas.microsoft.com/office/powerpoint/2010/main" val="2962438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idx="4294967295"/>
          </p:nvPr>
        </p:nvSpPr>
        <p:spPr>
          <a:xfrm>
            <a:off x="-596850" y="541061"/>
            <a:ext cx="7134225" cy="838200"/>
          </a:xfrm>
        </p:spPr>
        <p:txBody>
          <a:bodyPr/>
          <a:lstStyle/>
          <a:p>
            <a:pPr eaLnBrk="1" hangingPunct="1">
              <a:defRPr/>
            </a:pPr>
            <a:r>
              <a:rPr lang="en-US" dirty="0">
                <a:ea typeface="+mj-ea"/>
                <a:cs typeface="+mj-cs"/>
              </a:rPr>
              <a:t>Approval Ratings</a:t>
            </a:r>
          </a:p>
        </p:txBody>
      </p:sp>
      <p:pic>
        <p:nvPicPr>
          <p:cNvPr id="136195" name="Content Placeholder 4" descr="President Chart.bmp"/>
          <p:cNvPicPr>
            <a:picLocks noGrp="1" noChangeAspect="1"/>
          </p:cNvPicPr>
          <p:nvPr>
            <p:ph idx="4294967295"/>
          </p:nvPr>
        </p:nvPicPr>
        <p:blipFill>
          <a:blip r:embed="rId3"/>
          <a:srcRect/>
          <a:stretch>
            <a:fillRect/>
          </a:stretch>
        </p:blipFill>
        <p:spPr>
          <a:xfrm>
            <a:off x="799924" y="1379261"/>
            <a:ext cx="5196961" cy="2369306"/>
          </a:xfrm>
        </p:spPr>
      </p:pic>
      <p:pic>
        <p:nvPicPr>
          <p:cNvPr id="30722" name="Picture 2" descr="Image result for Obamas average approval rat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7147" y="728630"/>
            <a:ext cx="507682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F556A3-1A27-4634-9D83-28557E43A2BE}"/>
              </a:ext>
            </a:extLst>
          </p:cNvPr>
          <p:cNvPicPr>
            <a:picLocks noChangeAspect="1"/>
          </p:cNvPicPr>
          <p:nvPr/>
        </p:nvPicPr>
        <p:blipFill>
          <a:blip r:embed="rId5"/>
          <a:stretch>
            <a:fillRect/>
          </a:stretch>
        </p:blipFill>
        <p:spPr>
          <a:xfrm>
            <a:off x="1360744" y="3816791"/>
            <a:ext cx="4636141" cy="2395340"/>
          </a:xfrm>
          <a:prstGeom prst="rect">
            <a:avLst/>
          </a:prstGeom>
        </p:spPr>
      </p:pic>
      <p:pic>
        <p:nvPicPr>
          <p:cNvPr id="3" name="Picture 2">
            <a:extLst>
              <a:ext uri="{FF2B5EF4-FFF2-40B4-BE49-F238E27FC236}">
                <a16:creationId xmlns:a16="http://schemas.microsoft.com/office/drawing/2014/main" id="{08036539-66F7-4C91-B16E-9C438FF90021}"/>
              </a:ext>
            </a:extLst>
          </p:cNvPr>
          <p:cNvPicPr>
            <a:picLocks noChangeAspect="1"/>
          </p:cNvPicPr>
          <p:nvPr/>
        </p:nvPicPr>
        <p:blipFill>
          <a:blip r:embed="rId6"/>
          <a:stretch>
            <a:fillRect/>
          </a:stretch>
        </p:blipFill>
        <p:spPr>
          <a:xfrm>
            <a:off x="6493020" y="3649532"/>
            <a:ext cx="4865077" cy="2479838"/>
          </a:xfrm>
          <a:prstGeom prst="rect">
            <a:avLst/>
          </a:prstGeom>
        </p:spPr>
      </p:pic>
    </p:spTree>
    <p:extLst>
      <p:ext uri="{BB962C8B-B14F-4D97-AF65-F5344CB8AC3E}">
        <p14:creationId xmlns:p14="http://schemas.microsoft.com/office/powerpoint/2010/main" val="391330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975" y="456407"/>
            <a:ext cx="10972800" cy="1143000"/>
          </a:xfrm>
        </p:spPr>
        <p:txBody>
          <a:bodyPr/>
          <a:lstStyle/>
          <a:p>
            <a:pPr>
              <a:defRPr/>
            </a:pPr>
            <a:r>
              <a:rPr lang="en-US" dirty="0">
                <a:cs typeface="+mj-cs"/>
              </a:rPr>
              <a:t>Approval Ratings</a:t>
            </a:r>
          </a:p>
        </p:txBody>
      </p:sp>
      <p:pic>
        <p:nvPicPr>
          <p:cNvPr id="3" name="Picture 2">
            <a:extLst>
              <a:ext uri="{FF2B5EF4-FFF2-40B4-BE49-F238E27FC236}">
                <a16:creationId xmlns:a16="http://schemas.microsoft.com/office/drawing/2014/main" id="{8B1B1811-A1E3-470D-B75F-D8DE1E5F8F13}"/>
              </a:ext>
            </a:extLst>
          </p:cNvPr>
          <p:cNvPicPr>
            <a:picLocks noChangeAspect="1"/>
          </p:cNvPicPr>
          <p:nvPr/>
        </p:nvPicPr>
        <p:blipFill>
          <a:blip r:embed="rId2"/>
          <a:stretch>
            <a:fillRect/>
          </a:stretch>
        </p:blipFill>
        <p:spPr>
          <a:xfrm>
            <a:off x="1452171" y="1686188"/>
            <a:ext cx="10035153" cy="3649147"/>
          </a:xfrm>
          <a:prstGeom prst="rect">
            <a:avLst/>
          </a:prstGeom>
        </p:spPr>
      </p:pic>
    </p:spTree>
    <p:extLst>
      <p:ext uri="{BB962C8B-B14F-4D97-AF65-F5344CB8AC3E}">
        <p14:creationId xmlns:p14="http://schemas.microsoft.com/office/powerpoint/2010/main" val="2656396631"/>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93469" y="781714"/>
            <a:ext cx="10972800" cy="1143000"/>
          </a:xfrm>
        </p:spPr>
        <p:txBody>
          <a:bodyPr>
            <a:normAutofit fontScale="90000"/>
          </a:bodyPr>
          <a:lstStyle/>
          <a:p>
            <a:pPr eaLnBrk="1" hangingPunct="1">
              <a:defRPr/>
            </a:pPr>
            <a:r>
              <a:rPr lang="en-US" dirty="0">
                <a:cs typeface="+mj-cs"/>
              </a:rPr>
              <a:t>Power from the People:</a:t>
            </a:r>
            <a:br>
              <a:rPr lang="en-US" dirty="0">
                <a:cs typeface="+mj-cs"/>
              </a:rPr>
            </a:br>
            <a:r>
              <a:rPr lang="en-US" dirty="0">
                <a:cs typeface="+mj-cs"/>
              </a:rPr>
              <a:t>The Public Presidency</a:t>
            </a:r>
          </a:p>
        </p:txBody>
      </p:sp>
      <p:sp>
        <p:nvSpPr>
          <p:cNvPr id="23555" name="Rectangle 3"/>
          <p:cNvSpPr>
            <a:spLocks noGrp="1" noChangeArrowheads="1"/>
          </p:cNvSpPr>
          <p:nvPr>
            <p:ph type="body" sz="half" idx="1"/>
          </p:nvPr>
        </p:nvSpPr>
        <p:spPr>
          <a:xfrm>
            <a:off x="2286000" y="2209800"/>
            <a:ext cx="7772400" cy="1905000"/>
          </a:xfrm>
        </p:spPr>
        <p:txBody>
          <a:bodyPr>
            <a:noAutofit/>
          </a:bodyPr>
          <a:lstStyle/>
          <a:p>
            <a:pPr eaLnBrk="1" hangingPunct="1">
              <a:defRPr/>
            </a:pPr>
            <a:r>
              <a:rPr lang="en-US" dirty="0"/>
              <a:t>Presidents have three audiences they must communicate with.</a:t>
            </a:r>
          </a:p>
          <a:p>
            <a:pPr lvl="1">
              <a:defRPr/>
            </a:pPr>
            <a:r>
              <a:rPr lang="en-US" dirty="0"/>
              <a:t>Politicians in D.C. </a:t>
            </a:r>
          </a:p>
          <a:p>
            <a:pPr lvl="1">
              <a:defRPr/>
            </a:pPr>
            <a:r>
              <a:rPr lang="en-US" dirty="0"/>
              <a:t>Party members and leaders.</a:t>
            </a:r>
          </a:p>
          <a:p>
            <a:pPr lvl="1">
              <a:defRPr/>
            </a:pPr>
            <a:r>
              <a:rPr lang="en-US" dirty="0"/>
              <a:t>The public</a:t>
            </a:r>
          </a:p>
          <a:p>
            <a:pPr eaLnBrk="1" hangingPunct="1">
              <a:defRPr/>
            </a:pPr>
            <a:r>
              <a:rPr lang="en-US" dirty="0"/>
              <a:t>Presidential Approval</a:t>
            </a:r>
          </a:p>
          <a:p>
            <a:pPr lvl="1" eaLnBrk="1" hangingPunct="1">
              <a:defRPr/>
            </a:pPr>
            <a:r>
              <a:rPr lang="en-US" sz="1800" dirty="0"/>
              <a:t>Receives much effort by the White House</a:t>
            </a:r>
          </a:p>
          <a:p>
            <a:pPr lvl="1" eaLnBrk="1" hangingPunct="1">
              <a:defRPr/>
            </a:pPr>
            <a:r>
              <a:rPr lang="en-US" sz="1800" dirty="0"/>
              <a:t>Product of many factors: war, the economy, the </a:t>
            </a:r>
            <a:r>
              <a:rPr lang="ja-JP" altLang="en-US" sz="1800" dirty="0">
                <a:latin typeface="Arial" pitchFamily="34" charset="0"/>
              </a:rPr>
              <a:t>“</a:t>
            </a:r>
            <a:r>
              <a:rPr lang="en-US" altLang="ja-JP" sz="1800" dirty="0"/>
              <a:t>honeymoon” period</a:t>
            </a:r>
          </a:p>
          <a:p>
            <a:pPr lvl="1" eaLnBrk="1" hangingPunct="1">
              <a:defRPr/>
            </a:pPr>
            <a:r>
              <a:rPr lang="en-US" sz="1800" dirty="0"/>
              <a:t>Changes can highlight good / bad decisions</a:t>
            </a:r>
          </a:p>
        </p:txBody>
      </p:sp>
    </p:spTree>
    <p:extLst>
      <p:ext uri="{BB962C8B-B14F-4D97-AF65-F5344CB8AC3E}">
        <p14:creationId xmlns:p14="http://schemas.microsoft.com/office/powerpoint/2010/main" val="23414457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5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5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355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355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355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35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bldLvl="2"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p:txBody>
          <a:bodyPr>
            <a:normAutofit fontScale="90000"/>
          </a:bodyPr>
          <a:lstStyle/>
          <a:p>
            <a:pPr eaLnBrk="1" hangingPunct="1">
              <a:defRPr/>
            </a:pPr>
            <a:r>
              <a:rPr lang="en-US" dirty="0">
                <a:ea typeface="+mj-ea"/>
                <a:cs typeface="+mj-cs"/>
              </a:rPr>
              <a:t>Power from the People:</a:t>
            </a:r>
            <a:br>
              <a:rPr lang="en-US" dirty="0">
                <a:ea typeface="+mj-ea"/>
                <a:cs typeface="+mj-cs"/>
              </a:rPr>
            </a:br>
            <a:r>
              <a:rPr lang="en-US" dirty="0">
                <a:ea typeface="+mj-ea"/>
                <a:cs typeface="+mj-cs"/>
              </a:rPr>
              <a:t>The Public Presidency</a:t>
            </a:r>
          </a:p>
        </p:txBody>
      </p:sp>
      <p:sp>
        <p:nvSpPr>
          <p:cNvPr id="22531" name="Rectangle 1027"/>
          <p:cNvSpPr>
            <a:spLocks noGrp="1" noChangeArrowheads="1"/>
          </p:cNvSpPr>
          <p:nvPr>
            <p:ph idx="1"/>
          </p:nvPr>
        </p:nvSpPr>
        <p:spPr>
          <a:xfrm>
            <a:off x="4890654" y="2611264"/>
            <a:ext cx="5486400" cy="5486400"/>
          </a:xfrm>
        </p:spPr>
        <p:txBody>
          <a:bodyPr/>
          <a:lstStyle/>
          <a:p>
            <a:pPr eaLnBrk="1" hangingPunct="1">
              <a:lnSpc>
                <a:spcPct val="90000"/>
              </a:lnSpc>
              <a:defRPr/>
            </a:pPr>
            <a:r>
              <a:rPr lang="en-US" dirty="0"/>
              <a:t>Going Public</a:t>
            </a:r>
          </a:p>
          <a:p>
            <a:pPr lvl="1" eaLnBrk="1" hangingPunct="1">
              <a:lnSpc>
                <a:spcPct val="90000"/>
              </a:lnSpc>
              <a:defRPr/>
            </a:pPr>
            <a:r>
              <a:rPr lang="en-US" i="1" dirty="0"/>
              <a:t>Public support is perhaps the greatest source of influence a president has.</a:t>
            </a:r>
            <a:endParaRPr lang="en-US" dirty="0"/>
          </a:p>
          <a:p>
            <a:pPr lvl="1" eaLnBrk="1" hangingPunct="1">
              <a:lnSpc>
                <a:spcPct val="90000"/>
              </a:lnSpc>
              <a:defRPr/>
            </a:pPr>
            <a:r>
              <a:rPr lang="en-US" dirty="0"/>
              <a:t>Presidential appearances are staged to get the public</a:t>
            </a:r>
            <a:r>
              <a:rPr lang="en-US" altLang="en-US" dirty="0"/>
              <a:t>’</a:t>
            </a:r>
            <a:r>
              <a:rPr lang="en-US" altLang="ja-JP" dirty="0"/>
              <a:t>s attention.</a:t>
            </a:r>
          </a:p>
          <a:p>
            <a:pPr lvl="1" eaLnBrk="1" hangingPunct="1">
              <a:lnSpc>
                <a:spcPct val="90000"/>
              </a:lnSpc>
              <a:defRPr/>
            </a:pPr>
            <a:r>
              <a:rPr lang="en-US" dirty="0"/>
              <a:t>As head of state, presidents often perform many ceremonial functions- which usually result in favorable press coverage.</a:t>
            </a:r>
            <a:endParaRPr lang="en-US" i="1" dirty="0"/>
          </a:p>
        </p:txBody>
      </p:sp>
      <p:pic>
        <p:nvPicPr>
          <p:cNvPr id="18437" name="Picture 1029" descr="obama_throws_ceremonial_pitch_at_mlb_all_star_g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792" y="982132"/>
            <a:ext cx="14493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descr="Image result for presidential ceremon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294" y="3826931"/>
            <a:ext cx="2817553" cy="1527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1241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bldLvl="2"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784634" y="886734"/>
            <a:ext cx="8229824" cy="1143000"/>
          </a:xfrm>
        </p:spPr>
        <p:txBody>
          <a:bodyPr>
            <a:normAutofit fontScale="90000"/>
          </a:bodyPr>
          <a:lstStyle/>
          <a:p>
            <a:pPr eaLnBrk="1" hangingPunct="1"/>
            <a:r>
              <a:rPr lang="en-US" altLang="en-US" sz="4640" dirty="0"/>
              <a:t>Power from the People:</a:t>
            </a:r>
            <a:br>
              <a:rPr lang="en-US" altLang="en-US" sz="4640" dirty="0"/>
            </a:br>
            <a:r>
              <a:rPr lang="en-US" altLang="en-US" sz="4640" dirty="0"/>
              <a:t>The Public Presidency</a:t>
            </a:r>
          </a:p>
        </p:txBody>
      </p:sp>
      <p:sp>
        <p:nvSpPr>
          <p:cNvPr id="22531" name="Rectangle 3"/>
          <p:cNvSpPr>
            <a:spLocks noGrp="1" noChangeArrowheads="1"/>
          </p:cNvSpPr>
          <p:nvPr>
            <p:ph type="body" idx="1"/>
          </p:nvPr>
        </p:nvSpPr>
        <p:spPr>
          <a:xfrm>
            <a:off x="2024062" y="2497780"/>
            <a:ext cx="7750969" cy="4107656"/>
          </a:xfrm>
        </p:spPr>
        <p:txBody>
          <a:bodyPr/>
          <a:lstStyle/>
          <a:p>
            <a:pPr eaLnBrk="1" hangingPunct="1"/>
            <a:r>
              <a:rPr lang="en-US" altLang="en-US" b="1" dirty="0"/>
              <a:t>Going Public</a:t>
            </a:r>
          </a:p>
          <a:p>
            <a:pPr lvl="1" eaLnBrk="1" hangingPunct="1"/>
            <a:r>
              <a:rPr lang="en-US" altLang="en-US" b="1" dirty="0"/>
              <a:t>Public support is perhaps the greatest source of influence a president has.</a:t>
            </a:r>
          </a:p>
          <a:p>
            <a:pPr lvl="1" eaLnBrk="1" hangingPunct="1"/>
            <a:r>
              <a:rPr lang="en-US" altLang="en-US" b="1" dirty="0"/>
              <a:t>Presidential appearances are staged to get the public’s attention.</a:t>
            </a:r>
          </a:p>
          <a:p>
            <a:pPr lvl="1" eaLnBrk="1" hangingPunct="1"/>
            <a:r>
              <a:rPr lang="en-US" altLang="en-US" b="1" dirty="0"/>
              <a:t>As head of state, presidents often perform many ceremonial functions, which usually result in favorable press coverage.</a:t>
            </a:r>
            <a:endParaRPr lang="en-US" altLang="en-US" b="1" i="1" dirty="0"/>
          </a:p>
        </p:txBody>
      </p:sp>
    </p:spTree>
    <p:extLst>
      <p:ext uri="{BB962C8B-B14F-4D97-AF65-F5344CB8AC3E}">
        <p14:creationId xmlns:p14="http://schemas.microsoft.com/office/powerpoint/2010/main" val="195088676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bldLvl="2"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2399109" y="265658"/>
            <a:ext cx="7358063" cy="1482328"/>
          </a:xfrm>
        </p:spPr>
        <p:txBody>
          <a:bodyPr/>
          <a:lstStyle/>
          <a:p>
            <a:r>
              <a:rPr lang="en-US" altLang="en-US"/>
              <a:t>Bully Pulpit</a:t>
            </a:r>
          </a:p>
        </p:txBody>
      </p:sp>
      <p:pic>
        <p:nvPicPr>
          <p:cNvPr id="88067" name="Picture 2" descr="Image result for reagan spee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36851" y="1420762"/>
            <a:ext cx="3482578" cy="1869654"/>
          </a:xfrm>
          <a:noFill/>
        </p:spPr>
      </p:pic>
      <p:sp>
        <p:nvSpPr>
          <p:cNvPr id="88068" name="TextBox 3"/>
          <p:cNvSpPr txBox="1">
            <a:spLocks noChangeArrowheads="1"/>
          </p:cNvSpPr>
          <p:nvPr/>
        </p:nvSpPr>
        <p:spPr bwMode="auto">
          <a:xfrm>
            <a:off x="2306761" y="3290416"/>
            <a:ext cx="7340203" cy="359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1pPr>
            <a:lvl2pPr marL="742950" indent="-285750">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2pPr>
            <a:lvl3pPr>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3pPr>
            <a:lvl4pPr>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4pPr>
            <a:lvl5pPr>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5pPr>
            <a:lvl6pPr marL="1981200" indent="304800" defTabSz="584200" eaLnBrk="0" fontAlgn="base" hangingPunct="0">
              <a:spcBef>
                <a:spcPct val="0"/>
              </a:spcBef>
              <a:spcAft>
                <a:spcPct val="0"/>
              </a:spcAft>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6pPr>
            <a:lvl7pPr marL="2438400" indent="304800" defTabSz="584200" eaLnBrk="0" fontAlgn="base" hangingPunct="0">
              <a:spcBef>
                <a:spcPct val="0"/>
              </a:spcBef>
              <a:spcAft>
                <a:spcPct val="0"/>
              </a:spcAft>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7pPr>
            <a:lvl8pPr marL="2895600" indent="304800" defTabSz="584200" eaLnBrk="0" fontAlgn="base" hangingPunct="0">
              <a:spcBef>
                <a:spcPct val="0"/>
              </a:spcBef>
              <a:spcAft>
                <a:spcPct val="0"/>
              </a:spcAft>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8pPr>
            <a:lvl9pPr marL="3352800" indent="304800" defTabSz="584200" eaLnBrk="0" fontAlgn="base" hangingPunct="0">
              <a:spcBef>
                <a:spcPct val="0"/>
              </a:spcBef>
              <a:spcAft>
                <a:spcPct val="0"/>
              </a:spcAft>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9pPr>
          </a:lstStyle>
          <a:p>
            <a:pPr algn="ctr" eaLnBrk="1">
              <a:buFont typeface="Arial" panose="020B0604020202020204" pitchFamily="34" charset="0"/>
              <a:buChar char="•"/>
            </a:pPr>
            <a:r>
              <a:rPr lang="en-US" altLang="en-US" sz="2531" dirty="0"/>
              <a:t>Manage a crisis</a:t>
            </a:r>
          </a:p>
          <a:p>
            <a:pPr algn="ctr" eaLnBrk="1">
              <a:buFont typeface="Arial" panose="020B0604020202020204" pitchFamily="34" charset="0"/>
              <a:buChar char="•"/>
            </a:pPr>
            <a:r>
              <a:rPr lang="en-US" altLang="en-US" sz="2531" dirty="0"/>
              <a:t>Demonstrate leadership</a:t>
            </a:r>
          </a:p>
          <a:p>
            <a:pPr algn="ctr" eaLnBrk="1">
              <a:buFont typeface="Arial" panose="020B0604020202020204" pitchFamily="34" charset="0"/>
              <a:buChar char="•"/>
            </a:pPr>
            <a:r>
              <a:rPr lang="en-US" altLang="en-US" sz="2531" dirty="0"/>
              <a:t>Announce appointment of cabinet members and Supreme Court Justices</a:t>
            </a:r>
          </a:p>
          <a:p>
            <a:pPr algn="ctr" eaLnBrk="1">
              <a:buFont typeface="Arial" panose="020B0604020202020204" pitchFamily="34" charset="0"/>
              <a:buChar char="•"/>
            </a:pPr>
            <a:r>
              <a:rPr lang="en-US" altLang="en-US" sz="2531" dirty="0"/>
              <a:t>Set and clarify the national agenda</a:t>
            </a:r>
          </a:p>
          <a:p>
            <a:pPr algn="ctr" eaLnBrk="1">
              <a:buFont typeface="Arial" panose="020B0604020202020204" pitchFamily="34" charset="0"/>
              <a:buChar char="•"/>
            </a:pPr>
            <a:r>
              <a:rPr lang="en-US" altLang="en-US" sz="2531" dirty="0"/>
              <a:t>Achieve a legislative agenda</a:t>
            </a:r>
          </a:p>
          <a:p>
            <a:pPr algn="ctr" eaLnBrk="1">
              <a:buFont typeface="Arial" panose="020B0604020202020204" pitchFamily="34" charset="0"/>
              <a:buChar char="•"/>
            </a:pPr>
            <a:r>
              <a:rPr lang="en-US" altLang="en-US" sz="2531" dirty="0"/>
              <a:t>Announce foreign policy initiatives</a:t>
            </a:r>
          </a:p>
          <a:p>
            <a:pPr algn="ctr" eaLnBrk="1">
              <a:buFont typeface="Arial" panose="020B0604020202020204" pitchFamily="34" charset="0"/>
              <a:buChar char="•"/>
            </a:pPr>
            <a:endParaRPr lang="en-US" altLang="en-US" sz="2531" dirty="0"/>
          </a:p>
          <a:p>
            <a:pPr algn="ctr" eaLnBrk="1">
              <a:buFont typeface="Arial" panose="020B0604020202020204" pitchFamily="34" charset="0"/>
              <a:buChar char="•"/>
            </a:pPr>
            <a:endParaRPr lang="en-US" altLang="en-US" sz="2531" dirty="0"/>
          </a:p>
        </p:txBody>
      </p:sp>
    </p:spTree>
    <p:extLst>
      <p:ext uri="{BB962C8B-B14F-4D97-AF65-F5344CB8AC3E}">
        <p14:creationId xmlns:p14="http://schemas.microsoft.com/office/powerpoint/2010/main" val="3432684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124200" y="685800"/>
            <a:ext cx="6553200" cy="1143000"/>
          </a:xfrm>
        </p:spPr>
        <p:txBody>
          <a:bodyPr>
            <a:normAutofit fontScale="90000"/>
          </a:bodyPr>
          <a:lstStyle/>
          <a:p>
            <a:pPr eaLnBrk="1" hangingPunct="1">
              <a:defRPr/>
            </a:pPr>
            <a:r>
              <a:rPr lang="en-US" sz="3600"/>
              <a:t>Presidential Leadership of Congress: The Politics of Shared Powers</a:t>
            </a:r>
            <a:endParaRPr lang="en-US">
              <a:cs typeface="+mj-cs"/>
            </a:endParaRPr>
          </a:p>
        </p:txBody>
      </p:sp>
      <p:sp>
        <p:nvSpPr>
          <p:cNvPr id="17411" name="Rectangle 3"/>
          <p:cNvSpPr>
            <a:spLocks noGrp="1" noChangeArrowheads="1"/>
          </p:cNvSpPr>
          <p:nvPr>
            <p:ph idx="1"/>
          </p:nvPr>
        </p:nvSpPr>
        <p:spPr>
          <a:xfrm>
            <a:off x="5630488" y="1917470"/>
            <a:ext cx="5029200" cy="4419600"/>
          </a:xfrm>
        </p:spPr>
        <p:txBody>
          <a:bodyPr>
            <a:normAutofit lnSpcReduction="10000"/>
          </a:bodyPr>
          <a:lstStyle/>
          <a:p>
            <a:pPr eaLnBrk="1" hangingPunct="1">
              <a:defRPr/>
            </a:pPr>
            <a:r>
              <a:rPr lang="en-US" sz="2800"/>
              <a:t>Legislative Skills</a:t>
            </a:r>
          </a:p>
          <a:p>
            <a:pPr lvl="1" eaLnBrk="1" hangingPunct="1">
              <a:defRPr/>
            </a:pPr>
            <a:r>
              <a:rPr lang="en-US" sz="2400" dirty="0"/>
              <a:t>Variety of forms: bargaining, making personal appeals, consulting with Congress, setting priorities in the State of the Union address.</a:t>
            </a:r>
          </a:p>
          <a:p>
            <a:pPr lvl="1" eaLnBrk="1" hangingPunct="1">
              <a:defRPr/>
            </a:pPr>
            <a:r>
              <a:rPr lang="en-US" sz="2400" dirty="0"/>
              <a:t>Most important is bargaining with Congress.</a:t>
            </a:r>
          </a:p>
          <a:p>
            <a:pPr lvl="1" eaLnBrk="1" hangingPunct="1">
              <a:defRPr/>
            </a:pPr>
            <a:r>
              <a:rPr lang="en-US" sz="2400" dirty="0"/>
              <a:t>Presidents should use their </a:t>
            </a:r>
            <a:r>
              <a:rPr lang="ja-JP" altLang="en-US" sz="2400" dirty="0">
                <a:latin typeface="Arial" pitchFamily="34" charset="0"/>
              </a:rPr>
              <a:t>“</a:t>
            </a:r>
            <a:r>
              <a:rPr lang="en-US" altLang="ja-JP" sz="2400" dirty="0"/>
              <a:t>honeymoon</a:t>
            </a:r>
            <a:r>
              <a:rPr lang="ja-JP" altLang="en-US" sz="2400" dirty="0">
                <a:latin typeface="Arial" pitchFamily="34" charset="0"/>
              </a:rPr>
              <a:t>”</a:t>
            </a:r>
            <a:r>
              <a:rPr lang="en-US" altLang="ja-JP" sz="2400" dirty="0"/>
              <a:t> period</a:t>
            </a:r>
          </a:p>
          <a:p>
            <a:pPr lvl="1" eaLnBrk="1" hangingPunct="1">
              <a:defRPr/>
            </a:pPr>
            <a:r>
              <a:rPr lang="en-US" sz="2400" dirty="0"/>
              <a:t>Nation</a:t>
            </a:r>
            <a:r>
              <a:rPr lang="en-US" altLang="en-US" sz="2400" dirty="0">
                <a:latin typeface="Arial" pitchFamily="34" charset="0"/>
              </a:rPr>
              <a:t>’</a:t>
            </a:r>
            <a:r>
              <a:rPr lang="en-US" altLang="ja-JP" sz="2400" dirty="0"/>
              <a:t>s key agenda builder</a:t>
            </a:r>
            <a:endParaRPr lang="en-US" sz="2400" dirty="0"/>
          </a:p>
        </p:txBody>
      </p:sp>
      <p:pic>
        <p:nvPicPr>
          <p:cNvPr id="22532" name="Picture 5" descr="Obama-Roots-for-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353" y="2497137"/>
            <a:ext cx="42672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3538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4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7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20588" y="366990"/>
            <a:ext cx="9601196" cy="1303867"/>
          </a:xfrm>
        </p:spPr>
        <p:txBody>
          <a:bodyPr/>
          <a:lstStyle/>
          <a:p>
            <a:pPr eaLnBrk="1" hangingPunct="1">
              <a:defRPr/>
            </a:pPr>
            <a:r>
              <a:rPr lang="en-US" dirty="0">
                <a:ea typeface="+mj-ea"/>
                <a:cs typeface="+mj-cs"/>
              </a:rPr>
              <a:t>The President and National Security Policy</a:t>
            </a:r>
          </a:p>
        </p:txBody>
      </p:sp>
      <p:sp>
        <p:nvSpPr>
          <p:cNvPr id="18435" name="Rectangle 3"/>
          <p:cNvSpPr>
            <a:spLocks noGrp="1" noChangeArrowheads="1"/>
          </p:cNvSpPr>
          <p:nvPr>
            <p:ph idx="1"/>
          </p:nvPr>
        </p:nvSpPr>
        <p:spPr>
          <a:xfrm>
            <a:off x="1744287" y="1914698"/>
            <a:ext cx="5334000" cy="4648200"/>
          </a:xfrm>
        </p:spPr>
        <p:txBody>
          <a:bodyPr>
            <a:normAutofit lnSpcReduction="10000"/>
          </a:bodyPr>
          <a:lstStyle/>
          <a:p>
            <a:pPr eaLnBrk="1" hangingPunct="1">
              <a:lnSpc>
                <a:spcPct val="90000"/>
              </a:lnSpc>
              <a:buFont typeface="Wingdings" charset="0"/>
              <a:buChar char="§"/>
              <a:defRPr/>
            </a:pPr>
            <a:r>
              <a:rPr lang="en-US" sz="2800" dirty="0"/>
              <a:t>Chief Diplomat</a:t>
            </a:r>
          </a:p>
          <a:p>
            <a:pPr lvl="1" eaLnBrk="1" hangingPunct="1">
              <a:lnSpc>
                <a:spcPct val="90000"/>
              </a:lnSpc>
              <a:buFont typeface="Wingdings" charset="0"/>
              <a:buChar char=""/>
              <a:defRPr/>
            </a:pPr>
            <a:r>
              <a:rPr lang="en-US" sz="2400" dirty="0"/>
              <a:t>Negotiates treaties with other countries</a:t>
            </a:r>
          </a:p>
          <a:p>
            <a:pPr lvl="1" eaLnBrk="1" hangingPunct="1">
              <a:lnSpc>
                <a:spcPct val="90000"/>
              </a:lnSpc>
              <a:buFont typeface="Wingdings" charset="0"/>
              <a:buChar char=""/>
              <a:defRPr/>
            </a:pPr>
            <a:r>
              <a:rPr lang="en-US" sz="2400" dirty="0"/>
              <a:t>Treaties must be ratified by the Senate</a:t>
            </a:r>
          </a:p>
          <a:p>
            <a:pPr lvl="1" eaLnBrk="1" hangingPunct="1">
              <a:lnSpc>
                <a:spcPct val="90000"/>
              </a:lnSpc>
              <a:buFont typeface="Wingdings" charset="0"/>
              <a:buChar char=""/>
              <a:defRPr/>
            </a:pPr>
            <a:r>
              <a:rPr lang="en-US" sz="2400" dirty="0"/>
              <a:t>Signs executive agreements to take care of routine matters with other countries</a:t>
            </a:r>
          </a:p>
          <a:p>
            <a:pPr lvl="1" eaLnBrk="1" hangingPunct="1">
              <a:lnSpc>
                <a:spcPct val="90000"/>
              </a:lnSpc>
              <a:buFont typeface="Wingdings" charset="0"/>
              <a:buChar char=""/>
              <a:defRPr/>
            </a:pPr>
            <a:r>
              <a:rPr lang="en-US" sz="2400" dirty="0"/>
              <a:t>May negotiate for peace between other countries</a:t>
            </a:r>
          </a:p>
          <a:p>
            <a:pPr lvl="1" eaLnBrk="1" hangingPunct="1">
              <a:lnSpc>
                <a:spcPct val="90000"/>
              </a:lnSpc>
              <a:buFont typeface="Wingdings" charset="0"/>
              <a:buChar char=""/>
              <a:defRPr/>
            </a:pPr>
            <a:r>
              <a:rPr lang="en-US" sz="2400" dirty="0"/>
              <a:t>Leads U.S. allies in defense &amp; economic issues</a:t>
            </a:r>
          </a:p>
        </p:txBody>
      </p:sp>
      <p:pic>
        <p:nvPicPr>
          <p:cNvPr id="2050" name="Picture 2" descr="Obama Walks Tightrope With Dalai Lama Me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287" y="2683942"/>
            <a:ext cx="3676650" cy="244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0269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4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4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4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bldLvl="2"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defRPr/>
            </a:pPr>
            <a:r>
              <a:rPr lang="en-US">
                <a:ea typeface="+mj-ea"/>
                <a:cs typeface="+mj-cs"/>
              </a:rPr>
              <a:t>The President and National Security Policy</a:t>
            </a:r>
          </a:p>
        </p:txBody>
      </p:sp>
      <p:sp>
        <p:nvSpPr>
          <p:cNvPr id="19459" name="Rectangle 3"/>
          <p:cNvSpPr>
            <a:spLocks noGrp="1" noChangeArrowheads="1"/>
          </p:cNvSpPr>
          <p:nvPr>
            <p:ph idx="1"/>
          </p:nvPr>
        </p:nvSpPr>
        <p:spPr>
          <a:xfrm>
            <a:off x="5715000" y="1981200"/>
            <a:ext cx="4267200" cy="4114800"/>
          </a:xfrm>
        </p:spPr>
        <p:txBody>
          <a:bodyPr>
            <a:normAutofit lnSpcReduction="10000"/>
          </a:bodyPr>
          <a:lstStyle/>
          <a:p>
            <a:pPr>
              <a:lnSpc>
                <a:spcPct val="80000"/>
              </a:lnSpc>
              <a:defRPr/>
            </a:pPr>
            <a:r>
              <a:rPr lang="en-US" sz="2800" dirty="0"/>
              <a:t>Commander in Chief</a:t>
            </a:r>
          </a:p>
          <a:p>
            <a:pPr lvl="1">
              <a:lnSpc>
                <a:spcPct val="80000"/>
              </a:lnSpc>
              <a:defRPr/>
            </a:pPr>
            <a:r>
              <a:rPr lang="en-US" sz="2400" dirty="0"/>
              <a:t>Writers of the Constitution wanted civilian control of the military</a:t>
            </a:r>
          </a:p>
          <a:p>
            <a:pPr lvl="1">
              <a:lnSpc>
                <a:spcPct val="80000"/>
              </a:lnSpc>
              <a:defRPr/>
            </a:pPr>
            <a:r>
              <a:rPr lang="en-US" sz="2400" dirty="0"/>
              <a:t>Presidents often make important military decisions</a:t>
            </a:r>
          </a:p>
          <a:p>
            <a:pPr lvl="1">
              <a:lnSpc>
                <a:spcPct val="80000"/>
              </a:lnSpc>
              <a:defRPr/>
            </a:pPr>
            <a:r>
              <a:rPr lang="en-US" sz="2400" dirty="0"/>
              <a:t>Presidents command a standing military and nuclear arsenal</a:t>
            </a:r>
          </a:p>
          <a:p>
            <a:pPr lvl="1">
              <a:lnSpc>
                <a:spcPct val="80000"/>
              </a:lnSpc>
              <a:defRPr/>
            </a:pPr>
            <a:r>
              <a:rPr lang="en-US" sz="2400" dirty="0"/>
              <a:t>Presidents can deploy troops without congressional consent.</a:t>
            </a:r>
          </a:p>
        </p:txBody>
      </p:sp>
      <p:pic>
        <p:nvPicPr>
          <p:cNvPr id="24580" name="Picture 4" descr="2003-05-01-jetb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446" y="2493817"/>
            <a:ext cx="2665303" cy="366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3448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9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94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9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bldLvl="2"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2687623" y="320040"/>
            <a:ext cx="3627438" cy="1143000"/>
          </a:xfrm>
        </p:spPr>
        <p:txBody>
          <a:bodyPr/>
          <a:lstStyle/>
          <a:p>
            <a:pPr eaLnBrk="1" hangingPunct="1">
              <a:defRPr/>
            </a:pPr>
            <a:r>
              <a:rPr lang="en-US" dirty="0">
                <a:cs typeface="+mj-cs"/>
              </a:rPr>
              <a:t>The Presidents</a:t>
            </a:r>
          </a:p>
        </p:txBody>
      </p:sp>
      <p:sp>
        <p:nvSpPr>
          <p:cNvPr id="1027" name="Rectangle 3"/>
          <p:cNvSpPr>
            <a:spLocks noGrp="1" noChangeArrowheads="1"/>
          </p:cNvSpPr>
          <p:nvPr>
            <p:ph idx="1"/>
          </p:nvPr>
        </p:nvSpPr>
        <p:spPr>
          <a:xfrm>
            <a:off x="6767831" y="476178"/>
            <a:ext cx="3959629" cy="5699760"/>
          </a:xfrm>
        </p:spPr>
        <p:txBody>
          <a:bodyPr>
            <a:normAutofit fontScale="92500"/>
          </a:bodyPr>
          <a:lstStyle/>
          <a:p>
            <a:pPr eaLnBrk="1" hangingPunct="1">
              <a:lnSpc>
                <a:spcPct val="90000"/>
              </a:lnSpc>
              <a:defRPr/>
            </a:pPr>
            <a:r>
              <a:rPr lang="en-US" sz="2800" dirty="0"/>
              <a:t>Formal Requir</a:t>
            </a:r>
            <a:r>
              <a:rPr lang="en-US" dirty="0"/>
              <a:t>ements:</a:t>
            </a:r>
          </a:p>
          <a:p>
            <a:pPr lvl="2" eaLnBrk="1" hangingPunct="1">
              <a:lnSpc>
                <a:spcPct val="90000"/>
              </a:lnSpc>
              <a:defRPr/>
            </a:pPr>
            <a:r>
              <a:rPr lang="en-US" sz="2000" dirty="0"/>
              <a:t>Must be 35 years old</a:t>
            </a:r>
          </a:p>
          <a:p>
            <a:pPr lvl="2" eaLnBrk="1" hangingPunct="1">
              <a:lnSpc>
                <a:spcPct val="90000"/>
              </a:lnSpc>
              <a:defRPr/>
            </a:pPr>
            <a:r>
              <a:rPr lang="en-US" sz="2000" dirty="0"/>
              <a:t>Must have resided in U.S. for 14 years</a:t>
            </a:r>
          </a:p>
          <a:p>
            <a:pPr lvl="2" eaLnBrk="1" hangingPunct="1">
              <a:lnSpc>
                <a:spcPct val="90000"/>
              </a:lnSpc>
              <a:defRPr/>
            </a:pPr>
            <a:r>
              <a:rPr lang="en-US" sz="2000" dirty="0"/>
              <a:t>Natural born citizen</a:t>
            </a:r>
          </a:p>
          <a:p>
            <a:pPr lvl="1" eaLnBrk="1" hangingPunct="1">
              <a:lnSpc>
                <a:spcPct val="90000"/>
              </a:lnSpc>
              <a:defRPr/>
            </a:pPr>
            <a:r>
              <a:rPr lang="en-US" sz="2400" dirty="0"/>
              <a:t>Informal </a:t>
            </a:r>
            <a:r>
              <a:rPr lang="ja-JP" altLang="en-US" sz="2400" dirty="0"/>
              <a:t>“</a:t>
            </a:r>
            <a:r>
              <a:rPr lang="en-US" altLang="ja-JP" sz="2400" dirty="0"/>
              <a:t>Requirements</a:t>
            </a:r>
            <a:r>
              <a:rPr lang="ja-JP" altLang="en-US" sz="2400" dirty="0"/>
              <a:t>”</a:t>
            </a:r>
            <a:r>
              <a:rPr lang="en-US" altLang="ja-JP" sz="2400" dirty="0"/>
              <a:t>:</a:t>
            </a:r>
          </a:p>
          <a:p>
            <a:pPr lvl="2" eaLnBrk="1" hangingPunct="1">
              <a:lnSpc>
                <a:spcPct val="90000"/>
              </a:lnSpc>
              <a:defRPr/>
            </a:pPr>
            <a:r>
              <a:rPr lang="en-US" sz="2000" dirty="0"/>
              <a:t>White (except Barack Obama)</a:t>
            </a:r>
          </a:p>
          <a:p>
            <a:pPr lvl="2" eaLnBrk="1" hangingPunct="1">
              <a:lnSpc>
                <a:spcPct val="90000"/>
              </a:lnSpc>
              <a:defRPr/>
            </a:pPr>
            <a:r>
              <a:rPr lang="en-US" sz="2000" dirty="0"/>
              <a:t>Male</a:t>
            </a:r>
          </a:p>
          <a:p>
            <a:pPr lvl="2" eaLnBrk="1" hangingPunct="1">
              <a:lnSpc>
                <a:spcPct val="90000"/>
              </a:lnSpc>
              <a:defRPr/>
            </a:pPr>
            <a:r>
              <a:rPr lang="en-US" sz="2000" dirty="0"/>
              <a:t>Protestant (except two JFK and Biden)</a:t>
            </a:r>
          </a:p>
          <a:p>
            <a:pPr lvl="1" eaLnBrk="1" hangingPunct="1">
              <a:lnSpc>
                <a:spcPct val="90000"/>
              </a:lnSpc>
              <a:defRPr/>
            </a:pPr>
            <a:r>
              <a:rPr lang="en-US" sz="2400" dirty="0"/>
              <a:t>All manner of professions, but mostly political ones (former state governors, for example)</a:t>
            </a:r>
          </a:p>
        </p:txBody>
      </p:sp>
      <p:pic>
        <p:nvPicPr>
          <p:cNvPr id="5124" name="Picture 4" descr="burning-constitu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27" y="1220065"/>
            <a:ext cx="3067945" cy="3047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theodore-roosevelt-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339" y="4341018"/>
            <a:ext cx="182880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john-f-kennedy1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1342" y="2987040"/>
            <a:ext cx="1963738"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5271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2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2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2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027">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bldLvl="2"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91490" y="415635"/>
            <a:ext cx="5433753" cy="1812175"/>
          </a:xfrm>
        </p:spPr>
        <p:txBody>
          <a:bodyPr>
            <a:normAutofit/>
          </a:bodyPr>
          <a:lstStyle/>
          <a:p>
            <a:pPr eaLnBrk="1" hangingPunct="1">
              <a:defRPr/>
            </a:pPr>
            <a:r>
              <a:rPr lang="en-US" dirty="0">
                <a:ea typeface="+mj-ea"/>
                <a:cs typeface="+mj-cs"/>
              </a:rPr>
              <a:t>The President and National Security Policy</a:t>
            </a:r>
          </a:p>
        </p:txBody>
      </p:sp>
      <p:sp>
        <p:nvSpPr>
          <p:cNvPr id="20483" name="Rectangle 3"/>
          <p:cNvSpPr>
            <a:spLocks noGrp="1" noChangeArrowheads="1"/>
          </p:cNvSpPr>
          <p:nvPr>
            <p:ph idx="1"/>
          </p:nvPr>
        </p:nvSpPr>
        <p:spPr>
          <a:xfrm>
            <a:off x="6745778" y="667789"/>
            <a:ext cx="4495800" cy="5410200"/>
          </a:xfrm>
        </p:spPr>
        <p:txBody>
          <a:bodyPr>
            <a:normAutofit/>
          </a:bodyPr>
          <a:lstStyle/>
          <a:p>
            <a:pPr eaLnBrk="1" hangingPunct="1">
              <a:lnSpc>
                <a:spcPct val="90000"/>
              </a:lnSpc>
              <a:buFont typeface="Wingdings" charset="0"/>
              <a:buChar char="n"/>
              <a:defRPr/>
            </a:pPr>
            <a:r>
              <a:rPr lang="en-US" sz="2800" dirty="0">
                <a:ea typeface="MS PGothic" charset="0"/>
              </a:rPr>
              <a:t>War Powers Resolution</a:t>
            </a:r>
          </a:p>
          <a:p>
            <a:pPr lvl="1" eaLnBrk="1" hangingPunct="1">
              <a:lnSpc>
                <a:spcPct val="90000"/>
              </a:lnSpc>
              <a:buFont typeface="Wingdings" charset="0"/>
              <a:buChar char="n"/>
              <a:defRPr/>
            </a:pPr>
            <a:r>
              <a:rPr lang="en-US" dirty="0">
                <a:ea typeface="MS PGothic" charset="0"/>
              </a:rPr>
              <a:t>Constitution gives Congress the power to declare war, but presidents can commit troops and equipment in conflicts</a:t>
            </a:r>
          </a:p>
          <a:p>
            <a:pPr lvl="1" eaLnBrk="1" hangingPunct="1">
              <a:lnSpc>
                <a:spcPct val="90000"/>
              </a:lnSpc>
              <a:buFont typeface="Wingdings" charset="0"/>
              <a:buChar char="n"/>
              <a:defRPr/>
            </a:pPr>
            <a:r>
              <a:rPr lang="en-US" dirty="0">
                <a:ea typeface="MS PGothic" charset="0"/>
              </a:rPr>
              <a:t>War Powers Resolution requires the president to consult with Congress before sending troops, when possible</a:t>
            </a:r>
          </a:p>
          <a:p>
            <a:pPr lvl="1" eaLnBrk="1" hangingPunct="1">
              <a:lnSpc>
                <a:spcPct val="90000"/>
              </a:lnSpc>
              <a:buFont typeface="Wingdings" charset="0"/>
              <a:buChar char="n"/>
              <a:defRPr/>
            </a:pPr>
            <a:r>
              <a:rPr lang="en-US" dirty="0">
                <a:ea typeface="MS PGothic" charset="0"/>
              </a:rPr>
              <a:t>It requires that Congress approve of any troop commitment beyond 60 days</a:t>
            </a:r>
            <a:r>
              <a:rPr lang="en-US" sz="2400" dirty="0">
                <a:ea typeface="MS PGothic" charset="0"/>
              </a:rPr>
              <a:t>.  </a:t>
            </a:r>
            <a:r>
              <a:rPr lang="en-US" dirty="0">
                <a:ea typeface="MS PGothic" charset="0"/>
              </a:rPr>
              <a:t>(then 30 days to remove troops)</a:t>
            </a:r>
          </a:p>
          <a:p>
            <a:pPr lvl="1" eaLnBrk="1" hangingPunct="1">
              <a:lnSpc>
                <a:spcPct val="90000"/>
              </a:lnSpc>
              <a:buFont typeface="Wingdings" charset="0"/>
              <a:buChar char="n"/>
              <a:defRPr/>
            </a:pPr>
            <a:r>
              <a:rPr lang="en-US" dirty="0">
                <a:ea typeface="MS PGothic" charset="0"/>
              </a:rPr>
              <a:t>Most presidents have ignored it.</a:t>
            </a:r>
          </a:p>
          <a:p>
            <a:pPr lvl="1" eaLnBrk="1" hangingPunct="1">
              <a:lnSpc>
                <a:spcPct val="90000"/>
              </a:lnSpc>
              <a:buFont typeface="Wingdings" charset="0"/>
              <a:buChar char="n"/>
              <a:defRPr/>
            </a:pPr>
            <a:r>
              <a:rPr lang="en-US" dirty="0">
                <a:ea typeface="MS PGothic" charset="0"/>
              </a:rPr>
              <a:t>Supreme Court avoided it using the political questions doctrine</a:t>
            </a:r>
            <a:r>
              <a:rPr lang="en-US" sz="2400" dirty="0">
                <a:ea typeface="MS PGothic" charset="0"/>
              </a:rPr>
              <a:t>.</a:t>
            </a:r>
          </a:p>
        </p:txBody>
      </p:sp>
      <p:pic>
        <p:nvPicPr>
          <p:cNvPr id="25604" name="Picture 4" descr="w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527" y="2391295"/>
            <a:ext cx="46482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7262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4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4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48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04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en-US" dirty="0">
                <a:ea typeface="+mj-ea"/>
                <a:cs typeface="+mj-cs"/>
              </a:rPr>
              <a:t>The President and National Security Policy</a:t>
            </a:r>
          </a:p>
        </p:txBody>
      </p:sp>
      <p:sp>
        <p:nvSpPr>
          <p:cNvPr id="21507" name="Rectangle 3"/>
          <p:cNvSpPr>
            <a:spLocks noGrp="1" noChangeArrowheads="1"/>
          </p:cNvSpPr>
          <p:nvPr>
            <p:ph idx="1"/>
          </p:nvPr>
        </p:nvSpPr>
        <p:spPr>
          <a:xfrm>
            <a:off x="5872942" y="2543693"/>
            <a:ext cx="5532120" cy="3366655"/>
          </a:xfrm>
        </p:spPr>
        <p:txBody>
          <a:bodyPr>
            <a:normAutofit fontScale="85000" lnSpcReduction="10000"/>
          </a:bodyPr>
          <a:lstStyle/>
          <a:p>
            <a:pPr eaLnBrk="1" hangingPunct="1">
              <a:lnSpc>
                <a:spcPct val="90000"/>
              </a:lnSpc>
              <a:buFont typeface="Wingdings" charset="0"/>
              <a:buChar char="n"/>
              <a:defRPr/>
            </a:pPr>
            <a:r>
              <a:rPr lang="en-US" sz="2800" dirty="0"/>
              <a:t>Crisis Manager</a:t>
            </a:r>
          </a:p>
          <a:p>
            <a:pPr lvl="1" eaLnBrk="1" hangingPunct="1">
              <a:lnSpc>
                <a:spcPct val="90000"/>
              </a:lnSpc>
              <a:buFont typeface="Wingdings" charset="0"/>
              <a:buChar char="n"/>
              <a:defRPr/>
            </a:pPr>
            <a:r>
              <a:rPr lang="en-US" sz="2400" dirty="0"/>
              <a:t>The role the president plays can help or hurt the presidential image.</a:t>
            </a:r>
          </a:p>
          <a:p>
            <a:pPr lvl="1" eaLnBrk="1" hangingPunct="1">
              <a:lnSpc>
                <a:spcPct val="90000"/>
              </a:lnSpc>
              <a:buFont typeface="Wingdings" charset="0"/>
              <a:buChar char="n"/>
              <a:defRPr/>
            </a:pPr>
            <a:r>
              <a:rPr lang="en-US" sz="2400" dirty="0"/>
              <a:t>With current technology, the president can act much faster than Congress to resolve a crisis.</a:t>
            </a:r>
          </a:p>
          <a:p>
            <a:pPr eaLnBrk="1" hangingPunct="1">
              <a:lnSpc>
                <a:spcPct val="90000"/>
              </a:lnSpc>
              <a:buFont typeface="Wingdings" charset="0"/>
              <a:buChar char="n"/>
              <a:defRPr/>
            </a:pPr>
            <a:r>
              <a:rPr lang="en-US" sz="2800" dirty="0"/>
              <a:t>Working with Congress</a:t>
            </a:r>
          </a:p>
          <a:p>
            <a:pPr lvl="1" eaLnBrk="1" hangingPunct="1">
              <a:lnSpc>
                <a:spcPct val="90000"/>
              </a:lnSpc>
              <a:buFont typeface="Wingdings" charset="0"/>
              <a:buChar char="n"/>
              <a:defRPr/>
            </a:pPr>
            <a:r>
              <a:rPr lang="en-US" sz="2400" dirty="0"/>
              <a:t>President has lead role in foreign affairs.</a:t>
            </a:r>
          </a:p>
          <a:p>
            <a:pPr lvl="1" eaLnBrk="1" hangingPunct="1">
              <a:lnSpc>
                <a:spcPct val="90000"/>
              </a:lnSpc>
              <a:buFont typeface="Wingdings" charset="0"/>
              <a:buChar char="n"/>
              <a:defRPr/>
            </a:pPr>
            <a:r>
              <a:rPr lang="en-US" sz="2400" dirty="0"/>
              <a:t>Presidents still have to work with Congress for support and funding of foreign policies.</a:t>
            </a:r>
          </a:p>
        </p:txBody>
      </p:sp>
      <p:pic>
        <p:nvPicPr>
          <p:cNvPr id="39938" name="Picture 2" descr="Image result for bush 911 ground z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59" y="2412868"/>
            <a:ext cx="4437745" cy="29328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94907" y="5541016"/>
            <a:ext cx="3700547" cy="369332"/>
          </a:xfrm>
          <a:prstGeom prst="rect">
            <a:avLst/>
          </a:prstGeom>
          <a:noFill/>
        </p:spPr>
        <p:txBody>
          <a:bodyPr wrap="square" rtlCol="0">
            <a:spAutoFit/>
          </a:bodyPr>
          <a:lstStyle/>
          <a:p>
            <a:r>
              <a:rPr lang="en-US" dirty="0">
                <a:hlinkClick r:id="rId4"/>
              </a:rPr>
              <a:t>Link to Bullhorn Speech</a:t>
            </a:r>
            <a:endParaRPr lang="en-US" dirty="0"/>
          </a:p>
        </p:txBody>
      </p:sp>
    </p:spTree>
    <p:extLst>
      <p:ext uri="{BB962C8B-B14F-4D97-AF65-F5344CB8AC3E}">
        <p14:creationId xmlns:p14="http://schemas.microsoft.com/office/powerpoint/2010/main" val="311389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5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bldLvl="2"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p:txBody>
          <a:bodyPr/>
          <a:lstStyle/>
          <a:p>
            <a:pPr eaLnBrk="1" hangingPunct="1">
              <a:defRPr/>
            </a:pPr>
            <a:r>
              <a:rPr lang="en-US" dirty="0">
                <a:solidFill>
                  <a:schemeClr val="tx1"/>
                </a:solidFill>
                <a:cs typeface="+mj-cs"/>
              </a:rPr>
              <a:t>The President and the Press</a:t>
            </a:r>
            <a:endParaRPr lang="en-US" dirty="0">
              <a:cs typeface="+mj-cs"/>
            </a:endParaRPr>
          </a:p>
        </p:txBody>
      </p:sp>
      <p:sp>
        <p:nvSpPr>
          <p:cNvPr id="26627" name="Rectangle 3"/>
          <p:cNvSpPr>
            <a:spLocks noGrp="1" noChangeArrowheads="1"/>
          </p:cNvSpPr>
          <p:nvPr>
            <p:ph idx="1"/>
          </p:nvPr>
        </p:nvSpPr>
        <p:spPr>
          <a:xfrm>
            <a:off x="1199804" y="2514600"/>
            <a:ext cx="5410200" cy="4876800"/>
          </a:xfrm>
        </p:spPr>
        <p:txBody>
          <a:bodyPr/>
          <a:lstStyle/>
          <a:p>
            <a:pPr eaLnBrk="1" hangingPunct="1">
              <a:lnSpc>
                <a:spcPct val="90000"/>
              </a:lnSpc>
              <a:defRPr/>
            </a:pPr>
            <a:r>
              <a:rPr lang="en-US" dirty="0"/>
              <a:t>Presidents and media are often adversaries.</a:t>
            </a:r>
          </a:p>
          <a:p>
            <a:pPr eaLnBrk="1" hangingPunct="1">
              <a:lnSpc>
                <a:spcPct val="90000"/>
              </a:lnSpc>
              <a:defRPr/>
            </a:pPr>
            <a:r>
              <a:rPr lang="en-US" dirty="0"/>
              <a:t>Many people in the White House deal with the media, but the press secretary is the main contact person</a:t>
            </a:r>
          </a:p>
          <a:p>
            <a:pPr eaLnBrk="1" hangingPunct="1">
              <a:lnSpc>
                <a:spcPct val="90000"/>
              </a:lnSpc>
              <a:defRPr/>
            </a:pPr>
            <a:r>
              <a:rPr lang="en-US" dirty="0"/>
              <a:t>Media is often more interested in the person, not the policies</a:t>
            </a:r>
          </a:p>
          <a:p>
            <a:pPr eaLnBrk="1" hangingPunct="1">
              <a:lnSpc>
                <a:spcPct val="90000"/>
              </a:lnSpc>
              <a:defRPr/>
            </a:pPr>
            <a:r>
              <a:rPr lang="en-US" dirty="0"/>
              <a:t>News coverage has become more negative</a:t>
            </a:r>
          </a:p>
        </p:txBody>
      </p:sp>
      <p:pic>
        <p:nvPicPr>
          <p:cNvPr id="27652" name="Picture 1" descr="cartoon.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3261" y="2514600"/>
            <a:ext cx="37242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6903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6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069" y="472446"/>
            <a:ext cx="8158688" cy="938343"/>
          </a:xfrm>
        </p:spPr>
        <p:txBody>
          <a:bodyPr>
            <a:normAutofit fontScale="90000"/>
          </a:bodyPr>
          <a:lstStyle/>
          <a:p>
            <a:r>
              <a:rPr lang="en-US" dirty="0"/>
              <a:t>Organization of the White House Staff </a:t>
            </a:r>
          </a:p>
        </p:txBody>
      </p:sp>
      <p:sp>
        <p:nvSpPr>
          <p:cNvPr id="3" name="Text Placeholder 2"/>
          <p:cNvSpPr>
            <a:spLocks noGrp="1"/>
          </p:cNvSpPr>
          <p:nvPr>
            <p:ph type="body" idx="1"/>
          </p:nvPr>
        </p:nvSpPr>
        <p:spPr>
          <a:xfrm>
            <a:off x="2015069" y="1410789"/>
            <a:ext cx="8158690" cy="3795720"/>
          </a:xfrm>
        </p:spPr>
        <p:txBody>
          <a:bodyPr>
            <a:normAutofit/>
          </a:bodyPr>
          <a:lstStyle/>
          <a:p>
            <a:r>
              <a:rPr lang="en-US" dirty="0"/>
              <a:t>There are three ways that presidential staff has been organized to function:</a:t>
            </a:r>
          </a:p>
          <a:p>
            <a:pPr marL="457200" indent="-457200">
              <a:buAutoNum type="arabicPeriod"/>
            </a:pPr>
            <a:r>
              <a:rPr lang="en-US" dirty="0"/>
              <a:t>As a pyramid</a:t>
            </a:r>
          </a:p>
          <a:p>
            <a:pPr marL="457200" indent="-457200">
              <a:buAutoNum type="arabicPeriod"/>
            </a:pPr>
            <a:r>
              <a:rPr lang="en-US" dirty="0"/>
              <a:t>Circular (</a:t>
            </a:r>
          </a:p>
          <a:p>
            <a:pPr marL="457200" indent="-457200">
              <a:buAutoNum type="arabicPeriod"/>
            </a:pPr>
            <a:r>
              <a:rPr lang="en-US" dirty="0"/>
              <a:t>Ad hoc (heavy use of task forces, committees and informal group of friends that answer to the president directly)</a:t>
            </a:r>
          </a:p>
          <a:p>
            <a:pPr marL="457200" indent="-457200">
              <a:buAutoNum type="arabicPeriod"/>
            </a:pPr>
            <a:endParaRPr lang="en-US" dirty="0"/>
          </a:p>
          <a:p>
            <a:endParaRPr lang="en-US" dirty="0"/>
          </a:p>
        </p:txBody>
      </p:sp>
    </p:spTree>
    <p:extLst>
      <p:ext uri="{BB962C8B-B14F-4D97-AF65-F5344CB8AC3E}">
        <p14:creationId xmlns:p14="http://schemas.microsoft.com/office/powerpoint/2010/main" val="126662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65" y="798312"/>
            <a:ext cx="9601196" cy="1303867"/>
          </a:xfrm>
        </p:spPr>
        <p:txBody>
          <a:bodyPr/>
          <a:lstStyle/>
          <a:p>
            <a:r>
              <a:rPr lang="en-US" dirty="0"/>
              <a:t>Organization of the White House Staff </a:t>
            </a:r>
          </a:p>
        </p:txBody>
      </p:sp>
      <p:sp>
        <p:nvSpPr>
          <p:cNvPr id="3" name="Content Placeholder 2"/>
          <p:cNvSpPr>
            <a:spLocks noGrp="1"/>
          </p:cNvSpPr>
          <p:nvPr>
            <p:ph idx="1"/>
          </p:nvPr>
        </p:nvSpPr>
        <p:spPr>
          <a:xfrm>
            <a:off x="718457" y="2556932"/>
            <a:ext cx="5929537" cy="3318936"/>
          </a:xfrm>
        </p:spPr>
        <p:txBody>
          <a:bodyPr>
            <a:normAutofit fontScale="92500" lnSpcReduction="20000"/>
          </a:bodyPr>
          <a:lstStyle/>
          <a:p>
            <a:r>
              <a:rPr lang="en-US" dirty="0"/>
              <a:t>Pyramid Model</a:t>
            </a:r>
          </a:p>
          <a:p>
            <a:pPr marL="0" indent="0">
              <a:buNone/>
            </a:pPr>
            <a:r>
              <a:rPr lang="en-US" dirty="0"/>
              <a:t>like chain of command that emphasizes a powerful Chief of Staff, who in most cases is highly visible and accessible to the press. In this model, the president can be viewed as sitting atop a pyramid, removed from advisors and interests below him. Under the president, the Chief of Staff runs the White House staff with a great deal of authority and acts as a clearinghouse for information and access to the president.</a:t>
            </a:r>
          </a:p>
          <a:p>
            <a:endParaRPr lang="en-US" dirty="0"/>
          </a:p>
        </p:txBody>
      </p:sp>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994" y="2427230"/>
            <a:ext cx="4771118" cy="35783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0157960" y="473263"/>
            <a:ext cx="1261152" cy="1953967"/>
          </a:xfrm>
          <a:prstGeom prst="rect">
            <a:avLst/>
          </a:prstGeom>
        </p:spPr>
      </p:pic>
    </p:spTree>
    <p:extLst>
      <p:ext uri="{BB962C8B-B14F-4D97-AF65-F5344CB8AC3E}">
        <p14:creationId xmlns:p14="http://schemas.microsoft.com/office/powerpoint/2010/main" val="3269202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 of the White House Staff </a:t>
            </a:r>
          </a:p>
        </p:txBody>
      </p:sp>
      <p:sp>
        <p:nvSpPr>
          <p:cNvPr id="3" name="Content Placeholder 2"/>
          <p:cNvSpPr>
            <a:spLocks noGrp="1"/>
          </p:cNvSpPr>
          <p:nvPr>
            <p:ph idx="1"/>
          </p:nvPr>
        </p:nvSpPr>
        <p:spPr/>
        <p:txBody>
          <a:bodyPr/>
          <a:lstStyle/>
          <a:p>
            <a:r>
              <a:rPr lang="en-US" dirty="0"/>
              <a:t>Circular Model</a:t>
            </a:r>
          </a:p>
          <a:p>
            <a:pPr marL="0" indent="0">
              <a:buNone/>
            </a:pPr>
            <a:r>
              <a:rPr lang="en-US" dirty="0"/>
              <a:t>staff and advisors reported directly</a:t>
            </a:r>
          </a:p>
          <a:p>
            <a:pPr marL="0" indent="0">
              <a:buNone/>
            </a:pPr>
            <a:r>
              <a:rPr lang="en-US" dirty="0"/>
              <a:t>to the Oval Office. (Clinton 2</a:t>
            </a:r>
            <a:r>
              <a:rPr lang="en-US" baseline="30000" dirty="0"/>
              <a:t>nd</a:t>
            </a:r>
            <a:r>
              <a:rPr lang="en-US" dirty="0"/>
              <a:t> term)</a:t>
            </a:r>
          </a:p>
        </p:txBody>
      </p:sp>
      <p:pic>
        <p:nvPicPr>
          <p:cNvPr id="3074" name="Picture 2" descr="Image result for presidential staff circular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462" y="2325993"/>
            <a:ext cx="5041083" cy="37808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295400" y="4176405"/>
            <a:ext cx="2938527" cy="1761897"/>
          </a:xfrm>
          <a:prstGeom prst="rect">
            <a:avLst/>
          </a:prstGeom>
        </p:spPr>
      </p:pic>
    </p:spTree>
    <p:extLst>
      <p:ext uri="{BB962C8B-B14F-4D97-AF65-F5344CB8AC3E}">
        <p14:creationId xmlns:p14="http://schemas.microsoft.com/office/powerpoint/2010/main" val="298441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 of the White House Staff </a:t>
            </a:r>
          </a:p>
        </p:txBody>
      </p:sp>
      <p:sp>
        <p:nvSpPr>
          <p:cNvPr id="3" name="Content Placeholder 2"/>
          <p:cNvSpPr>
            <a:spLocks noGrp="1"/>
          </p:cNvSpPr>
          <p:nvPr>
            <p:ph idx="1"/>
          </p:nvPr>
        </p:nvSpPr>
        <p:spPr/>
        <p:txBody>
          <a:bodyPr/>
          <a:lstStyle/>
          <a:p>
            <a:r>
              <a:rPr lang="en-US" sz="2800" b="1" dirty="0"/>
              <a:t>Ad Hoc Model</a:t>
            </a:r>
          </a:p>
          <a:p>
            <a:pPr marL="0" indent="0">
              <a:buNone/>
            </a:pPr>
            <a:r>
              <a:rPr lang="en-US" dirty="0"/>
              <a:t>combines leadership and management tactics that the CEO of a large corporation might use. President Clinton (1</a:t>
            </a:r>
            <a:r>
              <a:rPr lang="en-US" baseline="30000" dirty="0"/>
              <a:t>st</a:t>
            </a:r>
            <a:r>
              <a:rPr lang="en-US" dirty="0"/>
              <a:t> Term) and President George W. Bush have used this style, which employs committees, task forces, and special advisors to help develop and implement policy.</a:t>
            </a:r>
          </a:p>
        </p:txBody>
      </p:sp>
      <p:pic>
        <p:nvPicPr>
          <p:cNvPr id="2050" name="Picture 2" descr="Image result for bill clin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337" y="4383315"/>
            <a:ext cx="2939143" cy="17634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120" y="4756346"/>
            <a:ext cx="2612370" cy="1390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192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2300591" y="630858"/>
            <a:ext cx="7358063" cy="1482328"/>
          </a:xfrm>
        </p:spPr>
        <p:txBody>
          <a:bodyPr/>
          <a:lstStyle/>
          <a:p>
            <a:r>
              <a:rPr lang="en-US" altLang="en-US" sz="4640" dirty="0"/>
              <a:t>Important Court Cases</a:t>
            </a:r>
          </a:p>
        </p:txBody>
      </p:sp>
      <p:sp>
        <p:nvSpPr>
          <p:cNvPr id="94211" name="Content Placeholder 2"/>
          <p:cNvSpPr>
            <a:spLocks noGrp="1"/>
          </p:cNvSpPr>
          <p:nvPr>
            <p:ph idx="1"/>
          </p:nvPr>
        </p:nvSpPr>
        <p:spPr>
          <a:xfrm>
            <a:off x="2225620" y="1781475"/>
            <a:ext cx="7358063" cy="4107656"/>
          </a:xfrm>
        </p:spPr>
        <p:txBody>
          <a:bodyPr>
            <a:normAutofit fontScale="92500" lnSpcReduction="20000"/>
          </a:bodyPr>
          <a:lstStyle/>
          <a:p>
            <a:r>
              <a:rPr lang="en-US" altLang="en-US" dirty="0"/>
              <a:t>United States v. Nixon (1973) held that the presidential privilege does not cover all circumstances</a:t>
            </a:r>
          </a:p>
          <a:p>
            <a:r>
              <a:rPr lang="en-US" altLang="en-US" dirty="0"/>
              <a:t>Nixon v. Fitzgerald (1982) held that a president can not be sued for damages for the decisions they make as president.</a:t>
            </a:r>
          </a:p>
          <a:p>
            <a:r>
              <a:rPr lang="en-US" altLang="en-US" dirty="0"/>
              <a:t>Clinton v. Jones (1997) held that a civil lawsuit against the president are not a distraction keeping the president from doing their job.</a:t>
            </a:r>
          </a:p>
          <a:p>
            <a:r>
              <a:rPr lang="en-US" altLang="en-US" dirty="0"/>
              <a:t>Trump v. United States (2024) held that former presidents have at least some immunity from criminal prosecution for “official acts” in office, no matter their “politics, policy, or party,” but stipulated that that protection doesn't cover everything only official acts of the presidency.</a:t>
            </a:r>
          </a:p>
        </p:txBody>
      </p:sp>
    </p:spTree>
    <p:extLst>
      <p:ext uri="{BB962C8B-B14F-4D97-AF65-F5344CB8AC3E}">
        <p14:creationId xmlns:p14="http://schemas.microsoft.com/office/powerpoint/2010/main" val="3288728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453607" y="770312"/>
            <a:ext cx="7772400" cy="1143000"/>
          </a:xfrm>
        </p:spPr>
        <p:txBody>
          <a:bodyPr/>
          <a:lstStyle/>
          <a:p>
            <a:pPr eaLnBrk="1" hangingPunct="1">
              <a:defRPr/>
            </a:pPr>
            <a:r>
              <a:rPr lang="en-US" dirty="0">
                <a:ea typeface="+mj-ea"/>
                <a:cs typeface="+mj-cs"/>
              </a:rPr>
              <a:t>The Presidents</a:t>
            </a:r>
          </a:p>
        </p:txBody>
      </p:sp>
      <p:sp>
        <p:nvSpPr>
          <p:cNvPr id="6147" name="Rectangle 3"/>
          <p:cNvSpPr>
            <a:spLocks noGrp="1" noChangeArrowheads="1"/>
          </p:cNvSpPr>
          <p:nvPr>
            <p:ph idx="1"/>
          </p:nvPr>
        </p:nvSpPr>
        <p:spPr>
          <a:xfrm>
            <a:off x="5723313" y="2639291"/>
            <a:ext cx="4419600" cy="3383703"/>
          </a:xfrm>
        </p:spPr>
        <p:txBody>
          <a:bodyPr/>
          <a:lstStyle/>
          <a:p>
            <a:pPr lvl="1" eaLnBrk="1" hangingPunct="1">
              <a:lnSpc>
                <a:spcPct val="90000"/>
              </a:lnSpc>
              <a:buFont typeface="Wingdings" charset="0"/>
              <a:buChar char="¤"/>
              <a:defRPr/>
            </a:pPr>
            <a:r>
              <a:rPr lang="en-US" sz="2400" dirty="0"/>
              <a:t>Elections: The Normal Road to the White House</a:t>
            </a:r>
          </a:p>
          <a:p>
            <a:pPr lvl="2" eaLnBrk="1" hangingPunct="1">
              <a:lnSpc>
                <a:spcPct val="90000"/>
              </a:lnSpc>
              <a:buFont typeface="Wingdings" charset="0"/>
              <a:buChar char="¥"/>
              <a:defRPr/>
            </a:pPr>
            <a:r>
              <a:rPr lang="en-US" dirty="0">
                <a:ea typeface="+mn-ea"/>
              </a:rPr>
              <a:t>Once elected, the president serves a term of four years.</a:t>
            </a:r>
          </a:p>
          <a:p>
            <a:pPr lvl="2" eaLnBrk="1" hangingPunct="1">
              <a:lnSpc>
                <a:spcPct val="90000"/>
              </a:lnSpc>
              <a:buFont typeface="Wingdings" charset="0"/>
              <a:buChar char="¥"/>
              <a:defRPr/>
            </a:pPr>
            <a:r>
              <a:rPr lang="en-US" dirty="0">
                <a:ea typeface="+mn-ea"/>
              </a:rPr>
              <a:t>In 1951, the 22</a:t>
            </a:r>
            <a:r>
              <a:rPr lang="en-US" baseline="30000" dirty="0">
                <a:ea typeface="+mn-ea"/>
              </a:rPr>
              <a:t>nd</a:t>
            </a:r>
            <a:r>
              <a:rPr lang="en-US" dirty="0">
                <a:ea typeface="+mn-ea"/>
              </a:rPr>
              <a:t> Amendment limited the number of terms to two.</a:t>
            </a:r>
          </a:p>
          <a:p>
            <a:pPr lvl="2" eaLnBrk="1" hangingPunct="1">
              <a:lnSpc>
                <a:spcPct val="90000"/>
              </a:lnSpc>
              <a:buFont typeface="Wingdings" charset="0"/>
              <a:buChar char="¥"/>
              <a:defRPr/>
            </a:pPr>
            <a:r>
              <a:rPr lang="en-US" dirty="0">
                <a:ea typeface="+mn-ea"/>
              </a:rPr>
              <a:t>Most Presidents have been elected to office.</a:t>
            </a:r>
          </a:p>
        </p:txBody>
      </p:sp>
      <p:pic>
        <p:nvPicPr>
          <p:cNvPr id="6148" name="Picture 4" descr="12084640"/>
          <p:cNvPicPr>
            <a:picLocks noChangeAspect="1" noChangeArrowheads="1"/>
          </p:cNvPicPr>
          <p:nvPr/>
        </p:nvPicPr>
        <p:blipFill rotWithShape="1">
          <a:blip r:embed="rId3">
            <a:extLst>
              <a:ext uri="{28A0092B-C50C-407E-A947-70E740481C1C}">
                <a14:useLocalDpi xmlns:a14="http://schemas.microsoft.com/office/drawing/2010/main" val="0"/>
              </a:ext>
            </a:extLst>
          </a:blip>
          <a:srcRect b="11326"/>
          <a:stretch/>
        </p:blipFill>
        <p:spPr bwMode="auto">
          <a:xfrm>
            <a:off x="1752601" y="1600200"/>
            <a:ext cx="3402013" cy="391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6918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bldLvl="3"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987040" y="381221"/>
            <a:ext cx="7772400" cy="1143000"/>
          </a:xfrm>
        </p:spPr>
        <p:txBody>
          <a:bodyPr/>
          <a:lstStyle/>
          <a:p>
            <a:pPr eaLnBrk="1" hangingPunct="1">
              <a:defRPr/>
            </a:pPr>
            <a:r>
              <a:rPr lang="en-US" dirty="0">
                <a:cs typeface="+mj-cs"/>
              </a:rPr>
              <a:t>The Presidents</a:t>
            </a:r>
          </a:p>
        </p:txBody>
      </p:sp>
      <p:sp>
        <p:nvSpPr>
          <p:cNvPr id="7171" name="Rectangle 3"/>
          <p:cNvSpPr>
            <a:spLocks noGrp="1" noChangeArrowheads="1"/>
          </p:cNvSpPr>
          <p:nvPr>
            <p:ph idx="1"/>
          </p:nvPr>
        </p:nvSpPr>
        <p:spPr>
          <a:xfrm>
            <a:off x="5806440" y="1944486"/>
            <a:ext cx="4953000" cy="5715000"/>
          </a:xfrm>
        </p:spPr>
        <p:txBody>
          <a:bodyPr/>
          <a:lstStyle/>
          <a:p>
            <a:pPr eaLnBrk="1" hangingPunct="1">
              <a:lnSpc>
                <a:spcPct val="90000"/>
              </a:lnSpc>
              <a:buFont typeface="Wingdings" charset="0"/>
              <a:buChar char="§"/>
              <a:defRPr/>
            </a:pPr>
            <a:r>
              <a:rPr lang="en-US" sz="2800" dirty="0"/>
              <a:t>Secession and Impeachment</a:t>
            </a:r>
          </a:p>
          <a:p>
            <a:pPr eaLnBrk="1" hangingPunct="1">
              <a:lnSpc>
                <a:spcPct val="90000"/>
              </a:lnSpc>
              <a:buFont typeface="Wingdings" charset="0"/>
              <a:buChar char="§"/>
              <a:defRPr/>
            </a:pPr>
            <a:r>
              <a:rPr lang="en-US" dirty="0"/>
              <a:t>The vice-President secedes if the president leaves office due to death or resignation or convicted of impeachment</a:t>
            </a:r>
          </a:p>
          <a:p>
            <a:pPr lvl="2" eaLnBrk="1" hangingPunct="1">
              <a:lnSpc>
                <a:spcPct val="90000"/>
              </a:lnSpc>
              <a:buFont typeface="Wingdings" charset="0"/>
              <a:buChar char="§"/>
              <a:defRPr/>
            </a:pPr>
            <a:r>
              <a:rPr lang="en-US" dirty="0"/>
              <a:t>Impeachment is investigated by the House, tried by the Senate with the Chief Justice presiding.</a:t>
            </a:r>
          </a:p>
          <a:p>
            <a:pPr lvl="2" eaLnBrk="1" hangingPunct="1">
              <a:lnSpc>
                <a:spcPct val="90000"/>
              </a:lnSpc>
              <a:buFont typeface="Wingdings" charset="0"/>
              <a:buChar char="§"/>
              <a:defRPr/>
            </a:pPr>
            <a:r>
              <a:rPr lang="en-US" dirty="0"/>
              <a:t>3 Presidents have been impeached: A. Johnson &amp; Clinton and Donald Trump (twice)- none were convicted</a:t>
            </a:r>
            <a:r>
              <a:rPr lang="en-US" sz="2000" dirty="0"/>
              <a:t>.</a:t>
            </a:r>
          </a:p>
        </p:txBody>
      </p:sp>
      <p:pic>
        <p:nvPicPr>
          <p:cNvPr id="7172" name="Picture 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382" y="763386"/>
            <a:ext cx="2047340" cy="266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029" y="3704706"/>
            <a:ext cx="18240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9922" y="1419177"/>
            <a:ext cx="10302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 Box 7"/>
          <p:cNvSpPr txBox="1">
            <a:spLocks noChangeArrowheads="1"/>
          </p:cNvSpPr>
          <p:nvPr/>
        </p:nvSpPr>
        <p:spPr bwMode="auto">
          <a:xfrm>
            <a:off x="4023357" y="2449422"/>
            <a:ext cx="8819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sz="1600" dirty="0">
                <a:latin typeface="Times New Roman" charset="0"/>
                <a:ea typeface="ＭＳ Ｐゴシック" charset="0"/>
              </a:rPr>
              <a:t>resigned</a:t>
            </a:r>
          </a:p>
        </p:txBody>
      </p:sp>
      <p:sp>
        <p:nvSpPr>
          <p:cNvPr id="2" name="AutoShape 2" descr="Official White House presidential portrait. Head shot of Trump smiling in front of the U.S. flag, wearing a dark blue suit jacket with American flag lapel pin, white shirt, and light blue necktie.">
            <a:extLst>
              <a:ext uri="{FF2B5EF4-FFF2-40B4-BE49-F238E27FC236}">
                <a16:creationId xmlns:a16="http://schemas.microsoft.com/office/drawing/2014/main" id="{8C9809F5-DC64-4C6B-B418-B03E505B509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https://upload.wikimedia.org/wikipedia/commons/5/56/Donald_Trump_official_portrait.jpg">
            <a:extLst>
              <a:ext uri="{FF2B5EF4-FFF2-40B4-BE49-F238E27FC236}">
                <a16:creationId xmlns:a16="http://schemas.microsoft.com/office/drawing/2014/main" id="{7DE02629-7E94-4A53-9A10-B9CCAE9E0C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895" y="3581400"/>
            <a:ext cx="2006313" cy="2540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5505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bldLvl="3"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idx="4294967295"/>
          </p:nvPr>
        </p:nvSpPr>
        <p:spPr>
          <a:xfrm>
            <a:off x="1752600" y="609600"/>
            <a:ext cx="7772400" cy="1143000"/>
          </a:xfrm>
        </p:spPr>
        <p:txBody>
          <a:bodyPr/>
          <a:lstStyle/>
          <a:p>
            <a:pPr eaLnBrk="1" hangingPunct="1">
              <a:defRPr/>
            </a:pPr>
            <a:r>
              <a:rPr lang="en-US" dirty="0">
                <a:cs typeface="+mj-cs"/>
              </a:rPr>
              <a:t>Incomplete Terms</a:t>
            </a:r>
          </a:p>
        </p:txBody>
      </p:sp>
      <p:graphicFrame>
        <p:nvGraphicFramePr>
          <p:cNvPr id="8195" name="Object 3"/>
          <p:cNvGraphicFramePr>
            <a:graphicFrameLocks noGrp="1" noChangeAspect="1"/>
          </p:cNvGraphicFramePr>
          <p:nvPr>
            <p:ph idx="4294967295"/>
            <p:extLst>
              <p:ext uri="{D42A27DB-BD31-4B8C-83A1-F6EECF244321}">
                <p14:modId xmlns:p14="http://schemas.microsoft.com/office/powerpoint/2010/main" val="3140756731"/>
              </p:ext>
            </p:extLst>
          </p:nvPr>
        </p:nvGraphicFramePr>
        <p:xfrm>
          <a:off x="1524000" y="1752600"/>
          <a:ext cx="8229600" cy="4337050"/>
        </p:xfrm>
        <a:graphic>
          <a:graphicData uri="http://schemas.openxmlformats.org/presentationml/2006/ole">
            <mc:AlternateContent xmlns:mc="http://schemas.openxmlformats.org/markup-compatibility/2006">
              <mc:Choice xmlns:v="urn:schemas-microsoft-com:vml" Requires="v">
                <p:oleObj name="Photo Editor Photo" r:id="rId3" imgW="9523810" imgH="5020376" progId="">
                  <p:embed/>
                </p:oleObj>
              </mc:Choice>
              <mc:Fallback>
                <p:oleObj name="Photo Editor Photo" r:id="rId3" imgW="9523810" imgH="5020376" progId="">
                  <p:embed/>
                  <p:pic>
                    <p:nvPicPr>
                      <p:cNvPr id="8195"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752600"/>
                        <a:ext cx="822960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13987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195649" y="361520"/>
            <a:ext cx="9601196" cy="1303867"/>
          </a:xfrm>
        </p:spPr>
        <p:txBody>
          <a:bodyPr/>
          <a:lstStyle/>
          <a:p>
            <a:pPr eaLnBrk="1" hangingPunct="1"/>
            <a:r>
              <a:rPr lang="en-US" altLang="en-US" dirty="0"/>
              <a:t>The Presidents</a:t>
            </a:r>
          </a:p>
        </p:txBody>
      </p:sp>
      <p:pic>
        <p:nvPicPr>
          <p:cNvPr id="5939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068" y="1516374"/>
            <a:ext cx="8228707" cy="66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1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408068" y="2176061"/>
            <a:ext cx="3156645" cy="3992687"/>
          </a:xfrm>
          <a:noFill/>
        </p:spPr>
      </p:pic>
      <p:pic>
        <p:nvPicPr>
          <p:cNvPr id="59397" name="Picture 14"/>
          <p:cNvPicPr>
            <a:picLocks noChangeAspect="1" noChangeArrowheads="1"/>
          </p:cNvPicPr>
          <p:nvPr/>
        </p:nvPicPr>
        <p:blipFill>
          <a:blip r:embed="rId4">
            <a:extLst>
              <a:ext uri="{28A0092B-C50C-407E-A947-70E740481C1C}">
                <a14:useLocalDpi xmlns:a14="http://schemas.microsoft.com/office/drawing/2010/main" val="0"/>
              </a:ext>
            </a:extLst>
          </a:blip>
          <a:srcRect r="1662"/>
          <a:stretch>
            <a:fillRect/>
          </a:stretch>
        </p:blipFill>
        <p:spPr bwMode="auto">
          <a:xfrm>
            <a:off x="4824153" y="2362462"/>
            <a:ext cx="3100834" cy="196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15"/>
          <p:cNvPicPr>
            <a:picLocks noChangeAspect="1" noChangeArrowheads="1"/>
          </p:cNvPicPr>
          <p:nvPr/>
        </p:nvPicPr>
        <p:blipFill>
          <a:blip r:embed="rId5">
            <a:extLst>
              <a:ext uri="{28A0092B-C50C-407E-A947-70E740481C1C}">
                <a14:useLocalDpi xmlns:a14="http://schemas.microsoft.com/office/drawing/2010/main" val="0"/>
              </a:ext>
            </a:extLst>
          </a:blip>
          <a:srcRect l="391" t="12080" r="909" b="-17654"/>
          <a:stretch>
            <a:fillRect/>
          </a:stretch>
        </p:blipFill>
        <p:spPr bwMode="auto">
          <a:xfrm>
            <a:off x="4824153" y="2164613"/>
            <a:ext cx="3100834"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6"/>
          <p:cNvPicPr>
            <a:picLocks noChangeAspect="1" noChangeArrowheads="1"/>
          </p:cNvPicPr>
          <p:nvPr/>
        </p:nvPicPr>
        <p:blipFill>
          <a:blip r:embed="rId6">
            <a:extLst>
              <a:ext uri="{28A0092B-C50C-407E-A947-70E740481C1C}">
                <a14:useLocalDpi xmlns:a14="http://schemas.microsoft.com/office/drawing/2010/main" val="0"/>
              </a:ext>
            </a:extLst>
          </a:blip>
          <a:srcRect r="1662"/>
          <a:stretch>
            <a:fillRect/>
          </a:stretch>
        </p:blipFill>
        <p:spPr bwMode="auto">
          <a:xfrm>
            <a:off x="4824153" y="4345696"/>
            <a:ext cx="3100834" cy="11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17"/>
          <p:cNvPicPr>
            <a:picLocks noChangeAspect="1" noChangeArrowheads="1"/>
          </p:cNvPicPr>
          <p:nvPr/>
        </p:nvPicPr>
        <p:blipFill>
          <a:blip r:embed="rId7">
            <a:extLst>
              <a:ext uri="{28A0092B-C50C-407E-A947-70E740481C1C}">
                <a14:useLocalDpi xmlns:a14="http://schemas.microsoft.com/office/drawing/2010/main" val="0"/>
              </a:ext>
            </a:extLst>
          </a:blip>
          <a:srcRect r="1662"/>
          <a:stretch>
            <a:fillRect/>
          </a:stretch>
        </p:blipFill>
        <p:spPr bwMode="auto">
          <a:xfrm>
            <a:off x="4824153" y="5524380"/>
            <a:ext cx="3100834" cy="67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110145"/>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sz="5062" dirty="0"/>
              <a:t>United States President (46) </a:t>
            </a:r>
          </a:p>
        </p:txBody>
      </p:sp>
      <p:sp>
        <p:nvSpPr>
          <p:cNvPr id="60420" name="TextBox 3"/>
          <p:cNvSpPr txBox="1">
            <a:spLocks noChangeArrowheads="1"/>
          </p:cNvSpPr>
          <p:nvPr/>
        </p:nvSpPr>
        <p:spPr bwMode="auto">
          <a:xfrm>
            <a:off x="6471047" y="3321844"/>
            <a:ext cx="2357438" cy="87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1pPr>
            <a:lvl2pPr marL="742950" indent="-285750">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2pPr>
            <a:lvl3pPr>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3pPr>
            <a:lvl4pPr>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4pPr>
            <a:lvl5pPr>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5pPr>
            <a:lvl6pPr marL="1981200" indent="304800" defTabSz="584200" eaLnBrk="0" fontAlgn="base" hangingPunct="0">
              <a:spcBef>
                <a:spcPct val="0"/>
              </a:spcBef>
              <a:spcAft>
                <a:spcPct val="0"/>
              </a:spcAft>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6pPr>
            <a:lvl7pPr marL="2438400" indent="304800" defTabSz="584200" eaLnBrk="0" fontAlgn="base" hangingPunct="0">
              <a:spcBef>
                <a:spcPct val="0"/>
              </a:spcBef>
              <a:spcAft>
                <a:spcPct val="0"/>
              </a:spcAft>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7pPr>
            <a:lvl8pPr marL="2895600" indent="304800" defTabSz="584200" eaLnBrk="0" fontAlgn="base" hangingPunct="0">
              <a:spcBef>
                <a:spcPct val="0"/>
              </a:spcBef>
              <a:spcAft>
                <a:spcPct val="0"/>
              </a:spcAft>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8pPr>
            <a:lvl9pPr marL="3352800" indent="304800" defTabSz="584200" eaLnBrk="0" fontAlgn="base" hangingPunct="0">
              <a:spcBef>
                <a:spcPct val="0"/>
              </a:spcBef>
              <a:spcAft>
                <a:spcPct val="0"/>
              </a:spcAft>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9pPr>
          </a:lstStyle>
          <a:p>
            <a:pPr algn="ctr" eaLnBrk="1"/>
            <a:r>
              <a:rPr lang="en-US" altLang="en-US" sz="2531" dirty="0"/>
              <a:t>Joe Biden (D)</a:t>
            </a:r>
          </a:p>
          <a:p>
            <a:pPr algn="ctr" eaLnBrk="1"/>
            <a:endParaRPr lang="en-US" altLang="en-US" sz="2531" dirty="0"/>
          </a:p>
        </p:txBody>
      </p:sp>
      <p:pic>
        <p:nvPicPr>
          <p:cNvPr id="2050" name="Picture 2" descr="https://www.whitehouse.gov/wp-content/uploads/2021/04/P20210303AS-1901-cropped.jpg">
            <a:extLst>
              <a:ext uri="{FF2B5EF4-FFF2-40B4-BE49-F238E27FC236}">
                <a16:creationId xmlns:a16="http://schemas.microsoft.com/office/drawing/2014/main" id="{6AC62DF5-EE1D-4BC6-9632-3C0DD75148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1969" y="2539269"/>
            <a:ext cx="3604031" cy="2703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297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EB96CE-8473-4574-810F-C14F0035E768}"/>
              </a:ext>
            </a:extLst>
          </p:cNvPr>
          <p:cNvSpPr>
            <a:spLocks noGrp="1"/>
          </p:cNvSpPr>
          <p:nvPr>
            <p:ph idx="4294967295"/>
          </p:nvPr>
        </p:nvSpPr>
        <p:spPr>
          <a:xfrm>
            <a:off x="799416" y="1532869"/>
            <a:ext cx="10529288" cy="4517501"/>
          </a:xfrm>
        </p:spPr>
        <p:txBody>
          <a:bodyPr>
            <a:normAutofit/>
          </a:bodyPr>
          <a:lstStyle/>
          <a:p>
            <a:r>
              <a:rPr lang="en-US" dirty="0"/>
              <a:t>National Security Powers—commander in chief of armed forces, treaty-maker with other nations (with Senate confirmation), nomination of ambassadors, receiving ambassadors from other nations</a:t>
            </a:r>
          </a:p>
          <a:p>
            <a:r>
              <a:rPr lang="en-US" dirty="0"/>
              <a:t>Legislative Powers—presenting information in the State of the Union, recommending legislation to Congress, convene both houses of Congress, adjourn Congress, veto legislation</a:t>
            </a:r>
          </a:p>
          <a:p>
            <a:r>
              <a:rPr lang="en-US" dirty="0"/>
              <a:t>Administrative Powers— execute the laws, nominate certain government officials, request opinions of officials, fill administrative vacancies</a:t>
            </a:r>
          </a:p>
          <a:p>
            <a:r>
              <a:rPr lang="en-US" dirty="0"/>
              <a:t>Judicial Powers—grant reprieves and pardons for federal offences, nominate federal judges (with Senate confirmation)</a:t>
            </a:r>
          </a:p>
        </p:txBody>
      </p:sp>
      <p:sp>
        <p:nvSpPr>
          <p:cNvPr id="2" name="Title 1">
            <a:extLst>
              <a:ext uri="{FF2B5EF4-FFF2-40B4-BE49-F238E27FC236}">
                <a16:creationId xmlns:a16="http://schemas.microsoft.com/office/drawing/2014/main" id="{696CFF5F-ED31-4D3F-8A93-9AAF2DC89C74}"/>
              </a:ext>
            </a:extLst>
          </p:cNvPr>
          <p:cNvSpPr>
            <a:spLocks noGrp="1"/>
          </p:cNvSpPr>
          <p:nvPr>
            <p:ph type="title" idx="4294967295"/>
          </p:nvPr>
        </p:nvSpPr>
        <p:spPr>
          <a:xfrm>
            <a:off x="1295400" y="604838"/>
            <a:ext cx="9601200" cy="873125"/>
          </a:xfrm>
        </p:spPr>
        <p:txBody>
          <a:bodyPr/>
          <a:lstStyle/>
          <a:p>
            <a:r>
              <a:rPr lang="en-US" dirty="0"/>
              <a:t>Constitutional Powers of the President</a:t>
            </a:r>
          </a:p>
        </p:txBody>
      </p:sp>
    </p:spTree>
    <p:extLst>
      <p:ext uri="{BB962C8B-B14F-4D97-AF65-F5344CB8AC3E}">
        <p14:creationId xmlns:p14="http://schemas.microsoft.com/office/powerpoint/2010/main" val="292676595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184</TotalTime>
  <Words>1689</Words>
  <Application>Microsoft Office PowerPoint</Application>
  <PresentationFormat>Widescreen</PresentationFormat>
  <Paragraphs>187</Paragraphs>
  <Slides>37</Slides>
  <Notes>17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7" baseType="lpstr">
      <vt:lpstr>ＭＳ Ｐゴシック</vt:lpstr>
      <vt:lpstr>ＭＳ Ｐゴシック</vt:lpstr>
      <vt:lpstr>Arial</vt:lpstr>
      <vt:lpstr>Calibri</vt:lpstr>
      <vt:lpstr>Garamond</vt:lpstr>
      <vt:lpstr>Monotype Sorts</vt:lpstr>
      <vt:lpstr>Times New Roman</vt:lpstr>
      <vt:lpstr>Wingdings</vt:lpstr>
      <vt:lpstr>Organic</vt:lpstr>
      <vt:lpstr>Photo Editor Photo</vt:lpstr>
      <vt:lpstr>The Presidency </vt:lpstr>
      <vt:lpstr>The Presidents</vt:lpstr>
      <vt:lpstr>The Presidents</vt:lpstr>
      <vt:lpstr>The Presidents</vt:lpstr>
      <vt:lpstr>The Presidents</vt:lpstr>
      <vt:lpstr>Incomplete Terms</vt:lpstr>
      <vt:lpstr>The Presidents</vt:lpstr>
      <vt:lpstr>United States President (46) </vt:lpstr>
      <vt:lpstr>Constitutional Powers of the President</vt:lpstr>
      <vt:lpstr>Presidential Powers</vt:lpstr>
      <vt:lpstr>Running the Government: The Chief Executive</vt:lpstr>
      <vt:lpstr>Running the Government: The Chief Executive</vt:lpstr>
      <vt:lpstr>Running the Government:  The Chief Executive</vt:lpstr>
      <vt:lpstr>Running the Government: The Chief Executive</vt:lpstr>
      <vt:lpstr>Running the Government: The Chief Executive</vt:lpstr>
      <vt:lpstr>First Lady</vt:lpstr>
      <vt:lpstr>Presidential Leadership of Congress: The Politics of Shared Powers</vt:lpstr>
      <vt:lpstr>Signing Statements</vt:lpstr>
      <vt:lpstr>Presidential Leadership of Congress: The Politics of Shared Powers</vt:lpstr>
      <vt:lpstr>Gallup Presidential Approval Ratings</vt:lpstr>
      <vt:lpstr>Approval Ratings</vt:lpstr>
      <vt:lpstr>Approval Ratings</vt:lpstr>
      <vt:lpstr>Power from the People: The Public Presidency</vt:lpstr>
      <vt:lpstr>Power from the People: The Public Presidency</vt:lpstr>
      <vt:lpstr>Power from the People: The Public Presidency</vt:lpstr>
      <vt:lpstr>Bully Pulpit</vt:lpstr>
      <vt:lpstr>Presidential Leadership of Congress: The Politics of Shared Powers</vt:lpstr>
      <vt:lpstr>The President and National Security Policy</vt:lpstr>
      <vt:lpstr>The President and National Security Policy</vt:lpstr>
      <vt:lpstr>The President and National Security Policy</vt:lpstr>
      <vt:lpstr>The President and National Security Policy</vt:lpstr>
      <vt:lpstr>The President and the Press</vt:lpstr>
      <vt:lpstr>Organization of the White House Staff </vt:lpstr>
      <vt:lpstr>Organization of the White House Staff </vt:lpstr>
      <vt:lpstr>Organization of the White House Staff </vt:lpstr>
      <vt:lpstr>Organization of the White House Staff </vt:lpstr>
      <vt:lpstr>Important Court Cases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Presidency</dc:title>
  <dc:creator>Windows User</dc:creator>
  <cp:lastModifiedBy>Michael Fluharty</cp:lastModifiedBy>
  <cp:revision>20</cp:revision>
  <dcterms:created xsi:type="dcterms:W3CDTF">2017-05-23T14:25:41Z</dcterms:created>
  <dcterms:modified xsi:type="dcterms:W3CDTF">2024-07-31T22:35:00Z</dcterms:modified>
</cp:coreProperties>
</file>