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261" r:id="rId3"/>
    <p:sldId id="257" r:id="rId4"/>
    <p:sldId id="258" r:id="rId5"/>
    <p:sldId id="260" r:id="rId6"/>
    <p:sldId id="263" r:id="rId7"/>
    <p:sldId id="262" r:id="rId8"/>
    <p:sldId id="264" r:id="rId9"/>
    <p:sldId id="288" r:id="rId10"/>
    <p:sldId id="266" r:id="rId11"/>
    <p:sldId id="267" r:id="rId12"/>
    <p:sldId id="271" r:id="rId13"/>
    <p:sldId id="272" r:id="rId14"/>
    <p:sldId id="274" r:id="rId15"/>
    <p:sldId id="276" r:id="rId16"/>
    <p:sldId id="278" r:id="rId17"/>
    <p:sldId id="277" r:id="rId18"/>
    <p:sldId id="275" r:id="rId19"/>
    <p:sldId id="285" r:id="rId20"/>
    <p:sldId id="286" r:id="rId21"/>
    <p:sldId id="281" r:id="rId22"/>
    <p:sldId id="28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BA633-0217-4456-81F3-2C6F0F922B67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144C6-F359-4487-AEF4-37E12F01F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39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25F67A2-AA76-4B62-9CD1-66FEC6AB579A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1136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136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0012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BE4BE3D-F429-44B0-8EED-6C8F1C9690AE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374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ED3BBF0-5CE9-4AB2-9907-D2B1AD49A422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864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307FA42-742B-4E2E-B324-ED951AD845DD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468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218777E-52C8-49A3-A35A-148A877B7E68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1146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146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001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961DF3E-378C-4217-A512-BA156A644366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253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0BB23A8-7102-40B7-876C-AF8DFFBC8667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1351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870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65329A4-6AB0-405C-970F-838D48040CFA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950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19BA0C8-EA4A-491E-A195-96AE29C1E98A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181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A07DC40-3702-4641-A3B5-DDE79C2E8369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141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B1A7BA0-A9D1-4406-8E7C-F988608B7983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13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723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CCEFF9C-E5CD-4275-AE80-6DF92FD78930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618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2601" y="6460629"/>
            <a:ext cx="2845594" cy="168548"/>
          </a:xfrm>
          <a:prstGeom prst="rect">
            <a:avLst/>
          </a:prstGeom>
        </p:spPr>
        <p:txBody>
          <a:bodyPr lIns="130046" tIns="65023" rIns="130046" bIns="65023"/>
          <a:lstStyle>
            <a:lvl1pPr algn="ctr" eaLnBrk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700" y="6019726"/>
            <a:ext cx="2844105" cy="473273"/>
          </a:xfrm>
          <a:prstGeom prst="rect">
            <a:avLst/>
          </a:prstGeom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ctr" eaLnBrk="1">
              <a:defRPr/>
            </a:lvl1pPr>
          </a:lstStyle>
          <a:p>
            <a:pPr>
              <a:defRPr/>
            </a:pPr>
            <a:fld id="{9690313E-640C-4279-88F2-5C90C071A2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07137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70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x7OCgMPX2m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Presidency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Textbook Chapter 14</a:t>
            </a:r>
          </a:p>
          <a:p>
            <a:r>
              <a:rPr lang="en-US" dirty="0"/>
              <a:t>Coach Flu</a:t>
            </a:r>
          </a:p>
          <a:p>
            <a:r>
              <a:rPr lang="en-US" dirty="0"/>
              <a:t>Revised 2017-2018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188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8"/>
              <a:t>Running the Government:</a:t>
            </a:r>
            <a:br>
              <a:rPr lang="en-US" altLang="en-US" sz="4008"/>
            </a:br>
            <a:r>
              <a:rPr lang="en-US" altLang="en-US" sz="4008"/>
              <a:t>The Chief Executive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4223" y="2539344"/>
            <a:ext cx="7750969" cy="410765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As Chief Executive, the president presides over the administration of government.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/>
              <a:t>Constitution: “take care that the laws be faithfully executed”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/>
              <a:t>Today, federal bureaucracy spends $2.8 trillion a year and numbers more than 4 million employees.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/>
              <a:t>Presidents appoint 500 high-level positions and 2,500 lesser jobs.</a:t>
            </a:r>
          </a:p>
        </p:txBody>
      </p:sp>
    </p:spTree>
    <p:extLst>
      <p:ext uri="{BB962C8B-B14F-4D97-AF65-F5344CB8AC3E}">
        <p14:creationId xmlns:p14="http://schemas.microsoft.com/office/powerpoint/2010/main" val="4249569609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52687" y="214313"/>
            <a:ext cx="7358063" cy="1482328"/>
          </a:xfrm>
        </p:spPr>
        <p:txBody>
          <a:bodyPr/>
          <a:lstStyle/>
          <a:p>
            <a:pPr eaLnBrk="1" hangingPunct="1"/>
            <a:r>
              <a:rPr lang="en-US" altLang="en-US" sz="3797"/>
              <a:t>Running the Government:</a:t>
            </a:r>
            <a:br>
              <a:rPr lang="en-US" altLang="en-US" sz="3797"/>
            </a:br>
            <a:r>
              <a:rPr lang="en-US" altLang="en-US" sz="3797"/>
              <a:t>The Chief Executive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24063" y="1982391"/>
            <a:ext cx="8143875" cy="4107656"/>
          </a:xfrm>
        </p:spPr>
        <p:txBody>
          <a:bodyPr/>
          <a:lstStyle/>
          <a:p>
            <a:pPr eaLnBrk="1" hangingPunct="1"/>
            <a:r>
              <a:rPr lang="en-US" altLang="en-US" b="1"/>
              <a:t>The Vice President</a:t>
            </a:r>
          </a:p>
          <a:p>
            <a:pPr lvl="1" eaLnBrk="1" hangingPunct="1"/>
            <a:r>
              <a:rPr lang="en-US" altLang="en-US" b="1"/>
              <a:t>Basically just “waits” for things to do</a:t>
            </a:r>
          </a:p>
          <a:p>
            <a:pPr lvl="1" eaLnBrk="1" hangingPunct="1"/>
            <a:r>
              <a:rPr lang="en-US" altLang="en-US" b="1"/>
              <a:t>Power has grown over time, as recent presidents have given their VPs important jobs</a:t>
            </a:r>
          </a:p>
          <a:p>
            <a:pPr eaLnBrk="1" hangingPunct="1"/>
            <a:r>
              <a:rPr lang="en-US" altLang="en-US" b="1"/>
              <a:t>The Cabinet</a:t>
            </a:r>
          </a:p>
          <a:p>
            <a:pPr lvl="1" eaLnBrk="1" hangingPunct="1"/>
            <a:r>
              <a:rPr lang="en-US" altLang="en-US" b="1"/>
              <a:t>Presidential advisors, not in Constitution</a:t>
            </a:r>
          </a:p>
          <a:p>
            <a:pPr lvl="1" eaLnBrk="1" hangingPunct="1"/>
            <a:r>
              <a:rPr lang="en-US" altLang="en-US" b="1"/>
              <a:t>Made up of 14 cabinet secretaries and one Attorney General, confirmed by the Senate</a:t>
            </a:r>
          </a:p>
        </p:txBody>
      </p:sp>
    </p:spTree>
    <p:extLst>
      <p:ext uri="{BB962C8B-B14F-4D97-AF65-F5344CB8AC3E}">
        <p14:creationId xmlns:p14="http://schemas.microsoft.com/office/powerpoint/2010/main" val="37715663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5715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First Lady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295400"/>
            <a:ext cx="7772400" cy="4114800"/>
          </a:xfrm>
        </p:spPr>
        <p:txBody>
          <a:bodyPr/>
          <a:lstStyle/>
          <a:p>
            <a:pPr marL="457200" lvl="1" indent="0">
              <a:buNone/>
              <a:defRPr/>
            </a:pPr>
            <a:r>
              <a:rPr lang="en-US" dirty="0">
                <a:ea typeface="+mn-ea"/>
              </a:rPr>
              <a:t>No official government position, but many get involved politically</a:t>
            </a:r>
          </a:p>
          <a:p>
            <a:pPr marL="457200" lvl="1" indent="0">
              <a:buNone/>
              <a:defRPr/>
            </a:pPr>
            <a:r>
              <a:rPr lang="en-US" dirty="0">
                <a:ea typeface="+mn-ea"/>
              </a:rPr>
              <a:t>Recent ones focus on a single issue</a:t>
            </a:r>
          </a:p>
          <a:p>
            <a:pPr eaLnBrk="1" hangingPunct="1">
              <a:buFont typeface="Monotype Sorts" charset="0"/>
              <a:buChar char="h"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3074" name="Picture 2" descr="Image result for first la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8" y="2585578"/>
            <a:ext cx="3592118" cy="202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Michelle Obama - Wikipedia">
            <a:extLst>
              <a:ext uri="{FF2B5EF4-FFF2-40B4-BE49-F238E27FC236}">
                <a16:creationId xmlns:a16="http://schemas.microsoft.com/office/drawing/2014/main" id="{BB592C1C-7B70-4902-ACFF-89CA00DA8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024" y="2585578"/>
            <a:ext cx="17430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ill Biden to Close ALA Midwinter Virtual | American Libraries Magazine">
            <a:extLst>
              <a:ext uri="{FF2B5EF4-FFF2-40B4-BE49-F238E27FC236}">
                <a16:creationId xmlns:a16="http://schemas.microsoft.com/office/drawing/2014/main" id="{E525882F-57CD-40BE-89CC-9FEB4A4C3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6409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823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57400" y="782783"/>
            <a:ext cx="8162925" cy="10906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Presidential Leadership of Congress: The Politics of Shared Powers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289665" y="1989513"/>
            <a:ext cx="5334000" cy="4495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sz="2800" dirty="0"/>
              <a:t>Chief Legislator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Veto: Sending a bill back to Congress with the reasons for rejecting it. Can be overridden.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Pocket Veto: Letting a bill die by not signing it in 10 days when Congress is adjourned.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Line Item Veto: The ability to veto parts of a bill. Some state governors have it, but not the president. The president must sign or veto all of a bill.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sz="2400" dirty="0"/>
          </a:p>
        </p:txBody>
      </p:sp>
      <p:pic>
        <p:nvPicPr>
          <p:cNvPr id="15364" name="Picture 5" descr="Bill_law_ve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38401"/>
            <a:ext cx="274320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39916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395539" y="914401"/>
            <a:ext cx="8162925" cy="10906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Presidential Leadership of Congress: The Politics of Shared Powers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149927" y="2517371"/>
            <a:ext cx="4800600" cy="4114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dirty="0"/>
              <a:t>	</a:t>
            </a:r>
            <a:r>
              <a:rPr lang="en-US" dirty="0"/>
              <a:t>Mandates</a:t>
            </a:r>
          </a:p>
          <a:p>
            <a:pPr lvl="2" eaLnBrk="1" hangingPunct="1">
              <a:defRPr/>
            </a:pPr>
            <a:r>
              <a:rPr lang="en-US" sz="2000" dirty="0"/>
              <a:t>Perception that the voters strongly support the president</a:t>
            </a:r>
            <a:r>
              <a:rPr lang="en-US" altLang="en-US" sz="2000" dirty="0">
                <a:latin typeface="Arial" pitchFamily="34" charset="0"/>
              </a:rPr>
              <a:t>’</a:t>
            </a:r>
            <a:r>
              <a:rPr lang="en-US" altLang="ja-JP" sz="2000" dirty="0"/>
              <a:t>s leadership and policies</a:t>
            </a:r>
          </a:p>
          <a:p>
            <a:pPr lvl="2" eaLnBrk="1" hangingPunct="1">
              <a:defRPr/>
            </a:pPr>
            <a:r>
              <a:rPr lang="en-US" sz="2000" dirty="0"/>
              <a:t>Mandates are infrequent, but presidents may claim a mandate anyway</a:t>
            </a:r>
          </a:p>
        </p:txBody>
      </p:sp>
      <p:pic>
        <p:nvPicPr>
          <p:cNvPr id="17412" name="Picture 4" descr="obama_approval_index_october_21_2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2819401"/>
            <a:ext cx="3890963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27499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3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1"/>
          <p:cNvSpPr>
            <a:spLocks noGrp="1"/>
          </p:cNvSpPr>
          <p:nvPr>
            <p:ph type="title" idx="4294967295"/>
          </p:nvPr>
        </p:nvSpPr>
        <p:spPr>
          <a:xfrm>
            <a:off x="-596850" y="541061"/>
            <a:ext cx="7134225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Approval Ratings</a:t>
            </a:r>
          </a:p>
        </p:txBody>
      </p:sp>
      <p:pic>
        <p:nvPicPr>
          <p:cNvPr id="136195" name="Content Placeholder 4" descr="President Chart.bmp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99924" y="1379261"/>
            <a:ext cx="5196961" cy="2369306"/>
          </a:xfrm>
        </p:spPr>
      </p:pic>
      <p:pic>
        <p:nvPicPr>
          <p:cNvPr id="30722" name="Picture 2" descr="Image result for Obamas average approval rating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147" y="728630"/>
            <a:ext cx="50768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F556A3-1A27-4634-9D83-28557E43A2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0744" y="3816791"/>
            <a:ext cx="4636141" cy="23953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036539-66F7-4C91-B16E-9C438FF900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3020" y="3538571"/>
            <a:ext cx="4865077" cy="24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0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975" y="456407"/>
            <a:ext cx="109728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Approval Ratings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1B1811-A1E3-470D-B75F-D8DE1E5F8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171" y="1686188"/>
            <a:ext cx="10035153" cy="364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96631"/>
      </p:ext>
    </p:extLst>
  </p:cSld>
  <p:clrMapOvr>
    <a:masterClrMapping/>
  </p:clrMapOvr>
  <p:transition spd="med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3469" y="781714"/>
            <a:ext cx="10972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Power from the People:</a:t>
            </a:r>
            <a:br>
              <a:rPr lang="en-US" dirty="0">
                <a:cs typeface="+mj-cs"/>
              </a:rPr>
            </a:br>
            <a:r>
              <a:rPr lang="en-US" dirty="0">
                <a:cs typeface="+mj-cs"/>
              </a:rPr>
              <a:t>The Public Presidency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0" y="2209800"/>
            <a:ext cx="7772400" cy="1905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/>
              <a:t>Presidents have three audiences they must communicate with.</a:t>
            </a:r>
          </a:p>
          <a:p>
            <a:pPr lvl="1">
              <a:defRPr/>
            </a:pPr>
            <a:r>
              <a:rPr lang="en-US" dirty="0"/>
              <a:t>Politicians in D.C. </a:t>
            </a:r>
          </a:p>
          <a:p>
            <a:pPr lvl="1">
              <a:defRPr/>
            </a:pPr>
            <a:r>
              <a:rPr lang="en-US" dirty="0"/>
              <a:t>Party members and leaders.</a:t>
            </a:r>
          </a:p>
          <a:p>
            <a:pPr lvl="1">
              <a:defRPr/>
            </a:pPr>
            <a:r>
              <a:rPr lang="en-US" dirty="0"/>
              <a:t>The public</a:t>
            </a:r>
          </a:p>
          <a:p>
            <a:pPr eaLnBrk="1" hangingPunct="1">
              <a:defRPr/>
            </a:pPr>
            <a:r>
              <a:rPr lang="en-US" dirty="0"/>
              <a:t>Presidential Approval</a:t>
            </a:r>
          </a:p>
          <a:p>
            <a:pPr lvl="1" eaLnBrk="1" hangingPunct="1">
              <a:defRPr/>
            </a:pPr>
            <a:r>
              <a:rPr lang="en-US" sz="1800" dirty="0"/>
              <a:t>Receives much effort by the White House</a:t>
            </a:r>
          </a:p>
          <a:p>
            <a:pPr lvl="1" eaLnBrk="1" hangingPunct="1">
              <a:defRPr/>
            </a:pPr>
            <a:r>
              <a:rPr lang="en-US" sz="1800" dirty="0"/>
              <a:t>Product of many factors: war, the economy, the </a:t>
            </a:r>
            <a:r>
              <a:rPr lang="ja-JP" altLang="en-US" sz="1800" dirty="0">
                <a:latin typeface="Arial" pitchFamily="34" charset="0"/>
              </a:rPr>
              <a:t>“</a:t>
            </a:r>
            <a:r>
              <a:rPr lang="en-US" altLang="ja-JP" sz="1800" dirty="0"/>
              <a:t>honeymoon” period</a:t>
            </a:r>
          </a:p>
          <a:p>
            <a:pPr lvl="1" eaLnBrk="1" hangingPunct="1">
              <a:defRPr/>
            </a:pPr>
            <a:r>
              <a:rPr lang="en-US" sz="1800" dirty="0"/>
              <a:t>Changes can highlight good / bad decisions</a:t>
            </a:r>
          </a:p>
        </p:txBody>
      </p:sp>
    </p:spTree>
    <p:extLst>
      <p:ext uri="{BB962C8B-B14F-4D97-AF65-F5344CB8AC3E}">
        <p14:creationId xmlns:p14="http://schemas.microsoft.com/office/powerpoint/2010/main" val="234144575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Power from the People:</a:t>
            </a:r>
            <a:br>
              <a:rPr lang="en-US" dirty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The Public Presidency</a:t>
            </a:r>
          </a:p>
        </p:txBody>
      </p:sp>
      <p:sp>
        <p:nvSpPr>
          <p:cNvPr id="22531" name="Rectangle 1027"/>
          <p:cNvSpPr>
            <a:spLocks noGrp="1" noChangeArrowheads="1"/>
          </p:cNvSpPr>
          <p:nvPr>
            <p:ph idx="1"/>
          </p:nvPr>
        </p:nvSpPr>
        <p:spPr>
          <a:xfrm>
            <a:off x="4890654" y="2611264"/>
            <a:ext cx="5486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Going Public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i="1" dirty="0"/>
              <a:t>Public support is perhaps the greatest source of influence a president has.</a:t>
            </a:r>
            <a:endParaRPr lang="en-US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Presidential appearances are staged to get the public</a:t>
            </a:r>
            <a:r>
              <a:rPr lang="en-US" altLang="en-US" dirty="0"/>
              <a:t>’</a:t>
            </a:r>
            <a:r>
              <a:rPr lang="en-US" altLang="ja-JP" dirty="0"/>
              <a:t>s attention.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As head of state, presidents often perform many ceremonial functions- which usually result in favorable press coverage.</a:t>
            </a:r>
            <a:endParaRPr lang="en-US" i="1" dirty="0"/>
          </a:p>
        </p:txBody>
      </p:sp>
      <p:pic>
        <p:nvPicPr>
          <p:cNvPr id="18437" name="Picture 1029" descr="obama_throws_ceremonial_pitch_at_mlb_all_star_g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792" y="982132"/>
            <a:ext cx="14493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 descr="Image result for presidential ceremoni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294" y="3826931"/>
            <a:ext cx="2817553" cy="152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12413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84634" y="886734"/>
            <a:ext cx="8229824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640" dirty="0"/>
              <a:t>Power from the People:</a:t>
            </a:r>
            <a:br>
              <a:rPr lang="en-US" altLang="en-US" sz="4640" dirty="0"/>
            </a:br>
            <a:r>
              <a:rPr lang="en-US" altLang="en-US" sz="4640" dirty="0"/>
              <a:t>The Public Presidency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24062" y="2497780"/>
            <a:ext cx="7750969" cy="4107656"/>
          </a:xfrm>
        </p:spPr>
        <p:txBody>
          <a:bodyPr/>
          <a:lstStyle/>
          <a:p>
            <a:pPr eaLnBrk="1" hangingPunct="1"/>
            <a:r>
              <a:rPr lang="en-US" altLang="en-US" b="1" dirty="0"/>
              <a:t>Going Public</a:t>
            </a:r>
          </a:p>
          <a:p>
            <a:pPr lvl="1" eaLnBrk="1" hangingPunct="1"/>
            <a:r>
              <a:rPr lang="en-US" altLang="en-US" b="1" dirty="0"/>
              <a:t>Public support is perhaps the greatest source of influence a president has.</a:t>
            </a:r>
          </a:p>
          <a:p>
            <a:pPr lvl="1" eaLnBrk="1" hangingPunct="1"/>
            <a:r>
              <a:rPr lang="en-US" altLang="en-US" b="1" dirty="0"/>
              <a:t>Presidential appearances are staged to get the public’s attention.</a:t>
            </a:r>
          </a:p>
          <a:p>
            <a:pPr lvl="1" eaLnBrk="1" hangingPunct="1"/>
            <a:r>
              <a:rPr lang="en-US" altLang="en-US" b="1" dirty="0"/>
              <a:t>As head of state, presidents often perform many ceremonial functions, which usually result in favorable press coverage.</a:t>
            </a:r>
            <a:endParaRPr lang="en-US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19508867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99109" y="375047"/>
            <a:ext cx="7358063" cy="1482328"/>
          </a:xfrm>
        </p:spPr>
        <p:txBody>
          <a:bodyPr/>
          <a:lstStyle/>
          <a:p>
            <a:pPr eaLnBrk="1" hangingPunct="1"/>
            <a:r>
              <a:rPr lang="en-US" altLang="en-US"/>
              <a:t>The Presidents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91043" y="1857375"/>
            <a:ext cx="7340203" cy="410765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/>
              <a:t>Great Expectations</a:t>
            </a:r>
          </a:p>
          <a:p>
            <a:pPr lvl="1" eaLnBrk="1" hangingPunct="1"/>
            <a:r>
              <a:rPr lang="en-US" altLang="en-US" sz="2800" b="1" dirty="0"/>
              <a:t>Americans want a president who is powerful and who can do good like Washington, Jefferson, Lincoln, Roosevelt, and Kennedy.</a:t>
            </a:r>
          </a:p>
          <a:p>
            <a:pPr lvl="1" eaLnBrk="1" hangingPunct="1"/>
            <a:r>
              <a:rPr lang="en-US" altLang="en-US" sz="2800" b="1" dirty="0"/>
              <a:t>Yet Americans do not like a concentration of power because they are individualistic and skeptical of authority.</a:t>
            </a:r>
          </a:p>
        </p:txBody>
      </p:sp>
    </p:spTree>
    <p:extLst>
      <p:ext uri="{BB962C8B-B14F-4D97-AF65-F5344CB8AC3E}">
        <p14:creationId xmlns:p14="http://schemas.microsoft.com/office/powerpoint/2010/main" val="38424041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bldLvl="2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>
          <a:xfrm>
            <a:off x="2399109" y="265658"/>
            <a:ext cx="7358063" cy="1482328"/>
          </a:xfrm>
        </p:spPr>
        <p:txBody>
          <a:bodyPr/>
          <a:lstStyle/>
          <a:p>
            <a:r>
              <a:rPr lang="en-US" altLang="en-US"/>
              <a:t>Bully Pulpit</a:t>
            </a:r>
          </a:p>
        </p:txBody>
      </p:sp>
      <p:pic>
        <p:nvPicPr>
          <p:cNvPr id="88067" name="Picture 2" descr="Image result for reagan speec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36851" y="1420762"/>
            <a:ext cx="3482578" cy="1869654"/>
          </a:xfrm>
          <a:noFill/>
        </p:spPr>
      </p:pic>
      <p:sp>
        <p:nvSpPr>
          <p:cNvPr id="88068" name="TextBox 3"/>
          <p:cNvSpPr txBox="1">
            <a:spLocks noChangeArrowheads="1"/>
          </p:cNvSpPr>
          <p:nvPr/>
        </p:nvSpPr>
        <p:spPr bwMode="auto">
          <a:xfrm>
            <a:off x="2306761" y="3290416"/>
            <a:ext cx="7340203" cy="359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19812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4384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28956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3528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>
              <a:buFont typeface="Arial" panose="020B0604020202020204" pitchFamily="34" charset="0"/>
              <a:buChar char="•"/>
            </a:pPr>
            <a:r>
              <a:rPr lang="en-US" altLang="en-US" sz="2531" dirty="0"/>
              <a:t>Manage a crisis</a:t>
            </a:r>
          </a:p>
          <a:p>
            <a:pPr algn="ctr" eaLnBrk="1">
              <a:buFont typeface="Arial" panose="020B0604020202020204" pitchFamily="34" charset="0"/>
              <a:buChar char="•"/>
            </a:pPr>
            <a:r>
              <a:rPr lang="en-US" altLang="en-US" sz="2531" dirty="0"/>
              <a:t>Demonstrate leadership</a:t>
            </a:r>
          </a:p>
          <a:p>
            <a:pPr algn="ctr" eaLnBrk="1">
              <a:buFont typeface="Arial" panose="020B0604020202020204" pitchFamily="34" charset="0"/>
              <a:buChar char="•"/>
            </a:pPr>
            <a:r>
              <a:rPr lang="en-US" altLang="en-US" sz="2531" dirty="0"/>
              <a:t>Announce appointment of cabinet members and Supreme Court Justices</a:t>
            </a:r>
          </a:p>
          <a:p>
            <a:pPr algn="ctr" eaLnBrk="1">
              <a:buFont typeface="Arial" panose="020B0604020202020204" pitchFamily="34" charset="0"/>
              <a:buChar char="•"/>
            </a:pPr>
            <a:r>
              <a:rPr lang="en-US" altLang="en-US" sz="2531" dirty="0"/>
              <a:t>Set and clarify the national agenda</a:t>
            </a:r>
          </a:p>
          <a:p>
            <a:pPr algn="ctr" eaLnBrk="1">
              <a:buFont typeface="Arial" panose="020B0604020202020204" pitchFamily="34" charset="0"/>
              <a:buChar char="•"/>
            </a:pPr>
            <a:r>
              <a:rPr lang="en-US" altLang="en-US" sz="2531" dirty="0"/>
              <a:t>Achieve a legislative agenda</a:t>
            </a:r>
          </a:p>
          <a:p>
            <a:pPr algn="ctr" eaLnBrk="1">
              <a:buFont typeface="Arial" panose="020B0604020202020204" pitchFamily="34" charset="0"/>
              <a:buChar char="•"/>
            </a:pPr>
            <a:r>
              <a:rPr lang="en-US" altLang="en-US" sz="2531" dirty="0"/>
              <a:t>Announce foreign policy initiatives</a:t>
            </a:r>
          </a:p>
          <a:p>
            <a:pPr algn="ctr" eaLnBrk="1">
              <a:buFont typeface="Arial" panose="020B0604020202020204" pitchFamily="34" charset="0"/>
              <a:buChar char="•"/>
            </a:pPr>
            <a:endParaRPr lang="en-US" altLang="en-US" sz="2531" dirty="0"/>
          </a:p>
          <a:p>
            <a:pPr algn="ctr" eaLnBrk="1">
              <a:buFont typeface="Arial" panose="020B0604020202020204" pitchFamily="34" charset="0"/>
              <a:buChar char="•"/>
            </a:pPr>
            <a:endParaRPr lang="en-US" altLang="en-US" sz="2531" dirty="0"/>
          </a:p>
        </p:txBody>
      </p:sp>
    </p:spTree>
    <p:extLst>
      <p:ext uri="{BB962C8B-B14F-4D97-AF65-F5344CB8AC3E}">
        <p14:creationId xmlns:p14="http://schemas.microsoft.com/office/powerpoint/2010/main" val="3432684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  <a:cs typeface="+mj-cs"/>
              </a:rPr>
              <a:t>The President and National Security Policy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5715000" y="1981200"/>
            <a:ext cx="42672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dirty="0"/>
              <a:t>Commander in Chief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Writers of the Constitution wanted civilian control of the military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Presidents often make important military decisions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Presidents command a standing military and nuclear arsenal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Presidents can deploy troops without congressional consent.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913973-A7C4-4A87-A519-204A81296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362" y="2796870"/>
            <a:ext cx="4737678" cy="248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4480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The President and National Security Policy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872942" y="2543693"/>
            <a:ext cx="5532120" cy="3366655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800" dirty="0"/>
              <a:t>Crisis Manager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/>
              <a:t>The role the president plays can help or hurt the presidential image.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/>
              <a:t>With current technology, the president can act much faster than Congress to resolve a crisis.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800" dirty="0"/>
              <a:t>Working with Congress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/>
              <a:t>President has lead role in foreign affairs.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/>
              <a:t>Presidents still have to work with Congress for support and funding of foreign policies.</a:t>
            </a:r>
          </a:p>
        </p:txBody>
      </p:sp>
      <p:pic>
        <p:nvPicPr>
          <p:cNvPr id="39938" name="Picture 2" descr="Image result for bush 911 ground ze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" y="2412868"/>
            <a:ext cx="4437745" cy="293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94907" y="5541016"/>
            <a:ext cx="3700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Link to Bullhorn Speech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89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2687623" y="320040"/>
            <a:ext cx="362743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The Presidents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>
          <a:xfrm>
            <a:off x="6741621" y="640080"/>
            <a:ext cx="3959629" cy="569976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Formal Requir</a:t>
            </a:r>
            <a:r>
              <a:rPr lang="en-US" dirty="0"/>
              <a:t>ements: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/>
              <a:t>Must be 35 years old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/>
              <a:t>Must have resided in U.S. for 14 years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/>
              <a:t>Natural born citizen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Informal </a:t>
            </a:r>
            <a:r>
              <a:rPr lang="ja-JP" altLang="en-US" sz="2400" dirty="0"/>
              <a:t>“</a:t>
            </a:r>
            <a:r>
              <a:rPr lang="en-US" altLang="ja-JP" sz="2400" dirty="0"/>
              <a:t>Requirements</a:t>
            </a:r>
            <a:r>
              <a:rPr lang="ja-JP" altLang="en-US" sz="2400" dirty="0"/>
              <a:t>”</a:t>
            </a:r>
            <a:r>
              <a:rPr lang="en-US" altLang="ja-JP" sz="2400" dirty="0"/>
              <a:t>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/>
              <a:t>White (except Barack Obama)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/>
              <a:t>Male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/>
              <a:t>Protestant (except one)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All manner of professions, but mostly political ones (former state governors, for example)</a:t>
            </a:r>
          </a:p>
        </p:txBody>
      </p:sp>
      <p:pic>
        <p:nvPicPr>
          <p:cNvPr id="5124" name="Picture 4" descr="burning-constitutio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27" y="1220065"/>
            <a:ext cx="3067945" cy="304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theodore-roosevelt-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9" y="4341018"/>
            <a:ext cx="1828800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john-f-kennedy1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342" y="2987040"/>
            <a:ext cx="1963738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52715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53607" y="770312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The Presidents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723313" y="2639291"/>
            <a:ext cx="4419600" cy="3383703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Wingdings" charset="0"/>
              <a:buChar char="¤"/>
              <a:defRPr/>
            </a:pPr>
            <a:r>
              <a:rPr lang="en-US" sz="2400" dirty="0"/>
              <a:t>Elections: The Normal Road to the White House</a:t>
            </a:r>
          </a:p>
          <a:p>
            <a:pPr lvl="2" eaLnBrk="1" hangingPunct="1">
              <a:lnSpc>
                <a:spcPct val="90000"/>
              </a:lnSpc>
              <a:buFont typeface="Wingdings" charset="0"/>
              <a:buChar char="¥"/>
              <a:defRPr/>
            </a:pPr>
            <a:r>
              <a:rPr lang="en-US" dirty="0">
                <a:ea typeface="+mn-ea"/>
              </a:rPr>
              <a:t>Once elected, the president serves a term of four years.</a:t>
            </a:r>
          </a:p>
          <a:p>
            <a:pPr lvl="2" eaLnBrk="1" hangingPunct="1">
              <a:lnSpc>
                <a:spcPct val="90000"/>
              </a:lnSpc>
              <a:buFont typeface="Wingdings" charset="0"/>
              <a:buChar char="¥"/>
              <a:defRPr/>
            </a:pPr>
            <a:r>
              <a:rPr lang="en-US" dirty="0">
                <a:ea typeface="+mn-ea"/>
              </a:rPr>
              <a:t>In 1951, the 22</a:t>
            </a:r>
            <a:r>
              <a:rPr lang="en-US" baseline="30000" dirty="0">
                <a:ea typeface="+mn-ea"/>
              </a:rPr>
              <a:t>nd</a:t>
            </a:r>
            <a:r>
              <a:rPr lang="en-US" dirty="0">
                <a:ea typeface="+mn-ea"/>
              </a:rPr>
              <a:t> Amendment limited the number of terms to two.</a:t>
            </a:r>
          </a:p>
          <a:p>
            <a:pPr lvl="2" eaLnBrk="1" hangingPunct="1">
              <a:lnSpc>
                <a:spcPct val="90000"/>
              </a:lnSpc>
              <a:buFont typeface="Wingdings" charset="0"/>
              <a:buChar char="¥"/>
              <a:defRPr/>
            </a:pPr>
            <a:r>
              <a:rPr lang="en-US" dirty="0">
                <a:ea typeface="+mn-ea"/>
              </a:rPr>
              <a:t>Most Presidents have been elected to office.</a:t>
            </a:r>
          </a:p>
        </p:txBody>
      </p:sp>
      <p:pic>
        <p:nvPicPr>
          <p:cNvPr id="6148" name="Picture 4" descr="1208464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26"/>
          <a:stretch/>
        </p:blipFill>
        <p:spPr bwMode="auto">
          <a:xfrm>
            <a:off x="1752601" y="1600200"/>
            <a:ext cx="3402013" cy="391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69189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3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040" y="381221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The Presidents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806440" y="1944486"/>
            <a:ext cx="49530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sz="2800" dirty="0"/>
              <a:t>Secession and Impeachment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dirty="0"/>
              <a:t>The vice-President secedes if the president leaves office due to death or resignation or convicted of impeachment</a:t>
            </a:r>
          </a:p>
          <a:p>
            <a:pPr lvl="2"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dirty="0"/>
              <a:t>Impeachment is investigated by the House, tried by the Senate with the Chief Justice presiding.</a:t>
            </a:r>
          </a:p>
          <a:p>
            <a:pPr lvl="2"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dirty="0"/>
              <a:t>Only two presidents have been impeached: A. Johnson &amp; Clinton- neither was convicted</a:t>
            </a:r>
            <a:r>
              <a:rPr lang="en-US" sz="2000" dirty="0"/>
              <a:t>.</a:t>
            </a:r>
          </a:p>
        </p:txBody>
      </p:sp>
      <p:pic>
        <p:nvPicPr>
          <p:cNvPr id="7172" name="Picture 4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2" y="763386"/>
            <a:ext cx="2047340" cy="266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29" y="3704706"/>
            <a:ext cx="18240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922" y="1419177"/>
            <a:ext cx="10302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023357" y="2449422"/>
            <a:ext cx="8819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Times New Roman" charset="0"/>
                <a:ea typeface="ＭＳ Ｐゴシック" charset="0"/>
              </a:rPr>
              <a:t>resigned</a:t>
            </a:r>
          </a:p>
        </p:txBody>
      </p:sp>
      <p:sp>
        <p:nvSpPr>
          <p:cNvPr id="2" name="AutoShape 2" descr="Official White House presidential portrait. Head shot of Trump smiling in front of the U.S. flag, wearing a dark blue suit jacket with American flag lapel pin, white shirt, and light blue necktie.">
            <a:extLst>
              <a:ext uri="{FF2B5EF4-FFF2-40B4-BE49-F238E27FC236}">
                <a16:creationId xmlns:a16="http://schemas.microsoft.com/office/drawing/2014/main" id="{8C9809F5-DC64-4C6B-B418-B03E505B50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https://upload.wikimedia.org/wikipedia/commons/5/56/Donald_Trump_official_portrait.jpg">
            <a:extLst>
              <a:ext uri="{FF2B5EF4-FFF2-40B4-BE49-F238E27FC236}">
                <a16:creationId xmlns:a16="http://schemas.microsoft.com/office/drawing/2014/main" id="{7DE02629-7E94-4A53-9A10-B9CCAE9E0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95" y="3581400"/>
            <a:ext cx="2006313" cy="254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55053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3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 idx="4294967295"/>
          </p:nvPr>
        </p:nvSpPr>
        <p:spPr>
          <a:xfrm>
            <a:off x="1752600" y="609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Incomplete Terms</a:t>
            </a:r>
          </a:p>
        </p:txBody>
      </p:sp>
      <p:graphicFrame>
        <p:nvGraphicFramePr>
          <p:cNvPr id="8195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40756731"/>
              </p:ext>
            </p:extLst>
          </p:nvPr>
        </p:nvGraphicFramePr>
        <p:xfrm>
          <a:off x="1524000" y="1752600"/>
          <a:ext cx="8229600" cy="433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hoto Editor Photo" r:id="rId4" imgW="9523810" imgH="5020376" progId="">
                  <p:embed/>
                </p:oleObj>
              </mc:Choice>
              <mc:Fallback>
                <p:oleObj name="Photo Editor Photo" r:id="rId4" imgW="9523810" imgH="5020376" progId="">
                  <p:embed/>
                  <p:pic>
                    <p:nvPicPr>
                      <p:cNvPr id="8195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752600"/>
                        <a:ext cx="8229600" cy="433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3987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95649" y="361520"/>
            <a:ext cx="9601196" cy="1303867"/>
          </a:xfrm>
        </p:spPr>
        <p:txBody>
          <a:bodyPr/>
          <a:lstStyle/>
          <a:p>
            <a:pPr eaLnBrk="1" hangingPunct="1"/>
            <a:r>
              <a:rPr lang="en-US" altLang="en-US" dirty="0"/>
              <a:t>The Presidents</a:t>
            </a:r>
          </a:p>
        </p:txBody>
      </p:sp>
      <p:pic>
        <p:nvPicPr>
          <p:cNvPr id="5939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068" y="1516374"/>
            <a:ext cx="8228707" cy="66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8068" y="2176061"/>
            <a:ext cx="3156645" cy="3992687"/>
          </a:xfrm>
          <a:noFill/>
        </p:spPr>
      </p:pic>
      <p:pic>
        <p:nvPicPr>
          <p:cNvPr id="59397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2"/>
          <a:stretch>
            <a:fillRect/>
          </a:stretch>
        </p:blipFill>
        <p:spPr bwMode="auto">
          <a:xfrm>
            <a:off x="4824153" y="2362462"/>
            <a:ext cx="3100834" cy="196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" t="12080" r="909" b="-17654"/>
          <a:stretch>
            <a:fillRect/>
          </a:stretch>
        </p:blipFill>
        <p:spPr bwMode="auto">
          <a:xfrm>
            <a:off x="4824153" y="2164613"/>
            <a:ext cx="3100834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2"/>
          <a:stretch>
            <a:fillRect/>
          </a:stretch>
        </p:blipFill>
        <p:spPr bwMode="auto">
          <a:xfrm>
            <a:off x="4824153" y="4345696"/>
            <a:ext cx="3100834" cy="11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2"/>
          <a:stretch>
            <a:fillRect/>
          </a:stretch>
        </p:blipFill>
        <p:spPr bwMode="auto">
          <a:xfrm>
            <a:off x="4824153" y="5524380"/>
            <a:ext cx="3100834" cy="67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11014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062" dirty="0"/>
              <a:t>United States President (46) </a:t>
            </a:r>
          </a:p>
        </p:txBody>
      </p:sp>
      <p:sp>
        <p:nvSpPr>
          <p:cNvPr id="60420" name="TextBox 3"/>
          <p:cNvSpPr txBox="1">
            <a:spLocks noChangeArrowheads="1"/>
          </p:cNvSpPr>
          <p:nvPr/>
        </p:nvSpPr>
        <p:spPr bwMode="auto">
          <a:xfrm>
            <a:off x="6471047" y="3321844"/>
            <a:ext cx="2357438" cy="87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19812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4384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28956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3528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/>
            <a:r>
              <a:rPr lang="en-US" altLang="en-US" sz="2531" dirty="0"/>
              <a:t>Joe Biden (D)</a:t>
            </a:r>
          </a:p>
          <a:p>
            <a:pPr algn="ctr" eaLnBrk="1"/>
            <a:endParaRPr lang="en-US" altLang="en-US" sz="2531" dirty="0"/>
          </a:p>
        </p:txBody>
      </p:sp>
      <p:pic>
        <p:nvPicPr>
          <p:cNvPr id="2050" name="Picture 2" descr="https://www.whitehouse.gov/wp-content/uploads/2021/04/P20210303AS-1901-cropped.jpg">
            <a:extLst>
              <a:ext uri="{FF2B5EF4-FFF2-40B4-BE49-F238E27FC236}">
                <a16:creationId xmlns:a16="http://schemas.microsoft.com/office/drawing/2014/main" id="{6AC62DF5-EE1D-4BC6-9632-3C0DD75148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969" y="2539269"/>
            <a:ext cx="3604031" cy="270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297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B96CE-8473-4574-810F-C14F0035E76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99416" y="1532869"/>
            <a:ext cx="10529288" cy="4517501"/>
          </a:xfrm>
        </p:spPr>
        <p:txBody>
          <a:bodyPr>
            <a:normAutofit/>
          </a:bodyPr>
          <a:lstStyle/>
          <a:p>
            <a:r>
              <a:rPr lang="en-US" dirty="0"/>
              <a:t>National Security Powers—commander in chief of armed forces, treaty-maker with other nations (with Senate confirmation), nomination of ambassadors, receiving ambassadors from other nations</a:t>
            </a:r>
          </a:p>
          <a:p>
            <a:r>
              <a:rPr lang="en-US" dirty="0"/>
              <a:t>Legislative Powers—presenting information in the State of the Union, recommending legislation to Congress, convene both houses of Congress, adjourn Congress, veto legislation</a:t>
            </a:r>
          </a:p>
          <a:p>
            <a:r>
              <a:rPr lang="en-US" dirty="0"/>
              <a:t>Administrative Powers— execute the laws, nominate certain government officials, request opinions of officials, fill administrative vacancies</a:t>
            </a:r>
          </a:p>
          <a:p>
            <a:r>
              <a:rPr lang="en-US" dirty="0"/>
              <a:t>Judicial Powers—grant reprieves and pardons for federal offences, nominate federal judges (with Senate confirmation)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6CFF5F-ED31-4D3F-8A93-9AAF2DC89C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5400" y="604838"/>
            <a:ext cx="9601200" cy="873125"/>
          </a:xfrm>
        </p:spPr>
        <p:txBody>
          <a:bodyPr/>
          <a:lstStyle/>
          <a:p>
            <a:r>
              <a:rPr lang="en-US" dirty="0"/>
              <a:t>Constitutional Powers of the President</a:t>
            </a:r>
          </a:p>
        </p:txBody>
      </p:sp>
    </p:spTree>
    <p:extLst>
      <p:ext uri="{BB962C8B-B14F-4D97-AF65-F5344CB8AC3E}">
        <p14:creationId xmlns:p14="http://schemas.microsoft.com/office/powerpoint/2010/main" val="29267659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165</TotalTime>
  <Words>911</Words>
  <Application>Microsoft Office PowerPoint</Application>
  <PresentationFormat>Widescreen</PresentationFormat>
  <Paragraphs>116</Paragraphs>
  <Slides>22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ＭＳ Ｐゴシック</vt:lpstr>
      <vt:lpstr>ＭＳ Ｐゴシック</vt:lpstr>
      <vt:lpstr>ＭＳ Ｐ明朝</vt:lpstr>
      <vt:lpstr>Arial</vt:lpstr>
      <vt:lpstr>Calibri</vt:lpstr>
      <vt:lpstr>Garamond</vt:lpstr>
      <vt:lpstr>Monotype Sorts</vt:lpstr>
      <vt:lpstr>Papyrus</vt:lpstr>
      <vt:lpstr>Times New Roman</vt:lpstr>
      <vt:lpstr>Wingdings</vt:lpstr>
      <vt:lpstr>Organic</vt:lpstr>
      <vt:lpstr>Photo Editor Photo</vt:lpstr>
      <vt:lpstr>The Presidency </vt:lpstr>
      <vt:lpstr>The Presidents</vt:lpstr>
      <vt:lpstr>The Presidents</vt:lpstr>
      <vt:lpstr>The Presidents</vt:lpstr>
      <vt:lpstr>The Presidents</vt:lpstr>
      <vt:lpstr>Incomplete Terms</vt:lpstr>
      <vt:lpstr>The Presidents</vt:lpstr>
      <vt:lpstr>United States President (46) </vt:lpstr>
      <vt:lpstr>Constitutional Powers of the President</vt:lpstr>
      <vt:lpstr>Running the Government: The Chief Executive</vt:lpstr>
      <vt:lpstr>Running the Government: The Chief Executive</vt:lpstr>
      <vt:lpstr>First Lady</vt:lpstr>
      <vt:lpstr>Presidential Leadership of Congress: The Politics of Shared Powers</vt:lpstr>
      <vt:lpstr>Presidential Leadership of Congress: The Politics of Shared Powers</vt:lpstr>
      <vt:lpstr>Approval Ratings</vt:lpstr>
      <vt:lpstr>Approval Ratings</vt:lpstr>
      <vt:lpstr>Power from the People: The Public Presidency</vt:lpstr>
      <vt:lpstr>Power from the People: The Public Presidency</vt:lpstr>
      <vt:lpstr>Power from the People: The Public Presidency</vt:lpstr>
      <vt:lpstr>Bully Pulpit</vt:lpstr>
      <vt:lpstr>The President and National Security Policy</vt:lpstr>
      <vt:lpstr>The President and National Security Policy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Presidency</dc:title>
  <dc:creator>Windows User</dc:creator>
  <cp:lastModifiedBy>Michael Fluharty</cp:lastModifiedBy>
  <cp:revision>18</cp:revision>
  <dcterms:created xsi:type="dcterms:W3CDTF">2017-05-23T14:25:41Z</dcterms:created>
  <dcterms:modified xsi:type="dcterms:W3CDTF">2021-09-24T20:13:47Z</dcterms:modified>
</cp:coreProperties>
</file>