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Merriweather" panose="020B0604020202020204" charset="0"/>
      <p:regular r:id="rId28"/>
      <p:bold r:id="rId29"/>
      <p:italic r:id="rId30"/>
      <p:boldItalic r:id="rId31"/>
    </p:embeddedFont>
    <p:embeddedFont>
      <p:font typeface="Roboto"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89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PMhIQNkO_Y0?si=oopmemikgLQAZsK_"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oSHIICl_AkY?si=rVPMSLiDPhFUGpC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bde707de1e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bde707de1e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de707de1e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bde707de1e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de707de1e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de707de1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bde707de1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bde707de1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de707de1e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de707de1e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bde707de1e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bde707de1e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bde707de1e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bde707de1e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de707de1e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bde707de1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de707de1e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de707de1e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bde707de1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de707de1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bde707de1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bde707de1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de707de1e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bde707de1e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bde707de1e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bde707de1e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bde707de1e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bde707de1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bde707de1e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bde707de1e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de707de1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bde707de1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https://youtu.be/PMhIQNkO_Y0?si=oopmemikgLQAZsK_</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bde707de1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bde707de1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bde707de1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bde707de1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https://youtu.be/oSHIICl_AkY?si=rVPMSLiDPhFUGpC0</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de707de1e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de707de1e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bde707de1e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bde707de1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bde707de1e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bde707de1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bde707de1e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bde707de1e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de707de1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bde707de1e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de707de1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bde707de1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PMhIQNkO_Y0"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youtube.com/watch?v=oSHIICl_AkY"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Foreign Policy </a:t>
            </a:r>
            <a:endParaRPr/>
          </a:p>
        </p:txBody>
      </p:sp>
      <p:sp>
        <p:nvSpPr>
          <p:cNvPr id="65" name="Google Shape;65;p13"/>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Mr. Morales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National Security Establishment</a:t>
            </a:r>
            <a:endParaRPr/>
          </a:p>
        </p:txBody>
      </p:sp>
      <p:sp>
        <p:nvSpPr>
          <p:cNvPr id="124" name="Google Shape;124;p2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The National Security Act of 1947:</a:t>
            </a:r>
            <a:r>
              <a:rPr lang="en">
                <a:solidFill>
                  <a:srgbClr val="000000"/>
                </a:solidFill>
              </a:rPr>
              <a:t> mandated a major reorganization of the foreign policy and military establishments of the U.S. Government</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act created many of the institutions that Presidents found useful when formulating and implementing foreign policy, including the National Security Council (NSC).</a:t>
            </a:r>
            <a:endParaRPr>
              <a:solidFill>
                <a:srgbClr val="000000"/>
              </a:solidFill>
            </a:endParaRPr>
          </a:p>
          <a:p>
            <a:pPr marL="457200" lvl="0" indent="-311150" algn="l" rtl="0">
              <a:spcBef>
                <a:spcPts val="0"/>
              </a:spcBef>
              <a:spcAft>
                <a:spcPts val="0"/>
              </a:spcAft>
              <a:buClr>
                <a:srgbClr val="000000"/>
              </a:buClr>
              <a:buSzPts val="1300"/>
              <a:buChar char="●"/>
            </a:pPr>
            <a:r>
              <a:rPr lang="en" b="1">
                <a:solidFill>
                  <a:srgbClr val="000000"/>
                </a:solidFill>
              </a:rPr>
              <a:t>National Security Council (NSC):</a:t>
            </a:r>
            <a:r>
              <a:rPr lang="en">
                <a:solidFill>
                  <a:srgbClr val="000000"/>
                </a:solidFill>
              </a:rPr>
              <a:t> functions as an advisory group to the president and works to serve as the president's principal arm for coordinating policies among various government agencies.</a:t>
            </a:r>
            <a:endParaRPr>
              <a:solidFill>
                <a:srgbClr val="000000"/>
              </a:solidFill>
            </a:endParaRPr>
          </a:p>
        </p:txBody>
      </p:sp>
      <p:pic>
        <p:nvPicPr>
          <p:cNvPr id="125" name="Google Shape;125;p22"/>
          <p:cNvPicPr preferRelativeResize="0"/>
          <p:nvPr/>
        </p:nvPicPr>
        <p:blipFill>
          <a:blip r:embed="rId3">
            <a:alphaModFix/>
          </a:blip>
          <a:stretch>
            <a:fillRect/>
          </a:stretch>
        </p:blipFill>
        <p:spPr>
          <a:xfrm>
            <a:off x="768825" y="2020350"/>
            <a:ext cx="3090952" cy="23046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National Security</a:t>
            </a:r>
            <a:endParaRPr/>
          </a:p>
        </p:txBody>
      </p:sp>
      <p:sp>
        <p:nvSpPr>
          <p:cNvPr id="131" name="Google Shape;131;p2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United States as Actors on the World Stage </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major actors in foreign policy are: </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President and Congress</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Although the Supreme Court, interest groups, and public opinion all influence foreign policy decisions to a degree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president's advantage over Congress lies in the ambiguity in the Constitution </a:t>
            </a:r>
            <a:endParaRPr>
              <a:solidFill>
                <a:srgbClr val="000000"/>
              </a:solidFill>
            </a:endParaRPr>
          </a:p>
          <a:p>
            <a:pPr marL="0" lvl="0" indent="0" algn="l" rtl="0">
              <a:spcBef>
                <a:spcPts val="1200"/>
              </a:spcBef>
              <a:spcAft>
                <a:spcPts val="1200"/>
              </a:spcAft>
              <a:buNone/>
            </a:pPr>
            <a:endParaRPr>
              <a:solidFill>
                <a:srgbClr val="000000"/>
              </a:solidFill>
            </a:endParaRPr>
          </a:p>
        </p:txBody>
      </p:sp>
      <p:pic>
        <p:nvPicPr>
          <p:cNvPr id="132" name="Google Shape;132;p23"/>
          <p:cNvPicPr preferRelativeResize="0"/>
          <p:nvPr/>
        </p:nvPicPr>
        <p:blipFill>
          <a:blip r:embed="rId3">
            <a:alphaModFix/>
          </a:blip>
          <a:stretch>
            <a:fillRect/>
          </a:stretch>
        </p:blipFill>
        <p:spPr>
          <a:xfrm>
            <a:off x="5501450" y="2848975"/>
            <a:ext cx="2452843" cy="1828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Congressional authority in Foreign Policy</a:t>
            </a:r>
            <a:endParaRPr/>
          </a:p>
        </p:txBody>
      </p:sp>
      <p:sp>
        <p:nvSpPr>
          <p:cNvPr id="138" name="Google Shape;138;p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Legislate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Declare war</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Raise revenue and dispense funds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Support, maintain, govern, and regulate the army and navy</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Call out state militias to repel invasions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Regulate international commerce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Define and punish piracy and offenses against the law of nations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When interest groups are involved, Congress plays a larger role</a:t>
            </a:r>
            <a:endParaRPr>
              <a:solidFill>
                <a:srgbClr val="000000"/>
              </a:solidFill>
            </a:endParaRPr>
          </a:p>
          <a:p>
            <a:pPr marL="457200" lvl="0" indent="0" algn="l" rtl="0">
              <a:spcBef>
                <a:spcPts val="0"/>
              </a:spcBef>
              <a:spcAft>
                <a:spcPts val="0"/>
              </a:spcAft>
              <a:buNone/>
            </a:pPr>
            <a:endParaRPr>
              <a:solidFill>
                <a:srgbClr val="000000"/>
              </a:solidFill>
            </a:endParaRPr>
          </a:p>
        </p:txBody>
      </p:sp>
      <p:pic>
        <p:nvPicPr>
          <p:cNvPr id="139" name="Google Shape;139;p24"/>
          <p:cNvPicPr preferRelativeResize="0"/>
          <p:nvPr/>
        </p:nvPicPr>
        <p:blipFill>
          <a:blip r:embed="rId3">
            <a:alphaModFix/>
          </a:blip>
          <a:stretch>
            <a:fillRect/>
          </a:stretch>
        </p:blipFill>
        <p:spPr>
          <a:xfrm>
            <a:off x="5357763" y="3172350"/>
            <a:ext cx="2982775" cy="1828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War Powers Act</a:t>
            </a:r>
            <a:endParaRPr/>
          </a:p>
        </p:txBody>
      </p:sp>
      <p:sp>
        <p:nvSpPr>
          <p:cNvPr id="145" name="Google Shape;145;p25"/>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The War Powers Act: </a:t>
            </a:r>
            <a:r>
              <a:rPr lang="en">
                <a:solidFill>
                  <a:srgbClr val="000000"/>
                </a:solidFill>
              </a:rPr>
              <a:t>Passed in 1973 over a Presidential veto</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This law placed restrictions on the President’s ability to use military force:</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President must report in writing to Congress within 48 hrs after introducing U.S. troops into hostile areas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Within 60 days after troops are in hostile situations, Congress must provide for the continuation of hostile action by U.S. troops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If Congress fails to provide, the President must withdraw the troops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If Congress passes a concurrent resolution (President cannot veto) directing the removal of U.S. troops, the President must comply</a:t>
            </a:r>
            <a:endParaRPr sz="13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War Powers Act</a:t>
            </a:r>
            <a:endParaRPr/>
          </a:p>
        </p:txBody>
      </p:sp>
      <p:sp>
        <p:nvSpPr>
          <p:cNvPr id="151" name="Google Shape;151;p2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Since its passage, every President has sent American forces abroad without any explicit congressional authorization:</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Ford</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Carter</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Reagan</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George H. W. Bush</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Clinton</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George W. Bush</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Obama</a:t>
            </a:r>
            <a:endParaRPr sz="1300">
              <a:solidFill>
                <a:srgbClr val="000000"/>
              </a:solidFill>
            </a:endParaRPr>
          </a:p>
        </p:txBody>
      </p:sp>
      <p:pic>
        <p:nvPicPr>
          <p:cNvPr id="152" name="Google Shape;152;p26"/>
          <p:cNvPicPr preferRelativeResize="0"/>
          <p:nvPr/>
        </p:nvPicPr>
        <p:blipFill>
          <a:blip r:embed="rId3">
            <a:alphaModFix/>
          </a:blip>
          <a:stretch>
            <a:fillRect/>
          </a:stretch>
        </p:blipFill>
        <p:spPr>
          <a:xfrm>
            <a:off x="5152062" y="3009825"/>
            <a:ext cx="3151625" cy="18996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United Nations</a:t>
            </a:r>
            <a:endParaRPr/>
          </a:p>
        </p:txBody>
      </p:sp>
      <p:sp>
        <p:nvSpPr>
          <p:cNvPr id="158" name="Google Shape;158;p2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What is the role of the United Nations in policy?</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Maintain International Peace and Security</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Protect Human Rights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Deliver Humanitarian Aid</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Support Sustainable Development</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Climate Action</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Created in 1945, an organization whose members agree to renounce war and to respect certain human and economic freedoms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seat of real power in the United Nations is the Security Council</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Security Council has the power to make decisions that member states are then obligated to implement</a:t>
            </a:r>
            <a:endParaRPr>
              <a:solidFill>
                <a:srgbClr val="000000"/>
              </a:solidFill>
            </a:endParaRPr>
          </a:p>
        </p:txBody>
      </p:sp>
      <p:pic>
        <p:nvPicPr>
          <p:cNvPr id="159" name="Google Shape;159;p27"/>
          <p:cNvPicPr preferRelativeResize="0"/>
          <p:nvPr/>
        </p:nvPicPr>
        <p:blipFill>
          <a:blip r:embed="rId3">
            <a:alphaModFix/>
          </a:blip>
          <a:stretch>
            <a:fillRect/>
          </a:stretch>
        </p:blipFill>
        <p:spPr>
          <a:xfrm>
            <a:off x="356050" y="1272600"/>
            <a:ext cx="3617848" cy="1828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a:t>Nuclear Proliferation</a:t>
            </a:r>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endParaRPr/>
          </a:p>
        </p:txBody>
      </p:sp>
      <p:sp>
        <p:nvSpPr>
          <p:cNvPr id="165" name="Google Shape;165;p2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Nuclear Proliferation: </a:t>
            </a:r>
            <a:r>
              <a:rPr lang="en">
                <a:solidFill>
                  <a:srgbClr val="000000"/>
                </a:solidFill>
              </a:rPr>
              <a:t>the spread of nuclear weapons, nuclear weapons technology, or fissile material to countries that do not already possess them</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Only a few countries have known nuclear weapon capabilities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Fear that other “rogue” countries will have nuclear weapons capabilities and use them against their neighbors or the U.S.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U.S. will focus on discouraging the deployment of developed nuclear weapons</a:t>
            </a:r>
            <a:endParaRPr>
              <a:solidFill>
                <a:srgbClr val="000000"/>
              </a:solidFill>
            </a:endParaRPr>
          </a:p>
          <a:p>
            <a:pPr marL="0" lvl="0" indent="0" algn="l" rtl="0">
              <a:spcBef>
                <a:spcPts val="0"/>
              </a:spcBef>
              <a:spcAft>
                <a:spcPts val="0"/>
              </a:spcAft>
              <a:buNone/>
            </a:pPr>
            <a:endParaRPr>
              <a:solidFill>
                <a:srgbClr val="000000"/>
              </a:solidFill>
            </a:endParaRPr>
          </a:p>
        </p:txBody>
      </p:sp>
      <p:pic>
        <p:nvPicPr>
          <p:cNvPr id="166" name="Google Shape;166;p28"/>
          <p:cNvPicPr preferRelativeResize="0"/>
          <p:nvPr/>
        </p:nvPicPr>
        <p:blipFill>
          <a:blip r:embed="rId3">
            <a:alphaModFix/>
          </a:blip>
          <a:stretch>
            <a:fillRect/>
          </a:stretch>
        </p:blipFill>
        <p:spPr>
          <a:xfrm>
            <a:off x="698075" y="1949625"/>
            <a:ext cx="2991372" cy="2508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International Economy</a:t>
            </a:r>
            <a:endParaRPr/>
          </a:p>
        </p:txBody>
      </p:sp>
      <p:sp>
        <p:nvSpPr>
          <p:cNvPr id="172" name="Google Shape;172;p2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Interdependency: </a:t>
            </a:r>
            <a:r>
              <a:rPr lang="en">
                <a:solidFill>
                  <a:srgbClr val="000000"/>
                </a:solidFill>
              </a:rPr>
              <a:t>a situation, brought by specialization and/or limited resources, in which nation-states rely on one another for economic resources, goods, and services and political assets such as security and stability</a:t>
            </a:r>
            <a:endParaRPr>
              <a:solidFill>
                <a:srgbClr val="000000"/>
              </a:solidFill>
            </a:endParaRPr>
          </a:p>
          <a:p>
            <a:pPr marL="457200" lvl="0" indent="-311150" algn="l" rtl="0">
              <a:spcBef>
                <a:spcPts val="0"/>
              </a:spcBef>
              <a:spcAft>
                <a:spcPts val="0"/>
              </a:spcAft>
              <a:buClr>
                <a:srgbClr val="000000"/>
              </a:buClr>
              <a:buSzPts val="1300"/>
              <a:buChar char="●"/>
            </a:pPr>
            <a:r>
              <a:rPr lang="en" b="1">
                <a:solidFill>
                  <a:srgbClr val="000000"/>
                </a:solidFill>
              </a:rPr>
              <a:t>International trade:</a:t>
            </a:r>
            <a:r>
              <a:rPr lang="en">
                <a:solidFill>
                  <a:srgbClr val="000000"/>
                </a:solidFill>
              </a:rPr>
              <a:t> is an exchange involving a good or service conducted between at least two different countries</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exchanges can be imports or exports</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Since World War II, U.S. trade policy has generally sought to advance U.S. economic growth and competitiveness by reducing international trade and investment barriers</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International Economy</a:t>
            </a:r>
            <a:endParaRPr/>
          </a:p>
        </p:txBody>
      </p:sp>
      <p:sp>
        <p:nvSpPr>
          <p:cNvPr id="178" name="Google Shape;178;p3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Tariffs: </a:t>
            </a:r>
            <a:r>
              <a:rPr lang="en">
                <a:solidFill>
                  <a:srgbClr val="000000"/>
                </a:solidFill>
              </a:rPr>
              <a:t>a tax on imported goods to raise the price, thereby protecting American businesses and workers </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Congress approved the Central American-Dominican Republic Free Trade agreement in 2005</a:t>
            </a:r>
            <a:endParaRPr>
              <a:solidFill>
                <a:srgbClr val="000000"/>
              </a:solidFill>
            </a:endParaRPr>
          </a:p>
          <a:p>
            <a:pPr marL="457200" lvl="0" indent="-311150" algn="l" rtl="0">
              <a:spcBef>
                <a:spcPts val="0"/>
              </a:spcBef>
              <a:spcAft>
                <a:spcPts val="0"/>
              </a:spcAft>
              <a:buClr>
                <a:srgbClr val="000000"/>
              </a:buClr>
              <a:buSzPts val="1300"/>
              <a:buChar char="●"/>
            </a:pPr>
            <a:r>
              <a:rPr lang="en" b="1">
                <a:solidFill>
                  <a:srgbClr val="000000"/>
                </a:solidFill>
              </a:rPr>
              <a:t>Balance of Trade: </a:t>
            </a:r>
            <a:r>
              <a:rPr lang="en">
                <a:solidFill>
                  <a:srgbClr val="000000"/>
                </a:solidFill>
              </a:rPr>
              <a:t>This is the difference between the value of exports and imports to a specific country's economic output over a set period of time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Ratio of what is paid for imports to what is earned for exports</a:t>
            </a:r>
            <a:endParaRPr>
              <a:solidFill>
                <a:srgbClr val="000000"/>
              </a:solidFill>
            </a:endParaRPr>
          </a:p>
          <a:p>
            <a:pPr marL="0" lvl="0" indent="0" algn="l" rtl="0">
              <a:spcBef>
                <a:spcPts val="0"/>
              </a:spcBef>
              <a:spcAft>
                <a:spcPts val="1200"/>
              </a:spcAft>
              <a:buNone/>
            </a:pPr>
            <a:endParaRPr>
              <a:solidFill>
                <a:srgbClr val="000000"/>
              </a:solidFill>
            </a:endParaRPr>
          </a:p>
        </p:txBody>
      </p:sp>
      <p:pic>
        <p:nvPicPr>
          <p:cNvPr id="179" name="Google Shape;179;p30"/>
          <p:cNvPicPr preferRelativeResize="0"/>
          <p:nvPr/>
        </p:nvPicPr>
        <p:blipFill>
          <a:blip r:embed="rId3">
            <a:alphaModFix/>
          </a:blip>
          <a:stretch>
            <a:fillRect/>
          </a:stretch>
        </p:blipFill>
        <p:spPr>
          <a:xfrm>
            <a:off x="445450" y="1959725"/>
            <a:ext cx="3572773" cy="23471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North American Free Trade Agreement</a:t>
            </a:r>
            <a:endParaRPr/>
          </a:p>
        </p:txBody>
      </p:sp>
      <p:sp>
        <p:nvSpPr>
          <p:cNvPr id="185" name="Google Shape;185;p3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North American Free Trade Agreement (NAFTA):</a:t>
            </a:r>
            <a:r>
              <a:rPr lang="en">
                <a:solidFill>
                  <a:srgbClr val="000000"/>
                </a:solidFill>
              </a:rPr>
              <a:t> established a free-trade zone in North America</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It was signed in 1992 by Canada, Mexico, and the United States and took effect on Jan. 1, 1994</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NAFTA immediately lifted tariffs on the majority of goods produced by the signatory nations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goal of NAFTA is to eliminate all tariff and non-tariff barriers of trade and investment between the United States, Canada and Mexico</a:t>
            </a:r>
            <a:endParaRPr>
              <a:solidFill>
                <a:srgbClr val="000000"/>
              </a:solidFill>
            </a:endParaRPr>
          </a:p>
        </p:txBody>
      </p:sp>
      <p:pic>
        <p:nvPicPr>
          <p:cNvPr id="186" name="Google Shape;186;p31"/>
          <p:cNvPicPr preferRelativeResize="0"/>
          <p:nvPr/>
        </p:nvPicPr>
        <p:blipFill>
          <a:blip r:embed="rId3">
            <a:alphaModFix/>
          </a:blip>
          <a:stretch>
            <a:fillRect/>
          </a:stretch>
        </p:blipFill>
        <p:spPr>
          <a:xfrm>
            <a:off x="4694424" y="3230725"/>
            <a:ext cx="4116650" cy="16702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Instruments of Foreign Policy </a:t>
            </a:r>
            <a:endParaRPr/>
          </a:p>
        </p:txBody>
      </p:sp>
      <p:sp>
        <p:nvSpPr>
          <p:cNvPr id="71" name="Google Shape;71;p1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fontScale="25000" lnSpcReduction="20000"/>
          </a:bodyPr>
          <a:lstStyle/>
          <a:p>
            <a:pPr marL="457200" lvl="0" indent="-313429" algn="l" rtl="0">
              <a:spcBef>
                <a:spcPts val="0"/>
              </a:spcBef>
              <a:spcAft>
                <a:spcPts val="0"/>
              </a:spcAft>
              <a:buClr>
                <a:srgbClr val="000000"/>
              </a:buClr>
              <a:buSzPct val="100000"/>
              <a:buChar char="●"/>
            </a:pPr>
            <a:r>
              <a:rPr lang="en" sz="5343">
                <a:solidFill>
                  <a:srgbClr val="000000"/>
                </a:solidFill>
              </a:rPr>
              <a:t>Instruments of Foreign Policy </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Military</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Economic</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Diplomacy</a:t>
            </a:r>
            <a:endParaRPr sz="5343">
              <a:solidFill>
                <a:srgbClr val="000000"/>
              </a:solidFill>
            </a:endParaRPr>
          </a:p>
          <a:p>
            <a:pPr marL="457200" lvl="0" indent="-313429" algn="l" rtl="0">
              <a:spcBef>
                <a:spcPts val="0"/>
              </a:spcBef>
              <a:spcAft>
                <a:spcPts val="0"/>
              </a:spcAft>
              <a:buClr>
                <a:srgbClr val="000000"/>
              </a:buClr>
              <a:buSzPct val="100000"/>
              <a:buChar char="●"/>
            </a:pPr>
            <a:r>
              <a:rPr lang="en" sz="5343" b="1">
                <a:solidFill>
                  <a:srgbClr val="000000"/>
                </a:solidFill>
              </a:rPr>
              <a:t>Foreign policy: </a:t>
            </a:r>
            <a:r>
              <a:rPr lang="en" sz="5343">
                <a:solidFill>
                  <a:srgbClr val="000000"/>
                </a:solidFill>
              </a:rPr>
              <a:t>The general plan followed by a nation in defending and advancing its national interests, especially its security against foreign threats</a:t>
            </a:r>
            <a:endParaRPr sz="5343">
              <a:solidFill>
                <a:srgbClr val="000000"/>
              </a:solidFill>
            </a:endParaRPr>
          </a:p>
          <a:p>
            <a:pPr marL="457200" lvl="0" indent="-313429" algn="l" rtl="0">
              <a:spcBef>
                <a:spcPts val="0"/>
              </a:spcBef>
              <a:spcAft>
                <a:spcPts val="0"/>
              </a:spcAft>
              <a:buClr>
                <a:srgbClr val="000000"/>
              </a:buClr>
              <a:buSzPct val="100000"/>
              <a:buChar char="●"/>
            </a:pPr>
            <a:r>
              <a:rPr lang="en" sz="5343">
                <a:solidFill>
                  <a:srgbClr val="000000"/>
                </a:solidFill>
              </a:rPr>
              <a:t>Is often directed for the purpose of ensuring national security</a:t>
            </a:r>
            <a:endParaRPr sz="5343">
              <a:solidFill>
                <a:srgbClr val="000000"/>
              </a:solidFill>
            </a:endParaRPr>
          </a:p>
          <a:p>
            <a:pPr marL="457200" lvl="0" indent="-313429" algn="l" rtl="0">
              <a:spcBef>
                <a:spcPts val="0"/>
              </a:spcBef>
              <a:spcAft>
                <a:spcPts val="0"/>
              </a:spcAft>
              <a:buClr>
                <a:srgbClr val="000000"/>
              </a:buClr>
              <a:buSzPct val="100000"/>
              <a:buChar char="●"/>
            </a:pPr>
            <a:r>
              <a:rPr lang="en" sz="5343">
                <a:solidFill>
                  <a:srgbClr val="000000"/>
                </a:solidFill>
              </a:rPr>
              <a:t>The four main objectives of U.S. foreign policy are: </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The protection of the United States and its citizens and allies</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The assurance of continuing access to international resources and markets</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The preservation of a balance of power in the world</a:t>
            </a:r>
            <a:endParaRPr sz="5343">
              <a:solidFill>
                <a:srgbClr val="000000"/>
              </a:solidFill>
            </a:endParaRPr>
          </a:p>
          <a:p>
            <a:pPr marL="914400" lvl="1" indent="-313429" algn="l" rtl="0">
              <a:spcBef>
                <a:spcPts val="0"/>
              </a:spcBef>
              <a:spcAft>
                <a:spcPts val="0"/>
              </a:spcAft>
              <a:buClr>
                <a:srgbClr val="000000"/>
              </a:buClr>
              <a:buSzPct val="100000"/>
              <a:buChar char="○"/>
            </a:pPr>
            <a:r>
              <a:rPr lang="en" sz="5343">
                <a:solidFill>
                  <a:srgbClr val="000000"/>
                </a:solidFill>
              </a:rPr>
              <a:t>The protection of human rights and democracy</a:t>
            </a:r>
            <a:endParaRPr sz="5343">
              <a:solidFill>
                <a:srgbClr val="000000"/>
              </a:solidFill>
            </a:endParaRPr>
          </a:p>
          <a:p>
            <a:pPr marL="457200" lvl="0" indent="0" algn="l" rtl="0">
              <a:spcBef>
                <a:spcPts val="1200"/>
              </a:spcBef>
              <a:spcAft>
                <a:spcPts val="1200"/>
              </a:spcAft>
              <a:buNone/>
            </a:pPr>
            <a:endParaRPr>
              <a:solidFill>
                <a:srgbClr val="000000"/>
              </a:solidFill>
            </a:endParaRPr>
          </a:p>
        </p:txBody>
      </p:sp>
      <p:pic>
        <p:nvPicPr>
          <p:cNvPr id="72" name="Google Shape;72;p14"/>
          <p:cNvPicPr preferRelativeResize="0"/>
          <p:nvPr/>
        </p:nvPicPr>
        <p:blipFill>
          <a:blip r:embed="rId3">
            <a:alphaModFix/>
          </a:blip>
          <a:stretch>
            <a:fillRect/>
          </a:stretch>
        </p:blipFill>
        <p:spPr>
          <a:xfrm>
            <a:off x="114638" y="1909200"/>
            <a:ext cx="4100667" cy="1828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General Agreement on Tariffs and Trade</a:t>
            </a:r>
            <a:endParaRPr/>
          </a:p>
        </p:txBody>
      </p:sp>
      <p:sp>
        <p:nvSpPr>
          <p:cNvPr id="192" name="Google Shape;192;p32"/>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General Agreement on Tariffs and Trade (GATT): </a:t>
            </a:r>
            <a:r>
              <a:rPr lang="en">
                <a:solidFill>
                  <a:srgbClr val="000000"/>
                </a:solidFill>
              </a:rPr>
              <a:t>which was signed in 1947, is a multilateral agreement regulating trade among 153 countries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Was setup to eliminate protectionism</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Get countries trading freely among themselves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Help restore economic prosperity following World War II</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NAFTA and GATT are ways to lower tariffs and increase trade</a:t>
            </a:r>
            <a:endParaRPr>
              <a:solidFill>
                <a:srgbClr val="000000"/>
              </a:solidFill>
            </a:endParaRPr>
          </a:p>
        </p:txBody>
      </p:sp>
      <p:pic>
        <p:nvPicPr>
          <p:cNvPr id="193" name="Google Shape;193;p32"/>
          <p:cNvPicPr preferRelativeResize="0"/>
          <p:nvPr/>
        </p:nvPicPr>
        <p:blipFill>
          <a:blip r:embed="rId3">
            <a:alphaModFix/>
          </a:blip>
          <a:stretch>
            <a:fillRect/>
          </a:stretch>
        </p:blipFill>
        <p:spPr>
          <a:xfrm>
            <a:off x="5275700" y="3061175"/>
            <a:ext cx="3192077" cy="18288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Energy</a:t>
            </a:r>
            <a:endParaRPr/>
          </a:p>
        </p:txBody>
      </p:sp>
      <p:sp>
        <p:nvSpPr>
          <p:cNvPr id="199" name="Google Shape;199;p33"/>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America depends on imported oil, about 60 percent, but not as much as other countries like Japan</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Much of the recoverable oil is in the Middle East which is often the site of military and economic conflicts.</a:t>
            </a:r>
            <a:endParaRPr>
              <a:solidFill>
                <a:srgbClr val="000000"/>
              </a:solidFill>
            </a:endParaRPr>
          </a:p>
          <a:p>
            <a:pPr marL="457200" lvl="0" indent="-311150" algn="l" rtl="0">
              <a:spcBef>
                <a:spcPts val="0"/>
              </a:spcBef>
              <a:spcAft>
                <a:spcPts val="0"/>
              </a:spcAft>
              <a:buClr>
                <a:srgbClr val="000000"/>
              </a:buClr>
              <a:buSzPts val="1300"/>
              <a:buChar char="●"/>
            </a:pPr>
            <a:r>
              <a:rPr lang="en" b="1">
                <a:solidFill>
                  <a:srgbClr val="000000"/>
                </a:solidFill>
              </a:rPr>
              <a:t>Organization of Petroleum Exporting Countries (OPEC): </a:t>
            </a:r>
            <a:r>
              <a:rPr lang="en">
                <a:solidFill>
                  <a:srgbClr val="000000"/>
                </a:solidFill>
              </a:rPr>
              <a:t>controls the price of oil and amount its members produce and sell to other nations</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Is a permanent intergovernmental organization of 12 oil-exporting developing nations that coordinates and unifies the petroleum policies of its Member Countries</a:t>
            </a:r>
            <a:endParaRPr sz="1300">
              <a:solidFill>
                <a:srgbClr val="000000"/>
              </a:solidFill>
            </a:endParaRPr>
          </a:p>
          <a:p>
            <a:pPr marL="457200" lvl="0" indent="0" algn="l" rtl="0">
              <a:spcBef>
                <a:spcPts val="0"/>
              </a:spcBef>
              <a:spcAft>
                <a:spcPts val="1200"/>
              </a:spcAft>
              <a:buNone/>
            </a:pPr>
            <a:endParaRPr>
              <a:solidFill>
                <a:srgbClr val="000000"/>
              </a:solidFill>
            </a:endParaRPr>
          </a:p>
        </p:txBody>
      </p:sp>
      <p:pic>
        <p:nvPicPr>
          <p:cNvPr id="200" name="Google Shape;200;p33"/>
          <p:cNvPicPr preferRelativeResize="0"/>
          <p:nvPr/>
        </p:nvPicPr>
        <p:blipFill>
          <a:blip r:embed="rId3">
            <a:alphaModFix/>
          </a:blip>
          <a:stretch>
            <a:fillRect/>
          </a:stretch>
        </p:blipFill>
        <p:spPr>
          <a:xfrm>
            <a:off x="403875" y="1413063"/>
            <a:ext cx="3522176" cy="22743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Foreign Aid</a:t>
            </a:r>
            <a:endParaRPr/>
          </a:p>
        </p:txBody>
      </p:sp>
      <p:sp>
        <p:nvSpPr>
          <p:cNvPr id="206" name="Google Shape;206;p3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Foreign aid is used to stabilize nations friendly to the United States.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 substantial percentage of foreign aid is military.</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Foreign aid has never been very popular with Americans and is typically cut by Congress</a:t>
            </a:r>
            <a:endParaRPr>
              <a:solidFill>
                <a:srgbClr val="000000"/>
              </a:solidFill>
            </a:endParaRPr>
          </a:p>
          <a:p>
            <a:pPr marL="457200" lvl="0" indent="0" algn="l" rtl="0">
              <a:spcBef>
                <a:spcPts val="0"/>
              </a:spcBef>
              <a:spcAft>
                <a:spcPts val="1200"/>
              </a:spcAft>
              <a:buNone/>
            </a:pPr>
            <a:endParaRPr>
              <a:solidFill>
                <a:srgbClr val="000000"/>
              </a:solidFill>
            </a:endParaRPr>
          </a:p>
        </p:txBody>
      </p:sp>
      <p:pic>
        <p:nvPicPr>
          <p:cNvPr id="207" name="Google Shape;207;p34"/>
          <p:cNvPicPr preferRelativeResize="0"/>
          <p:nvPr/>
        </p:nvPicPr>
        <p:blipFill>
          <a:blip r:embed="rId3">
            <a:alphaModFix/>
          </a:blip>
          <a:stretch>
            <a:fillRect/>
          </a:stretch>
        </p:blipFill>
        <p:spPr>
          <a:xfrm>
            <a:off x="5104137" y="2571750"/>
            <a:ext cx="3247478" cy="1828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1193225" y="152400"/>
            <a:ext cx="6491674"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311700" y="308925"/>
            <a:ext cx="8520600" cy="62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Foreign Policy: Crash Course Government and Politics #50</a:t>
            </a:r>
            <a:endParaRPr/>
          </a:p>
        </p:txBody>
      </p:sp>
      <p:pic>
        <p:nvPicPr>
          <p:cNvPr id="218" name="Google Shape;218;p36" descr="Today Craig finishes up our series on U.S. Government and Politics by talking about both the least and most important aspect of government: foreign policy. Foreign policy is important because it has the potential to affect the largest number of people, but at the same time, it tends to play a minimal role in our perception of the government (unless we’re at war). Foreign policy addresses diplomacy, security, human rights, economics, and the environment at a global scale, and we’re going to talk about how our government has approached each of these policies in the past and which it tends to hold most important. As with all things political, the decisions made in fulfilling these policies can be pretty controversial, especially when considering that the President often has the last word in these issues. &#10;&#10;We hope this series has helped you better understand the way the U.S. government works and hopefully encouraged you to participate in the political process - here or wherever you may live. Thank you so much for watching!   &#10;&#10;Produced in collaboration with PBS Digital Studios: http://youtube.com/pbsdigitalstudios &#10;&#10;Additional support is provided by Voqal: http://www.voqal.org&#10;&#10;All attributed images are licensed under Creative Commons by Attribution 4.0https://creativecommons.org/licenses/...&#10;Want to find Crash Course elsewhere on the internet?&#10;Facebook - http://www.facebook.com/YouTubeCrashC...&#10;Twitter - http://www.twitter.com/TheCrashCourse&#10;Tumblr - http://thecrashcourse.tumblr.com &#10;Support Crash Course on Patreon: http://patreon.com/crashcourse&#10;&#10;CC Kids: http://www.youtube.com/crashcoursekids" title="Foreign Policy: Crash Course Government and Politics #50">
            <a:hlinkClick r:id="rId3"/>
          </p:cNvPr>
          <p:cNvPicPr preferRelativeResize="0"/>
          <p:nvPr/>
        </p:nvPicPr>
        <p:blipFill>
          <a:blip r:embed="rId4">
            <a:alphaModFix/>
          </a:blip>
          <a:stretch>
            <a:fillRect/>
          </a:stretch>
        </p:blipFill>
        <p:spPr>
          <a:xfrm>
            <a:off x="2473526" y="1751975"/>
            <a:ext cx="4358650" cy="2451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Exit Ticket</a:t>
            </a:r>
            <a:endParaRPr/>
          </a:p>
        </p:txBody>
      </p:sp>
      <p:sp>
        <p:nvSpPr>
          <p:cNvPr id="224" name="Google Shape;224;p3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After learning about the Economic, Social Welfare, Environmental, and Foreign Policies, write one paragraph about what you’ve learned from each policy. </a:t>
            </a:r>
            <a:endParaRPr>
              <a:solidFill>
                <a:srgbClr val="000000"/>
              </a:solidFill>
            </a:endParaRPr>
          </a:p>
        </p:txBody>
      </p:sp>
      <p:pic>
        <p:nvPicPr>
          <p:cNvPr id="225" name="Google Shape;225;p37"/>
          <p:cNvPicPr preferRelativeResize="0"/>
          <p:nvPr/>
        </p:nvPicPr>
        <p:blipFill>
          <a:blip r:embed="rId3">
            <a:alphaModFix/>
          </a:blip>
          <a:stretch>
            <a:fillRect/>
          </a:stretch>
        </p:blipFill>
        <p:spPr>
          <a:xfrm>
            <a:off x="5440725" y="2363925"/>
            <a:ext cx="2574307" cy="1828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What Is Foreign Policy?</a:t>
            </a:r>
            <a:endParaRPr/>
          </a:p>
        </p:txBody>
      </p:sp>
      <p:pic>
        <p:nvPicPr>
          <p:cNvPr id="78" name="Google Shape;78;p15" descr="Foreign policy is how a country uses different strategies to guide its relationships with other countries and international organizations. &#10;&#10;This means that foreign policy is made up of different global issues, relationships with other countries, and even domestic politics. The foreign policy of the U.S. government may change between different presidential administrations. However, the guiding principles of U.S. foreign policy remain constant: promotion of security, democracy, prosperity, and development in the United States and around the world. &#10;&#10;In this video, learn more about how security, democracy, prosperity, and development inform U.S. foreign policy decisions. &#10;&#10;Want to use this video in your classroom? Find supplementary resources like vocabulary lists, worksheets, and more here: https://diplomacy.state.gov/teacher-resources/what-is-foreign-policy-video/&#10;&#10;Connect with us for more content! &#10;Newsletter: https://tinyurl.com/2awcvzmn  &#10;Twitter: https://twitter.com/nmadmuseum &#10;Facebook: https://www.facebook.com/NMADmuseum &#10;Instagram: https://www.instagram.com/nmadmuseum/" title="What Is Foreign Policy?">
            <a:hlinkClick r:id="rId3"/>
          </p:cNvPr>
          <p:cNvPicPr preferRelativeResize="0"/>
          <p:nvPr/>
        </p:nvPicPr>
        <p:blipFill>
          <a:blip r:embed="rId4">
            <a:alphaModFix/>
          </a:blip>
          <a:stretch>
            <a:fillRect/>
          </a:stretch>
        </p:blipFill>
        <p:spPr>
          <a:xfrm>
            <a:off x="2635175" y="1863125"/>
            <a:ext cx="3873650" cy="2178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708175" y="152400"/>
            <a:ext cx="8128413"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Military</a:t>
            </a:r>
            <a:endParaRPr/>
          </a:p>
        </p:txBody>
      </p:sp>
      <p:sp>
        <p:nvSpPr>
          <p:cNvPr id="89" name="Google Shape;89;p17"/>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b="1">
                <a:solidFill>
                  <a:srgbClr val="000000"/>
                </a:solidFill>
              </a:rPr>
              <a:t>United Nations: </a:t>
            </a:r>
            <a:r>
              <a:rPr lang="en">
                <a:solidFill>
                  <a:srgbClr val="000000"/>
                </a:solidFill>
              </a:rPr>
              <a:t>An international organization formed after WWII to promote international peace, security, and co operation</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Governments forming military alliances with foreign states in order to deter and show stronger resistance to attack. </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Foreign policy also focuses on combating adversarial states through:</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Soft power</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International isolation</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War</a:t>
            </a:r>
            <a:endParaRPr sz="1300">
              <a:solidFill>
                <a:srgbClr val="000000"/>
              </a:solidFill>
            </a:endParaRPr>
          </a:p>
          <a:p>
            <a:pPr marL="457200" lvl="0" indent="-311150" algn="l" rtl="0">
              <a:spcBef>
                <a:spcPts val="0"/>
              </a:spcBef>
              <a:spcAft>
                <a:spcPts val="0"/>
              </a:spcAft>
              <a:buClr>
                <a:srgbClr val="000000"/>
              </a:buClr>
              <a:buSzPts val="1300"/>
              <a:buChar char="●"/>
            </a:pPr>
            <a:r>
              <a:rPr lang="en" b="1">
                <a:solidFill>
                  <a:srgbClr val="000000"/>
                </a:solidFill>
              </a:rPr>
              <a:t>Military Diplomacy:</a:t>
            </a:r>
            <a:r>
              <a:rPr lang="en">
                <a:solidFill>
                  <a:srgbClr val="000000"/>
                </a:solidFill>
              </a:rPr>
              <a:t> is the organization of working visits of the representatives of the defence authorities </a:t>
            </a:r>
            <a:endParaRPr>
              <a:solidFill>
                <a:srgbClr val="000000"/>
              </a:solidFill>
            </a:endParaRPr>
          </a:p>
        </p:txBody>
      </p:sp>
      <p:pic>
        <p:nvPicPr>
          <p:cNvPr id="90" name="Google Shape;90;p17"/>
          <p:cNvPicPr preferRelativeResize="0"/>
          <p:nvPr/>
        </p:nvPicPr>
        <p:blipFill>
          <a:blip r:embed="rId3">
            <a:alphaModFix/>
          </a:blip>
          <a:stretch>
            <a:fillRect/>
          </a:stretch>
        </p:blipFill>
        <p:spPr>
          <a:xfrm>
            <a:off x="698075" y="1555500"/>
            <a:ext cx="3225649" cy="2244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Economic</a:t>
            </a:r>
            <a:endParaRPr/>
          </a:p>
        </p:txBody>
      </p:sp>
      <p:sp>
        <p:nvSpPr>
          <p:cNvPr id="96" name="Google Shape;96;p18"/>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Foreign policy is central for a country's role within the world economy and international trade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Foreign economic policy involves the mediation and management of economic flows across borders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One of the major goals of the U.S. economic foreign policy is to create Trade Agreements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 economic foreign policy of the United States through the years has been to promote free trade in the world</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Economic foreign policy issues may include:</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establishment of trade agreements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distribution of foreign aid</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management of imports and exports</a:t>
            </a:r>
            <a:endParaRPr sz="1300">
              <a:solidFill>
                <a:srgbClr val="000000"/>
              </a:solidFill>
            </a:endParaRPr>
          </a:p>
          <a:p>
            <a:pPr marL="0" lvl="0" indent="0" algn="l" rtl="0">
              <a:spcBef>
                <a:spcPts val="1200"/>
              </a:spcBef>
              <a:spcAft>
                <a:spcPts val="1200"/>
              </a:spcAft>
              <a:buNone/>
            </a:pPr>
            <a:endParaRPr>
              <a:solidFill>
                <a:srgbClr val="000000"/>
              </a:solidFill>
            </a:endParaRPr>
          </a:p>
        </p:txBody>
      </p:sp>
      <p:pic>
        <p:nvPicPr>
          <p:cNvPr id="97" name="Google Shape;97;p18"/>
          <p:cNvPicPr preferRelativeResize="0"/>
          <p:nvPr/>
        </p:nvPicPr>
        <p:blipFill>
          <a:blip r:embed="rId3">
            <a:alphaModFix/>
          </a:blip>
          <a:stretch>
            <a:fillRect/>
          </a:stretch>
        </p:blipFill>
        <p:spPr>
          <a:xfrm>
            <a:off x="387250" y="1554954"/>
            <a:ext cx="3555449" cy="2396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Diplomacy</a:t>
            </a:r>
            <a:endParaRPr/>
          </a:p>
        </p:txBody>
      </p:sp>
      <p:sp>
        <p:nvSpPr>
          <p:cNvPr id="103" name="Google Shape;103;p19"/>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Diplomacy is maintaining peaceful relationships between Nations, Groups, or Individuals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Diplomacy refers to representatives of different groups discussing such issues as: </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Conflict</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Trade </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environment </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Technology</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Security</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Why is diplomacy important in foreign policy?</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They conduct negotiations between representatives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It’s an important tool of foreign policy to influence the decisions through dialogue, negotiation, and other nonviolent means</a:t>
            </a:r>
            <a:endParaRPr sz="1300">
              <a:solidFill>
                <a:srgbClr val="000000"/>
              </a:solidFill>
            </a:endParaRPr>
          </a:p>
        </p:txBody>
      </p:sp>
      <p:pic>
        <p:nvPicPr>
          <p:cNvPr id="104" name="Google Shape;104;p19"/>
          <p:cNvPicPr preferRelativeResize="0"/>
          <p:nvPr/>
        </p:nvPicPr>
        <p:blipFill>
          <a:blip r:embed="rId3">
            <a:alphaModFix/>
          </a:blip>
          <a:stretch>
            <a:fillRect/>
          </a:stretch>
        </p:blipFill>
        <p:spPr>
          <a:xfrm>
            <a:off x="464750" y="1595925"/>
            <a:ext cx="3553474" cy="24461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Presidential authority in Foreign Policy</a:t>
            </a:r>
            <a:endParaRPr/>
          </a:p>
        </p:txBody>
      </p:sp>
      <p:sp>
        <p:nvSpPr>
          <p:cNvPr id="110" name="Google Shape;110;p20"/>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Clr>
                <a:srgbClr val="000000"/>
              </a:buClr>
              <a:buSzPts val="1300"/>
              <a:buChar char="●"/>
            </a:pPr>
            <a:r>
              <a:rPr lang="en">
                <a:solidFill>
                  <a:srgbClr val="000000"/>
                </a:solidFill>
              </a:rPr>
              <a:t>Commander-in-chief of the armed forces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Power to make treaties (with advice and consent of the Senate)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Appoint U.S. ambassadors and the heads of executive departments (also with advice and consent of the Senate)</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Receive (or refuse) ambassadors from other countries</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When the President seeks congressional approval for foreign policy issues, they tend to win more often than when they ask about domestic issues</a:t>
            </a:r>
            <a:endParaRPr>
              <a:solidFill>
                <a:srgbClr val="000000"/>
              </a:solidFill>
            </a:endParaRPr>
          </a:p>
          <a:p>
            <a:pPr marL="457200" lvl="0" indent="0" algn="l" rtl="0">
              <a:spcBef>
                <a:spcPts val="0"/>
              </a:spcBef>
              <a:spcAft>
                <a:spcPts val="0"/>
              </a:spcAft>
              <a:buNone/>
            </a:pPr>
            <a:endParaRPr>
              <a:solidFill>
                <a:srgbClr val="000000"/>
              </a:solidFill>
            </a:endParaRPr>
          </a:p>
          <a:p>
            <a:pPr marL="0" lvl="0" indent="0" algn="l" rtl="0">
              <a:spcBef>
                <a:spcPts val="0"/>
              </a:spcBef>
              <a:spcAft>
                <a:spcPts val="1200"/>
              </a:spcAft>
              <a:buNone/>
            </a:pPr>
            <a:endParaRPr>
              <a:solidFill>
                <a:srgbClr val="000000"/>
              </a:solidFill>
            </a:endParaRPr>
          </a:p>
        </p:txBody>
      </p:sp>
      <p:pic>
        <p:nvPicPr>
          <p:cNvPr id="111" name="Google Shape;111;p20"/>
          <p:cNvPicPr preferRelativeResize="0"/>
          <p:nvPr/>
        </p:nvPicPr>
        <p:blipFill>
          <a:blip r:embed="rId3">
            <a:alphaModFix/>
          </a:blip>
          <a:stretch>
            <a:fillRect/>
          </a:stretch>
        </p:blipFill>
        <p:spPr>
          <a:xfrm>
            <a:off x="536400" y="2305000"/>
            <a:ext cx="3343901" cy="22945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Presidential authority in Foreign Policy</a:t>
            </a:r>
            <a:endParaRPr/>
          </a:p>
        </p:txBody>
      </p:sp>
      <p:sp>
        <p:nvSpPr>
          <p:cNvPr id="117" name="Google Shape;117;p2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00000"/>
              </a:buClr>
              <a:buSzPts val="1300"/>
              <a:buChar char="●"/>
            </a:pPr>
            <a:r>
              <a:rPr lang="en">
                <a:solidFill>
                  <a:srgbClr val="000000"/>
                </a:solidFill>
              </a:rPr>
              <a:t>Diplomats (including advisors to the President)</a:t>
            </a:r>
            <a:endParaRPr>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Are responsible for overseeing international relations regarding: </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Peace deals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Trade and economics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Culture</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Human rights</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The environment</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Their work also includes:</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Negotiating treaties and international agreements, long before politicians endorse them.</a:t>
            </a:r>
            <a:endParaRPr sz="1300">
              <a:solidFill>
                <a:srgbClr val="000000"/>
              </a:solidFill>
            </a:endParaRPr>
          </a:p>
          <a:p>
            <a:pPr marL="457200" lvl="0" indent="-311150" algn="l" rtl="0">
              <a:spcBef>
                <a:spcPts val="0"/>
              </a:spcBef>
              <a:spcAft>
                <a:spcPts val="0"/>
              </a:spcAft>
              <a:buClr>
                <a:srgbClr val="000000"/>
              </a:buClr>
              <a:buSzPts val="1300"/>
              <a:buChar char="●"/>
            </a:pPr>
            <a:r>
              <a:rPr lang="en">
                <a:solidFill>
                  <a:srgbClr val="000000"/>
                </a:solidFill>
              </a:rPr>
              <a:t>Roles involved: </a:t>
            </a:r>
            <a:endParaRPr>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President</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Secretary of Defense</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Joint Chiefs of Staff (Made up of the top leader of each branch of the military)</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CIA and FBI</a:t>
            </a:r>
            <a:endParaRPr sz="1300">
              <a:solidFill>
                <a:srgbClr val="000000"/>
              </a:solidFill>
            </a:endParaRPr>
          </a:p>
          <a:p>
            <a:pPr marL="914400" lvl="1" indent="-311150" algn="l" rtl="0">
              <a:spcBef>
                <a:spcPts val="0"/>
              </a:spcBef>
              <a:spcAft>
                <a:spcPts val="0"/>
              </a:spcAft>
              <a:buClr>
                <a:srgbClr val="000000"/>
              </a:buClr>
              <a:buSzPts val="1300"/>
              <a:buChar char="○"/>
            </a:pPr>
            <a:r>
              <a:rPr lang="en" sz="1300">
                <a:solidFill>
                  <a:srgbClr val="000000"/>
                </a:solidFill>
              </a:rPr>
              <a:t>Congress</a:t>
            </a:r>
            <a:endParaRPr sz="1300">
              <a:solidFill>
                <a:srgbClr val="000000"/>
              </a:solidFill>
            </a:endParaRPr>
          </a:p>
          <a:p>
            <a:pPr marL="457200" lvl="0" indent="0" algn="l" rtl="0">
              <a:spcBef>
                <a:spcPts val="0"/>
              </a:spcBef>
              <a:spcAft>
                <a:spcPts val="1200"/>
              </a:spcAft>
              <a:buNone/>
            </a:pPr>
            <a:endParaRPr>
              <a:solidFill>
                <a:srgbClr val="000000"/>
              </a:solidFill>
            </a:endParaRPr>
          </a:p>
        </p:txBody>
      </p:sp>
      <p:pic>
        <p:nvPicPr>
          <p:cNvPr id="118" name="Google Shape;118;p21"/>
          <p:cNvPicPr preferRelativeResize="0"/>
          <p:nvPr/>
        </p:nvPicPr>
        <p:blipFill>
          <a:blip r:embed="rId3">
            <a:alphaModFix/>
          </a:blip>
          <a:stretch>
            <a:fillRect/>
          </a:stretch>
        </p:blipFill>
        <p:spPr>
          <a:xfrm>
            <a:off x="576825" y="2272975"/>
            <a:ext cx="3331639" cy="2286126"/>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1478</Words>
  <Application>Microsoft Office PowerPoint</Application>
  <PresentationFormat>On-screen Show (16:9)</PresentationFormat>
  <Paragraphs>150</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Merriweather</vt:lpstr>
      <vt:lpstr>Arial</vt:lpstr>
      <vt:lpstr>Roboto</vt:lpstr>
      <vt:lpstr>Paradigm</vt:lpstr>
      <vt:lpstr>Foreign Policy </vt:lpstr>
      <vt:lpstr>Instruments of Foreign Policy </vt:lpstr>
      <vt:lpstr>What Is Foreign Policy?</vt:lpstr>
      <vt:lpstr>PowerPoint Presentation</vt:lpstr>
      <vt:lpstr>Military</vt:lpstr>
      <vt:lpstr>Economic</vt:lpstr>
      <vt:lpstr>Diplomacy</vt:lpstr>
      <vt:lpstr>Presidential authority in Foreign Policy</vt:lpstr>
      <vt:lpstr>Presidential authority in Foreign Policy</vt:lpstr>
      <vt:lpstr>National Security Establishment</vt:lpstr>
      <vt:lpstr>National Security</vt:lpstr>
      <vt:lpstr>Congressional authority in Foreign Policy</vt:lpstr>
      <vt:lpstr>The War Powers Act</vt:lpstr>
      <vt:lpstr>The War Powers Act</vt:lpstr>
      <vt:lpstr>United Nations</vt:lpstr>
      <vt:lpstr>Nuclear Proliferation  </vt:lpstr>
      <vt:lpstr>The International Economy</vt:lpstr>
      <vt:lpstr>The International Economy</vt:lpstr>
      <vt:lpstr>North American Free Trade Agreement</vt:lpstr>
      <vt:lpstr>General Agreement on Tariffs and Trade</vt:lpstr>
      <vt:lpstr>Energy</vt:lpstr>
      <vt:lpstr>Foreign Aid</vt:lpstr>
      <vt:lpstr>PowerPoint Presentation</vt:lpstr>
      <vt:lpstr>Foreign Policy: Crash Course Government and Politics #50</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Foreign Policy </dc:title>
  <dc:creator>Michael Fluharty</dc:creator>
  <cp:lastModifiedBy>Michael Fluharty</cp:lastModifiedBy>
  <cp:revision>1</cp:revision>
  <dcterms:modified xsi:type="dcterms:W3CDTF">2024-02-29T15:54:37Z</dcterms:modified>
</cp:coreProperties>
</file>