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5"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9144000" cy="5143500" type="screen16x9"/>
  <p:notesSz cx="6858000" cy="9144000"/>
  <p:embeddedFontLst>
    <p:embeddedFont>
      <p:font typeface="Barlow Condensed Medium" panose="020B0604020202020204" charset="0"/>
      <p:regular r:id="rId35"/>
      <p:bold r:id="rId36"/>
      <p:italic r:id="rId37"/>
      <p:boldItalic r:id="rId38"/>
    </p:embeddedFont>
    <p:embeddedFont>
      <p:font typeface="Barlow Condensed SemiBold" panose="020B0604020202020204" charset="0"/>
      <p:regular r:id="rId39"/>
      <p:bold r:id="rId40"/>
      <p:italic r:id="rId41"/>
      <p:boldItalic r:id="rId42"/>
    </p:embeddedFont>
    <p:embeddedFont>
      <p:font typeface="Arvo" panose="020B0604020202020204" charset="0"/>
      <p:regular r:id="rId43"/>
      <p:bold r:id="rId44"/>
      <p:italic r:id="rId45"/>
      <p:boldItalic r:id="rId46"/>
    </p:embeddedFont>
    <p:embeddedFont>
      <p:font typeface="Fira Sans Extra Condensed Medium" panose="020B0604020202020204" charset="0"/>
      <p:regular r:id="rId47"/>
      <p:bold r:id="rId48"/>
      <p:italic r:id="rId49"/>
      <p:boldItalic r:id="rId50"/>
    </p:embeddedFont>
    <p:embeddedFont>
      <p:font typeface="Barlow Condensed" panose="020B0604020202020204" charset="0"/>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4" d="100"/>
          <a:sy n="144" d="100"/>
        </p:scale>
        <p:origin x="654" y="114"/>
      </p:cViewPr>
      <p:guideLst>
        <p:guide pos="2880"/>
        <p:guide orient="horz" pos="16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font" Target="fonts/font13.fntdata"/><Relationship Id="rId50" Type="http://schemas.openxmlformats.org/officeDocument/2006/relationships/font" Target="fonts/font16.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54"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font" Target="fonts/font11.fntdata"/><Relationship Id="rId53" Type="http://schemas.openxmlformats.org/officeDocument/2006/relationships/font" Target="fonts/font19.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49" Type="http://schemas.openxmlformats.org/officeDocument/2006/relationships/font" Target="fonts/font15.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52"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font" Target="fonts/font14.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7.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7e6cb28bda_1_1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4" name="Google Shape;414;g7e6cb28bda_1_1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6f362180ee_1_50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2" name="Google Shape;422;g6f362180ee_1_50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6fdda6fb6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9" name="Google Shape;429;g6fdda6fb6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g7e6cb28bda_1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7" name="Google Shape;437;g7e6cb28bda_1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g6f362180ee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5" name="Google Shape;445;g6f362180ee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6f362180ee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5" name="Google Shape;455;g6f362180ee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g6f362180ee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3" name="Google Shape;463;g6f362180ee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6f362180ee_1_50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6f362180ee_1_50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Google Shape;475;g6fde8ac08b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6" name="Google Shape;476;g6fde8ac08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g6f362180ee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3" name="Google Shape;483;g6f362180ee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7e6cb28bda_1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7e6cb28bda_1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g6f362180ee_1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2" name="Google Shape;492;g6f362180ee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Google Shape;501;g6f362180ee_1_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2" name="Google Shape;502;g6f362180ee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g6f362180ee_1_1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0" name="Google Shape;510;g6f362180ee_1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6f362180ee_1_1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6f362180ee_1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g6f362180ee_1_1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6" name="Google Shape;526;g6f362180ee_1_1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6f362180ee_1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4" name="Google Shape;534;g6f362180ee_1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6f362180ee_1_1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6f362180ee_1_1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g6f362180ee_1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0" name="Google Shape;550;g6f362180ee_1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5"/>
        <p:cNvGrpSpPr/>
        <p:nvPr/>
      </p:nvGrpSpPr>
      <p:grpSpPr>
        <a:xfrm>
          <a:off x="0" y="0"/>
          <a:ext cx="0" cy="0"/>
          <a:chOff x="0" y="0"/>
          <a:chExt cx="0" cy="0"/>
        </a:xfrm>
      </p:grpSpPr>
      <p:sp>
        <p:nvSpPr>
          <p:cNvPr id="556" name="Google Shape;556;g6f362180ee_1_50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7" name="Google Shape;557;g6f362180ee_1_50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6f362180ee_1_50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6f362180ee_1_50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g7e6cb28bda_1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7" name="Google Shape;357;g7e6cb28bda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0"/>
        <p:cNvGrpSpPr/>
        <p:nvPr/>
      </p:nvGrpSpPr>
      <p:grpSpPr>
        <a:xfrm>
          <a:off x="0" y="0"/>
          <a:ext cx="0" cy="0"/>
          <a:chOff x="0" y="0"/>
          <a:chExt cx="0" cy="0"/>
        </a:xfrm>
      </p:grpSpPr>
      <p:sp>
        <p:nvSpPr>
          <p:cNvPr id="571" name="Google Shape;571;g6f362180ee_1_50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2" name="Google Shape;572;g6f362180ee_1_50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6f362180ee_1_50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0" name="Google Shape;580;g6f362180ee_1_50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6fde8ac08b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6fde8ac08b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7e3148be62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5" name="Google Shape;365;g7e3148be6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7e6cb28bda_1_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7e6cb28bda_1_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9"/>
        <p:cNvGrpSpPr/>
        <p:nvPr/>
      </p:nvGrpSpPr>
      <p:grpSpPr>
        <a:xfrm>
          <a:off x="0" y="0"/>
          <a:ext cx="0" cy="0"/>
          <a:chOff x="0" y="0"/>
          <a:chExt cx="0" cy="0"/>
        </a:xfrm>
      </p:grpSpPr>
      <p:sp>
        <p:nvSpPr>
          <p:cNvPr id="380" name="Google Shape;380;g7e6cb28bda_1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1" name="Google Shape;381;g7e6cb28bda_1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6fde8ac08b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9" name="Google Shape;389;g6fde8ac08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7e6cb28bda_1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7e6cb28bda_1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Google Shape;405;g7e6cb28bda_1_15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6" name="Google Shape;406;g7e6cb28bda_1_1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IG TITLE OPENING" type="title">
  <p:cSld name="TITLE">
    <p:bg>
      <p:bgPr>
        <a:solidFill>
          <a:srgbClr val="E9E6E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795512" y="1245627"/>
            <a:ext cx="55530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6000"/>
              <a:buFont typeface="Barlow Condensed Medium"/>
              <a:buNone/>
              <a:defRPr sz="6000">
                <a:latin typeface="Barlow Condensed Medium"/>
                <a:ea typeface="Barlow Condensed Medium"/>
                <a:cs typeface="Barlow Condensed Medium"/>
                <a:sym typeface="Barlow Condensed Medium"/>
              </a:defRPr>
            </a:lvl1pPr>
            <a:lvl2pPr lvl="1" algn="r">
              <a:spcBef>
                <a:spcPts val="0"/>
              </a:spcBef>
              <a:spcAft>
                <a:spcPts val="0"/>
              </a:spcAft>
              <a:buClr>
                <a:srgbClr val="0B139E"/>
              </a:buClr>
              <a:buSzPts val="5200"/>
              <a:buNone/>
              <a:defRPr sz="5200">
                <a:solidFill>
                  <a:srgbClr val="0B139E"/>
                </a:solidFill>
              </a:defRPr>
            </a:lvl2pPr>
            <a:lvl3pPr lvl="2" algn="r">
              <a:spcBef>
                <a:spcPts val="0"/>
              </a:spcBef>
              <a:spcAft>
                <a:spcPts val="0"/>
              </a:spcAft>
              <a:buClr>
                <a:srgbClr val="0B139E"/>
              </a:buClr>
              <a:buSzPts val="5200"/>
              <a:buNone/>
              <a:defRPr sz="5200">
                <a:solidFill>
                  <a:srgbClr val="0B139E"/>
                </a:solidFill>
              </a:defRPr>
            </a:lvl3pPr>
            <a:lvl4pPr lvl="3" algn="r">
              <a:spcBef>
                <a:spcPts val="0"/>
              </a:spcBef>
              <a:spcAft>
                <a:spcPts val="0"/>
              </a:spcAft>
              <a:buClr>
                <a:srgbClr val="0B139E"/>
              </a:buClr>
              <a:buSzPts val="5200"/>
              <a:buNone/>
              <a:defRPr sz="5200">
                <a:solidFill>
                  <a:srgbClr val="0B139E"/>
                </a:solidFill>
              </a:defRPr>
            </a:lvl4pPr>
            <a:lvl5pPr lvl="4" algn="r">
              <a:spcBef>
                <a:spcPts val="0"/>
              </a:spcBef>
              <a:spcAft>
                <a:spcPts val="0"/>
              </a:spcAft>
              <a:buClr>
                <a:srgbClr val="0B139E"/>
              </a:buClr>
              <a:buSzPts val="5200"/>
              <a:buNone/>
              <a:defRPr sz="5200">
                <a:solidFill>
                  <a:srgbClr val="0B139E"/>
                </a:solidFill>
              </a:defRPr>
            </a:lvl5pPr>
            <a:lvl6pPr lvl="5" algn="r">
              <a:spcBef>
                <a:spcPts val="0"/>
              </a:spcBef>
              <a:spcAft>
                <a:spcPts val="0"/>
              </a:spcAft>
              <a:buClr>
                <a:srgbClr val="0B139E"/>
              </a:buClr>
              <a:buSzPts val="5200"/>
              <a:buNone/>
              <a:defRPr sz="5200">
                <a:solidFill>
                  <a:srgbClr val="0B139E"/>
                </a:solidFill>
              </a:defRPr>
            </a:lvl6pPr>
            <a:lvl7pPr lvl="6" algn="r">
              <a:spcBef>
                <a:spcPts val="0"/>
              </a:spcBef>
              <a:spcAft>
                <a:spcPts val="0"/>
              </a:spcAft>
              <a:buClr>
                <a:srgbClr val="0B139E"/>
              </a:buClr>
              <a:buSzPts val="5200"/>
              <a:buNone/>
              <a:defRPr sz="5200">
                <a:solidFill>
                  <a:srgbClr val="0B139E"/>
                </a:solidFill>
              </a:defRPr>
            </a:lvl7pPr>
            <a:lvl8pPr lvl="7" algn="r">
              <a:spcBef>
                <a:spcPts val="0"/>
              </a:spcBef>
              <a:spcAft>
                <a:spcPts val="0"/>
              </a:spcAft>
              <a:buClr>
                <a:srgbClr val="0B139E"/>
              </a:buClr>
              <a:buSzPts val="5200"/>
              <a:buNone/>
              <a:defRPr sz="5200">
                <a:solidFill>
                  <a:srgbClr val="0B139E"/>
                </a:solidFill>
              </a:defRPr>
            </a:lvl8pPr>
            <a:lvl9pPr lvl="8" algn="r">
              <a:spcBef>
                <a:spcPts val="0"/>
              </a:spcBef>
              <a:spcAft>
                <a:spcPts val="0"/>
              </a:spcAft>
              <a:buClr>
                <a:srgbClr val="0B139E"/>
              </a:buClr>
              <a:buSzPts val="5200"/>
              <a:buNone/>
              <a:defRPr sz="5200">
                <a:solidFill>
                  <a:srgbClr val="0B139E"/>
                </a:solidFill>
              </a:defRPr>
            </a:lvl9pPr>
          </a:lstStyle>
          <a:p>
            <a:endParaRPr/>
          </a:p>
        </p:txBody>
      </p:sp>
      <p:grpSp>
        <p:nvGrpSpPr>
          <p:cNvPr id="11" name="Google Shape;11;p2"/>
          <p:cNvGrpSpPr/>
          <p:nvPr/>
        </p:nvGrpSpPr>
        <p:grpSpPr>
          <a:xfrm>
            <a:off x="6607116" y="2397713"/>
            <a:ext cx="2550204" cy="2757917"/>
            <a:chOff x="1384075" y="241450"/>
            <a:chExt cx="4822625" cy="5215425"/>
          </a:xfrm>
        </p:grpSpPr>
        <p:sp>
          <p:nvSpPr>
            <p:cNvPr id="12" name="Google Shape;12;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25;p2"/>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2"/>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2"/>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2"/>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2"/>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2"/>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2"/>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2"/>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2"/>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2"/>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2"/>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2"/>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2"/>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2"/>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2"/>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2"/>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2"/>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2"/>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2"/>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2"/>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2"/>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2"/>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50;p2"/>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2"/>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2"/>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2"/>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2"/>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2"/>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 name="Google Shape;56;p2"/>
          <p:cNvGrpSpPr/>
          <p:nvPr/>
        </p:nvGrpSpPr>
        <p:grpSpPr>
          <a:xfrm>
            <a:off x="-26847" y="-280618"/>
            <a:ext cx="2865062" cy="3613974"/>
            <a:chOff x="-26858" y="-227337"/>
            <a:chExt cx="2186403" cy="2757917"/>
          </a:xfrm>
        </p:grpSpPr>
        <p:sp>
          <p:nvSpPr>
            <p:cNvPr id="57" name="Google Shape;57;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2"/>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2"/>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2"/>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2"/>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2"/>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2"/>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2"/>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2"/>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2"/>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2"/>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73;p2"/>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2"/>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2"/>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2"/>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2"/>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2"/>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79;p2"/>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2"/>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2"/>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2"/>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2"/>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2"/>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86;p2"/>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2"/>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2"/>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89;p2"/>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2"/>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91;p2"/>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2"/>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2"/>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2"/>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2"/>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2"/>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7" name="Google Shape;97;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434343"/>
                </a:solidFill>
                <a:latin typeface="Arvo"/>
                <a:ea typeface="Arvo"/>
                <a:cs typeface="Arvo"/>
                <a:sym typeface="Arvo"/>
              </a:defRPr>
            </a:lvl1pPr>
            <a:lvl2pPr lvl="1">
              <a:buNone/>
              <a:defRPr sz="1300">
                <a:solidFill>
                  <a:srgbClr val="434343"/>
                </a:solidFill>
                <a:latin typeface="Arvo"/>
                <a:ea typeface="Arvo"/>
                <a:cs typeface="Arvo"/>
                <a:sym typeface="Arvo"/>
              </a:defRPr>
            </a:lvl2pPr>
            <a:lvl3pPr lvl="2">
              <a:buNone/>
              <a:defRPr sz="1300">
                <a:solidFill>
                  <a:srgbClr val="434343"/>
                </a:solidFill>
                <a:latin typeface="Arvo"/>
                <a:ea typeface="Arvo"/>
                <a:cs typeface="Arvo"/>
                <a:sym typeface="Arvo"/>
              </a:defRPr>
            </a:lvl3pPr>
            <a:lvl4pPr lvl="3">
              <a:buNone/>
              <a:defRPr sz="1300">
                <a:solidFill>
                  <a:srgbClr val="434343"/>
                </a:solidFill>
                <a:latin typeface="Arvo"/>
                <a:ea typeface="Arvo"/>
                <a:cs typeface="Arvo"/>
                <a:sym typeface="Arvo"/>
              </a:defRPr>
            </a:lvl4pPr>
            <a:lvl5pPr lvl="4">
              <a:buNone/>
              <a:defRPr sz="1300">
                <a:solidFill>
                  <a:srgbClr val="434343"/>
                </a:solidFill>
                <a:latin typeface="Arvo"/>
                <a:ea typeface="Arvo"/>
                <a:cs typeface="Arvo"/>
                <a:sym typeface="Arvo"/>
              </a:defRPr>
            </a:lvl5pPr>
            <a:lvl6pPr lvl="5">
              <a:buNone/>
              <a:defRPr sz="1300">
                <a:solidFill>
                  <a:srgbClr val="434343"/>
                </a:solidFill>
                <a:latin typeface="Arvo"/>
                <a:ea typeface="Arvo"/>
                <a:cs typeface="Arvo"/>
                <a:sym typeface="Arvo"/>
              </a:defRPr>
            </a:lvl6pPr>
            <a:lvl7pPr lvl="6">
              <a:buNone/>
              <a:defRPr sz="1300">
                <a:solidFill>
                  <a:srgbClr val="434343"/>
                </a:solidFill>
                <a:latin typeface="Arvo"/>
                <a:ea typeface="Arvo"/>
                <a:cs typeface="Arvo"/>
                <a:sym typeface="Arvo"/>
              </a:defRPr>
            </a:lvl7pPr>
            <a:lvl8pPr lvl="7">
              <a:buNone/>
              <a:defRPr sz="1300">
                <a:solidFill>
                  <a:srgbClr val="434343"/>
                </a:solidFill>
                <a:latin typeface="Arvo"/>
                <a:ea typeface="Arvo"/>
                <a:cs typeface="Arvo"/>
                <a:sym typeface="Arvo"/>
              </a:defRPr>
            </a:lvl8pPr>
            <a:lvl9pPr lvl="8">
              <a:buNone/>
              <a:defRPr sz="1300">
                <a:solidFill>
                  <a:srgbClr val="434343"/>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HANKS">
  <p:cSld name="TITLE_1">
    <p:bg>
      <p:bgPr>
        <a:solidFill>
          <a:srgbClr val="E9E6E1"/>
        </a:solidFill>
        <a:effectLst/>
      </p:bgPr>
    </p:bg>
    <p:spTree>
      <p:nvGrpSpPr>
        <p:cNvPr id="1" name="Shape 98"/>
        <p:cNvGrpSpPr/>
        <p:nvPr/>
      </p:nvGrpSpPr>
      <p:grpSpPr>
        <a:xfrm>
          <a:off x="0" y="0"/>
          <a:ext cx="0" cy="0"/>
          <a:chOff x="0" y="0"/>
          <a:chExt cx="0" cy="0"/>
        </a:xfrm>
      </p:grpSpPr>
      <p:sp>
        <p:nvSpPr>
          <p:cNvPr id="99" name="Google Shape;99;p3"/>
          <p:cNvSpPr txBox="1">
            <a:spLocks noGrp="1"/>
          </p:cNvSpPr>
          <p:nvPr>
            <p:ph type="ctrTitle"/>
          </p:nvPr>
        </p:nvSpPr>
        <p:spPr>
          <a:xfrm>
            <a:off x="1795512" y="1545452"/>
            <a:ext cx="5553000" cy="2052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Font typeface="Barlow Condensed Medium"/>
              <a:buNone/>
              <a:defRPr sz="6000">
                <a:latin typeface="Barlow Condensed Medium"/>
                <a:ea typeface="Barlow Condensed Medium"/>
                <a:cs typeface="Barlow Condensed Medium"/>
                <a:sym typeface="Barlow Condensed Medium"/>
              </a:defRPr>
            </a:lvl1pPr>
            <a:lvl2pPr lvl="1" algn="r" rtl="0">
              <a:spcBef>
                <a:spcPts val="0"/>
              </a:spcBef>
              <a:spcAft>
                <a:spcPts val="0"/>
              </a:spcAft>
              <a:buClr>
                <a:srgbClr val="0B139E"/>
              </a:buClr>
              <a:buSzPts val="5200"/>
              <a:buNone/>
              <a:defRPr sz="5200">
                <a:solidFill>
                  <a:srgbClr val="0B139E"/>
                </a:solidFill>
              </a:defRPr>
            </a:lvl2pPr>
            <a:lvl3pPr lvl="2" algn="r" rtl="0">
              <a:spcBef>
                <a:spcPts val="0"/>
              </a:spcBef>
              <a:spcAft>
                <a:spcPts val="0"/>
              </a:spcAft>
              <a:buClr>
                <a:srgbClr val="0B139E"/>
              </a:buClr>
              <a:buSzPts val="5200"/>
              <a:buNone/>
              <a:defRPr sz="5200">
                <a:solidFill>
                  <a:srgbClr val="0B139E"/>
                </a:solidFill>
              </a:defRPr>
            </a:lvl3pPr>
            <a:lvl4pPr lvl="3" algn="r" rtl="0">
              <a:spcBef>
                <a:spcPts val="0"/>
              </a:spcBef>
              <a:spcAft>
                <a:spcPts val="0"/>
              </a:spcAft>
              <a:buClr>
                <a:srgbClr val="0B139E"/>
              </a:buClr>
              <a:buSzPts val="5200"/>
              <a:buNone/>
              <a:defRPr sz="5200">
                <a:solidFill>
                  <a:srgbClr val="0B139E"/>
                </a:solidFill>
              </a:defRPr>
            </a:lvl4pPr>
            <a:lvl5pPr lvl="4" algn="r" rtl="0">
              <a:spcBef>
                <a:spcPts val="0"/>
              </a:spcBef>
              <a:spcAft>
                <a:spcPts val="0"/>
              </a:spcAft>
              <a:buClr>
                <a:srgbClr val="0B139E"/>
              </a:buClr>
              <a:buSzPts val="5200"/>
              <a:buNone/>
              <a:defRPr sz="5200">
                <a:solidFill>
                  <a:srgbClr val="0B139E"/>
                </a:solidFill>
              </a:defRPr>
            </a:lvl5pPr>
            <a:lvl6pPr lvl="5" algn="r" rtl="0">
              <a:spcBef>
                <a:spcPts val="0"/>
              </a:spcBef>
              <a:spcAft>
                <a:spcPts val="0"/>
              </a:spcAft>
              <a:buClr>
                <a:srgbClr val="0B139E"/>
              </a:buClr>
              <a:buSzPts val="5200"/>
              <a:buNone/>
              <a:defRPr sz="5200">
                <a:solidFill>
                  <a:srgbClr val="0B139E"/>
                </a:solidFill>
              </a:defRPr>
            </a:lvl6pPr>
            <a:lvl7pPr lvl="6" algn="r" rtl="0">
              <a:spcBef>
                <a:spcPts val="0"/>
              </a:spcBef>
              <a:spcAft>
                <a:spcPts val="0"/>
              </a:spcAft>
              <a:buClr>
                <a:srgbClr val="0B139E"/>
              </a:buClr>
              <a:buSzPts val="5200"/>
              <a:buNone/>
              <a:defRPr sz="5200">
                <a:solidFill>
                  <a:srgbClr val="0B139E"/>
                </a:solidFill>
              </a:defRPr>
            </a:lvl7pPr>
            <a:lvl8pPr lvl="7" algn="r" rtl="0">
              <a:spcBef>
                <a:spcPts val="0"/>
              </a:spcBef>
              <a:spcAft>
                <a:spcPts val="0"/>
              </a:spcAft>
              <a:buClr>
                <a:srgbClr val="0B139E"/>
              </a:buClr>
              <a:buSzPts val="5200"/>
              <a:buNone/>
              <a:defRPr sz="5200">
                <a:solidFill>
                  <a:srgbClr val="0B139E"/>
                </a:solidFill>
              </a:defRPr>
            </a:lvl8pPr>
            <a:lvl9pPr lvl="8" algn="r" rtl="0">
              <a:spcBef>
                <a:spcPts val="0"/>
              </a:spcBef>
              <a:spcAft>
                <a:spcPts val="0"/>
              </a:spcAft>
              <a:buClr>
                <a:srgbClr val="0B139E"/>
              </a:buClr>
              <a:buSzPts val="5200"/>
              <a:buNone/>
              <a:defRPr sz="5200">
                <a:solidFill>
                  <a:srgbClr val="0B139E"/>
                </a:solidFill>
              </a:defRPr>
            </a:lvl9pPr>
          </a:lstStyle>
          <a:p>
            <a:endParaRPr/>
          </a:p>
        </p:txBody>
      </p:sp>
      <p:grpSp>
        <p:nvGrpSpPr>
          <p:cNvPr id="100" name="Google Shape;100;p3"/>
          <p:cNvGrpSpPr/>
          <p:nvPr/>
        </p:nvGrpSpPr>
        <p:grpSpPr>
          <a:xfrm flipH="1">
            <a:off x="-9" y="2397713"/>
            <a:ext cx="2550204" cy="2757917"/>
            <a:chOff x="1384075" y="241450"/>
            <a:chExt cx="4822625" cy="5215425"/>
          </a:xfrm>
        </p:grpSpPr>
        <p:sp>
          <p:nvSpPr>
            <p:cNvPr id="101" name="Google Shape;101;p3"/>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3"/>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3"/>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4;p3"/>
            <p:cNvSpPr/>
            <p:nvPr/>
          </p:nvSpPr>
          <p:spPr>
            <a:xfrm>
              <a:off x="4827375" y="1479000"/>
              <a:ext cx="691350" cy="795600"/>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5;p3"/>
            <p:cNvSpPr/>
            <p:nvPr/>
          </p:nvSpPr>
          <p:spPr>
            <a:xfrm>
              <a:off x="4827375" y="1875125"/>
              <a:ext cx="691350" cy="1195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6;p3"/>
            <p:cNvSpPr/>
            <p:nvPr/>
          </p:nvSpPr>
          <p:spPr>
            <a:xfrm>
              <a:off x="5518700" y="2274575"/>
              <a:ext cx="688000" cy="795600"/>
            </a:xfrm>
            <a:custGeom>
              <a:avLst/>
              <a:gdLst/>
              <a:ahLst/>
              <a:cxnLst/>
              <a:rect l="l" t="t" r="r" b="b"/>
              <a:pathLst>
                <a:path w="27520" h="31824" extrusionOk="0">
                  <a:moveTo>
                    <a:pt x="0" y="0"/>
                  </a:moveTo>
                  <a:lnTo>
                    <a:pt x="0" y="31823"/>
                  </a:lnTo>
                  <a:lnTo>
                    <a:pt x="27520" y="15978"/>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3"/>
            <p:cNvSpPr/>
            <p:nvPr/>
          </p:nvSpPr>
          <p:spPr>
            <a:xfrm>
              <a:off x="4827375" y="3865700"/>
              <a:ext cx="691350" cy="1195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p3"/>
            <p:cNvSpPr/>
            <p:nvPr/>
          </p:nvSpPr>
          <p:spPr>
            <a:xfrm>
              <a:off x="4830700" y="4661275"/>
              <a:ext cx="688025" cy="795600"/>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3"/>
            <p:cNvSpPr/>
            <p:nvPr/>
          </p:nvSpPr>
          <p:spPr>
            <a:xfrm>
              <a:off x="5518700" y="3865700"/>
              <a:ext cx="688000" cy="795600"/>
            </a:xfrm>
            <a:custGeom>
              <a:avLst/>
              <a:gdLst/>
              <a:ahLst/>
              <a:cxnLst/>
              <a:rect l="l" t="t" r="r" b="b"/>
              <a:pathLst>
                <a:path w="27520" h="31824" extrusionOk="0">
                  <a:moveTo>
                    <a:pt x="0" y="1"/>
                  </a:moveTo>
                  <a:lnTo>
                    <a:pt x="0" y="31824"/>
                  </a:lnTo>
                  <a:lnTo>
                    <a:pt x="27520"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3"/>
            <p:cNvSpPr/>
            <p:nvPr/>
          </p:nvSpPr>
          <p:spPr>
            <a:xfrm>
              <a:off x="5518700" y="2670675"/>
              <a:ext cx="688000" cy="798950"/>
            </a:xfrm>
            <a:custGeom>
              <a:avLst/>
              <a:gdLst/>
              <a:ahLst/>
              <a:cxnLst/>
              <a:rect l="l" t="t" r="r" b="b"/>
              <a:pathLst>
                <a:path w="27520" h="31958" extrusionOk="0">
                  <a:moveTo>
                    <a:pt x="27520" y="1"/>
                  </a:moveTo>
                  <a:lnTo>
                    <a:pt x="0" y="15979"/>
                  </a:lnTo>
                  <a:lnTo>
                    <a:pt x="27520" y="31957"/>
                  </a:lnTo>
                  <a:lnTo>
                    <a:pt x="2752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11;p3"/>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3"/>
            <p:cNvSpPr/>
            <p:nvPr/>
          </p:nvSpPr>
          <p:spPr>
            <a:xfrm>
              <a:off x="4827375" y="3070150"/>
              <a:ext cx="691350" cy="795575"/>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13;p3"/>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14;p3"/>
            <p:cNvSpPr/>
            <p:nvPr/>
          </p:nvSpPr>
          <p:spPr>
            <a:xfrm>
              <a:off x="4139375" y="2670675"/>
              <a:ext cx="688025" cy="798950"/>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3"/>
            <p:cNvSpPr/>
            <p:nvPr/>
          </p:nvSpPr>
          <p:spPr>
            <a:xfrm>
              <a:off x="4139375" y="3070150"/>
              <a:ext cx="688025" cy="795575"/>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16;p3"/>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17;p3"/>
            <p:cNvSpPr/>
            <p:nvPr/>
          </p:nvSpPr>
          <p:spPr>
            <a:xfrm>
              <a:off x="3451375" y="3070150"/>
              <a:ext cx="688025" cy="795575"/>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3"/>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3"/>
            <p:cNvSpPr/>
            <p:nvPr/>
          </p:nvSpPr>
          <p:spPr>
            <a:xfrm>
              <a:off x="3451375" y="1479000"/>
              <a:ext cx="688025" cy="795600"/>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3"/>
            <p:cNvSpPr/>
            <p:nvPr/>
          </p:nvSpPr>
          <p:spPr>
            <a:xfrm>
              <a:off x="3448050" y="1878450"/>
              <a:ext cx="694675" cy="119172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p:nvPr/>
          </p:nvSpPr>
          <p:spPr>
            <a:xfrm>
              <a:off x="4139375" y="1878450"/>
              <a:ext cx="688025" cy="1191725"/>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3"/>
            <p:cNvSpPr/>
            <p:nvPr/>
          </p:nvSpPr>
          <p:spPr>
            <a:xfrm>
              <a:off x="4382875" y="241450"/>
              <a:ext cx="201000" cy="22935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3"/>
            <p:cNvSpPr/>
            <p:nvPr/>
          </p:nvSpPr>
          <p:spPr>
            <a:xfrm>
              <a:off x="4139375" y="682600"/>
              <a:ext cx="688025" cy="796425"/>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3"/>
            <p:cNvSpPr/>
            <p:nvPr/>
          </p:nvSpPr>
          <p:spPr>
            <a:xfrm>
              <a:off x="3451375" y="4661275"/>
              <a:ext cx="1376025" cy="795600"/>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3"/>
            <p:cNvSpPr/>
            <p:nvPr/>
          </p:nvSpPr>
          <p:spPr>
            <a:xfrm>
              <a:off x="4139375" y="3865700"/>
              <a:ext cx="688025" cy="1195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3"/>
            <p:cNvSpPr/>
            <p:nvPr/>
          </p:nvSpPr>
          <p:spPr>
            <a:xfrm>
              <a:off x="4139375" y="3469600"/>
              <a:ext cx="688025" cy="795575"/>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3"/>
            <p:cNvSpPr/>
            <p:nvPr/>
          </p:nvSpPr>
          <p:spPr>
            <a:xfrm>
              <a:off x="4827375" y="3469600"/>
              <a:ext cx="691350" cy="795575"/>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3"/>
            <p:cNvSpPr/>
            <p:nvPr/>
          </p:nvSpPr>
          <p:spPr>
            <a:xfrm>
              <a:off x="4827375" y="2670675"/>
              <a:ext cx="691350" cy="798950"/>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3"/>
            <p:cNvSpPr/>
            <p:nvPr/>
          </p:nvSpPr>
          <p:spPr>
            <a:xfrm>
              <a:off x="3451375" y="3469600"/>
              <a:ext cx="688025" cy="795575"/>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3"/>
            <p:cNvSpPr/>
            <p:nvPr/>
          </p:nvSpPr>
          <p:spPr>
            <a:xfrm>
              <a:off x="3451375" y="2670675"/>
              <a:ext cx="1376025" cy="1195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3"/>
            <p:cNvSpPr/>
            <p:nvPr/>
          </p:nvSpPr>
          <p:spPr>
            <a:xfrm>
              <a:off x="2760050" y="2670675"/>
              <a:ext cx="691350" cy="798950"/>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3"/>
            <p:cNvSpPr/>
            <p:nvPr/>
          </p:nvSpPr>
          <p:spPr>
            <a:xfrm>
              <a:off x="2760050" y="3070150"/>
              <a:ext cx="691350" cy="795575"/>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3"/>
            <p:cNvSpPr/>
            <p:nvPr/>
          </p:nvSpPr>
          <p:spPr>
            <a:xfrm>
              <a:off x="3451375" y="2670675"/>
              <a:ext cx="688025" cy="798950"/>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3"/>
            <p:cNvSpPr/>
            <p:nvPr/>
          </p:nvSpPr>
          <p:spPr>
            <a:xfrm>
              <a:off x="2072075" y="1479000"/>
              <a:ext cx="688000" cy="795600"/>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3"/>
            <p:cNvSpPr/>
            <p:nvPr/>
          </p:nvSpPr>
          <p:spPr>
            <a:xfrm>
              <a:off x="1967825" y="2486400"/>
              <a:ext cx="322750" cy="371950"/>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3"/>
            <p:cNvSpPr/>
            <p:nvPr/>
          </p:nvSpPr>
          <p:spPr>
            <a:xfrm>
              <a:off x="2065400" y="1412275"/>
              <a:ext cx="218500" cy="254375"/>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3"/>
            <p:cNvSpPr/>
            <p:nvPr/>
          </p:nvSpPr>
          <p:spPr>
            <a:xfrm>
              <a:off x="2760050" y="1878450"/>
              <a:ext cx="691350" cy="119172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3"/>
            <p:cNvSpPr/>
            <p:nvPr/>
          </p:nvSpPr>
          <p:spPr>
            <a:xfrm>
              <a:off x="2760050" y="1479000"/>
              <a:ext cx="691350" cy="795600"/>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39;p3"/>
            <p:cNvSpPr/>
            <p:nvPr/>
          </p:nvSpPr>
          <p:spPr>
            <a:xfrm>
              <a:off x="2072075" y="3865700"/>
              <a:ext cx="688000" cy="795600"/>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40;p3"/>
            <p:cNvSpPr/>
            <p:nvPr/>
          </p:nvSpPr>
          <p:spPr>
            <a:xfrm>
              <a:off x="1384075" y="4661275"/>
              <a:ext cx="688025" cy="795600"/>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41;p3"/>
            <p:cNvSpPr/>
            <p:nvPr/>
          </p:nvSpPr>
          <p:spPr>
            <a:xfrm>
              <a:off x="2760050" y="3865700"/>
              <a:ext cx="691350" cy="1591175"/>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p:nvPr/>
          </p:nvSpPr>
          <p:spPr>
            <a:xfrm>
              <a:off x="2760050" y="3469600"/>
              <a:ext cx="691350" cy="795575"/>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3"/>
            <p:cNvSpPr/>
            <p:nvPr/>
          </p:nvSpPr>
          <p:spPr>
            <a:xfrm>
              <a:off x="3448050" y="3469600"/>
              <a:ext cx="691350" cy="159115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3"/>
            <p:cNvSpPr/>
            <p:nvPr/>
          </p:nvSpPr>
          <p:spPr>
            <a:xfrm>
              <a:off x="2760050" y="2670675"/>
              <a:ext cx="1379350" cy="1195050"/>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3"/>
          <p:cNvGrpSpPr/>
          <p:nvPr/>
        </p:nvGrpSpPr>
        <p:grpSpPr>
          <a:xfrm flipH="1">
            <a:off x="6278928" y="-280618"/>
            <a:ext cx="2865062" cy="3613974"/>
            <a:chOff x="-26858" y="-227337"/>
            <a:chExt cx="2186403" cy="2757917"/>
          </a:xfrm>
        </p:grpSpPr>
        <p:sp>
          <p:nvSpPr>
            <p:cNvPr id="146" name="Google Shape;146;p3"/>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3"/>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3"/>
            <p:cNvSpPr/>
            <p:nvPr/>
          </p:nvSpPr>
          <p:spPr>
            <a:xfrm rot="10800000">
              <a:off x="-26858" y="1455450"/>
              <a:ext cx="365586" cy="420713"/>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3"/>
            <p:cNvSpPr/>
            <p:nvPr/>
          </p:nvSpPr>
          <p:spPr>
            <a:xfrm rot="10800000">
              <a:off x="-26858" y="1034750"/>
              <a:ext cx="365586" cy="631942"/>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3"/>
            <p:cNvSpPr/>
            <p:nvPr/>
          </p:nvSpPr>
          <p:spPr>
            <a:xfrm rot="10800000">
              <a:off x="-26858" y="-17866"/>
              <a:ext cx="365586" cy="631942"/>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3"/>
            <p:cNvSpPr/>
            <p:nvPr/>
          </p:nvSpPr>
          <p:spPr>
            <a:xfrm rot="10800000">
              <a:off x="-26858" y="-227337"/>
              <a:ext cx="363828" cy="420713"/>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3"/>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3"/>
            <p:cNvSpPr/>
            <p:nvPr/>
          </p:nvSpPr>
          <p:spPr>
            <a:xfrm rot="10800000">
              <a:off x="-26858" y="614063"/>
              <a:ext cx="365586" cy="420700"/>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3"/>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3"/>
            <p:cNvSpPr/>
            <p:nvPr/>
          </p:nvSpPr>
          <p:spPr>
            <a:xfrm rot="10800000">
              <a:off x="338715" y="823521"/>
              <a:ext cx="363828" cy="422485"/>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3"/>
            <p:cNvSpPr/>
            <p:nvPr/>
          </p:nvSpPr>
          <p:spPr>
            <a:xfrm rot="10800000">
              <a:off x="338715" y="614063"/>
              <a:ext cx="363828" cy="420700"/>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3"/>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3"/>
            <p:cNvSpPr/>
            <p:nvPr/>
          </p:nvSpPr>
          <p:spPr>
            <a:xfrm rot="10800000">
              <a:off x="702529" y="614063"/>
              <a:ext cx="363828" cy="420700"/>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3"/>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3"/>
            <p:cNvSpPr/>
            <p:nvPr/>
          </p:nvSpPr>
          <p:spPr>
            <a:xfrm rot="10800000">
              <a:off x="702529" y="1455450"/>
              <a:ext cx="363828" cy="420713"/>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3"/>
            <p:cNvSpPr/>
            <p:nvPr/>
          </p:nvSpPr>
          <p:spPr>
            <a:xfrm rot="10800000">
              <a:off x="700771" y="1034750"/>
              <a:ext cx="367344" cy="630184"/>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3"/>
            <p:cNvSpPr/>
            <p:nvPr/>
          </p:nvSpPr>
          <p:spPr>
            <a:xfrm rot="10800000">
              <a:off x="338715" y="1034750"/>
              <a:ext cx="363828" cy="630184"/>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3"/>
            <p:cNvSpPr/>
            <p:nvPr/>
          </p:nvSpPr>
          <p:spPr>
            <a:xfrm rot="10800000">
              <a:off x="467491" y="2409300"/>
              <a:ext cx="106289" cy="121280"/>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3"/>
            <p:cNvSpPr/>
            <p:nvPr/>
          </p:nvSpPr>
          <p:spPr>
            <a:xfrm rot="10800000">
              <a:off x="338715" y="1876150"/>
              <a:ext cx="363828" cy="421150"/>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3"/>
            <p:cNvSpPr/>
            <p:nvPr/>
          </p:nvSpPr>
          <p:spPr>
            <a:xfrm rot="10800000">
              <a:off x="338715" y="-227337"/>
              <a:ext cx="727642" cy="420713"/>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3"/>
            <p:cNvSpPr/>
            <p:nvPr/>
          </p:nvSpPr>
          <p:spPr>
            <a:xfrm rot="10800000">
              <a:off x="338715" y="-17866"/>
              <a:ext cx="363828" cy="631942"/>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167;p3"/>
            <p:cNvSpPr/>
            <p:nvPr/>
          </p:nvSpPr>
          <p:spPr>
            <a:xfrm rot="10800000">
              <a:off x="338715" y="402834"/>
              <a:ext cx="363828" cy="420700"/>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3"/>
            <p:cNvSpPr/>
            <p:nvPr/>
          </p:nvSpPr>
          <p:spPr>
            <a:xfrm rot="10800000">
              <a:off x="-26858" y="402834"/>
              <a:ext cx="365586" cy="420700"/>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3"/>
            <p:cNvSpPr/>
            <p:nvPr/>
          </p:nvSpPr>
          <p:spPr>
            <a:xfrm rot="10800000">
              <a:off x="-26858" y="823521"/>
              <a:ext cx="365586" cy="422485"/>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170;p3"/>
            <p:cNvSpPr/>
            <p:nvPr/>
          </p:nvSpPr>
          <p:spPr>
            <a:xfrm rot="10800000">
              <a:off x="702529" y="402834"/>
              <a:ext cx="363828" cy="420700"/>
            </a:xfrm>
            <a:custGeom>
              <a:avLst/>
              <a:gdLst/>
              <a:ahLst/>
              <a:cxnLst/>
              <a:rect l="l" t="t" r="r" b="b"/>
              <a:pathLst>
                <a:path w="27521" h="31823" extrusionOk="0">
                  <a:moveTo>
                    <a:pt x="1" y="0"/>
                  </a:moveTo>
                  <a:lnTo>
                    <a:pt x="1" y="31823"/>
                  </a:lnTo>
                  <a:lnTo>
                    <a:pt x="27521" y="15845"/>
                  </a:lnTo>
                  <a:lnTo>
                    <a:pt x="1"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3"/>
            <p:cNvSpPr/>
            <p:nvPr/>
          </p:nvSpPr>
          <p:spPr>
            <a:xfrm rot="10800000">
              <a:off x="338715" y="614063"/>
              <a:ext cx="727642" cy="631942"/>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3"/>
            <p:cNvSpPr/>
            <p:nvPr/>
          </p:nvSpPr>
          <p:spPr>
            <a:xfrm rot="10800000">
              <a:off x="1066343" y="823521"/>
              <a:ext cx="365586" cy="422485"/>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173;p3"/>
            <p:cNvSpPr/>
            <p:nvPr/>
          </p:nvSpPr>
          <p:spPr>
            <a:xfrm rot="10800000">
              <a:off x="1066343" y="614063"/>
              <a:ext cx="365586" cy="420700"/>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174;p3"/>
            <p:cNvSpPr/>
            <p:nvPr/>
          </p:nvSpPr>
          <p:spPr>
            <a:xfrm rot="10800000">
              <a:off x="702529" y="823521"/>
              <a:ext cx="363828" cy="422485"/>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3"/>
            <p:cNvSpPr/>
            <p:nvPr/>
          </p:nvSpPr>
          <p:spPr>
            <a:xfrm rot="10800000">
              <a:off x="1431916" y="1455450"/>
              <a:ext cx="363814" cy="420713"/>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3"/>
            <p:cNvSpPr/>
            <p:nvPr/>
          </p:nvSpPr>
          <p:spPr>
            <a:xfrm rot="10800000">
              <a:off x="1680188" y="1146763"/>
              <a:ext cx="170670" cy="196687"/>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3"/>
            <p:cNvSpPr/>
            <p:nvPr/>
          </p:nvSpPr>
          <p:spPr>
            <a:xfrm rot="10800000">
              <a:off x="1683717" y="1776934"/>
              <a:ext cx="115543" cy="134514"/>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3"/>
            <p:cNvSpPr/>
            <p:nvPr/>
          </p:nvSpPr>
          <p:spPr>
            <a:xfrm rot="10800000">
              <a:off x="1066343" y="1034750"/>
              <a:ext cx="365586" cy="630184"/>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3"/>
            <p:cNvSpPr/>
            <p:nvPr/>
          </p:nvSpPr>
          <p:spPr>
            <a:xfrm rot="10800000">
              <a:off x="1066343" y="1455450"/>
              <a:ext cx="365586" cy="420713"/>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3"/>
            <p:cNvSpPr/>
            <p:nvPr/>
          </p:nvSpPr>
          <p:spPr>
            <a:xfrm rot="10800000">
              <a:off x="1431916" y="193363"/>
              <a:ext cx="363814" cy="420713"/>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3"/>
            <p:cNvSpPr/>
            <p:nvPr/>
          </p:nvSpPr>
          <p:spPr>
            <a:xfrm rot="10800000">
              <a:off x="1795717" y="-227337"/>
              <a:ext cx="363828" cy="420713"/>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3"/>
            <p:cNvSpPr/>
            <p:nvPr/>
          </p:nvSpPr>
          <p:spPr>
            <a:xfrm rot="10800000">
              <a:off x="1066343" y="-227337"/>
              <a:ext cx="365586" cy="841413"/>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3"/>
            <p:cNvSpPr/>
            <p:nvPr/>
          </p:nvSpPr>
          <p:spPr>
            <a:xfrm rot="10800000">
              <a:off x="1066343" y="402834"/>
              <a:ext cx="365586" cy="420700"/>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3"/>
            <p:cNvSpPr/>
            <p:nvPr/>
          </p:nvSpPr>
          <p:spPr>
            <a:xfrm rot="10800000">
              <a:off x="702529" y="-17866"/>
              <a:ext cx="365586" cy="841400"/>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3"/>
            <p:cNvSpPr/>
            <p:nvPr/>
          </p:nvSpPr>
          <p:spPr>
            <a:xfrm rot="10800000">
              <a:off x="702529" y="614063"/>
              <a:ext cx="729400" cy="631942"/>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6" name="Google Shape;186;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434343"/>
                </a:solidFill>
                <a:latin typeface="Arvo"/>
                <a:ea typeface="Arvo"/>
                <a:cs typeface="Arvo"/>
                <a:sym typeface="Arvo"/>
              </a:defRPr>
            </a:lvl1pPr>
            <a:lvl2pPr lvl="1">
              <a:buNone/>
              <a:defRPr sz="1300">
                <a:solidFill>
                  <a:srgbClr val="434343"/>
                </a:solidFill>
                <a:latin typeface="Arvo"/>
                <a:ea typeface="Arvo"/>
                <a:cs typeface="Arvo"/>
                <a:sym typeface="Arvo"/>
              </a:defRPr>
            </a:lvl2pPr>
            <a:lvl3pPr lvl="2">
              <a:buNone/>
              <a:defRPr sz="1300">
                <a:solidFill>
                  <a:srgbClr val="434343"/>
                </a:solidFill>
                <a:latin typeface="Arvo"/>
                <a:ea typeface="Arvo"/>
                <a:cs typeface="Arvo"/>
                <a:sym typeface="Arvo"/>
              </a:defRPr>
            </a:lvl3pPr>
            <a:lvl4pPr lvl="3">
              <a:buNone/>
              <a:defRPr sz="1300">
                <a:solidFill>
                  <a:srgbClr val="434343"/>
                </a:solidFill>
                <a:latin typeface="Arvo"/>
                <a:ea typeface="Arvo"/>
                <a:cs typeface="Arvo"/>
                <a:sym typeface="Arvo"/>
              </a:defRPr>
            </a:lvl4pPr>
            <a:lvl5pPr lvl="4">
              <a:buNone/>
              <a:defRPr sz="1300">
                <a:solidFill>
                  <a:srgbClr val="434343"/>
                </a:solidFill>
                <a:latin typeface="Arvo"/>
                <a:ea typeface="Arvo"/>
                <a:cs typeface="Arvo"/>
                <a:sym typeface="Arvo"/>
              </a:defRPr>
            </a:lvl5pPr>
            <a:lvl6pPr lvl="5">
              <a:buNone/>
              <a:defRPr sz="1300">
                <a:solidFill>
                  <a:srgbClr val="434343"/>
                </a:solidFill>
                <a:latin typeface="Arvo"/>
                <a:ea typeface="Arvo"/>
                <a:cs typeface="Arvo"/>
                <a:sym typeface="Arvo"/>
              </a:defRPr>
            </a:lvl6pPr>
            <a:lvl7pPr lvl="6">
              <a:buNone/>
              <a:defRPr sz="1300">
                <a:solidFill>
                  <a:srgbClr val="434343"/>
                </a:solidFill>
                <a:latin typeface="Arvo"/>
                <a:ea typeface="Arvo"/>
                <a:cs typeface="Arvo"/>
                <a:sym typeface="Arvo"/>
              </a:defRPr>
            </a:lvl7pPr>
            <a:lvl8pPr lvl="7">
              <a:buNone/>
              <a:defRPr sz="1300">
                <a:solidFill>
                  <a:srgbClr val="434343"/>
                </a:solidFill>
                <a:latin typeface="Arvo"/>
                <a:ea typeface="Arvo"/>
                <a:cs typeface="Arvo"/>
                <a:sym typeface="Arvo"/>
              </a:defRPr>
            </a:lvl8pPr>
            <a:lvl9pPr lvl="8">
              <a:buNone/>
              <a:defRPr sz="1300">
                <a:solidFill>
                  <a:srgbClr val="434343"/>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87"/>
        <p:cNvGrpSpPr/>
        <p:nvPr/>
      </p:nvGrpSpPr>
      <p:grpSpPr>
        <a:xfrm>
          <a:off x="0" y="0"/>
          <a:ext cx="0" cy="0"/>
          <a:chOff x="0" y="0"/>
          <a:chExt cx="0" cy="0"/>
        </a:xfrm>
      </p:grpSpPr>
      <p:grpSp>
        <p:nvGrpSpPr>
          <p:cNvPr id="188" name="Google Shape;188;p4"/>
          <p:cNvGrpSpPr/>
          <p:nvPr/>
        </p:nvGrpSpPr>
        <p:grpSpPr>
          <a:xfrm>
            <a:off x="6396261" y="-26651"/>
            <a:ext cx="2761414" cy="1094590"/>
            <a:chOff x="5543377" y="-26648"/>
            <a:chExt cx="3613943" cy="1432521"/>
          </a:xfrm>
        </p:grpSpPr>
        <p:sp>
          <p:nvSpPr>
            <p:cNvPr id="189" name="Google Shape;189;p4"/>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191;p4"/>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4"/>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4"/>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4"/>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4"/>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4"/>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4"/>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4"/>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4"/>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02;p4"/>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03;p4"/>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04;p4"/>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4"/>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4"/>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4"/>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08;p4"/>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4"/>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0" name="Google Shape;210;p4"/>
          <p:cNvGrpSpPr/>
          <p:nvPr/>
        </p:nvGrpSpPr>
        <p:grpSpPr>
          <a:xfrm>
            <a:off x="-413096" y="3658798"/>
            <a:ext cx="2192144" cy="1495178"/>
            <a:chOff x="-293170" y="3658798"/>
            <a:chExt cx="2192144" cy="1495178"/>
          </a:xfrm>
        </p:grpSpPr>
        <p:sp>
          <p:nvSpPr>
            <p:cNvPr id="211" name="Google Shape;211;p4"/>
            <p:cNvSpPr/>
            <p:nvPr/>
          </p:nvSpPr>
          <p:spPr>
            <a:xfrm rot="5400000">
              <a:off x="566876" y="4718563"/>
              <a:ext cx="402082" cy="465014"/>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2;p4"/>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4"/>
            <p:cNvSpPr/>
            <p:nvPr/>
          </p:nvSpPr>
          <p:spPr>
            <a:xfrm rot="5400000">
              <a:off x="1460748" y="4750112"/>
              <a:ext cx="372910" cy="431215"/>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4;p4"/>
            <p:cNvSpPr/>
            <p:nvPr/>
          </p:nvSpPr>
          <p:spPr>
            <a:xfrm rot="5400000">
              <a:off x="1135098" y="4642762"/>
              <a:ext cx="376514" cy="64591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4"/>
            <p:cNvSpPr/>
            <p:nvPr/>
          </p:nvSpPr>
          <p:spPr>
            <a:xfrm rot="5400000">
              <a:off x="813065" y="4375410"/>
              <a:ext cx="374712" cy="433031"/>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p4"/>
            <p:cNvSpPr/>
            <p:nvPr/>
          </p:nvSpPr>
          <p:spPr>
            <a:xfrm rot="5400000">
              <a:off x="597469" y="4376325"/>
              <a:ext cx="374712" cy="431202"/>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4"/>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4"/>
            <p:cNvSpPr/>
            <p:nvPr/>
          </p:nvSpPr>
          <p:spPr>
            <a:xfrm rot="5400000">
              <a:off x="1460754" y="4002531"/>
              <a:ext cx="372896" cy="431215"/>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4"/>
            <p:cNvSpPr/>
            <p:nvPr/>
          </p:nvSpPr>
          <p:spPr>
            <a:xfrm rot="5400000">
              <a:off x="1128547" y="3961854"/>
              <a:ext cx="174931" cy="201597"/>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0;p4"/>
            <p:cNvSpPr/>
            <p:nvPr/>
          </p:nvSpPr>
          <p:spPr>
            <a:xfrm rot="5400000">
              <a:off x="1770825" y="4018351"/>
              <a:ext cx="118427" cy="137871"/>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21;p4"/>
            <p:cNvSpPr/>
            <p:nvPr/>
          </p:nvSpPr>
          <p:spPr>
            <a:xfrm rot="5400000">
              <a:off x="1135999" y="4268968"/>
              <a:ext cx="374712" cy="64591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4"/>
            <p:cNvSpPr/>
            <p:nvPr/>
          </p:nvSpPr>
          <p:spPr>
            <a:xfrm rot="5400000">
              <a:off x="1459847" y="4376318"/>
              <a:ext cx="374712" cy="431215"/>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4"/>
            <p:cNvSpPr/>
            <p:nvPr/>
          </p:nvSpPr>
          <p:spPr>
            <a:xfrm rot="5400000">
              <a:off x="167191" y="4002531"/>
              <a:ext cx="372896" cy="431215"/>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4"/>
            <p:cNvSpPr/>
            <p:nvPr/>
          </p:nvSpPr>
          <p:spPr>
            <a:xfrm rot="5400000">
              <a:off x="-264008" y="3629645"/>
              <a:ext cx="372910" cy="431215"/>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25;p4"/>
            <p:cNvSpPr/>
            <p:nvPr/>
          </p:nvSpPr>
          <p:spPr>
            <a:xfrm rot="5400000">
              <a:off x="-49317" y="4160717"/>
              <a:ext cx="374712" cy="862417"/>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4"/>
            <p:cNvSpPr/>
            <p:nvPr/>
          </p:nvSpPr>
          <p:spPr>
            <a:xfrm rot="5400000">
              <a:off x="380972" y="4376325"/>
              <a:ext cx="374712" cy="431202"/>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4"/>
            <p:cNvSpPr/>
            <p:nvPr/>
          </p:nvSpPr>
          <p:spPr>
            <a:xfrm rot="5400000">
              <a:off x="139325" y="4533617"/>
              <a:ext cx="374712" cy="862403"/>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4"/>
            <p:cNvSpPr/>
            <p:nvPr/>
          </p:nvSpPr>
          <p:spPr>
            <a:xfrm rot="5400000">
              <a:off x="519274" y="4454515"/>
              <a:ext cx="747608" cy="647717"/>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9" name="Google Shape;229;p4"/>
          <p:cNvSpPr txBox="1">
            <a:spLocks noGrp="1"/>
          </p:cNvSpPr>
          <p:nvPr>
            <p:ph type="ctrTitle"/>
          </p:nvPr>
        </p:nvSpPr>
        <p:spPr>
          <a:xfrm>
            <a:off x="4155425" y="205433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0" name="Google Shape;230;p4"/>
          <p:cNvSpPr txBox="1">
            <a:spLocks noGrp="1"/>
          </p:cNvSpPr>
          <p:nvPr>
            <p:ph type="title" idx="2" hasCustomPrompt="1"/>
          </p:nvPr>
        </p:nvSpPr>
        <p:spPr>
          <a:xfrm>
            <a:off x="2319727" y="19668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1" name="Google Shape;231;p4"/>
          <p:cNvSpPr txBox="1">
            <a:spLocks noGrp="1"/>
          </p:cNvSpPr>
          <p:nvPr>
            <p:ph type="ctrTitle" idx="3"/>
          </p:nvPr>
        </p:nvSpPr>
        <p:spPr>
          <a:xfrm>
            <a:off x="4155425" y="271958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2" name="Google Shape;232;p4"/>
          <p:cNvSpPr txBox="1">
            <a:spLocks noGrp="1"/>
          </p:cNvSpPr>
          <p:nvPr>
            <p:ph type="title" idx="4" hasCustomPrompt="1"/>
          </p:nvPr>
        </p:nvSpPr>
        <p:spPr>
          <a:xfrm>
            <a:off x="2319727" y="26321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3" name="Google Shape;233;p4"/>
          <p:cNvSpPr txBox="1">
            <a:spLocks noGrp="1"/>
          </p:cNvSpPr>
          <p:nvPr>
            <p:ph type="ctrTitle" idx="5"/>
          </p:nvPr>
        </p:nvSpPr>
        <p:spPr>
          <a:xfrm>
            <a:off x="4155425" y="338483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4" name="Google Shape;234;p4"/>
          <p:cNvSpPr txBox="1">
            <a:spLocks noGrp="1"/>
          </p:cNvSpPr>
          <p:nvPr>
            <p:ph type="title" idx="6" hasCustomPrompt="1"/>
          </p:nvPr>
        </p:nvSpPr>
        <p:spPr>
          <a:xfrm>
            <a:off x="2319727" y="329738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sp>
        <p:nvSpPr>
          <p:cNvPr id="235" name="Google Shape;235;p4"/>
          <p:cNvSpPr txBox="1">
            <a:spLocks noGrp="1"/>
          </p:cNvSpPr>
          <p:nvPr>
            <p:ph type="ctrTitle" idx="7"/>
          </p:nvPr>
        </p:nvSpPr>
        <p:spPr>
          <a:xfrm>
            <a:off x="4155425" y="4050088"/>
            <a:ext cx="6807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6" name="Google Shape;236;p4"/>
          <p:cNvSpPr txBox="1">
            <a:spLocks noGrp="1"/>
          </p:cNvSpPr>
          <p:nvPr>
            <p:ph type="title" idx="8" hasCustomPrompt="1"/>
          </p:nvPr>
        </p:nvSpPr>
        <p:spPr>
          <a:xfrm>
            <a:off x="2319727" y="3962638"/>
            <a:ext cx="1460700" cy="577800"/>
          </a:xfrm>
          <a:prstGeom prst="rect">
            <a:avLst/>
          </a:prstGeom>
          <a:noFill/>
        </p:spPr>
        <p:txBody>
          <a:bodyPr spcFirstLastPara="1" wrap="square" lIns="91425" tIns="91425" rIns="91425" bIns="91425" anchor="ctr" anchorCtr="0">
            <a:noAutofit/>
          </a:bodyPr>
          <a:lstStyle>
            <a:lvl1pPr lvl="0" algn="r" rtl="0">
              <a:spcBef>
                <a:spcPts val="0"/>
              </a:spcBef>
              <a:spcAft>
                <a:spcPts val="0"/>
              </a:spcAft>
              <a:buSzPts val="3600"/>
              <a:buNone/>
              <a:defRPr sz="3600"/>
            </a:lvl1pPr>
            <a:lvl2pPr lvl="1"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2pPr>
            <a:lvl3pPr lvl="2"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3pPr>
            <a:lvl4pPr lvl="3"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4pPr>
            <a:lvl5pPr lvl="4"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5pPr>
            <a:lvl6pPr lvl="5"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6pPr>
            <a:lvl7pPr lvl="6"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7pPr>
            <a:lvl8pPr lvl="7"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8pPr>
            <a:lvl9pPr lvl="8" algn="r" rtl="0">
              <a:spcBef>
                <a:spcPts val="0"/>
              </a:spcBef>
              <a:spcAft>
                <a:spcPts val="0"/>
              </a:spcAft>
              <a:buSzPts val="3600"/>
              <a:buFont typeface="Fira Sans Extra Condensed Medium"/>
              <a:buNone/>
              <a:defRPr sz="3600">
                <a:latin typeface="Fira Sans Extra Condensed Medium"/>
                <a:ea typeface="Fira Sans Extra Condensed Medium"/>
                <a:cs typeface="Fira Sans Extra Condensed Medium"/>
                <a:sym typeface="Fira Sans Extra Condensed Medium"/>
              </a:defRPr>
            </a:lvl9pPr>
          </a:lstStyle>
          <a:p>
            <a:r>
              <a:t>xx%</a:t>
            </a:r>
          </a:p>
        </p:txBody>
      </p:sp>
      <p:cxnSp>
        <p:nvCxnSpPr>
          <p:cNvPr id="237" name="Google Shape;237;p4"/>
          <p:cNvCxnSpPr/>
          <p:nvPr/>
        </p:nvCxnSpPr>
        <p:spPr>
          <a:xfrm>
            <a:off x="3986825" y="-16500"/>
            <a:ext cx="0" cy="4488600"/>
          </a:xfrm>
          <a:prstGeom prst="straightConnector1">
            <a:avLst/>
          </a:prstGeom>
          <a:noFill/>
          <a:ln w="28575" cap="flat" cmpd="sng">
            <a:solidFill>
              <a:srgbClr val="F5340B"/>
            </a:solidFill>
            <a:prstDash val="solid"/>
            <a:round/>
            <a:headEnd type="none" w="med" len="med"/>
            <a:tailEnd type="none" w="med" len="med"/>
          </a:ln>
        </p:spPr>
      </p:cxnSp>
      <p:sp>
        <p:nvSpPr>
          <p:cNvPr id="238" name="Google Shape;238;p4"/>
          <p:cNvSpPr txBox="1">
            <a:spLocks noGrp="1"/>
          </p:cNvSpPr>
          <p:nvPr>
            <p:ph type="ctrTitle" idx="9"/>
          </p:nvPr>
        </p:nvSpPr>
        <p:spPr>
          <a:xfrm>
            <a:off x="4155425" y="1272250"/>
            <a:ext cx="38886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Font typeface="Barlow Condensed"/>
              <a:buNone/>
              <a:defRPr sz="3600">
                <a:latin typeface="Barlow Condensed"/>
                <a:ea typeface="Barlow Condensed"/>
                <a:cs typeface="Barlow Condensed"/>
                <a:sym typeface="Barlow Condensed"/>
              </a:defRPr>
            </a:lvl1pPr>
            <a:lvl2pPr lvl="1" algn="r" rtl="0">
              <a:spcBef>
                <a:spcPts val="0"/>
              </a:spcBef>
              <a:spcAft>
                <a:spcPts val="0"/>
              </a:spcAft>
              <a:buSzPts val="3600"/>
              <a:buFont typeface="Barlow Condensed"/>
              <a:buNone/>
              <a:defRPr sz="3600">
                <a:latin typeface="Barlow Condensed"/>
                <a:ea typeface="Barlow Condensed"/>
                <a:cs typeface="Barlow Condensed"/>
                <a:sym typeface="Barlow Condensed"/>
              </a:defRPr>
            </a:lvl2pPr>
            <a:lvl3pPr lvl="2" algn="r" rtl="0">
              <a:spcBef>
                <a:spcPts val="0"/>
              </a:spcBef>
              <a:spcAft>
                <a:spcPts val="0"/>
              </a:spcAft>
              <a:buSzPts val="3600"/>
              <a:buFont typeface="Barlow Condensed"/>
              <a:buNone/>
              <a:defRPr sz="3600">
                <a:latin typeface="Barlow Condensed"/>
                <a:ea typeface="Barlow Condensed"/>
                <a:cs typeface="Barlow Condensed"/>
                <a:sym typeface="Barlow Condensed"/>
              </a:defRPr>
            </a:lvl3pPr>
            <a:lvl4pPr lvl="3" algn="r" rtl="0">
              <a:spcBef>
                <a:spcPts val="0"/>
              </a:spcBef>
              <a:spcAft>
                <a:spcPts val="0"/>
              </a:spcAft>
              <a:buSzPts val="3600"/>
              <a:buFont typeface="Barlow Condensed"/>
              <a:buNone/>
              <a:defRPr sz="3600">
                <a:latin typeface="Barlow Condensed"/>
                <a:ea typeface="Barlow Condensed"/>
                <a:cs typeface="Barlow Condensed"/>
                <a:sym typeface="Barlow Condensed"/>
              </a:defRPr>
            </a:lvl4pPr>
            <a:lvl5pPr lvl="4" algn="r" rtl="0">
              <a:spcBef>
                <a:spcPts val="0"/>
              </a:spcBef>
              <a:spcAft>
                <a:spcPts val="0"/>
              </a:spcAft>
              <a:buSzPts val="3600"/>
              <a:buFont typeface="Barlow Condensed"/>
              <a:buNone/>
              <a:defRPr sz="3600">
                <a:latin typeface="Barlow Condensed"/>
                <a:ea typeface="Barlow Condensed"/>
                <a:cs typeface="Barlow Condensed"/>
                <a:sym typeface="Barlow Condensed"/>
              </a:defRPr>
            </a:lvl5pPr>
            <a:lvl6pPr lvl="5" algn="r" rtl="0">
              <a:spcBef>
                <a:spcPts val="0"/>
              </a:spcBef>
              <a:spcAft>
                <a:spcPts val="0"/>
              </a:spcAft>
              <a:buSzPts val="3600"/>
              <a:buFont typeface="Barlow Condensed"/>
              <a:buNone/>
              <a:defRPr sz="3600">
                <a:latin typeface="Barlow Condensed"/>
                <a:ea typeface="Barlow Condensed"/>
                <a:cs typeface="Barlow Condensed"/>
                <a:sym typeface="Barlow Condensed"/>
              </a:defRPr>
            </a:lvl6pPr>
            <a:lvl7pPr lvl="6" algn="r" rtl="0">
              <a:spcBef>
                <a:spcPts val="0"/>
              </a:spcBef>
              <a:spcAft>
                <a:spcPts val="0"/>
              </a:spcAft>
              <a:buSzPts val="3600"/>
              <a:buFont typeface="Barlow Condensed"/>
              <a:buNone/>
              <a:defRPr sz="3600">
                <a:latin typeface="Barlow Condensed"/>
                <a:ea typeface="Barlow Condensed"/>
                <a:cs typeface="Barlow Condensed"/>
                <a:sym typeface="Barlow Condensed"/>
              </a:defRPr>
            </a:lvl7pPr>
            <a:lvl8pPr lvl="7" algn="r" rtl="0">
              <a:spcBef>
                <a:spcPts val="0"/>
              </a:spcBef>
              <a:spcAft>
                <a:spcPts val="0"/>
              </a:spcAft>
              <a:buSzPts val="3600"/>
              <a:buFont typeface="Barlow Condensed"/>
              <a:buNone/>
              <a:defRPr sz="3600">
                <a:latin typeface="Barlow Condensed"/>
                <a:ea typeface="Barlow Condensed"/>
                <a:cs typeface="Barlow Condensed"/>
                <a:sym typeface="Barlow Condensed"/>
              </a:defRPr>
            </a:lvl8pPr>
            <a:lvl9pPr lvl="8" algn="r" rtl="0">
              <a:spcBef>
                <a:spcPts val="0"/>
              </a:spcBef>
              <a:spcAft>
                <a:spcPts val="0"/>
              </a:spcAft>
              <a:buSzPts val="3600"/>
              <a:buFont typeface="Barlow Condensed"/>
              <a:buNone/>
              <a:defRPr sz="3600">
                <a:latin typeface="Barlow Condensed"/>
                <a:ea typeface="Barlow Condensed"/>
                <a:cs typeface="Barlow Condensed"/>
                <a:sym typeface="Barlow Condensed"/>
              </a:defRPr>
            </a:lvl9pPr>
          </a:lstStyle>
          <a:p>
            <a:endParaRPr/>
          </a:p>
        </p:txBody>
      </p:sp>
      <p:sp>
        <p:nvSpPr>
          <p:cNvPr id="239" name="Google Shape;239;p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434343"/>
                </a:solidFill>
                <a:latin typeface="Arvo"/>
                <a:ea typeface="Arvo"/>
                <a:cs typeface="Arvo"/>
                <a:sym typeface="Arvo"/>
              </a:defRPr>
            </a:lvl1pPr>
            <a:lvl2pPr lvl="1">
              <a:buNone/>
              <a:defRPr sz="1300">
                <a:solidFill>
                  <a:srgbClr val="434343"/>
                </a:solidFill>
                <a:latin typeface="Arvo"/>
                <a:ea typeface="Arvo"/>
                <a:cs typeface="Arvo"/>
                <a:sym typeface="Arvo"/>
              </a:defRPr>
            </a:lvl2pPr>
            <a:lvl3pPr lvl="2">
              <a:buNone/>
              <a:defRPr sz="1300">
                <a:solidFill>
                  <a:srgbClr val="434343"/>
                </a:solidFill>
                <a:latin typeface="Arvo"/>
                <a:ea typeface="Arvo"/>
                <a:cs typeface="Arvo"/>
                <a:sym typeface="Arvo"/>
              </a:defRPr>
            </a:lvl3pPr>
            <a:lvl4pPr lvl="3">
              <a:buNone/>
              <a:defRPr sz="1300">
                <a:solidFill>
                  <a:srgbClr val="434343"/>
                </a:solidFill>
                <a:latin typeface="Arvo"/>
                <a:ea typeface="Arvo"/>
                <a:cs typeface="Arvo"/>
                <a:sym typeface="Arvo"/>
              </a:defRPr>
            </a:lvl4pPr>
            <a:lvl5pPr lvl="4">
              <a:buNone/>
              <a:defRPr sz="1300">
                <a:solidFill>
                  <a:srgbClr val="434343"/>
                </a:solidFill>
                <a:latin typeface="Arvo"/>
                <a:ea typeface="Arvo"/>
                <a:cs typeface="Arvo"/>
                <a:sym typeface="Arvo"/>
              </a:defRPr>
            </a:lvl5pPr>
            <a:lvl6pPr lvl="5">
              <a:buNone/>
              <a:defRPr sz="1300">
                <a:solidFill>
                  <a:srgbClr val="434343"/>
                </a:solidFill>
                <a:latin typeface="Arvo"/>
                <a:ea typeface="Arvo"/>
                <a:cs typeface="Arvo"/>
                <a:sym typeface="Arvo"/>
              </a:defRPr>
            </a:lvl6pPr>
            <a:lvl7pPr lvl="6">
              <a:buNone/>
              <a:defRPr sz="1300">
                <a:solidFill>
                  <a:srgbClr val="434343"/>
                </a:solidFill>
                <a:latin typeface="Arvo"/>
                <a:ea typeface="Arvo"/>
                <a:cs typeface="Arvo"/>
                <a:sym typeface="Arvo"/>
              </a:defRPr>
            </a:lvl7pPr>
            <a:lvl8pPr lvl="7">
              <a:buNone/>
              <a:defRPr sz="1300">
                <a:solidFill>
                  <a:srgbClr val="434343"/>
                </a:solidFill>
                <a:latin typeface="Arvo"/>
                <a:ea typeface="Arvo"/>
                <a:cs typeface="Arvo"/>
                <a:sym typeface="Arvo"/>
              </a:defRPr>
            </a:lvl8pPr>
            <a:lvl9pPr lvl="8">
              <a:buNone/>
              <a:defRPr sz="1300">
                <a:solidFill>
                  <a:srgbClr val="434343"/>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TEXT">
  <p:cSld name="CUSTOM_1">
    <p:spTree>
      <p:nvGrpSpPr>
        <p:cNvPr id="1" name="Shape 240"/>
        <p:cNvGrpSpPr/>
        <p:nvPr/>
      </p:nvGrpSpPr>
      <p:grpSpPr>
        <a:xfrm>
          <a:off x="0" y="0"/>
          <a:ext cx="0" cy="0"/>
          <a:chOff x="0" y="0"/>
          <a:chExt cx="0" cy="0"/>
        </a:xfrm>
      </p:grpSpPr>
      <p:grpSp>
        <p:nvGrpSpPr>
          <p:cNvPr id="241" name="Google Shape;241;p5"/>
          <p:cNvGrpSpPr/>
          <p:nvPr/>
        </p:nvGrpSpPr>
        <p:grpSpPr>
          <a:xfrm rot="10800000" flipH="1">
            <a:off x="6396261" y="4059387"/>
            <a:ext cx="2761414" cy="1094590"/>
            <a:chOff x="5543377" y="-26648"/>
            <a:chExt cx="3613943" cy="1432521"/>
          </a:xfrm>
        </p:grpSpPr>
        <p:sp>
          <p:nvSpPr>
            <p:cNvPr id="242" name="Google Shape;242;p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43;p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5"/>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5"/>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5"/>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47;p5"/>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48;p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49;p5"/>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50;p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5"/>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5"/>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53;p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5"/>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5"/>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5"/>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5"/>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5"/>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59;p5"/>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60;p5"/>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61;p5"/>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62;p5"/>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63" name="Google Shape;263;p5"/>
          <p:cNvGrpSpPr/>
          <p:nvPr/>
        </p:nvGrpSpPr>
        <p:grpSpPr>
          <a:xfrm rot="10800000" flipH="1">
            <a:off x="-418920" y="-26651"/>
            <a:ext cx="2192144" cy="1495178"/>
            <a:chOff x="-293170" y="3658798"/>
            <a:chExt cx="2192144" cy="1495178"/>
          </a:xfrm>
        </p:grpSpPr>
        <p:sp>
          <p:nvSpPr>
            <p:cNvPr id="264" name="Google Shape;264;p5"/>
            <p:cNvSpPr/>
            <p:nvPr/>
          </p:nvSpPr>
          <p:spPr>
            <a:xfrm rot="5400000">
              <a:off x="566876" y="4718563"/>
              <a:ext cx="402082" cy="465014"/>
            </a:xfrm>
            <a:custGeom>
              <a:avLst/>
              <a:gdLst/>
              <a:ahLst/>
              <a:cxnLst/>
              <a:rect l="l" t="t" r="r" b="b"/>
              <a:pathLst>
                <a:path w="27521" h="31823" extrusionOk="0">
                  <a:moveTo>
                    <a:pt x="27521" y="0"/>
                  </a:moveTo>
                  <a:lnTo>
                    <a:pt x="1" y="15978"/>
                  </a:lnTo>
                  <a:lnTo>
                    <a:pt x="27521" y="31823"/>
                  </a:lnTo>
                  <a:lnTo>
                    <a:pt x="2752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65;p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66;p5"/>
            <p:cNvSpPr/>
            <p:nvPr/>
          </p:nvSpPr>
          <p:spPr>
            <a:xfrm rot="5400000">
              <a:off x="1460748" y="4750112"/>
              <a:ext cx="372910" cy="431215"/>
            </a:xfrm>
            <a:custGeom>
              <a:avLst/>
              <a:gdLst/>
              <a:ahLst/>
              <a:cxnLst/>
              <a:rect l="l" t="t" r="r" b="b"/>
              <a:pathLst>
                <a:path w="27521" h="31824" extrusionOk="0">
                  <a:moveTo>
                    <a:pt x="27521" y="1"/>
                  </a:moveTo>
                  <a:lnTo>
                    <a:pt x="1" y="15845"/>
                  </a:lnTo>
                  <a:lnTo>
                    <a:pt x="27521" y="31823"/>
                  </a:lnTo>
                  <a:lnTo>
                    <a:pt x="27521" y="1"/>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67;p5"/>
            <p:cNvSpPr/>
            <p:nvPr/>
          </p:nvSpPr>
          <p:spPr>
            <a:xfrm rot="5400000">
              <a:off x="1135098" y="4642762"/>
              <a:ext cx="376514" cy="645915"/>
            </a:xfrm>
            <a:custGeom>
              <a:avLst/>
              <a:gdLst/>
              <a:ahLst/>
              <a:cxnLst/>
              <a:rect l="l" t="t" r="r" b="b"/>
              <a:pathLst>
                <a:path w="27787" h="47669" extrusionOk="0">
                  <a:moveTo>
                    <a:pt x="1" y="1"/>
                  </a:moveTo>
                  <a:lnTo>
                    <a:pt x="134" y="31823"/>
                  </a:lnTo>
                  <a:lnTo>
                    <a:pt x="27787" y="47668"/>
                  </a:lnTo>
                  <a:lnTo>
                    <a:pt x="27654" y="15845"/>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5"/>
            <p:cNvSpPr/>
            <p:nvPr/>
          </p:nvSpPr>
          <p:spPr>
            <a:xfrm rot="5400000">
              <a:off x="813065" y="4375410"/>
              <a:ext cx="374712" cy="433031"/>
            </a:xfrm>
            <a:custGeom>
              <a:avLst/>
              <a:gdLst/>
              <a:ahLst/>
              <a:cxnLst/>
              <a:rect l="l" t="t" r="r" b="b"/>
              <a:pathLst>
                <a:path w="27654" h="31958" extrusionOk="0">
                  <a:moveTo>
                    <a:pt x="27654" y="1"/>
                  </a:moveTo>
                  <a:lnTo>
                    <a:pt x="1" y="15979"/>
                  </a:lnTo>
                  <a:lnTo>
                    <a:pt x="27654" y="31957"/>
                  </a:lnTo>
                  <a:lnTo>
                    <a:pt x="27654"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5"/>
            <p:cNvSpPr/>
            <p:nvPr/>
          </p:nvSpPr>
          <p:spPr>
            <a:xfrm rot="5400000">
              <a:off x="597469" y="4376325"/>
              <a:ext cx="374712" cy="431202"/>
            </a:xfrm>
            <a:custGeom>
              <a:avLst/>
              <a:gdLst/>
              <a:ahLst/>
              <a:cxnLst/>
              <a:rect l="l" t="t" r="r" b="b"/>
              <a:pathLst>
                <a:path w="27654" h="31823" extrusionOk="0">
                  <a:moveTo>
                    <a:pt x="1" y="0"/>
                  </a:moveTo>
                  <a:lnTo>
                    <a:pt x="1" y="31823"/>
                  </a:lnTo>
                  <a:lnTo>
                    <a:pt x="27654" y="15978"/>
                  </a:lnTo>
                  <a:lnTo>
                    <a:pt x="1"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5"/>
            <p:cNvSpPr/>
            <p:nvPr/>
          </p:nvSpPr>
          <p:spPr>
            <a:xfrm rot="5400000">
              <a:off x="813966" y="4749204"/>
              <a:ext cx="372910" cy="433031"/>
            </a:xfrm>
            <a:custGeom>
              <a:avLst/>
              <a:gdLst/>
              <a:ahLst/>
              <a:cxnLst/>
              <a:rect l="l" t="t" r="r" b="b"/>
              <a:pathLst>
                <a:path w="27521" h="31958" extrusionOk="0">
                  <a:moveTo>
                    <a:pt x="1" y="1"/>
                  </a:moveTo>
                  <a:lnTo>
                    <a:pt x="1" y="31957"/>
                  </a:lnTo>
                  <a:lnTo>
                    <a:pt x="27521" y="15979"/>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71;p5"/>
            <p:cNvSpPr/>
            <p:nvPr/>
          </p:nvSpPr>
          <p:spPr>
            <a:xfrm rot="5400000">
              <a:off x="1460754" y="4002531"/>
              <a:ext cx="372896" cy="431215"/>
            </a:xfrm>
            <a:custGeom>
              <a:avLst/>
              <a:gdLst/>
              <a:ahLst/>
              <a:cxnLst/>
              <a:rect l="l" t="t" r="r" b="b"/>
              <a:pathLst>
                <a:path w="27520" h="31824" extrusionOk="0">
                  <a:moveTo>
                    <a:pt x="27520" y="1"/>
                  </a:moveTo>
                  <a:lnTo>
                    <a:pt x="0" y="15845"/>
                  </a:lnTo>
                  <a:lnTo>
                    <a:pt x="27520" y="31823"/>
                  </a:lnTo>
                  <a:lnTo>
                    <a:pt x="2752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72;p5"/>
            <p:cNvSpPr/>
            <p:nvPr/>
          </p:nvSpPr>
          <p:spPr>
            <a:xfrm rot="5400000">
              <a:off x="1128547" y="3961854"/>
              <a:ext cx="174931" cy="201597"/>
            </a:xfrm>
            <a:custGeom>
              <a:avLst/>
              <a:gdLst/>
              <a:ahLst/>
              <a:cxnLst/>
              <a:rect l="l" t="t" r="r" b="b"/>
              <a:pathLst>
                <a:path w="12910" h="14878" extrusionOk="0">
                  <a:moveTo>
                    <a:pt x="1" y="0"/>
                  </a:moveTo>
                  <a:lnTo>
                    <a:pt x="1" y="14877"/>
                  </a:lnTo>
                  <a:lnTo>
                    <a:pt x="12910" y="7505"/>
                  </a:lnTo>
                  <a:lnTo>
                    <a:pt x="134"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73;p5"/>
            <p:cNvSpPr/>
            <p:nvPr/>
          </p:nvSpPr>
          <p:spPr>
            <a:xfrm rot="5400000">
              <a:off x="1770825" y="4018351"/>
              <a:ext cx="118427" cy="137871"/>
            </a:xfrm>
            <a:custGeom>
              <a:avLst/>
              <a:gdLst/>
              <a:ahLst/>
              <a:cxnLst/>
              <a:rect l="l" t="t" r="r" b="b"/>
              <a:pathLst>
                <a:path w="8740" h="10175" extrusionOk="0">
                  <a:moveTo>
                    <a:pt x="0" y="1"/>
                  </a:moveTo>
                  <a:lnTo>
                    <a:pt x="0" y="10175"/>
                  </a:lnTo>
                  <a:lnTo>
                    <a:pt x="8740" y="5005"/>
                  </a:lnTo>
                  <a:lnTo>
                    <a:pt x="0" y="1"/>
                  </a:lnTo>
                  <a:close/>
                </a:path>
              </a:pathLst>
            </a:custGeom>
            <a:solidFill>
              <a:srgbClr val="FFD497"/>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74;p5"/>
            <p:cNvSpPr/>
            <p:nvPr/>
          </p:nvSpPr>
          <p:spPr>
            <a:xfrm rot="5400000">
              <a:off x="1135999" y="4268968"/>
              <a:ext cx="374712" cy="645915"/>
            </a:xfrm>
            <a:custGeom>
              <a:avLst/>
              <a:gdLst/>
              <a:ahLst/>
              <a:cxnLst/>
              <a:rect l="l" t="t" r="r" b="b"/>
              <a:pathLst>
                <a:path w="27654" h="47669" extrusionOk="0">
                  <a:moveTo>
                    <a:pt x="27654" y="1"/>
                  </a:moveTo>
                  <a:lnTo>
                    <a:pt x="1" y="15845"/>
                  </a:lnTo>
                  <a:lnTo>
                    <a:pt x="1" y="47668"/>
                  </a:lnTo>
                  <a:lnTo>
                    <a:pt x="27521" y="31823"/>
                  </a:lnTo>
                  <a:lnTo>
                    <a:pt x="27654" y="31690"/>
                  </a:lnTo>
                  <a:lnTo>
                    <a:pt x="27654" y="1"/>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75;p5"/>
            <p:cNvSpPr/>
            <p:nvPr/>
          </p:nvSpPr>
          <p:spPr>
            <a:xfrm rot="5400000">
              <a:off x="1459847" y="4376318"/>
              <a:ext cx="374712" cy="431215"/>
            </a:xfrm>
            <a:custGeom>
              <a:avLst/>
              <a:gdLst/>
              <a:ahLst/>
              <a:cxnLst/>
              <a:rect l="l" t="t" r="r" b="b"/>
              <a:pathLst>
                <a:path w="27654" h="31824" extrusionOk="0">
                  <a:moveTo>
                    <a:pt x="1" y="1"/>
                  </a:moveTo>
                  <a:lnTo>
                    <a:pt x="1" y="31823"/>
                  </a:lnTo>
                  <a:lnTo>
                    <a:pt x="27654" y="15979"/>
                  </a:lnTo>
                  <a:lnTo>
                    <a:pt x="27654" y="15845"/>
                  </a:lnTo>
                  <a:lnTo>
                    <a:pt x="1"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5"/>
            <p:cNvSpPr/>
            <p:nvPr/>
          </p:nvSpPr>
          <p:spPr>
            <a:xfrm rot="5400000">
              <a:off x="167191" y="4002531"/>
              <a:ext cx="372896" cy="431215"/>
            </a:xfrm>
            <a:custGeom>
              <a:avLst/>
              <a:gdLst/>
              <a:ahLst/>
              <a:cxnLst/>
              <a:rect l="l" t="t" r="r" b="b"/>
              <a:pathLst>
                <a:path w="27520" h="31824" extrusionOk="0">
                  <a:moveTo>
                    <a:pt x="27520" y="1"/>
                  </a:moveTo>
                  <a:lnTo>
                    <a:pt x="0" y="15979"/>
                  </a:lnTo>
                  <a:lnTo>
                    <a:pt x="27520" y="31824"/>
                  </a:lnTo>
                  <a:lnTo>
                    <a:pt x="27520" y="1"/>
                  </a:lnTo>
                  <a:close/>
                </a:path>
              </a:pathLst>
            </a:custGeom>
            <a:solidFill>
              <a:srgbClr val="FF7C4E"/>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5"/>
            <p:cNvSpPr/>
            <p:nvPr/>
          </p:nvSpPr>
          <p:spPr>
            <a:xfrm rot="5400000">
              <a:off x="-264008" y="3629645"/>
              <a:ext cx="372910" cy="431215"/>
            </a:xfrm>
            <a:custGeom>
              <a:avLst/>
              <a:gdLst/>
              <a:ahLst/>
              <a:cxnLst/>
              <a:rect l="l" t="t" r="r" b="b"/>
              <a:pathLst>
                <a:path w="27521" h="31824" extrusionOk="0">
                  <a:moveTo>
                    <a:pt x="1" y="1"/>
                  </a:moveTo>
                  <a:lnTo>
                    <a:pt x="1" y="31823"/>
                  </a:lnTo>
                  <a:lnTo>
                    <a:pt x="27520"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5"/>
            <p:cNvSpPr/>
            <p:nvPr/>
          </p:nvSpPr>
          <p:spPr>
            <a:xfrm rot="5400000">
              <a:off x="-49317" y="4160717"/>
              <a:ext cx="374712" cy="862417"/>
            </a:xfrm>
            <a:custGeom>
              <a:avLst/>
              <a:gdLst/>
              <a:ahLst/>
              <a:cxnLst/>
              <a:rect l="l" t="t" r="r" b="b"/>
              <a:pathLst>
                <a:path w="27654" h="63647" extrusionOk="0">
                  <a:moveTo>
                    <a:pt x="1" y="1"/>
                  </a:moveTo>
                  <a:lnTo>
                    <a:pt x="1" y="31824"/>
                  </a:lnTo>
                  <a:lnTo>
                    <a:pt x="1" y="63646"/>
                  </a:lnTo>
                  <a:lnTo>
                    <a:pt x="27521" y="47802"/>
                  </a:lnTo>
                  <a:lnTo>
                    <a:pt x="27654" y="47802"/>
                  </a:lnTo>
                  <a:lnTo>
                    <a:pt x="27654" y="15979"/>
                  </a:lnTo>
                  <a:lnTo>
                    <a:pt x="1" y="1"/>
                  </a:lnTo>
                  <a:close/>
                </a:path>
              </a:pathLst>
            </a:custGeom>
            <a:solidFill>
              <a:srgbClr val="F54132"/>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79;p5"/>
            <p:cNvSpPr/>
            <p:nvPr/>
          </p:nvSpPr>
          <p:spPr>
            <a:xfrm rot="5400000">
              <a:off x="380972" y="4376325"/>
              <a:ext cx="374712" cy="431202"/>
            </a:xfrm>
            <a:custGeom>
              <a:avLst/>
              <a:gdLst/>
              <a:ahLst/>
              <a:cxnLst/>
              <a:rect l="l" t="t" r="r" b="b"/>
              <a:pathLst>
                <a:path w="27654" h="31823" extrusionOk="0">
                  <a:moveTo>
                    <a:pt x="27654" y="0"/>
                  </a:moveTo>
                  <a:lnTo>
                    <a:pt x="1" y="15845"/>
                  </a:lnTo>
                  <a:lnTo>
                    <a:pt x="27654" y="31823"/>
                  </a:lnTo>
                  <a:lnTo>
                    <a:pt x="27654" y="0"/>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80;p5"/>
            <p:cNvSpPr/>
            <p:nvPr/>
          </p:nvSpPr>
          <p:spPr>
            <a:xfrm rot="5400000">
              <a:off x="139325" y="4533617"/>
              <a:ext cx="374712" cy="862403"/>
            </a:xfrm>
            <a:custGeom>
              <a:avLst/>
              <a:gdLst/>
              <a:ahLst/>
              <a:cxnLst/>
              <a:rect l="l" t="t" r="r" b="b"/>
              <a:pathLst>
                <a:path w="27654" h="63646" extrusionOk="0">
                  <a:moveTo>
                    <a:pt x="134" y="0"/>
                  </a:moveTo>
                  <a:lnTo>
                    <a:pt x="1" y="31823"/>
                  </a:lnTo>
                  <a:lnTo>
                    <a:pt x="134" y="31823"/>
                  </a:lnTo>
                  <a:lnTo>
                    <a:pt x="134" y="63646"/>
                  </a:lnTo>
                  <a:lnTo>
                    <a:pt x="27654" y="47668"/>
                  </a:lnTo>
                  <a:lnTo>
                    <a:pt x="27654" y="15845"/>
                  </a:lnTo>
                  <a:lnTo>
                    <a:pt x="134"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5"/>
            <p:cNvSpPr/>
            <p:nvPr/>
          </p:nvSpPr>
          <p:spPr>
            <a:xfrm rot="5400000">
              <a:off x="519274" y="4454515"/>
              <a:ext cx="747608" cy="647717"/>
            </a:xfrm>
            <a:custGeom>
              <a:avLst/>
              <a:gdLst/>
              <a:ahLst/>
              <a:cxnLst/>
              <a:rect l="l" t="t" r="r" b="b"/>
              <a:pathLst>
                <a:path w="55174" h="47802" extrusionOk="0">
                  <a:moveTo>
                    <a:pt x="27654" y="1"/>
                  </a:moveTo>
                  <a:lnTo>
                    <a:pt x="1" y="15979"/>
                  </a:lnTo>
                  <a:lnTo>
                    <a:pt x="1" y="47802"/>
                  </a:lnTo>
                  <a:lnTo>
                    <a:pt x="27654" y="31957"/>
                  </a:lnTo>
                  <a:lnTo>
                    <a:pt x="55174" y="15979"/>
                  </a:lnTo>
                  <a:lnTo>
                    <a:pt x="27654"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2" name="Google Shape;282;p5"/>
          <p:cNvSpPr txBox="1">
            <a:spLocks noGrp="1"/>
          </p:cNvSpPr>
          <p:nvPr>
            <p:ph type="ctrTitle"/>
          </p:nvPr>
        </p:nvSpPr>
        <p:spPr>
          <a:xfrm>
            <a:off x="4308049" y="2067485"/>
            <a:ext cx="32943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4800"/>
              <a:buNone/>
              <a:defRPr sz="48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sp>
        <p:nvSpPr>
          <p:cNvPr id="283" name="Google Shape;283;p5"/>
          <p:cNvSpPr txBox="1">
            <a:spLocks noGrp="1"/>
          </p:cNvSpPr>
          <p:nvPr>
            <p:ph type="subTitle" idx="1"/>
          </p:nvPr>
        </p:nvSpPr>
        <p:spPr>
          <a:xfrm>
            <a:off x="1868250" y="2708213"/>
            <a:ext cx="4020300" cy="3678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cxnSp>
        <p:nvCxnSpPr>
          <p:cNvPr id="284" name="Google Shape;284;p5"/>
          <p:cNvCxnSpPr/>
          <p:nvPr/>
        </p:nvCxnSpPr>
        <p:spPr>
          <a:xfrm>
            <a:off x="5123700" y="2607238"/>
            <a:ext cx="4020300" cy="0"/>
          </a:xfrm>
          <a:prstGeom prst="straightConnector1">
            <a:avLst/>
          </a:prstGeom>
          <a:noFill/>
          <a:ln w="28575" cap="flat" cmpd="sng">
            <a:solidFill>
              <a:srgbClr val="F5340B"/>
            </a:solidFill>
            <a:prstDash val="solid"/>
            <a:round/>
            <a:headEnd type="none" w="med" len="med"/>
            <a:tailEnd type="none" w="med" len="med"/>
          </a:ln>
        </p:spPr>
      </p:cxnSp>
      <p:sp>
        <p:nvSpPr>
          <p:cNvPr id="285" name="Google Shape;285;p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434343"/>
                </a:solidFill>
                <a:latin typeface="Arvo"/>
                <a:ea typeface="Arvo"/>
                <a:cs typeface="Arvo"/>
                <a:sym typeface="Arvo"/>
              </a:defRPr>
            </a:lvl1pPr>
            <a:lvl2pPr lvl="1">
              <a:buNone/>
              <a:defRPr sz="1300">
                <a:solidFill>
                  <a:srgbClr val="434343"/>
                </a:solidFill>
                <a:latin typeface="Arvo"/>
                <a:ea typeface="Arvo"/>
                <a:cs typeface="Arvo"/>
                <a:sym typeface="Arvo"/>
              </a:defRPr>
            </a:lvl2pPr>
            <a:lvl3pPr lvl="2">
              <a:buNone/>
              <a:defRPr sz="1300">
                <a:solidFill>
                  <a:srgbClr val="434343"/>
                </a:solidFill>
                <a:latin typeface="Arvo"/>
                <a:ea typeface="Arvo"/>
                <a:cs typeface="Arvo"/>
                <a:sym typeface="Arvo"/>
              </a:defRPr>
            </a:lvl3pPr>
            <a:lvl4pPr lvl="3">
              <a:buNone/>
              <a:defRPr sz="1300">
                <a:solidFill>
                  <a:srgbClr val="434343"/>
                </a:solidFill>
                <a:latin typeface="Arvo"/>
                <a:ea typeface="Arvo"/>
                <a:cs typeface="Arvo"/>
                <a:sym typeface="Arvo"/>
              </a:defRPr>
            </a:lvl4pPr>
            <a:lvl5pPr lvl="4">
              <a:buNone/>
              <a:defRPr sz="1300">
                <a:solidFill>
                  <a:srgbClr val="434343"/>
                </a:solidFill>
                <a:latin typeface="Arvo"/>
                <a:ea typeface="Arvo"/>
                <a:cs typeface="Arvo"/>
                <a:sym typeface="Arvo"/>
              </a:defRPr>
            </a:lvl5pPr>
            <a:lvl6pPr lvl="5">
              <a:buNone/>
              <a:defRPr sz="1300">
                <a:solidFill>
                  <a:srgbClr val="434343"/>
                </a:solidFill>
                <a:latin typeface="Arvo"/>
                <a:ea typeface="Arvo"/>
                <a:cs typeface="Arvo"/>
                <a:sym typeface="Arvo"/>
              </a:defRPr>
            </a:lvl6pPr>
            <a:lvl7pPr lvl="6">
              <a:buNone/>
              <a:defRPr sz="1300">
                <a:solidFill>
                  <a:srgbClr val="434343"/>
                </a:solidFill>
                <a:latin typeface="Arvo"/>
                <a:ea typeface="Arvo"/>
                <a:cs typeface="Arvo"/>
                <a:sym typeface="Arvo"/>
              </a:defRPr>
            </a:lvl7pPr>
            <a:lvl8pPr lvl="7">
              <a:buNone/>
              <a:defRPr sz="1300">
                <a:solidFill>
                  <a:srgbClr val="434343"/>
                </a:solidFill>
                <a:latin typeface="Arvo"/>
                <a:ea typeface="Arvo"/>
                <a:cs typeface="Arvo"/>
                <a:sym typeface="Arvo"/>
              </a:defRPr>
            </a:lvl8pPr>
            <a:lvl9pPr lvl="8">
              <a:buNone/>
              <a:defRPr sz="1300">
                <a:solidFill>
                  <a:srgbClr val="434343"/>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DESIGN 1">
  <p:cSld name="CUSTOM_2">
    <p:spTree>
      <p:nvGrpSpPr>
        <p:cNvPr id="1" name="Shape 286"/>
        <p:cNvGrpSpPr/>
        <p:nvPr/>
      </p:nvGrpSpPr>
      <p:grpSpPr>
        <a:xfrm>
          <a:off x="0" y="0"/>
          <a:ext cx="0" cy="0"/>
          <a:chOff x="0" y="0"/>
          <a:chExt cx="0" cy="0"/>
        </a:xfrm>
      </p:grpSpPr>
      <p:grpSp>
        <p:nvGrpSpPr>
          <p:cNvPr id="287" name="Google Shape;287;p6"/>
          <p:cNvGrpSpPr/>
          <p:nvPr/>
        </p:nvGrpSpPr>
        <p:grpSpPr>
          <a:xfrm rot="10800000">
            <a:off x="11" y="4059387"/>
            <a:ext cx="2761414" cy="1094590"/>
            <a:chOff x="5543377" y="-26648"/>
            <a:chExt cx="3613943" cy="1432521"/>
          </a:xfrm>
        </p:grpSpPr>
        <p:sp>
          <p:nvSpPr>
            <p:cNvPr id="288" name="Google Shape;288;p6"/>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6"/>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6"/>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6"/>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6"/>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6"/>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6"/>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96;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6"/>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6"/>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99;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300;p6"/>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301;p6"/>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302;p6"/>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303;p6"/>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6"/>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6"/>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6"/>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6"/>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6"/>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6"/>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000"/>
              <a:buNone/>
              <a:defRPr sz="3000"/>
            </a:lvl1pPr>
            <a:lvl2pPr lvl="1" algn="r" rtl="0">
              <a:spcBef>
                <a:spcPts val="0"/>
              </a:spcBef>
              <a:spcAft>
                <a:spcPts val="0"/>
              </a:spcAft>
              <a:buSzPts val="1600"/>
              <a:buNone/>
              <a:defRPr sz="1600"/>
            </a:lvl2pPr>
            <a:lvl3pPr lvl="2" algn="r" rtl="0">
              <a:spcBef>
                <a:spcPts val="0"/>
              </a:spcBef>
              <a:spcAft>
                <a:spcPts val="0"/>
              </a:spcAft>
              <a:buSzPts val="1600"/>
              <a:buNone/>
              <a:defRPr sz="1600"/>
            </a:lvl3pPr>
            <a:lvl4pPr lvl="3" algn="r" rtl="0">
              <a:spcBef>
                <a:spcPts val="0"/>
              </a:spcBef>
              <a:spcAft>
                <a:spcPts val="0"/>
              </a:spcAft>
              <a:buSzPts val="1600"/>
              <a:buNone/>
              <a:defRPr sz="1600"/>
            </a:lvl4pPr>
            <a:lvl5pPr lvl="4" algn="r" rtl="0">
              <a:spcBef>
                <a:spcPts val="0"/>
              </a:spcBef>
              <a:spcAft>
                <a:spcPts val="0"/>
              </a:spcAft>
              <a:buSzPts val="1600"/>
              <a:buNone/>
              <a:defRPr sz="1600"/>
            </a:lvl5pPr>
            <a:lvl6pPr lvl="5" algn="r" rtl="0">
              <a:spcBef>
                <a:spcPts val="0"/>
              </a:spcBef>
              <a:spcAft>
                <a:spcPts val="0"/>
              </a:spcAft>
              <a:buSzPts val="1600"/>
              <a:buNone/>
              <a:defRPr sz="1600"/>
            </a:lvl6pPr>
            <a:lvl7pPr lvl="6" algn="r" rtl="0">
              <a:spcBef>
                <a:spcPts val="0"/>
              </a:spcBef>
              <a:spcAft>
                <a:spcPts val="0"/>
              </a:spcAft>
              <a:buSzPts val="1600"/>
              <a:buNone/>
              <a:defRPr sz="1600"/>
            </a:lvl7pPr>
            <a:lvl8pPr lvl="7" algn="r" rtl="0">
              <a:spcBef>
                <a:spcPts val="0"/>
              </a:spcBef>
              <a:spcAft>
                <a:spcPts val="0"/>
              </a:spcAft>
              <a:buSzPts val="1600"/>
              <a:buNone/>
              <a:defRPr sz="1600"/>
            </a:lvl8pPr>
            <a:lvl9pPr lvl="8" algn="r" rtl="0">
              <a:spcBef>
                <a:spcPts val="0"/>
              </a:spcBef>
              <a:spcAft>
                <a:spcPts val="0"/>
              </a:spcAft>
              <a:buSzPts val="1600"/>
              <a:buNone/>
              <a:defRPr sz="1600"/>
            </a:lvl9pPr>
          </a:lstStyle>
          <a:p>
            <a:endParaRPr/>
          </a:p>
        </p:txBody>
      </p:sp>
      <p:cxnSp>
        <p:nvCxnSpPr>
          <p:cNvPr id="310" name="Google Shape;310;p6"/>
          <p:cNvCxnSpPr/>
          <p:nvPr/>
        </p:nvCxnSpPr>
        <p:spPr>
          <a:xfrm>
            <a:off x="8634675" y="-1604650"/>
            <a:ext cx="0" cy="2664900"/>
          </a:xfrm>
          <a:prstGeom prst="straightConnector1">
            <a:avLst/>
          </a:prstGeom>
          <a:noFill/>
          <a:ln w="28575" cap="flat" cmpd="sng">
            <a:solidFill>
              <a:srgbClr val="F5340B"/>
            </a:solidFill>
            <a:prstDash val="solid"/>
            <a:round/>
            <a:headEnd type="none" w="med" len="med"/>
            <a:tailEnd type="none" w="med" len="med"/>
          </a:ln>
        </p:spPr>
      </p:cxnSp>
      <p:sp>
        <p:nvSpPr>
          <p:cNvPr id="311" name="Google Shape;311;p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434343"/>
                </a:solidFill>
                <a:latin typeface="Arvo"/>
                <a:ea typeface="Arvo"/>
                <a:cs typeface="Arvo"/>
                <a:sym typeface="Arvo"/>
              </a:defRPr>
            </a:lvl1pPr>
            <a:lvl2pPr lvl="1">
              <a:buNone/>
              <a:defRPr sz="1300">
                <a:solidFill>
                  <a:srgbClr val="434343"/>
                </a:solidFill>
                <a:latin typeface="Arvo"/>
                <a:ea typeface="Arvo"/>
                <a:cs typeface="Arvo"/>
                <a:sym typeface="Arvo"/>
              </a:defRPr>
            </a:lvl2pPr>
            <a:lvl3pPr lvl="2">
              <a:buNone/>
              <a:defRPr sz="1300">
                <a:solidFill>
                  <a:srgbClr val="434343"/>
                </a:solidFill>
                <a:latin typeface="Arvo"/>
                <a:ea typeface="Arvo"/>
                <a:cs typeface="Arvo"/>
                <a:sym typeface="Arvo"/>
              </a:defRPr>
            </a:lvl3pPr>
            <a:lvl4pPr lvl="3">
              <a:buNone/>
              <a:defRPr sz="1300">
                <a:solidFill>
                  <a:srgbClr val="434343"/>
                </a:solidFill>
                <a:latin typeface="Arvo"/>
                <a:ea typeface="Arvo"/>
                <a:cs typeface="Arvo"/>
                <a:sym typeface="Arvo"/>
              </a:defRPr>
            </a:lvl4pPr>
            <a:lvl5pPr lvl="4">
              <a:buNone/>
              <a:defRPr sz="1300">
                <a:solidFill>
                  <a:srgbClr val="434343"/>
                </a:solidFill>
                <a:latin typeface="Arvo"/>
                <a:ea typeface="Arvo"/>
                <a:cs typeface="Arvo"/>
                <a:sym typeface="Arvo"/>
              </a:defRPr>
            </a:lvl5pPr>
            <a:lvl6pPr lvl="5">
              <a:buNone/>
              <a:defRPr sz="1300">
                <a:solidFill>
                  <a:srgbClr val="434343"/>
                </a:solidFill>
                <a:latin typeface="Arvo"/>
                <a:ea typeface="Arvo"/>
                <a:cs typeface="Arvo"/>
                <a:sym typeface="Arvo"/>
              </a:defRPr>
            </a:lvl6pPr>
            <a:lvl7pPr lvl="6">
              <a:buNone/>
              <a:defRPr sz="1300">
                <a:solidFill>
                  <a:srgbClr val="434343"/>
                </a:solidFill>
                <a:latin typeface="Arvo"/>
                <a:ea typeface="Arvo"/>
                <a:cs typeface="Arvo"/>
                <a:sym typeface="Arvo"/>
              </a:defRPr>
            </a:lvl7pPr>
            <a:lvl8pPr lvl="7">
              <a:buNone/>
              <a:defRPr sz="1300">
                <a:solidFill>
                  <a:srgbClr val="434343"/>
                </a:solidFill>
                <a:latin typeface="Arvo"/>
                <a:ea typeface="Arvo"/>
                <a:cs typeface="Arvo"/>
                <a:sym typeface="Arvo"/>
              </a:defRPr>
            </a:lvl8pPr>
            <a:lvl9pPr lvl="8">
              <a:buNone/>
              <a:defRPr sz="1300">
                <a:solidFill>
                  <a:srgbClr val="434343"/>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DESIGN 2">
  <p:cSld name="CUSTOM_2_1">
    <p:spTree>
      <p:nvGrpSpPr>
        <p:cNvPr id="1" name="Shape 312"/>
        <p:cNvGrpSpPr/>
        <p:nvPr/>
      </p:nvGrpSpPr>
      <p:grpSpPr>
        <a:xfrm>
          <a:off x="0" y="0"/>
          <a:ext cx="0" cy="0"/>
          <a:chOff x="0" y="0"/>
          <a:chExt cx="0" cy="0"/>
        </a:xfrm>
      </p:grpSpPr>
      <p:grpSp>
        <p:nvGrpSpPr>
          <p:cNvPr id="313" name="Google Shape;313;p7"/>
          <p:cNvGrpSpPr/>
          <p:nvPr/>
        </p:nvGrpSpPr>
        <p:grpSpPr>
          <a:xfrm rot="10800000" flipH="1">
            <a:off x="6382576" y="4059387"/>
            <a:ext cx="2761414" cy="1094590"/>
            <a:chOff x="5543377" y="-26648"/>
            <a:chExt cx="3613943" cy="1432521"/>
          </a:xfrm>
        </p:grpSpPr>
        <p:sp>
          <p:nvSpPr>
            <p:cNvPr id="314" name="Google Shape;314;p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315;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316;p7"/>
            <p:cNvSpPr/>
            <p:nvPr/>
          </p:nvSpPr>
          <p:spPr>
            <a:xfrm rot="-5400000">
              <a:off x="6437042" y="-62766"/>
              <a:ext cx="479036" cy="551271"/>
            </a:xfrm>
            <a:custGeom>
              <a:avLst/>
              <a:gdLst/>
              <a:ahLst/>
              <a:cxnLst/>
              <a:rect l="l" t="t" r="r" b="b"/>
              <a:pathLst>
                <a:path w="27654" h="31824" extrusionOk="0">
                  <a:moveTo>
                    <a:pt x="27653" y="1"/>
                  </a:moveTo>
                  <a:lnTo>
                    <a:pt x="0" y="15845"/>
                  </a:lnTo>
                  <a:lnTo>
                    <a:pt x="27653" y="31823"/>
                  </a:lnTo>
                  <a:lnTo>
                    <a:pt x="27653"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7"/>
            <p:cNvSpPr/>
            <p:nvPr/>
          </p:nvSpPr>
          <p:spPr>
            <a:xfrm rot="-5400000">
              <a:off x="6849922" y="-201155"/>
              <a:ext cx="479036" cy="828050"/>
            </a:xfrm>
            <a:custGeom>
              <a:avLst/>
              <a:gdLst/>
              <a:ahLst/>
              <a:cxnLst/>
              <a:rect l="l" t="t" r="r" b="b"/>
              <a:pathLst>
                <a:path w="27654" h="47802" extrusionOk="0">
                  <a:moveTo>
                    <a:pt x="0" y="0"/>
                  </a:moveTo>
                  <a:lnTo>
                    <a:pt x="0" y="31823"/>
                  </a:lnTo>
                  <a:lnTo>
                    <a:pt x="134" y="31956"/>
                  </a:lnTo>
                  <a:lnTo>
                    <a:pt x="27653" y="47801"/>
                  </a:lnTo>
                  <a:lnTo>
                    <a:pt x="27653" y="15978"/>
                  </a:lnTo>
                  <a:lnTo>
                    <a:pt x="0" y="0"/>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7"/>
            <p:cNvSpPr/>
            <p:nvPr/>
          </p:nvSpPr>
          <p:spPr>
            <a:xfrm rot="-5400000">
              <a:off x="8229270" y="-201155"/>
              <a:ext cx="479036" cy="828050"/>
            </a:xfrm>
            <a:custGeom>
              <a:avLst/>
              <a:gdLst/>
              <a:ahLst/>
              <a:cxnLst/>
              <a:rect l="l" t="t" r="r" b="b"/>
              <a:pathLst>
                <a:path w="27654" h="47802" extrusionOk="0">
                  <a:moveTo>
                    <a:pt x="27653" y="1"/>
                  </a:moveTo>
                  <a:lnTo>
                    <a:pt x="0" y="15979"/>
                  </a:lnTo>
                  <a:lnTo>
                    <a:pt x="0" y="47802"/>
                  </a:lnTo>
                  <a:lnTo>
                    <a:pt x="134" y="47802"/>
                  </a:lnTo>
                  <a:lnTo>
                    <a:pt x="27653" y="31824"/>
                  </a:lnTo>
                  <a:lnTo>
                    <a:pt x="27653"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7"/>
            <p:cNvSpPr/>
            <p:nvPr/>
          </p:nvSpPr>
          <p:spPr>
            <a:xfrm rot="-5400000">
              <a:off x="8643318" y="-63918"/>
              <a:ext cx="476733" cy="551271"/>
            </a:xfrm>
            <a:custGeom>
              <a:avLst/>
              <a:gdLst/>
              <a:ahLst/>
              <a:cxnLst/>
              <a:rect l="l" t="t" r="r" b="b"/>
              <a:pathLst>
                <a:path w="27521" h="31824" extrusionOk="0">
                  <a:moveTo>
                    <a:pt x="27520" y="1"/>
                  </a:moveTo>
                  <a:lnTo>
                    <a:pt x="1" y="15979"/>
                  </a:lnTo>
                  <a:lnTo>
                    <a:pt x="27520" y="31823"/>
                  </a:lnTo>
                  <a:lnTo>
                    <a:pt x="27520" y="1"/>
                  </a:lnTo>
                  <a:close/>
                </a:path>
              </a:pathLst>
            </a:custGeom>
            <a:solidFill>
              <a:srgbClr val="E3651D"/>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320;p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321;p7"/>
            <p:cNvSpPr/>
            <p:nvPr/>
          </p:nvSpPr>
          <p:spPr>
            <a:xfrm rot="-5400000">
              <a:off x="7539604" y="-62757"/>
              <a:ext cx="479036" cy="551254"/>
            </a:xfrm>
            <a:custGeom>
              <a:avLst/>
              <a:gdLst/>
              <a:ahLst/>
              <a:cxnLst/>
              <a:rect l="l" t="t" r="r" b="b"/>
              <a:pathLst>
                <a:path w="27654" h="31823" extrusionOk="0">
                  <a:moveTo>
                    <a:pt x="27653" y="0"/>
                  </a:moveTo>
                  <a:lnTo>
                    <a:pt x="0" y="15978"/>
                  </a:lnTo>
                  <a:lnTo>
                    <a:pt x="27653" y="31823"/>
                  </a:lnTo>
                  <a:lnTo>
                    <a:pt x="27653" y="0"/>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7"/>
            <p:cNvSpPr/>
            <p:nvPr/>
          </p:nvSpPr>
          <p:spPr>
            <a:xfrm rot="-5400000">
              <a:off x="7265113" y="413968"/>
              <a:ext cx="476733" cy="553592"/>
            </a:xfrm>
            <a:custGeom>
              <a:avLst/>
              <a:gdLst/>
              <a:ahLst/>
              <a:cxnLst/>
              <a:rect l="l" t="t" r="r" b="b"/>
              <a:pathLst>
                <a:path w="27521" h="31958" extrusionOk="0">
                  <a:moveTo>
                    <a:pt x="27520" y="1"/>
                  </a:moveTo>
                  <a:lnTo>
                    <a:pt x="1" y="15979"/>
                  </a:lnTo>
                  <a:lnTo>
                    <a:pt x="27520" y="31957"/>
                  </a:lnTo>
                  <a:lnTo>
                    <a:pt x="2752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p7"/>
            <p:cNvSpPr/>
            <p:nvPr/>
          </p:nvSpPr>
          <p:spPr>
            <a:xfrm rot="-5400000">
              <a:off x="7540756" y="415137"/>
              <a:ext cx="476733" cy="551254"/>
            </a:xfrm>
            <a:custGeom>
              <a:avLst/>
              <a:gdLst/>
              <a:ahLst/>
              <a:cxnLst/>
              <a:rect l="l" t="t" r="r" b="b"/>
              <a:pathLst>
                <a:path w="27521" h="31823" extrusionOk="0">
                  <a:moveTo>
                    <a:pt x="1" y="0"/>
                  </a:moveTo>
                  <a:lnTo>
                    <a:pt x="1" y="31823"/>
                  </a:lnTo>
                  <a:lnTo>
                    <a:pt x="27520" y="15978"/>
                  </a:lnTo>
                  <a:lnTo>
                    <a:pt x="1" y="0"/>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78001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326;p7"/>
            <p:cNvSpPr/>
            <p:nvPr/>
          </p:nvSpPr>
          <p:spPr>
            <a:xfrm rot="-5400000">
              <a:off x="6852226" y="277891"/>
              <a:ext cx="476733" cy="825746"/>
            </a:xfrm>
            <a:custGeom>
              <a:avLst/>
              <a:gdLst/>
              <a:ahLst/>
              <a:cxnLst/>
              <a:rect l="l" t="t" r="r" b="b"/>
              <a:pathLst>
                <a:path w="27521" h="47669" extrusionOk="0">
                  <a:moveTo>
                    <a:pt x="27520" y="1"/>
                  </a:moveTo>
                  <a:lnTo>
                    <a:pt x="1" y="15845"/>
                  </a:lnTo>
                  <a:lnTo>
                    <a:pt x="1" y="47668"/>
                  </a:lnTo>
                  <a:lnTo>
                    <a:pt x="27520" y="31823"/>
                  </a:lnTo>
                  <a:lnTo>
                    <a:pt x="27520" y="31690"/>
                  </a:lnTo>
                  <a:lnTo>
                    <a:pt x="27520" y="1"/>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7"/>
            <p:cNvSpPr/>
            <p:nvPr/>
          </p:nvSpPr>
          <p:spPr>
            <a:xfrm rot="-5400000">
              <a:off x="5553199" y="611305"/>
              <a:ext cx="139273" cy="158917"/>
            </a:xfrm>
            <a:custGeom>
              <a:avLst/>
              <a:gdLst/>
              <a:ahLst/>
              <a:cxnLst/>
              <a:rect l="l" t="t" r="r" b="b"/>
              <a:pathLst>
                <a:path w="8040" h="9174" extrusionOk="0">
                  <a:moveTo>
                    <a:pt x="8040" y="0"/>
                  </a:moveTo>
                  <a:lnTo>
                    <a:pt x="1" y="4604"/>
                  </a:lnTo>
                  <a:lnTo>
                    <a:pt x="8040" y="9174"/>
                  </a:lnTo>
                  <a:lnTo>
                    <a:pt x="8040" y="0"/>
                  </a:lnTo>
                  <a:close/>
                </a:path>
              </a:pathLst>
            </a:custGeom>
            <a:solidFill>
              <a:srgbClr val="018790"/>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7"/>
            <p:cNvSpPr/>
            <p:nvPr/>
          </p:nvSpPr>
          <p:spPr>
            <a:xfrm rot="-5400000">
              <a:off x="5886623" y="414843"/>
              <a:ext cx="476733" cy="551843"/>
            </a:xfrm>
            <a:custGeom>
              <a:avLst/>
              <a:gdLst/>
              <a:ahLst/>
              <a:cxnLst/>
              <a:rect l="l" t="t" r="r" b="b"/>
              <a:pathLst>
                <a:path w="27521" h="31857" extrusionOk="0">
                  <a:moveTo>
                    <a:pt x="1" y="0"/>
                  </a:moveTo>
                  <a:lnTo>
                    <a:pt x="1" y="31857"/>
                  </a:lnTo>
                  <a:lnTo>
                    <a:pt x="27520" y="15845"/>
                  </a:lnTo>
                  <a:lnTo>
                    <a:pt x="1" y="0"/>
                  </a:lnTo>
                  <a:close/>
                </a:path>
              </a:pathLst>
            </a:custGeom>
            <a:solidFill>
              <a:srgbClr val="1DCDC3"/>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7"/>
            <p:cNvSpPr/>
            <p:nvPr/>
          </p:nvSpPr>
          <p:spPr>
            <a:xfrm rot="-5400000">
              <a:off x="8404961" y="653513"/>
              <a:ext cx="953448" cy="551271"/>
            </a:xfrm>
            <a:custGeom>
              <a:avLst/>
              <a:gdLst/>
              <a:ahLst/>
              <a:cxnLst/>
              <a:rect l="l" t="t" r="r" b="b"/>
              <a:pathLst>
                <a:path w="55041" h="31824" extrusionOk="0">
                  <a:moveTo>
                    <a:pt x="27521" y="1"/>
                  </a:moveTo>
                  <a:lnTo>
                    <a:pt x="1" y="15979"/>
                  </a:lnTo>
                  <a:lnTo>
                    <a:pt x="27521" y="31823"/>
                  </a:lnTo>
                  <a:lnTo>
                    <a:pt x="55040" y="15979"/>
                  </a:lnTo>
                  <a:lnTo>
                    <a:pt x="27521" y="1"/>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7"/>
            <p:cNvSpPr/>
            <p:nvPr/>
          </p:nvSpPr>
          <p:spPr>
            <a:xfrm rot="-5400000">
              <a:off x="8230422" y="276739"/>
              <a:ext cx="476733" cy="828050"/>
            </a:xfrm>
            <a:custGeom>
              <a:avLst/>
              <a:gdLst/>
              <a:ahLst/>
              <a:cxnLst/>
              <a:rect l="l" t="t" r="r" b="b"/>
              <a:pathLst>
                <a:path w="27521" h="47802" extrusionOk="0">
                  <a:moveTo>
                    <a:pt x="1" y="1"/>
                  </a:moveTo>
                  <a:lnTo>
                    <a:pt x="1" y="31824"/>
                  </a:lnTo>
                  <a:lnTo>
                    <a:pt x="27520" y="47802"/>
                  </a:lnTo>
                  <a:lnTo>
                    <a:pt x="27520" y="15979"/>
                  </a:lnTo>
                  <a:lnTo>
                    <a:pt x="1" y="1"/>
                  </a:lnTo>
                  <a:close/>
                </a:path>
              </a:pathLst>
            </a:custGeom>
            <a:solidFill>
              <a:srgbClr val="0C2E3A"/>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7"/>
            <p:cNvSpPr/>
            <p:nvPr/>
          </p:nvSpPr>
          <p:spPr>
            <a:xfrm rot="-5400000">
              <a:off x="7817551" y="415137"/>
              <a:ext cx="476733" cy="551254"/>
            </a:xfrm>
            <a:custGeom>
              <a:avLst/>
              <a:gdLst/>
              <a:ahLst/>
              <a:cxnLst/>
              <a:rect l="l" t="t" r="r" b="b"/>
              <a:pathLst>
                <a:path w="27521" h="31823" extrusionOk="0">
                  <a:moveTo>
                    <a:pt x="27520" y="0"/>
                  </a:moveTo>
                  <a:lnTo>
                    <a:pt x="1" y="15845"/>
                  </a:lnTo>
                  <a:lnTo>
                    <a:pt x="27520" y="31823"/>
                  </a:lnTo>
                  <a:lnTo>
                    <a:pt x="27520" y="0"/>
                  </a:lnTo>
                  <a:close/>
                </a:path>
              </a:pathLst>
            </a:custGeom>
            <a:solidFill>
              <a:srgbClr val="00A6A6"/>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7"/>
            <p:cNvSpPr/>
            <p:nvPr/>
          </p:nvSpPr>
          <p:spPr>
            <a:xfrm rot="-5400000">
              <a:off x="7816399" y="-62757"/>
              <a:ext cx="479036" cy="551254"/>
            </a:xfrm>
            <a:custGeom>
              <a:avLst/>
              <a:gdLst/>
              <a:ahLst/>
              <a:cxnLst/>
              <a:rect l="l" t="t" r="r" b="b"/>
              <a:pathLst>
                <a:path w="27654" h="31823" extrusionOk="0">
                  <a:moveTo>
                    <a:pt x="0" y="0"/>
                  </a:moveTo>
                  <a:lnTo>
                    <a:pt x="0" y="31823"/>
                  </a:lnTo>
                  <a:lnTo>
                    <a:pt x="27653" y="15845"/>
                  </a:lnTo>
                  <a:lnTo>
                    <a:pt x="0" y="0"/>
                  </a:lnTo>
                  <a:close/>
                </a:path>
              </a:pathLst>
            </a:custGeom>
            <a:solidFill>
              <a:srgbClr val="FF82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7"/>
            <p:cNvSpPr/>
            <p:nvPr/>
          </p:nvSpPr>
          <p:spPr>
            <a:xfrm rot="-5400000">
              <a:off x="7263962" y="-63926"/>
              <a:ext cx="479036" cy="553592"/>
            </a:xfrm>
            <a:custGeom>
              <a:avLst/>
              <a:gdLst/>
              <a:ahLst/>
              <a:cxnLst/>
              <a:rect l="l" t="t" r="r" b="b"/>
              <a:pathLst>
                <a:path w="27654" h="31958" extrusionOk="0">
                  <a:moveTo>
                    <a:pt x="0" y="1"/>
                  </a:moveTo>
                  <a:lnTo>
                    <a:pt x="0" y="31957"/>
                  </a:lnTo>
                  <a:lnTo>
                    <a:pt x="27653" y="15979"/>
                  </a:lnTo>
                  <a:lnTo>
                    <a:pt x="0" y="1"/>
                  </a:lnTo>
                  <a:close/>
                </a:path>
              </a:pathLst>
            </a:custGeom>
            <a:solidFill>
              <a:srgbClr val="FFA73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7"/>
            <p:cNvSpPr/>
            <p:nvPr/>
          </p:nvSpPr>
          <p:spPr>
            <a:xfrm rot="-5400000">
              <a:off x="7163985" y="515124"/>
              <a:ext cx="953448" cy="828050"/>
            </a:xfrm>
            <a:custGeom>
              <a:avLst/>
              <a:gdLst/>
              <a:ahLst/>
              <a:cxnLst/>
              <a:rect l="l" t="t" r="r" b="b"/>
              <a:pathLst>
                <a:path w="55041" h="47802" extrusionOk="0">
                  <a:moveTo>
                    <a:pt x="55040" y="1"/>
                  </a:moveTo>
                  <a:lnTo>
                    <a:pt x="27521" y="15979"/>
                  </a:lnTo>
                  <a:lnTo>
                    <a:pt x="1" y="31957"/>
                  </a:lnTo>
                  <a:lnTo>
                    <a:pt x="27521" y="47802"/>
                  </a:lnTo>
                  <a:lnTo>
                    <a:pt x="55040" y="31957"/>
                  </a:lnTo>
                  <a:lnTo>
                    <a:pt x="55040" y="1"/>
                  </a:lnTo>
                  <a:close/>
                </a:path>
              </a:pathLst>
            </a:custGeom>
            <a:solidFill>
              <a:srgbClr val="F5340B"/>
            </a:solidFill>
            <a:ln>
              <a:noFill/>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7"/>
          <p:cNvSpPr txBox="1">
            <a:spLocks noGrp="1"/>
          </p:cNvSpPr>
          <p:nvPr>
            <p:ph type="ctrTitle"/>
          </p:nvPr>
        </p:nvSpPr>
        <p:spPr>
          <a:xfrm flipH="1">
            <a:off x="770700" y="468450"/>
            <a:ext cx="8095500" cy="5778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sz="3000"/>
            </a:lvl1pPr>
            <a:lvl2pPr lvl="1" rtl="0">
              <a:spcBef>
                <a:spcPts val="0"/>
              </a:spcBef>
              <a:spcAft>
                <a:spcPts val="0"/>
              </a:spcAft>
              <a:buSzPts val="1600"/>
              <a:buNone/>
              <a:defRPr sz="1600"/>
            </a:lvl2pPr>
            <a:lvl3pPr lvl="2" rtl="0">
              <a:spcBef>
                <a:spcPts val="0"/>
              </a:spcBef>
              <a:spcAft>
                <a:spcPts val="0"/>
              </a:spcAft>
              <a:buSzPts val="1600"/>
              <a:buNone/>
              <a:defRPr sz="1600"/>
            </a:lvl3pPr>
            <a:lvl4pPr lvl="3" rtl="0">
              <a:spcBef>
                <a:spcPts val="0"/>
              </a:spcBef>
              <a:spcAft>
                <a:spcPts val="0"/>
              </a:spcAft>
              <a:buSzPts val="1600"/>
              <a:buNone/>
              <a:defRPr sz="1600"/>
            </a:lvl4pPr>
            <a:lvl5pPr lvl="4" rtl="0">
              <a:spcBef>
                <a:spcPts val="0"/>
              </a:spcBef>
              <a:spcAft>
                <a:spcPts val="0"/>
              </a:spcAft>
              <a:buSzPts val="1600"/>
              <a:buNone/>
              <a:defRPr sz="1600"/>
            </a:lvl5pPr>
            <a:lvl6pPr lvl="5" rtl="0">
              <a:spcBef>
                <a:spcPts val="0"/>
              </a:spcBef>
              <a:spcAft>
                <a:spcPts val="0"/>
              </a:spcAft>
              <a:buSzPts val="1600"/>
              <a:buNone/>
              <a:defRPr sz="1600"/>
            </a:lvl6pPr>
            <a:lvl7pPr lvl="6" rtl="0">
              <a:spcBef>
                <a:spcPts val="0"/>
              </a:spcBef>
              <a:spcAft>
                <a:spcPts val="0"/>
              </a:spcAft>
              <a:buSzPts val="1600"/>
              <a:buNone/>
              <a:defRPr sz="1600"/>
            </a:lvl7pPr>
            <a:lvl8pPr lvl="7" rtl="0">
              <a:spcBef>
                <a:spcPts val="0"/>
              </a:spcBef>
              <a:spcAft>
                <a:spcPts val="0"/>
              </a:spcAft>
              <a:buSzPts val="1600"/>
              <a:buNone/>
              <a:defRPr sz="1600"/>
            </a:lvl8pPr>
            <a:lvl9pPr lvl="8" rtl="0">
              <a:spcBef>
                <a:spcPts val="0"/>
              </a:spcBef>
              <a:spcAft>
                <a:spcPts val="0"/>
              </a:spcAft>
              <a:buSzPts val="1600"/>
              <a:buNone/>
              <a:defRPr sz="1600"/>
            </a:lvl9pPr>
          </a:lstStyle>
          <a:p>
            <a:endParaRPr/>
          </a:p>
        </p:txBody>
      </p:sp>
      <p:cxnSp>
        <p:nvCxnSpPr>
          <p:cNvPr id="336" name="Google Shape;336;p7"/>
          <p:cNvCxnSpPr/>
          <p:nvPr/>
        </p:nvCxnSpPr>
        <p:spPr>
          <a:xfrm>
            <a:off x="498026" y="-1604650"/>
            <a:ext cx="0" cy="2664900"/>
          </a:xfrm>
          <a:prstGeom prst="straightConnector1">
            <a:avLst/>
          </a:prstGeom>
          <a:noFill/>
          <a:ln w="28575" cap="flat" cmpd="sng">
            <a:solidFill>
              <a:srgbClr val="00A6A6"/>
            </a:solidFill>
            <a:prstDash val="solid"/>
            <a:round/>
            <a:headEnd type="none" w="med" len="med"/>
            <a:tailEnd type="none" w="med" len="med"/>
          </a:ln>
        </p:spPr>
      </p:cxnSp>
      <p:sp>
        <p:nvSpPr>
          <p:cNvPr id="337" name="Google Shape;337;p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434343"/>
                </a:solidFill>
                <a:latin typeface="Arvo"/>
                <a:ea typeface="Arvo"/>
                <a:cs typeface="Arvo"/>
                <a:sym typeface="Arvo"/>
              </a:defRPr>
            </a:lvl1pPr>
            <a:lvl2pPr lvl="1">
              <a:buNone/>
              <a:defRPr sz="1300">
                <a:solidFill>
                  <a:srgbClr val="434343"/>
                </a:solidFill>
                <a:latin typeface="Arvo"/>
                <a:ea typeface="Arvo"/>
                <a:cs typeface="Arvo"/>
                <a:sym typeface="Arvo"/>
              </a:defRPr>
            </a:lvl2pPr>
            <a:lvl3pPr lvl="2">
              <a:buNone/>
              <a:defRPr sz="1300">
                <a:solidFill>
                  <a:srgbClr val="434343"/>
                </a:solidFill>
                <a:latin typeface="Arvo"/>
                <a:ea typeface="Arvo"/>
                <a:cs typeface="Arvo"/>
                <a:sym typeface="Arvo"/>
              </a:defRPr>
            </a:lvl3pPr>
            <a:lvl4pPr lvl="3">
              <a:buNone/>
              <a:defRPr sz="1300">
                <a:solidFill>
                  <a:srgbClr val="434343"/>
                </a:solidFill>
                <a:latin typeface="Arvo"/>
                <a:ea typeface="Arvo"/>
                <a:cs typeface="Arvo"/>
                <a:sym typeface="Arvo"/>
              </a:defRPr>
            </a:lvl4pPr>
            <a:lvl5pPr lvl="4">
              <a:buNone/>
              <a:defRPr sz="1300">
                <a:solidFill>
                  <a:srgbClr val="434343"/>
                </a:solidFill>
                <a:latin typeface="Arvo"/>
                <a:ea typeface="Arvo"/>
                <a:cs typeface="Arvo"/>
                <a:sym typeface="Arvo"/>
              </a:defRPr>
            </a:lvl5pPr>
            <a:lvl6pPr lvl="5">
              <a:buNone/>
              <a:defRPr sz="1300">
                <a:solidFill>
                  <a:srgbClr val="434343"/>
                </a:solidFill>
                <a:latin typeface="Arvo"/>
                <a:ea typeface="Arvo"/>
                <a:cs typeface="Arvo"/>
                <a:sym typeface="Arvo"/>
              </a:defRPr>
            </a:lvl6pPr>
            <a:lvl7pPr lvl="6">
              <a:buNone/>
              <a:defRPr sz="1300">
                <a:solidFill>
                  <a:srgbClr val="434343"/>
                </a:solidFill>
                <a:latin typeface="Arvo"/>
                <a:ea typeface="Arvo"/>
                <a:cs typeface="Arvo"/>
                <a:sym typeface="Arvo"/>
              </a:defRPr>
            </a:lvl7pPr>
            <a:lvl8pPr lvl="7">
              <a:buNone/>
              <a:defRPr sz="1300">
                <a:solidFill>
                  <a:srgbClr val="434343"/>
                </a:solidFill>
                <a:latin typeface="Arvo"/>
                <a:ea typeface="Arvo"/>
                <a:cs typeface="Arvo"/>
                <a:sym typeface="Arvo"/>
              </a:defRPr>
            </a:lvl8pPr>
            <a:lvl9pPr lvl="8">
              <a:buNone/>
              <a:defRPr sz="1300">
                <a:solidFill>
                  <a:srgbClr val="434343"/>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SLIDE">
  <p:cSld name="CUSTOM_3">
    <p:spTree>
      <p:nvGrpSpPr>
        <p:cNvPr id="1" name="Shape 338"/>
        <p:cNvGrpSpPr/>
        <p:nvPr/>
      </p:nvGrpSpPr>
      <p:grpSpPr>
        <a:xfrm>
          <a:off x="0" y="0"/>
          <a:ext cx="0" cy="0"/>
          <a:chOff x="0" y="0"/>
          <a:chExt cx="0" cy="0"/>
        </a:xfrm>
      </p:grpSpPr>
      <p:sp>
        <p:nvSpPr>
          <p:cNvPr id="339" name="Google Shape;339;p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lvl1pPr lvl="0">
              <a:buNone/>
              <a:defRPr sz="1300">
                <a:solidFill>
                  <a:srgbClr val="434343"/>
                </a:solidFill>
                <a:latin typeface="Arvo"/>
                <a:ea typeface="Arvo"/>
                <a:cs typeface="Arvo"/>
                <a:sym typeface="Arvo"/>
              </a:defRPr>
            </a:lvl1pPr>
            <a:lvl2pPr lvl="1">
              <a:buNone/>
              <a:defRPr sz="1300">
                <a:solidFill>
                  <a:srgbClr val="434343"/>
                </a:solidFill>
                <a:latin typeface="Arvo"/>
                <a:ea typeface="Arvo"/>
                <a:cs typeface="Arvo"/>
                <a:sym typeface="Arvo"/>
              </a:defRPr>
            </a:lvl2pPr>
            <a:lvl3pPr lvl="2">
              <a:buNone/>
              <a:defRPr sz="1300">
                <a:solidFill>
                  <a:srgbClr val="434343"/>
                </a:solidFill>
                <a:latin typeface="Arvo"/>
                <a:ea typeface="Arvo"/>
                <a:cs typeface="Arvo"/>
                <a:sym typeface="Arvo"/>
              </a:defRPr>
            </a:lvl3pPr>
            <a:lvl4pPr lvl="3">
              <a:buNone/>
              <a:defRPr sz="1300">
                <a:solidFill>
                  <a:srgbClr val="434343"/>
                </a:solidFill>
                <a:latin typeface="Arvo"/>
                <a:ea typeface="Arvo"/>
                <a:cs typeface="Arvo"/>
                <a:sym typeface="Arvo"/>
              </a:defRPr>
            </a:lvl4pPr>
            <a:lvl5pPr lvl="4">
              <a:buNone/>
              <a:defRPr sz="1300">
                <a:solidFill>
                  <a:srgbClr val="434343"/>
                </a:solidFill>
                <a:latin typeface="Arvo"/>
                <a:ea typeface="Arvo"/>
                <a:cs typeface="Arvo"/>
                <a:sym typeface="Arvo"/>
              </a:defRPr>
            </a:lvl5pPr>
            <a:lvl6pPr lvl="5">
              <a:buNone/>
              <a:defRPr sz="1300">
                <a:solidFill>
                  <a:srgbClr val="434343"/>
                </a:solidFill>
                <a:latin typeface="Arvo"/>
                <a:ea typeface="Arvo"/>
                <a:cs typeface="Arvo"/>
                <a:sym typeface="Arvo"/>
              </a:defRPr>
            </a:lvl6pPr>
            <a:lvl7pPr lvl="6">
              <a:buNone/>
              <a:defRPr sz="1300">
                <a:solidFill>
                  <a:srgbClr val="434343"/>
                </a:solidFill>
                <a:latin typeface="Arvo"/>
                <a:ea typeface="Arvo"/>
                <a:cs typeface="Arvo"/>
                <a:sym typeface="Arvo"/>
              </a:defRPr>
            </a:lvl7pPr>
            <a:lvl8pPr lvl="7">
              <a:buNone/>
              <a:defRPr sz="1300">
                <a:solidFill>
                  <a:srgbClr val="434343"/>
                </a:solidFill>
                <a:latin typeface="Arvo"/>
                <a:ea typeface="Arvo"/>
                <a:cs typeface="Arvo"/>
                <a:sym typeface="Arvo"/>
              </a:defRPr>
            </a:lvl8pPr>
            <a:lvl9pPr lvl="8">
              <a:buNone/>
              <a:defRPr sz="1300">
                <a:solidFill>
                  <a:srgbClr val="434343"/>
                </a:solidFill>
                <a:latin typeface="Arvo"/>
                <a:ea typeface="Arvo"/>
                <a:cs typeface="Arvo"/>
                <a:sym typeface="Arvo"/>
              </a:defRPr>
            </a:lvl9pPr>
          </a:lstStyle>
          <a:p>
            <a:pPr marL="0" lvl="0" indent="0" algn="r" rtl="0">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E9E6E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1pPr>
            <a:lvl2pPr lvl="1">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2pPr>
            <a:lvl3pPr lvl="2">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3pPr>
            <a:lvl4pPr lvl="3">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4pPr>
            <a:lvl5pPr lvl="4">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5pPr>
            <a:lvl6pPr lvl="5">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6pPr>
            <a:lvl7pPr lvl="6">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7pPr>
            <a:lvl8pPr lvl="7">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8pPr>
            <a:lvl9pPr lvl="8">
              <a:spcBef>
                <a:spcPts val="0"/>
              </a:spcBef>
              <a:spcAft>
                <a:spcPts val="0"/>
              </a:spcAft>
              <a:buClr>
                <a:srgbClr val="434343"/>
              </a:buClr>
              <a:buSzPts val="2800"/>
              <a:buFont typeface="Barlow Condensed SemiBold"/>
              <a:buNone/>
              <a:defRPr sz="2800">
                <a:solidFill>
                  <a:srgbClr val="434343"/>
                </a:solidFill>
                <a:latin typeface="Barlow Condensed SemiBold"/>
                <a:ea typeface="Barlow Condensed SemiBold"/>
                <a:cs typeface="Barlow Condensed SemiBold"/>
                <a:sym typeface="Barlow Condensed SemiBold"/>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rgbClr val="434343"/>
              </a:buClr>
              <a:buSzPts val="1800"/>
              <a:buFont typeface="Arvo"/>
              <a:buChar char="●"/>
              <a:defRPr sz="1800">
                <a:solidFill>
                  <a:srgbClr val="434343"/>
                </a:solidFill>
                <a:latin typeface="Arvo"/>
                <a:ea typeface="Arvo"/>
                <a:cs typeface="Arvo"/>
                <a:sym typeface="Arvo"/>
              </a:defRPr>
            </a:lvl1pPr>
            <a:lvl2pPr marL="914400" lvl="1"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2pPr>
            <a:lvl3pPr marL="1371600" lvl="2"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3pPr>
            <a:lvl4pPr marL="1828800" lvl="3"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4pPr>
            <a:lvl5pPr marL="2286000" lvl="4"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5pPr>
            <a:lvl6pPr marL="2743200" lvl="5"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6pPr>
            <a:lvl7pPr marL="3200400" lvl="6"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7pPr>
            <a:lvl8pPr marL="3657600" lvl="7" indent="-317500">
              <a:lnSpc>
                <a:spcPct val="115000"/>
              </a:lnSpc>
              <a:spcBef>
                <a:spcPts val="1600"/>
              </a:spcBef>
              <a:spcAft>
                <a:spcPts val="0"/>
              </a:spcAft>
              <a:buClr>
                <a:srgbClr val="434343"/>
              </a:buClr>
              <a:buSzPts val="1400"/>
              <a:buFont typeface="Arvo"/>
              <a:buChar char="○"/>
              <a:defRPr>
                <a:solidFill>
                  <a:srgbClr val="434343"/>
                </a:solidFill>
                <a:latin typeface="Arvo"/>
                <a:ea typeface="Arvo"/>
                <a:cs typeface="Arvo"/>
                <a:sym typeface="Arvo"/>
              </a:defRPr>
            </a:lvl8pPr>
            <a:lvl9pPr marL="4114800" lvl="8" indent="-317500">
              <a:lnSpc>
                <a:spcPct val="115000"/>
              </a:lnSpc>
              <a:spcBef>
                <a:spcPts val="1600"/>
              </a:spcBef>
              <a:spcAft>
                <a:spcPts val="1600"/>
              </a:spcAft>
              <a:buClr>
                <a:srgbClr val="434343"/>
              </a:buClr>
              <a:buSzPts val="1400"/>
              <a:buFont typeface="Arvo"/>
              <a:buChar char="■"/>
              <a:defRPr>
                <a:solidFill>
                  <a:srgbClr val="434343"/>
                </a:solidFill>
                <a:latin typeface="Arvo"/>
                <a:ea typeface="Arvo"/>
                <a:cs typeface="Arvo"/>
                <a:sym typeface="Arv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youtube.com/watch?v=5ZQl6XBo64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www.youtube.com/watch?v=WJLDgb8m3K0"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17.jpg"/><Relationship Id="rId4" Type="http://schemas.openxmlformats.org/officeDocument/2006/relationships/image" Target="../media/image16.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6.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PNc2S3u5XQA"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hyperlink" Target="http://www.youtube.com/watch?v=NflULVECAFQ"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E6E1"/>
        </a:solidFill>
        <a:effectLst/>
      </p:bgPr>
    </p:bg>
    <p:spTree>
      <p:nvGrpSpPr>
        <p:cNvPr id="1" name="Shape 343"/>
        <p:cNvGrpSpPr/>
        <p:nvPr/>
      </p:nvGrpSpPr>
      <p:grpSpPr>
        <a:xfrm>
          <a:off x="0" y="0"/>
          <a:ext cx="0" cy="0"/>
          <a:chOff x="0" y="0"/>
          <a:chExt cx="0" cy="0"/>
        </a:xfrm>
      </p:grpSpPr>
      <p:sp>
        <p:nvSpPr>
          <p:cNvPr id="344" name="Google Shape;344;p9"/>
          <p:cNvSpPr txBox="1">
            <a:spLocks noGrp="1"/>
          </p:cNvSpPr>
          <p:nvPr>
            <p:ph type="ctrTitle"/>
          </p:nvPr>
        </p:nvSpPr>
        <p:spPr>
          <a:xfrm>
            <a:off x="2150525" y="1926450"/>
            <a:ext cx="5431800" cy="20526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s"/>
              <a:t>Unit 4: Public Opinion &amp; Political Participation</a:t>
            </a:r>
            <a:endParaRPr/>
          </a:p>
        </p:txBody>
      </p:sp>
      <p:sp>
        <p:nvSpPr>
          <p:cNvPr id="345" name="Google Shape;345;p9"/>
          <p:cNvSpPr txBox="1"/>
          <p:nvPr/>
        </p:nvSpPr>
        <p:spPr>
          <a:xfrm>
            <a:off x="332550" y="4201275"/>
            <a:ext cx="1818000" cy="709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sz="1800">
                <a:solidFill>
                  <a:srgbClr val="56051A"/>
                </a:solidFill>
                <a:latin typeface="Arvo"/>
                <a:ea typeface="Arvo"/>
                <a:cs typeface="Arvo"/>
                <a:sym typeface="Arvo"/>
              </a:rPr>
              <a:t>Spring 2020</a:t>
            </a:r>
            <a:endParaRPr sz="1800">
              <a:solidFill>
                <a:srgbClr val="56051A"/>
              </a:solidFill>
              <a:latin typeface="Arvo"/>
              <a:ea typeface="Arvo"/>
              <a:cs typeface="Arvo"/>
              <a:sym typeface="Arvo"/>
            </a:endParaRPr>
          </a:p>
          <a:p>
            <a:pPr marL="0" lvl="0" indent="0" algn="l" rtl="0">
              <a:spcBef>
                <a:spcPts val="0"/>
              </a:spcBef>
              <a:spcAft>
                <a:spcPts val="0"/>
              </a:spcAft>
              <a:buNone/>
            </a:pPr>
            <a:r>
              <a:rPr lang="es" sz="1800">
                <a:solidFill>
                  <a:srgbClr val="56051A"/>
                </a:solidFill>
                <a:latin typeface="Arvo"/>
                <a:ea typeface="Arvo"/>
                <a:cs typeface="Arvo"/>
                <a:sym typeface="Arvo"/>
              </a:rPr>
              <a:t>Chapters 7 &amp; 8</a:t>
            </a:r>
            <a:endParaRPr sz="1800">
              <a:solidFill>
                <a:srgbClr val="56051A"/>
              </a:solidFill>
              <a:latin typeface="Arvo"/>
              <a:ea typeface="Arvo"/>
              <a:cs typeface="Arvo"/>
              <a:sym typeface="Arvo"/>
            </a:endParaRPr>
          </a:p>
        </p:txBody>
      </p:sp>
      <p:sp>
        <p:nvSpPr>
          <p:cNvPr id="346" name="Google Shape;346;p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18"/>
          <p:cNvSpPr txBox="1">
            <a:spLocks noGrp="1"/>
          </p:cNvSpPr>
          <p:nvPr>
            <p:ph type="ctrTitle" idx="4294967295"/>
          </p:nvPr>
        </p:nvSpPr>
        <p:spPr>
          <a:xfrm flipH="1">
            <a:off x="2489575" y="468450"/>
            <a:ext cx="6175800" cy="85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s" sz="4000"/>
              <a:t>The American Melting Pot - Cont.</a:t>
            </a:r>
            <a:endParaRPr sz="4000"/>
          </a:p>
        </p:txBody>
      </p:sp>
      <p:pic>
        <p:nvPicPr>
          <p:cNvPr id="417" name="Google Shape;417;p18"/>
          <p:cNvPicPr preferRelativeResize="0"/>
          <p:nvPr/>
        </p:nvPicPr>
        <p:blipFill>
          <a:blip r:embed="rId3">
            <a:alphaModFix/>
          </a:blip>
          <a:stretch>
            <a:fillRect/>
          </a:stretch>
        </p:blipFill>
        <p:spPr>
          <a:xfrm>
            <a:off x="1678938" y="1441750"/>
            <a:ext cx="5786125" cy="3134125"/>
          </a:xfrm>
          <a:prstGeom prst="rect">
            <a:avLst/>
          </a:prstGeom>
          <a:noFill/>
          <a:ln>
            <a:noFill/>
          </a:ln>
        </p:spPr>
      </p:pic>
      <p:sp>
        <p:nvSpPr>
          <p:cNvPr id="418" name="Google Shape;418;p18"/>
          <p:cNvSpPr txBox="1"/>
          <p:nvPr/>
        </p:nvSpPr>
        <p:spPr>
          <a:xfrm>
            <a:off x="897575" y="4698375"/>
            <a:ext cx="2196600" cy="29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s">
                <a:solidFill>
                  <a:srgbClr val="56051A"/>
                </a:solidFill>
                <a:latin typeface="Arvo"/>
                <a:ea typeface="Arvo"/>
                <a:cs typeface="Arvo"/>
                <a:sym typeface="Arvo"/>
              </a:rPr>
              <a:t>Figure 6.1</a:t>
            </a:r>
            <a:endParaRPr>
              <a:solidFill>
                <a:srgbClr val="56051A"/>
              </a:solidFill>
              <a:latin typeface="Arvo"/>
              <a:ea typeface="Arvo"/>
              <a:cs typeface="Arvo"/>
              <a:sym typeface="Arvo"/>
            </a:endParaRPr>
          </a:p>
          <a:p>
            <a:pPr marL="0" lvl="0" indent="0" algn="l" rtl="0">
              <a:spcBef>
                <a:spcPts val="0"/>
              </a:spcBef>
              <a:spcAft>
                <a:spcPts val="0"/>
              </a:spcAft>
              <a:buNone/>
            </a:pPr>
            <a:endParaRPr>
              <a:latin typeface="Arvo"/>
              <a:ea typeface="Arvo"/>
              <a:cs typeface="Arvo"/>
              <a:sym typeface="Arvo"/>
            </a:endParaRPr>
          </a:p>
        </p:txBody>
      </p:sp>
      <p:sp>
        <p:nvSpPr>
          <p:cNvPr id="419" name="Google Shape;419;p18"/>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10</a:t>
            </a:f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19"/>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11</a:t>
            </a:fld>
            <a:endParaRPr/>
          </a:p>
        </p:txBody>
      </p:sp>
      <p:pic>
        <p:nvPicPr>
          <p:cNvPr id="425" name="Google Shape;425;p19" descr="Music &amp; lyrics by Lynn Ahrens. Vocals by Lori Lieberman. ABC-TV, 1977&#10;It's interesting to watch this video in light of modern debates on immigration and cultural assimilation. I remember watching this cartoon as a kid and then hearing many years later in school that America was not a &quot;melting pot&quot; after all but in fact a &quot;salad bowl.&quot; The debate rages on. Still, it's a memorable tune and an earnest effort to teach children that the United States is a nation of immigrants." title="Schoolhouse Rock - ''The Great American Melting Pot''">
            <a:hlinkClick r:id="rId3"/>
          </p:cNvPr>
          <p:cNvPicPr preferRelativeResize="0"/>
          <p:nvPr/>
        </p:nvPicPr>
        <p:blipFill>
          <a:blip r:embed="rId4">
            <a:alphaModFix/>
          </a:blip>
          <a:stretch>
            <a:fillRect/>
          </a:stretch>
        </p:blipFill>
        <p:spPr>
          <a:xfrm>
            <a:off x="2453884" y="1471650"/>
            <a:ext cx="4572000" cy="3429000"/>
          </a:xfrm>
          <a:prstGeom prst="rect">
            <a:avLst/>
          </a:prstGeom>
          <a:noFill/>
          <a:ln>
            <a:noFill/>
          </a:ln>
        </p:spPr>
      </p:pic>
      <p:sp>
        <p:nvSpPr>
          <p:cNvPr id="426" name="Google Shape;426;p19"/>
          <p:cNvSpPr txBox="1">
            <a:spLocks noGrp="1"/>
          </p:cNvSpPr>
          <p:nvPr>
            <p:ph type="ctrTitle" idx="4294967295"/>
          </p:nvPr>
        </p:nvSpPr>
        <p:spPr>
          <a:xfrm flipH="1">
            <a:off x="2489575" y="468450"/>
            <a:ext cx="6175800" cy="850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s" sz="4000"/>
              <a:t>The American Melting Pot - Cont.</a:t>
            </a:r>
            <a:endParaRPr sz="40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2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12</a:t>
            </a:fld>
            <a:endParaRPr/>
          </a:p>
        </p:txBody>
      </p:sp>
      <p:sp>
        <p:nvSpPr>
          <p:cNvPr id="432" name="Google Shape;432;p20"/>
          <p:cNvSpPr txBox="1">
            <a:spLocks noGrp="1"/>
          </p:cNvSpPr>
          <p:nvPr>
            <p:ph type="ctrTitle"/>
          </p:nvPr>
        </p:nvSpPr>
        <p:spPr>
          <a:xfrm flipH="1">
            <a:off x="770700" y="468450"/>
            <a:ext cx="80955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Think-Pair-Share : The American Melting Pot</a:t>
            </a:r>
            <a:endParaRPr/>
          </a:p>
        </p:txBody>
      </p:sp>
      <p:sp>
        <p:nvSpPr>
          <p:cNvPr id="433" name="Google Shape;433;p20"/>
          <p:cNvSpPr txBox="1"/>
          <p:nvPr/>
        </p:nvSpPr>
        <p:spPr>
          <a:xfrm>
            <a:off x="770700" y="1179925"/>
            <a:ext cx="4264800" cy="36153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Think</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What do you think the American Melting Pot is?</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Pair</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Group up with 3 or 4 other students and discuss your views on The American Melting Pot.  Come up with a group view on The American Melting Pot.</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Share</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Share your view of The American Melting Pot with the class.</a:t>
            </a:r>
            <a:endParaRPr sz="1800">
              <a:solidFill>
                <a:srgbClr val="56051A"/>
              </a:solidFill>
              <a:latin typeface="Arvo"/>
              <a:ea typeface="Arvo"/>
              <a:cs typeface="Arvo"/>
              <a:sym typeface="Arvo"/>
            </a:endParaRPr>
          </a:p>
        </p:txBody>
      </p:sp>
      <p:pic>
        <p:nvPicPr>
          <p:cNvPr id="434" name="Google Shape;434;p20"/>
          <p:cNvPicPr preferRelativeResize="0"/>
          <p:nvPr/>
        </p:nvPicPr>
        <p:blipFill>
          <a:blip r:embed="rId3">
            <a:alphaModFix/>
          </a:blip>
          <a:stretch>
            <a:fillRect/>
          </a:stretch>
        </p:blipFill>
        <p:spPr>
          <a:xfrm>
            <a:off x="5130750" y="1294613"/>
            <a:ext cx="3803699" cy="255427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21"/>
          <p:cNvSpPr txBox="1">
            <a:spLocks noGrp="1"/>
          </p:cNvSpPr>
          <p:nvPr>
            <p:ph type="ctrTitle"/>
          </p:nvPr>
        </p:nvSpPr>
        <p:spPr>
          <a:xfrm flipH="1">
            <a:off x="770525" y="310375"/>
            <a:ext cx="5836200" cy="735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The Graying of America</a:t>
            </a:r>
            <a:endParaRPr sz="4800"/>
          </a:p>
        </p:txBody>
      </p:sp>
      <p:sp>
        <p:nvSpPr>
          <p:cNvPr id="440" name="Google Shape;440;p21"/>
          <p:cNvSpPr txBox="1"/>
          <p:nvPr/>
        </p:nvSpPr>
        <p:spPr>
          <a:xfrm>
            <a:off x="370950" y="1159800"/>
            <a:ext cx="4201200" cy="36153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a:solidFill>
                  <a:srgbClr val="56051A"/>
                </a:solidFill>
                <a:latin typeface="Arvo"/>
                <a:ea typeface="Arvo"/>
                <a:cs typeface="Arvo"/>
                <a:sym typeface="Arvo"/>
              </a:rPr>
              <a:t>Nationwide, the fastest-growing age-group in America is composed of citizens over 65.</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Social Security is structured as a pay-as-you-go system</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Today’s workers pay the benefits for today’s retirees. </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In 1940, there were 42 workers per retiree; by 2034 there will be 2.3 workers per retiree.</a:t>
            </a:r>
            <a:endParaRPr sz="1800">
              <a:solidFill>
                <a:srgbClr val="56051A"/>
              </a:solidFill>
              <a:latin typeface="Arvo"/>
              <a:ea typeface="Arvo"/>
              <a:cs typeface="Arvo"/>
              <a:sym typeface="Arvo"/>
            </a:endParaRPr>
          </a:p>
        </p:txBody>
      </p:sp>
      <p:pic>
        <p:nvPicPr>
          <p:cNvPr id="441" name="Google Shape;441;p21"/>
          <p:cNvPicPr preferRelativeResize="0"/>
          <p:nvPr/>
        </p:nvPicPr>
        <p:blipFill>
          <a:blip r:embed="rId3">
            <a:alphaModFix/>
          </a:blip>
          <a:stretch>
            <a:fillRect/>
          </a:stretch>
        </p:blipFill>
        <p:spPr>
          <a:xfrm>
            <a:off x="4905050" y="1139125"/>
            <a:ext cx="4166176" cy="2865251"/>
          </a:xfrm>
          <a:prstGeom prst="rect">
            <a:avLst/>
          </a:prstGeom>
          <a:noFill/>
          <a:ln>
            <a:noFill/>
          </a:ln>
        </p:spPr>
      </p:pic>
      <p:sp>
        <p:nvSpPr>
          <p:cNvPr id="442" name="Google Shape;442;p21"/>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2"/>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4800"/>
              <a:t>The American People</a:t>
            </a:r>
            <a:endParaRPr sz="4800"/>
          </a:p>
        </p:txBody>
      </p:sp>
      <p:sp>
        <p:nvSpPr>
          <p:cNvPr id="448" name="Google Shape;448;p22"/>
          <p:cNvSpPr txBox="1"/>
          <p:nvPr/>
        </p:nvSpPr>
        <p:spPr>
          <a:xfrm>
            <a:off x="370950" y="1159800"/>
            <a:ext cx="4201200" cy="14856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a:solidFill>
                  <a:srgbClr val="FF0000"/>
                </a:solidFill>
                <a:latin typeface="Arvo"/>
                <a:ea typeface="Arvo"/>
                <a:cs typeface="Arvo"/>
                <a:sym typeface="Arvo"/>
              </a:rPr>
              <a:t>Political Culture: </a:t>
            </a:r>
            <a:r>
              <a:rPr lang="es" sz="1800">
                <a:solidFill>
                  <a:srgbClr val="56051A"/>
                </a:solidFill>
                <a:latin typeface="Arvo"/>
                <a:ea typeface="Arvo"/>
                <a:cs typeface="Arvo"/>
                <a:sym typeface="Arvo"/>
              </a:rPr>
              <a:t>An overall set of values widely shared within a society.  How will this change as the country changes?</a:t>
            </a:r>
            <a:endParaRPr sz="1800">
              <a:solidFill>
                <a:srgbClr val="56051A"/>
              </a:solidFill>
              <a:latin typeface="Arvo"/>
              <a:ea typeface="Arvo"/>
              <a:cs typeface="Arvo"/>
              <a:sym typeface="Arvo"/>
            </a:endParaRPr>
          </a:p>
        </p:txBody>
      </p:sp>
      <p:pic>
        <p:nvPicPr>
          <p:cNvPr id="449" name="Google Shape;449;p22"/>
          <p:cNvPicPr preferRelativeResize="0"/>
          <p:nvPr/>
        </p:nvPicPr>
        <p:blipFill>
          <a:blip r:embed="rId3">
            <a:alphaModFix/>
          </a:blip>
          <a:stretch>
            <a:fillRect/>
          </a:stretch>
        </p:blipFill>
        <p:spPr>
          <a:xfrm>
            <a:off x="5364525" y="1237563"/>
            <a:ext cx="3435675" cy="2668375"/>
          </a:xfrm>
          <a:prstGeom prst="rect">
            <a:avLst/>
          </a:prstGeom>
          <a:noFill/>
          <a:ln>
            <a:noFill/>
          </a:ln>
        </p:spPr>
      </p:pic>
      <p:sp>
        <p:nvSpPr>
          <p:cNvPr id="450" name="Google Shape;450;p22"/>
          <p:cNvSpPr txBox="1"/>
          <p:nvPr/>
        </p:nvSpPr>
        <p:spPr>
          <a:xfrm>
            <a:off x="4753775" y="4221050"/>
            <a:ext cx="3783900" cy="7359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s" sz="1800">
                <a:solidFill>
                  <a:srgbClr val="56051A"/>
                </a:solidFill>
                <a:latin typeface="Arvo"/>
                <a:ea typeface="Arvo"/>
                <a:cs typeface="Arvo"/>
                <a:sym typeface="Arvo"/>
              </a:rPr>
              <a:t>Which party will benefit from the minority majority?</a:t>
            </a:r>
            <a:endParaRPr sz="1800">
              <a:solidFill>
                <a:srgbClr val="56051A"/>
              </a:solidFill>
              <a:latin typeface="Arvo"/>
              <a:ea typeface="Arvo"/>
              <a:cs typeface="Arvo"/>
              <a:sym typeface="Arvo"/>
            </a:endParaRPr>
          </a:p>
          <a:p>
            <a:pPr marL="0" lvl="0" indent="0" algn="r" rtl="0">
              <a:spcBef>
                <a:spcPts val="0"/>
              </a:spcBef>
              <a:spcAft>
                <a:spcPts val="0"/>
              </a:spcAft>
              <a:buNone/>
            </a:pPr>
            <a:endParaRPr sz="1800">
              <a:solidFill>
                <a:srgbClr val="56051A"/>
              </a:solidFill>
              <a:latin typeface="Arvo"/>
              <a:ea typeface="Arvo"/>
              <a:cs typeface="Arvo"/>
              <a:sym typeface="Arvo"/>
            </a:endParaRPr>
          </a:p>
        </p:txBody>
      </p:sp>
      <p:pic>
        <p:nvPicPr>
          <p:cNvPr id="451" name="Google Shape;451;p22"/>
          <p:cNvPicPr preferRelativeResize="0"/>
          <p:nvPr/>
        </p:nvPicPr>
        <p:blipFill>
          <a:blip r:embed="rId4">
            <a:alphaModFix/>
          </a:blip>
          <a:stretch>
            <a:fillRect/>
          </a:stretch>
        </p:blipFill>
        <p:spPr>
          <a:xfrm>
            <a:off x="1443000" y="2645400"/>
            <a:ext cx="2330356" cy="1485600"/>
          </a:xfrm>
          <a:prstGeom prst="rect">
            <a:avLst/>
          </a:prstGeom>
          <a:noFill/>
          <a:ln>
            <a:noFill/>
          </a:ln>
        </p:spPr>
      </p:pic>
      <p:sp>
        <p:nvSpPr>
          <p:cNvPr id="452" name="Google Shape;452;p2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14</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3"/>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4800"/>
              <a:t>The American People - Cont.</a:t>
            </a:r>
            <a:endParaRPr sz="4800"/>
          </a:p>
        </p:txBody>
      </p:sp>
      <p:sp>
        <p:nvSpPr>
          <p:cNvPr id="458" name="Google Shape;458;p23"/>
          <p:cNvSpPr txBox="1"/>
          <p:nvPr/>
        </p:nvSpPr>
        <p:spPr>
          <a:xfrm>
            <a:off x="4572000" y="1159800"/>
            <a:ext cx="4129200" cy="34908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a:solidFill>
                  <a:srgbClr val="56051A"/>
                </a:solidFill>
                <a:latin typeface="Arvo"/>
                <a:ea typeface="Arvo"/>
                <a:cs typeface="Arvo"/>
                <a:sym typeface="Arvo"/>
              </a:rPr>
              <a:t>The Regional Shift</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Reapportionment: The process of reallocating seats in the House of Representatives every 10 years on the basis of the results of the census.</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Redistricting is done by state legislatures.</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Historically has led to Gerrymandering.</a:t>
            </a:r>
            <a:endParaRPr sz="1800">
              <a:solidFill>
                <a:srgbClr val="56051A"/>
              </a:solidFill>
              <a:latin typeface="Arvo"/>
              <a:ea typeface="Arvo"/>
              <a:cs typeface="Arvo"/>
              <a:sym typeface="Arvo"/>
            </a:endParaRPr>
          </a:p>
        </p:txBody>
      </p:sp>
      <p:pic>
        <p:nvPicPr>
          <p:cNvPr id="459" name="Google Shape;459;p23"/>
          <p:cNvPicPr preferRelativeResize="0"/>
          <p:nvPr/>
        </p:nvPicPr>
        <p:blipFill>
          <a:blip r:embed="rId3">
            <a:alphaModFix/>
          </a:blip>
          <a:stretch>
            <a:fillRect/>
          </a:stretch>
        </p:blipFill>
        <p:spPr>
          <a:xfrm>
            <a:off x="202425" y="1317188"/>
            <a:ext cx="4267200" cy="2509114"/>
          </a:xfrm>
          <a:prstGeom prst="rect">
            <a:avLst/>
          </a:prstGeom>
          <a:noFill/>
          <a:ln>
            <a:noFill/>
          </a:ln>
        </p:spPr>
      </p:pic>
      <p:sp>
        <p:nvSpPr>
          <p:cNvPr id="460" name="Google Shape;460;p2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15</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4"/>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4800"/>
              <a:t>The American People - Cont.</a:t>
            </a:r>
            <a:endParaRPr sz="4800"/>
          </a:p>
        </p:txBody>
      </p:sp>
      <p:pic>
        <p:nvPicPr>
          <p:cNvPr id="466" name="Google Shape;466;p24"/>
          <p:cNvPicPr preferRelativeResize="0"/>
          <p:nvPr/>
        </p:nvPicPr>
        <p:blipFill>
          <a:blip r:embed="rId3">
            <a:alphaModFix/>
          </a:blip>
          <a:stretch>
            <a:fillRect/>
          </a:stretch>
        </p:blipFill>
        <p:spPr>
          <a:xfrm>
            <a:off x="1624925" y="899975"/>
            <a:ext cx="5378652" cy="4033974"/>
          </a:xfrm>
          <a:prstGeom prst="rect">
            <a:avLst/>
          </a:prstGeom>
          <a:noFill/>
          <a:ln>
            <a:noFill/>
          </a:ln>
        </p:spPr>
      </p:pic>
      <p:sp>
        <p:nvSpPr>
          <p:cNvPr id="467" name="Google Shape;467;p2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16</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1"/>
        <p:cNvGrpSpPr/>
        <p:nvPr/>
      </p:nvGrpSpPr>
      <p:grpSpPr>
        <a:xfrm>
          <a:off x="0" y="0"/>
          <a:ext cx="0" cy="0"/>
          <a:chOff x="0" y="0"/>
          <a:chExt cx="0" cy="0"/>
        </a:xfrm>
      </p:grpSpPr>
      <p:sp>
        <p:nvSpPr>
          <p:cNvPr id="472" name="Google Shape;472;p2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17</a:t>
            </a:fld>
            <a:endParaRPr/>
          </a:p>
        </p:txBody>
      </p:sp>
      <p:pic>
        <p:nvPicPr>
          <p:cNvPr id="473" name="Google Shape;473;p25" descr="So today, Craig is finally going to start talking about politics. Now up until this point we've specifically been looking at government - that is answering the questions of who, what, and how in relation to policies. But politics is different in that it looks at why certain policies are made. We're going to start today by looking at public opinion - specifically how the public does (and does not) influence our elected officials.&#10;&#10;&#10;Produced in collaboration with PBS Digital Studios: http://youtube.com/pbsdigitalstudios&#10;&#10;Support is provided by Voqal: http://www.voqal.org&#10;&#10;All attributed images are licensed under Creative Commons by Attribution 4.0&#10;&#10;https://creativecommons.org/licenses/...&#10;Want to find Crash Course elsewhere on the internet?&#10;Facebook - http://www.facebook.com/YouTubeCrashCourse&#10;Twitter - http://www.twitter.com/TheCrashCourse&#10;Tumblr - http://thecrashcourse.tumblr.com &#10;Support Crash Course on Patreon: http://patreon.com/crashcourse&#10;&#10;CC Kids: http://www.youtube.com/crashcoursekids" title="Public Opinion: Crash Course Government and Politics #33">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Google Shape;478;p2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18</a:t>
            </a:fld>
            <a:endParaRPr/>
          </a:p>
        </p:txBody>
      </p:sp>
      <p:sp>
        <p:nvSpPr>
          <p:cNvPr id="479" name="Google Shape;479;p26"/>
          <p:cNvSpPr txBox="1">
            <a:spLocks noGrp="1"/>
          </p:cNvSpPr>
          <p:nvPr>
            <p:ph type="ctrTitle" idx="4294967295"/>
          </p:nvPr>
        </p:nvSpPr>
        <p:spPr>
          <a:xfrm flipH="1">
            <a:off x="2547475" y="361425"/>
            <a:ext cx="6009300" cy="7359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s" sz="4800"/>
              <a:t>Exit Ticket</a:t>
            </a:r>
            <a:endParaRPr sz="4800"/>
          </a:p>
        </p:txBody>
      </p:sp>
      <p:sp>
        <p:nvSpPr>
          <p:cNvPr id="480" name="Google Shape;480;p26"/>
          <p:cNvSpPr txBox="1"/>
          <p:nvPr/>
        </p:nvSpPr>
        <p:spPr>
          <a:xfrm>
            <a:off x="2547475" y="1448175"/>
            <a:ext cx="4201200" cy="2780400"/>
          </a:xfrm>
          <a:prstGeom prst="rect">
            <a:avLst/>
          </a:prstGeom>
          <a:noFill/>
          <a:ln>
            <a:noFill/>
          </a:ln>
        </p:spPr>
        <p:txBody>
          <a:bodyPr spcFirstLastPara="1" wrap="square" lIns="0" tIns="0" rIns="0" bIns="0" anchor="t" anchorCtr="0">
            <a:noAutofit/>
          </a:bodyPr>
          <a:lstStyle/>
          <a:p>
            <a:pPr marL="457200" lvl="0" indent="-419100" algn="l" rtl="0">
              <a:lnSpc>
                <a:spcPct val="115000"/>
              </a:lnSpc>
              <a:spcBef>
                <a:spcPts val="600"/>
              </a:spcBef>
              <a:spcAft>
                <a:spcPts val="0"/>
              </a:spcAft>
              <a:buClr>
                <a:srgbClr val="56051A"/>
              </a:buClr>
              <a:buSzPts val="3000"/>
              <a:buFont typeface="Arvo"/>
              <a:buChar char="●"/>
            </a:pPr>
            <a:r>
              <a:rPr lang="es" sz="3000" b="1">
                <a:solidFill>
                  <a:srgbClr val="56051A"/>
                </a:solidFill>
                <a:latin typeface="Arvo"/>
                <a:ea typeface="Arvo"/>
                <a:cs typeface="Arvo"/>
                <a:sym typeface="Arvo"/>
              </a:rPr>
              <a:t>Name two new things you learned in your The American Melting Pot group.</a:t>
            </a:r>
            <a:endParaRPr sz="3000" b="1">
              <a:solidFill>
                <a:srgbClr val="56051A"/>
              </a:solidFill>
              <a:latin typeface="Arvo"/>
              <a:ea typeface="Arvo"/>
              <a:cs typeface="Arvo"/>
              <a:sym typeface="Arv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Google Shape;485;p27"/>
          <p:cNvSpPr txBox="1">
            <a:spLocks noGrp="1"/>
          </p:cNvSpPr>
          <p:nvPr>
            <p:ph type="ctrTitle"/>
          </p:nvPr>
        </p:nvSpPr>
        <p:spPr>
          <a:xfrm flipH="1">
            <a:off x="770375" y="0"/>
            <a:ext cx="7880700" cy="104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How Americans Learn About Politics:</a:t>
            </a:r>
            <a:endParaRPr/>
          </a:p>
          <a:p>
            <a:pPr marL="0" lvl="0" indent="0" algn="l" rtl="0">
              <a:spcBef>
                <a:spcPts val="0"/>
              </a:spcBef>
              <a:spcAft>
                <a:spcPts val="0"/>
              </a:spcAft>
              <a:buNone/>
            </a:pPr>
            <a:r>
              <a:rPr lang="es"/>
              <a:t>Political Socialization</a:t>
            </a:r>
            <a:endParaRPr/>
          </a:p>
        </p:txBody>
      </p:sp>
      <p:sp>
        <p:nvSpPr>
          <p:cNvPr id="486" name="Google Shape;486;p27"/>
          <p:cNvSpPr txBox="1"/>
          <p:nvPr/>
        </p:nvSpPr>
        <p:spPr>
          <a:xfrm>
            <a:off x="370950" y="1159800"/>
            <a:ext cx="4736700" cy="36153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FF0000"/>
                </a:solidFill>
                <a:latin typeface="Arvo"/>
                <a:ea typeface="Arvo"/>
                <a:cs typeface="Arvo"/>
                <a:sym typeface="Arvo"/>
              </a:rPr>
              <a:t>Political Socialization</a:t>
            </a:r>
            <a:r>
              <a:rPr lang="es" sz="1800" b="1">
                <a:solidFill>
                  <a:srgbClr val="FF0000"/>
                </a:solidFill>
                <a:latin typeface="Arvo"/>
                <a:ea typeface="Arvo"/>
                <a:cs typeface="Arvo"/>
                <a:sym typeface="Arvo"/>
              </a:rPr>
              <a:t>:</a:t>
            </a:r>
            <a:r>
              <a:rPr lang="es" sz="1800">
                <a:solidFill>
                  <a:srgbClr val="56051A"/>
                </a:solidFill>
                <a:latin typeface="Arvo"/>
                <a:ea typeface="Arvo"/>
                <a:cs typeface="Arvo"/>
                <a:sym typeface="Arvo"/>
              </a:rPr>
              <a:t> The process through which an individual acquires his or her political orientation.</a:t>
            </a:r>
            <a:endParaRPr sz="1800">
              <a:solidFill>
                <a:srgbClr val="56051A"/>
              </a:solidFill>
              <a:latin typeface="Arvo"/>
              <a:ea typeface="Arvo"/>
              <a:cs typeface="Arvo"/>
              <a:sym typeface="Arvo"/>
            </a:endParaRPr>
          </a:p>
          <a:p>
            <a:pPr marL="0" lvl="0" indent="0" algn="l" rtl="0">
              <a:lnSpc>
                <a:spcPct val="115000"/>
              </a:lnSpc>
              <a:spcBef>
                <a:spcPts val="600"/>
              </a:spcBef>
              <a:spcAft>
                <a:spcPts val="0"/>
              </a:spcAft>
              <a:buNone/>
            </a:pPr>
            <a:endParaRPr sz="1800">
              <a:solidFill>
                <a:srgbClr val="56051A"/>
              </a:solidFill>
              <a:latin typeface="Arvo"/>
              <a:ea typeface="Arvo"/>
              <a:cs typeface="Arvo"/>
              <a:sym typeface="Arvo"/>
            </a:endParaRPr>
          </a:p>
          <a:p>
            <a:pPr marL="457200" lvl="0" indent="-342900" algn="l" rtl="0">
              <a:lnSpc>
                <a:spcPct val="115000"/>
              </a:lnSpc>
              <a:spcBef>
                <a:spcPts val="600"/>
              </a:spcBef>
              <a:spcAft>
                <a:spcPts val="0"/>
              </a:spcAft>
              <a:buClr>
                <a:srgbClr val="56051A"/>
              </a:buClr>
              <a:buSzPts val="1800"/>
              <a:buFont typeface="Arvo"/>
              <a:buChar char="●"/>
            </a:pPr>
            <a:r>
              <a:rPr lang="es" sz="1800">
                <a:solidFill>
                  <a:srgbClr val="56051A"/>
                </a:solidFill>
                <a:latin typeface="Arvo"/>
                <a:ea typeface="Arvo"/>
                <a:cs typeface="Arvo"/>
                <a:sym typeface="Arvo"/>
              </a:rPr>
              <a:t>The Process of Political Socialization</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The Family</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Time &amp; Emotional Commitment</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Political leanings of children often mirror their parent’s leanings.</a:t>
            </a:r>
            <a:endParaRPr sz="1800">
              <a:solidFill>
                <a:srgbClr val="56051A"/>
              </a:solidFill>
              <a:latin typeface="Arvo"/>
              <a:ea typeface="Arvo"/>
              <a:cs typeface="Arvo"/>
              <a:sym typeface="Arvo"/>
            </a:endParaRPr>
          </a:p>
        </p:txBody>
      </p:sp>
      <p:pic>
        <p:nvPicPr>
          <p:cNvPr id="487" name="Google Shape;487;p27"/>
          <p:cNvPicPr preferRelativeResize="0"/>
          <p:nvPr/>
        </p:nvPicPr>
        <p:blipFill>
          <a:blip r:embed="rId3">
            <a:alphaModFix/>
          </a:blip>
          <a:stretch>
            <a:fillRect/>
          </a:stretch>
        </p:blipFill>
        <p:spPr>
          <a:xfrm>
            <a:off x="6025500" y="353650"/>
            <a:ext cx="2842426" cy="1894951"/>
          </a:xfrm>
          <a:prstGeom prst="rect">
            <a:avLst/>
          </a:prstGeom>
          <a:noFill/>
          <a:ln>
            <a:noFill/>
          </a:ln>
        </p:spPr>
      </p:pic>
      <p:pic>
        <p:nvPicPr>
          <p:cNvPr id="488" name="Google Shape;488;p27"/>
          <p:cNvPicPr preferRelativeResize="0"/>
          <p:nvPr/>
        </p:nvPicPr>
        <p:blipFill>
          <a:blip r:embed="rId4">
            <a:alphaModFix/>
          </a:blip>
          <a:stretch>
            <a:fillRect/>
          </a:stretch>
        </p:blipFill>
        <p:spPr>
          <a:xfrm>
            <a:off x="5281500" y="2019975"/>
            <a:ext cx="2526600" cy="1894950"/>
          </a:xfrm>
          <a:prstGeom prst="rect">
            <a:avLst/>
          </a:prstGeom>
          <a:noFill/>
          <a:ln>
            <a:noFill/>
          </a:ln>
        </p:spPr>
      </p:pic>
      <p:sp>
        <p:nvSpPr>
          <p:cNvPr id="489" name="Google Shape;489;p27"/>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10"/>
          <p:cNvSpPr txBox="1">
            <a:spLocks noGrp="1"/>
          </p:cNvSpPr>
          <p:nvPr>
            <p:ph type="ctrTitle"/>
          </p:nvPr>
        </p:nvSpPr>
        <p:spPr>
          <a:xfrm flipH="1">
            <a:off x="770575" y="468450"/>
            <a:ext cx="26796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Vocabulary</a:t>
            </a:r>
            <a:endParaRPr sz="4800"/>
          </a:p>
        </p:txBody>
      </p:sp>
      <p:sp>
        <p:nvSpPr>
          <p:cNvPr id="352" name="Google Shape;352;p10"/>
          <p:cNvSpPr txBox="1"/>
          <p:nvPr/>
        </p:nvSpPr>
        <p:spPr>
          <a:xfrm>
            <a:off x="4741328" y="11598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Melting Pot</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The mixing of cultures, ideas, and peoples that has changed the American nation.</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Minority Majority</a:t>
            </a:r>
            <a:r>
              <a:rPr lang="es" sz="1800" b="1">
                <a:solidFill>
                  <a:srgbClr val="56051A"/>
                </a:solidFill>
                <a:latin typeface="Arvo"/>
                <a:ea typeface="Arvo"/>
                <a:cs typeface="Arvo"/>
                <a:sym typeface="Arvo"/>
              </a:rPr>
              <a:t>: </a:t>
            </a:r>
            <a:r>
              <a:rPr lang="es" sz="1800">
                <a:solidFill>
                  <a:srgbClr val="56051A"/>
                </a:solidFill>
                <a:latin typeface="Arvo"/>
                <a:ea typeface="Arvo"/>
                <a:cs typeface="Arvo"/>
                <a:sym typeface="Arvo"/>
              </a:rPr>
              <a:t>That America will eventually cease to have a White, generally Anglo-Saxon majority. </a:t>
            </a:r>
            <a:endParaRPr sz="1800">
              <a:solidFill>
                <a:srgbClr val="56051A"/>
              </a:solidFill>
              <a:latin typeface="Arvo"/>
              <a:ea typeface="Arvo"/>
              <a:cs typeface="Arvo"/>
              <a:sym typeface="Arvo"/>
            </a:endParaRPr>
          </a:p>
        </p:txBody>
      </p:sp>
      <p:sp>
        <p:nvSpPr>
          <p:cNvPr id="353" name="Google Shape;353;p10"/>
          <p:cNvSpPr txBox="1"/>
          <p:nvPr/>
        </p:nvSpPr>
        <p:spPr>
          <a:xfrm>
            <a:off x="370953" y="11598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Demography</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The study of patterns and rates of population change, including birth and death rates, migration trends, and evolving population distribution patterns.</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Census:</a:t>
            </a:r>
            <a:r>
              <a:rPr lang="es" sz="1800">
                <a:solidFill>
                  <a:srgbClr val="56051A"/>
                </a:solidFill>
                <a:latin typeface="Arvo"/>
                <a:ea typeface="Arvo"/>
                <a:cs typeface="Arvo"/>
                <a:sym typeface="Arvo"/>
              </a:rPr>
              <a:t> A periodic and official count of a country's population.</a:t>
            </a:r>
            <a:endParaRPr sz="1800">
              <a:solidFill>
                <a:srgbClr val="56051A"/>
              </a:solidFill>
              <a:latin typeface="Arvo"/>
              <a:ea typeface="Arvo"/>
              <a:cs typeface="Arvo"/>
              <a:sym typeface="Arvo"/>
            </a:endParaRPr>
          </a:p>
        </p:txBody>
      </p:sp>
      <p:sp>
        <p:nvSpPr>
          <p:cNvPr id="354" name="Google Shape;354;p10"/>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2</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28"/>
          <p:cNvSpPr txBox="1">
            <a:spLocks noGrp="1"/>
          </p:cNvSpPr>
          <p:nvPr>
            <p:ph type="ctrTitle"/>
          </p:nvPr>
        </p:nvSpPr>
        <p:spPr>
          <a:xfrm flipH="1">
            <a:off x="770375" y="0"/>
            <a:ext cx="7880700" cy="104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How Americans Learn About Politics:</a:t>
            </a:r>
            <a:endParaRPr/>
          </a:p>
          <a:p>
            <a:pPr marL="0" lvl="0" indent="0" algn="l" rtl="0">
              <a:spcBef>
                <a:spcPts val="0"/>
              </a:spcBef>
              <a:spcAft>
                <a:spcPts val="0"/>
              </a:spcAft>
              <a:buNone/>
            </a:pPr>
            <a:r>
              <a:rPr lang="es"/>
              <a:t>Political Socialization - Cont.</a:t>
            </a:r>
            <a:endParaRPr/>
          </a:p>
        </p:txBody>
      </p:sp>
      <p:sp>
        <p:nvSpPr>
          <p:cNvPr id="495" name="Google Shape;495;p28"/>
          <p:cNvSpPr txBox="1"/>
          <p:nvPr/>
        </p:nvSpPr>
        <p:spPr>
          <a:xfrm>
            <a:off x="370950" y="1159800"/>
            <a:ext cx="4736700" cy="25644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a:solidFill>
                  <a:srgbClr val="56051A"/>
                </a:solidFill>
                <a:latin typeface="Arvo"/>
                <a:ea typeface="Arvo"/>
                <a:cs typeface="Arvo"/>
                <a:sym typeface="Arvo"/>
              </a:rPr>
              <a:t>The Process of Political Socialization:</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The Mass Media</a:t>
            </a:r>
            <a:endParaRPr sz="1800">
              <a:solidFill>
                <a:srgbClr val="56051A"/>
              </a:solidFill>
              <a:latin typeface="Arvo"/>
              <a:ea typeface="Arvo"/>
              <a:cs typeface="Arvo"/>
              <a:sym typeface="Arvo"/>
            </a:endParaRPr>
          </a:p>
          <a:p>
            <a:pPr marL="1371600" lvl="2"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Generation gap in TV news viewing</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School / Education</a:t>
            </a:r>
            <a:endParaRPr sz="1800">
              <a:solidFill>
                <a:srgbClr val="56051A"/>
              </a:solidFill>
              <a:latin typeface="Arvo"/>
              <a:ea typeface="Arvo"/>
              <a:cs typeface="Arvo"/>
              <a:sym typeface="Arvo"/>
            </a:endParaRPr>
          </a:p>
          <a:p>
            <a:pPr marL="1371600" lvl="2"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Used by government to socialize the young into the culture and government</a:t>
            </a:r>
            <a:endParaRPr sz="1800">
              <a:solidFill>
                <a:srgbClr val="56051A"/>
              </a:solidFill>
              <a:latin typeface="Arvo"/>
              <a:ea typeface="Arvo"/>
              <a:cs typeface="Arvo"/>
              <a:sym typeface="Arvo"/>
            </a:endParaRPr>
          </a:p>
        </p:txBody>
      </p:sp>
      <p:pic>
        <p:nvPicPr>
          <p:cNvPr id="496" name="Google Shape;496;p28"/>
          <p:cNvPicPr preferRelativeResize="0"/>
          <p:nvPr/>
        </p:nvPicPr>
        <p:blipFill>
          <a:blip r:embed="rId3">
            <a:alphaModFix/>
          </a:blip>
          <a:stretch>
            <a:fillRect/>
          </a:stretch>
        </p:blipFill>
        <p:spPr>
          <a:xfrm>
            <a:off x="6395900" y="532025"/>
            <a:ext cx="2619375" cy="1962150"/>
          </a:xfrm>
          <a:prstGeom prst="rect">
            <a:avLst/>
          </a:prstGeom>
          <a:noFill/>
          <a:ln>
            <a:noFill/>
          </a:ln>
        </p:spPr>
      </p:pic>
      <p:pic>
        <p:nvPicPr>
          <p:cNvPr id="497" name="Google Shape;497;p28"/>
          <p:cNvPicPr preferRelativeResize="0"/>
          <p:nvPr/>
        </p:nvPicPr>
        <p:blipFill>
          <a:blip r:embed="rId4">
            <a:alphaModFix/>
          </a:blip>
          <a:stretch>
            <a:fillRect/>
          </a:stretch>
        </p:blipFill>
        <p:spPr>
          <a:xfrm>
            <a:off x="5295775" y="2067604"/>
            <a:ext cx="2619377" cy="1749546"/>
          </a:xfrm>
          <a:prstGeom prst="rect">
            <a:avLst/>
          </a:prstGeom>
          <a:noFill/>
          <a:ln>
            <a:noFill/>
          </a:ln>
        </p:spPr>
      </p:pic>
      <p:pic>
        <p:nvPicPr>
          <p:cNvPr id="498" name="Google Shape;498;p28"/>
          <p:cNvPicPr preferRelativeResize="0"/>
          <p:nvPr/>
        </p:nvPicPr>
        <p:blipFill>
          <a:blip r:embed="rId5">
            <a:alphaModFix/>
          </a:blip>
          <a:stretch>
            <a:fillRect/>
          </a:stretch>
        </p:blipFill>
        <p:spPr>
          <a:xfrm>
            <a:off x="1060525" y="3817150"/>
            <a:ext cx="3357550" cy="1190625"/>
          </a:xfrm>
          <a:prstGeom prst="rect">
            <a:avLst/>
          </a:prstGeom>
          <a:noFill/>
          <a:ln>
            <a:noFill/>
          </a:ln>
        </p:spPr>
      </p:pic>
      <p:sp>
        <p:nvSpPr>
          <p:cNvPr id="499" name="Google Shape;499;p28"/>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29"/>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Measuring Public Opinion and Political Information</a:t>
            </a:r>
            <a:endParaRPr/>
          </a:p>
        </p:txBody>
      </p:sp>
      <p:sp>
        <p:nvSpPr>
          <p:cNvPr id="505" name="Google Shape;505;p29"/>
          <p:cNvSpPr txBox="1"/>
          <p:nvPr/>
        </p:nvSpPr>
        <p:spPr>
          <a:xfrm>
            <a:off x="4572000" y="1083600"/>
            <a:ext cx="4129200" cy="3625200"/>
          </a:xfrm>
          <a:prstGeom prst="rect">
            <a:avLst/>
          </a:prstGeom>
          <a:noFill/>
          <a:ln>
            <a:noFill/>
          </a:ln>
        </p:spPr>
        <p:txBody>
          <a:bodyPr spcFirstLastPara="1" wrap="square" lIns="0" tIns="0" rIns="0" bIns="0" anchor="t" anchorCtr="0">
            <a:noAutofit/>
          </a:bodyPr>
          <a:lstStyle/>
          <a:p>
            <a:pPr marL="457200" lvl="0" indent="-330200" algn="l" rtl="0">
              <a:lnSpc>
                <a:spcPct val="115000"/>
              </a:lnSpc>
              <a:spcBef>
                <a:spcPts val="600"/>
              </a:spcBef>
              <a:spcAft>
                <a:spcPts val="0"/>
              </a:spcAft>
              <a:buClr>
                <a:srgbClr val="56051A"/>
              </a:buClr>
              <a:buSzPts val="1600"/>
              <a:buFont typeface="Arvo"/>
              <a:buChar char="●"/>
            </a:pPr>
            <a:r>
              <a:rPr lang="es" sz="1600">
                <a:solidFill>
                  <a:srgbClr val="56051A"/>
                </a:solidFill>
                <a:latin typeface="Arvo"/>
                <a:ea typeface="Arvo"/>
                <a:cs typeface="Arvo"/>
                <a:sym typeface="Arvo"/>
              </a:rPr>
              <a:t>How Polls Are Conducted</a:t>
            </a:r>
            <a:endParaRPr sz="1600">
              <a:solidFill>
                <a:srgbClr val="56051A"/>
              </a:solidFill>
              <a:latin typeface="Arvo"/>
              <a:ea typeface="Arvo"/>
              <a:cs typeface="Arvo"/>
              <a:sym typeface="Arvo"/>
            </a:endParaRPr>
          </a:p>
          <a:p>
            <a:pPr marL="914400" lvl="1" indent="-317500" algn="l" rtl="0">
              <a:lnSpc>
                <a:spcPct val="115000"/>
              </a:lnSpc>
              <a:spcBef>
                <a:spcPts val="0"/>
              </a:spcBef>
              <a:spcAft>
                <a:spcPts val="0"/>
              </a:spcAft>
              <a:buClr>
                <a:srgbClr val="56051A"/>
              </a:buClr>
              <a:buSzPts val="1400"/>
              <a:buFont typeface="Arvo"/>
              <a:buChar char="■"/>
            </a:pPr>
            <a:r>
              <a:rPr lang="es" b="1" u="sng">
                <a:solidFill>
                  <a:srgbClr val="56051A"/>
                </a:solidFill>
                <a:latin typeface="Arvo"/>
                <a:ea typeface="Arvo"/>
                <a:cs typeface="Arvo"/>
                <a:sym typeface="Arvo"/>
              </a:rPr>
              <a:t>Random Sampling</a:t>
            </a:r>
            <a:r>
              <a:rPr lang="es" b="1">
                <a:solidFill>
                  <a:srgbClr val="56051A"/>
                </a:solidFill>
                <a:latin typeface="Arvo"/>
                <a:ea typeface="Arvo"/>
                <a:cs typeface="Arvo"/>
                <a:sym typeface="Arvo"/>
              </a:rPr>
              <a:t>:</a:t>
            </a:r>
            <a:r>
              <a:rPr lang="es">
                <a:solidFill>
                  <a:srgbClr val="56051A"/>
                </a:solidFill>
                <a:latin typeface="Arvo"/>
                <a:ea typeface="Arvo"/>
                <a:cs typeface="Arvo"/>
                <a:sym typeface="Arvo"/>
              </a:rPr>
              <a:t> The key technique employed by sophisticated survey researchers; operates on the principle that everyone should have an equal probability of being selected for the sample</a:t>
            </a:r>
            <a:endParaRPr>
              <a:solidFill>
                <a:srgbClr val="56051A"/>
              </a:solidFill>
              <a:latin typeface="Arvo"/>
              <a:ea typeface="Arvo"/>
              <a:cs typeface="Arvo"/>
              <a:sym typeface="Arvo"/>
            </a:endParaRPr>
          </a:p>
          <a:p>
            <a:pPr marL="914400" lvl="1" indent="-317500" algn="l" rtl="0">
              <a:lnSpc>
                <a:spcPct val="115000"/>
              </a:lnSpc>
              <a:spcBef>
                <a:spcPts val="0"/>
              </a:spcBef>
              <a:spcAft>
                <a:spcPts val="0"/>
              </a:spcAft>
              <a:buClr>
                <a:srgbClr val="56051A"/>
              </a:buClr>
              <a:buSzPts val="1400"/>
              <a:buFont typeface="Arvo"/>
              <a:buChar char="■"/>
            </a:pPr>
            <a:r>
              <a:rPr lang="es" b="1" u="sng">
                <a:solidFill>
                  <a:srgbClr val="56051A"/>
                </a:solidFill>
                <a:latin typeface="Arvo"/>
                <a:ea typeface="Arvo"/>
                <a:cs typeface="Arvo"/>
                <a:sym typeface="Arvo"/>
              </a:rPr>
              <a:t>Representative Sample</a:t>
            </a:r>
            <a:r>
              <a:rPr lang="es" b="1">
                <a:solidFill>
                  <a:srgbClr val="56051A"/>
                </a:solidFill>
                <a:latin typeface="Arvo"/>
                <a:ea typeface="Arvo"/>
                <a:cs typeface="Arvo"/>
                <a:sym typeface="Arvo"/>
              </a:rPr>
              <a:t>:</a:t>
            </a:r>
            <a:r>
              <a:rPr lang="es">
                <a:solidFill>
                  <a:srgbClr val="56051A"/>
                </a:solidFill>
                <a:latin typeface="Arvo"/>
                <a:ea typeface="Arvo"/>
                <a:cs typeface="Arvo"/>
                <a:sym typeface="Arvo"/>
              </a:rPr>
              <a:t> Draws from all groups</a:t>
            </a:r>
            <a:endParaRPr>
              <a:solidFill>
                <a:srgbClr val="56051A"/>
              </a:solidFill>
              <a:latin typeface="Arvo"/>
              <a:ea typeface="Arvo"/>
              <a:cs typeface="Arvo"/>
              <a:sym typeface="Arvo"/>
            </a:endParaRPr>
          </a:p>
          <a:p>
            <a:pPr marL="914400" lvl="1" indent="-317500" algn="l" rtl="0">
              <a:lnSpc>
                <a:spcPct val="115000"/>
              </a:lnSpc>
              <a:spcBef>
                <a:spcPts val="0"/>
              </a:spcBef>
              <a:spcAft>
                <a:spcPts val="0"/>
              </a:spcAft>
              <a:buClr>
                <a:srgbClr val="56051A"/>
              </a:buClr>
              <a:buSzPts val="1400"/>
              <a:buFont typeface="Arvo"/>
              <a:buChar char="■"/>
            </a:pPr>
            <a:r>
              <a:rPr lang="es" b="1" u="sng">
                <a:solidFill>
                  <a:srgbClr val="56051A"/>
                </a:solidFill>
                <a:latin typeface="Arvo"/>
                <a:ea typeface="Arvo"/>
                <a:cs typeface="Arvo"/>
                <a:sym typeface="Arvo"/>
              </a:rPr>
              <a:t>Sample Size</a:t>
            </a:r>
            <a:r>
              <a:rPr lang="es" b="1">
                <a:solidFill>
                  <a:srgbClr val="56051A"/>
                </a:solidFill>
                <a:latin typeface="Arvo"/>
                <a:ea typeface="Arvo"/>
                <a:cs typeface="Arvo"/>
                <a:sym typeface="Arvo"/>
              </a:rPr>
              <a:t>:</a:t>
            </a:r>
            <a:r>
              <a:rPr lang="es">
                <a:solidFill>
                  <a:srgbClr val="56051A"/>
                </a:solidFill>
                <a:latin typeface="Arvo"/>
                <a:ea typeface="Arvo"/>
                <a:cs typeface="Arvo"/>
                <a:sym typeface="Arvo"/>
              </a:rPr>
              <a:t> 1500</a:t>
            </a:r>
            <a:endParaRPr>
              <a:solidFill>
                <a:srgbClr val="56051A"/>
              </a:solidFill>
              <a:latin typeface="Arvo"/>
              <a:ea typeface="Arvo"/>
              <a:cs typeface="Arvo"/>
              <a:sym typeface="Arvo"/>
            </a:endParaRPr>
          </a:p>
          <a:p>
            <a:pPr marL="914400" lvl="1" indent="-317500" algn="l" rtl="0">
              <a:lnSpc>
                <a:spcPct val="115000"/>
              </a:lnSpc>
              <a:spcBef>
                <a:spcPts val="0"/>
              </a:spcBef>
              <a:spcAft>
                <a:spcPts val="0"/>
              </a:spcAft>
              <a:buClr>
                <a:srgbClr val="56051A"/>
              </a:buClr>
              <a:buSzPts val="1400"/>
              <a:buFont typeface="Arvo"/>
              <a:buChar char="■"/>
            </a:pPr>
            <a:r>
              <a:rPr lang="es" b="1" u="sng">
                <a:solidFill>
                  <a:srgbClr val="56051A"/>
                </a:solidFill>
                <a:latin typeface="Arvo"/>
                <a:ea typeface="Arvo"/>
                <a:cs typeface="Arvo"/>
                <a:sym typeface="Arvo"/>
              </a:rPr>
              <a:t>Sampling Error</a:t>
            </a:r>
            <a:r>
              <a:rPr lang="es" b="1">
                <a:solidFill>
                  <a:srgbClr val="56051A"/>
                </a:solidFill>
                <a:latin typeface="Arvo"/>
                <a:ea typeface="Arvo"/>
                <a:cs typeface="Arvo"/>
                <a:sym typeface="Arvo"/>
              </a:rPr>
              <a:t>:</a:t>
            </a:r>
            <a:r>
              <a:rPr lang="es">
                <a:solidFill>
                  <a:srgbClr val="56051A"/>
                </a:solidFill>
                <a:latin typeface="Arvo"/>
                <a:ea typeface="Arvo"/>
                <a:cs typeface="Arvo"/>
                <a:sym typeface="Arvo"/>
              </a:rPr>
              <a:t> The level of confidence in the findings of a public opinion poll, +/-3%</a:t>
            </a:r>
            <a:endParaRPr>
              <a:solidFill>
                <a:srgbClr val="56051A"/>
              </a:solidFill>
              <a:latin typeface="Arvo"/>
              <a:ea typeface="Arvo"/>
              <a:cs typeface="Arvo"/>
              <a:sym typeface="Arvo"/>
            </a:endParaRPr>
          </a:p>
        </p:txBody>
      </p:sp>
      <p:pic>
        <p:nvPicPr>
          <p:cNvPr id="506" name="Google Shape;506;p29"/>
          <p:cNvPicPr preferRelativeResize="0"/>
          <p:nvPr/>
        </p:nvPicPr>
        <p:blipFill>
          <a:blip r:embed="rId3">
            <a:alphaModFix/>
          </a:blip>
          <a:stretch>
            <a:fillRect/>
          </a:stretch>
        </p:blipFill>
        <p:spPr>
          <a:xfrm>
            <a:off x="589100" y="1260861"/>
            <a:ext cx="3678325" cy="2621775"/>
          </a:xfrm>
          <a:prstGeom prst="rect">
            <a:avLst/>
          </a:prstGeom>
          <a:noFill/>
          <a:ln>
            <a:noFill/>
          </a:ln>
        </p:spPr>
      </p:pic>
      <p:sp>
        <p:nvSpPr>
          <p:cNvPr id="507" name="Google Shape;507;p2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30"/>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Measuring Public Opinion and Political Information - Cont.</a:t>
            </a:r>
            <a:endParaRPr/>
          </a:p>
        </p:txBody>
      </p:sp>
      <p:sp>
        <p:nvSpPr>
          <p:cNvPr id="513" name="Google Shape;513;p30"/>
          <p:cNvSpPr txBox="1"/>
          <p:nvPr/>
        </p:nvSpPr>
        <p:spPr>
          <a:xfrm>
            <a:off x="4572000" y="1083600"/>
            <a:ext cx="4129200" cy="3625200"/>
          </a:xfrm>
          <a:prstGeom prst="rect">
            <a:avLst/>
          </a:prstGeom>
          <a:noFill/>
          <a:ln>
            <a:noFill/>
          </a:ln>
        </p:spPr>
        <p:txBody>
          <a:bodyPr spcFirstLastPara="1" wrap="square" lIns="0" tIns="0" rIns="0" bIns="0" anchor="t" anchorCtr="0">
            <a:noAutofit/>
          </a:bodyPr>
          <a:lstStyle/>
          <a:p>
            <a:pPr marL="457200" lvl="0" indent="-323850" algn="l" rtl="0">
              <a:lnSpc>
                <a:spcPct val="115000"/>
              </a:lnSpc>
              <a:spcBef>
                <a:spcPts val="600"/>
              </a:spcBef>
              <a:spcAft>
                <a:spcPts val="0"/>
              </a:spcAft>
              <a:buClr>
                <a:srgbClr val="56051A"/>
              </a:buClr>
              <a:buSzPts val="1500"/>
              <a:buFont typeface="Arvo"/>
              <a:buChar char="●"/>
            </a:pPr>
            <a:r>
              <a:rPr lang="es" sz="1500">
                <a:solidFill>
                  <a:srgbClr val="56051A"/>
                </a:solidFill>
                <a:latin typeface="Arvo"/>
                <a:ea typeface="Arvo"/>
                <a:cs typeface="Arvo"/>
                <a:sym typeface="Arvo"/>
              </a:rPr>
              <a:t>Role of Polls in American Democracy</a:t>
            </a:r>
            <a:endParaRPr sz="1500">
              <a:solidFill>
                <a:srgbClr val="56051A"/>
              </a:solidFill>
              <a:latin typeface="Arvo"/>
              <a:ea typeface="Arvo"/>
              <a:cs typeface="Arvo"/>
              <a:sym typeface="Arvo"/>
            </a:endParaRPr>
          </a:p>
          <a:p>
            <a:pPr marL="914400" lvl="1" indent="-323850" algn="l" rtl="0">
              <a:lnSpc>
                <a:spcPct val="115000"/>
              </a:lnSpc>
              <a:spcBef>
                <a:spcPts val="0"/>
              </a:spcBef>
              <a:spcAft>
                <a:spcPts val="0"/>
              </a:spcAft>
              <a:buClr>
                <a:srgbClr val="56051A"/>
              </a:buClr>
              <a:buSzPts val="1500"/>
              <a:buFont typeface="Arvo"/>
              <a:buChar char="■"/>
            </a:pPr>
            <a:r>
              <a:rPr lang="es" sz="1500">
                <a:solidFill>
                  <a:srgbClr val="56051A"/>
                </a:solidFill>
                <a:latin typeface="Arvo"/>
                <a:ea typeface="Arvo"/>
                <a:cs typeface="Arvo"/>
                <a:sym typeface="Arvo"/>
              </a:rPr>
              <a:t>Help politicians figure out public preferences.</a:t>
            </a:r>
            <a:endParaRPr sz="1500">
              <a:solidFill>
                <a:srgbClr val="56051A"/>
              </a:solidFill>
              <a:latin typeface="Arvo"/>
              <a:ea typeface="Arvo"/>
              <a:cs typeface="Arvo"/>
              <a:sym typeface="Arvo"/>
            </a:endParaRPr>
          </a:p>
          <a:p>
            <a:pPr marL="914400" lvl="1" indent="-323850" algn="l" rtl="0">
              <a:lnSpc>
                <a:spcPct val="115000"/>
              </a:lnSpc>
              <a:spcBef>
                <a:spcPts val="0"/>
              </a:spcBef>
              <a:spcAft>
                <a:spcPts val="0"/>
              </a:spcAft>
              <a:buClr>
                <a:srgbClr val="56051A"/>
              </a:buClr>
              <a:buSzPts val="1500"/>
              <a:buFont typeface="Arvo"/>
              <a:buChar char="■"/>
            </a:pPr>
            <a:r>
              <a:rPr lang="es" sz="1500" b="1" u="sng">
                <a:solidFill>
                  <a:srgbClr val="FF0000"/>
                </a:solidFill>
                <a:latin typeface="Arvo"/>
                <a:ea typeface="Arvo"/>
                <a:cs typeface="Arvo"/>
                <a:sym typeface="Arvo"/>
              </a:rPr>
              <a:t>Exit Polls</a:t>
            </a:r>
            <a:r>
              <a:rPr lang="es" sz="1500" b="1">
                <a:solidFill>
                  <a:srgbClr val="FF0000"/>
                </a:solidFill>
                <a:latin typeface="Arvo"/>
                <a:ea typeface="Arvo"/>
                <a:cs typeface="Arvo"/>
                <a:sym typeface="Arvo"/>
              </a:rPr>
              <a:t>:</a:t>
            </a:r>
            <a:r>
              <a:rPr lang="es" sz="1500">
                <a:solidFill>
                  <a:srgbClr val="56051A"/>
                </a:solidFill>
                <a:latin typeface="Arvo"/>
                <a:ea typeface="Arvo"/>
                <a:cs typeface="Arvo"/>
                <a:sym typeface="Arvo"/>
              </a:rPr>
              <a:t> Used by the media to predict election day winners.</a:t>
            </a:r>
            <a:endParaRPr sz="1500">
              <a:solidFill>
                <a:srgbClr val="56051A"/>
              </a:solidFill>
              <a:latin typeface="Arvo"/>
              <a:ea typeface="Arvo"/>
              <a:cs typeface="Arvo"/>
              <a:sym typeface="Arvo"/>
            </a:endParaRPr>
          </a:p>
          <a:p>
            <a:pPr marL="914400" lvl="1" indent="-323850" algn="l" rtl="0">
              <a:lnSpc>
                <a:spcPct val="115000"/>
              </a:lnSpc>
              <a:spcBef>
                <a:spcPts val="0"/>
              </a:spcBef>
              <a:spcAft>
                <a:spcPts val="0"/>
              </a:spcAft>
              <a:buClr>
                <a:srgbClr val="56051A"/>
              </a:buClr>
              <a:buSzPts val="1500"/>
              <a:buFont typeface="Arvo"/>
              <a:buChar char="■"/>
            </a:pPr>
            <a:r>
              <a:rPr lang="es" sz="1500" b="1" u="sng">
                <a:solidFill>
                  <a:srgbClr val="FF0000"/>
                </a:solidFill>
                <a:latin typeface="Arvo"/>
                <a:ea typeface="Arvo"/>
                <a:cs typeface="Arvo"/>
                <a:sym typeface="Arvo"/>
              </a:rPr>
              <a:t>Straw Poll</a:t>
            </a:r>
            <a:r>
              <a:rPr lang="es" sz="1500" b="1">
                <a:solidFill>
                  <a:srgbClr val="FF0000"/>
                </a:solidFill>
                <a:latin typeface="Arvo"/>
                <a:ea typeface="Arvo"/>
                <a:cs typeface="Arvo"/>
                <a:sym typeface="Arvo"/>
              </a:rPr>
              <a:t>:</a:t>
            </a:r>
            <a:r>
              <a:rPr lang="es" sz="1500">
                <a:solidFill>
                  <a:srgbClr val="56051A"/>
                </a:solidFill>
                <a:latin typeface="Arvo"/>
                <a:ea typeface="Arvo"/>
                <a:cs typeface="Arvo"/>
                <a:sym typeface="Arvo"/>
              </a:rPr>
              <a:t> An unofficial ballot conducted as a test of opinion.</a:t>
            </a:r>
            <a:endParaRPr sz="1500">
              <a:solidFill>
                <a:srgbClr val="56051A"/>
              </a:solidFill>
              <a:latin typeface="Arvo"/>
              <a:ea typeface="Arvo"/>
              <a:cs typeface="Arvo"/>
              <a:sym typeface="Arvo"/>
            </a:endParaRPr>
          </a:p>
          <a:p>
            <a:pPr marL="914400" lvl="1" indent="-323850" algn="l" rtl="0">
              <a:lnSpc>
                <a:spcPct val="115000"/>
              </a:lnSpc>
              <a:spcBef>
                <a:spcPts val="0"/>
              </a:spcBef>
              <a:spcAft>
                <a:spcPts val="0"/>
              </a:spcAft>
              <a:buClr>
                <a:srgbClr val="56051A"/>
              </a:buClr>
              <a:buSzPts val="1500"/>
              <a:buFont typeface="Arvo"/>
              <a:buChar char="■"/>
            </a:pPr>
            <a:r>
              <a:rPr lang="es" sz="1500">
                <a:solidFill>
                  <a:srgbClr val="56051A"/>
                </a:solidFill>
                <a:latin typeface="Arvo"/>
                <a:ea typeface="Arvo"/>
                <a:cs typeface="Arvo"/>
                <a:sym typeface="Arvo"/>
              </a:rPr>
              <a:t>Wording of the question makes a difference.</a:t>
            </a:r>
            <a:endParaRPr sz="1500">
              <a:solidFill>
                <a:srgbClr val="56051A"/>
              </a:solidFill>
              <a:latin typeface="Arvo"/>
              <a:ea typeface="Arvo"/>
              <a:cs typeface="Arvo"/>
              <a:sym typeface="Arvo"/>
            </a:endParaRPr>
          </a:p>
          <a:p>
            <a:pPr marL="914400" lvl="1" indent="-323850" algn="l" rtl="0">
              <a:lnSpc>
                <a:spcPct val="115000"/>
              </a:lnSpc>
              <a:spcBef>
                <a:spcPts val="0"/>
              </a:spcBef>
              <a:spcAft>
                <a:spcPts val="0"/>
              </a:spcAft>
              <a:buClr>
                <a:srgbClr val="56051A"/>
              </a:buClr>
              <a:buSzPts val="1500"/>
              <a:buFont typeface="Arvo"/>
              <a:buChar char="■"/>
            </a:pPr>
            <a:r>
              <a:rPr lang="es" sz="1500">
                <a:solidFill>
                  <a:srgbClr val="56051A"/>
                </a:solidFill>
                <a:latin typeface="Arvo"/>
                <a:ea typeface="Arvo"/>
                <a:cs typeface="Arvo"/>
                <a:sym typeface="Arvo"/>
              </a:rPr>
              <a:t>Polls reflect the policy agenda - problems the people inside and outside of the government believe must be addressed.</a:t>
            </a:r>
            <a:endParaRPr sz="1500">
              <a:solidFill>
                <a:srgbClr val="56051A"/>
              </a:solidFill>
              <a:latin typeface="Arvo"/>
              <a:ea typeface="Arvo"/>
              <a:cs typeface="Arvo"/>
              <a:sym typeface="Arvo"/>
            </a:endParaRPr>
          </a:p>
        </p:txBody>
      </p:sp>
      <p:sp>
        <p:nvSpPr>
          <p:cNvPr id="514" name="Google Shape;514;p3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22</a:t>
            </a:fld>
            <a:endParaRPr/>
          </a:p>
        </p:txBody>
      </p:sp>
      <p:pic>
        <p:nvPicPr>
          <p:cNvPr id="515" name="Google Shape;515;p30"/>
          <p:cNvPicPr preferRelativeResize="0"/>
          <p:nvPr/>
        </p:nvPicPr>
        <p:blipFill>
          <a:blip r:embed="rId3">
            <a:alphaModFix/>
          </a:blip>
          <a:stretch>
            <a:fillRect/>
          </a:stretch>
        </p:blipFill>
        <p:spPr>
          <a:xfrm>
            <a:off x="345275" y="1312213"/>
            <a:ext cx="4267200" cy="316796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519"/>
        <p:cNvGrpSpPr/>
        <p:nvPr/>
      </p:nvGrpSpPr>
      <p:grpSpPr>
        <a:xfrm>
          <a:off x="0" y="0"/>
          <a:ext cx="0" cy="0"/>
          <a:chOff x="0" y="0"/>
          <a:chExt cx="0" cy="0"/>
        </a:xfrm>
      </p:grpSpPr>
      <p:sp>
        <p:nvSpPr>
          <p:cNvPr id="520" name="Google Shape;520;p31"/>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What Polls Reveal About Americans’ Political Information</a:t>
            </a:r>
            <a:endParaRPr/>
          </a:p>
        </p:txBody>
      </p:sp>
      <p:sp>
        <p:nvSpPr>
          <p:cNvPr id="521" name="Google Shape;521;p31"/>
          <p:cNvSpPr txBox="1"/>
          <p:nvPr/>
        </p:nvSpPr>
        <p:spPr>
          <a:xfrm>
            <a:off x="4572000" y="1464600"/>
            <a:ext cx="4129200" cy="24081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a:solidFill>
                  <a:srgbClr val="56051A"/>
                </a:solidFill>
                <a:latin typeface="Arvo"/>
                <a:ea typeface="Arvo"/>
                <a:cs typeface="Arvo"/>
                <a:sym typeface="Arvo"/>
              </a:rPr>
              <a:t>Americans don’t know as much as they should know about politics.</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American political system works as well as it does given the discomforting lack of public knowledge about politics. </a:t>
            </a:r>
            <a:endParaRPr sz="1800">
              <a:solidFill>
                <a:srgbClr val="56051A"/>
              </a:solidFill>
              <a:latin typeface="Arvo"/>
              <a:ea typeface="Arvo"/>
              <a:cs typeface="Arvo"/>
              <a:sym typeface="Arvo"/>
            </a:endParaRPr>
          </a:p>
        </p:txBody>
      </p:sp>
      <p:sp>
        <p:nvSpPr>
          <p:cNvPr id="522" name="Google Shape;522;p31"/>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23</a:t>
            </a:fld>
            <a:endParaRPr/>
          </a:p>
        </p:txBody>
      </p:sp>
      <p:pic>
        <p:nvPicPr>
          <p:cNvPr id="523" name="Google Shape;523;p31"/>
          <p:cNvPicPr preferRelativeResize="0"/>
          <p:nvPr/>
        </p:nvPicPr>
        <p:blipFill>
          <a:blip r:embed="rId3">
            <a:alphaModFix/>
          </a:blip>
          <a:stretch>
            <a:fillRect/>
          </a:stretch>
        </p:blipFill>
        <p:spPr>
          <a:xfrm>
            <a:off x="295275" y="1266916"/>
            <a:ext cx="4129200" cy="260965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32"/>
          <p:cNvSpPr txBox="1">
            <a:spLocks noGrp="1"/>
          </p:cNvSpPr>
          <p:nvPr>
            <p:ph type="ctrTitle"/>
          </p:nvPr>
        </p:nvSpPr>
        <p:spPr>
          <a:xfrm flipH="1">
            <a:off x="770375" y="0"/>
            <a:ext cx="7880700" cy="104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Attitudes Toward Gays and Lesbians</a:t>
            </a:r>
            <a:endParaRPr/>
          </a:p>
        </p:txBody>
      </p:sp>
      <p:sp>
        <p:nvSpPr>
          <p:cNvPr id="529" name="Google Shape;529;p32"/>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24</a:t>
            </a:fld>
            <a:endParaRPr/>
          </a:p>
        </p:txBody>
      </p:sp>
      <p:pic>
        <p:nvPicPr>
          <p:cNvPr id="530" name="Google Shape;530;p32"/>
          <p:cNvPicPr preferRelativeResize="0"/>
          <p:nvPr/>
        </p:nvPicPr>
        <p:blipFill>
          <a:blip r:embed="rId3">
            <a:alphaModFix/>
          </a:blip>
          <a:stretch>
            <a:fillRect/>
          </a:stretch>
        </p:blipFill>
        <p:spPr>
          <a:xfrm>
            <a:off x="1020534" y="1046400"/>
            <a:ext cx="2966044" cy="3792299"/>
          </a:xfrm>
          <a:prstGeom prst="rect">
            <a:avLst/>
          </a:prstGeom>
          <a:noFill/>
          <a:ln>
            <a:noFill/>
          </a:ln>
        </p:spPr>
      </p:pic>
      <p:pic>
        <p:nvPicPr>
          <p:cNvPr id="531" name="Google Shape;531;p32"/>
          <p:cNvPicPr preferRelativeResize="0"/>
          <p:nvPr/>
        </p:nvPicPr>
        <p:blipFill>
          <a:blip r:embed="rId4">
            <a:alphaModFix/>
          </a:blip>
          <a:stretch>
            <a:fillRect/>
          </a:stretch>
        </p:blipFill>
        <p:spPr>
          <a:xfrm>
            <a:off x="4253425" y="1123863"/>
            <a:ext cx="4760201" cy="28957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33"/>
          <p:cNvSpPr txBox="1">
            <a:spLocks noGrp="1"/>
          </p:cNvSpPr>
          <p:nvPr>
            <p:ph type="ctrTitle"/>
          </p:nvPr>
        </p:nvSpPr>
        <p:spPr>
          <a:xfrm flipH="1">
            <a:off x="770375" y="0"/>
            <a:ext cx="7880700" cy="104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a:t>Attitudes Toward Gays and Lesbians - Cont.</a:t>
            </a:r>
            <a:endParaRPr/>
          </a:p>
        </p:txBody>
      </p:sp>
      <p:sp>
        <p:nvSpPr>
          <p:cNvPr id="537" name="Google Shape;537;p33"/>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25</a:t>
            </a:fld>
            <a:endParaRPr/>
          </a:p>
        </p:txBody>
      </p:sp>
      <p:pic>
        <p:nvPicPr>
          <p:cNvPr id="538" name="Google Shape;538;p33"/>
          <p:cNvPicPr preferRelativeResize="0"/>
          <p:nvPr/>
        </p:nvPicPr>
        <p:blipFill>
          <a:blip r:embed="rId3">
            <a:alphaModFix/>
          </a:blip>
          <a:stretch>
            <a:fillRect/>
          </a:stretch>
        </p:blipFill>
        <p:spPr>
          <a:xfrm>
            <a:off x="4500575" y="1430213"/>
            <a:ext cx="4418876" cy="2283079"/>
          </a:xfrm>
          <a:prstGeom prst="rect">
            <a:avLst/>
          </a:prstGeom>
          <a:noFill/>
          <a:ln>
            <a:noFill/>
          </a:ln>
        </p:spPr>
      </p:pic>
      <p:pic>
        <p:nvPicPr>
          <p:cNvPr id="539" name="Google Shape;539;p33"/>
          <p:cNvPicPr preferRelativeResize="0"/>
          <p:nvPr/>
        </p:nvPicPr>
        <p:blipFill>
          <a:blip r:embed="rId4">
            <a:alphaModFix/>
          </a:blip>
          <a:stretch>
            <a:fillRect/>
          </a:stretch>
        </p:blipFill>
        <p:spPr>
          <a:xfrm>
            <a:off x="202400" y="1257825"/>
            <a:ext cx="4195774" cy="262788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34"/>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a:t>Understanding Public Opinion and Political Action</a:t>
            </a:r>
            <a:endParaRPr/>
          </a:p>
        </p:txBody>
      </p:sp>
      <p:sp>
        <p:nvSpPr>
          <p:cNvPr id="545" name="Google Shape;545;p34"/>
          <p:cNvSpPr txBox="1"/>
          <p:nvPr/>
        </p:nvSpPr>
        <p:spPr>
          <a:xfrm>
            <a:off x="4572000" y="1179400"/>
            <a:ext cx="4129200" cy="3171300"/>
          </a:xfrm>
          <a:prstGeom prst="rect">
            <a:avLst/>
          </a:prstGeom>
          <a:noFill/>
          <a:ln>
            <a:noFill/>
          </a:ln>
        </p:spPr>
        <p:txBody>
          <a:bodyPr spcFirstLastPara="1" wrap="square" lIns="0" tIns="0" rIns="0" bIns="0" anchor="t" anchorCtr="0">
            <a:noAutofit/>
          </a:bodyPr>
          <a:lstStyle/>
          <a:p>
            <a:pPr marL="457200" lvl="0" indent="-330200" algn="l" rtl="0">
              <a:lnSpc>
                <a:spcPct val="115000"/>
              </a:lnSpc>
              <a:spcBef>
                <a:spcPts val="600"/>
              </a:spcBef>
              <a:spcAft>
                <a:spcPts val="0"/>
              </a:spcAft>
              <a:buClr>
                <a:srgbClr val="56051A"/>
              </a:buClr>
              <a:buSzPts val="1600"/>
              <a:buFont typeface="Arvo"/>
              <a:buChar char="●"/>
            </a:pPr>
            <a:r>
              <a:rPr lang="es" sz="1600">
                <a:solidFill>
                  <a:srgbClr val="56051A"/>
                </a:solidFill>
                <a:latin typeface="Arvo"/>
                <a:ea typeface="Arvo"/>
                <a:cs typeface="Arvo"/>
                <a:sym typeface="Arvo"/>
              </a:rPr>
              <a:t>There are many limits on the role public opinion plays in the American political system. </a:t>
            </a:r>
            <a:endParaRPr sz="1600">
              <a:solidFill>
                <a:srgbClr val="56051A"/>
              </a:solidFill>
              <a:latin typeface="Arvo"/>
              <a:ea typeface="Arvo"/>
              <a:cs typeface="Arvo"/>
              <a:sym typeface="Arvo"/>
            </a:endParaRPr>
          </a:p>
          <a:p>
            <a:pPr marL="914400" lvl="1" indent="-330200" algn="l" rtl="0">
              <a:lnSpc>
                <a:spcPct val="115000"/>
              </a:lnSpc>
              <a:spcBef>
                <a:spcPts val="0"/>
              </a:spcBef>
              <a:spcAft>
                <a:spcPts val="0"/>
              </a:spcAft>
              <a:buClr>
                <a:srgbClr val="56051A"/>
              </a:buClr>
              <a:buSzPts val="1600"/>
              <a:buFont typeface="Arvo"/>
              <a:buChar char="■"/>
            </a:pPr>
            <a:r>
              <a:rPr lang="es" sz="1600">
                <a:solidFill>
                  <a:srgbClr val="56051A"/>
                </a:solidFill>
                <a:latin typeface="Arvo"/>
                <a:ea typeface="Arvo"/>
                <a:cs typeface="Arvo"/>
                <a:sym typeface="Arvo"/>
              </a:rPr>
              <a:t>The average person is not well informed about political issues. </a:t>
            </a:r>
            <a:endParaRPr sz="1600">
              <a:solidFill>
                <a:srgbClr val="56051A"/>
              </a:solidFill>
              <a:latin typeface="Arvo"/>
              <a:ea typeface="Arvo"/>
              <a:cs typeface="Arvo"/>
              <a:sym typeface="Arvo"/>
            </a:endParaRPr>
          </a:p>
          <a:p>
            <a:pPr marL="914400" lvl="1" indent="-330200" algn="l" rtl="0">
              <a:lnSpc>
                <a:spcPct val="115000"/>
              </a:lnSpc>
              <a:spcBef>
                <a:spcPts val="0"/>
              </a:spcBef>
              <a:spcAft>
                <a:spcPts val="0"/>
              </a:spcAft>
              <a:buClr>
                <a:srgbClr val="56051A"/>
              </a:buClr>
              <a:buSzPts val="1600"/>
              <a:buFont typeface="Arvo"/>
              <a:buChar char="■"/>
            </a:pPr>
            <a:r>
              <a:rPr lang="es" sz="1600">
                <a:solidFill>
                  <a:srgbClr val="56051A"/>
                </a:solidFill>
                <a:latin typeface="Arvo"/>
                <a:ea typeface="Arvo"/>
                <a:cs typeface="Arvo"/>
                <a:sym typeface="Arvo"/>
              </a:rPr>
              <a:t>The fact that public opinion is often contradictory in this respect sometimes leads to policy gridlock because it is hard for politicians to know which aspect of the public’s attitudes to respond to. </a:t>
            </a:r>
            <a:endParaRPr sz="1600">
              <a:solidFill>
                <a:srgbClr val="56051A"/>
              </a:solidFill>
              <a:latin typeface="Arvo"/>
              <a:ea typeface="Arvo"/>
              <a:cs typeface="Arvo"/>
              <a:sym typeface="Arvo"/>
            </a:endParaRPr>
          </a:p>
        </p:txBody>
      </p:sp>
      <p:sp>
        <p:nvSpPr>
          <p:cNvPr id="546" name="Google Shape;546;p3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26</a:t>
            </a:fld>
            <a:endParaRPr/>
          </a:p>
        </p:txBody>
      </p:sp>
      <p:pic>
        <p:nvPicPr>
          <p:cNvPr id="547" name="Google Shape;547;p34"/>
          <p:cNvPicPr preferRelativeResize="0"/>
          <p:nvPr/>
        </p:nvPicPr>
        <p:blipFill>
          <a:blip r:embed="rId3">
            <a:alphaModFix/>
          </a:blip>
          <a:stretch>
            <a:fillRect/>
          </a:stretch>
        </p:blipFill>
        <p:spPr>
          <a:xfrm>
            <a:off x="409575" y="1071037"/>
            <a:ext cx="3883825" cy="3001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5"/>
          <p:cNvSpPr txBox="1">
            <a:spLocks noGrp="1"/>
          </p:cNvSpPr>
          <p:nvPr>
            <p:ph type="ctrTitle"/>
          </p:nvPr>
        </p:nvSpPr>
        <p:spPr>
          <a:xfrm flipH="1">
            <a:off x="770375" y="0"/>
            <a:ext cx="7880700" cy="104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Demographic Factors</a:t>
            </a:r>
            <a:endParaRPr sz="4800"/>
          </a:p>
        </p:txBody>
      </p:sp>
      <p:sp>
        <p:nvSpPr>
          <p:cNvPr id="553" name="Google Shape;553;p35"/>
          <p:cNvSpPr txBox="1"/>
          <p:nvPr/>
        </p:nvSpPr>
        <p:spPr>
          <a:xfrm>
            <a:off x="370950" y="1083600"/>
            <a:ext cx="8565900" cy="3294000"/>
          </a:xfrm>
          <a:prstGeom prst="rect">
            <a:avLst/>
          </a:prstGeom>
          <a:noFill/>
          <a:ln>
            <a:noFill/>
          </a:ln>
        </p:spPr>
        <p:txBody>
          <a:bodyPr spcFirstLastPara="1" wrap="square" lIns="0" tIns="0" rIns="0" bIns="0" anchor="t" anchorCtr="0">
            <a:noAutofit/>
          </a:bodyPr>
          <a:lstStyle/>
          <a:p>
            <a:pPr marL="457200" lvl="0" indent="-317500" algn="l" rtl="0">
              <a:lnSpc>
                <a:spcPct val="115000"/>
              </a:lnSpc>
              <a:spcBef>
                <a:spcPts val="600"/>
              </a:spcBef>
              <a:spcAft>
                <a:spcPts val="0"/>
              </a:spcAft>
              <a:buClr>
                <a:srgbClr val="000000"/>
              </a:buClr>
              <a:buSzPts val="1400"/>
              <a:buFont typeface="Arvo"/>
              <a:buChar char="●"/>
            </a:pPr>
            <a:r>
              <a:rPr lang="es" b="1" u="sng">
                <a:solidFill>
                  <a:srgbClr val="FF0000"/>
                </a:solidFill>
                <a:latin typeface="Arvo"/>
                <a:ea typeface="Arvo"/>
                <a:cs typeface="Arvo"/>
                <a:sym typeface="Arvo"/>
              </a:rPr>
              <a:t>Education</a:t>
            </a:r>
            <a:r>
              <a:rPr lang="es" b="1">
                <a:solidFill>
                  <a:srgbClr val="FF0000"/>
                </a:solidFill>
                <a:latin typeface="Arvo"/>
                <a:ea typeface="Arvo"/>
                <a:cs typeface="Arvo"/>
                <a:sym typeface="Arvo"/>
              </a:rPr>
              <a:t>:</a:t>
            </a:r>
            <a:r>
              <a:rPr lang="es">
                <a:latin typeface="Arvo"/>
                <a:ea typeface="Arvo"/>
                <a:cs typeface="Arvo"/>
                <a:sym typeface="Arvo"/>
              </a:rPr>
              <a:t> People with higher than average educational levels  have a higher rate of voting than the less educated.</a:t>
            </a:r>
            <a:endParaRPr>
              <a:latin typeface="Arvo"/>
              <a:ea typeface="Arvo"/>
              <a:cs typeface="Arvo"/>
              <a:sym typeface="Arvo"/>
            </a:endParaRPr>
          </a:p>
          <a:p>
            <a:pPr marL="457200" lvl="0" indent="-317500" algn="l" rtl="0">
              <a:lnSpc>
                <a:spcPct val="115000"/>
              </a:lnSpc>
              <a:spcBef>
                <a:spcPts val="0"/>
              </a:spcBef>
              <a:spcAft>
                <a:spcPts val="0"/>
              </a:spcAft>
              <a:buClr>
                <a:srgbClr val="000000"/>
              </a:buClr>
              <a:buSzPts val="1400"/>
              <a:buFont typeface="Arvo"/>
              <a:buChar char="●"/>
            </a:pPr>
            <a:r>
              <a:rPr lang="es" b="1" u="sng">
                <a:solidFill>
                  <a:srgbClr val="FF0000"/>
                </a:solidFill>
                <a:latin typeface="Arvo"/>
                <a:ea typeface="Arvo"/>
                <a:cs typeface="Arvo"/>
                <a:sym typeface="Arvo"/>
              </a:rPr>
              <a:t>Age</a:t>
            </a:r>
            <a:r>
              <a:rPr lang="es" b="1">
                <a:solidFill>
                  <a:srgbClr val="FF0000"/>
                </a:solidFill>
                <a:latin typeface="Arvo"/>
                <a:ea typeface="Arvo"/>
                <a:cs typeface="Arvo"/>
                <a:sym typeface="Arvo"/>
              </a:rPr>
              <a:t>:</a:t>
            </a:r>
            <a:r>
              <a:rPr lang="es">
                <a:latin typeface="Arvo"/>
                <a:ea typeface="Arvo"/>
                <a:cs typeface="Arvo"/>
                <a:sym typeface="Arvo"/>
              </a:rPr>
              <a:t> Older people are more likely to vote.</a:t>
            </a:r>
            <a:endParaRPr>
              <a:latin typeface="Arvo"/>
              <a:ea typeface="Arvo"/>
              <a:cs typeface="Arvo"/>
              <a:sym typeface="Arvo"/>
            </a:endParaRPr>
          </a:p>
          <a:p>
            <a:pPr marL="457200" lvl="0" indent="-317500" algn="l" rtl="0">
              <a:lnSpc>
                <a:spcPct val="115000"/>
              </a:lnSpc>
              <a:spcBef>
                <a:spcPts val="0"/>
              </a:spcBef>
              <a:spcAft>
                <a:spcPts val="0"/>
              </a:spcAft>
              <a:buClr>
                <a:srgbClr val="000000"/>
              </a:buClr>
              <a:buSzPts val="1400"/>
              <a:buFont typeface="Arvo"/>
              <a:buChar char="●"/>
            </a:pPr>
            <a:r>
              <a:rPr lang="es" b="1" u="sng">
                <a:solidFill>
                  <a:srgbClr val="FF0000"/>
                </a:solidFill>
                <a:latin typeface="Arvo"/>
                <a:ea typeface="Arvo"/>
                <a:cs typeface="Arvo"/>
                <a:sym typeface="Arvo"/>
              </a:rPr>
              <a:t>Race</a:t>
            </a:r>
            <a:r>
              <a:rPr lang="es" b="1">
                <a:solidFill>
                  <a:srgbClr val="FF0000"/>
                </a:solidFill>
                <a:latin typeface="Arvo"/>
                <a:ea typeface="Arvo"/>
                <a:cs typeface="Arvo"/>
                <a:sym typeface="Arvo"/>
              </a:rPr>
              <a:t>:</a:t>
            </a:r>
            <a:r>
              <a:rPr lang="es">
                <a:latin typeface="Arvo"/>
                <a:ea typeface="Arvo"/>
                <a:cs typeface="Arvo"/>
                <a:sym typeface="Arvo"/>
              </a:rPr>
              <a:t> African Americans and Hispanics are underrepresented among voters relative to their share.</a:t>
            </a:r>
            <a:endParaRPr>
              <a:latin typeface="Arvo"/>
              <a:ea typeface="Arvo"/>
              <a:cs typeface="Arvo"/>
              <a:sym typeface="Arvo"/>
            </a:endParaRPr>
          </a:p>
          <a:p>
            <a:pPr marL="457200" lvl="0" indent="-317500" algn="l" rtl="0">
              <a:lnSpc>
                <a:spcPct val="115000"/>
              </a:lnSpc>
              <a:spcBef>
                <a:spcPts val="0"/>
              </a:spcBef>
              <a:spcAft>
                <a:spcPts val="0"/>
              </a:spcAft>
              <a:buClr>
                <a:srgbClr val="000000"/>
              </a:buClr>
              <a:buSzPts val="1400"/>
              <a:buFont typeface="Arvo"/>
              <a:buChar char="●"/>
            </a:pPr>
            <a:r>
              <a:rPr lang="es" b="1" u="sng">
                <a:solidFill>
                  <a:srgbClr val="FF0000"/>
                </a:solidFill>
                <a:latin typeface="Arvo"/>
                <a:ea typeface="Arvo"/>
                <a:cs typeface="Arvo"/>
                <a:sym typeface="Arvo"/>
              </a:rPr>
              <a:t>Gender</a:t>
            </a:r>
            <a:r>
              <a:rPr lang="es" b="1">
                <a:solidFill>
                  <a:srgbClr val="FF0000"/>
                </a:solidFill>
                <a:latin typeface="Arvo"/>
                <a:ea typeface="Arvo"/>
                <a:cs typeface="Arvo"/>
                <a:sym typeface="Arvo"/>
              </a:rPr>
              <a:t>:</a:t>
            </a:r>
            <a:r>
              <a:rPr lang="es">
                <a:latin typeface="Arvo"/>
                <a:ea typeface="Arvo"/>
                <a:cs typeface="Arvo"/>
                <a:sym typeface="Arvo"/>
              </a:rPr>
              <a:t> Today women actually participate in elections at a slightly higher rate than men.</a:t>
            </a:r>
            <a:endParaRPr>
              <a:latin typeface="Arvo"/>
              <a:ea typeface="Arvo"/>
              <a:cs typeface="Arvo"/>
              <a:sym typeface="Arvo"/>
            </a:endParaRPr>
          </a:p>
          <a:p>
            <a:pPr marL="457200" lvl="0" indent="-317500" algn="l" rtl="0">
              <a:lnSpc>
                <a:spcPct val="115000"/>
              </a:lnSpc>
              <a:spcBef>
                <a:spcPts val="0"/>
              </a:spcBef>
              <a:spcAft>
                <a:spcPts val="0"/>
              </a:spcAft>
              <a:buClr>
                <a:srgbClr val="000000"/>
              </a:buClr>
              <a:buSzPts val="1400"/>
              <a:buFont typeface="Arvo"/>
              <a:buChar char="●"/>
            </a:pPr>
            <a:r>
              <a:rPr lang="es" b="1" u="sng">
                <a:solidFill>
                  <a:srgbClr val="FF0000"/>
                </a:solidFill>
                <a:latin typeface="Arvo"/>
                <a:ea typeface="Arvo"/>
                <a:cs typeface="Arvo"/>
                <a:sym typeface="Arvo"/>
              </a:rPr>
              <a:t>Marital Status</a:t>
            </a:r>
            <a:r>
              <a:rPr lang="es" b="1">
                <a:solidFill>
                  <a:srgbClr val="FF0000"/>
                </a:solidFill>
                <a:latin typeface="Arvo"/>
                <a:ea typeface="Arvo"/>
                <a:cs typeface="Arvo"/>
                <a:sym typeface="Arvo"/>
              </a:rPr>
              <a:t>: </a:t>
            </a:r>
            <a:r>
              <a:rPr lang="es">
                <a:latin typeface="Arvo"/>
                <a:ea typeface="Arvo"/>
                <a:cs typeface="Arvo"/>
                <a:sym typeface="Arvo"/>
              </a:rPr>
              <a:t>Married people are more likely.</a:t>
            </a:r>
            <a:endParaRPr>
              <a:latin typeface="Arvo"/>
              <a:ea typeface="Arvo"/>
              <a:cs typeface="Arvo"/>
              <a:sym typeface="Arvo"/>
            </a:endParaRPr>
          </a:p>
          <a:p>
            <a:pPr marL="457200" lvl="0" indent="-317500" algn="l" rtl="0">
              <a:lnSpc>
                <a:spcPct val="115000"/>
              </a:lnSpc>
              <a:spcBef>
                <a:spcPts val="0"/>
              </a:spcBef>
              <a:spcAft>
                <a:spcPts val="0"/>
              </a:spcAft>
              <a:buClr>
                <a:srgbClr val="000000"/>
              </a:buClr>
              <a:buSzPts val="1400"/>
              <a:buFont typeface="Arvo"/>
              <a:buChar char="●"/>
            </a:pPr>
            <a:r>
              <a:rPr lang="es" b="1" u="sng">
                <a:solidFill>
                  <a:srgbClr val="FF0000"/>
                </a:solidFill>
                <a:latin typeface="Arvo"/>
                <a:ea typeface="Arvo"/>
                <a:cs typeface="Arvo"/>
                <a:sym typeface="Arvo"/>
              </a:rPr>
              <a:t>Union Members</a:t>
            </a:r>
            <a:r>
              <a:rPr lang="es" b="1">
                <a:solidFill>
                  <a:srgbClr val="FF0000"/>
                </a:solidFill>
                <a:latin typeface="Arvo"/>
                <a:ea typeface="Arvo"/>
                <a:cs typeface="Arvo"/>
                <a:sym typeface="Arvo"/>
              </a:rPr>
              <a:t>:</a:t>
            </a:r>
            <a:r>
              <a:rPr lang="es">
                <a:latin typeface="Arvo"/>
                <a:ea typeface="Arvo"/>
                <a:cs typeface="Arvo"/>
                <a:sym typeface="Arvo"/>
              </a:rPr>
              <a:t> Unions are able to mobilize voters to go to the polls.</a:t>
            </a:r>
            <a:endParaRPr>
              <a:latin typeface="Arvo"/>
              <a:ea typeface="Arvo"/>
              <a:cs typeface="Arvo"/>
              <a:sym typeface="Arvo"/>
            </a:endParaRPr>
          </a:p>
          <a:p>
            <a:pPr marL="457200" lvl="0" indent="-317500" algn="l" rtl="0">
              <a:lnSpc>
                <a:spcPct val="115000"/>
              </a:lnSpc>
              <a:spcBef>
                <a:spcPts val="0"/>
              </a:spcBef>
              <a:spcAft>
                <a:spcPts val="0"/>
              </a:spcAft>
              <a:buClr>
                <a:srgbClr val="000000"/>
              </a:buClr>
              <a:buSzPts val="1400"/>
              <a:buFont typeface="Arvo"/>
              <a:buChar char="●"/>
            </a:pPr>
            <a:r>
              <a:rPr lang="es" b="1" u="sng">
                <a:solidFill>
                  <a:srgbClr val="FF0000"/>
                </a:solidFill>
                <a:latin typeface="Arvo"/>
                <a:ea typeface="Arvo"/>
                <a:cs typeface="Arvo"/>
                <a:sym typeface="Arvo"/>
              </a:rPr>
              <a:t>Government Employee</a:t>
            </a:r>
            <a:r>
              <a:rPr lang="es" b="1">
                <a:solidFill>
                  <a:srgbClr val="FF0000"/>
                </a:solidFill>
                <a:latin typeface="Arvo"/>
                <a:ea typeface="Arvo"/>
                <a:cs typeface="Arvo"/>
                <a:sym typeface="Arvo"/>
              </a:rPr>
              <a:t>:</a:t>
            </a:r>
            <a:r>
              <a:rPr lang="es">
                <a:latin typeface="Arvo"/>
                <a:ea typeface="Arvo"/>
                <a:cs typeface="Arvo"/>
                <a:sym typeface="Arvo"/>
              </a:rPr>
              <a:t> Having something at stake and being in a position to know more about the government impels higher level of participation.</a:t>
            </a:r>
            <a:endParaRPr>
              <a:latin typeface="Arvo"/>
              <a:ea typeface="Arvo"/>
              <a:cs typeface="Arvo"/>
              <a:sym typeface="Arvo"/>
            </a:endParaRPr>
          </a:p>
          <a:p>
            <a:pPr marL="457200" lvl="0" indent="-317500" algn="l" rtl="0">
              <a:lnSpc>
                <a:spcPct val="115000"/>
              </a:lnSpc>
              <a:spcBef>
                <a:spcPts val="0"/>
              </a:spcBef>
              <a:spcAft>
                <a:spcPts val="0"/>
              </a:spcAft>
              <a:buClr>
                <a:srgbClr val="000000"/>
              </a:buClr>
              <a:buSzPts val="1400"/>
              <a:buFont typeface="Arvo"/>
              <a:buChar char="●"/>
            </a:pPr>
            <a:r>
              <a:rPr lang="es" b="1" u="sng">
                <a:solidFill>
                  <a:srgbClr val="FF0000"/>
                </a:solidFill>
                <a:latin typeface="Arvo"/>
                <a:ea typeface="Arvo"/>
                <a:cs typeface="Arvo"/>
                <a:sym typeface="Arvo"/>
              </a:rPr>
              <a:t>Religion</a:t>
            </a:r>
            <a:r>
              <a:rPr lang="es" b="1">
                <a:solidFill>
                  <a:srgbClr val="FF0000"/>
                </a:solidFill>
                <a:latin typeface="Arvo"/>
                <a:ea typeface="Arvo"/>
                <a:cs typeface="Arvo"/>
                <a:sym typeface="Arvo"/>
              </a:rPr>
              <a:t>:</a:t>
            </a:r>
            <a:r>
              <a:rPr lang="es">
                <a:latin typeface="Arvo"/>
                <a:ea typeface="Arvo"/>
                <a:cs typeface="Arvo"/>
                <a:sym typeface="Arvo"/>
              </a:rPr>
              <a:t> As people become religious they tend to be engaged more in politics.</a:t>
            </a:r>
            <a:endParaRPr>
              <a:latin typeface="Arvo"/>
              <a:ea typeface="Arvo"/>
              <a:cs typeface="Arvo"/>
              <a:sym typeface="Arvo"/>
            </a:endParaRPr>
          </a:p>
          <a:p>
            <a:pPr marL="457200" lvl="0" indent="-317500" algn="l" rtl="0">
              <a:lnSpc>
                <a:spcPct val="115000"/>
              </a:lnSpc>
              <a:spcBef>
                <a:spcPts val="0"/>
              </a:spcBef>
              <a:spcAft>
                <a:spcPts val="0"/>
              </a:spcAft>
              <a:buClr>
                <a:srgbClr val="000000"/>
              </a:buClr>
              <a:buSzPts val="1400"/>
              <a:buFont typeface="Arvo"/>
              <a:buChar char="●"/>
            </a:pPr>
            <a:r>
              <a:rPr lang="es" b="1" u="sng">
                <a:solidFill>
                  <a:srgbClr val="FF0000"/>
                </a:solidFill>
                <a:latin typeface="Arvo"/>
                <a:ea typeface="Arvo"/>
                <a:cs typeface="Arvo"/>
                <a:sym typeface="Arvo"/>
              </a:rPr>
              <a:t>Two Party Competition</a:t>
            </a:r>
            <a:r>
              <a:rPr lang="es" b="1">
                <a:solidFill>
                  <a:srgbClr val="FF0000"/>
                </a:solidFill>
                <a:latin typeface="Arvo"/>
                <a:ea typeface="Arvo"/>
                <a:cs typeface="Arvo"/>
                <a:sym typeface="Arvo"/>
              </a:rPr>
              <a:t>:</a:t>
            </a:r>
            <a:r>
              <a:rPr lang="es">
                <a:latin typeface="Arvo"/>
                <a:ea typeface="Arvo"/>
                <a:cs typeface="Arvo"/>
                <a:sym typeface="Arvo"/>
              </a:rPr>
              <a:t> In states where either party could win, voter turnout goes way up.  Why does California have a poor voter turnout?  We already know who won.</a:t>
            </a:r>
            <a:endParaRPr>
              <a:latin typeface="Arvo"/>
              <a:ea typeface="Arvo"/>
              <a:cs typeface="Arvo"/>
              <a:sym typeface="Arvo"/>
            </a:endParaRPr>
          </a:p>
        </p:txBody>
      </p:sp>
      <p:sp>
        <p:nvSpPr>
          <p:cNvPr id="554" name="Google Shape;554;p35"/>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27</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36"/>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3600"/>
              <a:t>Class, Inequality, and Participation</a:t>
            </a:r>
            <a:endParaRPr sz="3600"/>
          </a:p>
        </p:txBody>
      </p:sp>
      <p:sp>
        <p:nvSpPr>
          <p:cNvPr id="560" name="Google Shape;560;p36"/>
          <p:cNvSpPr txBox="1"/>
          <p:nvPr/>
        </p:nvSpPr>
        <p:spPr>
          <a:xfrm>
            <a:off x="4529125" y="1266925"/>
            <a:ext cx="4129200" cy="30717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a:solidFill>
                  <a:srgbClr val="56051A"/>
                </a:solidFill>
                <a:latin typeface="Arvo"/>
                <a:ea typeface="Arvo"/>
                <a:cs typeface="Arvo"/>
                <a:sym typeface="Arvo"/>
              </a:rPr>
              <a:t>The rates of political participation are unequal among Americans.</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“citizens of higher socioeconomic status participate more in politics…”</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People of lower socioeconomic tend to believe the system is against them.</a:t>
            </a:r>
            <a:endParaRPr sz="1800">
              <a:solidFill>
                <a:srgbClr val="56051A"/>
              </a:solidFill>
              <a:latin typeface="Arvo"/>
              <a:ea typeface="Arvo"/>
              <a:cs typeface="Arvo"/>
              <a:sym typeface="Arvo"/>
            </a:endParaRPr>
          </a:p>
        </p:txBody>
      </p:sp>
      <p:sp>
        <p:nvSpPr>
          <p:cNvPr id="561" name="Google Shape;561;p3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28</a:t>
            </a:fld>
            <a:endParaRPr/>
          </a:p>
        </p:txBody>
      </p:sp>
      <p:pic>
        <p:nvPicPr>
          <p:cNvPr id="562" name="Google Shape;562;p36"/>
          <p:cNvPicPr preferRelativeResize="0"/>
          <p:nvPr/>
        </p:nvPicPr>
        <p:blipFill>
          <a:blip r:embed="rId3">
            <a:alphaModFix/>
          </a:blip>
          <a:stretch>
            <a:fillRect/>
          </a:stretch>
        </p:blipFill>
        <p:spPr>
          <a:xfrm>
            <a:off x="266500" y="1532949"/>
            <a:ext cx="3714225" cy="25396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7"/>
          <p:cNvSpPr txBox="1">
            <a:spLocks noGrp="1"/>
          </p:cNvSpPr>
          <p:nvPr>
            <p:ph type="ctrTitle"/>
          </p:nvPr>
        </p:nvSpPr>
        <p:spPr>
          <a:xfrm flipH="1">
            <a:off x="770375" y="0"/>
            <a:ext cx="7880700" cy="1046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Types of Political Participation</a:t>
            </a:r>
            <a:endParaRPr sz="4800"/>
          </a:p>
        </p:txBody>
      </p:sp>
      <p:sp>
        <p:nvSpPr>
          <p:cNvPr id="568" name="Google Shape;568;p37"/>
          <p:cNvSpPr txBox="1"/>
          <p:nvPr/>
        </p:nvSpPr>
        <p:spPr>
          <a:xfrm>
            <a:off x="370950" y="1083600"/>
            <a:ext cx="8565900" cy="3294000"/>
          </a:xfrm>
          <a:prstGeom prst="rect">
            <a:avLst/>
          </a:prstGeom>
          <a:noFill/>
          <a:ln>
            <a:noFill/>
          </a:ln>
        </p:spPr>
        <p:txBody>
          <a:bodyPr spcFirstLastPara="1" wrap="square" lIns="0" tIns="0" rIns="0" bIns="0" anchor="t" anchorCtr="0">
            <a:noAutofit/>
          </a:bodyPr>
          <a:lstStyle/>
          <a:p>
            <a:pPr marL="457200" lvl="0" indent="-336550" algn="l" rtl="0">
              <a:lnSpc>
                <a:spcPct val="115000"/>
              </a:lnSpc>
              <a:spcBef>
                <a:spcPts val="600"/>
              </a:spcBef>
              <a:spcAft>
                <a:spcPts val="0"/>
              </a:spcAft>
              <a:buClr>
                <a:srgbClr val="000000"/>
              </a:buClr>
              <a:buSzPts val="1700"/>
              <a:buFont typeface="Arvo"/>
              <a:buChar char="●"/>
            </a:pPr>
            <a:r>
              <a:rPr lang="es" sz="1700" b="1">
                <a:solidFill>
                  <a:srgbClr val="FF0000"/>
                </a:solidFill>
                <a:latin typeface="Arvo"/>
                <a:ea typeface="Arvo"/>
                <a:cs typeface="Arvo"/>
                <a:sym typeface="Arvo"/>
              </a:rPr>
              <a:t>12%</a:t>
            </a:r>
            <a:r>
              <a:rPr lang="es" sz="1700">
                <a:latin typeface="Arvo"/>
                <a:ea typeface="Arvo"/>
                <a:cs typeface="Arvo"/>
                <a:sym typeface="Arvo"/>
              </a:rPr>
              <a:t> - Attended a rally or speech.</a:t>
            </a:r>
            <a:endParaRPr sz="1700">
              <a:latin typeface="Arvo"/>
              <a:ea typeface="Arvo"/>
              <a:cs typeface="Arvo"/>
              <a:sym typeface="Arvo"/>
            </a:endParaRPr>
          </a:p>
          <a:p>
            <a:pPr marL="457200" lvl="0" indent="-336550" algn="l" rtl="0">
              <a:lnSpc>
                <a:spcPct val="115000"/>
              </a:lnSpc>
              <a:spcBef>
                <a:spcPts val="0"/>
              </a:spcBef>
              <a:spcAft>
                <a:spcPts val="0"/>
              </a:spcAft>
              <a:buClr>
                <a:srgbClr val="000000"/>
              </a:buClr>
              <a:buSzPts val="1700"/>
              <a:buFont typeface="Arvo"/>
              <a:buChar char="●"/>
            </a:pPr>
            <a:r>
              <a:rPr lang="es" sz="1700" b="1">
                <a:solidFill>
                  <a:srgbClr val="FF0000"/>
                </a:solidFill>
                <a:latin typeface="Arvo"/>
                <a:ea typeface="Arvo"/>
                <a:cs typeface="Arvo"/>
                <a:sym typeface="Arvo"/>
              </a:rPr>
              <a:t>32%</a:t>
            </a:r>
            <a:r>
              <a:rPr lang="es" sz="1700">
                <a:latin typeface="Arvo"/>
                <a:ea typeface="Arvo"/>
                <a:cs typeface="Arvo"/>
                <a:sym typeface="Arvo"/>
              </a:rPr>
              <a:t> - Signed a petition.</a:t>
            </a:r>
            <a:endParaRPr sz="1700">
              <a:latin typeface="Arvo"/>
              <a:ea typeface="Arvo"/>
              <a:cs typeface="Arvo"/>
              <a:sym typeface="Arvo"/>
            </a:endParaRPr>
          </a:p>
          <a:p>
            <a:pPr marL="457200" lvl="0" indent="-336550" algn="l" rtl="0">
              <a:lnSpc>
                <a:spcPct val="115000"/>
              </a:lnSpc>
              <a:spcBef>
                <a:spcPts val="0"/>
              </a:spcBef>
              <a:spcAft>
                <a:spcPts val="0"/>
              </a:spcAft>
              <a:buClr>
                <a:srgbClr val="000000"/>
              </a:buClr>
              <a:buSzPts val="1700"/>
              <a:buFont typeface="Arvo"/>
              <a:buChar char="●"/>
            </a:pPr>
            <a:r>
              <a:rPr lang="es" sz="1700" b="1">
                <a:solidFill>
                  <a:srgbClr val="FF0000"/>
                </a:solidFill>
                <a:latin typeface="Arvo"/>
                <a:ea typeface="Arvo"/>
                <a:cs typeface="Arvo"/>
                <a:sym typeface="Arvo"/>
              </a:rPr>
              <a:t>24%</a:t>
            </a:r>
            <a:r>
              <a:rPr lang="es" sz="1700">
                <a:latin typeface="Arvo"/>
                <a:ea typeface="Arvo"/>
                <a:cs typeface="Arvo"/>
                <a:sym typeface="Arvo"/>
              </a:rPr>
              <a:t> - Attended a political meeting on local town affairs.</a:t>
            </a:r>
            <a:endParaRPr sz="1700">
              <a:latin typeface="Arvo"/>
              <a:ea typeface="Arvo"/>
              <a:cs typeface="Arvo"/>
              <a:sym typeface="Arvo"/>
            </a:endParaRPr>
          </a:p>
          <a:p>
            <a:pPr marL="457200" lvl="0" indent="-336550" algn="l" rtl="0">
              <a:lnSpc>
                <a:spcPct val="115000"/>
              </a:lnSpc>
              <a:spcBef>
                <a:spcPts val="0"/>
              </a:spcBef>
              <a:spcAft>
                <a:spcPts val="0"/>
              </a:spcAft>
              <a:buClr>
                <a:srgbClr val="000000"/>
              </a:buClr>
              <a:buSzPts val="1700"/>
              <a:buFont typeface="Arvo"/>
              <a:buChar char="●"/>
            </a:pPr>
            <a:r>
              <a:rPr lang="es" sz="1700" b="1">
                <a:solidFill>
                  <a:srgbClr val="FF0000"/>
                </a:solidFill>
                <a:latin typeface="Arvo"/>
                <a:ea typeface="Arvo"/>
                <a:cs typeface="Arvo"/>
                <a:sym typeface="Arvo"/>
              </a:rPr>
              <a:t>30%</a:t>
            </a:r>
            <a:r>
              <a:rPr lang="es" sz="1700">
                <a:latin typeface="Arvo"/>
                <a:ea typeface="Arvo"/>
                <a:cs typeface="Arvo"/>
                <a:sym typeface="Arvo"/>
              </a:rPr>
              <a:t> - Contacted a national, state, or local government official about an issue.</a:t>
            </a:r>
            <a:endParaRPr sz="1700">
              <a:latin typeface="Arvo"/>
              <a:ea typeface="Arvo"/>
              <a:cs typeface="Arvo"/>
              <a:sym typeface="Arvo"/>
            </a:endParaRPr>
          </a:p>
          <a:p>
            <a:pPr marL="457200" lvl="0" indent="-336550" algn="l" rtl="0">
              <a:lnSpc>
                <a:spcPct val="115000"/>
              </a:lnSpc>
              <a:spcBef>
                <a:spcPts val="0"/>
              </a:spcBef>
              <a:spcAft>
                <a:spcPts val="0"/>
              </a:spcAft>
              <a:buClr>
                <a:srgbClr val="000000"/>
              </a:buClr>
              <a:buSzPts val="1700"/>
              <a:buFont typeface="Arvo"/>
              <a:buChar char="●"/>
            </a:pPr>
            <a:r>
              <a:rPr lang="es" sz="1700" b="1">
                <a:solidFill>
                  <a:srgbClr val="FF0000"/>
                </a:solidFill>
                <a:latin typeface="Arvo"/>
                <a:ea typeface="Arvo"/>
                <a:cs typeface="Arvo"/>
                <a:sym typeface="Arvo"/>
              </a:rPr>
              <a:t>28%</a:t>
            </a:r>
            <a:r>
              <a:rPr lang="es" sz="1700">
                <a:latin typeface="Arvo"/>
                <a:ea typeface="Arvo"/>
                <a:cs typeface="Arvo"/>
                <a:sym typeface="Arvo"/>
              </a:rPr>
              <a:t> - Worked with others to solve a problem in their community .</a:t>
            </a:r>
            <a:endParaRPr sz="1700">
              <a:latin typeface="Arvo"/>
              <a:ea typeface="Arvo"/>
              <a:cs typeface="Arvo"/>
              <a:sym typeface="Arvo"/>
            </a:endParaRPr>
          </a:p>
          <a:p>
            <a:pPr marL="457200" lvl="0" indent="-336550" algn="l" rtl="0">
              <a:lnSpc>
                <a:spcPct val="115000"/>
              </a:lnSpc>
              <a:spcBef>
                <a:spcPts val="0"/>
              </a:spcBef>
              <a:spcAft>
                <a:spcPts val="0"/>
              </a:spcAft>
              <a:buClr>
                <a:srgbClr val="000000"/>
              </a:buClr>
              <a:buSzPts val="1700"/>
              <a:buFont typeface="Arvo"/>
              <a:buChar char="●"/>
            </a:pPr>
            <a:r>
              <a:rPr lang="es" sz="1700" b="1">
                <a:solidFill>
                  <a:srgbClr val="FF0000"/>
                </a:solidFill>
                <a:latin typeface="Arvo"/>
                <a:ea typeface="Arvo"/>
                <a:cs typeface="Arvo"/>
                <a:sym typeface="Arvo"/>
              </a:rPr>
              <a:t>32%</a:t>
            </a:r>
            <a:r>
              <a:rPr lang="es" sz="1700">
                <a:latin typeface="Arvo"/>
                <a:ea typeface="Arvo"/>
                <a:cs typeface="Arvo"/>
                <a:sym typeface="Arvo"/>
              </a:rPr>
              <a:t> - Of internet users communicated with group members using a website.</a:t>
            </a:r>
            <a:endParaRPr sz="1700">
              <a:latin typeface="Arvo"/>
              <a:ea typeface="Arvo"/>
              <a:cs typeface="Arvo"/>
              <a:sym typeface="Arvo"/>
            </a:endParaRPr>
          </a:p>
          <a:p>
            <a:pPr marL="457200" lvl="0" indent="-336550" algn="l" rtl="0">
              <a:lnSpc>
                <a:spcPct val="115000"/>
              </a:lnSpc>
              <a:spcBef>
                <a:spcPts val="0"/>
              </a:spcBef>
              <a:spcAft>
                <a:spcPts val="0"/>
              </a:spcAft>
              <a:buClr>
                <a:srgbClr val="000000"/>
              </a:buClr>
              <a:buSzPts val="1700"/>
              <a:buFont typeface="Arvo"/>
              <a:buChar char="●"/>
            </a:pPr>
            <a:r>
              <a:rPr lang="es" sz="1700" b="1">
                <a:solidFill>
                  <a:srgbClr val="FF0000"/>
                </a:solidFill>
                <a:latin typeface="Arvo"/>
                <a:ea typeface="Arvo"/>
                <a:cs typeface="Arvo"/>
                <a:sym typeface="Arvo"/>
              </a:rPr>
              <a:t>24%</a:t>
            </a:r>
            <a:r>
              <a:rPr lang="es" sz="1700">
                <a:latin typeface="Arvo"/>
                <a:ea typeface="Arvo"/>
                <a:cs typeface="Arvo"/>
                <a:sym typeface="Arvo"/>
              </a:rPr>
              <a:t> - Of social networkers communicated with members using a social network site.</a:t>
            </a:r>
            <a:endParaRPr sz="1700">
              <a:latin typeface="Arvo"/>
              <a:ea typeface="Arvo"/>
              <a:cs typeface="Arvo"/>
              <a:sym typeface="Arvo"/>
            </a:endParaRPr>
          </a:p>
          <a:p>
            <a:pPr marL="457200" lvl="0" indent="-336550" algn="l" rtl="0">
              <a:lnSpc>
                <a:spcPct val="115000"/>
              </a:lnSpc>
              <a:spcBef>
                <a:spcPts val="0"/>
              </a:spcBef>
              <a:spcAft>
                <a:spcPts val="0"/>
              </a:spcAft>
              <a:buClr>
                <a:srgbClr val="000000"/>
              </a:buClr>
              <a:buSzPts val="1700"/>
              <a:buFont typeface="Arvo"/>
              <a:buChar char="●"/>
            </a:pPr>
            <a:r>
              <a:rPr lang="es" sz="1700" b="1">
                <a:solidFill>
                  <a:srgbClr val="FF0000"/>
                </a:solidFill>
                <a:latin typeface="Arvo"/>
                <a:ea typeface="Arvo"/>
                <a:cs typeface="Arvo"/>
                <a:sym typeface="Arvo"/>
              </a:rPr>
              <a:t>18%</a:t>
            </a:r>
            <a:r>
              <a:rPr lang="es" sz="1700">
                <a:latin typeface="Arvo"/>
                <a:ea typeface="Arvo"/>
                <a:cs typeface="Arvo"/>
                <a:sym typeface="Arvo"/>
              </a:rPr>
              <a:t> - Gave money to a candidate, party or group.</a:t>
            </a:r>
            <a:endParaRPr sz="1700">
              <a:latin typeface="Arvo"/>
              <a:ea typeface="Arvo"/>
              <a:cs typeface="Arvo"/>
              <a:sym typeface="Arvo"/>
            </a:endParaRPr>
          </a:p>
          <a:p>
            <a:pPr marL="457200" lvl="0" indent="-336550" algn="l" rtl="0">
              <a:lnSpc>
                <a:spcPct val="115000"/>
              </a:lnSpc>
              <a:spcBef>
                <a:spcPts val="0"/>
              </a:spcBef>
              <a:spcAft>
                <a:spcPts val="0"/>
              </a:spcAft>
              <a:buClr>
                <a:srgbClr val="000000"/>
              </a:buClr>
              <a:buSzPts val="1700"/>
              <a:buFont typeface="Arvo"/>
              <a:buChar char="●"/>
            </a:pPr>
            <a:r>
              <a:rPr lang="es" sz="1700" b="1">
                <a:solidFill>
                  <a:srgbClr val="FF0000"/>
                </a:solidFill>
                <a:latin typeface="Arvo"/>
                <a:ea typeface="Arvo"/>
                <a:cs typeface="Arvo"/>
                <a:sym typeface="Arvo"/>
              </a:rPr>
              <a:t>55-57%</a:t>
            </a:r>
            <a:r>
              <a:rPr lang="es" sz="1700">
                <a:latin typeface="Arvo"/>
                <a:ea typeface="Arvo"/>
                <a:cs typeface="Arvo"/>
                <a:sym typeface="Arvo"/>
              </a:rPr>
              <a:t> - Voted in the last presidential election.</a:t>
            </a:r>
            <a:endParaRPr sz="1700">
              <a:latin typeface="Arvo"/>
              <a:ea typeface="Arvo"/>
              <a:cs typeface="Arvo"/>
              <a:sym typeface="Arvo"/>
            </a:endParaRPr>
          </a:p>
        </p:txBody>
      </p:sp>
      <p:sp>
        <p:nvSpPr>
          <p:cNvPr id="569" name="Google Shape;569;p37"/>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1"/>
          <p:cNvSpPr txBox="1">
            <a:spLocks noGrp="1"/>
          </p:cNvSpPr>
          <p:nvPr>
            <p:ph type="ctrTitle"/>
          </p:nvPr>
        </p:nvSpPr>
        <p:spPr>
          <a:xfrm flipH="1">
            <a:off x="770525" y="468450"/>
            <a:ext cx="5836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Vocabulary - Cont.</a:t>
            </a:r>
            <a:endParaRPr sz="4800"/>
          </a:p>
        </p:txBody>
      </p:sp>
      <p:sp>
        <p:nvSpPr>
          <p:cNvPr id="360" name="Google Shape;360;p11"/>
          <p:cNvSpPr txBox="1"/>
          <p:nvPr/>
        </p:nvSpPr>
        <p:spPr>
          <a:xfrm>
            <a:off x="4741328" y="11598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Public Opinion</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How people think or feel about particular things.</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Political Participation</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The many different ways that people take part in politics and government.</a:t>
            </a:r>
            <a:endParaRPr sz="1800">
              <a:solidFill>
                <a:srgbClr val="56051A"/>
              </a:solidFill>
              <a:latin typeface="Arvo"/>
              <a:ea typeface="Arvo"/>
              <a:cs typeface="Arvo"/>
              <a:sym typeface="Arvo"/>
            </a:endParaRPr>
          </a:p>
        </p:txBody>
      </p:sp>
      <p:sp>
        <p:nvSpPr>
          <p:cNvPr id="361" name="Google Shape;361;p11"/>
          <p:cNvSpPr txBox="1"/>
          <p:nvPr/>
        </p:nvSpPr>
        <p:spPr>
          <a:xfrm>
            <a:off x="370953" y="11598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Political Culture</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The widely shared beliefs, values, and norms about how citizens relate to governments and to one another.</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Political Socialization</a:t>
            </a:r>
            <a:r>
              <a:rPr lang="es" sz="1800" b="1">
                <a:solidFill>
                  <a:srgbClr val="56051A"/>
                </a:solidFill>
                <a:latin typeface="Arvo"/>
                <a:ea typeface="Arvo"/>
                <a:cs typeface="Arvo"/>
                <a:sym typeface="Arvo"/>
              </a:rPr>
              <a:t>: </a:t>
            </a:r>
            <a:r>
              <a:rPr lang="es" sz="1800">
                <a:solidFill>
                  <a:srgbClr val="56051A"/>
                </a:solidFill>
                <a:latin typeface="Arvo"/>
                <a:ea typeface="Arvo"/>
                <a:cs typeface="Arvo"/>
                <a:sym typeface="Arvo"/>
              </a:rPr>
              <a:t>The process through which an individual's learn a set of political attitudes and form opinions about social issues.</a:t>
            </a:r>
            <a:endParaRPr sz="1800">
              <a:solidFill>
                <a:srgbClr val="56051A"/>
              </a:solidFill>
              <a:latin typeface="Arvo"/>
              <a:ea typeface="Arvo"/>
              <a:cs typeface="Arvo"/>
              <a:sym typeface="Arvo"/>
            </a:endParaRPr>
          </a:p>
        </p:txBody>
      </p:sp>
      <p:sp>
        <p:nvSpPr>
          <p:cNvPr id="362" name="Google Shape;362;p11"/>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38"/>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4800"/>
              <a:t>Protest as Participation</a:t>
            </a:r>
            <a:endParaRPr sz="4800"/>
          </a:p>
        </p:txBody>
      </p:sp>
      <p:sp>
        <p:nvSpPr>
          <p:cNvPr id="575" name="Google Shape;575;p38"/>
          <p:cNvSpPr txBox="1"/>
          <p:nvPr/>
        </p:nvSpPr>
        <p:spPr>
          <a:xfrm>
            <a:off x="4529125" y="1365750"/>
            <a:ext cx="4129200" cy="24120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FF0000"/>
                </a:solidFill>
                <a:latin typeface="Arvo"/>
                <a:ea typeface="Arvo"/>
                <a:cs typeface="Arvo"/>
                <a:sym typeface="Arvo"/>
              </a:rPr>
              <a:t>Protest</a:t>
            </a:r>
            <a:r>
              <a:rPr lang="es" sz="1800" b="1">
                <a:solidFill>
                  <a:srgbClr val="FF0000"/>
                </a:solidFill>
                <a:latin typeface="Arvo"/>
                <a:ea typeface="Arvo"/>
                <a:cs typeface="Arvo"/>
                <a:sym typeface="Arvo"/>
              </a:rPr>
              <a:t>:</a:t>
            </a:r>
            <a:r>
              <a:rPr lang="es" sz="1800">
                <a:solidFill>
                  <a:srgbClr val="56051A"/>
                </a:solidFill>
                <a:latin typeface="Arvo"/>
                <a:ea typeface="Arvo"/>
                <a:cs typeface="Arvo"/>
                <a:sym typeface="Arvo"/>
              </a:rPr>
              <a:t> Designed to achieve policy change through dramatic and unconventional tactics</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FF0000"/>
                </a:solidFill>
                <a:latin typeface="Arvo"/>
                <a:ea typeface="Arvo"/>
                <a:cs typeface="Arvo"/>
                <a:sym typeface="Arvo"/>
              </a:rPr>
              <a:t>Civil Disobedience</a:t>
            </a:r>
            <a:r>
              <a:rPr lang="es" sz="1800" b="1">
                <a:solidFill>
                  <a:srgbClr val="FF0000"/>
                </a:solidFill>
                <a:latin typeface="Arvo"/>
                <a:ea typeface="Arvo"/>
                <a:cs typeface="Arvo"/>
                <a:sym typeface="Arvo"/>
              </a:rPr>
              <a:t>:</a:t>
            </a:r>
            <a:r>
              <a:rPr lang="es" sz="1800">
                <a:solidFill>
                  <a:srgbClr val="56051A"/>
                </a:solidFill>
                <a:latin typeface="Arvo"/>
                <a:ea typeface="Arvo"/>
                <a:cs typeface="Arvo"/>
                <a:sym typeface="Arvo"/>
              </a:rPr>
              <a:t> Reflects a conscious decision to break a law believed to be immoral and to suffer the consequences. </a:t>
            </a:r>
            <a:endParaRPr sz="1800">
              <a:solidFill>
                <a:srgbClr val="56051A"/>
              </a:solidFill>
              <a:latin typeface="Arvo"/>
              <a:ea typeface="Arvo"/>
              <a:cs typeface="Arvo"/>
              <a:sym typeface="Arvo"/>
            </a:endParaRPr>
          </a:p>
        </p:txBody>
      </p:sp>
      <p:sp>
        <p:nvSpPr>
          <p:cNvPr id="576" name="Google Shape;576;p3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30</a:t>
            </a:fld>
            <a:endParaRPr/>
          </a:p>
        </p:txBody>
      </p:sp>
      <p:pic>
        <p:nvPicPr>
          <p:cNvPr id="577" name="Google Shape;577;p38"/>
          <p:cNvPicPr preferRelativeResize="0"/>
          <p:nvPr/>
        </p:nvPicPr>
        <p:blipFill>
          <a:blip r:embed="rId3">
            <a:alphaModFix/>
          </a:blip>
          <a:stretch>
            <a:fillRect/>
          </a:stretch>
        </p:blipFill>
        <p:spPr>
          <a:xfrm>
            <a:off x="146875" y="1664487"/>
            <a:ext cx="4382253" cy="1814524"/>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3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31</a:t>
            </a:fld>
            <a:endParaRPr/>
          </a:p>
        </p:txBody>
      </p:sp>
      <p:pic>
        <p:nvPicPr>
          <p:cNvPr id="583" name="Google Shape;583;p39" descr="AP NSL Forever Project by Charlie Davies" title="A Young Person's Guide to Political Participation">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87"/>
        <p:cNvGrpSpPr/>
        <p:nvPr/>
      </p:nvGrpSpPr>
      <p:grpSpPr>
        <a:xfrm>
          <a:off x="0" y="0"/>
          <a:ext cx="0" cy="0"/>
          <a:chOff x="0" y="0"/>
          <a:chExt cx="0" cy="0"/>
        </a:xfrm>
      </p:grpSpPr>
      <p:sp>
        <p:nvSpPr>
          <p:cNvPr id="588" name="Google Shape;588;p4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32</a:t>
            </a:fld>
            <a:endParaRPr/>
          </a:p>
        </p:txBody>
      </p:sp>
      <p:pic>
        <p:nvPicPr>
          <p:cNvPr id="589" name="Google Shape;589;p40" descr="So today Craig is going to talk about where our political opinions come from. Of course, most people’s politics are grounded in their ideologies, but there are also other external influences such as the government itself, interest groups, and the media. So we're going to talk about how these influencers factor into the overall public opinion and how their roles have changed over time. Now this stuff may seem like common sense, but it’s important to know where our opinions come from, especially when you consider how quickly the media landscape is changing.&#10;&#10;Produced in collaboration with PBS Digital Studios: http://youtube.com/pbsdigitalstudios&#10;&#10;Support is provided by Voqal: http://www.voqal.org&#10;&#10;All attributed images are licensed under Creative Commons by Attribution 4.0&#10;&#10;https://creativecommons.org/licenses/...&#10;Want to find Crash Course elsewhere on the internet?&#10;Facebook - http://www.facebook.com/YouTubeCrashC...&#10;Twitter - http://www.twitter.com/TheCrashCourse&#10;Tumblr - http://thecrashcourse.tumblr.com &#10;Support Crash Course on Patreon: http://patreon.com/crashcourse&#10;&#10;CC Kids: http://www.youtube.com/crashcoursekids" title="Shaping Public Opinion: Crash Course Government and Politics #34">
            <a:hlinkClick r:id="rId3"/>
          </p:cNvPr>
          <p:cNvPicPr preferRelativeResize="0"/>
          <p:nvPr/>
        </p:nvPicPr>
        <p:blipFill>
          <a:blip r:embed="rId4">
            <a:alphaModFix/>
          </a:blip>
          <a:stretch>
            <a:fillRect/>
          </a:stretch>
        </p:blipFill>
        <p:spPr>
          <a:xfrm>
            <a:off x="2286000" y="857250"/>
            <a:ext cx="4572000" cy="34290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12"/>
          <p:cNvSpPr txBox="1">
            <a:spLocks noGrp="1"/>
          </p:cNvSpPr>
          <p:nvPr>
            <p:ph type="ctrTitle"/>
          </p:nvPr>
        </p:nvSpPr>
        <p:spPr>
          <a:xfrm flipH="1">
            <a:off x="770525" y="468450"/>
            <a:ext cx="5836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Vocabulary - Cont.</a:t>
            </a:r>
            <a:endParaRPr sz="4800"/>
          </a:p>
        </p:txBody>
      </p:sp>
      <p:sp>
        <p:nvSpPr>
          <p:cNvPr id="368" name="Google Shape;368;p12"/>
          <p:cNvSpPr txBox="1"/>
          <p:nvPr/>
        </p:nvSpPr>
        <p:spPr>
          <a:xfrm>
            <a:off x="4741328" y="11598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Exit Polls</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Polls based on interviews conducted on election day with random selected voters.</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Straw Poll</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Unscientific survey used to gauge public opinion on a variety of issues and policies.</a:t>
            </a:r>
            <a:endParaRPr sz="1800">
              <a:solidFill>
                <a:srgbClr val="56051A"/>
              </a:solidFill>
              <a:latin typeface="Arvo"/>
              <a:ea typeface="Arvo"/>
              <a:cs typeface="Arvo"/>
              <a:sym typeface="Arvo"/>
            </a:endParaRPr>
          </a:p>
        </p:txBody>
      </p:sp>
      <p:sp>
        <p:nvSpPr>
          <p:cNvPr id="369" name="Google Shape;369;p12"/>
          <p:cNvSpPr txBox="1"/>
          <p:nvPr/>
        </p:nvSpPr>
        <p:spPr>
          <a:xfrm>
            <a:off x="370953" y="11598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Poll</a:t>
            </a:r>
            <a:r>
              <a:rPr lang="es" sz="1800" b="1">
                <a:solidFill>
                  <a:srgbClr val="56051A"/>
                </a:solidFill>
                <a:latin typeface="Arvo"/>
                <a:ea typeface="Arvo"/>
                <a:cs typeface="Arvo"/>
                <a:sym typeface="Arvo"/>
              </a:rPr>
              <a:t>: </a:t>
            </a:r>
            <a:r>
              <a:rPr lang="es" sz="1800">
                <a:solidFill>
                  <a:srgbClr val="56051A"/>
                </a:solidFill>
                <a:latin typeface="Arvo"/>
                <a:ea typeface="Arvo"/>
                <a:cs typeface="Arvo"/>
                <a:sym typeface="Arvo"/>
              </a:rPr>
              <a:t>A survey of public opinion.</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Opinion Poll</a:t>
            </a:r>
            <a:r>
              <a:rPr lang="es" sz="1800" b="1">
                <a:solidFill>
                  <a:srgbClr val="56051A"/>
                </a:solidFill>
                <a:latin typeface="Arvo"/>
                <a:ea typeface="Arvo"/>
                <a:cs typeface="Arvo"/>
                <a:sym typeface="Arvo"/>
              </a:rPr>
              <a:t>: </a:t>
            </a:r>
            <a:r>
              <a:rPr lang="es" sz="1800">
                <a:solidFill>
                  <a:srgbClr val="56051A"/>
                </a:solidFill>
                <a:latin typeface="Arvo"/>
                <a:ea typeface="Arvo"/>
                <a:cs typeface="Arvo"/>
                <a:sym typeface="Arvo"/>
              </a:rPr>
              <a:t>The most basic type of poll, asking citizens how they feel about a particular issue or person.</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Scientific Polling</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Polls conducted by professionals with strict statistical standards to ensure accuracy.</a:t>
            </a:r>
            <a:endParaRPr sz="1800">
              <a:solidFill>
                <a:srgbClr val="56051A"/>
              </a:solidFill>
              <a:latin typeface="Arvo"/>
              <a:ea typeface="Arvo"/>
              <a:cs typeface="Arvo"/>
              <a:sym typeface="Arvo"/>
            </a:endParaRPr>
          </a:p>
        </p:txBody>
      </p:sp>
      <p:sp>
        <p:nvSpPr>
          <p:cNvPr id="370" name="Google Shape;370;p12"/>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13"/>
          <p:cNvSpPr txBox="1">
            <a:spLocks noGrp="1"/>
          </p:cNvSpPr>
          <p:nvPr>
            <p:ph type="ctrTitle"/>
          </p:nvPr>
        </p:nvSpPr>
        <p:spPr>
          <a:xfrm flipH="1">
            <a:off x="770525" y="468450"/>
            <a:ext cx="5836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Vocabulary - Cont.</a:t>
            </a:r>
            <a:endParaRPr sz="4800"/>
          </a:p>
        </p:txBody>
      </p:sp>
      <p:sp>
        <p:nvSpPr>
          <p:cNvPr id="376" name="Google Shape;376;p13"/>
          <p:cNvSpPr txBox="1"/>
          <p:nvPr/>
        </p:nvSpPr>
        <p:spPr>
          <a:xfrm>
            <a:off x="4741328" y="8550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Sampling Error</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Mistakes made in the process of taking a sample that could lead to inaccurate information about the population.</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Mass Survey</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A survey given to a large number of people that usually consists of closed-ended questions.  Ir provides a lot of data points, but little detail.</a:t>
            </a:r>
            <a:endParaRPr sz="1800">
              <a:solidFill>
                <a:srgbClr val="56051A"/>
              </a:solidFill>
              <a:latin typeface="Arvo"/>
              <a:ea typeface="Arvo"/>
              <a:cs typeface="Arvo"/>
              <a:sym typeface="Arvo"/>
            </a:endParaRPr>
          </a:p>
        </p:txBody>
      </p:sp>
      <p:sp>
        <p:nvSpPr>
          <p:cNvPr id="377" name="Google Shape;377;p13"/>
          <p:cNvSpPr txBox="1"/>
          <p:nvPr/>
        </p:nvSpPr>
        <p:spPr>
          <a:xfrm>
            <a:off x="370953" y="11598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Sample</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A subset of the whole population selected to be questioned for the purpose of prediction of gauging opinion.</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Random Sampling</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Method of selecting from a population in which each person has an equal probability of being selected.</a:t>
            </a:r>
            <a:endParaRPr sz="1800">
              <a:solidFill>
                <a:srgbClr val="56051A"/>
              </a:solidFill>
              <a:latin typeface="Arvo"/>
              <a:ea typeface="Arvo"/>
              <a:cs typeface="Arvo"/>
              <a:sym typeface="Arvo"/>
            </a:endParaRPr>
          </a:p>
        </p:txBody>
      </p:sp>
      <p:sp>
        <p:nvSpPr>
          <p:cNvPr id="378" name="Google Shape;378;p13"/>
          <p:cNvSpPr txBox="1">
            <a:spLocks noGrp="1"/>
          </p:cNvSpPr>
          <p:nvPr>
            <p:ph type="sldNum" idx="12"/>
          </p:nvPr>
        </p:nvSpPr>
        <p:spPr>
          <a:xfrm>
            <a:off x="76198" y="474990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p14"/>
          <p:cNvSpPr txBox="1">
            <a:spLocks noGrp="1"/>
          </p:cNvSpPr>
          <p:nvPr>
            <p:ph type="ctrTitle"/>
          </p:nvPr>
        </p:nvSpPr>
        <p:spPr>
          <a:xfrm flipH="1">
            <a:off x="770525" y="468450"/>
            <a:ext cx="5836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Vocabulary - Cont.</a:t>
            </a:r>
            <a:endParaRPr sz="4800"/>
          </a:p>
        </p:txBody>
      </p:sp>
      <p:sp>
        <p:nvSpPr>
          <p:cNvPr id="384" name="Google Shape;384;p14"/>
          <p:cNvSpPr txBox="1"/>
          <p:nvPr/>
        </p:nvSpPr>
        <p:spPr>
          <a:xfrm>
            <a:off x="4741328" y="855000"/>
            <a:ext cx="4082400" cy="28239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Protest</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A form of political participation designed to achieve policy change through dramatic and unconventional tactics.</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Civil Disobedience</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A form of political participation that reflects a conscious decision to break a law believed to be immoral and to suffer the consequences.</a:t>
            </a:r>
            <a:endParaRPr sz="1800">
              <a:solidFill>
                <a:srgbClr val="56051A"/>
              </a:solidFill>
              <a:latin typeface="Arvo"/>
              <a:ea typeface="Arvo"/>
              <a:cs typeface="Arvo"/>
              <a:sym typeface="Arvo"/>
            </a:endParaRPr>
          </a:p>
        </p:txBody>
      </p:sp>
      <p:sp>
        <p:nvSpPr>
          <p:cNvPr id="385" name="Google Shape;385;p14"/>
          <p:cNvSpPr txBox="1"/>
          <p:nvPr/>
        </p:nvSpPr>
        <p:spPr>
          <a:xfrm>
            <a:off x="370950" y="1159800"/>
            <a:ext cx="4082400" cy="30480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Random-Digit Dialing</a:t>
            </a:r>
            <a:r>
              <a:rPr lang="es" sz="1800" b="1">
                <a:solidFill>
                  <a:srgbClr val="56051A"/>
                </a:solidFill>
                <a:latin typeface="Arvo"/>
                <a:ea typeface="Arvo"/>
                <a:cs typeface="Arvo"/>
                <a:sym typeface="Arvo"/>
              </a:rPr>
              <a:t>: </a:t>
            </a:r>
            <a:r>
              <a:rPr lang="es" sz="1800">
                <a:solidFill>
                  <a:srgbClr val="56051A"/>
                </a:solidFill>
                <a:latin typeface="Arvo"/>
                <a:ea typeface="Arvo"/>
                <a:cs typeface="Arvo"/>
                <a:sym typeface="Arvo"/>
              </a:rPr>
              <a:t>A technique used by pollsters to place telephone calls randomly to both listed and unlisted numbers when conducting a survey.</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Activists</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People who tend to participate in all forms of politics.</a:t>
            </a:r>
            <a:endParaRPr sz="1800">
              <a:solidFill>
                <a:srgbClr val="56051A"/>
              </a:solidFill>
              <a:latin typeface="Arvo"/>
              <a:ea typeface="Arvo"/>
              <a:cs typeface="Arvo"/>
              <a:sym typeface="Arvo"/>
            </a:endParaRPr>
          </a:p>
        </p:txBody>
      </p:sp>
      <p:sp>
        <p:nvSpPr>
          <p:cNvPr id="386" name="Google Shape;386;p14"/>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6</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15"/>
          <p:cNvSpPr txBox="1">
            <a:spLocks noGrp="1"/>
          </p:cNvSpPr>
          <p:nvPr>
            <p:ph type="ctrTitle"/>
          </p:nvPr>
        </p:nvSpPr>
        <p:spPr>
          <a:xfrm flipH="1">
            <a:off x="770525" y="468450"/>
            <a:ext cx="5836200" cy="577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s" sz="4800"/>
              <a:t>Vocabulary - Cont.</a:t>
            </a:r>
            <a:endParaRPr sz="4800"/>
          </a:p>
        </p:txBody>
      </p:sp>
      <p:sp>
        <p:nvSpPr>
          <p:cNvPr id="392" name="Google Shape;392;p15"/>
          <p:cNvSpPr txBox="1"/>
          <p:nvPr/>
        </p:nvSpPr>
        <p:spPr>
          <a:xfrm>
            <a:off x="4721925" y="1159800"/>
            <a:ext cx="4082400" cy="17334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Gerrymandering</a:t>
            </a:r>
            <a:r>
              <a:rPr lang="es" sz="1800" b="1">
                <a:solidFill>
                  <a:srgbClr val="56051A"/>
                </a:solidFill>
                <a:latin typeface="Arvo"/>
                <a:ea typeface="Arvo"/>
                <a:cs typeface="Arvo"/>
                <a:sym typeface="Arvo"/>
              </a:rPr>
              <a:t>: </a:t>
            </a:r>
            <a:r>
              <a:rPr lang="es" sz="1800">
                <a:solidFill>
                  <a:srgbClr val="56051A"/>
                </a:solidFill>
                <a:latin typeface="Arvo"/>
                <a:ea typeface="Arvo"/>
                <a:cs typeface="Arvo"/>
                <a:sym typeface="Arvo"/>
              </a:rPr>
              <a:t>Drawing a district with boundaries that favor one or more groups of voters or some candidates over another.</a:t>
            </a:r>
            <a:endParaRPr sz="1800">
              <a:solidFill>
                <a:srgbClr val="56051A"/>
              </a:solidFill>
              <a:latin typeface="Arvo"/>
              <a:ea typeface="Arvo"/>
              <a:cs typeface="Arvo"/>
              <a:sym typeface="Arvo"/>
            </a:endParaRPr>
          </a:p>
        </p:txBody>
      </p:sp>
      <p:sp>
        <p:nvSpPr>
          <p:cNvPr id="393" name="Google Shape;393;p15"/>
          <p:cNvSpPr txBox="1">
            <a:spLocks noGrp="1"/>
          </p:cNvSpPr>
          <p:nvPr>
            <p:ph type="sldNum" idx="12"/>
          </p:nvPr>
        </p:nvSpPr>
        <p:spPr>
          <a:xfrm>
            <a:off x="76209" y="4749851"/>
            <a:ext cx="548700" cy="39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fld id="{00000000-1234-1234-1234-123412341234}" type="slidenum">
              <a:rPr lang="es"/>
              <a:t>7</a:t>
            </a:fld>
            <a:endParaRPr/>
          </a:p>
        </p:txBody>
      </p:sp>
      <p:sp>
        <p:nvSpPr>
          <p:cNvPr id="394" name="Google Shape;394;p15"/>
          <p:cNvSpPr txBox="1"/>
          <p:nvPr/>
        </p:nvSpPr>
        <p:spPr>
          <a:xfrm>
            <a:off x="370950" y="1159800"/>
            <a:ext cx="4082400" cy="34578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Political Efficacy</a:t>
            </a:r>
            <a:r>
              <a:rPr lang="es" sz="1800" b="1">
                <a:solidFill>
                  <a:srgbClr val="56051A"/>
                </a:solidFill>
                <a:latin typeface="Arvo"/>
                <a:ea typeface="Arvo"/>
                <a:cs typeface="Arvo"/>
                <a:sym typeface="Arvo"/>
              </a:rPr>
              <a:t>: </a:t>
            </a:r>
            <a:r>
              <a:rPr lang="es" sz="1800">
                <a:solidFill>
                  <a:srgbClr val="56051A"/>
                </a:solidFill>
                <a:latin typeface="Arvo"/>
                <a:ea typeface="Arvo"/>
                <a:cs typeface="Arvo"/>
                <a:sym typeface="Arvo"/>
              </a:rPr>
              <a:t>The extent to which an individual believes that her or his vote will have an impact on the result of an election.  A low sense of efficacy often discourages one from voting.</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Gender Gap</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Difference in political views between men and women.</a:t>
            </a:r>
            <a:endParaRPr sz="1800">
              <a:solidFill>
                <a:srgbClr val="56051A"/>
              </a:solidFill>
              <a:latin typeface="Arvo"/>
              <a:ea typeface="Arvo"/>
              <a:cs typeface="Arvo"/>
              <a:sym typeface="Arvo"/>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16"/>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4800"/>
              <a:t>Introduction</a:t>
            </a:r>
            <a:endParaRPr sz="4800"/>
          </a:p>
        </p:txBody>
      </p:sp>
      <p:sp>
        <p:nvSpPr>
          <p:cNvPr id="400" name="Google Shape;400;p16"/>
          <p:cNvSpPr txBox="1"/>
          <p:nvPr/>
        </p:nvSpPr>
        <p:spPr>
          <a:xfrm>
            <a:off x="4572000" y="1159800"/>
            <a:ext cx="4060800" cy="3715800"/>
          </a:xfrm>
          <a:prstGeom prst="rect">
            <a:avLst/>
          </a:prstGeom>
          <a:noFill/>
          <a:ln>
            <a:noFill/>
          </a:ln>
        </p:spPr>
        <p:txBody>
          <a:bodyPr spcFirstLastPara="1" wrap="square" lIns="0" tIns="0" rIns="0" bIns="0" anchor="t" anchorCtr="0">
            <a:noAutofit/>
          </a:bodyPr>
          <a:lstStyle/>
          <a:p>
            <a:pPr marL="457200" lvl="0" indent="-381000" algn="l" rtl="0">
              <a:lnSpc>
                <a:spcPct val="115000"/>
              </a:lnSpc>
              <a:spcBef>
                <a:spcPts val="600"/>
              </a:spcBef>
              <a:spcAft>
                <a:spcPts val="0"/>
              </a:spcAft>
              <a:buClr>
                <a:srgbClr val="56051A"/>
              </a:buClr>
              <a:buSzPts val="2400"/>
              <a:buFont typeface="Arvo"/>
              <a:buChar char="●"/>
            </a:pPr>
            <a:r>
              <a:rPr lang="es" sz="2400" b="1" u="sng">
                <a:solidFill>
                  <a:srgbClr val="56051A"/>
                </a:solidFill>
                <a:latin typeface="Arvo"/>
                <a:ea typeface="Arvo"/>
                <a:cs typeface="Arvo"/>
                <a:sym typeface="Arvo"/>
              </a:rPr>
              <a:t>Some Basics:</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Demography</a:t>
            </a:r>
            <a:endParaRPr sz="1800">
              <a:solidFill>
                <a:srgbClr val="56051A"/>
              </a:solidFill>
              <a:latin typeface="Arvo"/>
              <a:ea typeface="Arvo"/>
              <a:cs typeface="Arvo"/>
              <a:sym typeface="Arvo"/>
            </a:endParaRPr>
          </a:p>
          <a:p>
            <a:pPr marL="1371600" lvl="2"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The science of population changes.</a:t>
            </a:r>
            <a:endParaRPr sz="1800">
              <a:solidFill>
                <a:srgbClr val="56051A"/>
              </a:solidFill>
              <a:latin typeface="Arvo"/>
              <a:ea typeface="Arvo"/>
              <a:cs typeface="Arvo"/>
              <a:sym typeface="Arvo"/>
            </a:endParaRPr>
          </a:p>
          <a:p>
            <a:pPr marL="914400" lvl="1"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Census</a:t>
            </a:r>
            <a:endParaRPr sz="1800">
              <a:solidFill>
                <a:srgbClr val="56051A"/>
              </a:solidFill>
              <a:latin typeface="Arvo"/>
              <a:ea typeface="Arvo"/>
              <a:cs typeface="Arvo"/>
              <a:sym typeface="Arvo"/>
            </a:endParaRPr>
          </a:p>
          <a:p>
            <a:pPr marL="1371600" lvl="2" indent="-342900" algn="l" rtl="0">
              <a:lnSpc>
                <a:spcPct val="115000"/>
              </a:lnSpc>
              <a:spcBef>
                <a:spcPts val="0"/>
              </a:spcBef>
              <a:spcAft>
                <a:spcPts val="0"/>
              </a:spcAft>
              <a:buClr>
                <a:srgbClr val="56051A"/>
              </a:buClr>
              <a:buSzPts val="1800"/>
              <a:buFont typeface="Arvo"/>
              <a:buChar char="➢"/>
            </a:pPr>
            <a:r>
              <a:rPr lang="es" sz="1800">
                <a:solidFill>
                  <a:srgbClr val="56051A"/>
                </a:solidFill>
                <a:latin typeface="Arvo"/>
                <a:ea typeface="Arvo"/>
                <a:cs typeface="Arvo"/>
                <a:sym typeface="Arvo"/>
              </a:rPr>
              <a:t>A valuable tool for understanding population changes- required every 10 years.</a:t>
            </a:r>
            <a:endParaRPr sz="1800">
              <a:solidFill>
                <a:srgbClr val="56051A"/>
              </a:solidFill>
              <a:latin typeface="Arvo"/>
              <a:ea typeface="Arvo"/>
              <a:cs typeface="Arvo"/>
              <a:sym typeface="Arvo"/>
            </a:endParaRPr>
          </a:p>
        </p:txBody>
      </p:sp>
      <p:pic>
        <p:nvPicPr>
          <p:cNvPr id="401" name="Google Shape;401;p16"/>
          <p:cNvPicPr preferRelativeResize="0"/>
          <p:nvPr/>
        </p:nvPicPr>
        <p:blipFill rotWithShape="1">
          <a:blip r:embed="rId3">
            <a:alphaModFix/>
          </a:blip>
          <a:srcRect l="16635" r="11966"/>
          <a:stretch/>
        </p:blipFill>
        <p:spPr>
          <a:xfrm>
            <a:off x="238037" y="2945251"/>
            <a:ext cx="4305600" cy="1695998"/>
          </a:xfrm>
          <a:prstGeom prst="rect">
            <a:avLst/>
          </a:prstGeom>
          <a:noFill/>
          <a:ln>
            <a:noFill/>
          </a:ln>
        </p:spPr>
      </p:pic>
      <p:pic>
        <p:nvPicPr>
          <p:cNvPr id="402" name="Google Shape;402;p16"/>
          <p:cNvPicPr preferRelativeResize="0"/>
          <p:nvPr/>
        </p:nvPicPr>
        <p:blipFill>
          <a:blip r:embed="rId4">
            <a:alphaModFix/>
          </a:blip>
          <a:stretch>
            <a:fillRect/>
          </a:stretch>
        </p:blipFill>
        <p:spPr>
          <a:xfrm>
            <a:off x="613961" y="778800"/>
            <a:ext cx="3553770" cy="1888151"/>
          </a:xfrm>
          <a:prstGeom prst="rect">
            <a:avLst/>
          </a:prstGeom>
          <a:noFill/>
          <a:ln>
            <a:noFill/>
          </a:ln>
        </p:spPr>
      </p:pic>
      <p:sp>
        <p:nvSpPr>
          <p:cNvPr id="403" name="Google Shape;403;p16"/>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Google Shape;408;p17"/>
          <p:cNvSpPr txBox="1">
            <a:spLocks noGrp="1"/>
          </p:cNvSpPr>
          <p:nvPr>
            <p:ph type="ctrTitle"/>
          </p:nvPr>
        </p:nvSpPr>
        <p:spPr>
          <a:xfrm>
            <a:off x="266501" y="468450"/>
            <a:ext cx="8095500" cy="577800"/>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s" sz="4800"/>
              <a:t>The American Melting Pot</a:t>
            </a:r>
            <a:endParaRPr sz="4800"/>
          </a:p>
        </p:txBody>
      </p:sp>
      <p:sp>
        <p:nvSpPr>
          <p:cNvPr id="409" name="Google Shape;409;p17"/>
          <p:cNvSpPr txBox="1"/>
          <p:nvPr/>
        </p:nvSpPr>
        <p:spPr>
          <a:xfrm>
            <a:off x="4343400" y="1159800"/>
            <a:ext cx="4264800" cy="3615300"/>
          </a:xfrm>
          <a:prstGeom prst="rect">
            <a:avLst/>
          </a:prstGeom>
          <a:noFill/>
          <a:ln>
            <a:noFill/>
          </a:ln>
        </p:spPr>
        <p:txBody>
          <a:bodyPr spcFirstLastPara="1" wrap="square" lIns="0" tIns="0" rIns="0" bIns="0" anchor="t" anchorCtr="0">
            <a:noAutofit/>
          </a:bodyPr>
          <a:lstStyle/>
          <a:p>
            <a:pPr marL="457200" lvl="0" indent="-342900" algn="l" rtl="0">
              <a:lnSpc>
                <a:spcPct val="115000"/>
              </a:lnSpc>
              <a:spcBef>
                <a:spcPts val="600"/>
              </a:spcBef>
              <a:spcAft>
                <a:spcPts val="0"/>
              </a:spcAft>
              <a:buClr>
                <a:srgbClr val="56051A"/>
              </a:buClr>
              <a:buSzPts val="1800"/>
              <a:buFont typeface="Arvo"/>
              <a:buChar char="●"/>
            </a:pPr>
            <a:r>
              <a:rPr lang="es" sz="1800" b="1" u="sng">
                <a:solidFill>
                  <a:srgbClr val="56051A"/>
                </a:solidFill>
                <a:latin typeface="Arvo"/>
                <a:ea typeface="Arvo"/>
                <a:cs typeface="Arvo"/>
                <a:sym typeface="Arvo"/>
              </a:rPr>
              <a:t>Melting Pot</a:t>
            </a:r>
            <a:r>
              <a:rPr lang="es" sz="1800" b="1">
                <a:solidFill>
                  <a:srgbClr val="56051A"/>
                </a:solidFill>
                <a:latin typeface="Arvo"/>
                <a:ea typeface="Arvo"/>
                <a:cs typeface="Arvo"/>
                <a:sym typeface="Arvo"/>
              </a:rPr>
              <a:t>: </a:t>
            </a:r>
            <a:r>
              <a:rPr lang="es" sz="1800">
                <a:solidFill>
                  <a:srgbClr val="56051A"/>
                </a:solidFill>
                <a:latin typeface="Arvo"/>
                <a:ea typeface="Arvo"/>
                <a:cs typeface="Arvo"/>
                <a:sym typeface="Arvo"/>
              </a:rPr>
              <a:t>The mixing of cultures, ideas, and peoples that has changed the American nation.</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56051A"/>
                </a:solidFill>
                <a:latin typeface="Arvo"/>
                <a:ea typeface="Arvo"/>
                <a:cs typeface="Arvo"/>
                <a:sym typeface="Arvo"/>
              </a:rPr>
              <a:t>Minority Majority</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That America will eventually cease to have a White, generally Anglo-Saxon majority. </a:t>
            </a:r>
            <a:endParaRPr sz="1800">
              <a:solidFill>
                <a:srgbClr val="56051A"/>
              </a:solidFill>
              <a:latin typeface="Arvo"/>
              <a:ea typeface="Arvo"/>
              <a:cs typeface="Arvo"/>
              <a:sym typeface="Arvo"/>
            </a:endParaRPr>
          </a:p>
          <a:p>
            <a:pPr marL="457200" lvl="0" indent="-342900" algn="l" rtl="0">
              <a:lnSpc>
                <a:spcPct val="115000"/>
              </a:lnSpc>
              <a:spcBef>
                <a:spcPts val="0"/>
              </a:spcBef>
              <a:spcAft>
                <a:spcPts val="0"/>
              </a:spcAft>
              <a:buClr>
                <a:srgbClr val="56051A"/>
              </a:buClr>
              <a:buSzPts val="1800"/>
              <a:buFont typeface="Arvo"/>
              <a:buChar char="●"/>
            </a:pPr>
            <a:r>
              <a:rPr lang="es" sz="1800" b="1" u="sng">
                <a:solidFill>
                  <a:srgbClr val="FF0000"/>
                </a:solidFill>
                <a:latin typeface="Arvo"/>
                <a:ea typeface="Arvo"/>
                <a:cs typeface="Arvo"/>
                <a:sym typeface="Arvo"/>
              </a:rPr>
              <a:t>Political Culture</a:t>
            </a:r>
            <a:r>
              <a:rPr lang="es" sz="1800" b="1">
                <a:solidFill>
                  <a:srgbClr val="56051A"/>
                </a:solidFill>
                <a:latin typeface="Arvo"/>
                <a:ea typeface="Arvo"/>
                <a:cs typeface="Arvo"/>
                <a:sym typeface="Arvo"/>
              </a:rPr>
              <a:t>:</a:t>
            </a:r>
            <a:r>
              <a:rPr lang="es" sz="1800">
                <a:solidFill>
                  <a:srgbClr val="56051A"/>
                </a:solidFill>
                <a:latin typeface="Arvo"/>
                <a:ea typeface="Arvo"/>
                <a:cs typeface="Arvo"/>
                <a:sym typeface="Arvo"/>
              </a:rPr>
              <a:t> Overall set of values widely shared within a society.</a:t>
            </a:r>
            <a:endParaRPr sz="1800">
              <a:solidFill>
                <a:srgbClr val="56051A"/>
              </a:solidFill>
              <a:latin typeface="Arvo"/>
              <a:ea typeface="Arvo"/>
              <a:cs typeface="Arvo"/>
              <a:sym typeface="Arvo"/>
            </a:endParaRPr>
          </a:p>
        </p:txBody>
      </p:sp>
      <p:pic>
        <p:nvPicPr>
          <p:cNvPr id="410" name="Google Shape;410;p17"/>
          <p:cNvPicPr preferRelativeResize="0"/>
          <p:nvPr/>
        </p:nvPicPr>
        <p:blipFill>
          <a:blip r:embed="rId3">
            <a:alphaModFix/>
          </a:blip>
          <a:stretch>
            <a:fillRect/>
          </a:stretch>
        </p:blipFill>
        <p:spPr>
          <a:xfrm>
            <a:off x="807600" y="1159800"/>
            <a:ext cx="2645700" cy="3286650"/>
          </a:xfrm>
          <a:prstGeom prst="rect">
            <a:avLst/>
          </a:prstGeom>
          <a:noFill/>
          <a:ln>
            <a:noFill/>
          </a:ln>
        </p:spPr>
      </p:pic>
      <p:sp>
        <p:nvSpPr>
          <p:cNvPr id="411" name="Google Shape;411;p1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s"/>
              <a:t>9</a:t>
            </a:fld>
            <a:endParaRPr/>
          </a:p>
        </p:txBody>
      </p:sp>
    </p:spTree>
  </p:cSld>
  <p:clrMapOvr>
    <a:masterClrMapping/>
  </p:clrMapOvr>
</p:sld>
</file>

<file path=ppt/theme/theme1.xml><?xml version="1.0" encoding="utf-8"?>
<a:theme xmlns:a="http://schemas.openxmlformats.org/drawingml/2006/main" name="My Creative CV by slidesgo">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1557</Words>
  <Application>Microsoft Office PowerPoint</Application>
  <PresentationFormat>On-screen Show (16:9)</PresentationFormat>
  <Paragraphs>162</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Barlow Condensed Medium</vt:lpstr>
      <vt:lpstr>Barlow Condensed SemiBold</vt:lpstr>
      <vt:lpstr>Arial</vt:lpstr>
      <vt:lpstr>Arvo</vt:lpstr>
      <vt:lpstr>Fira Sans Extra Condensed Medium</vt:lpstr>
      <vt:lpstr>Barlow Condensed</vt:lpstr>
      <vt:lpstr>My Creative CV by slidesgo</vt:lpstr>
      <vt:lpstr>Unit 4: Public Opinion &amp; Political Participation</vt:lpstr>
      <vt:lpstr>Vocabulary</vt:lpstr>
      <vt:lpstr>Vocabulary - Cont.</vt:lpstr>
      <vt:lpstr>Vocabulary - Cont.</vt:lpstr>
      <vt:lpstr>Vocabulary - Cont.</vt:lpstr>
      <vt:lpstr>Vocabulary - Cont.</vt:lpstr>
      <vt:lpstr>Vocabulary - Cont.</vt:lpstr>
      <vt:lpstr>Introduction</vt:lpstr>
      <vt:lpstr>The American Melting Pot</vt:lpstr>
      <vt:lpstr>The American Melting Pot - Cont.</vt:lpstr>
      <vt:lpstr>The American Melting Pot - Cont.</vt:lpstr>
      <vt:lpstr>Think-Pair-Share : The American Melting Pot</vt:lpstr>
      <vt:lpstr>The Graying of America</vt:lpstr>
      <vt:lpstr>The American People</vt:lpstr>
      <vt:lpstr>The American People - Cont.</vt:lpstr>
      <vt:lpstr>The American People - Cont.</vt:lpstr>
      <vt:lpstr>PowerPoint Presentation</vt:lpstr>
      <vt:lpstr>Exit Ticket</vt:lpstr>
      <vt:lpstr>How Americans Learn About Politics: Political Socialization</vt:lpstr>
      <vt:lpstr>How Americans Learn About Politics: Political Socialization - Cont.</vt:lpstr>
      <vt:lpstr>Measuring Public Opinion and Political Information</vt:lpstr>
      <vt:lpstr>Measuring Public Opinion and Political Information - Cont.</vt:lpstr>
      <vt:lpstr>What Polls Reveal About Americans’ Political Information</vt:lpstr>
      <vt:lpstr>Attitudes Toward Gays and Lesbians</vt:lpstr>
      <vt:lpstr>Attitudes Toward Gays and Lesbians - Cont.</vt:lpstr>
      <vt:lpstr>Understanding Public Opinion and Political Action</vt:lpstr>
      <vt:lpstr>Demographic Factors</vt:lpstr>
      <vt:lpstr>Class, Inequality, and Participation</vt:lpstr>
      <vt:lpstr>Types of Political Participation</vt:lpstr>
      <vt:lpstr>Protest as Participation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Public Opinion &amp; Political Participation</dc:title>
  <dc:creator>Michael Fluharty</dc:creator>
  <cp:lastModifiedBy>Michael Fluharty</cp:lastModifiedBy>
  <cp:revision>1</cp:revision>
  <dcterms:modified xsi:type="dcterms:W3CDTF">2020-02-24T19:22:26Z</dcterms:modified>
</cp:coreProperties>
</file>