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5" r:id="rId25"/>
    <p:sldId id="303" r:id="rId26"/>
    <p:sldId id="266" r:id="rId27"/>
    <p:sldId id="300" r:id="rId28"/>
    <p:sldId id="296" r:id="rId29"/>
    <p:sldId id="278" r:id="rId30"/>
    <p:sldId id="297" r:id="rId31"/>
    <p:sldId id="298" r:id="rId32"/>
    <p:sldId id="279" r:id="rId33"/>
    <p:sldId id="280" r:id="rId34"/>
    <p:sldId id="281" r:id="rId35"/>
    <p:sldId id="282" r:id="rId36"/>
    <p:sldId id="283" r:id="rId37"/>
    <p:sldId id="284" r:id="rId38"/>
    <p:sldId id="291" r:id="rId39"/>
    <p:sldId id="286" r:id="rId40"/>
    <p:sldId id="301" r:id="rId41"/>
    <p:sldId id="287" r:id="rId42"/>
    <p:sldId id="288" r:id="rId43"/>
    <p:sldId id="289" r:id="rId44"/>
    <p:sldId id="290" r:id="rId45"/>
    <p:sldId id="292" r:id="rId46"/>
    <p:sldId id="29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ebGkYy7pE?si=wRHr_ZYL6lrwsEp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(118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Charles Schumer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Mitch McConnell (R)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Richard Durbin (D)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Minority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John Thune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1" y="2264475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0" y="3429000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9" y="1182631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59" y="4681104"/>
            <a:ext cx="1150327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118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4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212 Dems and 221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48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3 Independents (all work with Democrats)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49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118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6311" y="1167442"/>
            <a:ext cx="1159965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average age of Members of the House at the beginning of the 118th Congress was 57.9 years; of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Senators, 64.0 years.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overwhelming majority, 96%, of Members of Congress have a college education.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dominant professions of Members are public service/politics, business, and law.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Most Members identify as Christians, and the collective majority of these affiliate with a Protestant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denomination. Roman Catholics account for the largest single religious denomination, and numerous other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affiliations are represented, including Jewish, Mormon, Buddhist, Muslim, Hindu, Greek and Russian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Orthodox, Pentecostal Christian, Unitarian Universalist, and Adventist.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average length of service for Representatives at the beginning of the 118th Congress was 8.5 years (4.3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House terms); for Senators, 11.2 years (1.9 Senate terms).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One hundred fifty-four women serve in the 118th Congress: 129 in the House, including 3 Delegates and the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Resident Commissioner, and 25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60 African American Members of the House and 3 in the Senate. This House number includes 2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Delegates.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62 Hispanic or Latino Members serving: 56 in the House, including 2 Delegates and the Resident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Commissioner, and 6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21 Members (16 Representatives, 3 Delegates, and 2 Senators) who are Asian Americans or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Pacific Islander Americans.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Five Native Americans (American Indians or Alaska Natives) serve in the 118th Congress (4 in the House,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1 in the Senate).</a:t>
            </a: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$174.000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make more as example: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 Mike Garcia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1026" name="Picture 2" descr="Mike Garcia (politician) - Wikipedia">
            <a:extLst>
              <a:ext uri="{FF2B5EF4-FFF2-40B4-BE49-F238E27FC236}">
                <a16:creationId xmlns:a16="http://schemas.microsoft.com/office/drawing/2014/main" id="{1BDA2D81-595F-470D-96BF-90A1DB0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74" y="2022556"/>
            <a:ext cx="2431915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531" b="1" dirty="0"/>
              <a:t>Party Views. (Organizational View)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(Representational View)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(Attitudinal View) </a:t>
            </a:r>
            <a:r>
              <a:rPr lang="en-US" altLang="en-US" sz="2531" dirty="0"/>
              <a:t>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  <a:p>
            <a:pPr lvl="1"/>
            <a:r>
              <a:rPr lang="en-US" altLang="en-US" sz="2400" dirty="0"/>
              <a:t>Only 38 of 378 Incumbents lost in the 2018 Elections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8" y="2179899"/>
            <a:ext cx="6288130" cy="30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 but usually does not happen this way.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fontScale="77500" lnSpcReduction="2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Partisan Polarization has become the new normal in voting in Congress.  Not new to politics though.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Marginal districts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Safe Districts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450657D-6336-45C1-9F33-5129333B5D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0714" y="568526"/>
            <a:ext cx="10170571" cy="57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5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21070"/>
            <a:ext cx="8946541" cy="5228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To lay and collect taxes, duties, imposts, and excises</a:t>
            </a:r>
          </a:p>
          <a:p>
            <a:r>
              <a:rPr lang="en-US" altLang="en-US" dirty="0"/>
              <a:t>To borrow money</a:t>
            </a:r>
          </a:p>
          <a:p>
            <a:r>
              <a:rPr lang="en-US" altLang="en-US" dirty="0"/>
              <a:t>To regulate commerce with foreign nations/among states</a:t>
            </a:r>
          </a:p>
          <a:p>
            <a:r>
              <a:rPr lang="en-US" altLang="en-US" dirty="0"/>
              <a:t>To establish rules for naturalization and bankruptcy</a:t>
            </a:r>
          </a:p>
          <a:p>
            <a:r>
              <a:rPr lang="en-US" altLang="en-US" dirty="0"/>
              <a:t>To coin money, set its value, and punish counterfeiting</a:t>
            </a:r>
          </a:p>
          <a:p>
            <a:r>
              <a:rPr lang="en-US" altLang="en-US" dirty="0"/>
              <a:t>To fix the standard of weights and measures</a:t>
            </a:r>
          </a:p>
          <a:p>
            <a:r>
              <a:rPr lang="en-US" altLang="en-US" dirty="0"/>
              <a:t>To establish a post office and post roads</a:t>
            </a:r>
          </a:p>
          <a:p>
            <a:r>
              <a:rPr lang="en-US" altLang="en-US" dirty="0"/>
              <a:t>To issue patents and copyrights to inventors/authors</a:t>
            </a:r>
          </a:p>
          <a:p>
            <a:r>
              <a:rPr lang="en-US" altLang="en-US" dirty="0"/>
              <a:t>To create courts inferior to the Supreme Court</a:t>
            </a:r>
          </a:p>
          <a:p>
            <a:r>
              <a:rPr lang="en-US" altLang="en-US" dirty="0"/>
              <a:t>To define/punish piracies, felonies on high seas, and crimes against law of nations</a:t>
            </a:r>
          </a:p>
          <a:p>
            <a:r>
              <a:rPr lang="en-US" altLang="en-US" dirty="0"/>
              <a:t>To declare war </a:t>
            </a:r>
          </a:p>
          <a:p>
            <a:r>
              <a:rPr lang="en-US" altLang="en-US" dirty="0"/>
              <a:t>To raise and support an army and navy; make rules for their governance</a:t>
            </a:r>
          </a:p>
          <a:p>
            <a:r>
              <a:rPr lang="en-US" altLang="en-US" dirty="0"/>
              <a:t>To provide for a militia</a:t>
            </a:r>
          </a:p>
          <a:p>
            <a:r>
              <a:rPr lang="en-US" altLang="en-US" dirty="0"/>
              <a:t>To exercise exclusive legislative powers over seat of government, federal facilities</a:t>
            </a:r>
          </a:p>
          <a:p>
            <a:r>
              <a:rPr lang="en-US" altLang="en-US" dirty="0"/>
              <a:t>To “make all laws which shall be necessary and proper for carrying into execution the fore-going powers, and all other powers vested by this Constitution in the government of the United States.”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  <a:p>
            <a:pPr marL="0" lvl="1" indent="0"/>
            <a:r>
              <a:rPr lang="en-US" altLang="en-US" sz="2250" u="sng" dirty="0"/>
              <a:t>Seniority rule </a:t>
            </a:r>
            <a:r>
              <a:rPr lang="en-US" altLang="en-US" sz="2250" dirty="0"/>
              <a:t>– A legislative practice that assigns the chair of the committee or subcommittee to the member of the majority party with the longest continuous service on the committee.</a:t>
            </a:r>
          </a:p>
          <a:p>
            <a:pPr marL="0" lvl="1" indent="0"/>
            <a:endParaRPr lang="en-US" altLang="en-US" sz="2250" dirty="0"/>
          </a:p>
          <a:p>
            <a:pPr marL="0" lvl="1" indent="0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795" y="848320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1800" dirty="0"/>
              <a:t>Committees work on the 11,000 bills every session</a:t>
            </a:r>
          </a:p>
          <a:p>
            <a:pPr lvl="2" indent="0"/>
            <a:r>
              <a:rPr lang="en-US" altLang="en-US" sz="1800" dirty="0"/>
              <a:t>Some hold hearings and “mark up” meetings</a:t>
            </a:r>
          </a:p>
          <a:p>
            <a:pPr lvl="2" indent="0"/>
            <a:r>
              <a:rPr lang="en-US" altLang="en-US" sz="1800" dirty="0"/>
              <a:t>Pigeonholed:  when a bill is forgotten, delayed or dead in committee.</a:t>
            </a:r>
          </a:p>
          <a:p>
            <a:pPr lvl="2" indent="0"/>
            <a:r>
              <a:rPr lang="en-US" altLang="en-US" sz="1800" dirty="0"/>
              <a:t>Discharge Petition: a way that if a committee holds a bill for longer than 30days any member can file for this and if 218 members sign it, then the bill comes to floor for debate.</a:t>
            </a:r>
            <a:endParaRPr lang="en-US" altLang="en-US" sz="2000" dirty="0"/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18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1800" dirty="0"/>
              <a:t>As publicity value of receiving credit for controlling spending has increase, so too has oversight grown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(CRS) Congressional Research Service, (GAO) Government Accountability Office, (CBO) Congressional Budget Office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39" y="1152983"/>
            <a:ext cx="5428398" cy="53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/>
              <a:t>Rider:  In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r>
              <a:rPr lang="en-US" altLang="en-US" sz="3300" b="1" dirty="0">
                <a:solidFill>
                  <a:schemeClr val="tx1"/>
                </a:solidFill>
              </a:rPr>
              <a:t>Restrictive rule</a:t>
            </a:r>
            <a:r>
              <a:rPr lang="en-US" altLang="en-US" sz="3300" dirty="0">
                <a:solidFill>
                  <a:schemeClr val="tx1"/>
                </a:solidFill>
              </a:rPr>
              <a:t>: An order from the House Rules Committee that permits certain kinds of amendments but not others.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Double Tracking</a:t>
            </a:r>
            <a:r>
              <a:rPr lang="en-US" altLang="en-US" sz="2531" dirty="0">
                <a:solidFill>
                  <a:schemeClr val="tx1"/>
                </a:solidFill>
              </a:rPr>
              <a:t>:  A procedure that allows the Senate to move onto other business but still keep a bill debate open for a future time.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(ear marks)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Pork that are placed in bills that are not seen by Congress as a whole so they are not actually voted on.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 eaLnBrk="1"/>
            <a:r>
              <a:rPr lang="en-US" altLang="en-US" sz="3600">
                <a:solidFill>
                  <a:srgbClr val="FFFFFF"/>
                </a:solidFill>
              </a:rPr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/>
            <a:endParaRPr lang="en-US" altLang="en-US"/>
          </a:p>
          <a:p>
            <a:pPr marL="0" indent="0"/>
            <a:r>
              <a:rPr lang="en-US" altLang="en-US"/>
              <a:t>Congress and Democracy        </a:t>
            </a:r>
          </a:p>
          <a:p>
            <a:pPr marL="0" indent="0"/>
            <a:r>
              <a:rPr lang="en-US" altLang="en-US"/>
              <a:t>  Representation versus Effectiveness</a:t>
            </a:r>
          </a:p>
          <a:p>
            <a:pPr marL="0" lvl="1" indent="0"/>
            <a:r>
              <a:rPr lang="en-US" altLang="en-US" u="sng"/>
              <a:t>Supporters claim that Congress is:</a:t>
            </a:r>
          </a:p>
          <a:p>
            <a:pPr marL="0" lvl="1" indent="0"/>
            <a:r>
              <a:rPr lang="en-US" altLang="en-US"/>
              <a:t> a forum in which many interests compete for policy</a:t>
            </a:r>
          </a:p>
          <a:p>
            <a:pPr marL="0" lvl="1" indent="0"/>
            <a:r>
              <a:rPr lang="en-US" altLang="en-US"/>
              <a:t>is decentralized, so there is no oligarchy to prevent comprehensive action</a:t>
            </a:r>
          </a:p>
          <a:p>
            <a:pPr marL="0" lvl="1" indent="0"/>
            <a:r>
              <a:rPr lang="en-US" altLang="en-US" u="sng"/>
              <a:t>Critics argue that Congress</a:t>
            </a:r>
            <a:r>
              <a:rPr lang="en-US" altLang="en-US"/>
              <a:t>: </a:t>
            </a:r>
          </a:p>
          <a:p>
            <a:pPr marL="0" lvl="1" indent="0"/>
            <a:r>
              <a:rPr lang="en-US" altLang="en-US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fontScale="92500"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Kamala Harris  (D)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Patty Murray 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Kevin McCarthy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 of Congress:  535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1026" name="Picture 2" descr="Kamala Harris: The Vice President">
            <a:extLst>
              <a:ext uri="{FF2B5EF4-FFF2-40B4-BE49-F238E27FC236}">
                <a16:creationId xmlns:a16="http://schemas.microsoft.com/office/drawing/2014/main" id="{29AFD1DE-9232-4AC5-822A-5239483E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86" y="141327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redit: United States Congress">
            <a:extLst>
              <a:ext uri="{FF2B5EF4-FFF2-40B4-BE49-F238E27FC236}">
                <a16:creationId xmlns:a16="http://schemas.microsoft.com/office/drawing/2014/main" id="{C3A4536F-7030-48B8-86A6-AF04815A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9" y="3920728"/>
            <a:ext cx="1085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Minority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Hakeem Jeffries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Katherine Clark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Pete Aguilar (D)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970014" y="1640834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(Majority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Scalise 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(Majority)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Tom Emmer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Elise Stefanik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</p:txBody>
      </p:sp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181" y="1639432"/>
            <a:ext cx="1011892" cy="1011892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91" y="1543019"/>
            <a:ext cx="1064667" cy="1064667"/>
          </a:xfrm>
          <a:prstGeom prst="rect">
            <a:avLst/>
          </a:prstGeom>
        </p:spPr>
      </p:pic>
      <p:pic>
        <p:nvPicPr>
          <p:cNvPr id="2050" name="Picture 2" descr="Elise">
            <a:extLst>
              <a:ext uri="{FF2B5EF4-FFF2-40B4-BE49-F238E27FC236}">
                <a16:creationId xmlns:a16="http://schemas.microsoft.com/office/drawing/2014/main" id="{F7367C32-6210-4112-AB82-C5F50A96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89" y="4430381"/>
            <a:ext cx="1047043" cy="11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mer">
            <a:extLst>
              <a:ext uri="{FF2B5EF4-FFF2-40B4-BE49-F238E27FC236}">
                <a16:creationId xmlns:a16="http://schemas.microsoft.com/office/drawing/2014/main" id="{FB8E9EF2-B28F-45B6-AFC5-68C235D4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57" y="2973831"/>
            <a:ext cx="1011892" cy="1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rk">
            <a:extLst>
              <a:ext uri="{FF2B5EF4-FFF2-40B4-BE49-F238E27FC236}">
                <a16:creationId xmlns:a16="http://schemas.microsoft.com/office/drawing/2014/main" id="{64B2D71C-7C4E-4C5C-A8E6-3C7935A7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1" y="2757578"/>
            <a:ext cx="1020101" cy="10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guilar">
            <a:extLst>
              <a:ext uri="{FF2B5EF4-FFF2-40B4-BE49-F238E27FC236}">
                <a16:creationId xmlns:a16="http://schemas.microsoft.com/office/drawing/2014/main" id="{5419AEE6-D06B-4B6D-9746-36E41776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2" y="4046414"/>
            <a:ext cx="1020101" cy="10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Kamala Harris (D)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Patty Murry  (D)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2050" name="Picture 2" descr=", ">
            <a:extLst>
              <a:ext uri="{FF2B5EF4-FFF2-40B4-BE49-F238E27FC236}">
                <a16:creationId xmlns:a16="http://schemas.microsoft.com/office/drawing/2014/main" id="{FFF6DFAF-7074-4D4F-AF71-42DCF2B8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7" y="2303859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4/4f/Patty_Murray%2C_official_portrait%2C_113th_Congress.jpg/220px-Patty_Murray%2C_official_portrait%2C_113th_Congress.jpg">
            <a:extLst>
              <a:ext uri="{FF2B5EF4-FFF2-40B4-BE49-F238E27FC236}">
                <a16:creationId xmlns:a16="http://schemas.microsoft.com/office/drawing/2014/main" id="{36745631-71C0-4F8C-8918-A205845B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67" y="4197255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2880</Words>
  <Application>Microsoft Office PowerPoint</Application>
  <PresentationFormat>Widescreen</PresentationFormat>
  <Paragraphs>314</Paragraphs>
  <Slides>46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メイリオ</vt:lpstr>
      <vt:lpstr>ＭＳ Ｐゴシック</vt:lpstr>
      <vt:lpstr>ＭＳ Ｐゴシック</vt:lpstr>
      <vt:lpstr>Arial</vt:lpstr>
      <vt:lpstr>Baskerville Old Face</vt:lpstr>
      <vt:lpstr>Book Antiqua</vt:lpstr>
      <vt:lpstr>Calibri</vt:lpstr>
      <vt:lpstr>Century Gothic</vt:lpstr>
      <vt:lpstr>Papyrus</vt:lpstr>
      <vt:lpstr>Times</vt:lpstr>
      <vt:lpstr>Times New Roman</vt:lpstr>
      <vt:lpstr>Wingdings</vt:lpstr>
      <vt:lpstr>Wingdings 3</vt:lpstr>
      <vt:lpstr>Ion</vt:lpstr>
      <vt:lpstr>Congress (118th ) Textbook Chapter 12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118th Congressional Make up</vt:lpstr>
      <vt:lpstr>118th Congressional Make up</vt:lpstr>
      <vt:lpstr>Characteristics of members</vt:lpstr>
      <vt:lpstr>Being a Congressmen (Women)</vt:lpstr>
      <vt:lpstr>Being a Congressmen (Women)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Logrolling</vt:lpstr>
      <vt:lpstr>PowerPoint Presentation</vt:lpstr>
      <vt:lpstr>Powers of Congress</vt:lpstr>
      <vt:lpstr>The Congressional Process</vt:lpstr>
      <vt:lpstr>“Congress in session is Congress on public exhibition, whilst Congress in its committee-rooms is Congress at work.” –Woodrow Wilson 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How Voting Occurs in Congress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The Congressional Process</vt:lpstr>
      <vt:lpstr>Understanding Congress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(115th ) Textbook Chapter 12 Study Guide book Chapter 6 A.P. Government</dc:title>
  <dc:creator>Michael Fluharty</dc:creator>
  <cp:lastModifiedBy>Michael Fluharty</cp:lastModifiedBy>
  <cp:revision>11</cp:revision>
  <dcterms:created xsi:type="dcterms:W3CDTF">2020-10-05T14:19:05Z</dcterms:created>
  <dcterms:modified xsi:type="dcterms:W3CDTF">2024-10-15T17:47:09Z</dcterms:modified>
</cp:coreProperties>
</file>