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57"/>
  </p:notesMasterIdLst>
  <p:sldIdLst>
    <p:sldId id="256" r:id="rId2"/>
    <p:sldId id="259" r:id="rId3"/>
    <p:sldId id="269" r:id="rId4"/>
    <p:sldId id="268" r:id="rId5"/>
    <p:sldId id="267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7" autoAdjust="0"/>
    <p:restoredTop sz="94694" autoAdjust="0"/>
  </p:normalViewPr>
  <p:slideViewPr>
    <p:cSldViewPr>
      <p:cViewPr varScale="1">
        <p:scale>
          <a:sx n="108" d="100"/>
          <a:sy n="108" d="100"/>
        </p:scale>
        <p:origin x="334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3BA9F2-C96A-4509-A6A6-A3B2F4C1089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1C3F80-3D47-4EF0-A7E5-07CD27345F30}" type="slidenum">
              <a:rPr lang="en-US"/>
              <a:pPr/>
              <a:t>2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446051-4C4B-45F1-B5E9-17E6BED50D93}" type="slidenum">
              <a:rPr lang="en-US"/>
              <a:pPr/>
              <a:t>35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A9792D-FA0A-4AD0-B0FE-E99BF46C7B35}" type="slidenum">
              <a:rPr lang="en-US"/>
              <a:pPr/>
              <a:t>37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Checkpoint Answer: Banks and creditors were greatly effected by the huge amount of defaulted mortgages, which led the nation into economic turmoil.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B8FF6C-CA33-488E-A2FC-87B2D5B6660C}" type="slidenum">
              <a:rPr lang="en-US"/>
              <a:pPr/>
              <a:t>46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Answer: M2 has all of the same assets as M1 but it also includes deposits in savings accounts, deposits in money market mutual funds, and small denomination time deposits.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58B42-AB0D-4625-9BA6-B25140F292D9}" type="slidenum">
              <a:rPr lang="en-US"/>
              <a:pPr/>
              <a:t>48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2F4A8-1551-4B42-9668-CCAB97E64C82}" type="slidenum">
              <a:rPr lang="en-US"/>
              <a:pPr/>
              <a:t>50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Answer: $22.14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352563-A299-4734-BC5B-02D535DE3491}" type="slidenum">
              <a:rPr lang="en-US"/>
              <a:pPr/>
              <a:t>51</a:t>
            </a:fld>
            <a:endParaRPr 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Insert Figure 10.4 from p. 270. DO NOT p/up blue background, images of money, title, Figure #, text, or questions. Only p/up flow chart and “Action Online Graph” icon.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813509-33B8-406E-B872-FD3BE47EAD20}" type="slidenum">
              <a:rPr lang="en-US"/>
              <a:pPr/>
              <a:t>53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Checkpoint Answer: A debit card can be used at an ATM or in a store to purchase goods.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7963A5-ABBA-43FC-AB27-E95B5B5F8DC3}" type="slidenum">
              <a:rPr lang="en-US"/>
              <a:pPr/>
              <a:t>54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72CED9-AD06-4109-8525-194EB1A9981F}" type="slidenum">
              <a:rPr lang="en-US"/>
              <a:pPr/>
              <a:t>11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B9E69-3A8D-40F4-BFB0-71591C1BC847}" type="slidenum">
              <a:rPr lang="en-US"/>
              <a:pPr/>
              <a:t>13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5079A3-16FC-4ACE-81FC-30CAAE15B8A1}" type="slidenum">
              <a:rPr lang="en-US"/>
              <a:pPr/>
              <a:t>15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7E3393-7E91-4AD2-B623-054CA1D6635E}" type="slidenum">
              <a:rPr lang="en-US"/>
              <a:pPr/>
              <a:t>18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6CDB27-89D7-4E6A-8DD5-E9EE11869FD1}" type="slidenum">
              <a:rPr lang="en-US"/>
              <a:pPr/>
              <a:t>19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Checkpoint Answer: Because it lacks several characteristics that make objects good to use as money, such as divisibility and portability.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3DC5E4-151B-491F-A928-1BF14A51ADE8}" type="slidenum">
              <a:rPr lang="en-US"/>
              <a:pPr/>
              <a:t>29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CE8EED-5AA6-4A8E-AE87-20D52EECB5F2}" type="slidenum">
              <a:rPr lang="en-US"/>
              <a:pPr/>
              <a:t>31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D494A1-A777-4F54-BEBB-D44154684B1D}" type="slidenum">
              <a:rPr lang="en-US"/>
              <a:pPr/>
              <a:t>33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Checkpoint Answer: charter banks, require that banks hold an adequate amount of gold and silver reserves, and issue a national currency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447800"/>
            <a:ext cx="7772400" cy="1828800"/>
          </a:xfrm>
          <a:solidFill>
            <a:schemeClr val="bg1">
              <a:alpha val="70000"/>
            </a:schemeClr>
          </a:solidFill>
          <a:effectLst/>
        </p:spPr>
        <p:txBody>
          <a:bodyPr/>
          <a:lstStyle>
            <a:lvl1pPr algn="ctr"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248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8229600" cy="2376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748088"/>
            <a:ext cx="8229600" cy="2378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248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6248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390900" y="6543675"/>
            <a:ext cx="2705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000" b="1">
                <a:solidFill>
                  <a:schemeClr val="bg1"/>
                </a:solidFill>
              </a:rPr>
              <a:t>Copyright © Pearson Education, Inc.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6400800" y="6543675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r>
              <a:rPr lang="en-US" sz="1000" b="1">
                <a:solidFill>
                  <a:schemeClr val="bg1"/>
                </a:solidFill>
              </a:rPr>
              <a:t>Slide </a:t>
            </a:r>
            <a:fld id="{6A1586B6-1B3F-4928-9014-776644D3C904}" type="slidenum">
              <a:rPr lang="en-US" sz="1000" b="1">
                <a:solidFill>
                  <a:schemeClr val="bg1"/>
                </a:solidFill>
              </a:rPr>
              <a:pPr algn="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62471" name="Rectangle 7"/>
          <p:cNvSpPr>
            <a:spLocks noChangeArrowheads="1"/>
          </p:cNvSpPr>
          <p:nvPr userDrawn="1"/>
        </p:nvSpPr>
        <p:spPr bwMode="auto">
          <a:xfrm>
            <a:off x="0" y="6553200"/>
            <a:ext cx="2705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000" b="1">
                <a:solidFill>
                  <a:schemeClr val="bg1"/>
                </a:solidFill>
              </a:rPr>
              <a:t>Chapter 10, Opener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400"/>
              <a:t>Chapter 10: Money and Banking</a:t>
            </a:r>
            <a:br>
              <a:rPr lang="en-US" sz="3400"/>
            </a:br>
            <a:r>
              <a:rPr lang="en-US" sz="3400"/>
              <a:t>Opener</a:t>
            </a:r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does money serve the needs of our society?</a:t>
            </a:r>
          </a:p>
          <a:p>
            <a:pPr lvl="1"/>
            <a:r>
              <a:rPr lang="en-US"/>
              <a:t>Money provides means for comparing values of goods and services. </a:t>
            </a:r>
          </a:p>
          <a:p>
            <a:pPr lvl="1"/>
            <a:r>
              <a:rPr lang="en-US"/>
              <a:t>Money also serves as a store of value.</a:t>
            </a:r>
          </a:p>
          <a:p>
            <a:pPr lvl="1"/>
            <a:r>
              <a:rPr lang="en-US"/>
              <a:t>Without money, we wouldn’t be able to get the things that we need and want.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Uses of Money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Money is anything that serves as a:</a:t>
            </a:r>
          </a:p>
          <a:p>
            <a:pPr lvl="1"/>
            <a:r>
              <a:rPr lang="en-US" sz="2400"/>
              <a:t>Medium of exchange</a:t>
            </a:r>
          </a:p>
          <a:p>
            <a:pPr lvl="1"/>
            <a:r>
              <a:rPr lang="en-US" sz="2400"/>
              <a:t>A unit of account</a:t>
            </a:r>
          </a:p>
          <a:p>
            <a:pPr lvl="1"/>
            <a:r>
              <a:rPr lang="en-US" sz="2400"/>
              <a:t>A store of value</a:t>
            </a:r>
          </a:p>
        </p:txBody>
      </p:sp>
      <p:pic>
        <p:nvPicPr>
          <p:cNvPr id="177157" name="Picture 5" descr="c10_s01_p2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71600" y="3200400"/>
            <a:ext cx="6248400" cy="3154363"/>
          </a:xfrm>
        </p:spPr>
      </p:pic>
      <p:pic>
        <p:nvPicPr>
          <p:cNvPr id="177158" name="Picture 6" descr="ClicktoEn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1425" y="3124200"/>
            <a:ext cx="333375" cy="333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Barter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Without money, people would acquire goods and services through barter. </a:t>
            </a:r>
          </a:p>
          <a:p>
            <a:pPr>
              <a:lnSpc>
                <a:spcPct val="90000"/>
              </a:lnSpc>
            </a:pPr>
            <a:r>
              <a:rPr lang="en-US" sz="2800"/>
              <a:t>Many parts of the world still use bartering but as an economy becomes more specialized, it becomes too difficult to establish the relative value of items to be bartered.</a:t>
            </a:r>
          </a:p>
          <a:p>
            <a:pPr>
              <a:lnSpc>
                <a:spcPct val="90000"/>
              </a:lnSpc>
            </a:pPr>
            <a:r>
              <a:rPr lang="en-US" sz="2800"/>
              <a:t>Money, therefore, makes exchanges much easier.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It also provides a means for comparing the value of goods and services.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Except during periods of inflation, money usually functions as a good store of value.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Currency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coins and paper bills people use as money are called currency.</a:t>
            </a:r>
          </a:p>
          <a:p>
            <a:r>
              <a:rPr lang="en-US"/>
              <a:t>In the past, people have used many things as currency including cattle, salt, precious stones, fur, and dried fish.</a:t>
            </a:r>
          </a:p>
          <a:p>
            <a:r>
              <a:rPr lang="en-US"/>
              <a:t>These things would not serve as good currency in today’s world because they lack at least one of the six characteristics of money.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The Six Characteristics of Money</a:t>
            </a:r>
            <a:endParaRPr lang="en-US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six characteristics of money are:</a:t>
            </a:r>
          </a:p>
          <a:p>
            <a:pPr lvl="1"/>
            <a:r>
              <a:rPr lang="en-US"/>
              <a:t>Durability</a:t>
            </a:r>
          </a:p>
          <a:p>
            <a:pPr lvl="1"/>
            <a:r>
              <a:rPr lang="en-US"/>
              <a:t>Portability</a:t>
            </a:r>
          </a:p>
          <a:p>
            <a:pPr lvl="1"/>
            <a:r>
              <a:rPr lang="en-US"/>
              <a:t>Divisibility</a:t>
            </a:r>
          </a:p>
          <a:p>
            <a:pPr lvl="1"/>
            <a:r>
              <a:rPr lang="en-US"/>
              <a:t>Uniformity</a:t>
            </a:r>
          </a:p>
          <a:p>
            <a:pPr lvl="1"/>
            <a:r>
              <a:rPr lang="en-US"/>
              <a:t>Limited supply</a:t>
            </a:r>
          </a:p>
          <a:p>
            <a:pPr lvl="1"/>
            <a:r>
              <a:rPr lang="en-US"/>
              <a:t>Acceptability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Durability and Portability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600"/>
              <a:t>Durability</a:t>
            </a:r>
            <a:endParaRPr lang="en-US" sz="2800"/>
          </a:p>
          <a:p>
            <a:pPr lvl="1"/>
            <a:r>
              <a:rPr lang="en-US" sz="2200"/>
              <a:t>Money must be able to withstand the physical wear and tear that comes with being used over and over again.</a:t>
            </a:r>
          </a:p>
          <a:p>
            <a:pPr lvl="1">
              <a:buFontTx/>
              <a:buNone/>
            </a:pPr>
            <a:endParaRPr lang="en-US" sz="2200"/>
          </a:p>
          <a:p>
            <a:r>
              <a:rPr lang="en-US" sz="2600"/>
              <a:t>Portability</a:t>
            </a:r>
            <a:endParaRPr lang="en-US" sz="2800"/>
          </a:p>
          <a:p>
            <a:pPr lvl="1"/>
            <a:r>
              <a:rPr lang="en-US" sz="2200"/>
              <a:t>Money must be easily carried by people. Paper money and coins work because they are small and light.</a:t>
            </a:r>
          </a:p>
        </p:txBody>
      </p:sp>
      <p:pic>
        <p:nvPicPr>
          <p:cNvPr id="184325" name="Picture 5" descr="c10_s01_p25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831975"/>
            <a:ext cx="4038600" cy="36798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Divisibility and Uniformity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Divisibility </a:t>
            </a:r>
          </a:p>
          <a:p>
            <a:pPr lvl="1"/>
            <a:r>
              <a:rPr lang="en-US"/>
              <a:t>Money must be easily divided into smaller denominations.</a:t>
            </a:r>
          </a:p>
          <a:p>
            <a:pPr lvl="1">
              <a:buFontTx/>
              <a:buNone/>
            </a:pPr>
            <a:endParaRPr lang="en-US"/>
          </a:p>
          <a:p>
            <a:r>
              <a:rPr lang="en-US"/>
              <a:t>Uniformity </a:t>
            </a:r>
          </a:p>
          <a:p>
            <a:pPr lvl="1"/>
            <a:r>
              <a:rPr lang="en-US"/>
              <a:t>People must be able to count and measure money accurately.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Limited Supply and Acceptability</a:t>
            </a: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Limited Supply</a:t>
            </a:r>
          </a:p>
          <a:p>
            <a:pPr lvl="1"/>
            <a:r>
              <a:rPr lang="en-US"/>
              <a:t>Money would lose its value if there was an unlimited supply of it. </a:t>
            </a:r>
          </a:p>
          <a:p>
            <a:pPr lvl="1"/>
            <a:r>
              <a:rPr lang="en-US"/>
              <a:t>Therefore, the Federal Reserve regulates the amount of money in circulation in the United States.</a:t>
            </a:r>
          </a:p>
          <a:p>
            <a:r>
              <a:rPr lang="en-US"/>
              <a:t>Acceptability </a:t>
            </a:r>
          </a:p>
          <a:p>
            <a:pPr lvl="1"/>
            <a:r>
              <a:rPr lang="en-US"/>
              <a:t>Everyone in an economy must be able to take the objects that serve as money and exchange them for goods and services.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What Makes Money Valuable?</a:t>
            </a:r>
            <a:endParaRPr lang="en-US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There are actually several possible sources of money’s value depending on whether it is commodity money, representative money, or fiat money.</a:t>
            </a:r>
          </a:p>
        </p:txBody>
      </p:sp>
      <p:pic>
        <p:nvPicPr>
          <p:cNvPr id="187397" name="Picture 5" descr="c10_s01_p25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00200" y="3124200"/>
            <a:ext cx="5867400" cy="3190875"/>
          </a:xfrm>
        </p:spPr>
      </p:pic>
      <p:pic>
        <p:nvPicPr>
          <p:cNvPr id="187398" name="Picture 6" descr="ClicktoEn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3048000"/>
            <a:ext cx="333375" cy="333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Commodity Money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chemeClr val="accent2"/>
                </a:solidFill>
              </a:rPr>
              <a:t>Checkpoint: Why is commodity money impractical for use in our modern society?</a:t>
            </a: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2200"/>
              <a:t>Commodity money consists of objects that have value in and of themselves, like cattle, and that are also used as money.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Commodity money lacks several characteristics that make objects good to use as money, such as divisibility and portability.</a:t>
            </a:r>
            <a:endParaRPr lang="en-US" sz="2000"/>
          </a:p>
        </p:txBody>
      </p:sp>
      <p:pic>
        <p:nvPicPr>
          <p:cNvPr id="200708" name="Picture 4" descr="c10_s01_p25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308100"/>
            <a:ext cx="4038600" cy="4729163"/>
          </a:xfrm>
        </p:spPr>
      </p:pic>
      <p:pic>
        <p:nvPicPr>
          <p:cNvPr id="200709" name="Picture 5" descr="ClicktoEn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1371600"/>
            <a:ext cx="333375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Essential Question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How well do financial institutions serve our needs?</a:t>
            </a:r>
          </a:p>
        </p:txBody>
      </p:sp>
      <p:pic>
        <p:nvPicPr>
          <p:cNvPr id="37896" name="Picture 8" descr="c10_sOPEN_p27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38200" y="2362200"/>
            <a:ext cx="7620000" cy="3968750"/>
          </a:xfrm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Representative Money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Representative money makes use of objects that have value solely because the holder can exchange them for something else of value.</a:t>
            </a:r>
          </a:p>
          <a:p>
            <a:pPr>
              <a:lnSpc>
                <a:spcPct val="90000"/>
              </a:lnSpc>
            </a:pPr>
            <a:r>
              <a:rPr lang="en-US" sz="2800"/>
              <a:t>Early representative money took the form of paper receipts for gold and silver.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People left their gold in goldsmith’s safes and would carry paper ownership receipts to show how much gold they owned.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During the American Revolution, problems arose with representative money called Continentals because the Continentals were not backed by gold or silver and were therefore useless.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Fiat Money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United States money today is fiat money, which has value because a government has decreed that it is an acceptable means to pay debts.</a:t>
            </a:r>
          </a:p>
          <a:p>
            <a:pPr lvl="1"/>
            <a:r>
              <a:rPr lang="en-US"/>
              <a:t>Citizens have confidence that the money will be accepted.</a:t>
            </a:r>
          </a:p>
          <a:p>
            <a:pPr lvl="1"/>
            <a:r>
              <a:rPr lang="en-US"/>
              <a:t>Because the Federal Reserve controls the supply, it remains in limited supply, which makes it valuable.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Now that you have learned about how money serves the needs of our society, go back and answer the Chapter Essential Question.</a:t>
            </a:r>
          </a:p>
          <a:p>
            <a:pPr lvl="1"/>
            <a:r>
              <a:rPr lang="en-US">
                <a:solidFill>
                  <a:schemeClr val="accent2"/>
                </a:solidFill>
              </a:rPr>
              <a:t>How well do financial institutions serve our needs?</a:t>
            </a:r>
            <a:endParaRPr lang="en-US"/>
          </a:p>
          <a:p>
            <a:pPr lvl="1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176463" y="12795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10: Money and Banking</a:t>
            </a:r>
            <a:br>
              <a:rPr lang="en-US"/>
            </a:br>
            <a:r>
              <a:rPr lang="en-US"/>
              <a:t>Section 2</a:t>
            </a: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/>
              <a:t>Describe</a:t>
            </a:r>
            <a:r>
              <a:rPr lang="en-US"/>
              <a:t> the shifts between centralized and decentralized banking before the Civil War.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/>
              <a:t>Explain</a:t>
            </a:r>
            <a:r>
              <a:rPr lang="en-US"/>
              <a:t> how government reforms stabilized the banking system in the later 1800s.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/>
              <a:t>Describe</a:t>
            </a:r>
            <a:r>
              <a:rPr lang="en-US"/>
              <a:t> developments in banking in the early 1900s.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/>
              <a:t>Explain</a:t>
            </a:r>
            <a:r>
              <a:rPr lang="en-US"/>
              <a:t> the causes of two recent banking crises.</a:t>
            </a: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Terms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bank:</a:t>
            </a:r>
            <a:r>
              <a:rPr lang="en-US"/>
              <a:t> an institution for receiving, keeping, and lending money </a:t>
            </a:r>
          </a:p>
          <a:p>
            <a:r>
              <a:rPr lang="en-US" b="1">
                <a:solidFill>
                  <a:srgbClr val="FF0000"/>
                </a:solidFill>
              </a:rPr>
              <a:t>national bank</a:t>
            </a:r>
            <a:r>
              <a:rPr lang="en-US">
                <a:solidFill>
                  <a:srgbClr val="FF0000"/>
                </a:solidFill>
              </a:rPr>
              <a:t>:</a:t>
            </a:r>
            <a:r>
              <a:rPr lang="en-US"/>
              <a:t> a bank chartered by the federal government</a:t>
            </a:r>
          </a:p>
          <a:p>
            <a:r>
              <a:rPr lang="en-US" b="1">
                <a:solidFill>
                  <a:srgbClr val="FF0000"/>
                </a:solidFill>
              </a:rPr>
              <a:t>bank run</a:t>
            </a:r>
            <a:r>
              <a:rPr lang="en-US">
                <a:solidFill>
                  <a:srgbClr val="FF0000"/>
                </a:solidFill>
              </a:rPr>
              <a:t>:</a:t>
            </a:r>
            <a:r>
              <a:rPr lang="en-US"/>
              <a:t> a widespread panic in which many people try to redeem their paper money at the same time</a:t>
            </a:r>
          </a:p>
          <a:p>
            <a:r>
              <a:rPr lang="en-US" b="1">
                <a:solidFill>
                  <a:srgbClr val="FF0000"/>
                </a:solidFill>
              </a:rPr>
              <a:t>greenback</a:t>
            </a:r>
            <a:r>
              <a:rPr lang="en-US">
                <a:solidFill>
                  <a:srgbClr val="FF0000"/>
                </a:solidFill>
              </a:rPr>
              <a:t>:</a:t>
            </a:r>
            <a:r>
              <a:rPr lang="en-US"/>
              <a:t> a paper currency issued during the Civil War</a:t>
            </a: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Terms, cont.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rgbClr val="FF0000"/>
                </a:solidFill>
              </a:rPr>
              <a:t>gold standard</a:t>
            </a:r>
            <a:r>
              <a:rPr lang="en-US">
                <a:solidFill>
                  <a:srgbClr val="FF0000"/>
                </a:solidFill>
              </a:rPr>
              <a:t>:</a:t>
            </a:r>
            <a:r>
              <a:rPr lang="en-US"/>
              <a:t> a monetary system in which paper money and coins had the value of certain amounts of gold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FF0000"/>
                </a:solidFill>
              </a:rPr>
              <a:t>central bank</a:t>
            </a:r>
            <a:r>
              <a:rPr lang="en-US">
                <a:solidFill>
                  <a:srgbClr val="FF0000"/>
                </a:solidFill>
              </a:rPr>
              <a:t>:</a:t>
            </a:r>
            <a:r>
              <a:rPr lang="en-US"/>
              <a:t> a bank that can lend to other banks in times of need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FF0000"/>
                </a:solidFill>
              </a:rPr>
              <a:t>member bank</a:t>
            </a:r>
            <a:r>
              <a:rPr lang="en-US">
                <a:solidFill>
                  <a:srgbClr val="FF0000"/>
                </a:solidFill>
              </a:rPr>
              <a:t>:</a:t>
            </a:r>
            <a:r>
              <a:rPr lang="en-US"/>
              <a:t> a bank that belongs to the Federal Reserve System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FF0000"/>
                </a:solidFill>
              </a:rPr>
              <a:t>foreclosure</a:t>
            </a:r>
            <a:r>
              <a:rPr lang="en-US">
                <a:solidFill>
                  <a:srgbClr val="FF0000"/>
                </a:solidFill>
              </a:rPr>
              <a:t>:</a:t>
            </a:r>
            <a:r>
              <a:rPr lang="en-US"/>
              <a:t> the seizure of property from lenders who are unable to pay back their loans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has the American banking system changed to meet new challenges?</a:t>
            </a:r>
          </a:p>
          <a:p>
            <a:pPr lvl="1"/>
            <a:r>
              <a:rPr lang="en-US"/>
              <a:t>In early days, people distrusted banks. </a:t>
            </a:r>
          </a:p>
          <a:p>
            <a:pPr lvl="1"/>
            <a:r>
              <a:rPr lang="en-US"/>
              <a:t>As time passed, banks did much to increase their trustworthiness among American citizens.</a:t>
            </a:r>
          </a:p>
          <a:p>
            <a:pPr lvl="1"/>
            <a:r>
              <a:rPr lang="en-US"/>
              <a:t>Over the years, American banking has also developed in such a way as to meet the needs of a growing and changing population.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Banking Before the Civil War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During the first part of our nation’s history, local banks were informal businesses that merchants managed in addition to their regular trade. </a:t>
            </a:r>
          </a:p>
          <a:p>
            <a:r>
              <a:rPr lang="en-US"/>
              <a:t>After the American Revolution, the new nation’s leaders decided that they needed to establish a safe, stable banking system.</a:t>
            </a:r>
          </a:p>
          <a:p>
            <a:pPr lvl="1"/>
            <a:r>
              <a:rPr lang="en-US"/>
              <a:t>This need led to a tireless disagreement on how to organize the national banking system.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Views of Banking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Federalists wanted a centralized banking system and Alexander Hamilton, as Secretary of the Treasury, proposed a national bank in 1789.</a:t>
            </a:r>
          </a:p>
          <a:p>
            <a:pPr>
              <a:lnSpc>
                <a:spcPct val="90000"/>
              </a:lnSpc>
            </a:pPr>
            <a:r>
              <a:rPr lang="en-US" sz="2400"/>
              <a:t>Antifederalists, like Thomas Jefferson, opposed this plan.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They favored a decentralized banking system in which states established and regulated banks within their borders.</a:t>
            </a:r>
          </a:p>
        </p:txBody>
      </p:sp>
      <p:pic>
        <p:nvPicPr>
          <p:cNvPr id="195589" name="Picture 5" descr="c10_s02_p25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6175" y="1219200"/>
            <a:ext cx="3421063" cy="4906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Guiding Questions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Section 1: Money</a:t>
            </a:r>
          </a:p>
          <a:p>
            <a:pPr lvl="1"/>
            <a:r>
              <a:rPr lang="en-US"/>
              <a:t>How does money serve the needs of our society?</a:t>
            </a:r>
          </a:p>
          <a:p>
            <a:pPr lvl="2"/>
            <a:r>
              <a:rPr lang="en-US"/>
              <a:t>Money provides a means for comparing the value of goods and services and it serves as a store of value. It also helps people to get the things they need and want.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The First Bank of the United States</a:t>
            </a:r>
            <a:endParaRPr lang="en-US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Federalists won the first debate and in 1791, Congress established the Bank of the United States. Yet, disagreements over the Bank continued.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Antifederalists argued that the Bank was unconstitutional and that it did not benefit ordinary people, only the wealthy.</a:t>
            </a:r>
          </a:p>
          <a:p>
            <a:pPr>
              <a:lnSpc>
                <a:spcPct val="90000"/>
              </a:lnSpc>
            </a:pPr>
            <a:r>
              <a:rPr lang="en-US" sz="2800"/>
              <a:t>The Bank functioned until 1811, when its charter ran out.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State banks then took over for the Bank of the United States, which created a great deal of chaos and confusion.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The Second Bank of the United States</a:t>
            </a:r>
            <a:endParaRPr lang="en-US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382000" cy="4906963"/>
          </a:xfrm>
        </p:spPr>
        <p:txBody>
          <a:bodyPr/>
          <a:lstStyle/>
          <a:p>
            <a:r>
              <a:rPr lang="en-US" sz="2800"/>
              <a:t>To eliminate the chaos, Congress charted the Second Bank of the United States in 1816.</a:t>
            </a:r>
          </a:p>
          <a:p>
            <a:r>
              <a:rPr lang="en-US" sz="2800"/>
              <a:t>Stability was restored but many were still wary of the Bank’s powers.</a:t>
            </a:r>
          </a:p>
          <a:p>
            <a:pPr lvl="1"/>
            <a:r>
              <a:rPr lang="en-US" sz="2600"/>
              <a:t>In 1832, when </a:t>
            </a:r>
            <a:br>
              <a:rPr lang="en-US" sz="2600"/>
            </a:br>
            <a:r>
              <a:rPr lang="en-US" sz="2600"/>
              <a:t>Congress tried to </a:t>
            </a:r>
            <a:br>
              <a:rPr lang="en-US" sz="2600"/>
            </a:br>
            <a:r>
              <a:rPr lang="en-US" sz="2600"/>
              <a:t>renew the Bank’s </a:t>
            </a:r>
            <a:br>
              <a:rPr lang="en-US" sz="2600"/>
            </a:br>
            <a:r>
              <a:rPr lang="en-US" sz="2600"/>
              <a:t>charter, President </a:t>
            </a:r>
            <a:br>
              <a:rPr lang="en-US" sz="2600"/>
            </a:br>
            <a:r>
              <a:rPr lang="en-US" sz="2600"/>
              <a:t>Andrew Jackson </a:t>
            </a:r>
            <a:br>
              <a:rPr lang="en-US" sz="2600"/>
            </a:br>
            <a:r>
              <a:rPr lang="en-US" sz="2600"/>
              <a:t>vetoed the renewal.</a:t>
            </a:r>
          </a:p>
        </p:txBody>
      </p:sp>
      <p:pic>
        <p:nvPicPr>
          <p:cNvPr id="198661" name="Picture 5" descr="c10_s02_p25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2743200"/>
            <a:ext cx="4038600" cy="3295650"/>
          </a:xfrm>
        </p:spPr>
      </p:pic>
      <p:pic>
        <p:nvPicPr>
          <p:cNvPr id="198662" name="Picture 6" descr="ClicktoEn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82025" y="2667000"/>
            <a:ext cx="333375" cy="333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Free Banking Era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 state-charted banks flourished once again from 1837 to 1863, the sheer number of banks gave rise to a variety of problems, including:</a:t>
            </a:r>
          </a:p>
          <a:p>
            <a:pPr lvl="1"/>
            <a:r>
              <a:rPr lang="en-US"/>
              <a:t>Bank runs and panics</a:t>
            </a:r>
          </a:p>
          <a:p>
            <a:pPr lvl="1"/>
            <a:r>
              <a:rPr lang="en-US"/>
              <a:t>Wildcat banks that were inadequately financed and had a high rate of failure</a:t>
            </a:r>
          </a:p>
          <a:p>
            <a:pPr lvl="1"/>
            <a:r>
              <a:rPr lang="en-US"/>
              <a:t>Fraud</a:t>
            </a:r>
          </a:p>
          <a:p>
            <a:pPr lvl="1"/>
            <a:r>
              <a:rPr lang="en-US"/>
              <a:t>Many different currencies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Stability in the Later 1800s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chemeClr val="accent2"/>
                </a:solidFill>
              </a:rPr>
              <a:t>Checkpoint: What powers did the National Banking Acts give to the federal government?</a:t>
            </a: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The National Banking Acts of 1863 and 1864 gave the federal government the power to: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Charter banks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Require that banks hold an adequate amount of gold and silver reserves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Issue a national currency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In the 1870s the nation adopted the gold standard, which set a definite value for the dollar.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6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6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Banking in the Early 1900s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Problems persisted despite the stabilizing efforts of a national currency and adopting the gold standard.</a:t>
            </a:r>
          </a:p>
          <a:p>
            <a:r>
              <a:rPr lang="en-US" sz="2800"/>
              <a:t>In 1913, the Federal Reserve Act established the Federal Reserve System, which reorganized the federal banking system to include:</a:t>
            </a:r>
          </a:p>
          <a:p>
            <a:pPr lvl="1"/>
            <a:r>
              <a:rPr lang="en-US" sz="2400"/>
              <a:t>12 Federal Reserve Banks</a:t>
            </a:r>
          </a:p>
          <a:p>
            <a:pPr lvl="1"/>
            <a:r>
              <a:rPr lang="en-US" sz="2400"/>
              <a:t>The Federal Reserve Board</a:t>
            </a:r>
          </a:p>
          <a:p>
            <a:pPr lvl="1"/>
            <a:r>
              <a:rPr lang="en-US" sz="2400"/>
              <a:t>Short-term loans</a:t>
            </a:r>
          </a:p>
          <a:p>
            <a:pPr lvl="1"/>
            <a:r>
              <a:rPr lang="en-US" sz="2400"/>
              <a:t>Federal Reserve notes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Banking and the Great Depression</a:t>
            </a:r>
            <a:endParaRPr lang="en-US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The Fed, however, was unable to prevent the Great Depression.</a:t>
            </a:r>
          </a:p>
          <a:p>
            <a:pPr>
              <a:lnSpc>
                <a:spcPct val="90000"/>
              </a:lnSpc>
            </a:pPr>
            <a:r>
              <a:rPr lang="en-US" sz="2400"/>
              <a:t>President Franklin Roosevelt acted to restore the banking system in the 1930s by established the FDIC, which insured customer deposits if a bank failed.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FDR also changed the American currency to fiat money so the Fed could adequately control the money supply.</a:t>
            </a:r>
          </a:p>
        </p:txBody>
      </p:sp>
      <p:pic>
        <p:nvPicPr>
          <p:cNvPr id="204806" name="Picture 6" descr="ClicktoEn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1371600"/>
            <a:ext cx="333375" cy="333375"/>
          </a:xfrm>
          <a:prstGeom prst="rect">
            <a:avLst/>
          </a:prstGeom>
          <a:noFill/>
        </p:spPr>
      </p:pic>
      <p:pic>
        <p:nvPicPr>
          <p:cNvPr id="204808" name="Picture 8" descr="c10_s02_p26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60925" y="1219200"/>
            <a:ext cx="3613150" cy="4906963"/>
          </a:xfrm>
          <a:noFill/>
          <a:ln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Savings and Loan Crisis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In the late 1970s and 1980s, Congress passed laws to deregulate several industries.</a:t>
            </a:r>
          </a:p>
          <a:p>
            <a:pPr>
              <a:buFontTx/>
              <a:buNone/>
            </a:pPr>
            <a:endParaRPr lang="en-US" sz="2800"/>
          </a:p>
          <a:p>
            <a:pPr lvl="1"/>
            <a:r>
              <a:rPr lang="en-US" sz="2400"/>
              <a:t>This deregulation led to a crisis for the Savings and Loan industry, which was unprepared for the intense competition it faced after deregulation.</a:t>
            </a:r>
          </a:p>
          <a:p>
            <a:pPr lvl="1"/>
            <a:r>
              <a:rPr lang="en-US" sz="2400"/>
              <a:t>High interest rates and risky loans added to the crisis.</a:t>
            </a:r>
          </a:p>
          <a:p>
            <a:pPr lvl="1"/>
            <a:r>
              <a:rPr lang="en-US" sz="2400"/>
              <a:t>In 1989, Congress passed legislation that abolished the independence of the Savings and Loan industry.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The Sub-Prime Mortgage Crisis</a:t>
            </a:r>
            <a:endParaRPr lang="en-US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solidFill>
                  <a:schemeClr val="accent2"/>
                </a:solidFill>
              </a:rPr>
              <a:t>Checkpoint: How did the rash of sub-prime mortgages endanger the U.S. economy?</a:t>
            </a:r>
            <a:endParaRPr lang="en-US" sz="2800"/>
          </a:p>
          <a:p>
            <a:pPr>
              <a:buFontTx/>
              <a:buNone/>
            </a:pPr>
            <a:endParaRPr lang="en-US" sz="2800"/>
          </a:p>
          <a:p>
            <a:pPr lvl="1"/>
            <a:r>
              <a:rPr lang="en-US" sz="2400"/>
              <a:t>Mortgage companies and banks began to loan people money who could not afford to pay these loans back. </a:t>
            </a:r>
          </a:p>
          <a:p>
            <a:pPr lvl="1"/>
            <a:r>
              <a:rPr lang="en-US" sz="2400"/>
              <a:t>When interest rates rose, many people couldn’t afford to pay their mortgages, which led to foreclosures.</a:t>
            </a:r>
          </a:p>
          <a:p>
            <a:pPr lvl="1"/>
            <a:r>
              <a:rPr lang="en-US" sz="2400"/>
              <a:t>The ripple effect of the mortgage crisis hit banks and creditors hard and many economists worried that the crisis would send the U.S. economy into a recession.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Now that you have learned about how the American banking system has changed to meet new challenges, go back and answer the Chapter Essential Question.</a:t>
            </a:r>
          </a:p>
          <a:p>
            <a:pPr lvl="1"/>
            <a:r>
              <a:rPr lang="en-US">
                <a:solidFill>
                  <a:schemeClr val="accent2"/>
                </a:solidFill>
              </a:rPr>
              <a:t>How well do financial institutions serve our needs?</a:t>
            </a:r>
            <a:endParaRPr lang="en-US"/>
          </a:p>
          <a:p>
            <a:pPr lvl="1"/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176463" y="12795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10: Money and Banking</a:t>
            </a:r>
            <a:br>
              <a:rPr lang="en-US"/>
            </a:br>
            <a:r>
              <a:rPr lang="en-US"/>
              <a:t>Section 3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Guiding Questions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Section 2: The History of American Banking</a:t>
            </a:r>
          </a:p>
          <a:p>
            <a:pPr lvl="1"/>
            <a:r>
              <a:rPr lang="en-US"/>
              <a:t>How has the American banking system changed to meet new challenges?</a:t>
            </a:r>
          </a:p>
          <a:p>
            <a:pPr lvl="2"/>
            <a:r>
              <a:rPr lang="en-US"/>
              <a:t>Early on in American history, people distrusted banks. As time passed, though, it became necessary for the federal government to have a hand in regulating the banking industry.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b="1"/>
              <a:t>Explain</a:t>
            </a:r>
            <a:r>
              <a:rPr lang="en-US"/>
              <a:t> how the money supply in the United States is measured.</a:t>
            </a:r>
          </a:p>
          <a:p>
            <a:pPr marL="609600" indent="-609600">
              <a:buFontTx/>
              <a:buAutoNum type="arabicPeriod"/>
            </a:pPr>
            <a:r>
              <a:rPr lang="en-US" b="1"/>
              <a:t>Describe</a:t>
            </a:r>
            <a:r>
              <a:rPr lang="en-US"/>
              <a:t> the functions of financial institutions. </a:t>
            </a:r>
          </a:p>
          <a:p>
            <a:pPr marL="609600" indent="-609600">
              <a:buFontTx/>
              <a:buAutoNum type="arabicPeriod"/>
            </a:pPr>
            <a:r>
              <a:rPr lang="en-US" b="1"/>
              <a:t>Identify</a:t>
            </a:r>
            <a:r>
              <a:rPr lang="en-US"/>
              <a:t> different types of financial institutions.</a:t>
            </a:r>
          </a:p>
          <a:p>
            <a:pPr marL="609600" indent="-609600">
              <a:buFontTx/>
              <a:buAutoNum type="arabicPeriod"/>
            </a:pPr>
            <a:r>
              <a:rPr lang="en-US" b="1"/>
              <a:t>Describe</a:t>
            </a:r>
            <a:r>
              <a:rPr lang="en-US"/>
              <a:t> the changes brought about by electronic banking.</a:t>
            </a:r>
          </a:p>
        </p:txBody>
      </p:sp>
    </p:spTree>
    <p:custDataLst>
      <p:tags r:id="rId1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Terms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>
                <a:solidFill>
                  <a:srgbClr val="FF0000"/>
                </a:solidFill>
              </a:rPr>
              <a:t>money supply:</a:t>
            </a:r>
            <a:r>
              <a:rPr lang="en-US" sz="2800"/>
              <a:t> all the money available in the United States economy </a:t>
            </a:r>
          </a:p>
          <a:p>
            <a:r>
              <a:rPr lang="en-US" sz="2800" b="1">
                <a:solidFill>
                  <a:srgbClr val="FF0000"/>
                </a:solidFill>
              </a:rPr>
              <a:t>liquidity:</a:t>
            </a:r>
            <a:r>
              <a:rPr lang="en-US" sz="2800"/>
              <a:t> the ability to be used, or directly converted into, cash</a:t>
            </a:r>
          </a:p>
          <a:p>
            <a:r>
              <a:rPr lang="en-US" sz="2800" b="1">
                <a:solidFill>
                  <a:srgbClr val="FF0000"/>
                </a:solidFill>
              </a:rPr>
              <a:t>demand deposit:</a:t>
            </a:r>
            <a:r>
              <a:rPr lang="en-US" sz="2800"/>
              <a:t> money in a checking account that can be paid out “on demand” or at any time</a:t>
            </a:r>
          </a:p>
          <a:p>
            <a:r>
              <a:rPr lang="en-US" sz="2800" b="1">
                <a:solidFill>
                  <a:srgbClr val="FF0000"/>
                </a:solidFill>
              </a:rPr>
              <a:t>money market mutual fund:</a:t>
            </a:r>
            <a:r>
              <a:rPr lang="en-US" sz="2800"/>
              <a:t> a fund that pools money from small savers to purchase short-term government and corporate securities </a:t>
            </a:r>
          </a:p>
        </p:txBody>
      </p:sp>
    </p:spTree>
    <p:custDataLst>
      <p:tags r:id="rId1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Terms, cont.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>
                <a:solidFill>
                  <a:srgbClr val="FF0000"/>
                </a:solidFill>
              </a:rPr>
              <a:t>fractional reserve banking</a:t>
            </a:r>
            <a:r>
              <a:rPr lang="en-US" sz="2800">
                <a:solidFill>
                  <a:srgbClr val="FF0000"/>
                </a:solidFill>
              </a:rPr>
              <a:t>:</a:t>
            </a:r>
            <a:r>
              <a:rPr lang="en-US" sz="2800"/>
              <a:t> a banking system that keeps only a fraction of its funds on hand and lends out the remainder</a:t>
            </a:r>
          </a:p>
          <a:p>
            <a:r>
              <a:rPr lang="en-US" sz="2800" b="1">
                <a:solidFill>
                  <a:srgbClr val="FF0000"/>
                </a:solidFill>
              </a:rPr>
              <a:t>default</a:t>
            </a:r>
            <a:r>
              <a:rPr lang="en-US" sz="2800">
                <a:solidFill>
                  <a:srgbClr val="FF0000"/>
                </a:solidFill>
              </a:rPr>
              <a:t>:</a:t>
            </a:r>
            <a:r>
              <a:rPr lang="en-US" sz="2800"/>
              <a:t> failing to pay back a loan</a:t>
            </a:r>
          </a:p>
          <a:p>
            <a:r>
              <a:rPr lang="en-US" sz="2800" b="1">
                <a:solidFill>
                  <a:srgbClr val="FF0000"/>
                </a:solidFill>
              </a:rPr>
              <a:t>mortgage</a:t>
            </a:r>
            <a:r>
              <a:rPr lang="en-US" sz="2800">
                <a:solidFill>
                  <a:srgbClr val="FF0000"/>
                </a:solidFill>
              </a:rPr>
              <a:t>:</a:t>
            </a:r>
            <a:r>
              <a:rPr lang="en-US" sz="2800"/>
              <a:t> a specific type of loan that is used to buy real estate</a:t>
            </a:r>
          </a:p>
          <a:p>
            <a:r>
              <a:rPr lang="en-US" sz="2800" b="1">
                <a:solidFill>
                  <a:srgbClr val="FF0000"/>
                </a:solidFill>
              </a:rPr>
              <a:t>credit card</a:t>
            </a:r>
            <a:r>
              <a:rPr lang="en-US" sz="2800">
                <a:solidFill>
                  <a:srgbClr val="FF0000"/>
                </a:solidFill>
              </a:rPr>
              <a:t>:</a:t>
            </a:r>
            <a:r>
              <a:rPr lang="en-US" sz="2800"/>
              <a:t> a card entitling its owner to buy goods and services based on the owner’s promise to pay for those goods and services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Terms, cont.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rgbClr val="FF0000"/>
                </a:solidFill>
              </a:rPr>
              <a:t>interest</a:t>
            </a:r>
            <a:r>
              <a:rPr lang="en-US">
                <a:solidFill>
                  <a:srgbClr val="FF0000"/>
                </a:solidFill>
              </a:rPr>
              <a:t>:</a:t>
            </a:r>
            <a:r>
              <a:rPr lang="en-US"/>
              <a:t> the price paid for the use of borrowed money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FF0000"/>
                </a:solidFill>
              </a:rPr>
              <a:t>principal</a:t>
            </a:r>
            <a:r>
              <a:rPr lang="en-US">
                <a:solidFill>
                  <a:srgbClr val="FF0000"/>
                </a:solidFill>
              </a:rPr>
              <a:t>:</a:t>
            </a:r>
            <a:r>
              <a:rPr lang="en-US"/>
              <a:t> the amount of money borrowed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FF0000"/>
                </a:solidFill>
              </a:rPr>
              <a:t>debit card</a:t>
            </a:r>
            <a:r>
              <a:rPr lang="en-US">
                <a:solidFill>
                  <a:srgbClr val="FF0000"/>
                </a:solidFill>
              </a:rPr>
              <a:t>:</a:t>
            </a:r>
            <a:r>
              <a:rPr lang="en-US"/>
              <a:t> a card used to withdraw money from a bank account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FF0000"/>
                </a:solidFill>
              </a:rPr>
              <a:t>creditor</a:t>
            </a:r>
            <a:r>
              <a:rPr lang="en-US">
                <a:solidFill>
                  <a:srgbClr val="FF0000"/>
                </a:solidFill>
              </a:rPr>
              <a:t>:</a:t>
            </a:r>
            <a:r>
              <a:rPr lang="en-US"/>
              <a:t> a person or institution to whom money is owed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banking services do financial institutions provide?</a:t>
            </a:r>
          </a:p>
          <a:p>
            <a:pPr>
              <a:buFontTx/>
              <a:buNone/>
            </a:pPr>
            <a:endParaRPr lang="en-US"/>
          </a:p>
          <a:p>
            <a:pPr lvl="1"/>
            <a:r>
              <a:rPr lang="en-US"/>
              <a:t>Financial institutions:</a:t>
            </a:r>
          </a:p>
          <a:p>
            <a:pPr lvl="2"/>
            <a:r>
              <a:rPr lang="en-US"/>
              <a:t>Provide electronic services</a:t>
            </a:r>
          </a:p>
          <a:p>
            <a:pPr lvl="2"/>
            <a:r>
              <a:rPr lang="en-US"/>
              <a:t>Issue credit cards</a:t>
            </a:r>
          </a:p>
          <a:p>
            <a:pPr lvl="2"/>
            <a:r>
              <a:rPr lang="en-US"/>
              <a:t>Make loans to businesses</a:t>
            </a:r>
          </a:p>
          <a:p>
            <a:pPr lvl="2"/>
            <a:r>
              <a:rPr lang="en-US"/>
              <a:t>Provide mortgages to prospective home buyers</a:t>
            </a:r>
          </a:p>
          <a:p>
            <a:pPr lvl="2"/>
            <a:r>
              <a:rPr lang="en-US"/>
              <a:t>Manage ATM machines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1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1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the Money Supply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keep track of the different kinds of money, economists divide the money supply into categories.</a:t>
            </a:r>
          </a:p>
          <a:p>
            <a:pPr>
              <a:buFontTx/>
              <a:buNone/>
            </a:pPr>
            <a:endParaRPr lang="en-US"/>
          </a:p>
          <a:p>
            <a:r>
              <a:rPr lang="en-US"/>
              <a:t>M1 represents money that people can gain access to easily. This includes:</a:t>
            </a:r>
          </a:p>
          <a:p>
            <a:pPr lvl="1"/>
            <a:r>
              <a:rPr lang="en-US"/>
              <a:t>Currency held by the public</a:t>
            </a:r>
          </a:p>
          <a:p>
            <a:pPr lvl="1"/>
            <a:r>
              <a:rPr lang="en-US"/>
              <a:t>Deposits in checking accounts</a:t>
            </a:r>
          </a:p>
          <a:p>
            <a:pPr lvl="1"/>
            <a:r>
              <a:rPr lang="en-US"/>
              <a:t>Traveler’s checks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M2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382000" cy="4906963"/>
          </a:xfrm>
        </p:spPr>
        <p:txBody>
          <a:bodyPr/>
          <a:lstStyle/>
          <a:p>
            <a:r>
              <a:rPr lang="en-US" sz="2800"/>
              <a:t>M2 consists of all the assets in M1 plus several additional assets. These funds cannot be used as cash directly, but can be converted to cash fairly easily.</a:t>
            </a:r>
          </a:p>
          <a:p>
            <a:pPr lvl="1"/>
            <a:r>
              <a:rPr lang="en-US" sz="2400">
                <a:solidFill>
                  <a:schemeClr val="accent2"/>
                </a:solidFill>
              </a:rPr>
              <a:t>What is the </a:t>
            </a:r>
            <a:br>
              <a:rPr lang="en-US" sz="2400">
                <a:solidFill>
                  <a:schemeClr val="accent2"/>
                </a:solidFill>
              </a:rPr>
            </a:br>
            <a:r>
              <a:rPr lang="en-US" sz="2400">
                <a:solidFill>
                  <a:schemeClr val="accent2"/>
                </a:solidFill>
              </a:rPr>
              <a:t>difference </a:t>
            </a:r>
            <a:br>
              <a:rPr lang="en-US" sz="2400">
                <a:solidFill>
                  <a:schemeClr val="accent2"/>
                </a:solidFill>
              </a:rPr>
            </a:br>
            <a:r>
              <a:rPr lang="en-US" sz="2400">
                <a:solidFill>
                  <a:schemeClr val="accent2"/>
                </a:solidFill>
              </a:rPr>
              <a:t>between M1 </a:t>
            </a:r>
            <a:br>
              <a:rPr lang="en-US" sz="2400">
                <a:solidFill>
                  <a:schemeClr val="accent2"/>
                </a:solidFill>
              </a:rPr>
            </a:br>
            <a:r>
              <a:rPr lang="en-US" sz="2400">
                <a:solidFill>
                  <a:schemeClr val="accent2"/>
                </a:solidFill>
              </a:rPr>
              <a:t>and M2?</a:t>
            </a:r>
            <a:endParaRPr lang="en-US" sz="2400"/>
          </a:p>
        </p:txBody>
      </p:sp>
      <p:pic>
        <p:nvPicPr>
          <p:cNvPr id="216071" name="Picture 7" descr="c10_s03_p26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81400" y="2654300"/>
            <a:ext cx="5105400" cy="3551238"/>
          </a:xfrm>
        </p:spPr>
      </p:pic>
      <p:pic>
        <p:nvPicPr>
          <p:cNvPr id="216072" name="Picture 8" descr="ClicktoEn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3048000"/>
            <a:ext cx="333375" cy="333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Functions of Financial Institutions</a:t>
            </a:r>
            <a:endParaRPr lang="en-US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Banks and other financial institutions provide a wide range of services to customers.</a:t>
            </a:r>
          </a:p>
          <a:p>
            <a:pPr>
              <a:lnSpc>
                <a:spcPct val="90000"/>
              </a:lnSpc>
            </a:pPr>
            <a:r>
              <a:rPr lang="en-US" sz="2800"/>
              <a:t>Storing money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They provide a safe place to store money</a:t>
            </a:r>
          </a:p>
          <a:p>
            <a:pPr>
              <a:lnSpc>
                <a:spcPct val="90000"/>
              </a:lnSpc>
            </a:pPr>
            <a:r>
              <a:rPr lang="en-US" sz="2800"/>
              <a:t>Saving money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They offer people ways to save money through:</a:t>
            </a:r>
          </a:p>
          <a:p>
            <a:pPr lvl="2">
              <a:lnSpc>
                <a:spcPct val="90000"/>
              </a:lnSpc>
            </a:pPr>
            <a:r>
              <a:rPr lang="en-US" sz="2200"/>
              <a:t>Savings accounts</a:t>
            </a:r>
          </a:p>
          <a:p>
            <a:pPr lvl="2">
              <a:lnSpc>
                <a:spcPct val="90000"/>
              </a:lnSpc>
            </a:pPr>
            <a:r>
              <a:rPr lang="en-US" sz="2200"/>
              <a:t>Checking accounts</a:t>
            </a:r>
          </a:p>
          <a:p>
            <a:pPr lvl="2">
              <a:lnSpc>
                <a:spcPct val="90000"/>
              </a:lnSpc>
            </a:pPr>
            <a:r>
              <a:rPr lang="en-US" sz="2200"/>
              <a:t>Money market accounts, which allow people to save and write a limited number of checks</a:t>
            </a:r>
          </a:p>
          <a:p>
            <a:pPr lvl="2">
              <a:lnSpc>
                <a:spcPct val="90000"/>
              </a:lnSpc>
            </a:pPr>
            <a:r>
              <a:rPr lang="en-US" sz="2200"/>
              <a:t>CDs, which offer a guaranteed rate of interest but cannot be removed until after a specified period of time.</a:t>
            </a:r>
            <a:endParaRPr lang="en-US" sz="20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Loans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Financial institutions lend </a:t>
            </a:r>
            <a:br>
              <a:rPr lang="en-US" sz="2400"/>
            </a:br>
            <a:r>
              <a:rPr lang="en-US" sz="2400"/>
              <a:t>money to consumers and </a:t>
            </a:r>
            <a:br>
              <a:rPr lang="en-US" sz="2400"/>
            </a:br>
            <a:r>
              <a:rPr lang="en-US" sz="2400"/>
              <a:t>charge interest on those </a:t>
            </a:r>
            <a:br>
              <a:rPr lang="en-US" sz="2400"/>
            </a:br>
            <a:r>
              <a:rPr lang="en-US" sz="2400"/>
              <a:t>loans.</a:t>
            </a:r>
          </a:p>
          <a:p>
            <a:pPr>
              <a:lnSpc>
                <a:spcPct val="90000"/>
              </a:lnSpc>
            </a:pPr>
            <a:r>
              <a:rPr lang="en-US" sz="2400"/>
              <a:t>Loans help consumers: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Buy homes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Pay for college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Start and grow </a:t>
            </a:r>
            <a:br>
              <a:rPr lang="en-US" sz="2200"/>
            </a:br>
            <a:r>
              <a:rPr lang="en-US" sz="2200"/>
              <a:t>businesses</a:t>
            </a:r>
            <a:endParaRPr lang="en-US" sz="2000"/>
          </a:p>
          <a:p>
            <a:pPr lvl="1">
              <a:lnSpc>
                <a:spcPct val="90000"/>
              </a:lnSpc>
              <a:buFontTx/>
              <a:buNone/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400"/>
              <a:t>Many banks loan money to other financial institutions and individuals. A banking system that only keeps a fraction of its funds on hand and lends out the rest is called fractional reserve banking.</a:t>
            </a:r>
          </a:p>
        </p:txBody>
      </p:sp>
      <p:pic>
        <p:nvPicPr>
          <p:cNvPr id="219141" name="Picture 5" descr="c10_s03_p26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08675" y="1371600"/>
            <a:ext cx="1670050" cy="3200400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Mortgages and Credit Cards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mortgage is a specific type of loan that is used to buy real estate.</a:t>
            </a:r>
          </a:p>
          <a:p>
            <a:pPr>
              <a:buFontTx/>
              <a:buNone/>
            </a:pPr>
            <a:endParaRPr lang="en-US"/>
          </a:p>
          <a:p>
            <a:r>
              <a:rPr lang="en-US"/>
              <a:t>Banks issue credit cards, which entitle their owners to buy goods and services based on the owners promise to pay.</a:t>
            </a:r>
          </a:p>
          <a:p>
            <a:pPr lvl="1"/>
            <a:r>
              <a:rPr lang="en-US"/>
              <a:t>Banks usually charge high interest rates on credit cards.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Guiding Questions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Section 3: Banking Today</a:t>
            </a:r>
          </a:p>
          <a:p>
            <a:pPr lvl="1">
              <a:lnSpc>
                <a:spcPct val="90000"/>
              </a:lnSpc>
            </a:pPr>
            <a:r>
              <a:rPr lang="en-US"/>
              <a:t>What banking services do financial institutions provide?</a:t>
            </a:r>
          </a:p>
          <a:p>
            <a:pPr lvl="2">
              <a:lnSpc>
                <a:spcPct val="90000"/>
              </a:lnSpc>
            </a:pPr>
            <a:r>
              <a:rPr lang="en-US"/>
              <a:t>Financial institutions issue credit cards, make loans, provide mortgages, manage ATMS, and provide numerous electronic services.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Simple and Compound Interest</a:t>
            </a:r>
            <a:endParaRPr lang="en-US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382000" cy="4906963"/>
          </a:xfrm>
        </p:spPr>
        <p:txBody>
          <a:bodyPr/>
          <a:lstStyle/>
          <a:p>
            <a:r>
              <a:rPr lang="en-US" sz="2800"/>
              <a:t>Banks pay simple interest only on the principle of a deposit.</a:t>
            </a:r>
          </a:p>
          <a:p>
            <a:r>
              <a:rPr lang="en-US" sz="2800"/>
              <a:t>Compound interest is interest paid on both principal and accumulated interest.</a:t>
            </a:r>
          </a:p>
          <a:p>
            <a:pPr lvl="1"/>
            <a:r>
              <a:rPr lang="en-US" sz="2600">
                <a:solidFill>
                  <a:schemeClr val="accent2"/>
                </a:solidFill>
              </a:rPr>
              <a:t>According to the </a:t>
            </a:r>
            <a:br>
              <a:rPr lang="en-US" sz="2600">
                <a:solidFill>
                  <a:schemeClr val="accent2"/>
                </a:solidFill>
              </a:rPr>
            </a:br>
            <a:r>
              <a:rPr lang="en-US" sz="2600">
                <a:solidFill>
                  <a:schemeClr val="accent2"/>
                </a:solidFill>
              </a:rPr>
              <a:t>table, after five </a:t>
            </a:r>
            <a:br>
              <a:rPr lang="en-US" sz="2600">
                <a:solidFill>
                  <a:schemeClr val="accent2"/>
                </a:solidFill>
              </a:rPr>
            </a:br>
            <a:r>
              <a:rPr lang="en-US" sz="2600">
                <a:solidFill>
                  <a:schemeClr val="accent2"/>
                </a:solidFill>
              </a:rPr>
              <a:t>years, what is the </a:t>
            </a:r>
            <a:br>
              <a:rPr lang="en-US" sz="2600">
                <a:solidFill>
                  <a:schemeClr val="accent2"/>
                </a:solidFill>
              </a:rPr>
            </a:br>
            <a:r>
              <a:rPr lang="en-US" sz="2600">
                <a:solidFill>
                  <a:schemeClr val="accent2"/>
                </a:solidFill>
              </a:rPr>
              <a:t>total interest that </a:t>
            </a:r>
            <a:br>
              <a:rPr lang="en-US" sz="2600">
                <a:solidFill>
                  <a:schemeClr val="accent2"/>
                </a:solidFill>
              </a:rPr>
            </a:br>
            <a:r>
              <a:rPr lang="en-US" sz="2600">
                <a:solidFill>
                  <a:schemeClr val="accent2"/>
                </a:solidFill>
              </a:rPr>
              <a:t>the deposit-holder </a:t>
            </a:r>
            <a:br>
              <a:rPr lang="en-US" sz="2600">
                <a:solidFill>
                  <a:schemeClr val="accent2"/>
                </a:solidFill>
              </a:rPr>
            </a:br>
            <a:r>
              <a:rPr lang="en-US" sz="2600">
                <a:solidFill>
                  <a:schemeClr val="accent2"/>
                </a:solidFill>
              </a:rPr>
              <a:t>will have earned?</a:t>
            </a:r>
          </a:p>
        </p:txBody>
      </p:sp>
      <p:pic>
        <p:nvPicPr>
          <p:cNvPr id="223238" name="Picture 6" descr="ClicktoEn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2743200"/>
            <a:ext cx="333375" cy="333375"/>
          </a:xfrm>
          <a:prstGeom prst="rect">
            <a:avLst/>
          </a:prstGeom>
          <a:noFill/>
        </p:spPr>
      </p:pic>
      <p:pic>
        <p:nvPicPr>
          <p:cNvPr id="223240" name="Picture 8" descr="0269_econ10se_Ch10s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3276600"/>
            <a:ext cx="4038600" cy="2574925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Banks Make a Profit</a:t>
            </a:r>
          </a:p>
        </p:txBody>
      </p:sp>
      <p:pic>
        <p:nvPicPr>
          <p:cNvPr id="225286" name="Picture 6" descr="0270_econ10se_Ch10s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031875"/>
            <a:ext cx="9144000" cy="5280025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Financial Institutions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Commercial Banks</a:t>
            </a:r>
            <a:endParaRPr lang="en-US" sz="2800"/>
          </a:p>
          <a:p>
            <a:pPr lvl="1">
              <a:lnSpc>
                <a:spcPct val="90000"/>
              </a:lnSpc>
            </a:pPr>
            <a:r>
              <a:rPr lang="en-US" sz="2200"/>
              <a:t>Offer checking accounts, accept deposits, and make loans</a:t>
            </a:r>
          </a:p>
          <a:p>
            <a:pPr>
              <a:lnSpc>
                <a:spcPct val="90000"/>
              </a:lnSpc>
            </a:pPr>
            <a:r>
              <a:rPr lang="en-US" sz="2400" b="1"/>
              <a:t>Savings and Loan Associations</a:t>
            </a:r>
            <a:endParaRPr lang="en-US" sz="2800"/>
          </a:p>
          <a:p>
            <a:pPr lvl="1">
              <a:lnSpc>
                <a:spcPct val="90000"/>
              </a:lnSpc>
            </a:pPr>
            <a:r>
              <a:rPr lang="en-US" sz="2200"/>
              <a:t>Allow people to save up and borrow enough for their own homes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 b="1"/>
              <a:t>Savings Banks</a:t>
            </a:r>
            <a:endParaRPr lang="en-US" sz="2800"/>
          </a:p>
          <a:p>
            <a:pPr lvl="1">
              <a:lnSpc>
                <a:spcPct val="90000"/>
              </a:lnSpc>
            </a:pPr>
            <a:r>
              <a:rPr lang="en-US" sz="2200"/>
              <a:t>Owned by depositors who make smaller deposits than a commercial bank would handle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 b="1"/>
              <a:t>Credit Unions</a:t>
            </a:r>
            <a:endParaRPr lang="en-US" sz="2800"/>
          </a:p>
          <a:p>
            <a:pPr lvl="1">
              <a:lnSpc>
                <a:spcPct val="90000"/>
              </a:lnSpc>
            </a:pPr>
            <a:r>
              <a:rPr lang="en-US" sz="2200"/>
              <a:t>Cooperative lending associations established for particular groups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 b="1"/>
              <a:t>Finance Companies</a:t>
            </a:r>
            <a:endParaRPr lang="en-US" sz="2800"/>
          </a:p>
          <a:p>
            <a:pPr lvl="1">
              <a:lnSpc>
                <a:spcPct val="90000"/>
              </a:lnSpc>
            </a:pPr>
            <a:r>
              <a:rPr lang="en-US" sz="2200"/>
              <a:t>Make installment loans to consumers</a:t>
            </a:r>
            <a:endParaRPr lang="en-US" sz="24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Electronic Banking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With the increased importance of computers in today’s world, electronic banking has seen an upsurge.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ATMs allow customers to deposit money, withdraw cash, and obtain information.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Debit cards can be used at an ATM or in a store to purchase goods. These cards require a PIN for security reasons.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Home banking—More and more people use the Internet to check balances, transfer money, automatically deposit paychecks, and pay bills.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accent2"/>
                </a:solidFill>
              </a:rPr>
              <a:t>Checkpoint: How does a debit card work?</a:t>
            </a:r>
            <a:endParaRPr lang="en-US" sz="24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ACHs and Stored-Value Cards</a:t>
            </a:r>
            <a:endParaRPr lang="en-US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Automated Clearing Houses (ACHs) allow consumers to pay bills without writing checks.</a:t>
            </a:r>
          </a:p>
          <a:p>
            <a:pPr>
              <a:lnSpc>
                <a:spcPct val="90000"/>
              </a:lnSpc>
            </a:pPr>
            <a:r>
              <a:rPr lang="en-US" sz="2800"/>
              <a:t>Stored-value cards carry money on them and can be used by college kids on campus or by people using a phone card with stored minutes.</a:t>
            </a:r>
          </a:p>
        </p:txBody>
      </p:sp>
      <p:pic>
        <p:nvPicPr>
          <p:cNvPr id="231429" name="Picture 5" descr="c10_s03_p27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858963"/>
            <a:ext cx="4038600" cy="3625850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Now that you have learned about the banking services that financial institutions provide, go back and answer the Chapter Essential Question.</a:t>
            </a:r>
          </a:p>
          <a:p>
            <a:pPr lvl="1"/>
            <a:r>
              <a:rPr lang="en-US">
                <a:solidFill>
                  <a:schemeClr val="accent2"/>
                </a:solidFill>
              </a:rPr>
              <a:t>How well do financial institutions serve our needs?</a:t>
            </a:r>
            <a:endParaRPr lang="en-US"/>
          </a:p>
          <a:p>
            <a:pPr lvl="1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176463" y="12795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10: Money and Banking</a:t>
            </a:r>
            <a:br>
              <a:rPr lang="en-US"/>
            </a:br>
            <a:r>
              <a:rPr lang="en-US"/>
              <a:t>Section 1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b="1"/>
              <a:t>Describe</a:t>
            </a:r>
            <a:r>
              <a:rPr lang="en-US"/>
              <a:t> the three uses of money.</a:t>
            </a:r>
          </a:p>
          <a:p>
            <a:pPr marL="609600" indent="-609600">
              <a:buFontTx/>
              <a:buAutoNum type="arabicPeriod"/>
            </a:pPr>
            <a:r>
              <a:rPr lang="en-US" b="1"/>
              <a:t>List</a:t>
            </a:r>
            <a:r>
              <a:rPr lang="en-US"/>
              <a:t> the six characteristics of money.</a:t>
            </a:r>
          </a:p>
          <a:p>
            <a:pPr marL="609600" indent="-609600">
              <a:buFontTx/>
              <a:buAutoNum type="arabicPeriod"/>
            </a:pPr>
            <a:r>
              <a:rPr lang="en-US" b="1"/>
              <a:t>Analyze</a:t>
            </a:r>
            <a:r>
              <a:rPr lang="en-US"/>
              <a:t> the sources of money’s values.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Terms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</a:rPr>
              <a:t>money:</a:t>
            </a:r>
            <a:r>
              <a:rPr lang="en-US" sz="2800"/>
              <a:t> anything that serves as a medium of exchange, a unit of account, and a store of value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</a:rPr>
              <a:t>medium of exchange</a:t>
            </a:r>
            <a:r>
              <a:rPr lang="en-US" sz="2800">
                <a:solidFill>
                  <a:srgbClr val="FF0000"/>
                </a:solidFill>
              </a:rPr>
              <a:t>:</a:t>
            </a:r>
            <a:r>
              <a:rPr lang="en-US" sz="2800"/>
              <a:t> anything that is used to determine value during the exchange of goods and services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</a:rPr>
              <a:t>barter</a:t>
            </a:r>
            <a:r>
              <a:rPr lang="en-US" sz="2800">
                <a:solidFill>
                  <a:srgbClr val="FF0000"/>
                </a:solidFill>
              </a:rPr>
              <a:t>:</a:t>
            </a:r>
            <a:r>
              <a:rPr lang="en-US" sz="2800"/>
              <a:t> the direct exchange of one set of goods or services for another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</a:rPr>
              <a:t>unit of account</a:t>
            </a:r>
            <a:r>
              <a:rPr lang="en-US" sz="2800">
                <a:solidFill>
                  <a:srgbClr val="FF0000"/>
                </a:solidFill>
              </a:rPr>
              <a:t>:</a:t>
            </a:r>
            <a:r>
              <a:rPr lang="en-US" sz="2800"/>
              <a:t> a means for comparing the values of goods and services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</a:rPr>
              <a:t>store of value</a:t>
            </a:r>
            <a:r>
              <a:rPr lang="en-US" sz="2800">
                <a:solidFill>
                  <a:srgbClr val="FF0000"/>
                </a:solidFill>
              </a:rPr>
              <a:t>:</a:t>
            </a:r>
            <a:r>
              <a:rPr lang="en-US" sz="2800"/>
              <a:t> something that keeps its value if it is stored rather than spent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Terms, cont.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</a:rPr>
              <a:t>currency</a:t>
            </a:r>
            <a:r>
              <a:rPr lang="en-US" sz="2800">
                <a:solidFill>
                  <a:srgbClr val="FF0000"/>
                </a:solidFill>
              </a:rPr>
              <a:t>:</a:t>
            </a:r>
            <a:r>
              <a:rPr lang="en-US" sz="2800"/>
              <a:t> coins and paper bills used as money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</a:rPr>
              <a:t>commodity money</a:t>
            </a:r>
            <a:r>
              <a:rPr lang="en-US" sz="2800">
                <a:solidFill>
                  <a:srgbClr val="FF0000"/>
                </a:solidFill>
              </a:rPr>
              <a:t>:</a:t>
            </a:r>
            <a:r>
              <a:rPr lang="en-US" sz="2800"/>
              <a:t> objects that have value in and of themselves and that are also used as money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</a:rPr>
              <a:t>representative money</a:t>
            </a:r>
            <a:r>
              <a:rPr lang="en-US" sz="2800">
                <a:solidFill>
                  <a:srgbClr val="FF0000"/>
                </a:solidFill>
              </a:rPr>
              <a:t>:</a:t>
            </a:r>
            <a:r>
              <a:rPr lang="en-US" sz="2800"/>
              <a:t> objects that have value because the holder can exchange them for something else of value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</a:rPr>
              <a:t>specie</a:t>
            </a:r>
            <a:r>
              <a:rPr lang="en-US" sz="2800">
                <a:solidFill>
                  <a:srgbClr val="FF0000"/>
                </a:solidFill>
              </a:rPr>
              <a:t>:</a:t>
            </a:r>
            <a:r>
              <a:rPr lang="en-US" sz="2800"/>
              <a:t> coined money, usually gold or silver, used to back paper money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</a:rPr>
              <a:t>fiat money</a:t>
            </a:r>
            <a:r>
              <a:rPr lang="en-US" sz="2800">
                <a:solidFill>
                  <a:srgbClr val="FF0000"/>
                </a:solidFill>
              </a:rPr>
              <a:t>:</a:t>
            </a:r>
            <a:r>
              <a:rPr lang="en-US" sz="2800"/>
              <a:t> objects that have value because a government has decreed that they are an acceptable means to pay debts  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1301e6b-ebc2-4cb7-90d5-2bf070cfcd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fe61ff2-cda5-4279-8e3e-6a7ed1e8969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1301e6b-ebc2-4cb7-90d5-2bf070cfcd2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fe61ff2-cda5-4279-8e3e-6a7ed1e8969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fe61ff2-cda5-4279-8e3e-6a7ed1e8969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fe61ff2-cda5-4279-8e3e-6a7ed1e8969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fe61ff2-cda5-4279-8e3e-6a7ed1e8969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1301e6b-ebc2-4cb7-90d5-2bf070cfcd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fe61ff2-cda5-4279-8e3e-6a7ed1e8969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fe61ff2-cda5-4279-8e3e-6a7ed1e8969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fe61ff2-cda5-4279-8e3e-6a7ed1e8969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1301e6b-ebc2-4cb7-90d5-2bf070cfcd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fe61ff2-cda5-4279-8e3e-6a7ed1e8969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fe61ff2-cda5-4279-8e3e-6a7ed1e8969d"/>
</p:tagLst>
</file>

<file path=ppt/theme/theme1.xml><?xml version="1.0" encoding="utf-8"?>
<a:theme xmlns:a="http://schemas.openxmlformats.org/drawingml/2006/main" name="Economics_PPT_template">
  <a:themeElements>
    <a:clrScheme name="Economics_PP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onomics_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onomics_PP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nomics_PP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nomics_PP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nomics_PP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nomics_PP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nomics_PP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nomics_PP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nomics_PP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nomics_PP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nomics_PP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nomics_PP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nomics_PP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2004:Templates:My Templates:Economics_PPT_template.pot</Template>
  <TotalTime>1109</TotalTime>
  <Words>2857</Words>
  <Application>Microsoft Office PowerPoint</Application>
  <PresentationFormat>On-screen Show (4:3)</PresentationFormat>
  <Paragraphs>289</Paragraphs>
  <Slides>55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Arial</vt:lpstr>
      <vt:lpstr>Economics_PPT_template</vt:lpstr>
      <vt:lpstr>Chapter 10: Money and Banking Opener</vt:lpstr>
      <vt:lpstr>Essential Question</vt:lpstr>
      <vt:lpstr>Guiding Questions</vt:lpstr>
      <vt:lpstr>Guiding Questions</vt:lpstr>
      <vt:lpstr>Guiding Questions</vt:lpstr>
      <vt:lpstr>Chapter 10: Money and Banking Section 1</vt:lpstr>
      <vt:lpstr>Objectives</vt:lpstr>
      <vt:lpstr>Key Terms</vt:lpstr>
      <vt:lpstr>Key Terms, cont.</vt:lpstr>
      <vt:lpstr>Introduction</vt:lpstr>
      <vt:lpstr>Three Uses of Money</vt:lpstr>
      <vt:lpstr>Barter</vt:lpstr>
      <vt:lpstr>Currency</vt:lpstr>
      <vt:lpstr>The Six Characteristics of Money</vt:lpstr>
      <vt:lpstr>Durability and Portability</vt:lpstr>
      <vt:lpstr>Divisibility and Uniformity</vt:lpstr>
      <vt:lpstr>Limited Supply and Acceptability</vt:lpstr>
      <vt:lpstr>What Makes Money Valuable?</vt:lpstr>
      <vt:lpstr>Commodity Money</vt:lpstr>
      <vt:lpstr>Representative Money</vt:lpstr>
      <vt:lpstr>Fiat Money</vt:lpstr>
      <vt:lpstr>Review</vt:lpstr>
      <vt:lpstr>Chapter 10: Money and Banking Section 2</vt:lpstr>
      <vt:lpstr>Objectives</vt:lpstr>
      <vt:lpstr>Key Terms</vt:lpstr>
      <vt:lpstr>Key Terms, cont.</vt:lpstr>
      <vt:lpstr>Introduction</vt:lpstr>
      <vt:lpstr>Banking Before the Civil War</vt:lpstr>
      <vt:lpstr>Two Views of Banking</vt:lpstr>
      <vt:lpstr>The First Bank of the United States</vt:lpstr>
      <vt:lpstr>The Second Bank of the United States</vt:lpstr>
      <vt:lpstr>The Free Banking Era</vt:lpstr>
      <vt:lpstr>Stability in the Later 1800s</vt:lpstr>
      <vt:lpstr>Banking in the Early 1900s</vt:lpstr>
      <vt:lpstr>Banking and the Great Depression</vt:lpstr>
      <vt:lpstr>The Savings and Loan Crisis</vt:lpstr>
      <vt:lpstr>The Sub-Prime Mortgage Crisis</vt:lpstr>
      <vt:lpstr>Review</vt:lpstr>
      <vt:lpstr>Chapter 10: Money and Banking Section 3</vt:lpstr>
      <vt:lpstr>Objectives</vt:lpstr>
      <vt:lpstr>Key Terms</vt:lpstr>
      <vt:lpstr>Key Terms, cont.</vt:lpstr>
      <vt:lpstr>Key Terms, cont.</vt:lpstr>
      <vt:lpstr>Introduction</vt:lpstr>
      <vt:lpstr>Measuring the Money Supply</vt:lpstr>
      <vt:lpstr>M2</vt:lpstr>
      <vt:lpstr>Functions of Financial Institutions</vt:lpstr>
      <vt:lpstr>Loans</vt:lpstr>
      <vt:lpstr>Mortgages and Credit Cards</vt:lpstr>
      <vt:lpstr>Simple and Compound Interest</vt:lpstr>
      <vt:lpstr>How Banks Make a Profit</vt:lpstr>
      <vt:lpstr>Types of Financial Institutions</vt:lpstr>
      <vt:lpstr>Electronic Banking</vt:lpstr>
      <vt:lpstr>ACHs and Stored-Value Cards</vt:lpstr>
      <vt:lpstr>Review</vt:lpstr>
    </vt:vector>
  </TitlesOfParts>
  <Company>Six Red Marbles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Droukas</dc:creator>
  <cp:lastModifiedBy>Michael Fluharty</cp:lastModifiedBy>
  <cp:revision>36</cp:revision>
  <dcterms:created xsi:type="dcterms:W3CDTF">2008-10-22T21:21:43Z</dcterms:created>
  <dcterms:modified xsi:type="dcterms:W3CDTF">2019-04-04T05:27:45Z</dcterms:modified>
</cp:coreProperties>
</file>