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09"/>
  </p:normalViewPr>
  <p:slideViewPr>
    <p:cSldViewPr snapToGrid="0" snapToObjects="1">
      <p:cViewPr varScale="1">
        <p:scale>
          <a:sx n="52" d="100"/>
          <a:sy n="52" d="100"/>
        </p:scale>
        <p:origin x="89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hoto-1513346940221-6f673d962e97.webp" descr="photo-1513346940221-6f673d962e97.webp"/>
          <p:cNvPicPr>
            <a:picLocks noChangeAspect="1"/>
          </p:cNvPicPr>
          <p:nvPr/>
        </p:nvPicPr>
        <p:blipFill>
          <a:blip r:embed="rId2"/>
          <a:stretch>
            <a:fillRect/>
          </a:stretch>
        </p:blipFill>
        <p:spPr>
          <a:xfrm rot="10800000" flipH="1">
            <a:off x="-85635" y="-667717"/>
            <a:ext cx="24555270" cy="16370180"/>
          </a:xfrm>
          <a:prstGeom prst="rect">
            <a:avLst/>
          </a:prstGeom>
          <a:ln w="12700">
            <a:miter lim="400000"/>
          </a:ln>
        </p:spPr>
      </p:pic>
      <p:sp>
        <p:nvSpPr>
          <p:cNvPr id="152" name="Discovering the…"/>
          <p:cNvSpPr txBox="1"/>
          <p:nvPr/>
        </p:nvSpPr>
        <p:spPr>
          <a:xfrm>
            <a:off x="6918690" y="3290901"/>
            <a:ext cx="10494860" cy="2535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nSpc>
                <a:spcPct val="150000"/>
              </a:lnSpc>
              <a:defRPr sz="11500" spc="575">
                <a:ln w="12700" cap="flat">
                  <a:solidFill>
                    <a:schemeClr val="accent4">
                      <a:hueOff val="-476017"/>
                      <a:lumOff val="-10042"/>
                    </a:schemeClr>
                  </a:solidFill>
                  <a:prstDash val="solid"/>
                  <a:miter lim="400000"/>
                </a:ln>
                <a:solidFill>
                  <a:srgbClr val="FFFFFF"/>
                </a:solidFill>
                <a:effectLst>
                  <a:outerShdw dist="63500" dir="18900000" rotWithShape="0">
                    <a:srgbClr val="000000"/>
                  </a:outerShdw>
                </a:effectLst>
                <a:latin typeface="Alba Super"/>
                <a:ea typeface="Alba Super"/>
                <a:cs typeface="Alba Super"/>
                <a:sym typeface="Alba Super"/>
              </a:defRPr>
            </a:pPr>
            <a:r>
              <a:rPr dirty="0"/>
              <a:t>Golden Mean </a:t>
            </a:r>
          </a:p>
        </p:txBody>
      </p:sp>
      <p:sp>
        <p:nvSpPr>
          <p:cNvPr id="3" name="Rectangle 2">
            <a:extLst>
              <a:ext uri="{FF2B5EF4-FFF2-40B4-BE49-F238E27FC236}">
                <a16:creationId xmlns:a16="http://schemas.microsoft.com/office/drawing/2014/main" id="{EF8D3738-C8A7-C94E-8301-DF7CB75211FB}"/>
              </a:ext>
            </a:extLst>
          </p:cNvPr>
          <p:cNvSpPr/>
          <p:nvPr/>
        </p:nvSpPr>
        <p:spPr>
          <a:xfrm>
            <a:off x="8657788" y="6405949"/>
            <a:ext cx="7016664" cy="923330"/>
          </a:xfrm>
          <a:prstGeom prst="rect">
            <a:avLst/>
          </a:prstGeom>
          <a:noFill/>
        </p:spPr>
        <p:txBody>
          <a:bodyPr wrap="none" lIns="91440" tIns="45720" rIns="91440" bIns="45720">
            <a:spAutoFit/>
          </a:bodyPr>
          <a:lstStyle/>
          <a:p>
            <a:pPr algn="ctr"/>
            <a:r>
              <a:rPr sz="5400" b="1" cap="none" spc="0"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Josefin Sans" pitchFamily="2" charset="77"/>
                <a:ea typeface="Josefin Sans" pitchFamily="2" charset="77"/>
              </a:rPr>
              <a:t>In Mass Communication</a:t>
            </a:r>
            <a:endParaRPr lang="en-US" sz="5400" b="1" cap="none" spc="0"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Josefin Sans" pitchFamily="2" charset="77"/>
              <a:ea typeface="Josefin Sans" pitchFamily="2" charset="77"/>
            </a:endParaRPr>
          </a:p>
        </p:txBody>
      </p:sp>
      <p:sp>
        <p:nvSpPr>
          <p:cNvPr id="4" name="Rectangle 3">
            <a:extLst>
              <a:ext uri="{FF2B5EF4-FFF2-40B4-BE49-F238E27FC236}">
                <a16:creationId xmlns:a16="http://schemas.microsoft.com/office/drawing/2014/main" id="{3F31EED1-5F60-2D41-924C-D60D47BC6EAE}"/>
              </a:ext>
            </a:extLst>
          </p:cNvPr>
          <p:cNvSpPr/>
          <p:nvPr/>
        </p:nvSpPr>
        <p:spPr>
          <a:xfrm>
            <a:off x="9944197" y="2250139"/>
            <a:ext cx="4443845" cy="923330"/>
          </a:xfrm>
          <a:prstGeom prst="rect">
            <a:avLst/>
          </a:prstGeom>
          <a:noFill/>
        </p:spPr>
        <p:txBody>
          <a:bodyPr wrap="none" lIns="91440" tIns="45720" rIns="91440" bIns="45720">
            <a:spAutoFit/>
          </a:bodyPr>
          <a:lstStyle/>
          <a:p>
            <a:pPr algn="ctr"/>
            <a:r>
              <a:rPr sz="5400" b="1" cap="none" spc="0" dirty="0">
                <a:ln w="0"/>
                <a:solidFill>
                  <a:schemeClr val="bg1"/>
                </a:solidFill>
                <a:effectLst>
                  <a:outerShdw blurRad="38100" dist="19050" dir="2700000" algn="tl" rotWithShape="0">
                    <a:schemeClr val="dk1">
                      <a:alpha val="40000"/>
                    </a:schemeClr>
                  </a:outerShdw>
                </a:effectLst>
                <a:latin typeface="Josefin Sans" pitchFamily="2" charset="77"/>
                <a:ea typeface="Josefin Sans" pitchFamily="2" charset="77"/>
              </a:rPr>
              <a:t>Discovering the</a:t>
            </a:r>
            <a:endParaRPr lang="en-US" sz="5400" b="1" cap="none" spc="0" dirty="0">
              <a:ln w="0"/>
              <a:solidFill>
                <a:schemeClr val="bg1"/>
              </a:solidFill>
              <a:effectLst>
                <a:outerShdw blurRad="38100" dist="19050" dir="2700000" algn="tl" rotWithShape="0">
                  <a:schemeClr val="dk1">
                    <a:alpha val="40000"/>
                  </a:schemeClr>
                </a:outerShdw>
              </a:effectLst>
              <a:latin typeface="Josefin Sans" pitchFamily="2" charset="77"/>
              <a:ea typeface="Josefin Sans" pitchFamily="2" charset="77"/>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Author and Date"/>
          <p:cNvSpPr txBox="1">
            <a:spLocks noGrp="1"/>
          </p:cNvSpPr>
          <p:nvPr>
            <p:ph type="body" idx="21"/>
          </p:nvPr>
        </p:nvSpPr>
        <p:spPr>
          <a:prstGeom prst="rect">
            <a:avLst/>
          </a:prstGeom>
        </p:spPr>
        <p:txBody>
          <a:bodyPr>
            <a:normAutofit lnSpcReduction="10000"/>
          </a:bodyPr>
          <a:lstStyle/>
          <a:p>
            <a:endParaRPr/>
          </a:p>
        </p:txBody>
      </p:sp>
      <p:sp>
        <p:nvSpPr>
          <p:cNvPr id="230" name="Presentation Title"/>
          <p:cNvSpPr txBox="1">
            <a:spLocks noGrp="1"/>
          </p:cNvSpPr>
          <p:nvPr>
            <p:ph type="ctrTitle"/>
          </p:nvPr>
        </p:nvSpPr>
        <p:spPr>
          <a:prstGeom prst="rect">
            <a:avLst/>
          </a:prstGeom>
        </p:spPr>
        <p:txBody>
          <a:bodyPr/>
          <a:lstStyle/>
          <a:p>
            <a:endParaRPr/>
          </a:p>
        </p:txBody>
      </p:sp>
      <p:sp>
        <p:nvSpPr>
          <p:cNvPr id="231" name="Presentation Subtitle"/>
          <p:cNvSpPr txBox="1">
            <a:spLocks noGrp="1"/>
          </p:cNvSpPr>
          <p:nvPr>
            <p:ph type="subTitle" sz="quarter" idx="1"/>
          </p:nvPr>
        </p:nvSpPr>
        <p:spPr>
          <a:prstGeom prst="rect">
            <a:avLst/>
          </a:prstGeom>
        </p:spPr>
        <p:txBody>
          <a:bodyPr/>
          <a:lstStyle/>
          <a:p>
            <a:endParaRPr/>
          </a:p>
        </p:txBody>
      </p:sp>
      <p:pic>
        <p:nvPicPr>
          <p:cNvPr id="232" name="photo-1554177255-61502b352de3.webp" descr="photo-1554177255-61502b352de3.webp"/>
          <p:cNvPicPr>
            <a:picLocks noChangeAspect="1"/>
          </p:cNvPicPr>
          <p:nvPr/>
        </p:nvPicPr>
        <p:blipFill>
          <a:blip r:embed="rId2"/>
          <a:stretch>
            <a:fillRect/>
          </a:stretch>
        </p:blipFill>
        <p:spPr>
          <a:xfrm>
            <a:off x="-40596" y="-756493"/>
            <a:ext cx="24465193" cy="16310129"/>
          </a:xfrm>
          <a:prstGeom prst="rect">
            <a:avLst/>
          </a:prstGeom>
          <a:ln w="12700">
            <a:miter lim="400000"/>
          </a:ln>
        </p:spPr>
      </p:pic>
      <p:sp>
        <p:nvSpPr>
          <p:cNvPr id="233" name="Rectangle"/>
          <p:cNvSpPr/>
          <p:nvPr/>
        </p:nvSpPr>
        <p:spPr>
          <a:xfrm>
            <a:off x="-2965" y="543715"/>
            <a:ext cx="24389930" cy="13709713"/>
          </a:xfrm>
          <a:prstGeom prst="rect">
            <a:avLst/>
          </a:prstGeom>
          <a:solidFill>
            <a:srgbClr val="000000">
              <a:alpha val="70575"/>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34" name="Line"/>
          <p:cNvSpPr/>
          <p:nvPr/>
        </p:nvSpPr>
        <p:spPr>
          <a:xfrm>
            <a:off x="1568740" y="8718088"/>
            <a:ext cx="21246520" cy="1"/>
          </a:xfrm>
          <a:prstGeom prst="line">
            <a:avLst/>
          </a:prstGeom>
          <a:ln w="152400">
            <a:solidFill>
              <a:srgbClr val="FFFFFF"/>
            </a:solidFill>
            <a:miter lim="400000"/>
            <a:headEnd type="stealth"/>
            <a:tailEnd type="stealth"/>
          </a:ln>
          <a:effectLst>
            <a:outerShdw blurRad="673100" dist="91556" dir="5400000" rotWithShape="0">
              <a:srgbClr val="000000"/>
            </a:outerShdw>
          </a:effectLst>
        </p:spPr>
        <p:txBody>
          <a:bodyPr lIns="50800" tIns="50800" rIns="50800" bIns="50800" anchor="ctr"/>
          <a:lstStyle/>
          <a:p>
            <a:endParaRPr/>
          </a:p>
        </p:txBody>
      </p:sp>
      <p:sp>
        <p:nvSpPr>
          <p:cNvPr id="235" name="Golden Mean"/>
          <p:cNvSpPr txBox="1"/>
          <p:nvPr/>
        </p:nvSpPr>
        <p:spPr>
          <a:xfrm>
            <a:off x="10856428" y="9301004"/>
            <a:ext cx="2622043" cy="812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000" spc="119">
                <a:solidFill>
                  <a:schemeClr val="accent4">
                    <a:hueOff val="-476017"/>
                    <a:lumOff val="-10042"/>
                  </a:schemeClr>
                </a:solidFill>
                <a:latin typeface="Alba Super"/>
                <a:ea typeface="Alba Super"/>
                <a:cs typeface="Alba Super"/>
                <a:sym typeface="Alba Super"/>
              </a:defRPr>
            </a:lvl1pPr>
          </a:lstStyle>
          <a:p>
            <a:r>
              <a:t>Golden Mean</a:t>
            </a:r>
          </a:p>
        </p:txBody>
      </p:sp>
      <p:sp>
        <p:nvSpPr>
          <p:cNvPr id="236" name="Line"/>
          <p:cNvSpPr/>
          <p:nvPr/>
        </p:nvSpPr>
        <p:spPr>
          <a:xfrm flipV="1">
            <a:off x="12192000" y="8818139"/>
            <a:ext cx="1" cy="579121"/>
          </a:xfrm>
          <a:prstGeom prst="line">
            <a:avLst/>
          </a:prstGeom>
          <a:ln w="25400">
            <a:solidFill>
              <a:srgbClr val="FFFFFF"/>
            </a:solidFill>
            <a:miter lim="400000"/>
          </a:ln>
        </p:spPr>
        <p:txBody>
          <a:bodyPr lIns="50800" tIns="50800" rIns="50800" bIns="50800" anchor="ctr"/>
          <a:lstStyle/>
          <a:p>
            <a:endParaRPr/>
          </a:p>
        </p:txBody>
      </p:sp>
      <p:sp>
        <p:nvSpPr>
          <p:cNvPr id="237" name="Extreme 1"/>
          <p:cNvSpPr txBox="1"/>
          <p:nvPr/>
        </p:nvSpPr>
        <p:spPr>
          <a:xfrm>
            <a:off x="1511286" y="9389904"/>
            <a:ext cx="1865631"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500" b="1">
                <a:solidFill>
                  <a:srgbClr val="FFFFFF"/>
                </a:solidFill>
                <a:latin typeface="Josefin Sans"/>
                <a:ea typeface="Josefin Sans"/>
                <a:cs typeface="Josefin Sans"/>
                <a:sym typeface="Josefin Sans"/>
              </a:defRPr>
            </a:lvl1pPr>
          </a:lstStyle>
          <a:p>
            <a:r>
              <a:t>Extreme 1</a:t>
            </a:r>
          </a:p>
        </p:txBody>
      </p:sp>
      <p:sp>
        <p:nvSpPr>
          <p:cNvPr id="238" name="Extreme 2"/>
          <p:cNvSpPr txBox="1"/>
          <p:nvPr/>
        </p:nvSpPr>
        <p:spPr>
          <a:xfrm>
            <a:off x="20952409" y="9389904"/>
            <a:ext cx="1974978"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500" b="1">
                <a:solidFill>
                  <a:srgbClr val="FFFFFF"/>
                </a:solidFill>
                <a:latin typeface="Josefin Sans"/>
                <a:ea typeface="Josefin Sans"/>
                <a:cs typeface="Josefin Sans"/>
                <a:sym typeface="Josefin Sans"/>
              </a:defRPr>
            </a:lvl1pPr>
          </a:lstStyle>
          <a:p>
            <a:r>
              <a:t>Extreme 2</a:t>
            </a:r>
          </a:p>
        </p:txBody>
      </p:sp>
      <p:sp>
        <p:nvSpPr>
          <p:cNvPr id="239" name="Line"/>
          <p:cNvSpPr/>
          <p:nvPr/>
        </p:nvSpPr>
        <p:spPr>
          <a:xfrm flipV="1">
            <a:off x="21939897" y="8660777"/>
            <a:ext cx="1" cy="579121"/>
          </a:xfrm>
          <a:prstGeom prst="line">
            <a:avLst/>
          </a:prstGeom>
          <a:ln w="25400">
            <a:solidFill>
              <a:srgbClr val="FFFFFF"/>
            </a:solidFill>
            <a:miter lim="400000"/>
          </a:ln>
        </p:spPr>
        <p:txBody>
          <a:bodyPr lIns="50800" tIns="50800" rIns="50800" bIns="50800" anchor="ctr"/>
          <a:lstStyle/>
          <a:p>
            <a:endParaRPr/>
          </a:p>
        </p:txBody>
      </p:sp>
      <p:sp>
        <p:nvSpPr>
          <p:cNvPr id="240" name="Line"/>
          <p:cNvSpPr/>
          <p:nvPr/>
        </p:nvSpPr>
        <p:spPr>
          <a:xfrm flipV="1">
            <a:off x="2444101" y="8660777"/>
            <a:ext cx="1" cy="579121"/>
          </a:xfrm>
          <a:prstGeom prst="line">
            <a:avLst/>
          </a:prstGeom>
          <a:ln w="25400">
            <a:solidFill>
              <a:srgbClr val="FFFFFF"/>
            </a:solidFill>
            <a:miter lim="400000"/>
          </a:ln>
        </p:spPr>
        <p:txBody>
          <a:bodyPr lIns="50800" tIns="50800" rIns="50800" bIns="50800" anchor="ctr"/>
          <a:lstStyle/>
          <a:p>
            <a:endParaRPr/>
          </a:p>
        </p:txBody>
      </p:sp>
      <p:sp>
        <p:nvSpPr>
          <p:cNvPr id="241" name="Social Media"/>
          <p:cNvSpPr txBox="1"/>
          <p:nvPr/>
        </p:nvSpPr>
        <p:spPr>
          <a:xfrm>
            <a:off x="9364281" y="3323118"/>
            <a:ext cx="5655438" cy="1168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b="1">
                <a:solidFill>
                  <a:srgbClr val="FFFFFF"/>
                </a:solidFill>
                <a:latin typeface="Hoefler Text"/>
                <a:ea typeface="Hoefler Text"/>
                <a:cs typeface="Hoefler Text"/>
                <a:sym typeface="Hoefler Text"/>
              </a:defRPr>
            </a:lvl1pPr>
          </a:lstStyle>
          <a:p>
            <a:r>
              <a:t>Social Media</a:t>
            </a:r>
          </a:p>
        </p:txBody>
      </p:sp>
      <p:sp>
        <p:nvSpPr>
          <p:cNvPr id="242" name="Committing…"/>
          <p:cNvSpPr txBox="1"/>
          <p:nvPr/>
        </p:nvSpPr>
        <p:spPr>
          <a:xfrm>
            <a:off x="1027162" y="6661971"/>
            <a:ext cx="2833879" cy="147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3000" b="1" spc="150">
                <a:solidFill>
                  <a:schemeClr val="accent5">
                    <a:lumOff val="-29866"/>
                  </a:schemeClr>
                </a:solidFill>
                <a:latin typeface="Hoefler Text"/>
                <a:ea typeface="Hoefler Text"/>
                <a:cs typeface="Hoefler Text"/>
                <a:sym typeface="Hoefler Text"/>
              </a:defRPr>
            </a:pPr>
            <a:r>
              <a:t>Committing </a:t>
            </a:r>
          </a:p>
          <a:p>
            <a:pPr>
              <a:defRPr sz="3000" b="1" spc="150">
                <a:solidFill>
                  <a:schemeClr val="accent5">
                    <a:lumOff val="-29866"/>
                  </a:schemeClr>
                </a:solidFill>
                <a:latin typeface="Hoefler Text"/>
                <a:ea typeface="Hoefler Text"/>
                <a:cs typeface="Hoefler Text"/>
                <a:sym typeface="Hoefler Text"/>
              </a:defRPr>
            </a:pPr>
            <a:r>
              <a:t>Social Media </a:t>
            </a:r>
          </a:p>
          <a:p>
            <a:pPr>
              <a:defRPr sz="3000" b="1" spc="150">
                <a:solidFill>
                  <a:schemeClr val="accent5">
                    <a:lumOff val="-29866"/>
                  </a:schemeClr>
                </a:solidFill>
                <a:latin typeface="Hoefler Text"/>
                <a:ea typeface="Hoefler Text"/>
                <a:cs typeface="Hoefler Text"/>
                <a:sym typeface="Hoefler Text"/>
              </a:defRPr>
            </a:pPr>
            <a:r>
              <a:t>faux pas.</a:t>
            </a:r>
          </a:p>
        </p:txBody>
      </p:sp>
      <p:sp>
        <p:nvSpPr>
          <p:cNvPr id="243" name="Standing out from the pack…"/>
          <p:cNvSpPr txBox="1"/>
          <p:nvPr/>
        </p:nvSpPr>
        <p:spPr>
          <a:xfrm>
            <a:off x="9320212" y="6661971"/>
            <a:ext cx="5743576" cy="147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3000" b="1" spc="150">
                <a:solidFill>
                  <a:schemeClr val="accent4">
                    <a:hueOff val="-476017"/>
                    <a:lumOff val="-10042"/>
                  </a:schemeClr>
                </a:solidFill>
                <a:latin typeface="Hoefler Text"/>
                <a:ea typeface="Hoefler Text"/>
                <a:cs typeface="Hoefler Text"/>
                <a:sym typeface="Hoefler Text"/>
              </a:defRPr>
            </a:pPr>
            <a:r>
              <a:t>Standing out from the pack </a:t>
            </a:r>
          </a:p>
          <a:p>
            <a:pPr>
              <a:defRPr sz="3000" b="1" spc="150">
                <a:solidFill>
                  <a:schemeClr val="accent4">
                    <a:hueOff val="-476017"/>
                    <a:lumOff val="-10042"/>
                  </a:schemeClr>
                </a:solidFill>
                <a:latin typeface="Hoefler Text"/>
                <a:ea typeface="Hoefler Text"/>
                <a:cs typeface="Hoefler Text"/>
                <a:sym typeface="Hoefler Text"/>
              </a:defRPr>
            </a:pPr>
            <a:r>
              <a:t>while also meeting the </a:t>
            </a:r>
          </a:p>
          <a:p>
            <a:pPr>
              <a:defRPr sz="3000" b="1" spc="150">
                <a:solidFill>
                  <a:schemeClr val="accent4">
                    <a:hueOff val="-476017"/>
                    <a:lumOff val="-10042"/>
                  </a:schemeClr>
                </a:solidFill>
                <a:latin typeface="Hoefler Text"/>
                <a:ea typeface="Hoefler Text"/>
                <a:cs typeface="Hoefler Text"/>
                <a:sym typeface="Hoefler Text"/>
              </a:defRPr>
            </a:pPr>
            <a:r>
              <a:t>standards for each platform</a:t>
            </a:r>
          </a:p>
        </p:txBody>
      </p:sp>
      <p:sp>
        <p:nvSpPr>
          <p:cNvPr id="244" name="Being too transparent."/>
          <p:cNvSpPr txBox="1"/>
          <p:nvPr/>
        </p:nvSpPr>
        <p:spPr>
          <a:xfrm>
            <a:off x="19069703" y="7119171"/>
            <a:ext cx="4697731" cy="55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000" b="1" spc="150">
                <a:solidFill>
                  <a:schemeClr val="accent1"/>
                </a:solidFill>
                <a:latin typeface="Hoefler Text"/>
                <a:ea typeface="Hoefler Text"/>
                <a:cs typeface="Hoefler Text"/>
                <a:sym typeface="Hoefler Text"/>
              </a:defRPr>
            </a:lvl1pPr>
          </a:lstStyle>
          <a:p>
            <a:r>
              <a:t>Being too transparent.</a:t>
            </a:r>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242"/>
                                        </p:tgtEl>
                                        <p:attrNameLst>
                                          <p:attrName>style.visibility</p:attrName>
                                        </p:attrNameLst>
                                      </p:cBhvr>
                                      <p:to>
                                        <p:strVal val="visible"/>
                                      </p:to>
                                    </p:set>
                                    <p:anim calcmode="lin" valueType="num">
                                      <p:cBhvr>
                                        <p:cTn id="7" dur="500" fill="hold"/>
                                        <p:tgtEl>
                                          <p:spTgt spid="242"/>
                                        </p:tgtEl>
                                        <p:attrNameLst>
                                          <p:attrName>ppt_x</p:attrName>
                                        </p:attrNameLst>
                                      </p:cBhvr>
                                      <p:tavLst>
                                        <p:tav tm="0">
                                          <p:val>
                                            <p:strVal val="0-#ppt_w/2"/>
                                          </p:val>
                                        </p:tav>
                                        <p:tav tm="100000">
                                          <p:val>
                                            <p:strVal val="#ppt_x"/>
                                          </p:val>
                                        </p:tav>
                                      </p:tavLst>
                                    </p:anim>
                                    <p:anim calcmode="lin" valueType="num">
                                      <p:cBhvr>
                                        <p:cTn id="8" dur="500" fill="hold"/>
                                        <p:tgtEl>
                                          <p:spTgt spid="2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2" nodeType="clickEffect">
                                  <p:stCondLst>
                                    <p:cond delay="0"/>
                                  </p:stCondLst>
                                  <p:iterate>
                                    <p:tmAbs val="0"/>
                                  </p:iterate>
                                  <p:childTnLst>
                                    <p:set>
                                      <p:cBhvr>
                                        <p:cTn id="12" fill="hold"/>
                                        <p:tgtEl>
                                          <p:spTgt spid="244"/>
                                        </p:tgtEl>
                                        <p:attrNameLst>
                                          <p:attrName>style.visibility</p:attrName>
                                        </p:attrNameLst>
                                      </p:cBhvr>
                                      <p:to>
                                        <p:strVal val="visible"/>
                                      </p:to>
                                    </p:set>
                                    <p:anim calcmode="lin" valueType="num">
                                      <p:cBhvr>
                                        <p:cTn id="13" dur="500" fill="hold"/>
                                        <p:tgtEl>
                                          <p:spTgt spid="244"/>
                                        </p:tgtEl>
                                        <p:attrNameLst>
                                          <p:attrName>ppt_x</p:attrName>
                                        </p:attrNameLst>
                                      </p:cBhvr>
                                      <p:tavLst>
                                        <p:tav tm="0">
                                          <p:val>
                                            <p:strVal val="1+#ppt_w/2"/>
                                          </p:val>
                                        </p:tav>
                                        <p:tav tm="100000">
                                          <p:val>
                                            <p:strVal val="#ppt_x"/>
                                          </p:val>
                                        </p:tav>
                                      </p:tavLst>
                                    </p:anim>
                                    <p:anim calcmode="lin" valueType="num">
                                      <p:cBhvr>
                                        <p:cTn id="14" dur="500" fill="hold"/>
                                        <p:tgtEl>
                                          <p:spTgt spid="24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3" nodeType="clickEffect">
                                  <p:stCondLst>
                                    <p:cond delay="0"/>
                                  </p:stCondLst>
                                  <p:iterate>
                                    <p:tmAbs val="0"/>
                                  </p:iterate>
                                  <p:childTnLst>
                                    <p:set>
                                      <p:cBhvr>
                                        <p:cTn id="18" fill="hold"/>
                                        <p:tgtEl>
                                          <p:spTgt spid="243"/>
                                        </p:tgtEl>
                                        <p:attrNameLst>
                                          <p:attrName>style.visibility</p:attrName>
                                        </p:attrNameLst>
                                      </p:cBhvr>
                                      <p:to>
                                        <p:strVal val="visible"/>
                                      </p:to>
                                    </p:set>
                                    <p:anim calcmode="lin" valueType="num">
                                      <p:cBhvr>
                                        <p:cTn id="19" dur="500" fill="hold"/>
                                        <p:tgtEl>
                                          <p:spTgt spid="243"/>
                                        </p:tgtEl>
                                        <p:attrNameLst>
                                          <p:attrName>ppt_x</p:attrName>
                                        </p:attrNameLst>
                                      </p:cBhvr>
                                      <p:tavLst>
                                        <p:tav tm="0">
                                          <p:val>
                                            <p:strVal val="#ppt_x"/>
                                          </p:val>
                                        </p:tav>
                                        <p:tav tm="100000">
                                          <p:val>
                                            <p:strVal val="#ppt_x"/>
                                          </p:val>
                                        </p:tav>
                                      </p:tavLst>
                                    </p:anim>
                                    <p:anim calcmode="lin" valueType="num">
                                      <p:cBhvr>
                                        <p:cTn id="20" dur="500" fill="hold"/>
                                        <p:tgtEl>
                                          <p:spTgt spid="24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1" animBg="1" advAuto="0"/>
      <p:bldP spid="243" grpId="3" animBg="1" advAuto="0"/>
      <p:bldP spid="244" grpId="2"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Author and Date"/>
          <p:cNvSpPr txBox="1">
            <a:spLocks noGrp="1"/>
          </p:cNvSpPr>
          <p:nvPr>
            <p:ph type="body" idx="21"/>
          </p:nvPr>
        </p:nvSpPr>
        <p:spPr>
          <a:prstGeom prst="rect">
            <a:avLst/>
          </a:prstGeom>
        </p:spPr>
        <p:txBody>
          <a:bodyPr>
            <a:normAutofit lnSpcReduction="10000"/>
          </a:bodyPr>
          <a:lstStyle/>
          <a:p>
            <a:endParaRPr/>
          </a:p>
        </p:txBody>
      </p:sp>
      <p:sp>
        <p:nvSpPr>
          <p:cNvPr id="247" name="Presentation Title"/>
          <p:cNvSpPr txBox="1">
            <a:spLocks noGrp="1"/>
          </p:cNvSpPr>
          <p:nvPr>
            <p:ph type="ctrTitle"/>
          </p:nvPr>
        </p:nvSpPr>
        <p:spPr>
          <a:prstGeom prst="rect">
            <a:avLst/>
          </a:prstGeom>
        </p:spPr>
        <p:txBody>
          <a:bodyPr/>
          <a:lstStyle/>
          <a:p>
            <a:endParaRPr/>
          </a:p>
        </p:txBody>
      </p:sp>
      <p:sp>
        <p:nvSpPr>
          <p:cNvPr id="248" name="Presentation Subtitle"/>
          <p:cNvSpPr txBox="1">
            <a:spLocks noGrp="1"/>
          </p:cNvSpPr>
          <p:nvPr>
            <p:ph type="subTitle" sz="quarter" idx="1"/>
          </p:nvPr>
        </p:nvSpPr>
        <p:spPr>
          <a:prstGeom prst="rect">
            <a:avLst/>
          </a:prstGeom>
        </p:spPr>
        <p:txBody>
          <a:bodyPr/>
          <a:lstStyle/>
          <a:p>
            <a:endParaRPr/>
          </a:p>
        </p:txBody>
      </p:sp>
      <p:pic>
        <p:nvPicPr>
          <p:cNvPr id="249" name="photo-1579869847557-1f67382cc158.webp" descr="photo-1579869847557-1f67382cc158.webp"/>
          <p:cNvPicPr>
            <a:picLocks noChangeAspect="1"/>
          </p:cNvPicPr>
          <p:nvPr/>
        </p:nvPicPr>
        <p:blipFill>
          <a:blip r:embed="rId2"/>
          <a:stretch>
            <a:fillRect/>
          </a:stretch>
        </p:blipFill>
        <p:spPr>
          <a:xfrm>
            <a:off x="16852" y="0"/>
            <a:ext cx="24444355" cy="13716001"/>
          </a:xfrm>
          <a:prstGeom prst="rect">
            <a:avLst/>
          </a:prstGeom>
          <a:ln w="12700">
            <a:miter lim="400000"/>
          </a:ln>
        </p:spPr>
      </p:pic>
      <p:sp>
        <p:nvSpPr>
          <p:cNvPr id="250" name="Rectangle"/>
          <p:cNvSpPr/>
          <p:nvPr/>
        </p:nvSpPr>
        <p:spPr>
          <a:xfrm>
            <a:off x="-2965" y="3143"/>
            <a:ext cx="24389930" cy="13709714"/>
          </a:xfrm>
          <a:prstGeom prst="rect">
            <a:avLst/>
          </a:prstGeom>
          <a:solidFill>
            <a:srgbClr val="000000">
              <a:alpha val="49880"/>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51" name="Faux Pas:…"/>
          <p:cNvSpPr txBox="1"/>
          <p:nvPr/>
        </p:nvSpPr>
        <p:spPr>
          <a:xfrm>
            <a:off x="1615769" y="5730128"/>
            <a:ext cx="21824075" cy="68529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nSpc>
                <a:spcPct val="130000"/>
              </a:lnSpc>
              <a:defRPr sz="4000" b="1">
                <a:ln w="3175" cap="flat">
                  <a:solidFill>
                    <a:schemeClr val="accent5">
                      <a:hueOff val="-82419"/>
                      <a:satOff val="-9513"/>
                      <a:lumOff val="-16343"/>
                    </a:schemeClr>
                  </a:solidFill>
                  <a:prstDash val="solid"/>
                  <a:miter lim="400000"/>
                </a:ln>
                <a:solidFill>
                  <a:srgbClr val="FFFFFF"/>
                </a:solidFill>
                <a:latin typeface="Hoefler Text"/>
                <a:ea typeface="Hoefler Text"/>
                <a:cs typeface="Hoefler Text"/>
                <a:sym typeface="Hoefler Text"/>
              </a:defRPr>
            </a:pPr>
            <a:r>
              <a:t>Faux Pas: </a:t>
            </a:r>
          </a:p>
          <a:p>
            <a:pPr>
              <a:defRPr sz="1500" b="1">
                <a:solidFill>
                  <a:srgbClr val="FFFFFF"/>
                </a:solidFill>
                <a:latin typeface="Hoefler Text"/>
                <a:ea typeface="Hoefler Text"/>
                <a:cs typeface="Hoefler Text"/>
                <a:sym typeface="Hoefler Text"/>
              </a:defRPr>
            </a:pPr>
            <a:endParaRPr/>
          </a:p>
          <a:p>
            <a:pPr>
              <a:lnSpc>
                <a:spcPct val="120000"/>
              </a:lnSpc>
              <a:defRPr sz="4000" spc="119">
                <a:solidFill>
                  <a:srgbClr val="FFFFFF"/>
                </a:solidFill>
                <a:effectLst>
                  <a:outerShdw dist="38100" dir="18900000" rotWithShape="0">
                    <a:srgbClr val="000000"/>
                  </a:outerShdw>
                </a:effectLst>
                <a:latin typeface="Hoefler Text"/>
                <a:ea typeface="Hoefler Text"/>
                <a:cs typeface="Hoefler Text"/>
                <a:sym typeface="Hoefler Text"/>
              </a:defRPr>
            </a:pPr>
            <a:r>
              <a:t>Each social media platform has written and unwritten rules of conduct. Sending identical DMs to a large list of people, for instance, is </a:t>
            </a:r>
            <a:r>
              <a:rPr u="sng"/>
              <a:t>not</a:t>
            </a:r>
            <a:r>
              <a:t> acceptable on Twitter. It’s unethical to expect (or force) entire outlets to accommodate strange online behaviors. But violating community guidelines isn’t the only way to be unethical across social media. Here are some other ways:</a:t>
            </a:r>
          </a:p>
          <a:p>
            <a:pPr lvl="8" algn="l">
              <a:lnSpc>
                <a:spcPct val="120000"/>
              </a:lnSpc>
              <a:defRPr sz="4000" spc="119">
                <a:solidFill>
                  <a:srgbClr val="FFFFFF"/>
                </a:solidFill>
                <a:effectLst>
                  <a:outerShdw dist="38100" dir="18900000" rotWithShape="0">
                    <a:srgbClr val="000000"/>
                  </a:outerShdw>
                </a:effectLst>
                <a:latin typeface="Hoefler Text"/>
                <a:ea typeface="Hoefler Text"/>
                <a:cs typeface="Hoefler Text"/>
                <a:sym typeface="Hoefler Text"/>
              </a:defRPr>
            </a:pPr>
            <a:r>
              <a:t>• Copyright law infringement/plagiarism</a:t>
            </a:r>
          </a:p>
          <a:p>
            <a:pPr lvl="8" algn="l">
              <a:lnSpc>
                <a:spcPct val="120000"/>
              </a:lnSpc>
              <a:defRPr sz="4000" spc="119">
                <a:solidFill>
                  <a:srgbClr val="FFFFFF"/>
                </a:solidFill>
                <a:effectLst>
                  <a:outerShdw dist="38100" dir="18900000" rotWithShape="0">
                    <a:srgbClr val="000000"/>
                  </a:outerShdw>
                </a:effectLst>
                <a:latin typeface="Hoefler Text"/>
                <a:ea typeface="Hoefler Text"/>
                <a:cs typeface="Hoefler Text"/>
                <a:sym typeface="Hoefler Text"/>
              </a:defRPr>
            </a:pPr>
            <a:r>
              <a:t>• Communicating over the internet inappropriately. (i.e. Firing personnel)</a:t>
            </a:r>
          </a:p>
          <a:p>
            <a:pPr lvl="8" algn="l">
              <a:lnSpc>
                <a:spcPct val="120000"/>
              </a:lnSpc>
              <a:defRPr sz="4000" spc="119">
                <a:solidFill>
                  <a:srgbClr val="FFFFFF"/>
                </a:solidFill>
                <a:effectLst>
                  <a:outerShdw dist="38100" dir="18900000" rotWithShape="0">
                    <a:srgbClr val="000000"/>
                  </a:outerShdw>
                </a:effectLst>
                <a:latin typeface="Hoefler Text"/>
                <a:ea typeface="Hoefler Text"/>
                <a:cs typeface="Hoefler Text"/>
                <a:sym typeface="Hoefler Text"/>
              </a:defRPr>
            </a:pPr>
            <a:r>
              <a:t>• Posting vulgar texts and images or spreading false information</a:t>
            </a:r>
          </a:p>
          <a:p>
            <a:pPr lvl="8" algn="l">
              <a:lnSpc>
                <a:spcPct val="120000"/>
              </a:lnSpc>
              <a:defRPr sz="4000" spc="119">
                <a:solidFill>
                  <a:srgbClr val="FFFFFF"/>
                </a:solidFill>
                <a:effectLst>
                  <a:outerShdw dist="38100" dir="18900000" rotWithShape="0">
                    <a:srgbClr val="000000"/>
                  </a:outerShdw>
                </a:effectLst>
                <a:latin typeface="Hoefler Text"/>
                <a:ea typeface="Hoefler Text"/>
                <a:cs typeface="Hoefler Text"/>
                <a:sym typeface="Hoefler Text"/>
              </a:defRPr>
            </a:pPr>
            <a:r>
              <a:t>• Sharing someone else’s personal information.</a:t>
            </a:r>
          </a:p>
        </p:txBody>
      </p:sp>
      <p:sp>
        <p:nvSpPr>
          <p:cNvPr id="252" name="Extreme 1: Internet Faux Pas"/>
          <p:cNvSpPr txBox="1"/>
          <p:nvPr/>
        </p:nvSpPr>
        <p:spPr>
          <a:xfrm>
            <a:off x="2063990" y="1302583"/>
            <a:ext cx="8739379" cy="101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000" b="1">
                <a:ln w="12700" cap="flat">
                  <a:solidFill>
                    <a:schemeClr val="accent5">
                      <a:hueOff val="-82419"/>
                      <a:satOff val="-9513"/>
                      <a:lumOff val="-16343"/>
                    </a:schemeClr>
                  </a:solidFill>
                  <a:prstDash val="solid"/>
                  <a:miter lim="400000"/>
                </a:ln>
                <a:solidFill>
                  <a:srgbClr val="FFFFFF"/>
                </a:solidFill>
                <a:latin typeface="Josefin Sans"/>
                <a:ea typeface="Josefin Sans"/>
                <a:cs typeface="Josefin Sans"/>
                <a:sym typeface="Josefin Sans"/>
              </a:defRPr>
            </a:lvl1pPr>
          </a:lstStyle>
          <a:p>
            <a:r>
              <a:t>Extreme 1: Internet Faux Pas</a:t>
            </a:r>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a14="http://schemas.microsoft.com/office/drawing/2010/main" xmlns:m="http://schemas.openxmlformats.org/officeDocument/2006/math"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Author and Date"/>
          <p:cNvSpPr txBox="1">
            <a:spLocks noGrp="1"/>
          </p:cNvSpPr>
          <p:nvPr>
            <p:ph type="body" idx="21"/>
          </p:nvPr>
        </p:nvSpPr>
        <p:spPr>
          <a:prstGeom prst="rect">
            <a:avLst/>
          </a:prstGeom>
        </p:spPr>
        <p:txBody>
          <a:bodyPr>
            <a:normAutofit lnSpcReduction="10000"/>
          </a:bodyPr>
          <a:lstStyle/>
          <a:p>
            <a:endParaRPr/>
          </a:p>
        </p:txBody>
      </p:sp>
      <p:sp>
        <p:nvSpPr>
          <p:cNvPr id="255" name="Presentation Title"/>
          <p:cNvSpPr txBox="1">
            <a:spLocks noGrp="1"/>
          </p:cNvSpPr>
          <p:nvPr>
            <p:ph type="ctrTitle"/>
          </p:nvPr>
        </p:nvSpPr>
        <p:spPr>
          <a:prstGeom prst="rect">
            <a:avLst/>
          </a:prstGeom>
        </p:spPr>
        <p:txBody>
          <a:bodyPr/>
          <a:lstStyle/>
          <a:p>
            <a:endParaRPr/>
          </a:p>
        </p:txBody>
      </p:sp>
      <p:sp>
        <p:nvSpPr>
          <p:cNvPr id="256" name="Presentation Subtitle"/>
          <p:cNvSpPr txBox="1">
            <a:spLocks noGrp="1"/>
          </p:cNvSpPr>
          <p:nvPr>
            <p:ph type="subTitle" sz="quarter" idx="1"/>
          </p:nvPr>
        </p:nvSpPr>
        <p:spPr>
          <a:prstGeom prst="rect">
            <a:avLst/>
          </a:prstGeom>
        </p:spPr>
        <p:txBody>
          <a:bodyPr/>
          <a:lstStyle/>
          <a:p>
            <a:endParaRPr/>
          </a:p>
        </p:txBody>
      </p:sp>
      <p:pic>
        <p:nvPicPr>
          <p:cNvPr id="257" name="Screen Shot 2021-02-12 at 7.13.48 PM.png" descr="Screen Shot 2021-02-12 at 7.13.48 PM.png"/>
          <p:cNvPicPr>
            <a:picLocks noChangeAspect="1"/>
          </p:cNvPicPr>
          <p:nvPr/>
        </p:nvPicPr>
        <p:blipFill>
          <a:blip r:embed="rId2"/>
          <a:stretch>
            <a:fillRect/>
          </a:stretch>
        </p:blipFill>
        <p:spPr>
          <a:xfrm>
            <a:off x="-49994" y="-622735"/>
            <a:ext cx="24483988" cy="15532216"/>
          </a:xfrm>
          <a:prstGeom prst="rect">
            <a:avLst/>
          </a:prstGeom>
          <a:ln w="12700">
            <a:miter lim="400000"/>
          </a:ln>
        </p:spPr>
      </p:pic>
      <p:sp>
        <p:nvSpPr>
          <p:cNvPr id="258" name="Rectangle"/>
          <p:cNvSpPr/>
          <p:nvPr/>
        </p:nvSpPr>
        <p:spPr>
          <a:xfrm>
            <a:off x="-2965" y="-1"/>
            <a:ext cx="24483989" cy="13716001"/>
          </a:xfrm>
          <a:prstGeom prst="rect">
            <a:avLst/>
          </a:prstGeom>
          <a:solidFill>
            <a:srgbClr val="000000">
              <a:alpha val="64880"/>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59" name="Being too transparent:…"/>
          <p:cNvSpPr txBox="1"/>
          <p:nvPr/>
        </p:nvSpPr>
        <p:spPr>
          <a:xfrm>
            <a:off x="1615769" y="7751583"/>
            <a:ext cx="21246521" cy="46583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nSpc>
                <a:spcPct val="130000"/>
              </a:lnSpc>
              <a:defRPr sz="4000" b="1">
                <a:ln w="3175" cap="flat">
                  <a:solidFill>
                    <a:schemeClr val="accent1"/>
                  </a:solidFill>
                  <a:prstDash val="solid"/>
                  <a:miter lim="400000"/>
                </a:ln>
                <a:solidFill>
                  <a:srgbClr val="FFFFFF"/>
                </a:solidFill>
                <a:latin typeface="Hoefler Text"/>
                <a:ea typeface="Hoefler Text"/>
                <a:cs typeface="Hoefler Text"/>
                <a:sym typeface="Hoefler Text"/>
              </a:defRPr>
            </a:pPr>
            <a:r>
              <a:t>Being too transparent:</a:t>
            </a:r>
          </a:p>
          <a:p>
            <a:pPr>
              <a:defRPr sz="1500" b="1">
                <a:solidFill>
                  <a:srgbClr val="FFFFFF"/>
                </a:solidFill>
                <a:latin typeface="Hoefler Text"/>
                <a:ea typeface="Hoefler Text"/>
                <a:cs typeface="Hoefler Text"/>
                <a:sym typeface="Hoefler Text"/>
              </a:defRPr>
            </a:pPr>
            <a:endParaRPr/>
          </a:p>
          <a:p>
            <a:pPr>
              <a:lnSpc>
                <a:spcPct val="120000"/>
              </a:lnSpc>
              <a:defRPr sz="4000" spc="119">
                <a:solidFill>
                  <a:srgbClr val="FFFFFF"/>
                </a:solidFill>
                <a:effectLst>
                  <a:outerShdw dist="38100" dir="18900000" rotWithShape="0">
                    <a:srgbClr val="000000"/>
                  </a:outerShdw>
                </a:effectLst>
                <a:latin typeface="Hoefler Text"/>
                <a:ea typeface="Hoefler Text"/>
                <a:cs typeface="Hoefler Text"/>
                <a:sym typeface="Hoefler Text"/>
              </a:defRPr>
            </a:pPr>
            <a:r>
              <a:t>Honesty is great…but not every client, employee, or colleague wants you to share their information. Many brands wish to leverage positive internet reviews. But it may be best to consult with that client before quoting them in your next post. For personal accounts, factor in your friends’, family, and coworkers’ willingness to be filmed/shared online. If someone doesn’t want to be on your page, keep them off of it. </a:t>
            </a:r>
          </a:p>
        </p:txBody>
      </p:sp>
      <p:sp>
        <p:nvSpPr>
          <p:cNvPr id="260" name="Extreme 2: Being too transparent"/>
          <p:cNvSpPr txBox="1"/>
          <p:nvPr/>
        </p:nvSpPr>
        <p:spPr>
          <a:xfrm>
            <a:off x="1322564" y="1030598"/>
            <a:ext cx="10222231" cy="101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000" b="1">
                <a:ln w="12700" cap="flat">
                  <a:solidFill>
                    <a:schemeClr val="accent1"/>
                  </a:solidFill>
                  <a:prstDash val="solid"/>
                  <a:miter lim="400000"/>
                </a:ln>
                <a:solidFill>
                  <a:srgbClr val="FFFFFF"/>
                </a:solidFill>
                <a:latin typeface="Josefin Sans"/>
                <a:ea typeface="Josefin Sans"/>
                <a:cs typeface="Josefin Sans"/>
                <a:sym typeface="Josefin Sans"/>
              </a:defRPr>
            </a:lvl1pPr>
          </a:lstStyle>
          <a:p>
            <a:r>
              <a:t>Extreme 2: Being too transparent</a:t>
            </a:r>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a14="http://schemas.microsoft.com/office/drawing/2010/main" xmlns:m="http://schemas.openxmlformats.org/officeDocument/2006/math"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Author and Date"/>
          <p:cNvSpPr txBox="1">
            <a:spLocks noGrp="1"/>
          </p:cNvSpPr>
          <p:nvPr>
            <p:ph type="body" idx="21"/>
          </p:nvPr>
        </p:nvSpPr>
        <p:spPr>
          <a:prstGeom prst="rect">
            <a:avLst/>
          </a:prstGeom>
        </p:spPr>
        <p:txBody>
          <a:bodyPr>
            <a:normAutofit lnSpcReduction="10000"/>
          </a:bodyPr>
          <a:lstStyle/>
          <a:p>
            <a:endParaRPr/>
          </a:p>
        </p:txBody>
      </p:sp>
      <p:sp>
        <p:nvSpPr>
          <p:cNvPr id="263" name="Presentation Title"/>
          <p:cNvSpPr txBox="1">
            <a:spLocks noGrp="1"/>
          </p:cNvSpPr>
          <p:nvPr>
            <p:ph type="ctrTitle"/>
          </p:nvPr>
        </p:nvSpPr>
        <p:spPr>
          <a:prstGeom prst="rect">
            <a:avLst/>
          </a:prstGeom>
        </p:spPr>
        <p:txBody>
          <a:bodyPr/>
          <a:lstStyle/>
          <a:p>
            <a:endParaRPr/>
          </a:p>
        </p:txBody>
      </p:sp>
      <p:sp>
        <p:nvSpPr>
          <p:cNvPr id="264" name="Presentation Subtitle"/>
          <p:cNvSpPr txBox="1">
            <a:spLocks noGrp="1"/>
          </p:cNvSpPr>
          <p:nvPr>
            <p:ph type="subTitle" sz="quarter" idx="1"/>
          </p:nvPr>
        </p:nvSpPr>
        <p:spPr>
          <a:prstGeom prst="rect">
            <a:avLst/>
          </a:prstGeom>
        </p:spPr>
        <p:txBody>
          <a:bodyPr/>
          <a:lstStyle/>
          <a:p>
            <a:endParaRPr/>
          </a:p>
        </p:txBody>
      </p:sp>
      <p:pic>
        <p:nvPicPr>
          <p:cNvPr id="265" name="photo-1611162618479-ee3d24aaef0b.webp" descr="photo-1611162618479-ee3d24aaef0b.webp"/>
          <p:cNvPicPr>
            <a:picLocks noChangeAspect="1"/>
          </p:cNvPicPr>
          <p:nvPr/>
        </p:nvPicPr>
        <p:blipFill>
          <a:blip r:embed="rId2"/>
          <a:stretch>
            <a:fillRect/>
          </a:stretch>
        </p:blipFill>
        <p:spPr>
          <a:xfrm>
            <a:off x="8992088" y="-594610"/>
            <a:ext cx="7468068" cy="5601051"/>
          </a:xfrm>
          <a:prstGeom prst="rect">
            <a:avLst/>
          </a:prstGeom>
          <a:ln w="12700">
            <a:miter lim="400000"/>
          </a:ln>
        </p:spPr>
      </p:pic>
      <p:pic>
        <p:nvPicPr>
          <p:cNvPr id="266" name="photo-1611605698323-b1e99cfd37ea.webp" descr="photo-1611605698323-b1e99cfd37ea.webp"/>
          <p:cNvPicPr>
            <a:picLocks noChangeAspect="1"/>
          </p:cNvPicPr>
          <p:nvPr/>
        </p:nvPicPr>
        <p:blipFill>
          <a:blip r:embed="rId3"/>
          <a:srcRect t="17518" r="624" b="15665"/>
          <a:stretch>
            <a:fillRect/>
          </a:stretch>
        </p:blipFill>
        <p:spPr>
          <a:xfrm>
            <a:off x="-49269" y="-79688"/>
            <a:ext cx="9064763" cy="4571094"/>
          </a:xfrm>
          <a:prstGeom prst="rect">
            <a:avLst/>
          </a:prstGeom>
          <a:ln w="12700">
            <a:miter lim="400000"/>
          </a:ln>
        </p:spPr>
      </p:pic>
      <p:pic>
        <p:nvPicPr>
          <p:cNvPr id="267" name="photo-1611162616475-46b635cb6868.webp" descr="photo-1611162616475-46b635cb6868.webp"/>
          <p:cNvPicPr>
            <a:picLocks noChangeAspect="1"/>
          </p:cNvPicPr>
          <p:nvPr/>
        </p:nvPicPr>
        <p:blipFill>
          <a:blip r:embed="rId4"/>
          <a:stretch>
            <a:fillRect/>
          </a:stretch>
        </p:blipFill>
        <p:spPr>
          <a:xfrm>
            <a:off x="16440174" y="-925538"/>
            <a:ext cx="8080520" cy="6060389"/>
          </a:xfrm>
          <a:prstGeom prst="rect">
            <a:avLst/>
          </a:prstGeom>
          <a:ln w="12700">
            <a:miter lim="400000"/>
          </a:ln>
        </p:spPr>
      </p:pic>
      <p:pic>
        <p:nvPicPr>
          <p:cNvPr id="268" name="photo-1611162617263-4ec3060a058e.webp" descr="photo-1611162617263-4ec3060a058e.webp"/>
          <p:cNvPicPr>
            <a:picLocks noChangeAspect="1"/>
          </p:cNvPicPr>
          <p:nvPr/>
        </p:nvPicPr>
        <p:blipFill>
          <a:blip r:embed="rId5"/>
          <a:stretch>
            <a:fillRect/>
          </a:stretch>
        </p:blipFill>
        <p:spPr>
          <a:xfrm>
            <a:off x="12167006" y="4507815"/>
            <a:ext cx="12222852" cy="9167140"/>
          </a:xfrm>
          <a:prstGeom prst="rect">
            <a:avLst/>
          </a:prstGeom>
          <a:ln w="12700">
            <a:miter lim="400000"/>
          </a:ln>
        </p:spPr>
      </p:pic>
      <p:pic>
        <p:nvPicPr>
          <p:cNvPr id="269" name="photo-1611162616305-c69b3fa7fbe0.webp" descr="photo-1611162616305-c69b3fa7fbe0.webp"/>
          <p:cNvPicPr>
            <a:picLocks noChangeAspect="1"/>
          </p:cNvPicPr>
          <p:nvPr/>
        </p:nvPicPr>
        <p:blipFill>
          <a:blip r:embed="rId6"/>
          <a:stretch>
            <a:fillRect/>
          </a:stretch>
        </p:blipFill>
        <p:spPr>
          <a:xfrm>
            <a:off x="-13287" y="4507815"/>
            <a:ext cx="12222852" cy="9167140"/>
          </a:xfrm>
          <a:prstGeom prst="rect">
            <a:avLst/>
          </a:prstGeom>
          <a:ln w="12700">
            <a:miter lim="400000"/>
          </a:ln>
        </p:spPr>
      </p:pic>
      <p:sp>
        <p:nvSpPr>
          <p:cNvPr id="270" name="Rectangle"/>
          <p:cNvSpPr/>
          <p:nvPr/>
        </p:nvSpPr>
        <p:spPr>
          <a:xfrm>
            <a:off x="-49994" y="-925537"/>
            <a:ext cx="24483988" cy="14641538"/>
          </a:xfrm>
          <a:prstGeom prst="rect">
            <a:avLst/>
          </a:prstGeom>
          <a:solidFill>
            <a:srgbClr val="000000">
              <a:alpha val="64880"/>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71" name="Standing out:…"/>
          <p:cNvSpPr txBox="1"/>
          <p:nvPr/>
        </p:nvSpPr>
        <p:spPr>
          <a:xfrm>
            <a:off x="1568739" y="5664924"/>
            <a:ext cx="21246521" cy="68529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nSpc>
                <a:spcPct val="130000"/>
              </a:lnSpc>
              <a:defRPr sz="4000" b="1">
                <a:ln w="3175" cap="flat">
                  <a:solidFill>
                    <a:schemeClr val="accent4">
                      <a:hueOff val="-476017"/>
                      <a:lumOff val="-10042"/>
                    </a:schemeClr>
                  </a:solidFill>
                  <a:prstDash val="solid"/>
                  <a:miter lim="400000"/>
                </a:ln>
                <a:solidFill>
                  <a:srgbClr val="FFFFFF"/>
                </a:solidFill>
                <a:latin typeface="Hoefler Text"/>
                <a:ea typeface="Hoefler Text"/>
                <a:cs typeface="Hoefler Text"/>
                <a:sym typeface="Hoefler Text"/>
              </a:defRPr>
            </a:pPr>
            <a:r>
              <a:t>Standing out:</a:t>
            </a:r>
          </a:p>
          <a:p>
            <a:pPr>
              <a:defRPr sz="1500" b="1">
                <a:solidFill>
                  <a:srgbClr val="FFFFFF"/>
                </a:solidFill>
                <a:latin typeface="Hoefler Text"/>
                <a:ea typeface="Hoefler Text"/>
                <a:cs typeface="Hoefler Text"/>
                <a:sym typeface="Hoefler Text"/>
              </a:defRPr>
            </a:pPr>
            <a:endParaRPr/>
          </a:p>
          <a:p>
            <a:pPr>
              <a:lnSpc>
                <a:spcPct val="120000"/>
              </a:lnSpc>
              <a:defRPr sz="4000" spc="119">
                <a:solidFill>
                  <a:srgbClr val="FFFFFF"/>
                </a:solidFill>
                <a:effectLst>
                  <a:outerShdw dist="38100" dir="18900000" rotWithShape="0">
                    <a:srgbClr val="000000"/>
                  </a:outerShdw>
                </a:effectLst>
                <a:latin typeface="Hoefler Text"/>
                <a:ea typeface="Hoefler Text"/>
                <a:cs typeface="Hoefler Text"/>
                <a:sym typeface="Hoefler Text"/>
              </a:defRPr>
            </a:pPr>
            <a:r>
              <a:t>If too much transparency and rewriting the social media rules are unethical, then how can a brand or influencer stand out. First, a pages </a:t>
            </a:r>
            <a:r>
              <a:rPr i="1"/>
              <a:t>should</a:t>
            </a:r>
            <a:r>
              <a:t> appear personal and honest — the tick is to not overdo it. Don’t crowd timelines by posting every one of your flaws or mistakes. And don’t share certain information without explicit information. However, your posts should reflect that people, real humans, actually work at your firm. People connect better when with anthropomorphized brands. Plus, the information that you share should make attempts to have followers feel like insiders. For instance, your Facebook followers should be some of the first to know about a holiday sale. </a:t>
            </a:r>
          </a:p>
        </p:txBody>
      </p:sp>
      <p:sp>
        <p:nvSpPr>
          <p:cNvPr id="272" name="The Golden Mean : Standing Out from the Pack"/>
          <p:cNvSpPr txBox="1"/>
          <p:nvPr/>
        </p:nvSpPr>
        <p:spPr>
          <a:xfrm>
            <a:off x="1302216" y="964792"/>
            <a:ext cx="15476221" cy="154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6000" b="1">
                <a:solidFill>
                  <a:srgbClr val="FFFFFF"/>
                </a:solidFill>
                <a:latin typeface="Josefin Sans"/>
                <a:ea typeface="Josefin Sans"/>
                <a:cs typeface="Josefin Sans"/>
                <a:sym typeface="Josefin Sans"/>
              </a:defRPr>
            </a:pPr>
            <a:r>
              <a:t>The </a:t>
            </a:r>
            <a:r>
              <a:rPr b="0">
                <a:solidFill>
                  <a:schemeClr val="accent4">
                    <a:hueOff val="-476017"/>
                    <a:lumOff val="-10042"/>
                  </a:schemeClr>
                </a:solidFill>
                <a:latin typeface="Alba Super"/>
                <a:ea typeface="Alba Super"/>
                <a:cs typeface="Alba Super"/>
                <a:sym typeface="Alba Super"/>
              </a:rPr>
              <a:t>Golden Mean </a:t>
            </a:r>
            <a:r>
              <a:t>: Standing Out from the Pack</a:t>
            </a:r>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a14="http://schemas.microsoft.com/office/drawing/2010/main" xmlns:m="http://schemas.openxmlformats.org/officeDocument/2006/math"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Author and Date"/>
          <p:cNvSpPr txBox="1">
            <a:spLocks noGrp="1"/>
          </p:cNvSpPr>
          <p:nvPr>
            <p:ph type="body" idx="21"/>
          </p:nvPr>
        </p:nvSpPr>
        <p:spPr>
          <a:prstGeom prst="rect">
            <a:avLst/>
          </a:prstGeom>
        </p:spPr>
        <p:txBody>
          <a:bodyPr>
            <a:normAutofit lnSpcReduction="10000"/>
          </a:bodyPr>
          <a:lstStyle/>
          <a:p>
            <a:endParaRPr/>
          </a:p>
        </p:txBody>
      </p:sp>
      <p:sp>
        <p:nvSpPr>
          <p:cNvPr id="275" name="Presentation Title"/>
          <p:cNvSpPr txBox="1">
            <a:spLocks noGrp="1"/>
          </p:cNvSpPr>
          <p:nvPr>
            <p:ph type="ctrTitle"/>
          </p:nvPr>
        </p:nvSpPr>
        <p:spPr>
          <a:prstGeom prst="rect">
            <a:avLst/>
          </a:prstGeom>
        </p:spPr>
        <p:txBody>
          <a:bodyPr/>
          <a:lstStyle/>
          <a:p>
            <a:endParaRPr/>
          </a:p>
        </p:txBody>
      </p:sp>
      <p:sp>
        <p:nvSpPr>
          <p:cNvPr id="276" name="Presentation Subtitle"/>
          <p:cNvSpPr txBox="1">
            <a:spLocks noGrp="1"/>
          </p:cNvSpPr>
          <p:nvPr>
            <p:ph type="subTitle" sz="quarter" idx="1"/>
          </p:nvPr>
        </p:nvSpPr>
        <p:spPr>
          <a:prstGeom prst="rect">
            <a:avLst/>
          </a:prstGeom>
        </p:spPr>
        <p:txBody>
          <a:bodyPr/>
          <a:lstStyle/>
          <a:p>
            <a:endParaRPr/>
          </a:p>
        </p:txBody>
      </p:sp>
      <p:pic>
        <p:nvPicPr>
          <p:cNvPr id="277" name="photo-1560169897-fc0cdbdfa4d5.webp" descr="photo-1560169897-fc0cdbdfa4d5.webp"/>
          <p:cNvPicPr>
            <a:picLocks noChangeAspect="1"/>
          </p:cNvPicPr>
          <p:nvPr/>
        </p:nvPicPr>
        <p:blipFill>
          <a:blip r:embed="rId2"/>
          <a:stretch>
            <a:fillRect/>
          </a:stretch>
        </p:blipFill>
        <p:spPr>
          <a:xfrm>
            <a:off x="-26186" y="-173558"/>
            <a:ext cx="24387272" cy="16231085"/>
          </a:xfrm>
          <a:prstGeom prst="rect">
            <a:avLst/>
          </a:prstGeom>
          <a:ln w="12700">
            <a:miter lim="400000"/>
          </a:ln>
        </p:spPr>
      </p:pic>
      <p:sp>
        <p:nvSpPr>
          <p:cNvPr id="278" name="Rectangle"/>
          <p:cNvSpPr/>
          <p:nvPr/>
        </p:nvSpPr>
        <p:spPr>
          <a:xfrm>
            <a:off x="-2965" y="3143"/>
            <a:ext cx="24389930" cy="13709714"/>
          </a:xfrm>
          <a:prstGeom prst="rect">
            <a:avLst/>
          </a:prstGeom>
          <a:solidFill>
            <a:srgbClr val="000000">
              <a:alpha val="70575"/>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79" name="Line"/>
          <p:cNvSpPr/>
          <p:nvPr/>
        </p:nvSpPr>
        <p:spPr>
          <a:xfrm>
            <a:off x="1568740" y="8718088"/>
            <a:ext cx="21246520" cy="1"/>
          </a:xfrm>
          <a:prstGeom prst="line">
            <a:avLst/>
          </a:prstGeom>
          <a:ln w="152400">
            <a:solidFill>
              <a:srgbClr val="FFFFFF"/>
            </a:solidFill>
            <a:miter lim="400000"/>
            <a:headEnd type="stealth"/>
            <a:tailEnd type="stealth"/>
          </a:ln>
          <a:effectLst>
            <a:outerShdw blurRad="673100" dist="91556" dir="5400000" rotWithShape="0">
              <a:srgbClr val="000000"/>
            </a:outerShdw>
          </a:effectLst>
        </p:spPr>
        <p:txBody>
          <a:bodyPr lIns="50800" tIns="50800" rIns="50800" bIns="50800" anchor="ctr"/>
          <a:lstStyle/>
          <a:p>
            <a:endParaRPr/>
          </a:p>
        </p:txBody>
      </p:sp>
      <p:sp>
        <p:nvSpPr>
          <p:cNvPr id="280" name="Golden Mean"/>
          <p:cNvSpPr txBox="1"/>
          <p:nvPr/>
        </p:nvSpPr>
        <p:spPr>
          <a:xfrm>
            <a:off x="10856428" y="9301004"/>
            <a:ext cx="2622043" cy="812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000" spc="119">
                <a:solidFill>
                  <a:schemeClr val="accent4">
                    <a:hueOff val="-476017"/>
                    <a:lumOff val="-10042"/>
                  </a:schemeClr>
                </a:solidFill>
                <a:latin typeface="Alba Super"/>
                <a:ea typeface="Alba Super"/>
                <a:cs typeface="Alba Super"/>
                <a:sym typeface="Alba Super"/>
              </a:defRPr>
            </a:lvl1pPr>
          </a:lstStyle>
          <a:p>
            <a:r>
              <a:t>Golden Mean</a:t>
            </a:r>
          </a:p>
        </p:txBody>
      </p:sp>
      <p:sp>
        <p:nvSpPr>
          <p:cNvPr id="281" name="Line"/>
          <p:cNvSpPr/>
          <p:nvPr/>
        </p:nvSpPr>
        <p:spPr>
          <a:xfrm flipV="1">
            <a:off x="12192000" y="8818139"/>
            <a:ext cx="1" cy="579121"/>
          </a:xfrm>
          <a:prstGeom prst="line">
            <a:avLst/>
          </a:prstGeom>
          <a:ln w="25400">
            <a:solidFill>
              <a:srgbClr val="FFFFFF"/>
            </a:solidFill>
            <a:miter lim="400000"/>
          </a:ln>
        </p:spPr>
        <p:txBody>
          <a:bodyPr lIns="50800" tIns="50800" rIns="50800" bIns="50800" anchor="ctr"/>
          <a:lstStyle/>
          <a:p>
            <a:endParaRPr/>
          </a:p>
        </p:txBody>
      </p:sp>
      <p:sp>
        <p:nvSpPr>
          <p:cNvPr id="282" name="Extreme 1"/>
          <p:cNvSpPr txBox="1"/>
          <p:nvPr/>
        </p:nvSpPr>
        <p:spPr>
          <a:xfrm>
            <a:off x="1511286" y="9389904"/>
            <a:ext cx="1865631"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500" b="1">
                <a:solidFill>
                  <a:srgbClr val="FFFFFF"/>
                </a:solidFill>
                <a:latin typeface="Josefin Sans"/>
                <a:ea typeface="Josefin Sans"/>
                <a:cs typeface="Josefin Sans"/>
                <a:sym typeface="Josefin Sans"/>
              </a:defRPr>
            </a:lvl1pPr>
          </a:lstStyle>
          <a:p>
            <a:r>
              <a:t>Extreme 1</a:t>
            </a:r>
          </a:p>
        </p:txBody>
      </p:sp>
      <p:sp>
        <p:nvSpPr>
          <p:cNvPr id="283" name="Extreme 2"/>
          <p:cNvSpPr txBox="1"/>
          <p:nvPr/>
        </p:nvSpPr>
        <p:spPr>
          <a:xfrm>
            <a:off x="20952409" y="9389904"/>
            <a:ext cx="1974978"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500" b="1">
                <a:solidFill>
                  <a:srgbClr val="FFFFFF"/>
                </a:solidFill>
                <a:latin typeface="Josefin Sans"/>
                <a:ea typeface="Josefin Sans"/>
                <a:cs typeface="Josefin Sans"/>
                <a:sym typeface="Josefin Sans"/>
              </a:defRPr>
            </a:lvl1pPr>
          </a:lstStyle>
          <a:p>
            <a:r>
              <a:t>Extreme 2</a:t>
            </a:r>
          </a:p>
        </p:txBody>
      </p:sp>
      <p:sp>
        <p:nvSpPr>
          <p:cNvPr id="284" name="Line"/>
          <p:cNvSpPr/>
          <p:nvPr/>
        </p:nvSpPr>
        <p:spPr>
          <a:xfrm flipV="1">
            <a:off x="21939897" y="8660777"/>
            <a:ext cx="1" cy="579121"/>
          </a:xfrm>
          <a:prstGeom prst="line">
            <a:avLst/>
          </a:prstGeom>
          <a:ln w="25400">
            <a:solidFill>
              <a:srgbClr val="FFFFFF"/>
            </a:solidFill>
            <a:miter lim="400000"/>
          </a:ln>
        </p:spPr>
        <p:txBody>
          <a:bodyPr lIns="50800" tIns="50800" rIns="50800" bIns="50800" anchor="ctr"/>
          <a:lstStyle/>
          <a:p>
            <a:endParaRPr/>
          </a:p>
        </p:txBody>
      </p:sp>
      <p:sp>
        <p:nvSpPr>
          <p:cNvPr id="285" name="Line"/>
          <p:cNvSpPr/>
          <p:nvPr/>
        </p:nvSpPr>
        <p:spPr>
          <a:xfrm flipV="1">
            <a:off x="2444101" y="8660777"/>
            <a:ext cx="1" cy="579121"/>
          </a:xfrm>
          <a:prstGeom prst="line">
            <a:avLst/>
          </a:prstGeom>
          <a:ln w="25400">
            <a:solidFill>
              <a:srgbClr val="FFFFFF"/>
            </a:solidFill>
            <a:miter lim="400000"/>
          </a:ln>
        </p:spPr>
        <p:txBody>
          <a:bodyPr lIns="50800" tIns="50800" rIns="50800" bIns="50800" anchor="ctr"/>
          <a:lstStyle/>
          <a:p>
            <a:endParaRPr/>
          </a:p>
        </p:txBody>
      </p:sp>
      <p:sp>
        <p:nvSpPr>
          <p:cNvPr id="286" name="Cinema-Television"/>
          <p:cNvSpPr txBox="1"/>
          <p:nvPr/>
        </p:nvSpPr>
        <p:spPr>
          <a:xfrm>
            <a:off x="8091677" y="3323118"/>
            <a:ext cx="8200645" cy="1168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b="1">
                <a:solidFill>
                  <a:srgbClr val="FFFFFF"/>
                </a:solidFill>
                <a:latin typeface="Hoefler Text"/>
                <a:ea typeface="Hoefler Text"/>
                <a:cs typeface="Hoefler Text"/>
                <a:sym typeface="Hoefler Text"/>
              </a:defRPr>
            </a:lvl1pPr>
          </a:lstStyle>
          <a:p>
            <a:r>
              <a:t>Cinema-Television</a:t>
            </a:r>
          </a:p>
        </p:txBody>
      </p:sp>
      <p:sp>
        <p:nvSpPr>
          <p:cNvPr id="287" name="Raunchy Material"/>
          <p:cNvSpPr txBox="1"/>
          <p:nvPr/>
        </p:nvSpPr>
        <p:spPr>
          <a:xfrm>
            <a:off x="588060" y="7487471"/>
            <a:ext cx="3712084" cy="55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000" b="1" spc="150">
                <a:solidFill>
                  <a:schemeClr val="accent5">
                    <a:hueOff val="-82419"/>
                    <a:satOff val="-9513"/>
                    <a:lumOff val="-16343"/>
                  </a:schemeClr>
                </a:solidFill>
                <a:latin typeface="Hoefler Text"/>
                <a:ea typeface="Hoefler Text"/>
                <a:cs typeface="Hoefler Text"/>
                <a:sym typeface="Hoefler Text"/>
              </a:defRPr>
            </a:lvl1pPr>
          </a:lstStyle>
          <a:p>
            <a:r>
              <a:t>Raunchy Material</a:t>
            </a:r>
          </a:p>
        </p:txBody>
      </p:sp>
      <p:sp>
        <p:nvSpPr>
          <p:cNvPr id="288" name="Relatable and entertaining content"/>
          <p:cNvSpPr txBox="1"/>
          <p:nvPr/>
        </p:nvSpPr>
        <p:spPr>
          <a:xfrm>
            <a:off x="8596527" y="7449372"/>
            <a:ext cx="7141846" cy="55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000" b="1" spc="150">
                <a:solidFill>
                  <a:schemeClr val="accent4">
                    <a:hueOff val="-476017"/>
                    <a:lumOff val="-10042"/>
                  </a:schemeClr>
                </a:solidFill>
                <a:latin typeface="Hoefler Text"/>
                <a:ea typeface="Hoefler Text"/>
                <a:cs typeface="Hoefler Text"/>
                <a:sym typeface="Hoefler Text"/>
              </a:defRPr>
            </a:lvl1pPr>
          </a:lstStyle>
          <a:p>
            <a:r>
              <a:t>Relatable and entertaining content</a:t>
            </a:r>
          </a:p>
        </p:txBody>
      </p:sp>
      <p:sp>
        <p:nvSpPr>
          <p:cNvPr id="289" name="Unrealistic scripting"/>
          <p:cNvSpPr txBox="1"/>
          <p:nvPr/>
        </p:nvSpPr>
        <p:spPr>
          <a:xfrm>
            <a:off x="19318646" y="7662584"/>
            <a:ext cx="4294633" cy="55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000" b="1" spc="150">
                <a:solidFill>
                  <a:schemeClr val="accent1"/>
                </a:solidFill>
                <a:latin typeface="Hoefler Text"/>
                <a:ea typeface="Hoefler Text"/>
                <a:cs typeface="Hoefler Text"/>
                <a:sym typeface="Hoefler Text"/>
              </a:defRPr>
            </a:lvl1pPr>
          </a:lstStyle>
          <a:p>
            <a:r>
              <a:t>Unrealistic scripting</a:t>
            </a:r>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287"/>
                                        </p:tgtEl>
                                        <p:attrNameLst>
                                          <p:attrName>style.visibility</p:attrName>
                                        </p:attrNameLst>
                                      </p:cBhvr>
                                      <p:to>
                                        <p:strVal val="visible"/>
                                      </p:to>
                                    </p:set>
                                    <p:anim calcmode="lin" valueType="num">
                                      <p:cBhvr>
                                        <p:cTn id="7" dur="500" fill="hold"/>
                                        <p:tgtEl>
                                          <p:spTgt spid="287"/>
                                        </p:tgtEl>
                                        <p:attrNameLst>
                                          <p:attrName>ppt_x</p:attrName>
                                        </p:attrNameLst>
                                      </p:cBhvr>
                                      <p:tavLst>
                                        <p:tav tm="0">
                                          <p:val>
                                            <p:strVal val="0-#ppt_w/2"/>
                                          </p:val>
                                        </p:tav>
                                        <p:tav tm="100000">
                                          <p:val>
                                            <p:strVal val="#ppt_x"/>
                                          </p:val>
                                        </p:tav>
                                      </p:tavLst>
                                    </p:anim>
                                    <p:anim calcmode="lin" valueType="num">
                                      <p:cBhvr>
                                        <p:cTn id="8" dur="500" fill="hold"/>
                                        <p:tgtEl>
                                          <p:spTgt spid="28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2" nodeType="clickEffect">
                                  <p:stCondLst>
                                    <p:cond delay="0"/>
                                  </p:stCondLst>
                                  <p:iterate>
                                    <p:tmAbs val="0"/>
                                  </p:iterate>
                                  <p:childTnLst>
                                    <p:set>
                                      <p:cBhvr>
                                        <p:cTn id="12" fill="hold"/>
                                        <p:tgtEl>
                                          <p:spTgt spid="289"/>
                                        </p:tgtEl>
                                        <p:attrNameLst>
                                          <p:attrName>style.visibility</p:attrName>
                                        </p:attrNameLst>
                                      </p:cBhvr>
                                      <p:to>
                                        <p:strVal val="visible"/>
                                      </p:to>
                                    </p:set>
                                    <p:anim calcmode="lin" valueType="num">
                                      <p:cBhvr>
                                        <p:cTn id="13" dur="500" fill="hold"/>
                                        <p:tgtEl>
                                          <p:spTgt spid="289"/>
                                        </p:tgtEl>
                                        <p:attrNameLst>
                                          <p:attrName>ppt_x</p:attrName>
                                        </p:attrNameLst>
                                      </p:cBhvr>
                                      <p:tavLst>
                                        <p:tav tm="0">
                                          <p:val>
                                            <p:strVal val="1+#ppt_w/2"/>
                                          </p:val>
                                        </p:tav>
                                        <p:tav tm="100000">
                                          <p:val>
                                            <p:strVal val="#ppt_x"/>
                                          </p:val>
                                        </p:tav>
                                      </p:tavLst>
                                    </p:anim>
                                    <p:anim calcmode="lin" valueType="num">
                                      <p:cBhvr>
                                        <p:cTn id="14" dur="500" fill="hold"/>
                                        <p:tgtEl>
                                          <p:spTgt spid="28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3" nodeType="clickEffect">
                                  <p:stCondLst>
                                    <p:cond delay="0"/>
                                  </p:stCondLst>
                                  <p:iterate>
                                    <p:tmAbs val="0"/>
                                  </p:iterate>
                                  <p:childTnLst>
                                    <p:set>
                                      <p:cBhvr>
                                        <p:cTn id="18" fill="hold"/>
                                        <p:tgtEl>
                                          <p:spTgt spid="288"/>
                                        </p:tgtEl>
                                        <p:attrNameLst>
                                          <p:attrName>style.visibility</p:attrName>
                                        </p:attrNameLst>
                                      </p:cBhvr>
                                      <p:to>
                                        <p:strVal val="visible"/>
                                      </p:to>
                                    </p:set>
                                    <p:anim calcmode="lin" valueType="num">
                                      <p:cBhvr>
                                        <p:cTn id="19" dur="500" fill="hold"/>
                                        <p:tgtEl>
                                          <p:spTgt spid="288"/>
                                        </p:tgtEl>
                                        <p:attrNameLst>
                                          <p:attrName>ppt_x</p:attrName>
                                        </p:attrNameLst>
                                      </p:cBhvr>
                                      <p:tavLst>
                                        <p:tav tm="0">
                                          <p:val>
                                            <p:strVal val="#ppt_x"/>
                                          </p:val>
                                        </p:tav>
                                        <p:tav tm="100000">
                                          <p:val>
                                            <p:strVal val="#ppt_x"/>
                                          </p:val>
                                        </p:tav>
                                      </p:tavLst>
                                    </p:anim>
                                    <p:anim calcmode="lin" valueType="num">
                                      <p:cBhvr>
                                        <p:cTn id="20" dur="500" fill="hold"/>
                                        <p:tgtEl>
                                          <p:spTgt spid="28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 grpId="1" animBg="1" advAuto="0"/>
      <p:bldP spid="288" grpId="3" animBg="1" advAuto="0"/>
      <p:bldP spid="289" grpId="2"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Author and Date"/>
          <p:cNvSpPr txBox="1">
            <a:spLocks noGrp="1"/>
          </p:cNvSpPr>
          <p:nvPr>
            <p:ph type="body" idx="21"/>
          </p:nvPr>
        </p:nvSpPr>
        <p:spPr>
          <a:prstGeom prst="rect">
            <a:avLst/>
          </a:prstGeom>
        </p:spPr>
        <p:txBody>
          <a:bodyPr>
            <a:normAutofit lnSpcReduction="10000"/>
          </a:bodyPr>
          <a:lstStyle/>
          <a:p>
            <a:endParaRPr/>
          </a:p>
        </p:txBody>
      </p:sp>
      <p:sp>
        <p:nvSpPr>
          <p:cNvPr id="292" name="Presentation Title"/>
          <p:cNvSpPr txBox="1">
            <a:spLocks noGrp="1"/>
          </p:cNvSpPr>
          <p:nvPr>
            <p:ph type="ctrTitle"/>
          </p:nvPr>
        </p:nvSpPr>
        <p:spPr>
          <a:prstGeom prst="rect">
            <a:avLst/>
          </a:prstGeom>
        </p:spPr>
        <p:txBody>
          <a:bodyPr/>
          <a:lstStyle/>
          <a:p>
            <a:endParaRPr/>
          </a:p>
        </p:txBody>
      </p:sp>
      <p:sp>
        <p:nvSpPr>
          <p:cNvPr id="293" name="Presentation Subtitle"/>
          <p:cNvSpPr txBox="1">
            <a:spLocks noGrp="1"/>
          </p:cNvSpPr>
          <p:nvPr>
            <p:ph type="subTitle" sz="quarter" idx="1"/>
          </p:nvPr>
        </p:nvSpPr>
        <p:spPr>
          <a:prstGeom prst="rect">
            <a:avLst/>
          </a:prstGeom>
        </p:spPr>
        <p:txBody>
          <a:bodyPr/>
          <a:lstStyle/>
          <a:p>
            <a:endParaRPr/>
          </a:p>
        </p:txBody>
      </p:sp>
      <p:pic>
        <p:nvPicPr>
          <p:cNvPr id="294" name="The_historical_origins_of_6-84d9c25c8bd9c773cad44bfcb514bcaa.jpeg" descr="The_historical_origins_of_6-84d9c25c8bd9c773cad44bfcb514bcaa.jpeg"/>
          <p:cNvPicPr>
            <a:picLocks noChangeAspect="1"/>
          </p:cNvPicPr>
          <p:nvPr/>
        </p:nvPicPr>
        <p:blipFill>
          <a:blip r:embed="rId2"/>
          <a:stretch>
            <a:fillRect/>
          </a:stretch>
        </p:blipFill>
        <p:spPr>
          <a:xfrm>
            <a:off x="2328" y="-523934"/>
            <a:ext cx="24379344" cy="18284508"/>
          </a:xfrm>
          <a:prstGeom prst="rect">
            <a:avLst/>
          </a:prstGeom>
          <a:ln w="12700">
            <a:miter lim="400000"/>
          </a:ln>
        </p:spPr>
      </p:pic>
      <p:sp>
        <p:nvSpPr>
          <p:cNvPr id="295" name="Rectangle"/>
          <p:cNvSpPr/>
          <p:nvPr/>
        </p:nvSpPr>
        <p:spPr>
          <a:xfrm>
            <a:off x="-2965" y="-523933"/>
            <a:ext cx="24389930" cy="14808344"/>
          </a:xfrm>
          <a:prstGeom prst="rect">
            <a:avLst/>
          </a:prstGeom>
          <a:solidFill>
            <a:srgbClr val="000000">
              <a:alpha val="64880"/>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96" name="Raunchy Material:…"/>
          <p:cNvSpPr txBox="1"/>
          <p:nvPr/>
        </p:nvSpPr>
        <p:spPr>
          <a:xfrm>
            <a:off x="2656289" y="9122916"/>
            <a:ext cx="19071422" cy="31953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nSpc>
                <a:spcPct val="130000"/>
              </a:lnSpc>
              <a:defRPr sz="4000" b="1">
                <a:ln w="3175" cap="flat">
                  <a:solidFill>
                    <a:schemeClr val="accent5">
                      <a:hueOff val="-82419"/>
                      <a:satOff val="-9513"/>
                      <a:lumOff val="-16343"/>
                    </a:schemeClr>
                  </a:solidFill>
                  <a:prstDash val="solid"/>
                  <a:miter lim="400000"/>
                </a:ln>
                <a:solidFill>
                  <a:srgbClr val="FFFFFF"/>
                </a:solidFill>
                <a:latin typeface="Hoefler Text"/>
                <a:ea typeface="Hoefler Text"/>
                <a:cs typeface="Hoefler Text"/>
                <a:sym typeface="Hoefler Text"/>
              </a:defRPr>
            </a:pPr>
            <a:r>
              <a:t>Raunchy Material:</a:t>
            </a:r>
          </a:p>
          <a:p>
            <a:pPr>
              <a:defRPr sz="1500" b="1">
                <a:solidFill>
                  <a:srgbClr val="FFFFFF"/>
                </a:solidFill>
                <a:latin typeface="Hoefler Text"/>
                <a:ea typeface="Hoefler Text"/>
                <a:cs typeface="Hoefler Text"/>
                <a:sym typeface="Hoefler Text"/>
              </a:defRPr>
            </a:pPr>
            <a:endParaRPr/>
          </a:p>
          <a:p>
            <a:pPr>
              <a:lnSpc>
                <a:spcPct val="120000"/>
              </a:lnSpc>
              <a:defRPr sz="4000" spc="119">
                <a:solidFill>
                  <a:srgbClr val="FFFFFF"/>
                </a:solidFill>
                <a:effectLst>
                  <a:outerShdw dist="38100" dir="18900000" rotWithShape="0">
                    <a:srgbClr val="000000"/>
                  </a:outerShdw>
                </a:effectLst>
                <a:latin typeface="Hoefler Text"/>
                <a:ea typeface="Hoefler Text"/>
                <a:cs typeface="Hoefler Text"/>
                <a:sym typeface="Hoefler Text"/>
              </a:defRPr>
            </a:pPr>
            <a:r>
              <a:t>Sometimes TV and movies overdo it on sexual innuendos, swearing, and violence. It can often seem like they’re trying to set the record for the most sinful movie ever (think </a:t>
            </a:r>
            <a:r>
              <a:rPr i="1"/>
              <a:t>Wolf of Wall Street</a:t>
            </a:r>
            <a:r>
              <a:t>). </a:t>
            </a:r>
          </a:p>
        </p:txBody>
      </p:sp>
      <p:sp>
        <p:nvSpPr>
          <p:cNvPr id="297" name="Extreme 1: Raunchy Material"/>
          <p:cNvSpPr txBox="1"/>
          <p:nvPr/>
        </p:nvSpPr>
        <p:spPr>
          <a:xfrm>
            <a:off x="997859" y="1349976"/>
            <a:ext cx="8881111" cy="101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000" b="1">
                <a:ln w="12700" cap="flat">
                  <a:solidFill>
                    <a:schemeClr val="accent5">
                      <a:hueOff val="-82419"/>
                      <a:satOff val="-9513"/>
                      <a:lumOff val="-16343"/>
                    </a:schemeClr>
                  </a:solidFill>
                  <a:prstDash val="solid"/>
                  <a:miter lim="400000"/>
                </a:ln>
                <a:solidFill>
                  <a:srgbClr val="FFFFFF"/>
                </a:solidFill>
                <a:latin typeface="Josefin Sans"/>
                <a:ea typeface="Josefin Sans"/>
                <a:cs typeface="Josefin Sans"/>
                <a:sym typeface="Josefin Sans"/>
              </a:defRPr>
            </a:lvl1pPr>
          </a:lstStyle>
          <a:p>
            <a:r>
              <a:t>Extreme 1: Raunchy Material</a:t>
            </a:r>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a14="http://schemas.microsoft.com/office/drawing/2010/main" xmlns:m="http://schemas.openxmlformats.org/officeDocument/2006/math"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Author and Date"/>
          <p:cNvSpPr txBox="1">
            <a:spLocks noGrp="1"/>
          </p:cNvSpPr>
          <p:nvPr>
            <p:ph type="body" idx="21"/>
          </p:nvPr>
        </p:nvSpPr>
        <p:spPr>
          <a:prstGeom prst="rect">
            <a:avLst/>
          </a:prstGeom>
        </p:spPr>
        <p:txBody>
          <a:bodyPr>
            <a:normAutofit lnSpcReduction="10000"/>
          </a:bodyPr>
          <a:lstStyle/>
          <a:p>
            <a:endParaRPr/>
          </a:p>
        </p:txBody>
      </p:sp>
      <p:sp>
        <p:nvSpPr>
          <p:cNvPr id="300" name="Presentation Title"/>
          <p:cNvSpPr txBox="1">
            <a:spLocks noGrp="1"/>
          </p:cNvSpPr>
          <p:nvPr>
            <p:ph type="ctrTitle"/>
          </p:nvPr>
        </p:nvSpPr>
        <p:spPr>
          <a:prstGeom prst="rect">
            <a:avLst/>
          </a:prstGeom>
        </p:spPr>
        <p:txBody>
          <a:bodyPr/>
          <a:lstStyle/>
          <a:p>
            <a:endParaRPr/>
          </a:p>
        </p:txBody>
      </p:sp>
      <p:sp>
        <p:nvSpPr>
          <p:cNvPr id="301" name="Presentation Subtitle"/>
          <p:cNvSpPr txBox="1">
            <a:spLocks noGrp="1"/>
          </p:cNvSpPr>
          <p:nvPr>
            <p:ph type="subTitle" sz="quarter" idx="1"/>
          </p:nvPr>
        </p:nvSpPr>
        <p:spPr>
          <a:prstGeom prst="rect">
            <a:avLst/>
          </a:prstGeom>
        </p:spPr>
        <p:txBody>
          <a:bodyPr/>
          <a:lstStyle/>
          <a:p>
            <a:endParaRPr/>
          </a:p>
        </p:txBody>
      </p:sp>
      <p:pic>
        <p:nvPicPr>
          <p:cNvPr id="302" name="photo-1610935608580-3c5031e0ae9d.webp" descr="photo-1610935608580-3c5031e0ae9d.webp"/>
          <p:cNvPicPr>
            <a:picLocks noChangeAspect="1"/>
          </p:cNvPicPr>
          <p:nvPr/>
        </p:nvPicPr>
        <p:blipFill>
          <a:blip r:embed="rId2"/>
          <a:stretch>
            <a:fillRect/>
          </a:stretch>
        </p:blipFill>
        <p:spPr>
          <a:xfrm>
            <a:off x="-4555" y="-29209"/>
            <a:ext cx="24393111" cy="16262073"/>
          </a:xfrm>
          <a:prstGeom prst="rect">
            <a:avLst/>
          </a:prstGeom>
          <a:ln w="12700">
            <a:miter lim="400000"/>
          </a:ln>
        </p:spPr>
      </p:pic>
      <p:sp>
        <p:nvSpPr>
          <p:cNvPr id="303" name="Rectangle"/>
          <p:cNvSpPr/>
          <p:nvPr/>
        </p:nvSpPr>
        <p:spPr>
          <a:xfrm>
            <a:off x="-2965" y="0"/>
            <a:ext cx="24483989" cy="14383265"/>
          </a:xfrm>
          <a:prstGeom prst="rect">
            <a:avLst/>
          </a:prstGeom>
          <a:solidFill>
            <a:srgbClr val="000000">
              <a:alpha val="59880"/>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304" name="Unrealistic scripts:…"/>
          <p:cNvSpPr txBox="1"/>
          <p:nvPr/>
        </p:nvSpPr>
        <p:spPr>
          <a:xfrm>
            <a:off x="1615769" y="7751583"/>
            <a:ext cx="21246521" cy="46583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nSpc>
                <a:spcPct val="130000"/>
              </a:lnSpc>
              <a:defRPr sz="4000" b="1">
                <a:ln w="3175" cap="flat">
                  <a:solidFill>
                    <a:schemeClr val="accent1"/>
                  </a:solidFill>
                  <a:prstDash val="solid"/>
                  <a:miter lim="400000"/>
                </a:ln>
                <a:solidFill>
                  <a:srgbClr val="FFFFFF"/>
                </a:solidFill>
                <a:latin typeface="Hoefler Text"/>
                <a:ea typeface="Hoefler Text"/>
                <a:cs typeface="Hoefler Text"/>
                <a:sym typeface="Hoefler Text"/>
              </a:defRPr>
            </a:pPr>
            <a:r>
              <a:t>Unrealistic scripts:</a:t>
            </a:r>
          </a:p>
          <a:p>
            <a:pPr>
              <a:defRPr sz="1500" b="1">
                <a:solidFill>
                  <a:srgbClr val="FFFFFF"/>
                </a:solidFill>
                <a:latin typeface="Hoefler Text"/>
                <a:ea typeface="Hoefler Text"/>
                <a:cs typeface="Hoefler Text"/>
                <a:sym typeface="Hoefler Text"/>
              </a:defRPr>
            </a:pPr>
            <a:endParaRPr/>
          </a:p>
          <a:p>
            <a:pPr>
              <a:lnSpc>
                <a:spcPct val="120000"/>
              </a:lnSpc>
              <a:defRPr sz="4000" spc="119">
                <a:solidFill>
                  <a:srgbClr val="FFFFFF"/>
                </a:solidFill>
                <a:effectLst>
                  <a:outerShdw dist="38100" dir="18900000" rotWithShape="0">
                    <a:srgbClr val="000000"/>
                  </a:outerShdw>
                </a:effectLst>
                <a:latin typeface="Hoefler Text"/>
                <a:ea typeface="Hoefler Text"/>
                <a:cs typeface="Hoefler Text"/>
                <a:sym typeface="Hoefler Text"/>
              </a:defRPr>
            </a:pPr>
            <a:r>
              <a:t>If we’re honest, vulgar language, sexual affairs, and acts of violence happen every day all over the world. Therefore, a screenplay, where none of this ever happened, might appear fake, impersonal, or unrealistic. Now, this doesn’t give us an excuse to compromise our values in the name of entertainment…because there </a:t>
            </a:r>
            <a:r>
              <a:rPr i="1"/>
              <a:t>are</a:t>
            </a:r>
            <a:r>
              <a:t> films and sitcoms that accomplished great feats without using explicit content. </a:t>
            </a:r>
          </a:p>
        </p:txBody>
      </p:sp>
      <p:sp>
        <p:nvSpPr>
          <p:cNvPr id="305" name="Extreme 2: Unrealistic Screenwriting"/>
          <p:cNvSpPr txBox="1"/>
          <p:nvPr/>
        </p:nvSpPr>
        <p:spPr>
          <a:xfrm>
            <a:off x="1673796" y="1397370"/>
            <a:ext cx="11178541" cy="101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000" b="1">
                <a:ln w="12700" cap="flat">
                  <a:solidFill>
                    <a:schemeClr val="accent1"/>
                  </a:solidFill>
                  <a:prstDash val="solid"/>
                  <a:miter lim="400000"/>
                </a:ln>
                <a:solidFill>
                  <a:srgbClr val="FFFFFF"/>
                </a:solidFill>
                <a:latin typeface="Josefin Sans"/>
                <a:ea typeface="Josefin Sans"/>
                <a:cs typeface="Josefin Sans"/>
                <a:sym typeface="Josefin Sans"/>
              </a:defRPr>
            </a:lvl1pPr>
          </a:lstStyle>
          <a:p>
            <a:r>
              <a:t>Extreme 2: Unrealistic Screenwriting</a:t>
            </a:r>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a14="http://schemas.microsoft.com/office/drawing/2010/main" xmlns:m="http://schemas.openxmlformats.org/officeDocument/2006/math"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Author and Date"/>
          <p:cNvSpPr txBox="1">
            <a:spLocks noGrp="1"/>
          </p:cNvSpPr>
          <p:nvPr>
            <p:ph type="body" idx="21"/>
          </p:nvPr>
        </p:nvSpPr>
        <p:spPr>
          <a:prstGeom prst="rect">
            <a:avLst/>
          </a:prstGeom>
        </p:spPr>
        <p:txBody>
          <a:bodyPr>
            <a:normAutofit lnSpcReduction="10000"/>
          </a:bodyPr>
          <a:lstStyle/>
          <a:p>
            <a:endParaRPr/>
          </a:p>
        </p:txBody>
      </p:sp>
      <p:sp>
        <p:nvSpPr>
          <p:cNvPr id="308" name="Presentation Title"/>
          <p:cNvSpPr txBox="1">
            <a:spLocks noGrp="1"/>
          </p:cNvSpPr>
          <p:nvPr>
            <p:ph type="ctrTitle"/>
          </p:nvPr>
        </p:nvSpPr>
        <p:spPr>
          <a:prstGeom prst="rect">
            <a:avLst/>
          </a:prstGeom>
        </p:spPr>
        <p:txBody>
          <a:bodyPr/>
          <a:lstStyle/>
          <a:p>
            <a:endParaRPr/>
          </a:p>
        </p:txBody>
      </p:sp>
      <p:sp>
        <p:nvSpPr>
          <p:cNvPr id="309" name="Presentation Subtitle"/>
          <p:cNvSpPr txBox="1">
            <a:spLocks noGrp="1"/>
          </p:cNvSpPr>
          <p:nvPr>
            <p:ph type="subTitle" sz="quarter" idx="1"/>
          </p:nvPr>
        </p:nvSpPr>
        <p:spPr>
          <a:prstGeom prst="rect">
            <a:avLst/>
          </a:prstGeom>
        </p:spPr>
        <p:txBody>
          <a:bodyPr/>
          <a:lstStyle/>
          <a:p>
            <a:endParaRPr/>
          </a:p>
        </p:txBody>
      </p:sp>
      <p:pic>
        <p:nvPicPr>
          <p:cNvPr id="310" name="photo-1485846234645-a62644f84728.webp" descr="photo-1485846234645-a62644f84728.webp"/>
          <p:cNvPicPr>
            <a:picLocks noChangeAspect="1"/>
          </p:cNvPicPr>
          <p:nvPr/>
        </p:nvPicPr>
        <p:blipFill>
          <a:blip r:embed="rId2"/>
          <a:stretch>
            <a:fillRect/>
          </a:stretch>
        </p:blipFill>
        <p:spPr>
          <a:xfrm>
            <a:off x="47799" y="-87149"/>
            <a:ext cx="24382460" cy="16473028"/>
          </a:xfrm>
          <a:prstGeom prst="rect">
            <a:avLst/>
          </a:prstGeom>
          <a:ln w="12700">
            <a:miter lim="400000"/>
          </a:ln>
        </p:spPr>
      </p:pic>
      <p:sp>
        <p:nvSpPr>
          <p:cNvPr id="311" name="Rectangle"/>
          <p:cNvSpPr/>
          <p:nvPr/>
        </p:nvSpPr>
        <p:spPr>
          <a:xfrm>
            <a:off x="-2965" y="0"/>
            <a:ext cx="24483989" cy="15445946"/>
          </a:xfrm>
          <a:prstGeom prst="rect">
            <a:avLst/>
          </a:prstGeom>
          <a:solidFill>
            <a:srgbClr val="000000">
              <a:alpha val="64880"/>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312" name="Realistic and quality entertainment:…"/>
          <p:cNvSpPr txBox="1"/>
          <p:nvPr/>
        </p:nvSpPr>
        <p:spPr>
          <a:xfrm>
            <a:off x="1615768" y="8570000"/>
            <a:ext cx="21246521" cy="3926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nSpc>
                <a:spcPct val="130000"/>
              </a:lnSpc>
              <a:defRPr sz="4000" b="1">
                <a:ln w="3175" cap="flat">
                  <a:solidFill>
                    <a:schemeClr val="accent4">
                      <a:hueOff val="-476017"/>
                      <a:lumOff val="-10042"/>
                    </a:schemeClr>
                  </a:solidFill>
                  <a:prstDash val="solid"/>
                  <a:miter lim="400000"/>
                </a:ln>
                <a:solidFill>
                  <a:srgbClr val="FFFFFF"/>
                </a:solidFill>
                <a:latin typeface="Hoefler Text"/>
                <a:ea typeface="Hoefler Text"/>
                <a:cs typeface="Hoefler Text"/>
                <a:sym typeface="Hoefler Text"/>
              </a:defRPr>
            </a:pPr>
            <a:r>
              <a:rPr dirty="0"/>
              <a:t>Realistic and quality entertainment:</a:t>
            </a:r>
          </a:p>
          <a:p>
            <a:pPr>
              <a:defRPr sz="1500" b="1">
                <a:solidFill>
                  <a:srgbClr val="FFFFFF"/>
                </a:solidFill>
                <a:latin typeface="Hoefler Text"/>
                <a:ea typeface="Hoefler Text"/>
                <a:cs typeface="Hoefler Text"/>
                <a:sym typeface="Hoefler Text"/>
              </a:defRPr>
            </a:pPr>
            <a:endParaRPr dirty="0"/>
          </a:p>
          <a:p>
            <a:pPr>
              <a:lnSpc>
                <a:spcPct val="120000"/>
              </a:lnSpc>
              <a:defRPr sz="4000" spc="119">
                <a:solidFill>
                  <a:srgbClr val="FFFFFF"/>
                </a:solidFill>
                <a:effectLst>
                  <a:outerShdw dist="38100" dir="18900000" rotWithShape="0">
                    <a:srgbClr val="000000"/>
                  </a:outerShdw>
                </a:effectLst>
                <a:latin typeface="Hoefler Text"/>
                <a:ea typeface="Hoefler Text"/>
                <a:cs typeface="Hoefler Text"/>
                <a:sym typeface="Hoefler Text"/>
              </a:defRPr>
            </a:pPr>
            <a:r>
              <a:rPr dirty="0"/>
              <a:t>Writers may utilize </a:t>
            </a:r>
            <a:r>
              <a:rPr i="1" dirty="0"/>
              <a:t>some</a:t>
            </a:r>
            <a:r>
              <a:rPr dirty="0"/>
              <a:t> unethical behavior on-screen, in order to depict authentic scenarios, without endorsing the actions of characters. However, this does not give anyone a license to overdo it. There’s a fine line between reasonable dialogue and off-putting amounts of suggestive themes.</a:t>
            </a:r>
          </a:p>
        </p:txBody>
      </p:sp>
      <p:sp>
        <p:nvSpPr>
          <p:cNvPr id="313" name="The Golden Mean : producing relatable, entertaining content"/>
          <p:cNvSpPr txBox="1"/>
          <p:nvPr/>
        </p:nvSpPr>
        <p:spPr>
          <a:xfrm>
            <a:off x="1051427" y="870005"/>
            <a:ext cx="19058383" cy="154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6000" b="1">
                <a:solidFill>
                  <a:srgbClr val="FFFFFF"/>
                </a:solidFill>
                <a:latin typeface="Josefin Sans"/>
                <a:ea typeface="Josefin Sans"/>
                <a:cs typeface="Josefin Sans"/>
                <a:sym typeface="Josefin Sans"/>
              </a:defRPr>
            </a:pPr>
            <a:r>
              <a:t>The </a:t>
            </a:r>
            <a:r>
              <a:rPr b="0">
                <a:solidFill>
                  <a:schemeClr val="accent4">
                    <a:hueOff val="-476017"/>
                    <a:lumOff val="-10042"/>
                  </a:schemeClr>
                </a:solidFill>
                <a:latin typeface="Alba Super"/>
                <a:ea typeface="Alba Super"/>
                <a:cs typeface="Alba Super"/>
                <a:sym typeface="Alba Super"/>
              </a:rPr>
              <a:t>Golden Mean </a:t>
            </a:r>
            <a:r>
              <a:t>: producing relatable, entertaining content</a:t>
            </a:r>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a14="http://schemas.microsoft.com/office/drawing/2010/main" xmlns:m="http://schemas.openxmlformats.org/officeDocument/2006/math"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Author and Date"/>
          <p:cNvSpPr txBox="1">
            <a:spLocks noGrp="1"/>
          </p:cNvSpPr>
          <p:nvPr>
            <p:ph type="body" idx="21"/>
          </p:nvPr>
        </p:nvSpPr>
        <p:spPr>
          <a:prstGeom prst="rect">
            <a:avLst/>
          </a:prstGeom>
        </p:spPr>
        <p:txBody>
          <a:bodyPr>
            <a:normAutofit lnSpcReduction="10000"/>
          </a:bodyPr>
          <a:lstStyle/>
          <a:p>
            <a:endParaRPr/>
          </a:p>
        </p:txBody>
      </p:sp>
      <p:sp>
        <p:nvSpPr>
          <p:cNvPr id="155" name="`"/>
          <p:cNvSpPr txBox="1">
            <a:spLocks noGrp="1"/>
          </p:cNvSpPr>
          <p:nvPr>
            <p:ph type="ctrTitle"/>
          </p:nvPr>
        </p:nvSpPr>
        <p:spPr>
          <a:prstGeom prst="rect">
            <a:avLst/>
          </a:prstGeom>
        </p:spPr>
        <p:txBody>
          <a:bodyPr/>
          <a:lstStyle/>
          <a:p>
            <a:r>
              <a:t>`</a:t>
            </a:r>
          </a:p>
        </p:txBody>
      </p:sp>
      <p:sp>
        <p:nvSpPr>
          <p:cNvPr id="156" name="Presentation Subtitle"/>
          <p:cNvSpPr txBox="1">
            <a:spLocks noGrp="1"/>
          </p:cNvSpPr>
          <p:nvPr>
            <p:ph type="subTitle" sz="quarter" idx="1"/>
          </p:nvPr>
        </p:nvSpPr>
        <p:spPr>
          <a:prstGeom prst="rect">
            <a:avLst/>
          </a:prstGeom>
        </p:spPr>
        <p:txBody>
          <a:bodyPr/>
          <a:lstStyle/>
          <a:p>
            <a:endParaRPr/>
          </a:p>
        </p:txBody>
      </p:sp>
      <p:pic>
        <p:nvPicPr>
          <p:cNvPr id="157" name="photo-1575507479993-7bb702d5e966.webp" descr="photo-1575507479993-7bb702d5e966.webp"/>
          <p:cNvPicPr>
            <a:picLocks noChangeAspect="1"/>
          </p:cNvPicPr>
          <p:nvPr/>
        </p:nvPicPr>
        <p:blipFill>
          <a:blip r:embed="rId2"/>
          <a:stretch>
            <a:fillRect/>
          </a:stretch>
        </p:blipFill>
        <p:spPr>
          <a:xfrm>
            <a:off x="-24551" y="-1270000"/>
            <a:ext cx="24384001" cy="16256000"/>
          </a:xfrm>
          <a:prstGeom prst="rect">
            <a:avLst/>
          </a:prstGeom>
          <a:ln w="12700">
            <a:miter lim="400000"/>
          </a:ln>
        </p:spPr>
      </p:pic>
      <p:sp>
        <p:nvSpPr>
          <p:cNvPr id="158" name="Rectangle"/>
          <p:cNvSpPr/>
          <p:nvPr/>
        </p:nvSpPr>
        <p:spPr>
          <a:xfrm>
            <a:off x="-2965" y="3142"/>
            <a:ext cx="24389930" cy="14602543"/>
          </a:xfrm>
          <a:prstGeom prst="rect">
            <a:avLst/>
          </a:prstGeom>
          <a:solidFill>
            <a:srgbClr val="000000">
              <a:alpha val="70575"/>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59" name="Line"/>
          <p:cNvSpPr/>
          <p:nvPr/>
        </p:nvSpPr>
        <p:spPr>
          <a:xfrm>
            <a:off x="1568740" y="8718088"/>
            <a:ext cx="21246520" cy="1"/>
          </a:xfrm>
          <a:prstGeom prst="line">
            <a:avLst/>
          </a:prstGeom>
          <a:ln w="152400">
            <a:solidFill>
              <a:srgbClr val="FFFFFF"/>
            </a:solidFill>
            <a:miter lim="400000"/>
            <a:headEnd type="stealth"/>
            <a:tailEnd type="stealth"/>
          </a:ln>
          <a:effectLst>
            <a:outerShdw blurRad="673100" dist="91556" dir="5400000" rotWithShape="0">
              <a:srgbClr val="000000"/>
            </a:outerShdw>
          </a:effectLst>
        </p:spPr>
        <p:txBody>
          <a:bodyPr lIns="50800" tIns="50800" rIns="50800" bIns="50800" anchor="ctr"/>
          <a:lstStyle/>
          <a:p>
            <a:endParaRPr/>
          </a:p>
        </p:txBody>
      </p:sp>
      <p:sp>
        <p:nvSpPr>
          <p:cNvPr id="160" name="Golden Mean"/>
          <p:cNvSpPr txBox="1"/>
          <p:nvPr/>
        </p:nvSpPr>
        <p:spPr>
          <a:xfrm>
            <a:off x="10856428" y="9301004"/>
            <a:ext cx="2622043" cy="812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000" spc="119">
                <a:solidFill>
                  <a:schemeClr val="accent4">
                    <a:hueOff val="-476017"/>
                    <a:lumOff val="-10042"/>
                  </a:schemeClr>
                </a:solidFill>
                <a:latin typeface="Alba Super"/>
                <a:ea typeface="Alba Super"/>
                <a:cs typeface="Alba Super"/>
                <a:sym typeface="Alba Super"/>
              </a:defRPr>
            </a:lvl1pPr>
          </a:lstStyle>
          <a:p>
            <a:r>
              <a:t>Golden Mean</a:t>
            </a:r>
          </a:p>
        </p:txBody>
      </p:sp>
      <p:sp>
        <p:nvSpPr>
          <p:cNvPr id="161" name="Line"/>
          <p:cNvSpPr/>
          <p:nvPr/>
        </p:nvSpPr>
        <p:spPr>
          <a:xfrm flipV="1">
            <a:off x="12192000" y="8818139"/>
            <a:ext cx="1" cy="579121"/>
          </a:xfrm>
          <a:prstGeom prst="line">
            <a:avLst/>
          </a:prstGeom>
          <a:ln w="25400">
            <a:solidFill>
              <a:srgbClr val="FFFFFF"/>
            </a:solidFill>
            <a:miter lim="400000"/>
          </a:ln>
        </p:spPr>
        <p:txBody>
          <a:bodyPr lIns="50800" tIns="50800" rIns="50800" bIns="50800" anchor="ctr"/>
          <a:lstStyle/>
          <a:p>
            <a:endParaRPr/>
          </a:p>
        </p:txBody>
      </p:sp>
      <p:sp>
        <p:nvSpPr>
          <p:cNvPr id="162" name="Extreme 1"/>
          <p:cNvSpPr txBox="1"/>
          <p:nvPr/>
        </p:nvSpPr>
        <p:spPr>
          <a:xfrm>
            <a:off x="1511286" y="9389904"/>
            <a:ext cx="1865631"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500" b="1">
                <a:solidFill>
                  <a:srgbClr val="FFFFFF"/>
                </a:solidFill>
                <a:latin typeface="Josefin Sans"/>
                <a:ea typeface="Josefin Sans"/>
                <a:cs typeface="Josefin Sans"/>
                <a:sym typeface="Josefin Sans"/>
              </a:defRPr>
            </a:lvl1pPr>
          </a:lstStyle>
          <a:p>
            <a:r>
              <a:t>Extreme 1</a:t>
            </a:r>
          </a:p>
        </p:txBody>
      </p:sp>
      <p:sp>
        <p:nvSpPr>
          <p:cNvPr id="163" name="Extreme 2"/>
          <p:cNvSpPr txBox="1"/>
          <p:nvPr/>
        </p:nvSpPr>
        <p:spPr>
          <a:xfrm>
            <a:off x="20952409" y="9389904"/>
            <a:ext cx="1974978"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500" b="1">
                <a:solidFill>
                  <a:srgbClr val="FFFFFF"/>
                </a:solidFill>
                <a:latin typeface="Josefin Sans"/>
                <a:ea typeface="Josefin Sans"/>
                <a:cs typeface="Josefin Sans"/>
                <a:sym typeface="Josefin Sans"/>
              </a:defRPr>
            </a:lvl1pPr>
          </a:lstStyle>
          <a:p>
            <a:r>
              <a:t>Extreme 2</a:t>
            </a:r>
          </a:p>
        </p:txBody>
      </p:sp>
      <p:sp>
        <p:nvSpPr>
          <p:cNvPr id="164" name="Line"/>
          <p:cNvSpPr/>
          <p:nvPr/>
        </p:nvSpPr>
        <p:spPr>
          <a:xfrm flipV="1">
            <a:off x="21939897" y="8660777"/>
            <a:ext cx="1" cy="579121"/>
          </a:xfrm>
          <a:prstGeom prst="line">
            <a:avLst/>
          </a:prstGeom>
          <a:ln w="25400">
            <a:solidFill>
              <a:srgbClr val="FFFFFF"/>
            </a:solidFill>
            <a:miter lim="400000"/>
          </a:ln>
        </p:spPr>
        <p:txBody>
          <a:bodyPr lIns="50800" tIns="50800" rIns="50800" bIns="50800" anchor="ctr"/>
          <a:lstStyle/>
          <a:p>
            <a:endParaRPr/>
          </a:p>
        </p:txBody>
      </p:sp>
      <p:sp>
        <p:nvSpPr>
          <p:cNvPr id="165" name="Line"/>
          <p:cNvSpPr/>
          <p:nvPr/>
        </p:nvSpPr>
        <p:spPr>
          <a:xfrm flipV="1">
            <a:off x="2444101" y="8660777"/>
            <a:ext cx="1" cy="579121"/>
          </a:xfrm>
          <a:prstGeom prst="line">
            <a:avLst/>
          </a:prstGeom>
          <a:ln w="25400">
            <a:solidFill>
              <a:srgbClr val="FFFFFF"/>
            </a:solidFill>
            <a:miter lim="400000"/>
          </a:ln>
        </p:spPr>
        <p:txBody>
          <a:bodyPr lIns="50800" tIns="50800" rIns="50800" bIns="50800" anchor="ctr"/>
          <a:lstStyle/>
          <a:p>
            <a:endParaRPr/>
          </a:p>
        </p:txBody>
      </p:sp>
      <p:sp>
        <p:nvSpPr>
          <p:cNvPr id="166" name="Journalism"/>
          <p:cNvSpPr txBox="1"/>
          <p:nvPr/>
        </p:nvSpPr>
        <p:spPr>
          <a:xfrm>
            <a:off x="9730549" y="3323118"/>
            <a:ext cx="4922902" cy="1168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b="1">
                <a:solidFill>
                  <a:srgbClr val="FFFFFF"/>
                </a:solidFill>
                <a:latin typeface="Hoefler Text"/>
                <a:ea typeface="Hoefler Text"/>
                <a:cs typeface="Hoefler Text"/>
                <a:sym typeface="Hoefler Text"/>
              </a:defRPr>
            </a:lvl1pPr>
          </a:lstStyle>
          <a:p>
            <a:r>
              <a:t>Journalism</a:t>
            </a:r>
          </a:p>
        </p:txBody>
      </p:sp>
      <p:sp>
        <p:nvSpPr>
          <p:cNvPr id="167" name="Fake News"/>
          <p:cNvSpPr txBox="1"/>
          <p:nvPr/>
        </p:nvSpPr>
        <p:spPr>
          <a:xfrm>
            <a:off x="1301102" y="7449372"/>
            <a:ext cx="2286001" cy="55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000" b="1" spc="150">
                <a:solidFill>
                  <a:schemeClr val="accent5">
                    <a:hueOff val="-82419"/>
                    <a:satOff val="-9513"/>
                    <a:lumOff val="-16343"/>
                  </a:schemeClr>
                </a:solidFill>
                <a:latin typeface="Hoefler Text"/>
                <a:ea typeface="Hoefler Text"/>
                <a:cs typeface="Hoefler Text"/>
                <a:sym typeface="Hoefler Text"/>
              </a:defRPr>
            </a:lvl1pPr>
          </a:lstStyle>
          <a:p>
            <a:r>
              <a:t>Fake News</a:t>
            </a:r>
          </a:p>
        </p:txBody>
      </p:sp>
      <p:sp>
        <p:nvSpPr>
          <p:cNvPr id="168" name="Making an honest and compelling report"/>
          <p:cNvSpPr txBox="1"/>
          <p:nvPr/>
        </p:nvSpPr>
        <p:spPr>
          <a:xfrm>
            <a:off x="8040838" y="7449372"/>
            <a:ext cx="8253223" cy="55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000" b="1" spc="150">
                <a:solidFill>
                  <a:schemeClr val="accent4">
                    <a:hueOff val="-476017"/>
                    <a:lumOff val="-10042"/>
                  </a:schemeClr>
                </a:solidFill>
                <a:latin typeface="Hoefler Text"/>
                <a:ea typeface="Hoefler Text"/>
                <a:cs typeface="Hoefler Text"/>
                <a:sym typeface="Hoefler Text"/>
              </a:defRPr>
            </a:lvl1pPr>
          </a:lstStyle>
          <a:p>
            <a:r>
              <a:t>Making an honest and compelling report</a:t>
            </a:r>
          </a:p>
        </p:txBody>
      </p:sp>
      <p:sp>
        <p:nvSpPr>
          <p:cNvPr id="169" name="Boring the Audience"/>
          <p:cNvSpPr txBox="1"/>
          <p:nvPr/>
        </p:nvSpPr>
        <p:spPr>
          <a:xfrm>
            <a:off x="19348555" y="7662584"/>
            <a:ext cx="4234816" cy="55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000" b="1" spc="150">
                <a:solidFill>
                  <a:schemeClr val="accent1"/>
                </a:solidFill>
                <a:latin typeface="Hoefler Text"/>
                <a:ea typeface="Hoefler Text"/>
                <a:cs typeface="Hoefler Text"/>
                <a:sym typeface="Hoefler Text"/>
              </a:defRPr>
            </a:lvl1pPr>
          </a:lstStyle>
          <a:p>
            <a:r>
              <a:t>Boring the Audience</a:t>
            </a:r>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67"/>
                                        </p:tgtEl>
                                        <p:attrNameLst>
                                          <p:attrName>style.visibility</p:attrName>
                                        </p:attrNameLst>
                                      </p:cBhvr>
                                      <p:to>
                                        <p:strVal val="visible"/>
                                      </p:to>
                                    </p:set>
                                    <p:anim calcmode="lin" valueType="num">
                                      <p:cBhvr>
                                        <p:cTn id="7" dur="500" fill="hold"/>
                                        <p:tgtEl>
                                          <p:spTgt spid="167"/>
                                        </p:tgtEl>
                                        <p:attrNameLst>
                                          <p:attrName>ppt_x</p:attrName>
                                        </p:attrNameLst>
                                      </p:cBhvr>
                                      <p:tavLst>
                                        <p:tav tm="0">
                                          <p:val>
                                            <p:strVal val="0-#ppt_w/2"/>
                                          </p:val>
                                        </p:tav>
                                        <p:tav tm="100000">
                                          <p:val>
                                            <p:strVal val="#ppt_x"/>
                                          </p:val>
                                        </p:tav>
                                      </p:tavLst>
                                    </p:anim>
                                    <p:anim calcmode="lin" valueType="num">
                                      <p:cBhvr>
                                        <p:cTn id="8" dur="500" fill="hold"/>
                                        <p:tgtEl>
                                          <p:spTgt spid="16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2" nodeType="clickEffect">
                                  <p:stCondLst>
                                    <p:cond delay="0"/>
                                  </p:stCondLst>
                                  <p:iterate>
                                    <p:tmAbs val="0"/>
                                  </p:iterate>
                                  <p:childTnLst>
                                    <p:set>
                                      <p:cBhvr>
                                        <p:cTn id="12" fill="hold"/>
                                        <p:tgtEl>
                                          <p:spTgt spid="169"/>
                                        </p:tgtEl>
                                        <p:attrNameLst>
                                          <p:attrName>style.visibility</p:attrName>
                                        </p:attrNameLst>
                                      </p:cBhvr>
                                      <p:to>
                                        <p:strVal val="visible"/>
                                      </p:to>
                                    </p:set>
                                    <p:anim calcmode="lin" valueType="num">
                                      <p:cBhvr>
                                        <p:cTn id="13" dur="500" fill="hold"/>
                                        <p:tgtEl>
                                          <p:spTgt spid="169"/>
                                        </p:tgtEl>
                                        <p:attrNameLst>
                                          <p:attrName>ppt_x</p:attrName>
                                        </p:attrNameLst>
                                      </p:cBhvr>
                                      <p:tavLst>
                                        <p:tav tm="0">
                                          <p:val>
                                            <p:strVal val="1+#ppt_w/2"/>
                                          </p:val>
                                        </p:tav>
                                        <p:tav tm="100000">
                                          <p:val>
                                            <p:strVal val="#ppt_x"/>
                                          </p:val>
                                        </p:tav>
                                      </p:tavLst>
                                    </p:anim>
                                    <p:anim calcmode="lin" valueType="num">
                                      <p:cBhvr>
                                        <p:cTn id="14" dur="500" fill="hold"/>
                                        <p:tgtEl>
                                          <p:spTgt spid="16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3" nodeType="clickEffect">
                                  <p:stCondLst>
                                    <p:cond delay="0"/>
                                  </p:stCondLst>
                                  <p:iterate>
                                    <p:tmAbs val="0"/>
                                  </p:iterate>
                                  <p:childTnLst>
                                    <p:set>
                                      <p:cBhvr>
                                        <p:cTn id="18" fill="hold"/>
                                        <p:tgtEl>
                                          <p:spTgt spid="168"/>
                                        </p:tgtEl>
                                        <p:attrNameLst>
                                          <p:attrName>style.visibility</p:attrName>
                                        </p:attrNameLst>
                                      </p:cBhvr>
                                      <p:to>
                                        <p:strVal val="visible"/>
                                      </p:to>
                                    </p:set>
                                    <p:anim calcmode="lin" valueType="num">
                                      <p:cBhvr>
                                        <p:cTn id="19" dur="500" fill="hold"/>
                                        <p:tgtEl>
                                          <p:spTgt spid="168"/>
                                        </p:tgtEl>
                                        <p:attrNameLst>
                                          <p:attrName>ppt_x</p:attrName>
                                        </p:attrNameLst>
                                      </p:cBhvr>
                                      <p:tavLst>
                                        <p:tav tm="0">
                                          <p:val>
                                            <p:strVal val="#ppt_x"/>
                                          </p:val>
                                        </p:tav>
                                        <p:tav tm="100000">
                                          <p:val>
                                            <p:strVal val="#ppt_x"/>
                                          </p:val>
                                        </p:tav>
                                      </p:tavLst>
                                    </p:anim>
                                    <p:anim calcmode="lin" valueType="num">
                                      <p:cBhvr>
                                        <p:cTn id="20" dur="500" fill="hold"/>
                                        <p:tgtEl>
                                          <p:spTgt spid="16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1" animBg="1" advAuto="0"/>
      <p:bldP spid="168" grpId="3" animBg="1" advAuto="0"/>
      <p:bldP spid="169" grpId="2"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Author and Date"/>
          <p:cNvSpPr txBox="1">
            <a:spLocks noGrp="1"/>
          </p:cNvSpPr>
          <p:nvPr>
            <p:ph type="body" idx="21"/>
          </p:nvPr>
        </p:nvSpPr>
        <p:spPr>
          <a:prstGeom prst="rect">
            <a:avLst/>
          </a:prstGeom>
        </p:spPr>
        <p:txBody>
          <a:bodyPr>
            <a:normAutofit lnSpcReduction="10000"/>
          </a:bodyPr>
          <a:lstStyle/>
          <a:p>
            <a:endParaRPr/>
          </a:p>
        </p:txBody>
      </p:sp>
      <p:sp>
        <p:nvSpPr>
          <p:cNvPr id="172" name="Presentation Title"/>
          <p:cNvSpPr txBox="1">
            <a:spLocks noGrp="1"/>
          </p:cNvSpPr>
          <p:nvPr>
            <p:ph type="ctrTitle"/>
          </p:nvPr>
        </p:nvSpPr>
        <p:spPr>
          <a:prstGeom prst="rect">
            <a:avLst/>
          </a:prstGeom>
        </p:spPr>
        <p:txBody>
          <a:bodyPr/>
          <a:lstStyle/>
          <a:p>
            <a:endParaRPr/>
          </a:p>
        </p:txBody>
      </p:sp>
      <p:sp>
        <p:nvSpPr>
          <p:cNvPr id="173" name="Presentation Subtitle"/>
          <p:cNvSpPr txBox="1">
            <a:spLocks noGrp="1"/>
          </p:cNvSpPr>
          <p:nvPr>
            <p:ph type="subTitle" sz="quarter" idx="1"/>
          </p:nvPr>
        </p:nvSpPr>
        <p:spPr>
          <a:prstGeom prst="rect">
            <a:avLst/>
          </a:prstGeom>
        </p:spPr>
        <p:txBody>
          <a:bodyPr/>
          <a:lstStyle/>
          <a:p>
            <a:endParaRPr/>
          </a:p>
        </p:txBody>
      </p:sp>
      <p:pic>
        <p:nvPicPr>
          <p:cNvPr id="174" name="3A14597A00000578-0-image-a-3_1478318589879.jpg" descr="3A14597A00000578-0-image-a-3_1478318589879.jpg"/>
          <p:cNvPicPr>
            <a:picLocks noChangeAspect="1"/>
          </p:cNvPicPr>
          <p:nvPr/>
        </p:nvPicPr>
        <p:blipFill>
          <a:blip r:embed="rId2"/>
          <a:stretch>
            <a:fillRect/>
          </a:stretch>
        </p:blipFill>
        <p:spPr>
          <a:xfrm>
            <a:off x="47029" y="-464868"/>
            <a:ext cx="24384001" cy="14645736"/>
          </a:xfrm>
          <a:prstGeom prst="rect">
            <a:avLst/>
          </a:prstGeom>
          <a:ln w="12700">
            <a:miter lim="400000"/>
          </a:ln>
        </p:spPr>
      </p:pic>
      <p:sp>
        <p:nvSpPr>
          <p:cNvPr id="175" name="Rectangle"/>
          <p:cNvSpPr/>
          <p:nvPr/>
        </p:nvSpPr>
        <p:spPr>
          <a:xfrm>
            <a:off x="-27516" y="-464868"/>
            <a:ext cx="24389931" cy="14645736"/>
          </a:xfrm>
          <a:prstGeom prst="rect">
            <a:avLst/>
          </a:prstGeom>
          <a:solidFill>
            <a:srgbClr val="000000">
              <a:alpha val="49880"/>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76" name="Fake News:…"/>
          <p:cNvSpPr txBox="1"/>
          <p:nvPr/>
        </p:nvSpPr>
        <p:spPr>
          <a:xfrm>
            <a:off x="1615769" y="7988551"/>
            <a:ext cx="21246521" cy="46583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nSpc>
                <a:spcPct val="130000"/>
              </a:lnSpc>
              <a:defRPr sz="4000" b="1">
                <a:ln w="3175" cap="flat">
                  <a:solidFill>
                    <a:schemeClr val="accent5">
                      <a:hueOff val="-82419"/>
                      <a:satOff val="-9513"/>
                      <a:lumOff val="-16343"/>
                    </a:schemeClr>
                  </a:solidFill>
                  <a:prstDash val="solid"/>
                  <a:miter lim="400000"/>
                </a:ln>
                <a:solidFill>
                  <a:srgbClr val="FFFFFF"/>
                </a:solidFill>
                <a:latin typeface="Hoefler Text"/>
                <a:ea typeface="Hoefler Text"/>
                <a:cs typeface="Hoefler Text"/>
                <a:sym typeface="Hoefler Text"/>
              </a:defRPr>
            </a:pPr>
            <a:r>
              <a:t>Fake News: </a:t>
            </a:r>
          </a:p>
          <a:p>
            <a:pPr>
              <a:defRPr sz="1500" b="1">
                <a:solidFill>
                  <a:srgbClr val="FFFFFF"/>
                </a:solidFill>
                <a:latin typeface="Hoefler Text"/>
                <a:ea typeface="Hoefler Text"/>
                <a:cs typeface="Hoefler Text"/>
                <a:sym typeface="Hoefler Text"/>
              </a:defRPr>
            </a:pPr>
            <a:endParaRPr/>
          </a:p>
          <a:p>
            <a:pPr>
              <a:lnSpc>
                <a:spcPct val="120000"/>
              </a:lnSpc>
              <a:defRPr sz="4000" spc="119">
                <a:solidFill>
                  <a:srgbClr val="FFFFFF"/>
                </a:solidFill>
                <a:effectLst>
                  <a:outerShdw dist="38100" dir="18900000" rotWithShape="0">
                    <a:srgbClr val="000000"/>
                  </a:outerShdw>
                </a:effectLst>
                <a:latin typeface="Hoefler Text"/>
                <a:ea typeface="Hoefler Text"/>
                <a:cs typeface="Hoefler Text"/>
                <a:sym typeface="Hoefler Text"/>
              </a:defRPr>
            </a:pPr>
            <a:r>
              <a:t>Communicators that exhibit this extreme will lie, twist, and even fabricate entire stories in order to increase viewership. Some writers, with this framework, may craft misleading headlines in order to boost clickthrough rates. In other words, false claims don’t just take place over the course of a full broadcast. In fact, most of the dishonesty comes in the headline or just before the commercial break. </a:t>
            </a:r>
          </a:p>
        </p:txBody>
      </p:sp>
      <p:sp>
        <p:nvSpPr>
          <p:cNvPr id="177" name="Extreme 1: Fake News"/>
          <p:cNvSpPr txBox="1"/>
          <p:nvPr/>
        </p:nvSpPr>
        <p:spPr>
          <a:xfrm>
            <a:off x="1985411" y="1349976"/>
            <a:ext cx="6906007" cy="101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000" b="1">
                <a:ln w="12700" cap="flat">
                  <a:solidFill>
                    <a:schemeClr val="accent5">
                      <a:hueOff val="-82419"/>
                      <a:satOff val="-9513"/>
                      <a:lumOff val="-16343"/>
                    </a:schemeClr>
                  </a:solidFill>
                  <a:prstDash val="solid"/>
                  <a:miter lim="400000"/>
                </a:ln>
                <a:solidFill>
                  <a:srgbClr val="FFFFFF"/>
                </a:solidFill>
                <a:latin typeface="Josefin Sans"/>
                <a:ea typeface="Josefin Sans"/>
                <a:cs typeface="Josefin Sans"/>
                <a:sym typeface="Josefin Sans"/>
              </a:defRPr>
            </a:lvl1pPr>
          </a:lstStyle>
          <a:p>
            <a:r>
              <a:t>Extreme 1: Fake News</a:t>
            </a:r>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a14="http://schemas.microsoft.com/office/drawing/2010/main" xmlns:m="http://schemas.openxmlformats.org/officeDocument/2006/math"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Author and Date"/>
          <p:cNvSpPr txBox="1">
            <a:spLocks noGrp="1"/>
          </p:cNvSpPr>
          <p:nvPr>
            <p:ph type="body" idx="21"/>
          </p:nvPr>
        </p:nvSpPr>
        <p:spPr>
          <a:prstGeom prst="rect">
            <a:avLst/>
          </a:prstGeom>
        </p:spPr>
        <p:txBody>
          <a:bodyPr>
            <a:normAutofit lnSpcReduction="10000"/>
          </a:bodyPr>
          <a:lstStyle/>
          <a:p>
            <a:endParaRPr/>
          </a:p>
        </p:txBody>
      </p:sp>
      <p:sp>
        <p:nvSpPr>
          <p:cNvPr id="180" name="Presentation Title"/>
          <p:cNvSpPr txBox="1">
            <a:spLocks noGrp="1"/>
          </p:cNvSpPr>
          <p:nvPr>
            <p:ph type="ctrTitle"/>
          </p:nvPr>
        </p:nvSpPr>
        <p:spPr>
          <a:prstGeom prst="rect">
            <a:avLst/>
          </a:prstGeom>
        </p:spPr>
        <p:txBody>
          <a:bodyPr/>
          <a:lstStyle/>
          <a:p>
            <a:endParaRPr/>
          </a:p>
        </p:txBody>
      </p:sp>
      <p:sp>
        <p:nvSpPr>
          <p:cNvPr id="181" name="Presentation Subtitle"/>
          <p:cNvSpPr txBox="1">
            <a:spLocks noGrp="1"/>
          </p:cNvSpPr>
          <p:nvPr>
            <p:ph type="subTitle" sz="quarter" idx="1"/>
          </p:nvPr>
        </p:nvSpPr>
        <p:spPr>
          <a:prstGeom prst="rect">
            <a:avLst/>
          </a:prstGeom>
        </p:spPr>
        <p:txBody>
          <a:bodyPr/>
          <a:lstStyle/>
          <a:p>
            <a:endParaRPr/>
          </a:p>
        </p:txBody>
      </p:sp>
      <p:pic>
        <p:nvPicPr>
          <p:cNvPr id="182" name="photo-1598257006626-48b0c252070d.webp" descr="photo-1598257006626-48b0c252070d.webp"/>
          <p:cNvPicPr>
            <a:picLocks noChangeAspect="1"/>
          </p:cNvPicPr>
          <p:nvPr/>
        </p:nvPicPr>
        <p:blipFill>
          <a:blip r:embed="rId2"/>
          <a:stretch>
            <a:fillRect/>
          </a:stretch>
        </p:blipFill>
        <p:spPr>
          <a:xfrm>
            <a:off x="-16600" y="5272"/>
            <a:ext cx="24511258" cy="16340838"/>
          </a:xfrm>
          <a:prstGeom prst="rect">
            <a:avLst/>
          </a:prstGeom>
          <a:ln w="12700">
            <a:miter lim="400000"/>
          </a:ln>
        </p:spPr>
      </p:pic>
      <p:sp>
        <p:nvSpPr>
          <p:cNvPr id="183" name="Rectangle"/>
          <p:cNvSpPr/>
          <p:nvPr/>
        </p:nvSpPr>
        <p:spPr>
          <a:xfrm>
            <a:off x="-49994" y="-3144"/>
            <a:ext cx="24483989" cy="14534690"/>
          </a:xfrm>
          <a:prstGeom prst="rect">
            <a:avLst/>
          </a:prstGeom>
          <a:solidFill>
            <a:srgbClr val="000000">
              <a:alpha val="59880"/>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84" name="Boring the Audience:…"/>
          <p:cNvSpPr txBox="1"/>
          <p:nvPr/>
        </p:nvSpPr>
        <p:spPr>
          <a:xfrm>
            <a:off x="1615769" y="7751583"/>
            <a:ext cx="21246521" cy="46583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nSpc>
                <a:spcPct val="130000"/>
              </a:lnSpc>
              <a:defRPr sz="4000" b="1">
                <a:ln w="3175" cap="flat">
                  <a:solidFill>
                    <a:schemeClr val="accent1"/>
                  </a:solidFill>
                  <a:prstDash val="solid"/>
                  <a:miter lim="400000"/>
                </a:ln>
                <a:solidFill>
                  <a:srgbClr val="FFFFFF"/>
                </a:solidFill>
                <a:latin typeface="Hoefler Text"/>
                <a:ea typeface="Hoefler Text"/>
                <a:cs typeface="Hoefler Text"/>
                <a:sym typeface="Hoefler Text"/>
              </a:defRPr>
            </a:pPr>
            <a:r>
              <a:t>Boring the Audience:</a:t>
            </a:r>
          </a:p>
          <a:p>
            <a:pPr>
              <a:defRPr sz="1500" b="1">
                <a:solidFill>
                  <a:srgbClr val="FFFFFF"/>
                </a:solidFill>
                <a:latin typeface="Hoefler Text"/>
                <a:ea typeface="Hoefler Text"/>
                <a:cs typeface="Hoefler Text"/>
                <a:sym typeface="Hoefler Text"/>
              </a:defRPr>
            </a:pPr>
            <a:endParaRPr/>
          </a:p>
          <a:p>
            <a:pPr>
              <a:lnSpc>
                <a:spcPct val="120000"/>
              </a:lnSpc>
              <a:defRPr sz="4000" spc="119">
                <a:solidFill>
                  <a:srgbClr val="FFFFFF"/>
                </a:solidFill>
                <a:effectLst>
                  <a:outerShdw dist="38100" dir="18900000" rotWithShape="0">
                    <a:srgbClr val="000000"/>
                  </a:outerShdw>
                </a:effectLst>
                <a:latin typeface="Hoefler Text"/>
                <a:ea typeface="Hoefler Text"/>
                <a:cs typeface="Hoefler Text"/>
                <a:sym typeface="Hoefler Text"/>
              </a:defRPr>
            </a:pPr>
            <a:r>
              <a:t>A dull delivery is sure to deter viewers from consuming any </a:t>
            </a:r>
            <a:r>
              <a:rPr i="1"/>
              <a:t>real</a:t>
            </a:r>
            <a:r>
              <a:t> news that might occur in the future. Writing the story in a bland fashion will decrease readership, a monotone news anchor will move people to turn off the TV, and an unaesthetic interface could cause users to delete an app. Therefore, if news and information is presented too plainly, our public could become more and more out-of-touch with current and important events.</a:t>
            </a:r>
          </a:p>
        </p:txBody>
      </p:sp>
      <p:sp>
        <p:nvSpPr>
          <p:cNvPr id="185" name="Extreme 2: Boring the Audience"/>
          <p:cNvSpPr txBox="1"/>
          <p:nvPr/>
        </p:nvSpPr>
        <p:spPr>
          <a:xfrm>
            <a:off x="1411800" y="1397370"/>
            <a:ext cx="9854185" cy="101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000" b="1">
                <a:ln w="12700" cap="flat">
                  <a:solidFill>
                    <a:schemeClr val="accent1"/>
                  </a:solidFill>
                  <a:prstDash val="solid"/>
                  <a:miter lim="400000"/>
                </a:ln>
                <a:solidFill>
                  <a:srgbClr val="FFFFFF"/>
                </a:solidFill>
                <a:latin typeface="Josefin Sans"/>
                <a:ea typeface="Josefin Sans"/>
                <a:cs typeface="Josefin Sans"/>
                <a:sym typeface="Josefin Sans"/>
              </a:defRPr>
            </a:lvl1pPr>
          </a:lstStyle>
          <a:p>
            <a:r>
              <a:t>Extreme 2: Boring the Audience</a:t>
            </a:r>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a14="http://schemas.microsoft.com/office/drawing/2010/main" xmlns:m="http://schemas.openxmlformats.org/officeDocument/2006/math"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Author and Date"/>
          <p:cNvSpPr txBox="1">
            <a:spLocks noGrp="1"/>
          </p:cNvSpPr>
          <p:nvPr>
            <p:ph type="body" idx="21"/>
          </p:nvPr>
        </p:nvSpPr>
        <p:spPr>
          <a:prstGeom prst="rect">
            <a:avLst/>
          </a:prstGeom>
        </p:spPr>
        <p:txBody>
          <a:bodyPr>
            <a:normAutofit lnSpcReduction="10000"/>
          </a:bodyPr>
          <a:lstStyle/>
          <a:p>
            <a:endParaRPr/>
          </a:p>
        </p:txBody>
      </p:sp>
      <p:sp>
        <p:nvSpPr>
          <p:cNvPr id="188" name="Presentation Title"/>
          <p:cNvSpPr txBox="1">
            <a:spLocks noGrp="1"/>
          </p:cNvSpPr>
          <p:nvPr>
            <p:ph type="ctrTitle"/>
          </p:nvPr>
        </p:nvSpPr>
        <p:spPr>
          <a:prstGeom prst="rect">
            <a:avLst/>
          </a:prstGeom>
        </p:spPr>
        <p:txBody>
          <a:bodyPr/>
          <a:lstStyle/>
          <a:p>
            <a:endParaRPr/>
          </a:p>
        </p:txBody>
      </p:sp>
      <p:sp>
        <p:nvSpPr>
          <p:cNvPr id="189" name="Presentation Subtitle"/>
          <p:cNvSpPr txBox="1">
            <a:spLocks noGrp="1"/>
          </p:cNvSpPr>
          <p:nvPr>
            <p:ph type="subTitle" sz="quarter" idx="1"/>
          </p:nvPr>
        </p:nvSpPr>
        <p:spPr>
          <a:prstGeom prst="rect">
            <a:avLst/>
          </a:prstGeom>
        </p:spPr>
        <p:txBody>
          <a:bodyPr/>
          <a:lstStyle/>
          <a:p>
            <a:endParaRPr/>
          </a:p>
        </p:txBody>
      </p:sp>
      <p:pic>
        <p:nvPicPr>
          <p:cNvPr id="190" name="photo-1581092802858-671713398c0b.webp" descr="photo-1581092802858-671713398c0b.webp"/>
          <p:cNvPicPr>
            <a:picLocks noChangeAspect="1"/>
          </p:cNvPicPr>
          <p:nvPr/>
        </p:nvPicPr>
        <p:blipFill>
          <a:blip r:embed="rId2"/>
          <a:stretch>
            <a:fillRect/>
          </a:stretch>
        </p:blipFill>
        <p:spPr>
          <a:xfrm>
            <a:off x="-1" y="-1453540"/>
            <a:ext cx="24384001" cy="16256001"/>
          </a:xfrm>
          <a:prstGeom prst="rect">
            <a:avLst/>
          </a:prstGeom>
          <a:ln w="12700">
            <a:miter lim="400000"/>
          </a:ln>
        </p:spPr>
      </p:pic>
      <p:sp>
        <p:nvSpPr>
          <p:cNvPr id="191" name="Rectangle"/>
          <p:cNvSpPr/>
          <p:nvPr/>
        </p:nvSpPr>
        <p:spPr>
          <a:xfrm>
            <a:off x="-2965" y="-716692"/>
            <a:ext cx="24483989" cy="15519153"/>
          </a:xfrm>
          <a:prstGeom prst="rect">
            <a:avLst/>
          </a:prstGeom>
          <a:solidFill>
            <a:srgbClr val="000000">
              <a:alpha val="59880"/>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92" name="Making honest and compelling reports:…"/>
          <p:cNvSpPr txBox="1"/>
          <p:nvPr/>
        </p:nvSpPr>
        <p:spPr>
          <a:xfrm>
            <a:off x="1615769" y="8483103"/>
            <a:ext cx="21246521" cy="31953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nSpc>
                <a:spcPct val="130000"/>
              </a:lnSpc>
              <a:defRPr sz="4000" b="1">
                <a:ln w="3175" cap="flat">
                  <a:solidFill>
                    <a:schemeClr val="accent4">
                      <a:hueOff val="-476017"/>
                      <a:lumOff val="-10042"/>
                    </a:schemeClr>
                  </a:solidFill>
                  <a:prstDash val="solid"/>
                  <a:miter lim="400000"/>
                </a:ln>
                <a:solidFill>
                  <a:srgbClr val="FFFFFF"/>
                </a:solidFill>
                <a:latin typeface="Hoefler Text"/>
                <a:ea typeface="Hoefler Text"/>
                <a:cs typeface="Hoefler Text"/>
                <a:sym typeface="Hoefler Text"/>
              </a:defRPr>
            </a:pPr>
            <a:r>
              <a:rPr dirty="0"/>
              <a:t>Making honest and compelling reports:</a:t>
            </a:r>
          </a:p>
          <a:p>
            <a:pPr>
              <a:defRPr sz="1500" b="1">
                <a:solidFill>
                  <a:srgbClr val="FFFFFF"/>
                </a:solidFill>
                <a:latin typeface="Hoefler Text"/>
                <a:ea typeface="Hoefler Text"/>
                <a:cs typeface="Hoefler Text"/>
                <a:sym typeface="Hoefler Text"/>
              </a:defRPr>
            </a:pPr>
            <a:endParaRPr dirty="0"/>
          </a:p>
          <a:p>
            <a:pPr>
              <a:lnSpc>
                <a:spcPct val="120000"/>
              </a:lnSpc>
              <a:defRPr sz="4000" spc="119">
                <a:solidFill>
                  <a:srgbClr val="FFFFFF"/>
                </a:solidFill>
                <a:effectLst>
                  <a:outerShdw dist="38100" dir="18900000" rotWithShape="0">
                    <a:srgbClr val="000000"/>
                  </a:outerShdw>
                </a:effectLst>
                <a:latin typeface="Hoefler Text"/>
                <a:ea typeface="Hoefler Text"/>
                <a:cs typeface="Hoefler Text"/>
                <a:sym typeface="Hoefler Text"/>
              </a:defRPr>
            </a:pPr>
            <a:r>
              <a:rPr dirty="0"/>
              <a:t>Journalists can stick to the news while still bringing a personal flare to their craft. Some editorializing is good — but reporters shouldn’t overdo it. Instead, when a personal opinion is injected, it might serve everyone to let it be known.</a:t>
            </a:r>
          </a:p>
        </p:txBody>
      </p:sp>
      <p:sp>
        <p:nvSpPr>
          <p:cNvPr id="193" name="The Golden Mean : honest and compelling reports"/>
          <p:cNvSpPr txBox="1"/>
          <p:nvPr/>
        </p:nvSpPr>
        <p:spPr>
          <a:xfrm>
            <a:off x="787656" y="964792"/>
            <a:ext cx="15889225" cy="154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6000" b="1">
                <a:solidFill>
                  <a:srgbClr val="FFFFFF"/>
                </a:solidFill>
                <a:latin typeface="Josefin Sans"/>
                <a:ea typeface="Josefin Sans"/>
                <a:cs typeface="Josefin Sans"/>
                <a:sym typeface="Josefin Sans"/>
              </a:defRPr>
            </a:pPr>
            <a:r>
              <a:t>The </a:t>
            </a:r>
            <a:r>
              <a:rPr b="0">
                <a:solidFill>
                  <a:schemeClr val="accent4">
                    <a:hueOff val="-476017"/>
                    <a:lumOff val="-10042"/>
                  </a:schemeClr>
                </a:solidFill>
                <a:latin typeface="Alba Super"/>
                <a:ea typeface="Alba Super"/>
                <a:cs typeface="Alba Super"/>
                <a:sym typeface="Alba Super"/>
              </a:rPr>
              <a:t>Golden Mean </a:t>
            </a:r>
            <a:r>
              <a:t>: honest and compelling reports</a:t>
            </a:r>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a14="http://schemas.microsoft.com/office/drawing/2010/main" xmlns:m="http://schemas.openxmlformats.org/officeDocument/2006/math"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Author and Date"/>
          <p:cNvSpPr txBox="1">
            <a:spLocks noGrp="1"/>
          </p:cNvSpPr>
          <p:nvPr>
            <p:ph type="body" idx="21"/>
          </p:nvPr>
        </p:nvSpPr>
        <p:spPr>
          <a:prstGeom prst="rect">
            <a:avLst/>
          </a:prstGeom>
        </p:spPr>
        <p:txBody>
          <a:bodyPr>
            <a:normAutofit lnSpcReduction="10000"/>
          </a:bodyPr>
          <a:lstStyle/>
          <a:p>
            <a:endParaRPr/>
          </a:p>
        </p:txBody>
      </p:sp>
      <p:sp>
        <p:nvSpPr>
          <p:cNvPr id="196" name="Presentation Title"/>
          <p:cNvSpPr txBox="1">
            <a:spLocks noGrp="1"/>
          </p:cNvSpPr>
          <p:nvPr>
            <p:ph type="ctrTitle"/>
          </p:nvPr>
        </p:nvSpPr>
        <p:spPr>
          <a:prstGeom prst="rect">
            <a:avLst/>
          </a:prstGeom>
        </p:spPr>
        <p:txBody>
          <a:bodyPr/>
          <a:lstStyle/>
          <a:p>
            <a:endParaRPr/>
          </a:p>
        </p:txBody>
      </p:sp>
      <p:sp>
        <p:nvSpPr>
          <p:cNvPr id="197" name="Presentation Subtitle"/>
          <p:cNvSpPr txBox="1">
            <a:spLocks noGrp="1"/>
          </p:cNvSpPr>
          <p:nvPr>
            <p:ph type="subTitle" sz="quarter" idx="1"/>
          </p:nvPr>
        </p:nvSpPr>
        <p:spPr>
          <a:prstGeom prst="rect">
            <a:avLst/>
          </a:prstGeom>
        </p:spPr>
        <p:txBody>
          <a:bodyPr/>
          <a:lstStyle/>
          <a:p>
            <a:endParaRPr/>
          </a:p>
        </p:txBody>
      </p:sp>
      <p:pic>
        <p:nvPicPr>
          <p:cNvPr id="198" name="photo-1541535650810-10d26f5c2ab3.webp" descr="photo-1541535650810-10d26f5c2ab3.webp"/>
          <p:cNvPicPr>
            <a:picLocks noChangeAspect="1"/>
          </p:cNvPicPr>
          <p:nvPr/>
        </p:nvPicPr>
        <p:blipFill>
          <a:blip r:embed="rId2"/>
          <a:stretch>
            <a:fillRect/>
          </a:stretch>
        </p:blipFill>
        <p:spPr>
          <a:xfrm>
            <a:off x="-30618" y="-555818"/>
            <a:ext cx="24445236" cy="16188179"/>
          </a:xfrm>
          <a:prstGeom prst="rect">
            <a:avLst/>
          </a:prstGeom>
          <a:ln w="12700">
            <a:miter lim="400000"/>
          </a:ln>
        </p:spPr>
      </p:pic>
      <p:sp>
        <p:nvSpPr>
          <p:cNvPr id="199" name="Rectangle"/>
          <p:cNvSpPr/>
          <p:nvPr/>
        </p:nvSpPr>
        <p:spPr>
          <a:xfrm>
            <a:off x="-2965" y="-555818"/>
            <a:ext cx="24389930" cy="15334499"/>
          </a:xfrm>
          <a:prstGeom prst="rect">
            <a:avLst/>
          </a:prstGeom>
          <a:solidFill>
            <a:srgbClr val="000000">
              <a:alpha val="70575"/>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00" name="Line"/>
          <p:cNvSpPr/>
          <p:nvPr/>
        </p:nvSpPr>
        <p:spPr>
          <a:xfrm>
            <a:off x="1568740" y="8718088"/>
            <a:ext cx="21246520" cy="1"/>
          </a:xfrm>
          <a:prstGeom prst="line">
            <a:avLst/>
          </a:prstGeom>
          <a:ln w="152400">
            <a:solidFill>
              <a:srgbClr val="FFFFFF"/>
            </a:solidFill>
            <a:miter lim="400000"/>
            <a:headEnd type="stealth"/>
            <a:tailEnd type="stealth"/>
          </a:ln>
          <a:effectLst>
            <a:outerShdw blurRad="673100" dist="91556" dir="5400000" rotWithShape="0">
              <a:srgbClr val="000000"/>
            </a:outerShdw>
          </a:effectLst>
        </p:spPr>
        <p:txBody>
          <a:bodyPr lIns="50800" tIns="50800" rIns="50800" bIns="50800" anchor="ctr"/>
          <a:lstStyle/>
          <a:p>
            <a:endParaRPr/>
          </a:p>
        </p:txBody>
      </p:sp>
      <p:sp>
        <p:nvSpPr>
          <p:cNvPr id="201" name="Golden Mean"/>
          <p:cNvSpPr txBox="1"/>
          <p:nvPr/>
        </p:nvSpPr>
        <p:spPr>
          <a:xfrm>
            <a:off x="10856428" y="9301004"/>
            <a:ext cx="2622043" cy="812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000" spc="119">
                <a:solidFill>
                  <a:schemeClr val="accent4">
                    <a:hueOff val="-476017"/>
                    <a:lumOff val="-10042"/>
                  </a:schemeClr>
                </a:solidFill>
                <a:latin typeface="Alba Super"/>
                <a:ea typeface="Alba Super"/>
                <a:cs typeface="Alba Super"/>
                <a:sym typeface="Alba Super"/>
              </a:defRPr>
            </a:lvl1pPr>
          </a:lstStyle>
          <a:p>
            <a:r>
              <a:t>Golden Mean</a:t>
            </a:r>
          </a:p>
        </p:txBody>
      </p:sp>
      <p:sp>
        <p:nvSpPr>
          <p:cNvPr id="202" name="Line"/>
          <p:cNvSpPr/>
          <p:nvPr/>
        </p:nvSpPr>
        <p:spPr>
          <a:xfrm flipV="1">
            <a:off x="12192000" y="8818139"/>
            <a:ext cx="1" cy="579121"/>
          </a:xfrm>
          <a:prstGeom prst="line">
            <a:avLst/>
          </a:prstGeom>
          <a:ln w="25400">
            <a:solidFill>
              <a:srgbClr val="FFFFFF"/>
            </a:solidFill>
            <a:miter lim="400000"/>
          </a:ln>
        </p:spPr>
        <p:txBody>
          <a:bodyPr lIns="50800" tIns="50800" rIns="50800" bIns="50800" anchor="ctr"/>
          <a:lstStyle/>
          <a:p>
            <a:endParaRPr/>
          </a:p>
        </p:txBody>
      </p:sp>
      <p:sp>
        <p:nvSpPr>
          <p:cNvPr id="203" name="Extreme 1"/>
          <p:cNvSpPr txBox="1"/>
          <p:nvPr/>
        </p:nvSpPr>
        <p:spPr>
          <a:xfrm>
            <a:off x="1511286" y="9389904"/>
            <a:ext cx="1865631"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500" b="1">
                <a:solidFill>
                  <a:srgbClr val="FFFFFF"/>
                </a:solidFill>
                <a:latin typeface="Josefin Sans"/>
                <a:ea typeface="Josefin Sans"/>
                <a:cs typeface="Josefin Sans"/>
                <a:sym typeface="Josefin Sans"/>
              </a:defRPr>
            </a:lvl1pPr>
          </a:lstStyle>
          <a:p>
            <a:r>
              <a:t>Extreme 1</a:t>
            </a:r>
          </a:p>
        </p:txBody>
      </p:sp>
      <p:sp>
        <p:nvSpPr>
          <p:cNvPr id="204" name="Extreme 2"/>
          <p:cNvSpPr txBox="1"/>
          <p:nvPr/>
        </p:nvSpPr>
        <p:spPr>
          <a:xfrm>
            <a:off x="20952409" y="9389904"/>
            <a:ext cx="1974978"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500" b="1">
                <a:solidFill>
                  <a:srgbClr val="FFFFFF"/>
                </a:solidFill>
                <a:latin typeface="Josefin Sans"/>
                <a:ea typeface="Josefin Sans"/>
                <a:cs typeface="Josefin Sans"/>
                <a:sym typeface="Josefin Sans"/>
              </a:defRPr>
            </a:lvl1pPr>
          </a:lstStyle>
          <a:p>
            <a:r>
              <a:t>Extreme 2</a:t>
            </a:r>
          </a:p>
        </p:txBody>
      </p:sp>
      <p:sp>
        <p:nvSpPr>
          <p:cNvPr id="205" name="Line"/>
          <p:cNvSpPr/>
          <p:nvPr/>
        </p:nvSpPr>
        <p:spPr>
          <a:xfrm flipV="1">
            <a:off x="21939897" y="8660777"/>
            <a:ext cx="1" cy="579121"/>
          </a:xfrm>
          <a:prstGeom prst="line">
            <a:avLst/>
          </a:prstGeom>
          <a:ln w="25400">
            <a:solidFill>
              <a:srgbClr val="FFFFFF"/>
            </a:solidFill>
            <a:miter lim="400000"/>
          </a:ln>
        </p:spPr>
        <p:txBody>
          <a:bodyPr lIns="50800" tIns="50800" rIns="50800" bIns="50800" anchor="ctr"/>
          <a:lstStyle/>
          <a:p>
            <a:endParaRPr/>
          </a:p>
        </p:txBody>
      </p:sp>
      <p:sp>
        <p:nvSpPr>
          <p:cNvPr id="206" name="Line"/>
          <p:cNvSpPr/>
          <p:nvPr/>
        </p:nvSpPr>
        <p:spPr>
          <a:xfrm flipV="1">
            <a:off x="2444101" y="8660777"/>
            <a:ext cx="1" cy="579121"/>
          </a:xfrm>
          <a:prstGeom prst="line">
            <a:avLst/>
          </a:prstGeom>
          <a:ln w="25400">
            <a:solidFill>
              <a:srgbClr val="FFFFFF"/>
            </a:solidFill>
            <a:miter lim="400000"/>
          </a:ln>
        </p:spPr>
        <p:txBody>
          <a:bodyPr lIns="50800" tIns="50800" rIns="50800" bIns="50800" anchor="ctr"/>
          <a:lstStyle/>
          <a:p>
            <a:endParaRPr/>
          </a:p>
        </p:txBody>
      </p:sp>
      <p:sp>
        <p:nvSpPr>
          <p:cNvPr id="207" name="Advertising"/>
          <p:cNvSpPr txBox="1"/>
          <p:nvPr/>
        </p:nvSpPr>
        <p:spPr>
          <a:xfrm>
            <a:off x="9606978" y="3804472"/>
            <a:ext cx="5170044" cy="1168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b="1">
                <a:solidFill>
                  <a:srgbClr val="FFFFFF"/>
                </a:solidFill>
                <a:latin typeface="Hoefler Text"/>
                <a:ea typeface="Hoefler Text"/>
                <a:cs typeface="Hoefler Text"/>
                <a:sym typeface="Hoefler Text"/>
              </a:defRPr>
            </a:lvl1pPr>
          </a:lstStyle>
          <a:p>
            <a:r>
              <a:t>Advertising</a:t>
            </a:r>
          </a:p>
        </p:txBody>
      </p:sp>
      <p:sp>
        <p:nvSpPr>
          <p:cNvPr id="208" name="Lying about your product…"/>
          <p:cNvSpPr txBox="1"/>
          <p:nvPr/>
        </p:nvSpPr>
        <p:spPr>
          <a:xfrm>
            <a:off x="622011" y="7030271"/>
            <a:ext cx="4863085" cy="101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3000" b="1">
                <a:solidFill>
                  <a:schemeClr val="accent5">
                    <a:hueOff val="-82419"/>
                    <a:satOff val="-9513"/>
                    <a:lumOff val="-16343"/>
                  </a:schemeClr>
                </a:solidFill>
                <a:latin typeface="Hoefler Text"/>
                <a:ea typeface="Hoefler Text"/>
                <a:cs typeface="Hoefler Text"/>
                <a:sym typeface="Hoefler Text"/>
              </a:defRPr>
            </a:pPr>
            <a:r>
              <a:t>Lying about your product </a:t>
            </a:r>
          </a:p>
          <a:p>
            <a:pPr>
              <a:defRPr sz="3000" b="1">
                <a:solidFill>
                  <a:schemeClr val="accent5">
                    <a:hueOff val="-82419"/>
                    <a:satOff val="-9513"/>
                    <a:lumOff val="-16343"/>
                  </a:schemeClr>
                </a:solidFill>
                <a:latin typeface="Hoefler Text"/>
                <a:ea typeface="Hoefler Text"/>
                <a:cs typeface="Hoefler Text"/>
                <a:sym typeface="Hoefler Text"/>
              </a:defRPr>
            </a:pPr>
            <a:r>
              <a:t>and its capabilities.</a:t>
            </a:r>
          </a:p>
        </p:txBody>
      </p:sp>
      <p:sp>
        <p:nvSpPr>
          <p:cNvPr id="209" name="Helpful ads that meet consumer needs."/>
          <p:cNvSpPr txBox="1"/>
          <p:nvPr/>
        </p:nvSpPr>
        <p:spPr>
          <a:xfrm>
            <a:off x="8561831" y="7258871"/>
            <a:ext cx="7260337" cy="55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000" b="1">
                <a:solidFill>
                  <a:schemeClr val="accent4">
                    <a:hueOff val="-476017"/>
                    <a:lumOff val="-10042"/>
                  </a:schemeClr>
                </a:solidFill>
                <a:latin typeface="Hoefler Text"/>
                <a:ea typeface="Hoefler Text"/>
                <a:cs typeface="Hoefler Text"/>
                <a:sym typeface="Hoefler Text"/>
              </a:defRPr>
            </a:lvl1pPr>
          </a:lstStyle>
          <a:p>
            <a:r>
              <a:t>Helpful ads that meet consumer needs.</a:t>
            </a:r>
          </a:p>
        </p:txBody>
      </p:sp>
      <p:sp>
        <p:nvSpPr>
          <p:cNvPr id="210" name="Mundane product…"/>
          <p:cNvSpPr txBox="1"/>
          <p:nvPr/>
        </p:nvSpPr>
        <p:spPr>
          <a:xfrm>
            <a:off x="20193203" y="7030271"/>
            <a:ext cx="3493390" cy="101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3000" b="1">
                <a:solidFill>
                  <a:schemeClr val="accent1"/>
                </a:solidFill>
                <a:latin typeface="Hoefler Text"/>
                <a:ea typeface="Hoefler Text"/>
                <a:cs typeface="Hoefler Text"/>
                <a:sym typeface="Hoefler Text"/>
              </a:defRPr>
            </a:pPr>
            <a:r>
              <a:t>Mundane product </a:t>
            </a:r>
          </a:p>
          <a:p>
            <a:pPr>
              <a:defRPr sz="3000" b="1">
                <a:solidFill>
                  <a:schemeClr val="accent1"/>
                </a:solidFill>
                <a:latin typeface="Hoefler Text"/>
                <a:ea typeface="Hoefler Text"/>
                <a:cs typeface="Hoefler Text"/>
                <a:sym typeface="Hoefler Text"/>
              </a:defRPr>
            </a:pPr>
            <a:r>
              <a:t>descriptions.</a:t>
            </a:r>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208"/>
                                        </p:tgtEl>
                                        <p:attrNameLst>
                                          <p:attrName>style.visibility</p:attrName>
                                        </p:attrNameLst>
                                      </p:cBhvr>
                                      <p:to>
                                        <p:strVal val="visible"/>
                                      </p:to>
                                    </p:set>
                                    <p:anim calcmode="lin" valueType="num">
                                      <p:cBhvr>
                                        <p:cTn id="7" dur="800" fill="hold"/>
                                        <p:tgtEl>
                                          <p:spTgt spid="208"/>
                                        </p:tgtEl>
                                        <p:attrNameLst>
                                          <p:attrName>ppt_x</p:attrName>
                                        </p:attrNameLst>
                                      </p:cBhvr>
                                      <p:tavLst>
                                        <p:tav tm="0">
                                          <p:val>
                                            <p:strVal val="0-#ppt_w/2"/>
                                          </p:val>
                                        </p:tav>
                                        <p:tav tm="100000">
                                          <p:val>
                                            <p:strVal val="#ppt_x"/>
                                          </p:val>
                                        </p:tav>
                                      </p:tavLst>
                                    </p:anim>
                                    <p:anim calcmode="lin" valueType="num">
                                      <p:cBhvr>
                                        <p:cTn id="8" dur="800" fill="hold"/>
                                        <p:tgtEl>
                                          <p:spTgt spid="20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2" nodeType="clickEffect">
                                  <p:stCondLst>
                                    <p:cond delay="0"/>
                                  </p:stCondLst>
                                  <p:iterate>
                                    <p:tmAbs val="0"/>
                                  </p:iterate>
                                  <p:childTnLst>
                                    <p:set>
                                      <p:cBhvr>
                                        <p:cTn id="12" fill="hold"/>
                                        <p:tgtEl>
                                          <p:spTgt spid="210"/>
                                        </p:tgtEl>
                                        <p:attrNameLst>
                                          <p:attrName>style.visibility</p:attrName>
                                        </p:attrNameLst>
                                      </p:cBhvr>
                                      <p:to>
                                        <p:strVal val="visible"/>
                                      </p:to>
                                    </p:set>
                                    <p:anim calcmode="lin" valueType="num">
                                      <p:cBhvr>
                                        <p:cTn id="13" dur="800" fill="hold"/>
                                        <p:tgtEl>
                                          <p:spTgt spid="210"/>
                                        </p:tgtEl>
                                        <p:attrNameLst>
                                          <p:attrName>ppt_x</p:attrName>
                                        </p:attrNameLst>
                                      </p:cBhvr>
                                      <p:tavLst>
                                        <p:tav tm="0">
                                          <p:val>
                                            <p:strVal val="1+#ppt_w/2"/>
                                          </p:val>
                                        </p:tav>
                                        <p:tav tm="100000">
                                          <p:val>
                                            <p:strVal val="#ppt_x"/>
                                          </p:val>
                                        </p:tav>
                                      </p:tavLst>
                                    </p:anim>
                                    <p:anim calcmode="lin" valueType="num">
                                      <p:cBhvr>
                                        <p:cTn id="14" dur="800" fill="hold"/>
                                        <p:tgtEl>
                                          <p:spTgt spid="2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3" nodeType="clickEffect">
                                  <p:stCondLst>
                                    <p:cond delay="0"/>
                                  </p:stCondLst>
                                  <p:iterate>
                                    <p:tmAbs val="0"/>
                                  </p:iterate>
                                  <p:childTnLst>
                                    <p:set>
                                      <p:cBhvr>
                                        <p:cTn id="18" fill="hold"/>
                                        <p:tgtEl>
                                          <p:spTgt spid="209"/>
                                        </p:tgtEl>
                                        <p:attrNameLst>
                                          <p:attrName>style.visibility</p:attrName>
                                        </p:attrNameLst>
                                      </p:cBhvr>
                                      <p:to>
                                        <p:strVal val="visible"/>
                                      </p:to>
                                    </p:set>
                                    <p:anim calcmode="lin" valueType="num">
                                      <p:cBhvr>
                                        <p:cTn id="19" dur="900" fill="hold"/>
                                        <p:tgtEl>
                                          <p:spTgt spid="209"/>
                                        </p:tgtEl>
                                        <p:attrNameLst>
                                          <p:attrName>ppt_x</p:attrName>
                                        </p:attrNameLst>
                                      </p:cBhvr>
                                      <p:tavLst>
                                        <p:tav tm="0">
                                          <p:val>
                                            <p:strVal val="#ppt_x"/>
                                          </p:val>
                                        </p:tav>
                                        <p:tav tm="100000">
                                          <p:val>
                                            <p:strVal val="#ppt_x"/>
                                          </p:val>
                                        </p:tav>
                                      </p:tavLst>
                                    </p:anim>
                                    <p:anim calcmode="lin" valueType="num">
                                      <p:cBhvr>
                                        <p:cTn id="20" dur="900" fill="hold"/>
                                        <p:tgtEl>
                                          <p:spTgt spid="20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1" animBg="1" advAuto="0"/>
      <p:bldP spid="209" grpId="3" animBg="1" advAuto="0"/>
      <p:bldP spid="210" grpId="2"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9292"/>
        </a:solidFill>
        <a:effectLst/>
      </p:bgPr>
    </p:bg>
    <p:spTree>
      <p:nvGrpSpPr>
        <p:cNvPr id="1" name=""/>
        <p:cNvGrpSpPr/>
        <p:nvPr/>
      </p:nvGrpSpPr>
      <p:grpSpPr>
        <a:xfrm>
          <a:off x="0" y="0"/>
          <a:ext cx="0" cy="0"/>
          <a:chOff x="0" y="0"/>
          <a:chExt cx="0" cy="0"/>
        </a:xfrm>
      </p:grpSpPr>
      <p:pic>
        <p:nvPicPr>
          <p:cNvPr id="212" name="Unknown.jpeg" descr="Unknown.jpeg"/>
          <p:cNvPicPr>
            <a:picLocks noChangeAspect="1"/>
          </p:cNvPicPr>
          <p:nvPr/>
        </p:nvPicPr>
        <p:blipFill>
          <a:blip r:embed="rId2"/>
          <a:stretch>
            <a:fillRect/>
          </a:stretch>
        </p:blipFill>
        <p:spPr>
          <a:xfrm>
            <a:off x="14736745" y="-73911"/>
            <a:ext cx="9627537" cy="8094990"/>
          </a:xfrm>
          <a:prstGeom prst="rect">
            <a:avLst/>
          </a:prstGeom>
          <a:ln w="12700">
            <a:miter lim="400000"/>
          </a:ln>
        </p:spPr>
      </p:pic>
      <p:pic>
        <p:nvPicPr>
          <p:cNvPr id="213" name="4e73ae1b6bb3f7ee13000032.webp" descr="4e73ae1b6bb3f7ee13000032.webp"/>
          <p:cNvPicPr>
            <a:picLocks noChangeAspect="1"/>
          </p:cNvPicPr>
          <p:nvPr/>
        </p:nvPicPr>
        <p:blipFill>
          <a:blip r:embed="rId3"/>
          <a:stretch>
            <a:fillRect/>
          </a:stretch>
        </p:blipFill>
        <p:spPr>
          <a:xfrm>
            <a:off x="-17725" y="-73911"/>
            <a:ext cx="10129520" cy="7597140"/>
          </a:xfrm>
          <a:prstGeom prst="rect">
            <a:avLst/>
          </a:prstGeom>
          <a:ln w="12700">
            <a:miter lim="400000"/>
          </a:ln>
        </p:spPr>
      </p:pic>
      <p:pic>
        <p:nvPicPr>
          <p:cNvPr id="214" name="false-advertising-hamburger.png" descr="false-advertising-hamburger.png"/>
          <p:cNvPicPr>
            <a:picLocks noChangeAspect="1"/>
          </p:cNvPicPr>
          <p:nvPr/>
        </p:nvPicPr>
        <p:blipFill>
          <a:blip r:embed="rId4"/>
          <a:stretch>
            <a:fillRect/>
          </a:stretch>
        </p:blipFill>
        <p:spPr>
          <a:xfrm>
            <a:off x="10126178" y="390368"/>
            <a:ext cx="4652601" cy="7166432"/>
          </a:xfrm>
          <a:prstGeom prst="rect">
            <a:avLst/>
          </a:prstGeom>
          <a:ln w="12700">
            <a:miter lim="400000"/>
          </a:ln>
        </p:spPr>
      </p:pic>
      <p:sp>
        <p:nvSpPr>
          <p:cNvPr id="215" name="Rectangle"/>
          <p:cNvSpPr/>
          <p:nvPr/>
        </p:nvSpPr>
        <p:spPr>
          <a:xfrm>
            <a:off x="44064" y="-73911"/>
            <a:ext cx="24389931" cy="13786768"/>
          </a:xfrm>
          <a:prstGeom prst="rect">
            <a:avLst/>
          </a:prstGeom>
          <a:solidFill>
            <a:srgbClr val="000000">
              <a:alpha val="59880"/>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16" name="Lying about a product:…"/>
          <p:cNvSpPr txBox="1"/>
          <p:nvPr/>
        </p:nvSpPr>
        <p:spPr>
          <a:xfrm>
            <a:off x="1402319" y="8354311"/>
            <a:ext cx="21673420" cy="3926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nSpc>
                <a:spcPct val="130000"/>
              </a:lnSpc>
              <a:defRPr sz="4000" b="1">
                <a:ln w="3175" cap="flat">
                  <a:solidFill>
                    <a:schemeClr val="accent5">
                      <a:hueOff val="-82419"/>
                      <a:satOff val="-9513"/>
                      <a:lumOff val="-16343"/>
                    </a:schemeClr>
                  </a:solidFill>
                  <a:prstDash val="solid"/>
                  <a:miter lim="400000"/>
                </a:ln>
                <a:solidFill>
                  <a:srgbClr val="FFFFFF"/>
                </a:solidFill>
                <a:latin typeface="Hoefler Text"/>
                <a:ea typeface="Hoefler Text"/>
                <a:cs typeface="Hoefler Text"/>
                <a:sym typeface="Hoefler Text"/>
              </a:defRPr>
            </a:pPr>
            <a:r>
              <a:t>Lying about a product:</a:t>
            </a:r>
          </a:p>
          <a:p>
            <a:pPr>
              <a:defRPr sz="1500" b="1">
                <a:solidFill>
                  <a:srgbClr val="FFFFFF"/>
                </a:solidFill>
                <a:latin typeface="Hoefler Text"/>
                <a:ea typeface="Hoefler Text"/>
                <a:cs typeface="Hoefler Text"/>
                <a:sym typeface="Hoefler Text"/>
              </a:defRPr>
            </a:pPr>
            <a:endParaRPr/>
          </a:p>
          <a:p>
            <a:pPr>
              <a:lnSpc>
                <a:spcPct val="120000"/>
              </a:lnSpc>
              <a:defRPr sz="4000" spc="119">
                <a:solidFill>
                  <a:srgbClr val="FFFFFF"/>
                </a:solidFill>
                <a:effectLst>
                  <a:outerShdw dist="38100" dir="18900000" rotWithShape="0">
                    <a:srgbClr val="000000"/>
                  </a:outerShdw>
                </a:effectLst>
                <a:latin typeface="Hoefler Text"/>
                <a:ea typeface="Hoefler Text"/>
                <a:cs typeface="Hoefler Text"/>
                <a:sym typeface="Hoefler Text"/>
              </a:defRPr>
            </a:pPr>
            <a:r>
              <a:t>People are losing trust in traditional advertising. Consumers are tired of the false promises that ads can sometimes bring. Not only is it unethical for a brand to lie about its product, it’s also a bad business decision (we’ll get into that later). But some CEO’s, who chase after extra dollars and cents, resort to the shameful method of making ridiculous, unfulfillable claims.</a:t>
            </a:r>
          </a:p>
        </p:txBody>
      </p:sp>
      <p:sp>
        <p:nvSpPr>
          <p:cNvPr id="217" name="Extreme 1: Lying about a product"/>
          <p:cNvSpPr txBox="1"/>
          <p:nvPr/>
        </p:nvSpPr>
        <p:spPr>
          <a:xfrm>
            <a:off x="892130" y="2084577"/>
            <a:ext cx="10419589" cy="101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000" b="1">
                <a:ln w="12700" cap="flat">
                  <a:solidFill>
                    <a:schemeClr val="accent5">
                      <a:hueOff val="-82419"/>
                      <a:satOff val="-9513"/>
                      <a:lumOff val="-16343"/>
                    </a:schemeClr>
                  </a:solidFill>
                  <a:prstDash val="solid"/>
                  <a:miter lim="400000"/>
                </a:ln>
                <a:solidFill>
                  <a:srgbClr val="FFFFFF"/>
                </a:solidFill>
                <a:latin typeface="Josefin Sans"/>
                <a:ea typeface="Josefin Sans"/>
                <a:cs typeface="Josefin Sans"/>
                <a:sym typeface="Josefin Sans"/>
              </a:defRPr>
            </a:lvl1pPr>
          </a:lstStyle>
          <a:p>
            <a:r>
              <a:t>Extreme 1: Lying about a product</a:t>
            </a:r>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a14="http://schemas.microsoft.com/office/drawing/2010/main" xmlns:m="http://schemas.openxmlformats.org/officeDocument/2006/math"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 name="eat24_skip_this_ad_youtube_marketing.jpg" descr="eat24_skip_this_ad_youtube_marketing.jpg"/>
          <p:cNvPicPr>
            <a:picLocks noChangeAspect="1"/>
          </p:cNvPicPr>
          <p:nvPr/>
        </p:nvPicPr>
        <p:blipFill>
          <a:blip r:embed="rId2"/>
          <a:stretch>
            <a:fillRect/>
          </a:stretch>
        </p:blipFill>
        <p:spPr>
          <a:xfrm>
            <a:off x="-1386865" y="-1"/>
            <a:ext cx="26257251" cy="13716001"/>
          </a:xfrm>
          <a:prstGeom prst="rect">
            <a:avLst/>
          </a:prstGeom>
          <a:ln w="12700">
            <a:miter lim="400000"/>
          </a:ln>
        </p:spPr>
      </p:pic>
      <p:sp>
        <p:nvSpPr>
          <p:cNvPr id="220" name="Rectangle"/>
          <p:cNvSpPr/>
          <p:nvPr/>
        </p:nvSpPr>
        <p:spPr>
          <a:xfrm>
            <a:off x="-1386864" y="3143"/>
            <a:ext cx="26257250" cy="13709714"/>
          </a:xfrm>
          <a:prstGeom prst="rect">
            <a:avLst/>
          </a:prstGeom>
          <a:solidFill>
            <a:srgbClr val="000000">
              <a:alpha val="69880"/>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21" name="Boring product descriptions:…"/>
          <p:cNvSpPr txBox="1"/>
          <p:nvPr/>
        </p:nvSpPr>
        <p:spPr>
          <a:xfrm>
            <a:off x="1355289" y="6876233"/>
            <a:ext cx="21673421" cy="53898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nSpc>
                <a:spcPct val="130000"/>
              </a:lnSpc>
              <a:defRPr sz="4000" b="1">
                <a:ln w="3175" cap="flat">
                  <a:solidFill>
                    <a:schemeClr val="accent1"/>
                  </a:solidFill>
                  <a:prstDash val="solid"/>
                  <a:miter lim="400000"/>
                </a:ln>
                <a:solidFill>
                  <a:srgbClr val="FFFFFF"/>
                </a:solidFill>
                <a:latin typeface="Hoefler Text"/>
                <a:ea typeface="Hoefler Text"/>
                <a:cs typeface="Hoefler Text"/>
                <a:sym typeface="Hoefler Text"/>
              </a:defRPr>
            </a:pPr>
            <a:r>
              <a:t>Boring product descriptions:</a:t>
            </a:r>
          </a:p>
          <a:p>
            <a:pPr>
              <a:defRPr sz="1500" b="1">
                <a:solidFill>
                  <a:srgbClr val="FFFFFF"/>
                </a:solidFill>
                <a:latin typeface="Hoefler Text"/>
                <a:ea typeface="Hoefler Text"/>
                <a:cs typeface="Hoefler Text"/>
                <a:sym typeface="Hoefler Text"/>
              </a:defRPr>
            </a:pPr>
            <a:endParaRPr/>
          </a:p>
          <a:p>
            <a:pPr>
              <a:lnSpc>
                <a:spcPct val="120000"/>
              </a:lnSpc>
              <a:defRPr sz="4000" spc="119">
                <a:solidFill>
                  <a:srgbClr val="FFFFFF"/>
                </a:solidFill>
                <a:effectLst>
                  <a:outerShdw dist="38100" dir="18900000" rotWithShape="0">
                    <a:srgbClr val="000000"/>
                  </a:outerShdw>
                </a:effectLst>
                <a:latin typeface="Hoefler Text"/>
                <a:ea typeface="Hoefler Text"/>
                <a:cs typeface="Hoefler Text"/>
                <a:sym typeface="Hoefler Text"/>
              </a:defRPr>
            </a:pPr>
            <a:r>
              <a:t>Some ads are just begging to be skipped; they don’t offer anything of value to the viewer. Avoid being so honest that all you do is list the technological jargon associated with your product. For instance, people don’t buy a car because it has “carbon fiber side skirts” (or some other complicated feature)…They buy it because it’s reliable or because they’ll look good in it. So, instead of an endless list of irrelevant features, the beginnings of an ad campaign should tell stories about how consumers will benefit from the purchase. </a:t>
            </a:r>
          </a:p>
        </p:txBody>
      </p:sp>
      <p:sp>
        <p:nvSpPr>
          <p:cNvPr id="222" name="Extreme 2: Describing your product in mundane language."/>
          <p:cNvSpPr txBox="1"/>
          <p:nvPr/>
        </p:nvSpPr>
        <p:spPr>
          <a:xfrm>
            <a:off x="428630" y="1231492"/>
            <a:ext cx="18218659" cy="101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000" b="1">
                <a:ln w="12700" cap="flat">
                  <a:solidFill>
                    <a:schemeClr val="accent1"/>
                  </a:solidFill>
                  <a:prstDash val="solid"/>
                  <a:miter lim="400000"/>
                </a:ln>
                <a:solidFill>
                  <a:srgbClr val="FFFFFF"/>
                </a:solidFill>
                <a:latin typeface="Josefin Sans"/>
                <a:ea typeface="Josefin Sans"/>
                <a:cs typeface="Josefin Sans"/>
                <a:sym typeface="Josefin Sans"/>
              </a:defRPr>
            </a:lvl1pPr>
          </a:lstStyle>
          <a:p>
            <a:r>
              <a:t>Extreme 2: Describing your product in mundane language. </a:t>
            </a:r>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a14="http://schemas.microsoft.com/office/drawing/2010/main" xmlns:m="http://schemas.openxmlformats.org/officeDocument/2006/math"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 name="Screen Shot 2021-02-11 at 12.08.09 PM.png" descr="Screen Shot 2021-02-11 at 12.08.09 PM.png"/>
          <p:cNvPicPr>
            <a:picLocks noChangeAspect="1"/>
          </p:cNvPicPr>
          <p:nvPr/>
        </p:nvPicPr>
        <p:blipFill>
          <a:blip r:embed="rId2"/>
          <a:stretch>
            <a:fillRect/>
          </a:stretch>
        </p:blipFill>
        <p:spPr>
          <a:xfrm>
            <a:off x="-1" y="-1009519"/>
            <a:ext cx="24384001" cy="14715533"/>
          </a:xfrm>
          <a:prstGeom prst="rect">
            <a:avLst/>
          </a:prstGeom>
          <a:ln w="12700">
            <a:miter lim="400000"/>
          </a:ln>
        </p:spPr>
      </p:pic>
      <p:sp>
        <p:nvSpPr>
          <p:cNvPr id="225" name="Rectangle"/>
          <p:cNvSpPr/>
          <p:nvPr/>
        </p:nvSpPr>
        <p:spPr>
          <a:xfrm>
            <a:off x="-2965" y="-1002676"/>
            <a:ext cx="24389930" cy="14715533"/>
          </a:xfrm>
          <a:prstGeom prst="rect">
            <a:avLst/>
          </a:prstGeom>
          <a:solidFill>
            <a:srgbClr val="000000">
              <a:alpha val="74880"/>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26" name="Telling consumers about the value and benefits of a product:…"/>
          <p:cNvSpPr txBox="1"/>
          <p:nvPr/>
        </p:nvSpPr>
        <p:spPr>
          <a:xfrm>
            <a:off x="1355289" y="6399216"/>
            <a:ext cx="21673421" cy="3926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nSpc>
                <a:spcPct val="130000"/>
              </a:lnSpc>
              <a:defRPr sz="4000" b="1">
                <a:ln w="3175" cap="flat">
                  <a:solidFill>
                    <a:schemeClr val="accent1"/>
                  </a:solidFill>
                  <a:prstDash val="solid"/>
                  <a:miter lim="400000"/>
                </a:ln>
                <a:solidFill>
                  <a:srgbClr val="FFFFFF"/>
                </a:solidFill>
                <a:latin typeface="Hoefler Text"/>
                <a:ea typeface="Hoefler Text"/>
                <a:cs typeface="Hoefler Text"/>
                <a:sym typeface="Hoefler Text"/>
              </a:defRPr>
            </a:pPr>
            <a:r>
              <a:t>Telling consumers about the value and benefits of a product:</a:t>
            </a:r>
          </a:p>
          <a:p>
            <a:pPr>
              <a:defRPr sz="1500" b="1">
                <a:solidFill>
                  <a:srgbClr val="FFFFFF"/>
                </a:solidFill>
                <a:latin typeface="Hoefler Text"/>
                <a:ea typeface="Hoefler Text"/>
                <a:cs typeface="Hoefler Text"/>
                <a:sym typeface="Hoefler Text"/>
              </a:defRPr>
            </a:pPr>
            <a:endParaRPr/>
          </a:p>
          <a:p>
            <a:pPr>
              <a:lnSpc>
                <a:spcPct val="120000"/>
              </a:lnSpc>
              <a:defRPr sz="4000" spc="119">
                <a:solidFill>
                  <a:srgbClr val="FFFFFF"/>
                </a:solidFill>
                <a:effectLst>
                  <a:outerShdw dist="38100" dir="18900000" rotWithShape="0">
                    <a:srgbClr val="000000"/>
                  </a:outerShdw>
                </a:effectLst>
                <a:latin typeface="Hoefler Text"/>
                <a:ea typeface="Hoefler Text"/>
                <a:cs typeface="Hoefler Text"/>
                <a:sym typeface="Hoefler Text"/>
              </a:defRPr>
            </a:pPr>
            <a:r>
              <a:t>In the long run, it pays to be honest. When you’re realistic about the capabilities of your brand, people will buy with high (but realistic expectations). Then, when your product delivers, you gain credibility. Telling a story about how the product can solve a problem is an easy way to be honest but interesting enough to capture attention and gain credibility. </a:t>
            </a:r>
          </a:p>
        </p:txBody>
      </p:sp>
      <p:sp>
        <p:nvSpPr>
          <p:cNvPr id="227" name="The Golden Mean : Helpful ads that meet consumer needs"/>
          <p:cNvSpPr txBox="1"/>
          <p:nvPr/>
        </p:nvSpPr>
        <p:spPr>
          <a:xfrm>
            <a:off x="805554" y="1130670"/>
            <a:ext cx="18744439" cy="154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6000" b="1">
                <a:solidFill>
                  <a:srgbClr val="FFFFFF"/>
                </a:solidFill>
                <a:latin typeface="Josefin Sans"/>
                <a:ea typeface="Josefin Sans"/>
                <a:cs typeface="Josefin Sans"/>
                <a:sym typeface="Josefin Sans"/>
              </a:defRPr>
            </a:pPr>
            <a:r>
              <a:t>The </a:t>
            </a:r>
            <a:r>
              <a:rPr b="0">
                <a:solidFill>
                  <a:schemeClr val="accent4">
                    <a:hueOff val="-476017"/>
                    <a:lumOff val="-10042"/>
                  </a:schemeClr>
                </a:solidFill>
                <a:latin typeface="Alba Super"/>
                <a:ea typeface="Alba Super"/>
                <a:cs typeface="Alba Super"/>
                <a:sym typeface="Alba Super"/>
              </a:rPr>
              <a:t>Golden Mean</a:t>
            </a:r>
            <a:r>
              <a:t> : Helpful ads that meet consumer needs </a:t>
            </a:r>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a14="http://schemas.microsoft.com/office/drawing/2010/main" xmlns:m="http://schemas.openxmlformats.org/officeDocument/2006/math" xmlns="">
      <p:transition spd="slow">
        <p:fade/>
      </p:transition>
    </mc:Fallback>
  </mc:AlternateContent>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1166</Words>
  <Application>Microsoft Macintosh PowerPoint</Application>
  <PresentationFormat>Custom</PresentationFormat>
  <Paragraphs>90</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Alba Super</vt:lpstr>
      <vt:lpstr>Helvetica Neue</vt:lpstr>
      <vt:lpstr>Helvetica Neue Medium</vt:lpstr>
      <vt:lpstr>Hoefler Text</vt:lpstr>
      <vt:lpstr>Josefin Sans</vt:lpstr>
      <vt:lpstr>21_BasicWhite</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Noah Eskew</cp:lastModifiedBy>
  <cp:revision>1</cp:revision>
  <dcterms:modified xsi:type="dcterms:W3CDTF">2021-02-13T16:10:59Z</dcterms:modified>
</cp:coreProperties>
</file>