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EDA"/>
          </a:solidFill>
        </a:fill>
      </a:tcStyle>
    </a:wholeTbl>
    <a:band2H>
      <a:tcTxStyle/>
      <a:tcStyle>
        <a:tcBdr/>
        <a:fill>
          <a:solidFill>
            <a:srgbClr val="F5E8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CEEC"/>
          </a:solidFill>
        </a:fill>
      </a:tcStyle>
    </a:wholeTbl>
    <a:band2H>
      <a:tcTxStyle/>
      <a:tcStyle>
        <a:tcBdr/>
        <a:fill>
          <a:solidFill>
            <a:srgbClr val="EFE8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8E6"/>
          </a:solidFill>
        </a:fill>
      </a:tcStyle>
    </a:wholeTbl>
    <a:band2H>
      <a:tcTxStyle/>
      <a:tcStyle>
        <a:tcBdr/>
        <a:fill>
          <a:solidFill>
            <a:srgbClr val="E7ED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7"/>
  </p:normalViewPr>
  <p:slideViewPr>
    <p:cSldViewPr snapToGrid="0" snapToObjects="1">
      <p:cViewPr varScale="1">
        <p:scale>
          <a:sx n="104" d="100"/>
          <a:sy n="104" d="100"/>
        </p:scale>
        <p:origin x="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sto MT"/>
      </a:defRPr>
    </a:lvl1pPr>
    <a:lvl2pPr indent="228600" latinLnBrk="0">
      <a:defRPr sz="1200">
        <a:latin typeface="+mn-lt"/>
        <a:ea typeface="+mn-ea"/>
        <a:cs typeface="+mn-cs"/>
        <a:sym typeface="Calisto MT"/>
      </a:defRPr>
    </a:lvl2pPr>
    <a:lvl3pPr indent="457200" latinLnBrk="0">
      <a:defRPr sz="1200">
        <a:latin typeface="+mn-lt"/>
        <a:ea typeface="+mn-ea"/>
        <a:cs typeface="+mn-cs"/>
        <a:sym typeface="Calisto MT"/>
      </a:defRPr>
    </a:lvl3pPr>
    <a:lvl4pPr indent="685800" latinLnBrk="0">
      <a:defRPr sz="1200">
        <a:latin typeface="+mn-lt"/>
        <a:ea typeface="+mn-ea"/>
        <a:cs typeface="+mn-cs"/>
        <a:sym typeface="Calisto MT"/>
      </a:defRPr>
    </a:lvl4pPr>
    <a:lvl5pPr indent="914400" latinLnBrk="0">
      <a:defRPr sz="1200">
        <a:latin typeface="+mn-lt"/>
        <a:ea typeface="+mn-ea"/>
        <a:cs typeface="+mn-cs"/>
        <a:sym typeface="Calisto MT"/>
      </a:defRPr>
    </a:lvl5pPr>
    <a:lvl6pPr indent="1143000" latinLnBrk="0">
      <a:defRPr sz="1200">
        <a:latin typeface="+mn-lt"/>
        <a:ea typeface="+mn-ea"/>
        <a:cs typeface="+mn-cs"/>
        <a:sym typeface="Calisto MT"/>
      </a:defRPr>
    </a:lvl6pPr>
    <a:lvl7pPr indent="1371600" latinLnBrk="0">
      <a:defRPr sz="1200">
        <a:latin typeface="+mn-lt"/>
        <a:ea typeface="+mn-ea"/>
        <a:cs typeface="+mn-cs"/>
        <a:sym typeface="Calisto MT"/>
      </a:defRPr>
    </a:lvl7pPr>
    <a:lvl8pPr indent="1600200" latinLnBrk="0">
      <a:defRPr sz="1200">
        <a:latin typeface="+mn-lt"/>
        <a:ea typeface="+mn-ea"/>
        <a:cs typeface="+mn-cs"/>
        <a:sym typeface="Calisto MT"/>
      </a:defRPr>
    </a:lvl8pPr>
    <a:lvl9pPr indent="1828800" latinLnBrk="0">
      <a:defRPr sz="1200">
        <a:latin typeface="+mn-lt"/>
        <a:ea typeface="+mn-ea"/>
        <a:cs typeface="+mn-cs"/>
        <a:sym typeface="Calisto M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678425" y="889820"/>
            <a:ext cx="9989575" cy="3598606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78425" y="4488426"/>
            <a:ext cx="6991778" cy="130277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idx="1"/>
          </p:nvPr>
        </p:nvSpPr>
        <p:spPr>
          <a:xfrm>
            <a:off x="700634" y="2293125"/>
            <a:ext cx="10691267" cy="363609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715382" y="1709738"/>
            <a:ext cx="10632069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5382" y="4589462"/>
            <a:ext cx="10632069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700634" y="922096"/>
            <a:ext cx="10691267" cy="112793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15382" y="2128684"/>
            <a:ext cx="5304418" cy="384441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685887" y="929148"/>
            <a:ext cx="10640005" cy="76154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5383" y="1681163"/>
            <a:ext cx="5282193" cy="65722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lvl1pPr>
            <a:lvl2pPr marL="0" indent="45720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lvl2pPr>
            <a:lvl3pPr marL="0" indent="91440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lvl3pPr>
            <a:lvl4pPr marL="0" indent="137160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lvl4pPr>
            <a:lvl5pPr marL="0" indent="182880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65722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600" b="1">
                <a:latin typeface="Univers Condensed"/>
                <a:ea typeface="Univers Condensed"/>
                <a:cs typeface="Univers Condensed"/>
                <a:sym typeface="Univers Condensed"/>
              </a:defRPr>
            </a:pPr>
            <a:endParaRPr/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678425" y="781664"/>
            <a:ext cx="4093600" cy="122345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8257" y="2315497"/>
            <a:ext cx="4093600" cy="355349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5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1066800"/>
            <a:ext cx="6172201" cy="479425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3342" y="2552700"/>
            <a:ext cx="4103431" cy="33162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6"/>
          <p:cNvSpPr/>
          <p:nvPr/>
        </p:nv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Straight Connector 7"/>
          <p:cNvSpPr/>
          <p:nvPr/>
        </p:nvSpPr>
        <p:spPr>
          <a:xfrm>
            <a:off x="800100" y="6142780"/>
            <a:ext cx="1059180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700634" y="922096"/>
            <a:ext cx="10691267" cy="137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58626" y="6347142"/>
            <a:ext cx="332741" cy="3835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30" baseline="0">
          <a:solidFill>
            <a:srgbClr val="000000"/>
          </a:solidFill>
          <a:uFillTx/>
          <a:latin typeface="Univers Condensed"/>
          <a:ea typeface="Univers Condensed"/>
          <a:cs typeface="Univers Condensed"/>
          <a:sym typeface="Univers Condensed"/>
        </a:defRPr>
      </a:lvl9pPr>
    </p:titleStyle>
    <p:bodyStyle>
      <a:lvl1pPr marL="228600" marR="0" indent="-2286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1pPr>
      <a:lvl2pPr marL="7112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2pPr>
      <a:lvl3pPr marL="1200150" marR="0" indent="-28575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3pPr>
      <a:lvl4pPr marL="16981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4pPr>
      <a:lvl5pPr marL="21553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5pPr>
      <a:lvl6pPr marL="25400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6pPr>
      <a:lvl7pPr marL="29972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7pPr>
      <a:lvl8pPr marL="34544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8pPr>
      <a:lvl9pPr marL="39116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sto M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pyright.gov/help/faq/faq-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pto.gov/patents-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pto.gov/trademarks-getting-started/trademark-proces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traight Connector 8"/>
          <p:cNvSpPr/>
          <p:nvPr/>
        </p:nv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Straight Connector 10"/>
          <p:cNvSpPr/>
          <p:nvPr/>
        </p:nvSpPr>
        <p:spPr>
          <a:xfrm>
            <a:off x="800100" y="6142780"/>
            <a:ext cx="1059180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8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9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0" name="Picture 1" descr="Picture 1"/>
          <p:cNvPicPr>
            <a:picLocks noChangeAspect="1"/>
          </p:cNvPicPr>
          <p:nvPr/>
        </p:nvPicPr>
        <p:blipFill>
          <a:blip r:embed="rId2"/>
          <a:srcRect l="4444"/>
          <a:stretch>
            <a:fillRect/>
          </a:stretch>
        </p:blipFill>
        <p:spPr>
          <a:xfrm>
            <a:off x="0" y="9"/>
            <a:ext cx="12191980" cy="6857991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3"/>
          <p:cNvSpPr txBox="1"/>
          <p:nvPr/>
        </p:nvSpPr>
        <p:spPr>
          <a:xfrm>
            <a:off x="4648375" y="1599913"/>
            <a:ext cx="2895250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50000"/>
              </a:lnSpc>
              <a:defRPr sz="2500" u="sng" spc="75">
                <a:ln w="12700" cap="flat">
                  <a:solidFill>
                    <a:srgbClr val="FFFFFF"/>
                  </a:solidFill>
                  <a:prstDash val="solid"/>
                  <a:miter lim="400000"/>
                </a:ln>
                <a:solidFill>
                  <a:srgbClr val="F0F3F2"/>
                </a:solidFill>
                <a:effectLst>
                  <a:outerShdw blurRad="12700" dist="25400" dir="18900000" rotWithShape="0">
                    <a:schemeClr val="accent4"/>
                  </a:outerShdw>
                </a:effectLst>
                <a:latin typeface="Andika"/>
                <a:ea typeface="Andika"/>
                <a:cs typeface="Andika"/>
                <a:sym typeface="Andika"/>
              </a:defRPr>
            </a:lvl1pPr>
          </a:lstStyle>
          <a:p>
            <a:r>
              <a:t>An Overview of:</a:t>
            </a:r>
          </a:p>
        </p:txBody>
      </p:sp>
      <p:sp>
        <p:nvSpPr>
          <p:cNvPr id="102" name="Trademarks, Copyrights,&amp; Patents"/>
          <p:cNvSpPr txBox="1"/>
          <p:nvPr/>
        </p:nvSpPr>
        <p:spPr>
          <a:xfrm>
            <a:off x="104918" y="2746799"/>
            <a:ext cx="11982164" cy="13440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lnSpc>
                <a:spcPct val="200000"/>
              </a:lnSpc>
              <a:defRPr sz="4800"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Trademarks, Copyrights,</a:t>
            </a:r>
            <a:r>
              <a:rPr lang="en-US" b="1" dirty="0"/>
              <a:t> </a:t>
            </a:r>
            <a:r>
              <a:rPr b="1" dirty="0"/>
              <a:t>&amp; Patents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opyright Registration Process"/>
          <p:cNvSpPr txBox="1">
            <a:spLocks noGrp="1"/>
          </p:cNvSpPr>
          <p:nvPr>
            <p:ph type="title"/>
          </p:nvPr>
        </p:nvSpPr>
        <p:spPr>
          <a:xfrm>
            <a:off x="688749" y="2730403"/>
            <a:ext cx="4093600" cy="1223453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 defTabSz="749808">
              <a:defRPr sz="2624" spc="24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Copyright Registration Process</a:t>
            </a:r>
          </a:p>
        </p:txBody>
      </p:sp>
      <p:sp>
        <p:nvSpPr>
          <p:cNvPr id="134" name="Create a work.…"/>
          <p:cNvSpPr txBox="1">
            <a:spLocks noGrp="1"/>
          </p:cNvSpPr>
          <p:nvPr>
            <p:ph type="body" sz="quarter" idx="1"/>
          </p:nvPr>
        </p:nvSpPr>
        <p:spPr>
          <a:xfrm>
            <a:off x="5201488" y="2730403"/>
            <a:ext cx="6172201" cy="1397192"/>
          </a:xfrm>
          <a:prstGeom prst="rect">
            <a:avLst/>
          </a:prstGeom>
        </p:spPr>
        <p:txBody>
          <a:bodyPr/>
          <a:lstStyle/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Create a work.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Gather money for registration fees and a copy of the work in question.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Fill out an online ‘</a:t>
            </a:r>
            <a:r>
              <a:rPr dirty="0" err="1"/>
              <a:t>eCO</a:t>
            </a:r>
            <a:r>
              <a:rPr dirty="0"/>
              <a:t>’ form.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ferences:…"/>
          <p:cNvSpPr txBox="1"/>
          <p:nvPr/>
        </p:nvSpPr>
        <p:spPr>
          <a:xfrm>
            <a:off x="800182" y="1128215"/>
            <a:ext cx="10591636" cy="341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u="sng" dirty="0"/>
              <a:t>References</a:t>
            </a:r>
            <a:r>
              <a:rPr dirty="0"/>
              <a:t>: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Haskins, J. (2020, November 20). Understanding the Copyright Registration Process. Retrieved December 14, 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2020, from https://</a:t>
            </a:r>
            <a:r>
              <a:rPr dirty="0" err="1"/>
              <a:t>www.legalzoom.com</a:t>
            </a:r>
            <a:r>
              <a:rPr dirty="0"/>
              <a:t>/articles/understanding-the-copyright-registration-process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Registering a Work. (n.d.). Retrieved December 14, 2020, from </a:t>
            </a:r>
            <a:r>
              <a:rPr dirty="0">
                <a:solidFill>
                  <a:schemeClr val="tx1"/>
                </a:solidFill>
                <a:uFill>
                  <a:solidFill>
                    <a:srgbClr val="3F43BF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https://www.copyright.gov/help/faq/faq-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 err="1"/>
              <a:t>register.html</a:t>
            </a: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aten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>
            <a:lvl1pPr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Patents</a:t>
            </a:r>
          </a:p>
        </p:txBody>
      </p:sp>
      <p:sp>
        <p:nvSpPr>
          <p:cNvPr id="139" name="Federal government protection that grants one entity with the exclusive rights to create a new, non-obvious, and useful invention. While the patent is active, parties other than those featured on the registration will be prohibited from creating a simila"/>
          <p:cNvSpPr txBox="1">
            <a:spLocks noGrp="1"/>
          </p:cNvSpPr>
          <p:nvPr>
            <p:ph type="body" sz="quarter" idx="1"/>
          </p:nvPr>
        </p:nvSpPr>
        <p:spPr>
          <a:xfrm>
            <a:off x="700634" y="2057500"/>
            <a:ext cx="10691267" cy="1183005"/>
          </a:xfrm>
          <a:prstGeom prst="rect">
            <a:avLst/>
          </a:prstGeom>
        </p:spPr>
        <p:txBody>
          <a:bodyPr/>
          <a:lstStyle>
            <a:lvl1pPr>
              <a:defRPr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rPr dirty="0"/>
              <a:t>Federal government protection that grants one entity with the exclusive rights to create a new, non-obvious, and useful invention. While the patent is active, parties other than those featured on the registration will be prohibited from creating a similar item.</a:t>
            </a:r>
          </a:p>
        </p:txBody>
      </p:sp>
      <p:pic>
        <p:nvPicPr>
          <p:cNvPr id="140" name="Unknown.png" descr="Unknow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5590" y="4724222"/>
            <a:ext cx="1988494" cy="97560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images.jpeg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582" y="4551879"/>
            <a:ext cx="1675405" cy="13202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images.jpeg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5159" y="4448142"/>
            <a:ext cx="1201681" cy="1527765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Patents through time…"/>
          <p:cNvSpPr txBox="1"/>
          <p:nvPr/>
        </p:nvSpPr>
        <p:spPr>
          <a:xfrm>
            <a:off x="5233225" y="3789416"/>
            <a:ext cx="1725549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200">
                <a:latin typeface="Andika"/>
                <a:ea typeface="Andika"/>
                <a:cs typeface="Andika"/>
                <a:sym typeface="Andika"/>
              </a:defRPr>
            </a:lvl1pPr>
          </a:lstStyle>
          <a:p>
            <a:r>
              <a:t>Patents through time…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atent Search"/>
          <p:cNvSpPr txBox="1">
            <a:spLocks noGrp="1"/>
          </p:cNvSpPr>
          <p:nvPr>
            <p:ph type="title"/>
          </p:nvPr>
        </p:nvSpPr>
        <p:spPr>
          <a:xfrm>
            <a:off x="690274" y="2817273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Patent Search </a:t>
            </a:r>
          </a:p>
        </p:txBody>
      </p:sp>
      <p:sp>
        <p:nvSpPr>
          <p:cNvPr id="146" name="Reasons…"/>
          <p:cNvSpPr txBox="1">
            <a:spLocks noGrp="1"/>
          </p:cNvSpPr>
          <p:nvPr>
            <p:ph type="body" sz="quarter" idx="1"/>
          </p:nvPr>
        </p:nvSpPr>
        <p:spPr>
          <a:xfrm>
            <a:off x="5159491" y="2817273"/>
            <a:ext cx="6172201" cy="1223453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FontTx/>
              <a:buNone/>
              <a:defRPr sz="2000" b="1" u="sng">
                <a:latin typeface="Times Roman"/>
                <a:ea typeface="Times Roman"/>
                <a:cs typeface="Times Roman"/>
                <a:sym typeface="Times Roman"/>
              </a:defRPr>
            </a:pPr>
            <a:r>
              <a:t>Reasons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t>- The best reason to conduct a patent search is because it could save you thousands of dollars.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isks of not searching"/>
          <p:cNvSpPr txBox="1">
            <a:spLocks noGrp="1"/>
          </p:cNvSpPr>
          <p:nvPr>
            <p:ph type="title"/>
          </p:nvPr>
        </p:nvSpPr>
        <p:spPr>
          <a:xfrm>
            <a:off x="3912051" y="1327690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Risks of not searching</a:t>
            </a:r>
          </a:p>
        </p:txBody>
      </p:sp>
      <p:sp>
        <p:nvSpPr>
          <p:cNvPr id="149" name="The biggest risk of not searching is erroneously spending thousands of dollars.…"/>
          <p:cNvSpPr txBox="1">
            <a:spLocks noGrp="1"/>
          </p:cNvSpPr>
          <p:nvPr>
            <p:ph type="body" sz="quarter" idx="1"/>
          </p:nvPr>
        </p:nvSpPr>
        <p:spPr>
          <a:xfrm>
            <a:off x="977865" y="3132707"/>
            <a:ext cx="10236270" cy="151265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t>The biggest risk of not searching is erroneously spending thousands of dollars.</a:t>
            </a:r>
          </a:p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t>That’s the typical cost of obtaining a patent in the U.S. — and some applicants don’t realize that their idea or invention is not patentable. A better search process could be the solution to a better understanding of eligibility.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atent Application Process"/>
          <p:cNvSpPr txBox="1">
            <a:spLocks noGrp="1"/>
          </p:cNvSpPr>
          <p:nvPr>
            <p:ph type="title"/>
          </p:nvPr>
        </p:nvSpPr>
        <p:spPr>
          <a:xfrm>
            <a:off x="725819" y="2817273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 defTabSz="749808">
              <a:defRPr sz="2624" spc="24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Patent Application Process</a:t>
            </a:r>
          </a:p>
        </p:txBody>
      </p:sp>
      <p:sp>
        <p:nvSpPr>
          <p:cNvPr id="152" name="Decide on which type of patent to apply for. (utility, design, or plant)…"/>
          <p:cNvSpPr txBox="1">
            <a:spLocks noGrp="1"/>
          </p:cNvSpPr>
          <p:nvPr>
            <p:ph type="body" sz="quarter" idx="1"/>
          </p:nvPr>
        </p:nvSpPr>
        <p:spPr>
          <a:xfrm>
            <a:off x="5102634" y="2730403"/>
            <a:ext cx="6172201" cy="1397192"/>
          </a:xfrm>
          <a:prstGeom prst="rect">
            <a:avLst/>
          </a:prstGeom>
        </p:spPr>
        <p:txBody>
          <a:bodyPr/>
          <a:lstStyle/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Decide on which type of patent to apply for. (utility, design, or plant)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Raise money to cover application or attorney fees.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Submit application on EFS-Web.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ferences:…"/>
          <p:cNvSpPr txBox="1"/>
          <p:nvPr/>
        </p:nvSpPr>
        <p:spPr>
          <a:xfrm>
            <a:off x="800182" y="1128215"/>
            <a:ext cx="10591636" cy="341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u="sng" dirty="0"/>
              <a:t>References</a:t>
            </a:r>
            <a:r>
              <a:rPr dirty="0"/>
              <a:t>: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Patent process overview. (2020, May 15). Retrieved December 14, 2020, from </a:t>
            </a:r>
            <a:r>
              <a:rPr dirty="0">
                <a:solidFill>
                  <a:schemeClr val="tx1"/>
                </a:solidFill>
                <a:uFill>
                  <a:solidFill>
                    <a:srgbClr val="3F43BF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https://www.uspto.gov/patents-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getting-started/patent-process-overview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2020 How Much Does A Patent Cost?: Cost To File &amp; Patent An Idea. (n.d.). Retrieved December 14, 2020, from 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https://</a:t>
            </a:r>
            <a:r>
              <a:rPr dirty="0" err="1"/>
              <a:t>thervo.com</a:t>
            </a:r>
            <a:r>
              <a:rPr dirty="0"/>
              <a:t>/costs/how-much-does-a-patent-cost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 noGrp="1"/>
          </p:cNvSpPr>
          <p:nvPr>
            <p:ph type="title"/>
          </p:nvPr>
        </p:nvSpPr>
        <p:spPr>
          <a:xfrm>
            <a:off x="700634" y="922096"/>
            <a:ext cx="10691267" cy="754638"/>
          </a:xfrm>
          <a:prstGeom prst="rect">
            <a:avLst/>
          </a:prstGeom>
        </p:spPr>
        <p:txBody>
          <a:bodyPr anchor="ctr"/>
          <a:lstStyle>
            <a:lvl1pPr>
              <a:defRPr spc="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Trademarks</a:t>
            </a:r>
          </a:p>
        </p:txBody>
      </p:sp>
      <p:sp>
        <p:nvSpPr>
          <p:cNvPr id="10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700634" y="2293126"/>
            <a:ext cx="10691267" cy="3636088"/>
          </a:xfrm>
          <a:prstGeom prst="rect">
            <a:avLst/>
          </a:prstGeom>
        </p:spPr>
        <p:txBody>
          <a:bodyPr/>
          <a:lstStyle/>
          <a:p>
            <a:r>
              <a:t>A word, name, symbol, or device used to indicate the source, quality, and ownership of a product or service.</a:t>
            </a:r>
          </a:p>
        </p:txBody>
      </p:sp>
      <p:pic>
        <p:nvPicPr>
          <p:cNvPr id="106" name="generic-trademark-product-brand-names-band-aid.jpg" descr="generic-trademark-product-brand-names-band-aid.jpg"/>
          <p:cNvPicPr>
            <a:picLocks noChangeAspect="1"/>
          </p:cNvPicPr>
          <p:nvPr/>
        </p:nvPicPr>
        <p:blipFill>
          <a:blip r:embed="rId2"/>
          <a:srcRect b="52014"/>
          <a:stretch>
            <a:fillRect/>
          </a:stretch>
        </p:blipFill>
        <p:spPr>
          <a:xfrm>
            <a:off x="1106467" y="3874207"/>
            <a:ext cx="3432323" cy="87840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Unknown.png" descr="Unknow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4954" y="3472036"/>
            <a:ext cx="1682627" cy="1682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lovingit.jpg" descr="lovingi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3945" y="3472036"/>
            <a:ext cx="1776933" cy="16826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rademark Search"/>
          <p:cNvSpPr txBox="1">
            <a:spLocks noGrp="1"/>
          </p:cNvSpPr>
          <p:nvPr>
            <p:ph type="title"/>
          </p:nvPr>
        </p:nvSpPr>
        <p:spPr>
          <a:xfrm>
            <a:off x="690274" y="2817273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Trademark Search </a:t>
            </a:r>
          </a:p>
        </p:txBody>
      </p:sp>
      <p:sp>
        <p:nvSpPr>
          <p:cNvPr id="111" name="Reasons…"/>
          <p:cNvSpPr txBox="1">
            <a:spLocks noGrp="1"/>
          </p:cNvSpPr>
          <p:nvPr>
            <p:ph type="body" sz="half" idx="1"/>
          </p:nvPr>
        </p:nvSpPr>
        <p:spPr>
          <a:xfrm>
            <a:off x="5195036" y="1597498"/>
            <a:ext cx="6172201" cy="3663002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FontTx/>
              <a:buNone/>
              <a:defRPr sz="2000" b="1" u="sng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Reasons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- Before deciding on a product or brand name, it is imperative to search the online federal database (USPTO). 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- Then, have an attorney research each of the 50 states’ trademarks and any “common law” (or un-registered) marks. 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- Failure to do so could lead you into a confusing or illegal name choice. </a:t>
            </a:r>
          </a:p>
          <a:p>
            <a:pPr marL="0" indent="0" algn="ctr">
              <a:buSzTx/>
              <a:buFontTx/>
              <a:buNone/>
              <a:defRPr sz="2000" b="1" u="sng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Benefits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- Helps in avoiding accidental infringement</a:t>
            </a:r>
          </a:p>
          <a:p>
            <a:pPr marL="0" indent="0">
              <a:buSzTx/>
              <a:buFontTx/>
              <a:buNone/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- Save time and money by staying out of legal trouble and eliminating possible mark choices.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isks of not searching"/>
          <p:cNvSpPr txBox="1">
            <a:spLocks noGrp="1"/>
          </p:cNvSpPr>
          <p:nvPr>
            <p:ph type="title"/>
          </p:nvPr>
        </p:nvSpPr>
        <p:spPr>
          <a:xfrm>
            <a:off x="3900202" y="1144039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Risks of not searching</a:t>
            </a:r>
          </a:p>
        </p:txBody>
      </p:sp>
      <p:sp>
        <p:nvSpPr>
          <p:cNvPr id="114" name="Even unregistered mark owners can revoke your application if your mark is too similar, and their’s is in use.…"/>
          <p:cNvSpPr txBox="1">
            <a:spLocks noGrp="1"/>
          </p:cNvSpPr>
          <p:nvPr>
            <p:ph type="body" sz="half" idx="1"/>
          </p:nvPr>
        </p:nvSpPr>
        <p:spPr>
          <a:xfrm>
            <a:off x="977865" y="2765406"/>
            <a:ext cx="10236270" cy="206264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t>Even unregistered mark owners can revoke your application if your mark is too similar, and their’s is in use.</a:t>
            </a:r>
          </a:p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t>Improper or negligent searches fail to catch slight similarities like plays on words, intentional misspellings, and the use of homophones and homonyms. If these similarities go unrecognized in a name selection process, it could cause legal trouble later on.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rademark Application Process"/>
          <p:cNvSpPr txBox="1">
            <a:spLocks noGrp="1"/>
          </p:cNvSpPr>
          <p:nvPr>
            <p:ph type="title"/>
          </p:nvPr>
        </p:nvSpPr>
        <p:spPr>
          <a:xfrm>
            <a:off x="725819" y="2817273"/>
            <a:ext cx="4093600" cy="1223453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 defTabSz="749808">
              <a:defRPr sz="2624" spc="24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Trademark Application </a:t>
            </a:r>
            <a:br>
              <a:rPr lang="en-US" b="1" dirty="0"/>
            </a:br>
            <a:r>
              <a:rPr b="1" dirty="0"/>
              <a:t>Process</a:t>
            </a:r>
          </a:p>
        </p:txBody>
      </p:sp>
      <p:sp>
        <p:nvSpPr>
          <p:cNvPr id="117" name="Choose a mark…"/>
          <p:cNvSpPr txBox="1">
            <a:spLocks noGrp="1"/>
          </p:cNvSpPr>
          <p:nvPr>
            <p:ph type="body" sz="half" idx="1"/>
          </p:nvPr>
        </p:nvSpPr>
        <p:spPr>
          <a:xfrm>
            <a:off x="5088400" y="2023972"/>
            <a:ext cx="6172201" cy="2810053"/>
          </a:xfrm>
          <a:prstGeom prst="rect">
            <a:avLst/>
          </a:prstGeom>
        </p:spPr>
        <p:txBody>
          <a:bodyPr/>
          <a:lstStyle/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Choose a mark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Verify that it is available be searching the federal database, the state registrations, and on a search engine to find any unregistered mark</a:t>
            </a:r>
            <a:r>
              <a:rPr lang="en-US" dirty="0"/>
              <a:t>s</a:t>
            </a:r>
            <a:r>
              <a:rPr dirty="0"/>
              <a:t>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Identify the mark’s format: standard character, sound, or design.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Select the proper uses for the mark (whether goods or services).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Finalize a TEAS (Trademark Electronic Application System) form.</a:t>
            </a:r>
          </a:p>
          <a:p>
            <a:pPr marL="228600" indent="-228600">
              <a:defRPr sz="14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Seek the services of an attorney to review the application or clarify any questions about the overall process.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ferences:…"/>
          <p:cNvSpPr txBox="1"/>
          <p:nvPr/>
        </p:nvSpPr>
        <p:spPr>
          <a:xfrm>
            <a:off x="800182" y="1128215"/>
            <a:ext cx="10591636" cy="4247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u="sng" dirty="0"/>
              <a:t>References</a:t>
            </a:r>
            <a:r>
              <a:rPr dirty="0"/>
              <a:t>: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 err="1"/>
              <a:t>Bouchoux</a:t>
            </a:r>
            <a:r>
              <a:rPr dirty="0"/>
              <a:t>, D. E. (2018). Intellectual property: The law of trademarks, copyrights, patents, and trade secrets. 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Boston, MA: Delmar </a:t>
            </a:r>
            <a:r>
              <a:rPr dirty="0" err="1"/>
              <a:t>Cenage</a:t>
            </a:r>
            <a:r>
              <a:rPr dirty="0"/>
              <a:t> Learning.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Josh </a:t>
            </a:r>
            <a:r>
              <a:rPr dirty="0" err="1"/>
              <a:t>Gerben</a:t>
            </a:r>
            <a:r>
              <a:rPr dirty="0"/>
              <a:t>, E. (2020, February 10). Should I Conduct A Trademark Search Before Using My Trademark? 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Retrieved December 14, 2020, from https://</a:t>
            </a:r>
            <a:r>
              <a:rPr dirty="0" err="1"/>
              <a:t>www.gerbenlaw.com</a:t>
            </a:r>
            <a:r>
              <a:rPr dirty="0"/>
              <a:t>/blog/should-</a:t>
            </a:r>
            <a:r>
              <a:rPr dirty="0" err="1"/>
              <a:t>i</a:t>
            </a:r>
            <a:r>
              <a:rPr dirty="0"/>
              <a:t>-conduct-a-trademark-search-before-using-my-trademark/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/>
              <a:t>Trademark process. (2020, December 10). Retrieved December 14, 2020, from</a:t>
            </a:r>
          </a:p>
          <a:p>
            <a:pPr lvl="1"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https://www.uspto.gov/trademarks-getting-started/trademark-process</a:t>
            </a:r>
            <a:r>
              <a:rPr dirty="0">
                <a:solidFill>
                  <a:schemeClr val="tx1"/>
                </a:solidFill>
              </a:rPr>
              <a:t>.</a:t>
            </a:r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  <a:p>
            <a:pPr>
              <a:defRPr>
                <a:latin typeface="Times Roman"/>
                <a:ea typeface="Times Roman"/>
                <a:cs typeface="Times Roman"/>
                <a:sym typeface="Times Roman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opyrights"/>
          <p:cNvSpPr txBox="1">
            <a:spLocks noGrp="1"/>
          </p:cNvSpPr>
          <p:nvPr>
            <p:ph type="title"/>
          </p:nvPr>
        </p:nvSpPr>
        <p:spPr>
          <a:xfrm>
            <a:off x="700634" y="922096"/>
            <a:ext cx="10691267" cy="91393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Copyrights</a:t>
            </a:r>
          </a:p>
        </p:txBody>
      </p:sp>
      <p:sp>
        <p:nvSpPr>
          <p:cNvPr id="122" name="A federal protection covering original works of authorship. Instated from the time that a work exists in fixed form. No actual registration is required, but such registration comes with many benefits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2597" indent="-212597" defTabSz="850391">
              <a:spcBef>
                <a:spcPts val="900"/>
              </a:spcBef>
              <a:defRPr sz="1860"/>
            </a:pPr>
            <a:r>
              <a:rPr dirty="0"/>
              <a:t>A federal protection covering original works of authorship. Instated from the time that a work exists in fixed form. No actual registration is required, but such registration comes with many benefits. </a:t>
            </a:r>
          </a:p>
          <a:p>
            <a:pPr marL="212597" indent="-212597" defTabSz="850391">
              <a:spcBef>
                <a:spcPts val="900"/>
              </a:spcBef>
              <a:defRPr sz="1860"/>
            </a:pPr>
            <a:endParaRPr dirty="0"/>
          </a:p>
          <a:p>
            <a:pPr marL="212597" indent="-212597" defTabSz="850391">
              <a:spcBef>
                <a:spcPts val="900"/>
              </a:spcBef>
              <a:defRPr sz="1860"/>
            </a:pPr>
            <a:endParaRPr dirty="0"/>
          </a:p>
          <a:p>
            <a:pPr marL="0" indent="0" defTabSz="850391">
              <a:spcBef>
                <a:spcPts val="900"/>
              </a:spcBef>
              <a:buSzTx/>
              <a:buFontTx/>
              <a:buNone/>
              <a:defRPr sz="130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Examples:</a:t>
            </a:r>
          </a:p>
          <a:p>
            <a:pPr marL="0" indent="0" defTabSz="850391">
              <a:spcBef>
                <a:spcPts val="900"/>
              </a:spcBef>
              <a:buSzTx/>
              <a:buFontTx/>
              <a:buNone/>
              <a:defRPr sz="1395"/>
            </a:pPr>
            <a:endParaRPr dirty="0"/>
          </a:p>
          <a:p>
            <a:pPr marL="0" lvl="8" indent="1700783" defTabSz="850391">
              <a:spcBef>
                <a:spcPts val="900"/>
              </a:spcBef>
              <a:buSzTx/>
              <a:buFontTx/>
              <a:buNone/>
              <a:defRPr sz="1395"/>
            </a:pPr>
            <a:r>
              <a:rPr dirty="0"/>
              <a:t>                                                        </a:t>
            </a:r>
          </a:p>
          <a:p>
            <a:pPr marL="0" lvl="8" indent="1700783" defTabSz="850391">
              <a:spcBef>
                <a:spcPts val="900"/>
              </a:spcBef>
              <a:buSzTx/>
              <a:buFontTx/>
              <a:buNone/>
              <a:defRPr sz="1023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                                                                                          Advertising copy</a:t>
            </a:r>
          </a:p>
          <a:p>
            <a:pPr marL="0" lvl="7" indent="1488186" defTabSz="850391">
              <a:spcBef>
                <a:spcPts val="900"/>
              </a:spcBef>
              <a:buSzTx/>
              <a:buFontTx/>
              <a:buNone/>
              <a:defRPr sz="93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       Literary Works                                                                                                                                                                                       Musical works</a:t>
            </a:r>
          </a:p>
        </p:txBody>
      </p:sp>
      <p:pic>
        <p:nvPicPr>
          <p:cNvPr id="123" name="Unknown.jpeg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506" y="3517592"/>
            <a:ext cx="1246525" cy="19145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Unknown.png" descr="Unknow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752" y="4111170"/>
            <a:ext cx="2409819" cy="10591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s.png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7966" y="3628507"/>
            <a:ext cx="1362782" cy="181704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opyright Searching"/>
          <p:cNvSpPr txBox="1">
            <a:spLocks noGrp="1"/>
          </p:cNvSpPr>
          <p:nvPr>
            <p:ph type="title"/>
          </p:nvPr>
        </p:nvSpPr>
        <p:spPr>
          <a:xfrm>
            <a:off x="1010181" y="1228189"/>
            <a:ext cx="2979288" cy="1223453"/>
          </a:xfrm>
          <a:prstGeom prst="rect">
            <a:avLst/>
          </a:prstGeom>
        </p:spPr>
        <p:txBody>
          <a:bodyPr/>
          <a:lstStyle>
            <a:lvl1pPr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Copyright Searching</a:t>
            </a:r>
          </a:p>
        </p:txBody>
      </p:sp>
      <p:sp>
        <p:nvSpPr>
          <p:cNvPr id="128" name="Purpose…"/>
          <p:cNvSpPr txBox="1">
            <a:spLocks noGrp="1"/>
          </p:cNvSpPr>
          <p:nvPr>
            <p:ph type="body" sz="half" idx="1"/>
          </p:nvPr>
        </p:nvSpPr>
        <p:spPr>
          <a:xfrm>
            <a:off x="4815887" y="1642207"/>
            <a:ext cx="6172201" cy="3385533"/>
          </a:xfrm>
          <a:prstGeom prst="rect">
            <a:avLst/>
          </a:prstGeom>
        </p:spPr>
        <p:txBody>
          <a:bodyPr/>
          <a:lstStyle/>
          <a:p>
            <a:pPr marL="0" indent="0" algn="ctr" defTabSz="877823">
              <a:spcBef>
                <a:spcPts val="900"/>
              </a:spcBef>
              <a:buSzTx/>
              <a:buFontTx/>
              <a:buNone/>
              <a:defRPr sz="1919" b="1" u="sng"/>
            </a:pPr>
            <a:r>
              <a:rPr dirty="0"/>
              <a:t>Purpose</a:t>
            </a:r>
          </a:p>
          <a:p>
            <a:pPr marL="0" indent="0" defTabSz="877823">
              <a:spcBef>
                <a:spcPts val="900"/>
              </a:spcBef>
              <a:buSzTx/>
              <a:buFontTx/>
              <a:buNone/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Through a USCO database search, one can find information on: 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The owner of a copyright. 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transfers of ownership.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The date that a copyright was filed.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Discover a work’s status as public domain.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Establish key point of contact.</a:t>
            </a:r>
          </a:p>
          <a:p>
            <a:pPr marL="658368" lvl="1" indent="-219455" defTabSz="877823">
              <a:spcBef>
                <a:spcPts val="900"/>
              </a:spcBef>
              <a:defRPr sz="1632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etc.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isks of not searching"/>
          <p:cNvSpPr txBox="1">
            <a:spLocks noGrp="1"/>
          </p:cNvSpPr>
          <p:nvPr>
            <p:ph type="title"/>
          </p:nvPr>
        </p:nvSpPr>
        <p:spPr>
          <a:xfrm>
            <a:off x="3900202" y="1144039"/>
            <a:ext cx="4093600" cy="122345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b="1" dirty="0"/>
              <a:t>Risks of not searching</a:t>
            </a:r>
          </a:p>
        </p:txBody>
      </p:sp>
      <p:sp>
        <p:nvSpPr>
          <p:cNvPr id="131" name="Accidental wrong use of a work. For example: permission to use the work from the original owner will not necessarily remain with the new owner.…"/>
          <p:cNvSpPr txBox="1">
            <a:spLocks noGrp="1"/>
          </p:cNvSpPr>
          <p:nvPr>
            <p:ph type="body" sz="half" idx="1"/>
          </p:nvPr>
        </p:nvSpPr>
        <p:spPr>
          <a:xfrm>
            <a:off x="1145948" y="2765406"/>
            <a:ext cx="9602108" cy="206264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Accidental wrong use of a work. For example: permission</a:t>
            </a:r>
            <a:r>
              <a:rPr lang="en-US" dirty="0"/>
              <a:t>s granted, from the original owner,</a:t>
            </a:r>
            <a:r>
              <a:rPr dirty="0"/>
              <a:t> will not necessarily remain with the new owner.</a:t>
            </a:r>
          </a:p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Plagiarism.</a:t>
            </a:r>
          </a:p>
          <a:p>
            <a:pPr>
              <a:lnSpc>
                <a:spcPct val="150000"/>
              </a:lnSpc>
              <a:defRPr sz="1500">
                <a:latin typeface="Andika"/>
                <a:ea typeface="Andika"/>
                <a:cs typeface="Andika"/>
                <a:sym typeface="Andika"/>
              </a:defRPr>
            </a:pPr>
            <a:r>
              <a:rPr dirty="0"/>
              <a:t>Paying damages to copyright owners for the above incidents.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hronicleVTI">
  <a:themeElements>
    <a:clrScheme name="ChronicleVT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A468C"/>
      </a:accent1>
      <a:accent2>
        <a:srgbClr val="B834B1"/>
      </a:accent2>
      <a:accent3>
        <a:srgbClr val="9A46CA"/>
      </a:accent3>
      <a:accent4>
        <a:srgbClr val="5438B9"/>
      </a:accent4>
      <a:accent5>
        <a:srgbClr val="4660CA"/>
      </a:accent5>
      <a:accent6>
        <a:srgbClr val="3485B8"/>
      </a:accent6>
      <a:hlink>
        <a:srgbClr val="0000FF"/>
      </a:hlink>
      <a:folHlink>
        <a:srgbClr val="FF00FF"/>
      </a:folHlink>
    </a:clrScheme>
    <a:fontScheme name="ChronicleVTI">
      <a:majorFont>
        <a:latin typeface="Helvetica"/>
        <a:ea typeface="Helvetica"/>
        <a:cs typeface="Helvetica"/>
      </a:majorFont>
      <a:minorFont>
        <a:latin typeface="Calisto MT"/>
        <a:ea typeface="Calisto MT"/>
        <a:cs typeface="Calisto MT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hronicleVTI">
  <a:themeElements>
    <a:clrScheme name="ChronicleVT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A468C"/>
      </a:accent1>
      <a:accent2>
        <a:srgbClr val="B834B1"/>
      </a:accent2>
      <a:accent3>
        <a:srgbClr val="9A46CA"/>
      </a:accent3>
      <a:accent4>
        <a:srgbClr val="5438B9"/>
      </a:accent4>
      <a:accent5>
        <a:srgbClr val="4660CA"/>
      </a:accent5>
      <a:accent6>
        <a:srgbClr val="3485B8"/>
      </a:accent6>
      <a:hlink>
        <a:srgbClr val="0000FF"/>
      </a:hlink>
      <a:folHlink>
        <a:srgbClr val="FF00FF"/>
      </a:folHlink>
    </a:clrScheme>
    <a:fontScheme name="ChronicleVTI">
      <a:majorFont>
        <a:latin typeface="Helvetica"/>
        <a:ea typeface="Helvetica"/>
        <a:cs typeface="Helvetica"/>
      </a:majorFont>
      <a:minorFont>
        <a:latin typeface="Calisto MT"/>
        <a:ea typeface="Calisto MT"/>
        <a:cs typeface="Calisto MT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864</Words>
  <Application>Microsoft Macintosh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Andika</vt:lpstr>
      <vt:lpstr>Arial</vt:lpstr>
      <vt:lpstr>Calisto MT</vt:lpstr>
      <vt:lpstr>Rockwell Bold</vt:lpstr>
      <vt:lpstr>Times Roman</vt:lpstr>
      <vt:lpstr>Univers Condensed</vt:lpstr>
      <vt:lpstr>ChronicleVTI</vt:lpstr>
      <vt:lpstr>PowerPoint Presentation</vt:lpstr>
      <vt:lpstr>Trademarks</vt:lpstr>
      <vt:lpstr>Trademark Search </vt:lpstr>
      <vt:lpstr>Risks of not searching</vt:lpstr>
      <vt:lpstr>Trademark Application  Process</vt:lpstr>
      <vt:lpstr>PowerPoint Presentation</vt:lpstr>
      <vt:lpstr>Copyrights</vt:lpstr>
      <vt:lpstr>Copyright Searching</vt:lpstr>
      <vt:lpstr>Risks of not searching</vt:lpstr>
      <vt:lpstr>Copyright Registration Process</vt:lpstr>
      <vt:lpstr>PowerPoint Presentation</vt:lpstr>
      <vt:lpstr>Patents</vt:lpstr>
      <vt:lpstr>Patent Search </vt:lpstr>
      <vt:lpstr>Risks of not searching</vt:lpstr>
      <vt:lpstr>Patent Application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Noah Eskew</cp:lastModifiedBy>
  <cp:revision>2</cp:revision>
  <dcterms:modified xsi:type="dcterms:W3CDTF">2021-02-20T19:14:15Z</dcterms:modified>
</cp:coreProperties>
</file>