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sldIdLst>
    <p:sldId id="257" r:id="rId2"/>
    <p:sldId id="258" r:id="rId3"/>
    <p:sldId id="259" r:id="rId4"/>
    <p:sldId id="265" r:id="rId5"/>
    <p:sldId id="268" r:id="rId6"/>
    <p:sldId id="269" r:id="rId7"/>
    <p:sldId id="270" r:id="rId8"/>
    <p:sldId id="264" r:id="rId9"/>
    <p:sldId id="271" r:id="rId10"/>
    <p:sldId id="266" r:id="rId11"/>
    <p:sldId id="267" r:id="rId12"/>
    <p:sldId id="261" r:id="rId1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4418"/>
    <a:srgbClr val="F68B32"/>
    <a:srgbClr val="307C3E"/>
    <a:srgbClr val="FFCC29"/>
    <a:srgbClr val="A94E1B"/>
    <a:srgbClr val="C0581E"/>
    <a:srgbClr val="D16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9DA4-554D-4FDD-9D62-68DF7DF3AABE}" type="datetimeFigureOut">
              <a:rPr lang="es-CL" smtClean="0"/>
              <a:t>27-05-2016</a:t>
            </a:fld>
            <a:endParaRPr lang="es-C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E3FA52-DA97-4CA1-804F-FC7D3FF60ECF}" type="slidenum">
              <a:rPr lang="es-CL" smtClean="0"/>
              <a:t>‹Nº›</a:t>
            </a:fld>
            <a:endParaRPr lang="es-C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9DA4-554D-4FDD-9D62-68DF7DF3AABE}" type="datetimeFigureOut">
              <a:rPr lang="es-CL" smtClean="0"/>
              <a:t>27-05-2016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FA52-DA97-4CA1-804F-FC7D3FF60EC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9DA4-554D-4FDD-9D62-68DF7DF3AABE}" type="datetimeFigureOut">
              <a:rPr lang="es-CL" smtClean="0"/>
              <a:t>27-05-2016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FA52-DA97-4CA1-804F-FC7D3FF60EC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9DA4-554D-4FDD-9D62-68DF7DF3AABE}" type="datetimeFigureOut">
              <a:rPr lang="es-CL" smtClean="0"/>
              <a:t>27-05-2016</a:t>
            </a:fld>
            <a:endParaRPr lang="es-C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E3FA52-DA97-4CA1-804F-FC7D3FF60ECF}" type="slidenum">
              <a:rPr lang="es-CL" smtClean="0"/>
              <a:t>‹Nº›</a:t>
            </a:fld>
            <a:endParaRPr lang="es-C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9DA4-554D-4FDD-9D62-68DF7DF3AABE}" type="datetimeFigureOut">
              <a:rPr lang="es-CL" smtClean="0"/>
              <a:t>27-05-2016</a:t>
            </a:fld>
            <a:endParaRPr lang="es-CL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E3FA52-DA97-4CA1-804F-FC7D3FF60ECF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9DA4-554D-4FDD-9D62-68DF7DF3AABE}" type="datetimeFigureOut">
              <a:rPr lang="es-CL" smtClean="0"/>
              <a:t>27-05-2016</a:t>
            </a:fld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E3FA52-DA97-4CA1-804F-FC7D3FF60ECF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9DA4-554D-4FDD-9D62-68DF7DF3AABE}" type="datetimeFigureOut">
              <a:rPr lang="es-CL" smtClean="0"/>
              <a:t>27-05-2016</a:t>
            </a:fld>
            <a:endParaRPr lang="es-C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E3FA52-DA97-4CA1-804F-FC7D3FF60ECF}" type="slidenum">
              <a:rPr lang="es-CL" smtClean="0"/>
              <a:t>‹Nº›</a:t>
            </a:fld>
            <a:endParaRPr lang="es-C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9DA4-554D-4FDD-9D62-68DF7DF3AABE}" type="datetimeFigureOut">
              <a:rPr lang="es-CL" smtClean="0"/>
              <a:t>27-05-2016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E3FA52-DA97-4CA1-804F-FC7D3FF60ECF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9DA4-554D-4FDD-9D62-68DF7DF3AABE}" type="datetimeFigureOut">
              <a:rPr lang="es-CL" smtClean="0"/>
              <a:t>27-05-2016</a:t>
            </a:fld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E3FA52-DA97-4CA1-804F-FC7D3FF60ECF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9DA4-554D-4FDD-9D62-68DF7DF3AABE}" type="datetimeFigureOut">
              <a:rPr lang="es-CL" smtClean="0"/>
              <a:t>27-05-2016</a:t>
            </a:fld>
            <a:endParaRPr lang="es-C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E3FA52-DA97-4CA1-804F-FC7D3FF60ECF}" type="slidenum">
              <a:rPr lang="es-CL" smtClean="0"/>
              <a:t>‹Nº›</a:t>
            </a:fld>
            <a:endParaRPr lang="es-C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9DA4-554D-4FDD-9D62-68DF7DF3AABE}" type="datetimeFigureOut">
              <a:rPr lang="es-CL" smtClean="0"/>
              <a:t>27-05-2016</a:t>
            </a:fld>
            <a:endParaRPr lang="es-C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E3FA52-DA97-4CA1-804F-FC7D3FF60ECF}" type="slidenum">
              <a:rPr lang="es-CL" smtClean="0"/>
              <a:t>‹Nº›</a:t>
            </a:fld>
            <a:endParaRPr lang="es-CL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00000">
              <a:schemeClr val="bg2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E8E09DA4-554D-4FDD-9D62-68DF7DF3AABE}" type="datetimeFigureOut">
              <a:rPr lang="es-CL" smtClean="0"/>
              <a:t>27-05-2016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58E3FA52-DA97-4CA1-804F-FC7D3FF60ECF}" type="slidenum">
              <a:rPr lang="es-CL" smtClean="0"/>
              <a:t>‹Nº›</a:t>
            </a:fld>
            <a:endParaRPr lang="es-C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6334784"/>
            <a:ext cx="1080119" cy="39086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1974288" y="3244334"/>
            <a:ext cx="49655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L" sz="2400" b="1" dirty="0" smtClean="0">
                <a:latin typeface="Microsoft JhengHei" pitchFamily="34" charset="-120"/>
                <a:ea typeface="Microsoft JhengHei" pitchFamily="34" charset="-120"/>
                <a:cs typeface="Aharoni" pitchFamily="2" charset="-79"/>
              </a:rPr>
              <a:t>AxisOne RRHH y Nómina</a:t>
            </a:r>
          </a:p>
          <a:p>
            <a:pPr algn="ctr"/>
            <a:endParaRPr lang="es-CL" sz="2400" b="1" dirty="0" smtClean="0">
              <a:latin typeface="Microsoft JhengHei" pitchFamily="34" charset="-120"/>
              <a:ea typeface="Microsoft JhengHei" pitchFamily="34" charset="-120"/>
              <a:cs typeface="Aharoni" pitchFamily="2" charset="-79"/>
            </a:endParaRPr>
          </a:p>
          <a:p>
            <a:pPr algn="ctr"/>
            <a:r>
              <a:rPr lang="es-CL" sz="2400" dirty="0" smtClean="0">
                <a:latin typeface="Microsoft JhengHei" pitchFamily="34" charset="-120"/>
                <a:ea typeface="Microsoft JhengHei" pitchFamily="34" charset="-120"/>
                <a:cs typeface="Aharoni" pitchFamily="2" charset="-79"/>
              </a:rPr>
              <a:t>Módulo de Tarja (Tareo / Destajo)</a:t>
            </a:r>
            <a:endParaRPr lang="es-CL" sz="2400" dirty="0">
              <a:latin typeface="Microsoft JhengHei" pitchFamily="34" charset="-120"/>
              <a:ea typeface="Microsoft JhengHei" pitchFamily="34" charset="-120"/>
              <a:cs typeface="Aharoni" pitchFamily="2" charset="-79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725" y="6175488"/>
            <a:ext cx="936104" cy="550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081" y="1274657"/>
            <a:ext cx="2255837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1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6334784"/>
            <a:ext cx="1080119" cy="390860"/>
          </a:xfrm>
          <a:prstGeom prst="rect">
            <a:avLst/>
          </a:prstGeom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725" y="211758"/>
            <a:ext cx="936104" cy="550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6 CuadroTexto"/>
          <p:cNvSpPr txBox="1">
            <a:spLocks noChangeArrowheads="1"/>
          </p:cNvSpPr>
          <p:nvPr/>
        </p:nvSpPr>
        <p:spPr bwMode="auto">
          <a:xfrm>
            <a:off x="285750" y="908720"/>
            <a:ext cx="8567474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s-CL" dirty="0"/>
              <a:t>Se conecta, mediante fórmulas que vienen incluidas, con el módulo de </a:t>
            </a:r>
          </a:p>
          <a:p>
            <a:pPr eaLnBrk="1" hangingPunct="1"/>
            <a:r>
              <a:rPr lang="es-CL" dirty="0"/>
              <a:t> </a:t>
            </a:r>
            <a:r>
              <a:rPr lang="es-CL" dirty="0" smtClean="0"/>
              <a:t>Nómina, </a:t>
            </a:r>
            <a:r>
              <a:rPr lang="es-CL" dirty="0"/>
              <a:t>por ejemplo para:</a:t>
            </a:r>
          </a:p>
          <a:p>
            <a:pPr lvl="1" eaLnBrk="1" hangingPunct="1">
              <a:buFont typeface="Arial" charset="0"/>
              <a:buChar char="•"/>
            </a:pPr>
            <a:r>
              <a:rPr lang="es-CL" dirty="0"/>
              <a:t>Pago de sueldos en función de las actividades registradas</a:t>
            </a:r>
          </a:p>
          <a:p>
            <a:pPr lvl="1" eaLnBrk="1" hangingPunct="1">
              <a:buFont typeface="Arial" charset="0"/>
              <a:buChar char="•"/>
            </a:pPr>
            <a:r>
              <a:rPr lang="es-CL" dirty="0"/>
              <a:t>Pagos de Bonos</a:t>
            </a:r>
          </a:p>
          <a:p>
            <a:pPr lvl="1" eaLnBrk="1" hangingPunct="1">
              <a:buFont typeface="Arial" charset="0"/>
              <a:buChar char="•"/>
            </a:pPr>
            <a:r>
              <a:rPr lang="es-CL" dirty="0"/>
              <a:t>Pagos de Horas extras</a:t>
            </a:r>
          </a:p>
          <a:p>
            <a:pPr lvl="1" eaLnBrk="1" hangingPunct="1">
              <a:buFont typeface="Arial" charset="0"/>
              <a:buChar char="•"/>
            </a:pPr>
            <a:r>
              <a:rPr lang="es-CL" dirty="0"/>
              <a:t>Pagos de Tratos</a:t>
            </a:r>
          </a:p>
          <a:p>
            <a:pPr lvl="1" eaLnBrk="1" hangingPunct="1">
              <a:buFont typeface="Arial" charset="0"/>
              <a:buChar char="•"/>
            </a:pPr>
            <a:r>
              <a:rPr lang="es-CL" dirty="0"/>
              <a:t>Distribución contable de los costos en función de las actividades </a:t>
            </a:r>
          </a:p>
          <a:p>
            <a:pPr lvl="1" eaLnBrk="1" hangingPunct="1"/>
            <a:r>
              <a:rPr lang="es-CL" dirty="0" smtClean="0"/>
              <a:t> registradas diariamente en la Tarja y </a:t>
            </a:r>
            <a:r>
              <a:rPr lang="es-CL" dirty="0"/>
              <a:t>de la asociación </a:t>
            </a:r>
            <a:r>
              <a:rPr lang="es-CL" dirty="0" smtClean="0"/>
              <a:t>de los </a:t>
            </a:r>
            <a:r>
              <a:rPr lang="es-CL" dirty="0"/>
              <a:t>Centro de Costo </a:t>
            </a:r>
            <a:endParaRPr lang="es-CL" dirty="0" smtClean="0"/>
          </a:p>
          <a:p>
            <a:pPr lvl="1" eaLnBrk="1" hangingPunct="1"/>
            <a:r>
              <a:rPr lang="es-CL" dirty="0"/>
              <a:t> </a:t>
            </a:r>
            <a:r>
              <a:rPr lang="es-CL" dirty="0" smtClean="0"/>
              <a:t>con cualquiera de </a:t>
            </a:r>
            <a:r>
              <a:rPr lang="es-CL" dirty="0"/>
              <a:t>los campos </a:t>
            </a:r>
            <a:r>
              <a:rPr lang="es-CL" dirty="0" smtClean="0"/>
              <a:t>de la Tarja </a:t>
            </a:r>
            <a:r>
              <a:rPr lang="es-CL" dirty="0"/>
              <a:t>(Predio, labor, variedad, </a:t>
            </a:r>
            <a:r>
              <a:rPr lang="es-CL" dirty="0" smtClean="0"/>
              <a:t>etc)</a:t>
            </a:r>
            <a:endParaRPr lang="es-CL" dirty="0"/>
          </a:p>
          <a:p>
            <a:pPr eaLnBrk="1" hangingPunct="1">
              <a:buFont typeface="Arial" charset="0"/>
              <a:buChar char="•"/>
            </a:pPr>
            <a:endParaRPr lang="es-CL" dirty="0" smtClean="0"/>
          </a:p>
          <a:p>
            <a:pPr eaLnBrk="1" hangingPunct="1">
              <a:buFont typeface="Arial" charset="0"/>
              <a:buChar char="•"/>
            </a:pPr>
            <a:r>
              <a:rPr lang="es-CL" dirty="0" smtClean="0"/>
              <a:t>Valores automáticos o con ingreso directo:</a:t>
            </a:r>
            <a:endParaRPr lang="es-CL" dirty="0"/>
          </a:p>
          <a:p>
            <a:pPr lvl="1" eaLnBrk="1" hangingPunct="1">
              <a:buFont typeface="Arial" charset="0"/>
              <a:buChar char="•"/>
            </a:pPr>
            <a:r>
              <a:rPr lang="es-CL" dirty="0" smtClean="0"/>
              <a:t>Para los Bonos y Labores, el sistema permite la captura automática de los </a:t>
            </a:r>
          </a:p>
          <a:p>
            <a:pPr lvl="1" eaLnBrk="1" hangingPunct="1"/>
            <a:r>
              <a:rPr lang="es-CL" dirty="0"/>
              <a:t> </a:t>
            </a:r>
            <a:r>
              <a:rPr lang="es-CL" dirty="0" smtClean="0"/>
              <a:t>valores en función de las tablas definidas y sus tarifas o bien si el usuario </a:t>
            </a:r>
          </a:p>
          <a:p>
            <a:pPr lvl="1" eaLnBrk="1" hangingPunct="1"/>
            <a:r>
              <a:rPr lang="es-CL" dirty="0"/>
              <a:t> </a:t>
            </a:r>
            <a:r>
              <a:rPr lang="es-CL" dirty="0" smtClean="0"/>
              <a:t>lo prefiere también puede digitarlos en forma directa en el registro de la Tarja</a:t>
            </a:r>
          </a:p>
          <a:p>
            <a:pPr lvl="1" eaLnBrk="1" hangingPunct="1"/>
            <a:r>
              <a:rPr lang="es-CL" dirty="0"/>
              <a:t> </a:t>
            </a:r>
            <a:r>
              <a:rPr lang="es-CL" dirty="0" smtClean="0"/>
              <a:t>y de ese modo podrá sobre escribir los valores estándares que muestra el </a:t>
            </a:r>
          </a:p>
          <a:p>
            <a:pPr lvl="1" eaLnBrk="1" hangingPunct="1"/>
            <a:r>
              <a:rPr lang="es-CL" dirty="0"/>
              <a:t> </a:t>
            </a:r>
            <a:r>
              <a:rPr lang="es-CL" dirty="0" smtClean="0"/>
              <a:t>sistema durante la carga de datos</a:t>
            </a:r>
            <a:endParaRPr lang="es-CL" dirty="0"/>
          </a:p>
          <a:p>
            <a:pPr eaLnBrk="1" hangingPunct="1">
              <a:buFont typeface="Arial" charset="0"/>
              <a:buChar char="•"/>
            </a:pPr>
            <a:endParaRPr lang="es-C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79512" y="198186"/>
            <a:ext cx="4109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 smtClean="0">
                <a:latin typeface="Microsoft JhengHei" pitchFamily="34" charset="-120"/>
                <a:ea typeface="Microsoft JhengHei" pitchFamily="34" charset="-120"/>
                <a:cs typeface="Aharoni" pitchFamily="2" charset="-79"/>
              </a:rPr>
              <a:t>Módulo Tarja / Otras características</a:t>
            </a:r>
            <a:endParaRPr lang="es-CL" b="1" dirty="0">
              <a:latin typeface="Microsoft JhengHei" pitchFamily="34" charset="-120"/>
              <a:ea typeface="Microsoft JhengHei" pitchFamily="34" charset="-120"/>
              <a:cs typeface="Aharoni" pitchFamily="2" charset="-79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342" y="5893040"/>
            <a:ext cx="1247947" cy="88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078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1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6334784"/>
            <a:ext cx="1080119" cy="390860"/>
          </a:xfrm>
          <a:prstGeom prst="rect">
            <a:avLst/>
          </a:prstGeom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725" y="211758"/>
            <a:ext cx="936104" cy="550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179512" y="198186"/>
            <a:ext cx="6832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 smtClean="0">
                <a:latin typeface="Microsoft JhengHei" pitchFamily="34" charset="-120"/>
                <a:ea typeface="Microsoft JhengHei" pitchFamily="34" charset="-120"/>
                <a:cs typeface="Aharoni" pitchFamily="2" charset="-79"/>
              </a:rPr>
              <a:t>Módulo Tarja / Ejemplo de Informe de detalle por trabajador</a:t>
            </a:r>
            <a:endParaRPr lang="es-CL" b="1" dirty="0">
              <a:latin typeface="Microsoft JhengHei" pitchFamily="34" charset="-120"/>
              <a:ea typeface="Microsoft JhengHei" pitchFamily="34" charset="-120"/>
              <a:cs typeface="Aharoni" pitchFamily="2" charset="-79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1128713"/>
            <a:ext cx="8753475" cy="460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342" y="5893040"/>
            <a:ext cx="1247947" cy="88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078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20174" y="4267946"/>
            <a:ext cx="2103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2000" dirty="0" err="1" smtClean="0">
                <a:latin typeface="Arial" pitchFamily="34" charset="0"/>
                <a:cs typeface="Arial" pitchFamily="34" charset="0"/>
              </a:rPr>
              <a:t>albany.company</a:t>
            </a:r>
            <a:endParaRPr lang="es-C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719299" y="2598315"/>
            <a:ext cx="17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600" i="1" dirty="0" err="1" smtClean="0">
                <a:latin typeface="Segoe UI" pitchFamily="34" charset="0"/>
                <a:cs typeface="Segoe UI" pitchFamily="34" charset="0"/>
              </a:rPr>
              <a:t>innovation</a:t>
            </a:r>
            <a:r>
              <a:rPr lang="es-CL" sz="1600" i="1" dirty="0" smtClean="0">
                <a:latin typeface="Segoe UI" pitchFamily="34" charset="0"/>
                <a:cs typeface="Segoe UI" pitchFamily="34" charset="0"/>
              </a:rPr>
              <a:t> today</a:t>
            </a:r>
            <a:endParaRPr lang="es-CL" sz="1600" i="1" dirty="0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081" y="875408"/>
            <a:ext cx="2255837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965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198186"/>
            <a:ext cx="3146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 smtClean="0">
                <a:latin typeface="Microsoft JhengHei" pitchFamily="34" charset="-120"/>
                <a:ea typeface="Microsoft JhengHei" pitchFamily="34" charset="-120"/>
                <a:cs typeface="Aharoni" pitchFamily="2" charset="-79"/>
              </a:rPr>
              <a:t>Módulo Tarja / Flexibilidad</a:t>
            </a:r>
            <a:endParaRPr lang="es-CL" b="1" dirty="0">
              <a:latin typeface="Microsoft JhengHei" pitchFamily="34" charset="-120"/>
              <a:ea typeface="Microsoft JhengHei" pitchFamily="34" charset="-120"/>
              <a:cs typeface="Aharoni" pitchFamily="2" charset="-79"/>
            </a:endParaRP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6334784"/>
            <a:ext cx="1080119" cy="39086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725" y="211758"/>
            <a:ext cx="936104" cy="550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28 CuadroTexto"/>
          <p:cNvSpPr txBox="1">
            <a:spLocks noChangeArrowheads="1"/>
          </p:cNvSpPr>
          <p:nvPr/>
        </p:nvSpPr>
        <p:spPr bwMode="auto">
          <a:xfrm>
            <a:off x="285750" y="865655"/>
            <a:ext cx="801052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s-CL" dirty="0"/>
              <a:t>Totalmente </a:t>
            </a:r>
            <a:r>
              <a:rPr lang="es-CL" dirty="0" smtClean="0"/>
              <a:t>parametrizable</a:t>
            </a:r>
            <a:endParaRPr lang="es-CL" dirty="0"/>
          </a:p>
          <a:p>
            <a:pPr eaLnBrk="1" hangingPunct="1">
              <a:buFont typeface="Arial" charset="0"/>
              <a:buChar char="•"/>
            </a:pPr>
            <a:r>
              <a:rPr lang="es-CL" dirty="0"/>
              <a:t>No requiere programación o cambios en el código fuente</a:t>
            </a:r>
          </a:p>
          <a:p>
            <a:pPr eaLnBrk="1" hangingPunct="1">
              <a:buFont typeface="Arial" charset="0"/>
              <a:buChar char="•"/>
            </a:pPr>
            <a:r>
              <a:rPr lang="es-CL" dirty="0"/>
              <a:t>Con las horas de consultoría adecuadas, se aplican cambios en el modelo, </a:t>
            </a:r>
          </a:p>
          <a:p>
            <a:pPr eaLnBrk="1" hangingPunct="1"/>
            <a:r>
              <a:rPr lang="es-CL" dirty="0"/>
              <a:t> y permite personalizar: Informes, pantalla, cálculos o distribución de costos</a:t>
            </a:r>
          </a:p>
          <a:p>
            <a:pPr eaLnBrk="1" hangingPunct="1">
              <a:buFont typeface="Arial" charset="0"/>
              <a:buChar char="•"/>
            </a:pPr>
            <a:r>
              <a:rPr lang="es-CL" dirty="0"/>
              <a:t>Permite definir totalmente la pantalla de carga de datos </a:t>
            </a:r>
            <a:r>
              <a:rPr lang="es-CL" dirty="0" smtClean="0"/>
              <a:t>con </a:t>
            </a:r>
            <a:r>
              <a:rPr lang="es-CL" dirty="0"/>
              <a:t>los siguientes</a:t>
            </a:r>
          </a:p>
          <a:p>
            <a:pPr eaLnBrk="1" hangingPunct="1"/>
            <a:r>
              <a:rPr lang="es-CL" dirty="0"/>
              <a:t> elementos:</a:t>
            </a:r>
          </a:p>
          <a:p>
            <a:pPr lvl="1" eaLnBrk="1" hangingPunct="1">
              <a:buFont typeface="Arial" charset="0"/>
              <a:buChar char="•"/>
            </a:pPr>
            <a:r>
              <a:rPr lang="es-CL" dirty="0"/>
              <a:t>	Tipos de campos y sus características</a:t>
            </a:r>
          </a:p>
          <a:p>
            <a:pPr lvl="1" eaLnBrk="1" hangingPunct="1">
              <a:buFont typeface="Arial" charset="0"/>
              <a:buChar char="•"/>
            </a:pPr>
            <a:r>
              <a:rPr lang="es-CL" dirty="0"/>
              <a:t>	Ubicación en la pantalla (Diseño de layout)</a:t>
            </a:r>
          </a:p>
          <a:p>
            <a:pPr lvl="1" eaLnBrk="1" hangingPunct="1">
              <a:buFont typeface="Arial" charset="0"/>
              <a:buChar char="•"/>
            </a:pPr>
            <a:r>
              <a:rPr lang="es-CL" dirty="0"/>
              <a:t>	Campos calculados y sus fórmulas asociadas</a:t>
            </a:r>
          </a:p>
          <a:p>
            <a:pPr lvl="1" eaLnBrk="1" hangingPunct="1">
              <a:buFont typeface="Arial" charset="0"/>
              <a:buChar char="•"/>
            </a:pPr>
            <a:r>
              <a:rPr lang="es-CL" dirty="0"/>
              <a:t>	Listas de validación personalizadas o búsquedas formateadas</a:t>
            </a:r>
          </a:p>
          <a:p>
            <a:pPr lvl="1" eaLnBrk="1" hangingPunct="1">
              <a:buFont typeface="Arial" charset="0"/>
              <a:buChar char="•"/>
            </a:pPr>
            <a:r>
              <a:rPr lang="es-CL" dirty="0"/>
              <a:t>	Campos obligatorios</a:t>
            </a:r>
          </a:p>
          <a:p>
            <a:pPr lvl="1" eaLnBrk="1" hangingPunct="1">
              <a:buFont typeface="Arial" charset="0"/>
              <a:buChar char="•"/>
            </a:pPr>
            <a:r>
              <a:rPr lang="es-CL" dirty="0"/>
              <a:t>	Orden del despliegue de información (Orden de la grilla de datos)</a:t>
            </a:r>
          </a:p>
          <a:p>
            <a:pPr lvl="1" eaLnBrk="1" hangingPunct="1">
              <a:buFont typeface="Arial" charset="0"/>
              <a:buChar char="•"/>
            </a:pPr>
            <a:r>
              <a:rPr lang="es-CL" dirty="0"/>
              <a:t>	Filtros de datos, por ejemplo para que solo se permita la carga</a:t>
            </a:r>
          </a:p>
          <a:p>
            <a:pPr lvl="1" eaLnBrk="1" hangingPunct="1"/>
            <a:r>
              <a:rPr lang="es-CL" dirty="0"/>
              <a:t>	del Tareo o Tarja a un subconjunto de trabajadores</a:t>
            </a:r>
          </a:p>
          <a:p>
            <a:pPr lvl="1" eaLnBrk="1" hangingPunct="1">
              <a:buFont typeface="Arial" charset="0"/>
              <a:buChar char="•"/>
            </a:pPr>
            <a:r>
              <a:rPr lang="es-CL" dirty="0"/>
              <a:t>	Establecer que campos serán totalizados y desplegados en la línea</a:t>
            </a:r>
          </a:p>
          <a:p>
            <a:pPr lvl="1" eaLnBrk="1" hangingPunct="1"/>
            <a:r>
              <a:rPr lang="es-CL" dirty="0"/>
              <a:t>	de totales</a:t>
            </a:r>
          </a:p>
          <a:p>
            <a:pPr lvl="1" eaLnBrk="1" hangingPunct="1">
              <a:buFont typeface="Arial" charset="0"/>
              <a:buChar char="•"/>
            </a:pPr>
            <a:r>
              <a:rPr lang="es-CL" dirty="0"/>
              <a:t>	Aplicación de búsquedas (Criterios) por empleado, fecha, etc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342" y="5893040"/>
            <a:ext cx="1247947" cy="88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1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6334784"/>
            <a:ext cx="1080119" cy="390860"/>
          </a:xfrm>
          <a:prstGeom prst="rect">
            <a:avLst/>
          </a:prstGeom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725" y="211758"/>
            <a:ext cx="936104" cy="550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22 CuadroTexto"/>
          <p:cNvSpPr txBox="1">
            <a:spLocks noChangeArrowheads="1"/>
          </p:cNvSpPr>
          <p:nvPr/>
        </p:nvSpPr>
        <p:spPr bwMode="auto">
          <a:xfrm>
            <a:off x="285750" y="946337"/>
            <a:ext cx="8622873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s-CL" dirty="0"/>
              <a:t>La carga de datos puede ser por vía el propio formulario de </a:t>
            </a:r>
            <a:r>
              <a:rPr lang="es-CL" dirty="0" smtClean="0"/>
              <a:t>Tarja o Tareo</a:t>
            </a:r>
            <a:endParaRPr lang="es-CL" dirty="0"/>
          </a:p>
          <a:p>
            <a:pPr eaLnBrk="1" hangingPunct="1"/>
            <a:r>
              <a:rPr lang="es-CL" dirty="0" smtClean="0"/>
              <a:t> como también </a:t>
            </a:r>
            <a:r>
              <a:rPr lang="es-CL" dirty="0"/>
              <a:t>mediante la importación de datos desde </a:t>
            </a:r>
            <a:r>
              <a:rPr lang="es-CL" dirty="0" smtClean="0"/>
              <a:t>plantillas </a:t>
            </a:r>
            <a:r>
              <a:rPr lang="es-CL" dirty="0"/>
              <a:t>Excel, que se </a:t>
            </a:r>
            <a:endParaRPr lang="es-CL" dirty="0" smtClean="0"/>
          </a:p>
          <a:p>
            <a:pPr eaLnBrk="1" hangingPunct="1"/>
            <a:r>
              <a:rPr lang="es-CL" dirty="0" smtClean="0"/>
              <a:t> ajusta completamente </a:t>
            </a:r>
            <a:r>
              <a:rPr lang="es-CL" dirty="0"/>
              <a:t>al formato de la tabla</a:t>
            </a:r>
          </a:p>
          <a:p>
            <a:pPr eaLnBrk="1" hangingPunct="1">
              <a:buFont typeface="Arial" charset="0"/>
              <a:buChar char="•"/>
            </a:pPr>
            <a:endParaRPr lang="es-CL" dirty="0" smtClean="0"/>
          </a:p>
          <a:p>
            <a:pPr eaLnBrk="1" hangingPunct="1">
              <a:buFont typeface="Arial" charset="0"/>
              <a:buChar char="•"/>
            </a:pPr>
            <a:r>
              <a:rPr lang="es-CL" dirty="0" smtClean="0"/>
              <a:t>Los </a:t>
            </a:r>
            <a:r>
              <a:rPr lang="es-CL" dirty="0"/>
              <a:t>cálculo se hacen en forma automática en la medida que se vaya ingresando</a:t>
            </a:r>
          </a:p>
          <a:p>
            <a:pPr eaLnBrk="1" hangingPunct="1"/>
            <a:r>
              <a:rPr lang="es-CL" dirty="0"/>
              <a:t> información o bien mediante el botón “Recalcular” que </a:t>
            </a:r>
            <a:r>
              <a:rPr lang="es-CL" dirty="0" smtClean="0"/>
              <a:t>obtendrá todos </a:t>
            </a:r>
            <a:r>
              <a:rPr lang="es-CL" dirty="0"/>
              <a:t>los </a:t>
            </a:r>
            <a:r>
              <a:rPr lang="es-CL" dirty="0" smtClean="0"/>
              <a:t>valores </a:t>
            </a:r>
            <a:endParaRPr lang="es-CL" dirty="0"/>
          </a:p>
          <a:p>
            <a:pPr eaLnBrk="1" hangingPunct="1"/>
            <a:r>
              <a:rPr lang="es-CL" dirty="0"/>
              <a:t> calculados para los registros que fueron </a:t>
            </a:r>
            <a:r>
              <a:rPr lang="es-CL" dirty="0" smtClean="0"/>
              <a:t>migrados desde Excel, </a:t>
            </a:r>
            <a:r>
              <a:rPr lang="es-CL" dirty="0"/>
              <a:t>sin que sea </a:t>
            </a:r>
            <a:endParaRPr lang="es-CL" dirty="0" smtClean="0"/>
          </a:p>
          <a:p>
            <a:pPr eaLnBrk="1" hangingPunct="1"/>
            <a:r>
              <a:rPr lang="es-CL" dirty="0"/>
              <a:t> </a:t>
            </a:r>
            <a:r>
              <a:rPr lang="es-CL" dirty="0" smtClean="0"/>
              <a:t>necesario que el </a:t>
            </a:r>
            <a:r>
              <a:rPr lang="es-CL" dirty="0"/>
              <a:t>usuario determine dicho valores, por el contrario, los calculará </a:t>
            </a:r>
            <a:endParaRPr lang="es-CL" dirty="0" smtClean="0"/>
          </a:p>
          <a:p>
            <a:pPr eaLnBrk="1" hangingPunct="1"/>
            <a:r>
              <a:rPr lang="es-CL" dirty="0"/>
              <a:t> </a:t>
            </a:r>
            <a:r>
              <a:rPr lang="es-CL" dirty="0" smtClean="0"/>
              <a:t>el sistema en forma automática</a:t>
            </a:r>
            <a:endParaRPr lang="es-CL" dirty="0"/>
          </a:p>
        </p:txBody>
      </p:sp>
      <p:sp>
        <p:nvSpPr>
          <p:cNvPr id="21" name="20 CuadroTexto"/>
          <p:cNvSpPr txBox="1"/>
          <p:nvPr/>
        </p:nvSpPr>
        <p:spPr>
          <a:xfrm>
            <a:off x="179512" y="198186"/>
            <a:ext cx="3731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 smtClean="0">
                <a:latin typeface="Microsoft JhengHei" pitchFamily="34" charset="-120"/>
                <a:ea typeface="Microsoft JhengHei" pitchFamily="34" charset="-120"/>
                <a:cs typeface="Aharoni" pitchFamily="2" charset="-79"/>
              </a:rPr>
              <a:t>Módulo Tarja / Ingreso de datos</a:t>
            </a:r>
            <a:endParaRPr lang="es-CL" b="1" dirty="0">
              <a:latin typeface="Microsoft JhengHei" pitchFamily="34" charset="-120"/>
              <a:ea typeface="Microsoft JhengHei" pitchFamily="34" charset="-120"/>
              <a:cs typeface="Aharoni" pitchFamily="2" charset="-79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342" y="5893040"/>
            <a:ext cx="1247947" cy="88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751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1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6334784"/>
            <a:ext cx="1080119" cy="390860"/>
          </a:xfrm>
          <a:prstGeom prst="rect">
            <a:avLst/>
          </a:prstGeom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725" y="211758"/>
            <a:ext cx="936104" cy="550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5 CuadroTexto"/>
          <p:cNvSpPr txBox="1">
            <a:spLocks noChangeArrowheads="1"/>
          </p:cNvSpPr>
          <p:nvPr/>
        </p:nvSpPr>
        <p:spPr bwMode="auto">
          <a:xfrm>
            <a:off x="285750" y="879102"/>
            <a:ext cx="820295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s-CL" dirty="0"/>
              <a:t>Definiciones </a:t>
            </a:r>
            <a:r>
              <a:rPr lang="es-CL" dirty="0" smtClean="0"/>
              <a:t>de labores:</a:t>
            </a:r>
            <a:endParaRPr lang="es-CL" dirty="0"/>
          </a:p>
          <a:p>
            <a:pPr lvl="1" eaLnBrk="1" hangingPunct="1">
              <a:buFont typeface="Arial" charset="0"/>
              <a:buChar char="•"/>
            </a:pPr>
            <a:r>
              <a:rPr lang="es-CL" dirty="0" smtClean="0"/>
              <a:t>Se pueden definir las labores, tanto como actividades Diarias o a Tratos </a:t>
            </a:r>
            <a:endParaRPr lang="es-CL" dirty="0"/>
          </a:p>
        </p:txBody>
      </p:sp>
      <p:sp>
        <p:nvSpPr>
          <p:cNvPr id="10" name="9 CuadroTexto"/>
          <p:cNvSpPr txBox="1"/>
          <p:nvPr/>
        </p:nvSpPr>
        <p:spPr>
          <a:xfrm>
            <a:off x="179512" y="198186"/>
            <a:ext cx="5007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 smtClean="0">
                <a:latin typeface="Microsoft JhengHei" pitchFamily="34" charset="-120"/>
                <a:ea typeface="Microsoft JhengHei" pitchFamily="34" charset="-120"/>
                <a:cs typeface="Aharoni" pitchFamily="2" charset="-79"/>
              </a:rPr>
              <a:t>Módulo Tarja / Parametrizaciones / Labores</a:t>
            </a:r>
            <a:endParaRPr lang="es-CL" b="1" dirty="0">
              <a:latin typeface="Microsoft JhengHei" pitchFamily="34" charset="-120"/>
              <a:ea typeface="Microsoft JhengHei" pitchFamily="34" charset="-120"/>
              <a:cs typeface="Aharoni" pitchFamily="2" charset="-79"/>
            </a:endParaRPr>
          </a:p>
        </p:txBody>
      </p:sp>
      <p:pic>
        <p:nvPicPr>
          <p:cNvPr id="11" name="10 Imagen"/>
          <p:cNvPicPr/>
          <p:nvPr/>
        </p:nvPicPr>
        <p:blipFill>
          <a:blip r:embed="rId4"/>
          <a:stretch>
            <a:fillRect/>
          </a:stretch>
        </p:blipFill>
        <p:spPr>
          <a:xfrm>
            <a:off x="1619671" y="1597318"/>
            <a:ext cx="5813220" cy="4415296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342" y="5893040"/>
            <a:ext cx="1247947" cy="88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673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1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6334784"/>
            <a:ext cx="1080119" cy="390860"/>
          </a:xfrm>
          <a:prstGeom prst="rect">
            <a:avLst/>
          </a:prstGeom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725" y="211758"/>
            <a:ext cx="936104" cy="550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179512" y="198186"/>
            <a:ext cx="5316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 smtClean="0">
                <a:latin typeface="Microsoft JhengHei" pitchFamily="34" charset="-120"/>
                <a:ea typeface="Microsoft JhengHei" pitchFamily="34" charset="-120"/>
                <a:cs typeface="Aharoni" pitchFamily="2" charset="-79"/>
              </a:rPr>
              <a:t>Módulo Tarja / Parametrizaciones / Variedades</a:t>
            </a:r>
            <a:endParaRPr lang="es-CL" b="1" dirty="0">
              <a:latin typeface="Microsoft JhengHei" pitchFamily="34" charset="-120"/>
              <a:ea typeface="Microsoft JhengHei" pitchFamily="34" charset="-120"/>
              <a:cs typeface="Aharoni" pitchFamily="2" charset="-79"/>
            </a:endParaRPr>
          </a:p>
        </p:txBody>
      </p:sp>
      <p:pic>
        <p:nvPicPr>
          <p:cNvPr id="11" name="10 Imagen"/>
          <p:cNvPicPr/>
          <p:nvPr/>
        </p:nvPicPr>
        <p:blipFill>
          <a:blip r:embed="rId4"/>
          <a:stretch>
            <a:fillRect/>
          </a:stretch>
        </p:blipFill>
        <p:spPr>
          <a:xfrm>
            <a:off x="1871980" y="1916832"/>
            <a:ext cx="5400040" cy="4027170"/>
          </a:xfrm>
          <a:prstGeom prst="rect">
            <a:avLst/>
          </a:prstGeom>
        </p:spPr>
      </p:pic>
      <p:sp>
        <p:nvSpPr>
          <p:cNvPr id="12" name="5 CuadroTexto"/>
          <p:cNvSpPr txBox="1">
            <a:spLocks noChangeArrowheads="1"/>
          </p:cNvSpPr>
          <p:nvPr/>
        </p:nvSpPr>
        <p:spPr bwMode="auto">
          <a:xfrm>
            <a:off x="285750" y="879102"/>
            <a:ext cx="833112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s-CL" dirty="0"/>
              <a:t>Definiciones </a:t>
            </a:r>
            <a:r>
              <a:rPr lang="es-CL" dirty="0" smtClean="0"/>
              <a:t>de variedades:</a:t>
            </a:r>
            <a:endParaRPr lang="es-CL" dirty="0"/>
          </a:p>
          <a:p>
            <a:pPr lvl="1" eaLnBrk="1" hangingPunct="1">
              <a:buFont typeface="Arial" charset="0"/>
              <a:buChar char="•"/>
            </a:pPr>
            <a:r>
              <a:rPr lang="es-CL" dirty="0" smtClean="0"/>
              <a:t>Se pueden definir todas las variedades de productos y su relación con los </a:t>
            </a:r>
          </a:p>
          <a:p>
            <a:pPr lvl="1" eaLnBrk="1" hangingPunct="1"/>
            <a:r>
              <a:rPr lang="es-CL" dirty="0" smtClean="0"/>
              <a:t> Centros de Costos </a:t>
            </a:r>
            <a:endParaRPr lang="es-CL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342" y="5893040"/>
            <a:ext cx="1247947" cy="88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866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1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6334784"/>
            <a:ext cx="1080119" cy="390860"/>
          </a:xfrm>
          <a:prstGeom prst="rect">
            <a:avLst/>
          </a:prstGeom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725" y="211758"/>
            <a:ext cx="936104" cy="550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179512" y="198186"/>
            <a:ext cx="4849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 smtClean="0">
                <a:latin typeface="Microsoft JhengHei" pitchFamily="34" charset="-120"/>
                <a:ea typeface="Microsoft JhengHei" pitchFamily="34" charset="-120"/>
                <a:cs typeface="Aharoni" pitchFamily="2" charset="-79"/>
              </a:rPr>
              <a:t>Módulo Tarja / Parametrizaciones / Tarifas</a:t>
            </a:r>
            <a:endParaRPr lang="es-CL" b="1" dirty="0">
              <a:latin typeface="Microsoft JhengHei" pitchFamily="34" charset="-120"/>
              <a:ea typeface="Microsoft JhengHei" pitchFamily="34" charset="-120"/>
              <a:cs typeface="Aharoni" pitchFamily="2" charset="-79"/>
            </a:endParaRPr>
          </a:p>
        </p:txBody>
      </p:sp>
      <p:pic>
        <p:nvPicPr>
          <p:cNvPr id="11" name="10 Imagen"/>
          <p:cNvPicPr/>
          <p:nvPr/>
        </p:nvPicPr>
        <p:blipFill>
          <a:blip r:embed="rId4"/>
          <a:stretch>
            <a:fillRect/>
          </a:stretch>
        </p:blipFill>
        <p:spPr>
          <a:xfrm>
            <a:off x="1871980" y="1922110"/>
            <a:ext cx="5400040" cy="4027170"/>
          </a:xfrm>
          <a:prstGeom prst="rect">
            <a:avLst/>
          </a:prstGeom>
        </p:spPr>
      </p:pic>
      <p:sp>
        <p:nvSpPr>
          <p:cNvPr id="12" name="5 CuadroTexto"/>
          <p:cNvSpPr txBox="1">
            <a:spLocks noChangeArrowheads="1"/>
          </p:cNvSpPr>
          <p:nvPr/>
        </p:nvSpPr>
        <p:spPr bwMode="auto">
          <a:xfrm>
            <a:off x="285750" y="879102"/>
            <a:ext cx="798487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s-CL" dirty="0"/>
              <a:t>Definiciones </a:t>
            </a:r>
            <a:r>
              <a:rPr lang="es-CL" dirty="0" smtClean="0"/>
              <a:t>de tarifas:</a:t>
            </a:r>
            <a:endParaRPr lang="es-CL" dirty="0"/>
          </a:p>
          <a:p>
            <a:pPr lvl="1" eaLnBrk="1" hangingPunct="1">
              <a:buFont typeface="Arial" charset="0"/>
              <a:buChar char="•"/>
            </a:pPr>
            <a:r>
              <a:rPr lang="es-CL" dirty="0" smtClean="0"/>
              <a:t>Se pueden definir tarifas por Labor y Variedad y con fecha de vigencia</a:t>
            </a:r>
          </a:p>
          <a:p>
            <a:pPr lvl="1" eaLnBrk="1" hangingPunct="1"/>
            <a:r>
              <a:rPr lang="es-CL" dirty="0" smtClean="0"/>
              <a:t> desde y hasta, permitiendo cambiarlas si es necesario en forma Diaria </a:t>
            </a:r>
            <a:endParaRPr lang="es-CL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342" y="5893040"/>
            <a:ext cx="1247947" cy="88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284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1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6334784"/>
            <a:ext cx="1080119" cy="390860"/>
          </a:xfrm>
          <a:prstGeom prst="rect">
            <a:avLst/>
          </a:prstGeom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725" y="211758"/>
            <a:ext cx="936104" cy="550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179512" y="198186"/>
            <a:ext cx="4831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 smtClean="0">
                <a:latin typeface="Microsoft JhengHei" pitchFamily="34" charset="-120"/>
                <a:ea typeface="Microsoft JhengHei" pitchFamily="34" charset="-120"/>
                <a:cs typeface="Aharoni" pitchFamily="2" charset="-79"/>
              </a:rPr>
              <a:t>Módulo Tarja / Parametrizaciones / Bonos</a:t>
            </a:r>
            <a:endParaRPr lang="es-CL" b="1" dirty="0">
              <a:latin typeface="Microsoft JhengHei" pitchFamily="34" charset="-120"/>
              <a:ea typeface="Microsoft JhengHei" pitchFamily="34" charset="-120"/>
              <a:cs typeface="Aharoni" pitchFamily="2" charset="-79"/>
            </a:endParaRPr>
          </a:p>
        </p:txBody>
      </p:sp>
      <p:pic>
        <p:nvPicPr>
          <p:cNvPr id="12" name="11 Imagen"/>
          <p:cNvPicPr/>
          <p:nvPr/>
        </p:nvPicPr>
        <p:blipFill>
          <a:blip r:embed="rId4"/>
          <a:stretch>
            <a:fillRect/>
          </a:stretch>
        </p:blipFill>
        <p:spPr>
          <a:xfrm>
            <a:off x="1871980" y="1916832"/>
            <a:ext cx="5400040" cy="4027170"/>
          </a:xfrm>
          <a:prstGeom prst="rect">
            <a:avLst/>
          </a:prstGeom>
        </p:spPr>
      </p:pic>
      <p:sp>
        <p:nvSpPr>
          <p:cNvPr id="13" name="5 CuadroTexto"/>
          <p:cNvSpPr txBox="1">
            <a:spLocks noChangeArrowheads="1"/>
          </p:cNvSpPr>
          <p:nvPr/>
        </p:nvSpPr>
        <p:spPr bwMode="auto">
          <a:xfrm>
            <a:off x="285750" y="879102"/>
            <a:ext cx="824135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s-CL" dirty="0"/>
              <a:t>Definiciones de bonos:</a:t>
            </a:r>
          </a:p>
          <a:p>
            <a:pPr lvl="1" eaLnBrk="1" hangingPunct="1">
              <a:buFont typeface="Arial" charset="0"/>
              <a:buChar char="•"/>
            </a:pPr>
            <a:r>
              <a:rPr lang="es-CL" dirty="0"/>
              <a:t>Se pueden definir Bonos y sus valores, los cuales pueden cargarse en el </a:t>
            </a:r>
          </a:p>
          <a:p>
            <a:pPr lvl="1" eaLnBrk="1" hangingPunct="1"/>
            <a:r>
              <a:rPr lang="es-CL" dirty="0"/>
              <a:t> mismo formulario de registro de la Tarja o Tareo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342" y="5893040"/>
            <a:ext cx="1247947" cy="88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92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6334784"/>
            <a:ext cx="1080119" cy="39086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725" y="211758"/>
            <a:ext cx="936104" cy="550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8 Imagen"/>
          <p:cNvPicPr/>
          <p:nvPr/>
        </p:nvPicPr>
        <p:blipFill>
          <a:blip r:embed="rId4"/>
          <a:stretch>
            <a:fillRect/>
          </a:stretch>
        </p:blipFill>
        <p:spPr>
          <a:xfrm>
            <a:off x="773359" y="761914"/>
            <a:ext cx="7288153" cy="5187366"/>
          </a:xfrm>
          <a:prstGeom prst="rect">
            <a:avLst/>
          </a:prstGeom>
        </p:spPr>
      </p:pic>
      <p:sp>
        <p:nvSpPr>
          <p:cNvPr id="15" name="14 CuadroTexto"/>
          <p:cNvSpPr txBox="1"/>
          <p:nvPr/>
        </p:nvSpPr>
        <p:spPr>
          <a:xfrm>
            <a:off x="179512" y="198186"/>
            <a:ext cx="6076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 smtClean="0">
                <a:latin typeface="Microsoft JhengHei" pitchFamily="34" charset="-120"/>
                <a:ea typeface="Microsoft JhengHei" pitchFamily="34" charset="-120"/>
                <a:cs typeface="Aharoni" pitchFamily="2" charset="-79"/>
              </a:rPr>
              <a:t>Módulo Tarja / Detalle diario de labores y actividades</a:t>
            </a:r>
            <a:endParaRPr lang="es-CL" b="1" dirty="0">
              <a:latin typeface="Microsoft JhengHei" pitchFamily="34" charset="-120"/>
              <a:ea typeface="Microsoft JhengHei" pitchFamily="34" charset="-120"/>
              <a:cs typeface="Aharoni" pitchFamily="2" charset="-79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342" y="5893040"/>
            <a:ext cx="1247947" cy="88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651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1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6334784"/>
            <a:ext cx="1080119" cy="390860"/>
          </a:xfrm>
          <a:prstGeom prst="rect">
            <a:avLst/>
          </a:prstGeom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725" y="211758"/>
            <a:ext cx="936104" cy="550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5 CuadroTexto"/>
          <p:cNvSpPr txBox="1">
            <a:spLocks noChangeArrowheads="1"/>
          </p:cNvSpPr>
          <p:nvPr/>
        </p:nvSpPr>
        <p:spPr bwMode="auto">
          <a:xfrm>
            <a:off x="285750" y="881826"/>
            <a:ext cx="854092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s-CL" dirty="0"/>
              <a:t>Definiciones </a:t>
            </a:r>
            <a:r>
              <a:rPr lang="es-CL" dirty="0" smtClean="0"/>
              <a:t>de datos maestros:</a:t>
            </a:r>
            <a:endParaRPr lang="es-CL" dirty="0"/>
          </a:p>
          <a:p>
            <a:pPr lvl="1" eaLnBrk="1" hangingPunct="1">
              <a:buFont typeface="Arial" charset="0"/>
              <a:buChar char="•"/>
            </a:pPr>
            <a:r>
              <a:rPr lang="es-CL" dirty="0" smtClean="0"/>
              <a:t>Permite identificar cuales son los trabajadores que tendrán registro de las </a:t>
            </a:r>
          </a:p>
          <a:p>
            <a:pPr lvl="1" eaLnBrk="1" hangingPunct="1"/>
            <a:r>
              <a:rPr lang="es-CL" dirty="0" smtClean="0"/>
              <a:t> actividades diarias en la Tarja o Tareo y de ese modo diferenciarlos del resto</a:t>
            </a:r>
            <a:endParaRPr lang="es-CL" dirty="0"/>
          </a:p>
        </p:txBody>
      </p:sp>
      <p:sp>
        <p:nvSpPr>
          <p:cNvPr id="10" name="9 CuadroTexto"/>
          <p:cNvSpPr txBox="1"/>
          <p:nvPr/>
        </p:nvSpPr>
        <p:spPr>
          <a:xfrm>
            <a:off x="179512" y="198186"/>
            <a:ext cx="5864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 smtClean="0">
                <a:latin typeface="Microsoft JhengHei" pitchFamily="34" charset="-120"/>
                <a:ea typeface="Microsoft JhengHei" pitchFamily="34" charset="-120"/>
                <a:cs typeface="Aharoni" pitchFamily="2" charset="-79"/>
              </a:rPr>
              <a:t>Módulo Tarja / Parametrizaciones / Datos maestros</a:t>
            </a:r>
            <a:endParaRPr lang="es-CL" b="1" dirty="0">
              <a:latin typeface="Microsoft JhengHei" pitchFamily="34" charset="-120"/>
              <a:ea typeface="Microsoft JhengHei" pitchFamily="34" charset="-120"/>
              <a:cs typeface="Aharoni" pitchFamily="2" charset="-79"/>
            </a:endParaRPr>
          </a:p>
        </p:txBody>
      </p:sp>
      <p:pic>
        <p:nvPicPr>
          <p:cNvPr id="11" name="10 Imagen"/>
          <p:cNvPicPr/>
          <p:nvPr/>
        </p:nvPicPr>
        <p:blipFill>
          <a:blip r:embed="rId4"/>
          <a:stretch>
            <a:fillRect/>
          </a:stretch>
        </p:blipFill>
        <p:spPr>
          <a:xfrm>
            <a:off x="1871980" y="1988840"/>
            <a:ext cx="5400040" cy="4157980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342" y="5893040"/>
            <a:ext cx="1247947" cy="88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523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10352</TotalTime>
  <Words>517</Words>
  <Application>Microsoft Office PowerPoint</Application>
  <PresentationFormat>Presentación en pantalla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Elemental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Adrian Zubiria</cp:lastModifiedBy>
  <cp:revision>96</cp:revision>
  <dcterms:created xsi:type="dcterms:W3CDTF">2013-11-02T01:36:30Z</dcterms:created>
  <dcterms:modified xsi:type="dcterms:W3CDTF">2016-05-27T23:51:07Z</dcterms:modified>
</cp:coreProperties>
</file>