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7" r:id="rId2"/>
    <p:sldId id="258" r:id="rId3"/>
    <p:sldId id="275" r:id="rId4"/>
    <p:sldId id="404" r:id="rId5"/>
    <p:sldId id="405" r:id="rId6"/>
    <p:sldId id="409" r:id="rId7"/>
    <p:sldId id="410" r:id="rId8"/>
    <p:sldId id="414" r:id="rId9"/>
    <p:sldId id="412" r:id="rId10"/>
    <p:sldId id="370" r:id="rId11"/>
    <p:sldId id="418" r:id="rId12"/>
    <p:sldId id="413" r:id="rId13"/>
    <p:sldId id="417" r:id="rId14"/>
    <p:sldId id="411" r:id="rId15"/>
    <p:sldId id="419" r:id="rId16"/>
    <p:sldId id="424" r:id="rId17"/>
    <p:sldId id="422" r:id="rId18"/>
    <p:sldId id="423" r:id="rId19"/>
    <p:sldId id="426" r:id="rId20"/>
    <p:sldId id="427" r:id="rId21"/>
    <p:sldId id="429" r:id="rId22"/>
    <p:sldId id="428" r:id="rId23"/>
    <p:sldId id="425" r:id="rId24"/>
    <p:sldId id="403"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2sLqKAqF8ET+3vMhe6bTgA==" hashData="ut3XMU7LlcmBnOuNXFhMkgbbyLg="/>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83304" autoAdjust="0"/>
  </p:normalViewPr>
  <p:slideViewPr>
    <p:cSldViewPr>
      <p:cViewPr>
        <p:scale>
          <a:sx n="60" d="100"/>
          <a:sy n="60" d="100"/>
        </p:scale>
        <p:origin x="-1572"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311286-9977-414A-BBED-8AC52BCBD601}" type="datetimeFigureOut">
              <a:rPr lang="en-GB" smtClean="0"/>
              <a:pPr/>
              <a:t>05/03/2018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1919DC-B8B8-4DF4-9542-0E16C42B0EB6}" type="slidenum">
              <a:rPr lang="en-GB" smtClean="0"/>
              <a:pPr/>
              <a:t>‹#›</a:t>
            </a:fld>
            <a:endParaRPr lang="en-GB"/>
          </a:p>
        </p:txBody>
      </p:sp>
    </p:spTree>
    <p:extLst>
      <p:ext uri="{BB962C8B-B14F-4D97-AF65-F5344CB8AC3E}">
        <p14:creationId xmlns:p14="http://schemas.microsoft.com/office/powerpoint/2010/main" val="4098126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t>Trainer Assessor’s Please note:</a:t>
            </a:r>
          </a:p>
          <a:p>
            <a:endParaRPr lang="en-US" dirty="0" smtClean="0"/>
          </a:p>
          <a:p>
            <a:r>
              <a:rPr lang="en-US" b="0" dirty="0" smtClean="0"/>
              <a:t>This </a:t>
            </a:r>
            <a:r>
              <a:rPr lang="en-US" b="0" dirty="0" err="1" smtClean="0"/>
              <a:t>powerpoint</a:t>
            </a:r>
            <a:r>
              <a:rPr lang="en-US" b="0" dirty="0" smtClean="0"/>
              <a:t> is the basic information that needs to</a:t>
            </a:r>
            <a:r>
              <a:rPr lang="en-US" b="0" baseline="0" dirty="0" smtClean="0"/>
              <a:t> be covered for this unit. The majority of the slides need further explanation (notes have been included on each slide to help you). As a competent Trainer Assessor you need to ensure that you are inserting learning activities, group work, quizzes etc. Where you see appropriate, in order to ensure that we are delivering quality teaching practice. You should be encouraging active learning that is learner led, see the resource bank section of moodle if you want inspiration for activities! This will be monitored during quality assurance visits to ensure that this is happening!</a:t>
            </a:r>
            <a:endParaRPr lang="en-US" b="0" dirty="0" smtClean="0"/>
          </a:p>
        </p:txBody>
      </p:sp>
      <p:sp>
        <p:nvSpPr>
          <p:cNvPr id="1208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128"/>
              </a:defRPr>
            </a:lvl1pPr>
            <a:lvl2pPr marL="742950" indent="-285750" eaLnBrk="0" hangingPunct="0">
              <a:defRPr sz="2400">
                <a:solidFill>
                  <a:schemeClr val="tx1"/>
                </a:solidFill>
                <a:latin typeface="Times" charset="0"/>
                <a:ea typeface="ＭＳ Ｐゴシック" charset="-128"/>
              </a:defRPr>
            </a:lvl2pPr>
            <a:lvl3pPr marL="1143000" indent="-228600" eaLnBrk="0" hangingPunct="0">
              <a:defRPr sz="2400">
                <a:solidFill>
                  <a:schemeClr val="tx1"/>
                </a:solidFill>
                <a:latin typeface="Times" charset="0"/>
                <a:ea typeface="ＭＳ Ｐゴシック" charset="-128"/>
              </a:defRPr>
            </a:lvl3pPr>
            <a:lvl4pPr marL="1600200" indent="-228600" eaLnBrk="0" hangingPunct="0">
              <a:defRPr sz="2400">
                <a:solidFill>
                  <a:schemeClr val="tx1"/>
                </a:solidFill>
                <a:latin typeface="Times" charset="0"/>
                <a:ea typeface="ＭＳ Ｐゴシック" charset="-128"/>
              </a:defRPr>
            </a:lvl4pPr>
            <a:lvl5pPr marL="2057400" indent="-228600" eaLnBrk="0" hangingPunct="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eaLnBrk="1" hangingPunct="1"/>
            <a:fld id="{18E57EDB-2E12-459A-AD7D-2FFE0A5EB7A9}" type="slidenum">
              <a:rPr lang="en-GB" sz="1200" smtClean="0">
                <a:solidFill>
                  <a:prstClr val="black"/>
                </a:solidFill>
                <a:latin typeface="Arial" charset="0"/>
              </a:rPr>
              <a:pPr eaLnBrk="1" hangingPunct="1"/>
              <a:t>1</a:t>
            </a:fld>
            <a:endParaRPr lang="en-GB" sz="1200" smtClean="0">
              <a:solidFill>
                <a:prstClr val="black"/>
              </a:solidFill>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itchFamily="34" charset="0"/>
              <a:buNone/>
            </a:pPr>
            <a:r>
              <a:rPr lang="en-US" b="1" dirty="0" smtClean="0"/>
              <a:t>Trainer</a:t>
            </a:r>
            <a:r>
              <a:rPr lang="en-US" b="1" baseline="0" dirty="0" smtClean="0"/>
              <a:t> Assessor Notes: </a:t>
            </a:r>
            <a:r>
              <a:rPr lang="en-US" b="1" i="1" baseline="0" dirty="0" smtClean="0"/>
              <a:t>Use these notes to help you deliver the session (if needed)</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The day-to-day responsibilities of a lifeguard unit would normally be covered in the NOPs. However, supplementary</a:t>
            </a:r>
          </a:p>
          <a:p>
            <a:r>
              <a:rPr lang="en-GB" sz="1200" b="0" i="0" u="none" strike="noStrike" kern="1200" baseline="0" dirty="0" smtClean="0">
                <a:solidFill>
                  <a:schemeClr val="tx1"/>
                </a:solidFill>
                <a:latin typeface="+mn-lt"/>
                <a:ea typeface="+mn-ea"/>
                <a:cs typeface="+mn-cs"/>
              </a:rPr>
              <a:t>responsibilities abound and the following sections serve to highlight the diversity of the lifeguard’s duties.</a:t>
            </a:r>
          </a:p>
          <a:p>
            <a:r>
              <a:rPr lang="en-GB" sz="1200" b="0" i="0" u="none" strike="noStrike" kern="1200" baseline="0" dirty="0" smtClean="0">
                <a:solidFill>
                  <a:schemeClr val="tx1"/>
                </a:solidFill>
                <a:latin typeface="+mn-lt"/>
                <a:ea typeface="+mn-ea"/>
                <a:cs typeface="+mn-cs"/>
              </a:rPr>
              <a:t>In general, a lifeguard must practise three important concepts:</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 prevention</a:t>
            </a:r>
          </a:p>
          <a:p>
            <a:r>
              <a:rPr lang="en-GB" sz="1200" b="0" i="0" u="none" strike="noStrike" kern="1200" baseline="0" dirty="0" smtClean="0">
                <a:solidFill>
                  <a:schemeClr val="tx1"/>
                </a:solidFill>
                <a:latin typeface="+mn-lt"/>
                <a:ea typeface="+mn-ea"/>
                <a:cs typeface="+mn-cs"/>
              </a:rPr>
              <a:t>• recognition</a:t>
            </a:r>
          </a:p>
          <a:p>
            <a:r>
              <a:rPr lang="en-GB" sz="1200" b="0" i="0" u="none" strike="noStrike" kern="1200" baseline="0" dirty="0" smtClean="0">
                <a:solidFill>
                  <a:schemeClr val="tx1"/>
                </a:solidFill>
                <a:latin typeface="+mn-lt"/>
                <a:ea typeface="+mn-ea"/>
                <a:cs typeface="+mn-cs"/>
              </a:rPr>
              <a:t>• rescue.</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Lifeguards should avoid performing excessive patrol duties on any one day, taking into account extreme cold or hot</a:t>
            </a:r>
          </a:p>
          <a:p>
            <a:r>
              <a:rPr lang="en-GB" sz="1200" b="0" i="0" u="none" strike="noStrike" kern="1200" baseline="0" dirty="0" smtClean="0">
                <a:solidFill>
                  <a:schemeClr val="tx1"/>
                </a:solidFill>
                <a:latin typeface="+mn-lt"/>
                <a:ea typeface="+mn-ea"/>
                <a:cs typeface="+mn-cs"/>
              </a:rPr>
              <a:t>conditions. Movement of the patrol flags and equipment, as close to the water’s edge as practical when the tide</a:t>
            </a:r>
          </a:p>
          <a:p>
            <a:r>
              <a:rPr lang="en-GB" sz="1200" b="0" i="0" u="none" strike="noStrike" kern="1200" baseline="0" dirty="0" smtClean="0">
                <a:solidFill>
                  <a:schemeClr val="tx1"/>
                </a:solidFill>
                <a:latin typeface="+mn-lt"/>
                <a:ea typeface="+mn-ea"/>
                <a:cs typeface="+mn-cs"/>
              </a:rPr>
              <a:t>ebbs, is an important function of a patrol’s operation. All patrols should be encouraged to ensure the deployment of</a:t>
            </a:r>
          </a:p>
          <a:p>
            <a:r>
              <a:rPr lang="en-GB" sz="1200" b="0" i="0" u="none" strike="noStrike" kern="1200" baseline="0" dirty="0" smtClean="0">
                <a:solidFill>
                  <a:schemeClr val="tx1"/>
                </a:solidFill>
                <a:latin typeface="+mn-lt"/>
                <a:ea typeface="+mn-ea"/>
                <a:cs typeface="+mn-cs"/>
              </a:rPr>
              <a:t>patrolling lifeguards at the water’s edge. Beware when there are no bathers in the water (no</a:t>
            </a:r>
          </a:p>
          <a:p>
            <a:r>
              <a:rPr lang="en-GB" sz="1200" b="0" i="0" u="none" strike="noStrike" kern="1200" baseline="0" dirty="0" smtClean="0">
                <a:solidFill>
                  <a:schemeClr val="tx1"/>
                </a:solidFill>
                <a:latin typeface="+mn-lt"/>
                <a:ea typeface="+mn-ea"/>
                <a:cs typeface="+mn-cs"/>
              </a:rPr>
              <a:t>matter what flags are flying); the water must always be under close supervision. When the red flag is flying and</a:t>
            </a:r>
          </a:p>
          <a:p>
            <a:r>
              <a:rPr lang="en-GB" sz="1200" b="0" i="0" u="none" strike="noStrike" kern="1200" baseline="0" dirty="0" smtClean="0">
                <a:solidFill>
                  <a:schemeClr val="tx1"/>
                </a:solidFill>
                <a:latin typeface="+mn-lt"/>
                <a:ea typeface="+mn-ea"/>
                <a:cs typeface="+mn-cs"/>
              </a:rPr>
              <a:t>there are members of the public on the beach, a lifeguard should be at the water’s edge. A dangerous condition is</a:t>
            </a:r>
          </a:p>
          <a:p>
            <a:r>
              <a:rPr lang="en-GB" sz="1200" b="0" i="0" u="none" strike="noStrike" kern="1200" baseline="0" dirty="0" smtClean="0">
                <a:solidFill>
                  <a:schemeClr val="tx1"/>
                </a:solidFill>
                <a:latin typeface="+mn-lt"/>
                <a:ea typeface="+mn-ea"/>
                <a:cs typeface="+mn-cs"/>
              </a:rPr>
              <a:t>described as one, in the opinion of the lifeguards on duty, where bathers, by entering the water, will place</a:t>
            </a:r>
          </a:p>
          <a:p>
            <a:r>
              <a:rPr lang="en-GB" sz="1200" b="0" i="0" u="none" strike="noStrike" kern="1200" baseline="0" dirty="0" smtClean="0">
                <a:solidFill>
                  <a:schemeClr val="tx1"/>
                </a:solidFill>
                <a:latin typeface="+mn-lt"/>
                <a:ea typeface="+mn-ea"/>
                <a:cs typeface="+mn-cs"/>
              </a:rPr>
              <a:t>themselves and others in a life-threatening situation. It should be the responsibility of the Head Lifeguard, or</a:t>
            </a:r>
          </a:p>
          <a:p>
            <a:r>
              <a:rPr lang="en-GB" sz="1200" b="0" i="0" u="none" strike="noStrike" kern="1200" baseline="0" dirty="0" smtClean="0">
                <a:solidFill>
                  <a:schemeClr val="tx1"/>
                </a:solidFill>
                <a:latin typeface="+mn-lt"/>
                <a:ea typeface="+mn-ea"/>
                <a:cs typeface="+mn-cs"/>
              </a:rPr>
              <a:t>appointee, to record the required information in the logbook during hours of operation. All incidents, including rescue, first aid or lost children must be logged on the relevant incident form.</a:t>
            </a:r>
          </a:p>
        </p:txBody>
      </p:sp>
      <p:sp>
        <p:nvSpPr>
          <p:cNvPr id="212996" name="Slide Number Placeholder 3"/>
          <p:cNvSpPr txBox="1">
            <a:spLocks noGrp="1"/>
          </p:cNvSpPr>
          <p:nvPr/>
        </p:nvSpPr>
        <p:spPr bwMode="auto">
          <a:xfrm>
            <a:off x="3884613" y="8684246"/>
            <a:ext cx="2971800" cy="458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83" tIns="46292" rIns="92583" bIns="46292" anchor="b"/>
          <a:lstStyle>
            <a:lvl1pPr eaLnBrk="0" hangingPunct="0">
              <a:defRPr sz="2400">
                <a:solidFill>
                  <a:schemeClr val="tx1"/>
                </a:solidFill>
                <a:latin typeface="Times" charset="0"/>
                <a:ea typeface="ＭＳ Ｐゴシック" charset="-128"/>
              </a:defRPr>
            </a:lvl1pPr>
            <a:lvl2pPr marL="742950" indent="-285750" eaLnBrk="0" hangingPunct="0">
              <a:defRPr sz="2400">
                <a:solidFill>
                  <a:schemeClr val="tx1"/>
                </a:solidFill>
                <a:latin typeface="Times" charset="0"/>
                <a:ea typeface="ＭＳ Ｐゴシック" charset="-128"/>
              </a:defRPr>
            </a:lvl2pPr>
            <a:lvl3pPr marL="1143000" indent="-228600" eaLnBrk="0" hangingPunct="0">
              <a:defRPr sz="2400">
                <a:solidFill>
                  <a:schemeClr val="tx1"/>
                </a:solidFill>
                <a:latin typeface="Times" charset="0"/>
                <a:ea typeface="ＭＳ Ｐゴシック" charset="-128"/>
              </a:defRPr>
            </a:lvl3pPr>
            <a:lvl4pPr marL="1600200" indent="-228600" eaLnBrk="0" hangingPunct="0">
              <a:defRPr sz="2400">
                <a:solidFill>
                  <a:schemeClr val="tx1"/>
                </a:solidFill>
                <a:latin typeface="Times" charset="0"/>
                <a:ea typeface="ＭＳ Ｐゴシック" charset="-128"/>
              </a:defRPr>
            </a:lvl4pPr>
            <a:lvl5pPr marL="2057400" indent="-228600" eaLnBrk="0" hangingPunct="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gn="r" eaLnBrk="1" hangingPunct="1"/>
            <a:fld id="{7BF070A5-0F50-4963-B1BA-FB775F62FD1F}" type="slidenum">
              <a:rPr lang="en-GB" sz="1200">
                <a:latin typeface="Arial" charset="0"/>
              </a:rPr>
              <a:pPr algn="r" eaLnBrk="1" hangingPunct="1"/>
              <a:t>12</a:t>
            </a:fld>
            <a:endParaRPr lang="en-GB" sz="120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Trainer</a:t>
            </a:r>
            <a:r>
              <a:rPr lang="en-US" b="1" baseline="0" dirty="0" smtClean="0"/>
              <a:t> Assessor Notes: </a:t>
            </a:r>
            <a:r>
              <a:rPr lang="en-US" b="1" i="1" baseline="0" dirty="0" smtClean="0"/>
              <a:t>Use these notes to help you deliver the session (if needed)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i="1" baseline="0" dirty="0" smtClean="0"/>
          </a:p>
          <a:p>
            <a:r>
              <a:rPr lang="en-GB" sz="1200" b="0" i="0" u="none" strike="noStrike" kern="1200" baseline="0" dirty="0" smtClean="0">
                <a:solidFill>
                  <a:schemeClr val="tx1"/>
                </a:solidFill>
                <a:latin typeface="+mn-lt"/>
                <a:ea typeface="+mn-ea"/>
                <a:cs typeface="+mn-cs"/>
              </a:rPr>
              <a:t>Where constant supervision is required, lifeguards should be sufficient in number, adequately trained and effectively</a:t>
            </a:r>
          </a:p>
          <a:p>
            <a:r>
              <a:rPr lang="en-GB" sz="1200" b="0" i="0" u="none" strike="noStrike" kern="1200" baseline="0" dirty="0" smtClean="0">
                <a:solidFill>
                  <a:schemeClr val="tx1"/>
                </a:solidFill>
                <a:latin typeface="+mn-lt"/>
                <a:ea typeface="+mn-ea"/>
                <a:cs typeface="+mn-cs"/>
              </a:rPr>
              <a:t>organised and supervised. The lifeguard’s duties on the beach are to:</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1. maintain concentrated observation of the beach, sea and beach users in order to anticipate problems (for example, rowdy behaviour or someone swimming into a dangerous area) and to identify any emergency quickly</a:t>
            </a:r>
          </a:p>
          <a:p>
            <a:r>
              <a:rPr lang="en-GB" sz="1200" b="0" i="0" u="none" strike="noStrike" kern="1200" baseline="0" dirty="0" smtClean="0">
                <a:solidFill>
                  <a:schemeClr val="tx1"/>
                </a:solidFill>
                <a:latin typeface="+mn-lt"/>
                <a:ea typeface="+mn-ea"/>
                <a:cs typeface="+mn-cs"/>
              </a:rPr>
              <a:t>2. supervise the use of other beach equipment when allocated to these duties</a:t>
            </a:r>
          </a:p>
          <a:p>
            <a:r>
              <a:rPr lang="en-GB" sz="1200" b="0" i="0" u="none" strike="noStrike" kern="1200" baseline="0" dirty="0" smtClean="0">
                <a:solidFill>
                  <a:schemeClr val="tx1"/>
                </a:solidFill>
                <a:latin typeface="+mn-lt"/>
                <a:ea typeface="+mn-ea"/>
                <a:cs typeface="+mn-cs"/>
              </a:rPr>
              <a:t>3. carry out rescues and initiate other emergency action as and when necessary</a:t>
            </a:r>
          </a:p>
          <a:p>
            <a:r>
              <a:rPr lang="en-GB" sz="1200" b="0" i="0" u="none" strike="noStrike" kern="1200" baseline="0" dirty="0" smtClean="0">
                <a:solidFill>
                  <a:schemeClr val="tx1"/>
                </a:solidFill>
                <a:latin typeface="+mn-lt"/>
                <a:ea typeface="+mn-ea"/>
                <a:cs typeface="+mn-cs"/>
              </a:rPr>
              <a:t>4. give immediate first aid in the event of injury to a bather or other emergency</a:t>
            </a:r>
          </a:p>
          <a:p>
            <a:r>
              <a:rPr lang="en-GB" sz="1200" b="0" i="0" u="none" strike="noStrike" kern="1200" baseline="0" dirty="0" smtClean="0">
                <a:solidFill>
                  <a:schemeClr val="tx1"/>
                </a:solidFill>
                <a:latin typeface="+mn-lt"/>
                <a:ea typeface="+mn-ea"/>
                <a:cs typeface="+mn-cs"/>
              </a:rPr>
              <a:t>5. communicate with bathers (and with any other lifeguards or lifesavers on duty) to fulfil the above tasks.</a:t>
            </a:r>
          </a:p>
          <a:p>
            <a:r>
              <a:rPr lang="en-GB" sz="1200" b="0" i="0" u="none" strike="noStrike" kern="1200" baseline="0" dirty="0" smtClean="0">
                <a:solidFill>
                  <a:schemeClr val="tx1"/>
                </a:solidFill>
                <a:latin typeface="+mn-lt"/>
                <a:ea typeface="+mn-ea"/>
                <a:cs typeface="+mn-cs"/>
              </a:rPr>
              <a:t>6. Complete relevant paperwork and administration required for the role</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Lifeguards must not only be physically fit (including good vision and hearing) but also mentally alert, sensible and</a:t>
            </a:r>
          </a:p>
          <a:p>
            <a:r>
              <a:rPr lang="en-GB" sz="1200" b="0" i="0" u="none" strike="noStrike" kern="1200" baseline="0" dirty="0" smtClean="0">
                <a:solidFill>
                  <a:schemeClr val="tx1"/>
                </a:solidFill>
                <a:latin typeface="+mn-lt"/>
                <a:ea typeface="+mn-ea"/>
                <a:cs typeface="+mn-cs"/>
              </a:rPr>
              <a:t>self disciplined. Effective leadership and example can foster the necessary commitment by management and supervisors. Lifeguards can also be encouraged to take a broad view of their duties, for example, by undertaking ancillary duties such as checking and maintaining safety and rescue equipment and reporting incidents that may require improved safety arrangements.</a:t>
            </a:r>
          </a:p>
          <a:p>
            <a:endParaRPr lang="en-GB" sz="1200" b="0" i="0" u="none" strike="noStrike" kern="1200" baseline="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Identify key aspects of relevant statutory requirements and codes of practice within SLSGB</a:t>
            </a:r>
            <a:endParaRPr lang="en-GB" sz="1200" b="0" i="0" u="none" strike="noStrike" kern="1200" baseline="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61919DC-B8B8-4DF4-9542-0E16C42B0EB6}" type="slidenum">
              <a:rPr lang="en-GB" smtClean="0"/>
              <a:pPr/>
              <a:t>13</a:t>
            </a:fld>
            <a:endParaRPr lang="en-GB"/>
          </a:p>
        </p:txBody>
      </p:sp>
    </p:spTree>
    <p:extLst>
      <p:ext uri="{BB962C8B-B14F-4D97-AF65-F5344CB8AC3E}">
        <p14:creationId xmlns:p14="http://schemas.microsoft.com/office/powerpoint/2010/main" val="104293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itchFamily="34" charset="0"/>
              <a:buNone/>
            </a:pPr>
            <a:r>
              <a:rPr lang="en-US" b="1" dirty="0" smtClean="0"/>
              <a:t>Trainer</a:t>
            </a:r>
            <a:r>
              <a:rPr lang="en-US" b="1" baseline="0" dirty="0" smtClean="0"/>
              <a:t> Assessor Notes: </a:t>
            </a:r>
            <a:r>
              <a:rPr lang="en-US" b="1" i="1" baseline="0" dirty="0" smtClean="0"/>
              <a:t>Use these notes to help you deliver the session (if needed)</a:t>
            </a:r>
          </a:p>
          <a:p>
            <a:pPr marL="0" indent="0">
              <a:buFont typeface="Arial" pitchFamily="34" charset="0"/>
              <a:buNone/>
            </a:pPr>
            <a:endParaRPr lang="en-US" b="1" i="1" baseline="0" dirty="0" smtClean="0"/>
          </a:p>
          <a:p>
            <a:r>
              <a:rPr lang="en-GB" sz="1200" b="0" i="0" u="none" strike="noStrike" kern="1200" baseline="0" dirty="0" smtClean="0">
                <a:solidFill>
                  <a:schemeClr val="tx1"/>
                </a:solidFill>
                <a:latin typeface="+mn-lt"/>
                <a:ea typeface="+mn-ea"/>
                <a:cs typeface="+mn-cs"/>
              </a:rPr>
              <a:t>When on duty, wear your red/yellow uniform. This allows identification to the public and can help other lifeguards</a:t>
            </a:r>
          </a:p>
          <a:p>
            <a:r>
              <a:rPr lang="en-GB" sz="1200" b="0" i="0" u="none" strike="noStrike" kern="1200" baseline="0" dirty="0" smtClean="0">
                <a:solidFill>
                  <a:schemeClr val="tx1"/>
                </a:solidFill>
                <a:latin typeface="+mn-lt"/>
                <a:ea typeface="+mn-ea"/>
                <a:cs typeface="+mn-cs"/>
              </a:rPr>
              <a:t>identify you, so helping with backup procedures. When at the water’s edge or on craft wear a rash vest or wetsuit.</a:t>
            </a:r>
          </a:p>
          <a:p>
            <a:r>
              <a:rPr lang="en-GB" sz="1200" b="0" i="0" u="none" strike="noStrike" kern="1200" baseline="0" dirty="0" smtClean="0">
                <a:solidFill>
                  <a:schemeClr val="tx1"/>
                </a:solidFill>
                <a:latin typeface="+mn-lt"/>
                <a:ea typeface="+mn-ea"/>
                <a:cs typeface="+mn-cs"/>
              </a:rPr>
              <a:t>Lifeguard uniform should be worn in conjunction with a swimming garment (such as trunks). Lifeguards neatly</a:t>
            </a:r>
          </a:p>
          <a:p>
            <a:r>
              <a:rPr lang="en-GB" sz="1200" b="0" i="0" u="none" strike="noStrike" kern="1200" baseline="0" dirty="0" smtClean="0">
                <a:solidFill>
                  <a:schemeClr val="tx1"/>
                </a:solidFill>
                <a:latin typeface="+mn-lt"/>
                <a:ea typeface="+mn-ea"/>
                <a:cs typeface="+mn-cs"/>
              </a:rPr>
              <a:t>attired, who can be readily identified by members of the public, portray an image of efficiency and discipline. Clean</a:t>
            </a:r>
          </a:p>
          <a:p>
            <a:r>
              <a:rPr lang="en-GB" sz="1200" b="0" i="0" u="none" strike="noStrike" kern="1200" baseline="0" dirty="0" smtClean="0">
                <a:solidFill>
                  <a:schemeClr val="tx1"/>
                </a:solidFill>
                <a:latin typeface="+mn-lt"/>
                <a:ea typeface="+mn-ea"/>
                <a:cs typeface="+mn-cs"/>
              </a:rPr>
              <a:t>and tidy kit shows you off, your Club, sponsors and surf lifesaving in general. Look and be alert. Lifeguards should</a:t>
            </a:r>
          </a:p>
          <a:p>
            <a:r>
              <a:rPr lang="en-GB" sz="1200" b="0" i="0" u="none" strike="noStrike" kern="1200" baseline="0" dirty="0" smtClean="0">
                <a:solidFill>
                  <a:schemeClr val="tx1"/>
                </a:solidFill>
                <a:latin typeface="+mn-lt"/>
                <a:ea typeface="+mn-ea"/>
                <a:cs typeface="+mn-cs"/>
              </a:rPr>
              <a:t>not have a casual manner near rescue equipment because this reflects on how the public will respond to a lifeguard’s instructions.</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Lifeguards, on duty and away from the station (in lifeguard uniform), should carry a whistle and radio, tube, and 1st aid kit. All lifeguards should be aware of beach dangers and exposure to the Sun’s rays. Necessary precautions should be taken by wearing protective clothing.</a:t>
            </a:r>
            <a:endParaRPr lang="en-US" b="1" i="1" baseline="0" dirty="0" smtClean="0"/>
          </a:p>
        </p:txBody>
      </p:sp>
      <p:sp>
        <p:nvSpPr>
          <p:cNvPr id="212996" name="Slide Number Placeholder 3"/>
          <p:cNvSpPr txBox="1">
            <a:spLocks noGrp="1"/>
          </p:cNvSpPr>
          <p:nvPr/>
        </p:nvSpPr>
        <p:spPr bwMode="auto">
          <a:xfrm>
            <a:off x="3884613" y="8684246"/>
            <a:ext cx="2971800" cy="458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83" tIns="46292" rIns="92583" bIns="46292" anchor="b"/>
          <a:lstStyle>
            <a:lvl1pPr eaLnBrk="0" hangingPunct="0">
              <a:defRPr sz="2400">
                <a:solidFill>
                  <a:schemeClr val="tx1"/>
                </a:solidFill>
                <a:latin typeface="Times" charset="0"/>
                <a:ea typeface="ＭＳ Ｐゴシック" charset="-128"/>
              </a:defRPr>
            </a:lvl1pPr>
            <a:lvl2pPr marL="742950" indent="-285750" eaLnBrk="0" hangingPunct="0">
              <a:defRPr sz="2400">
                <a:solidFill>
                  <a:schemeClr val="tx1"/>
                </a:solidFill>
                <a:latin typeface="Times" charset="0"/>
                <a:ea typeface="ＭＳ Ｐゴシック" charset="-128"/>
              </a:defRPr>
            </a:lvl2pPr>
            <a:lvl3pPr marL="1143000" indent="-228600" eaLnBrk="0" hangingPunct="0">
              <a:defRPr sz="2400">
                <a:solidFill>
                  <a:schemeClr val="tx1"/>
                </a:solidFill>
                <a:latin typeface="Times" charset="0"/>
                <a:ea typeface="ＭＳ Ｐゴシック" charset="-128"/>
              </a:defRPr>
            </a:lvl3pPr>
            <a:lvl4pPr marL="1600200" indent="-228600" eaLnBrk="0" hangingPunct="0">
              <a:defRPr sz="2400">
                <a:solidFill>
                  <a:schemeClr val="tx1"/>
                </a:solidFill>
                <a:latin typeface="Times" charset="0"/>
                <a:ea typeface="ＭＳ Ｐゴシック" charset="-128"/>
              </a:defRPr>
            </a:lvl4pPr>
            <a:lvl5pPr marL="2057400" indent="-228600" eaLnBrk="0" hangingPunct="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gn="r" eaLnBrk="1" hangingPunct="1"/>
            <a:fld id="{7BF070A5-0F50-4963-B1BA-FB775F62FD1F}" type="slidenum">
              <a:rPr lang="en-GB" sz="1200">
                <a:latin typeface="Arial" charset="0"/>
              </a:rPr>
              <a:pPr algn="r" eaLnBrk="1" hangingPunct="1"/>
              <a:t>14</a:t>
            </a:fld>
            <a:endParaRPr lang="en-GB" sz="120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Trainer</a:t>
            </a:r>
            <a:r>
              <a:rPr lang="en-US" b="1" baseline="0" dirty="0" smtClean="0"/>
              <a:t> Assessor Notes: </a:t>
            </a:r>
            <a:r>
              <a:rPr lang="en-US" b="1" i="1" baseline="0" dirty="0" smtClean="0"/>
              <a:t>Use these notes to help you deliver the session (if needed)</a:t>
            </a:r>
            <a:endParaRPr lang="en-GB" dirty="0" smtClean="0">
              <a:solidFill>
                <a:schemeClr val="bg1"/>
              </a:solidFill>
              <a:latin typeface="Calibri" pitchFamily="34" charset="0"/>
            </a:endParaRPr>
          </a:p>
          <a:p>
            <a:endParaRPr lang="en-US" dirty="0" smtClean="0"/>
          </a:p>
          <a:p>
            <a:r>
              <a:rPr lang="en-GB" sz="1200" b="0" i="0" u="none" strike="noStrike" kern="1200" baseline="0" dirty="0" smtClean="0">
                <a:solidFill>
                  <a:schemeClr val="tx1"/>
                </a:solidFill>
                <a:latin typeface="+mn-lt"/>
                <a:ea typeface="+mn-ea"/>
                <a:cs typeface="+mn-cs"/>
              </a:rPr>
              <a:t>Lifeguard exposure to infections is most likely through mouth-to-mouth or bleeding wounds. The most effective</a:t>
            </a:r>
          </a:p>
          <a:p>
            <a:r>
              <a:rPr lang="en-GB" sz="1200" b="0" i="0" u="none" strike="noStrike" kern="1200" baseline="0" dirty="0" smtClean="0">
                <a:solidFill>
                  <a:schemeClr val="tx1"/>
                </a:solidFill>
                <a:latin typeface="+mn-lt"/>
                <a:ea typeface="+mn-ea"/>
                <a:cs typeface="+mn-cs"/>
              </a:rPr>
              <a:t>way of avoiding contact is through the use of a face shield or pocket mask. These can be attached to a belt, rescue</a:t>
            </a:r>
          </a:p>
          <a:p>
            <a:r>
              <a:rPr lang="en-GB" sz="1200" b="0" i="0" u="none" strike="noStrike" kern="1200" baseline="0" dirty="0" smtClean="0">
                <a:solidFill>
                  <a:schemeClr val="tx1"/>
                </a:solidFill>
                <a:latin typeface="+mn-lt"/>
                <a:ea typeface="+mn-ea"/>
                <a:cs typeface="+mn-cs"/>
              </a:rPr>
              <a:t>tube or rescue board. It is only of use if kept available at all times by the lifeguard.</a:t>
            </a:r>
          </a:p>
          <a:p>
            <a:endParaRPr lang="en-GB" sz="1200" b="0"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Recommendations on exposure to blood</a:t>
            </a:r>
          </a:p>
          <a:p>
            <a:r>
              <a:rPr lang="en-GB" sz="1200" b="1" i="0" u="none" strike="noStrike" kern="1200" baseline="0" dirty="0" smtClean="0">
                <a:solidFill>
                  <a:schemeClr val="tx1"/>
                </a:solidFill>
                <a:latin typeface="+mn-lt"/>
                <a:ea typeface="+mn-ea"/>
                <a:cs typeface="+mn-cs"/>
              </a:rPr>
              <a:t>during rescue</a:t>
            </a:r>
          </a:p>
          <a:p>
            <a:r>
              <a:rPr lang="en-GB" sz="1200" b="0" i="0" u="none" strike="noStrike" kern="1200" baseline="0" dirty="0" smtClean="0">
                <a:solidFill>
                  <a:schemeClr val="tx1"/>
                </a:solidFill>
                <a:latin typeface="+mn-lt"/>
                <a:ea typeface="+mn-ea"/>
                <a:cs typeface="+mn-cs"/>
              </a:rPr>
              <a:t>• Avoid skin contact with the casualty if possible – wetsuit/gloves.</a:t>
            </a:r>
          </a:p>
          <a:p>
            <a:r>
              <a:rPr lang="en-GB" sz="1200" b="0" i="0" u="none" strike="noStrike" kern="1200" baseline="0" dirty="0" smtClean="0">
                <a:solidFill>
                  <a:schemeClr val="tx1"/>
                </a:solidFill>
                <a:latin typeface="+mn-lt"/>
                <a:ea typeface="+mn-ea"/>
                <a:cs typeface="+mn-cs"/>
              </a:rPr>
              <a:t>• Avoid contact with bleeding areas when moving the casualty from water.</a:t>
            </a:r>
          </a:p>
          <a:p>
            <a:r>
              <a:rPr lang="en-GB" sz="1200" b="0" i="0" u="none" strike="noStrike" kern="1200" baseline="0" dirty="0" smtClean="0">
                <a:solidFill>
                  <a:schemeClr val="tx1"/>
                </a:solidFill>
                <a:latin typeface="+mn-lt"/>
                <a:ea typeface="+mn-ea"/>
                <a:cs typeface="+mn-cs"/>
              </a:rPr>
              <a:t>• Wash off any blood as soon as possible</a:t>
            </a:r>
          </a:p>
          <a:p>
            <a:r>
              <a:rPr lang="en-GB" sz="1200" b="0" i="0" u="none" strike="noStrike" kern="1200" baseline="0" dirty="0" smtClean="0">
                <a:solidFill>
                  <a:schemeClr val="tx1"/>
                </a:solidFill>
                <a:latin typeface="+mn-lt"/>
                <a:ea typeface="+mn-ea"/>
                <a:cs typeface="+mn-cs"/>
              </a:rPr>
              <a:t>• During deep water EAV, wash any blood or bodily fluids away from the casualty’s mouth before contact. Lifeguard’s mouth to be washed out after contact.</a:t>
            </a:r>
          </a:p>
          <a:p>
            <a:r>
              <a:rPr lang="en-GB" sz="1200" b="0" i="0" u="none" strike="noStrike" kern="1200" baseline="0" dirty="0" smtClean="0">
                <a:solidFill>
                  <a:schemeClr val="tx1"/>
                </a:solidFill>
                <a:latin typeface="+mn-lt"/>
                <a:ea typeface="+mn-ea"/>
                <a:cs typeface="+mn-cs"/>
              </a:rPr>
              <a:t>• If possible, move the casualty to dry sand to prevent further in-water exposure.</a:t>
            </a:r>
          </a:p>
          <a:p>
            <a:endParaRPr lang="en-GB" sz="1200" b="1"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Recommendations on exposure to blood during medical treatment ashore</a:t>
            </a:r>
          </a:p>
          <a:p>
            <a:r>
              <a:rPr lang="en-GB" sz="1200" b="0" i="0" u="none" strike="noStrike" kern="1200" baseline="0" dirty="0" smtClean="0">
                <a:solidFill>
                  <a:schemeClr val="tx1"/>
                </a:solidFill>
                <a:latin typeface="+mn-lt"/>
                <a:ea typeface="+mn-ea"/>
                <a:cs typeface="+mn-cs"/>
              </a:rPr>
              <a:t>• Assume all blood and bodily fluid is infected and treat as such.</a:t>
            </a:r>
          </a:p>
          <a:p>
            <a:r>
              <a:rPr lang="en-GB" sz="1200" b="0" i="0" u="none" strike="noStrike" kern="1200" baseline="0" dirty="0" smtClean="0">
                <a:solidFill>
                  <a:schemeClr val="tx1"/>
                </a:solidFill>
                <a:latin typeface="+mn-lt"/>
                <a:ea typeface="+mn-ea"/>
                <a:cs typeface="+mn-cs"/>
              </a:rPr>
              <a:t>• Use reusable resuscitation masks with a system that prevents bodily fluids from passing through mask and thoroughly wash and sterilise after use.</a:t>
            </a:r>
          </a:p>
          <a:p>
            <a:r>
              <a:rPr lang="en-GB" sz="1200" b="0" i="0" u="none" strike="noStrike" kern="1200" baseline="0" dirty="0" smtClean="0">
                <a:solidFill>
                  <a:schemeClr val="tx1"/>
                </a:solidFill>
                <a:latin typeface="+mn-lt"/>
                <a:ea typeface="+mn-ea"/>
                <a:cs typeface="+mn-cs"/>
              </a:rPr>
              <a:t>• Wear gloves for handling any casualty who is/has been bleeding or any other bodily fluids that may be present.</a:t>
            </a:r>
          </a:p>
          <a:p>
            <a:r>
              <a:rPr lang="en-GB" sz="1200" b="0" i="0" u="none" strike="noStrike" kern="1200" baseline="0" dirty="0" smtClean="0">
                <a:solidFill>
                  <a:schemeClr val="tx1"/>
                </a:solidFill>
                <a:latin typeface="+mn-lt"/>
                <a:ea typeface="+mn-ea"/>
                <a:cs typeface="+mn-cs"/>
              </a:rPr>
              <a:t>• If the casualty is bleeding profusely, for example from an artery, also ensure your eyes are protected (shades)</a:t>
            </a:r>
          </a:p>
          <a:p>
            <a:r>
              <a:rPr lang="en-GB" sz="1200" b="0" i="0" u="none" strike="noStrike" kern="1200" baseline="0" dirty="0" smtClean="0">
                <a:solidFill>
                  <a:schemeClr val="tx1"/>
                </a:solidFill>
                <a:latin typeface="+mn-lt"/>
                <a:ea typeface="+mn-ea"/>
                <a:cs typeface="+mn-cs"/>
              </a:rPr>
              <a:t>and that you are wearing your patrol uniform. Keep your mouth closed.</a:t>
            </a:r>
          </a:p>
          <a:p>
            <a:r>
              <a:rPr lang="en-GB" sz="1200" b="0" i="0" u="none" strike="noStrike" kern="1200" baseline="0" dirty="0" smtClean="0">
                <a:solidFill>
                  <a:schemeClr val="tx1"/>
                </a:solidFill>
                <a:latin typeface="+mn-lt"/>
                <a:ea typeface="+mn-ea"/>
                <a:cs typeface="+mn-cs"/>
              </a:rPr>
              <a:t>• Wash hands with soap and water after contacting blood/bodily fluids, even if gloves are worn.</a:t>
            </a:r>
          </a:p>
          <a:p>
            <a:r>
              <a:rPr lang="en-GB" sz="1200" b="0" i="0" u="none" strike="noStrike" kern="1200" baseline="0" dirty="0" smtClean="0">
                <a:solidFill>
                  <a:schemeClr val="tx1"/>
                </a:solidFill>
                <a:latin typeface="+mn-lt"/>
                <a:ea typeface="+mn-ea"/>
                <a:cs typeface="+mn-cs"/>
              </a:rPr>
              <a:t>• Wear gloves. Clean up blood and bodily fluids on equipment with a germicide containing bleach then air dry</a:t>
            </a:r>
            <a:endParaRPr lang="en-US" dirty="0" smtClean="0"/>
          </a:p>
        </p:txBody>
      </p:sp>
      <p:sp>
        <p:nvSpPr>
          <p:cNvPr id="168964" name="Slide Number Placeholder 3"/>
          <p:cNvSpPr txBox="1">
            <a:spLocks noGrp="1"/>
          </p:cNvSpPr>
          <p:nvPr/>
        </p:nvSpPr>
        <p:spPr bwMode="auto">
          <a:xfrm>
            <a:off x="3884613" y="8684246"/>
            <a:ext cx="2971800" cy="458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83" tIns="46292" rIns="92583" bIns="46292" anchor="b"/>
          <a:lstStyle>
            <a:lvl1pPr eaLnBrk="0" hangingPunct="0">
              <a:defRPr sz="2400">
                <a:solidFill>
                  <a:schemeClr val="tx1"/>
                </a:solidFill>
                <a:latin typeface="Times" charset="0"/>
                <a:ea typeface="ＭＳ Ｐゴシック" charset="-128"/>
              </a:defRPr>
            </a:lvl1pPr>
            <a:lvl2pPr marL="742950" indent="-285750" eaLnBrk="0" hangingPunct="0">
              <a:defRPr sz="2400">
                <a:solidFill>
                  <a:schemeClr val="tx1"/>
                </a:solidFill>
                <a:latin typeface="Times" charset="0"/>
                <a:ea typeface="ＭＳ Ｐゴシック" charset="-128"/>
              </a:defRPr>
            </a:lvl2pPr>
            <a:lvl3pPr marL="1143000" indent="-228600" eaLnBrk="0" hangingPunct="0">
              <a:defRPr sz="2400">
                <a:solidFill>
                  <a:schemeClr val="tx1"/>
                </a:solidFill>
                <a:latin typeface="Times" charset="0"/>
                <a:ea typeface="ＭＳ Ｐゴシック" charset="-128"/>
              </a:defRPr>
            </a:lvl3pPr>
            <a:lvl4pPr marL="1600200" indent="-228600" eaLnBrk="0" hangingPunct="0">
              <a:defRPr sz="2400">
                <a:solidFill>
                  <a:schemeClr val="tx1"/>
                </a:solidFill>
                <a:latin typeface="Times" charset="0"/>
                <a:ea typeface="ＭＳ Ｐゴシック" charset="-128"/>
              </a:defRPr>
            </a:lvl4pPr>
            <a:lvl5pPr marL="2057400" indent="-228600" eaLnBrk="0" hangingPunct="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gn="r" eaLnBrk="1" hangingPunct="1"/>
            <a:fld id="{A6AB7D9D-6B16-4A2F-A703-9DC26BC872D8}" type="slidenum">
              <a:rPr lang="en-GB" sz="1200">
                <a:latin typeface="Arial" charset="0"/>
              </a:rPr>
              <a:pPr algn="r" eaLnBrk="1" hangingPunct="1"/>
              <a:t>17</a:t>
            </a:fld>
            <a:endParaRPr lang="en-GB" sz="120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Trainer</a:t>
            </a:r>
            <a:r>
              <a:rPr lang="en-US" b="1" baseline="0" dirty="0" smtClean="0"/>
              <a:t> Assessor Notes: </a:t>
            </a:r>
            <a:r>
              <a:rPr lang="en-US" b="1" i="1" baseline="0" dirty="0" smtClean="0"/>
              <a:t>Use these notes to help you deliver the session (if needed)</a:t>
            </a:r>
            <a:endParaRPr lang="en-GB" dirty="0" smtClean="0">
              <a:solidFill>
                <a:schemeClr val="bg1"/>
              </a:solidFill>
              <a:latin typeface="Calibri" pitchFamily="34" charset="0"/>
            </a:endParaRPr>
          </a:p>
          <a:p>
            <a:endParaRPr lang="en-US" dirty="0" smtClean="0"/>
          </a:p>
          <a:p>
            <a:r>
              <a:rPr lang="en-GB" sz="1200" b="1" i="0" u="none" strike="noStrike" kern="1200" baseline="0" dirty="0" smtClean="0">
                <a:solidFill>
                  <a:schemeClr val="tx1"/>
                </a:solidFill>
                <a:latin typeface="+mn-lt"/>
                <a:ea typeface="+mn-ea"/>
                <a:cs typeface="+mn-cs"/>
              </a:rPr>
              <a:t>Handling and moving</a:t>
            </a:r>
          </a:p>
          <a:p>
            <a:r>
              <a:rPr lang="en-GB" sz="1200" b="0" i="0" u="none" strike="noStrike" kern="1200" baseline="0" dirty="0" smtClean="0">
                <a:solidFill>
                  <a:schemeClr val="tx1"/>
                </a:solidFill>
                <a:latin typeface="+mn-lt"/>
                <a:ea typeface="+mn-ea"/>
                <a:cs typeface="+mn-cs"/>
              </a:rPr>
              <a:t>33% of all reported accidents in the UK are due to manual handling. It has been </a:t>
            </a:r>
            <a:r>
              <a:rPr lang="en-GB" sz="1200" b="0" i="0" u="none" strike="noStrike" kern="1200" baseline="0" dirty="0" err="1" smtClean="0">
                <a:solidFill>
                  <a:schemeClr val="tx1"/>
                </a:solidFill>
                <a:latin typeface="+mn-lt"/>
                <a:ea typeface="+mn-ea"/>
                <a:cs typeface="+mn-cs"/>
              </a:rPr>
              <a:t>costed</a:t>
            </a:r>
            <a:r>
              <a:rPr lang="en-GB" sz="1200" b="0" i="0" u="none" strike="noStrike" kern="1200" baseline="0" dirty="0" smtClean="0">
                <a:solidFill>
                  <a:schemeClr val="tx1"/>
                </a:solidFill>
                <a:latin typeface="+mn-lt"/>
                <a:ea typeface="+mn-ea"/>
                <a:cs typeface="+mn-cs"/>
              </a:rPr>
              <a:t> at £3 billion. Beach operators and lifeguards are under legal obligation to follow the Manual Handling Operations Regulations 1992 to avoid injury.</a:t>
            </a:r>
          </a:p>
          <a:p>
            <a:endParaRPr lang="en-GB" sz="1200" b="1"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Preventing musculoskeletal injury</a:t>
            </a:r>
          </a:p>
          <a:p>
            <a:r>
              <a:rPr lang="en-GB" sz="1200" b="0" i="0" u="none" strike="noStrike" kern="1200" baseline="0" dirty="0" smtClean="0">
                <a:solidFill>
                  <a:schemeClr val="tx1"/>
                </a:solidFill>
                <a:latin typeface="+mn-lt"/>
                <a:ea typeface="+mn-ea"/>
                <a:cs typeface="+mn-cs"/>
              </a:rPr>
              <a:t>• Avoid lifting or apply approved moving techniques.</a:t>
            </a:r>
          </a:p>
          <a:p>
            <a:r>
              <a:rPr lang="en-GB" sz="1200" b="0" i="0" u="none" strike="noStrike" kern="1200" baseline="0" dirty="0" smtClean="0">
                <a:solidFill>
                  <a:schemeClr val="tx1"/>
                </a:solidFill>
                <a:latin typeface="+mn-lt"/>
                <a:ea typeface="+mn-ea"/>
                <a:cs typeface="+mn-cs"/>
              </a:rPr>
              <a:t>• Decide on own individual capability.</a:t>
            </a:r>
          </a:p>
          <a:p>
            <a:r>
              <a:rPr lang="en-GB" sz="1200" b="0" i="0" u="none" strike="noStrike" kern="1200" baseline="0" dirty="0" smtClean="0">
                <a:solidFill>
                  <a:schemeClr val="tx1"/>
                </a:solidFill>
                <a:latin typeface="+mn-lt"/>
                <a:ea typeface="+mn-ea"/>
                <a:cs typeface="+mn-cs"/>
              </a:rPr>
              <a:t>• Keep fit and exercise.</a:t>
            </a:r>
          </a:p>
          <a:p>
            <a:r>
              <a:rPr lang="en-GB" sz="1200" b="0" i="0" u="none" strike="noStrike" kern="1200" baseline="0" dirty="0" smtClean="0">
                <a:solidFill>
                  <a:schemeClr val="tx1"/>
                </a:solidFill>
                <a:latin typeface="+mn-lt"/>
                <a:ea typeface="+mn-ea"/>
                <a:cs typeface="+mn-cs"/>
              </a:rPr>
              <a:t>• Avoid constant standing or sitting in one position.</a:t>
            </a:r>
          </a:p>
          <a:p>
            <a:r>
              <a:rPr lang="en-GB" sz="1200" b="0" i="0" u="none" strike="noStrike" kern="1200" baseline="0" dirty="0" smtClean="0">
                <a:solidFill>
                  <a:schemeClr val="tx1"/>
                </a:solidFill>
                <a:latin typeface="+mn-lt"/>
                <a:ea typeface="+mn-ea"/>
                <a:cs typeface="+mn-cs"/>
              </a:rPr>
              <a:t>• Use warm up exercises whenever possible.</a:t>
            </a:r>
          </a:p>
          <a:p>
            <a:r>
              <a:rPr lang="en-GB" sz="1200" b="0" i="0" u="none" strike="noStrike" kern="1200" baseline="0" dirty="0" smtClean="0">
                <a:solidFill>
                  <a:schemeClr val="tx1"/>
                </a:solidFill>
                <a:latin typeface="+mn-lt"/>
                <a:ea typeface="+mn-ea"/>
                <a:cs typeface="+mn-cs"/>
              </a:rPr>
              <a:t>The nature of lifeguard work on one of the roughest and inaccessible coastlines in Europe means that there is great</a:t>
            </a:r>
          </a:p>
          <a:p>
            <a:r>
              <a:rPr lang="en-GB" sz="1200" b="0" i="0" u="none" strike="noStrike" kern="1200" baseline="0" dirty="0" smtClean="0">
                <a:solidFill>
                  <a:schemeClr val="tx1"/>
                </a:solidFill>
                <a:latin typeface="+mn-lt"/>
                <a:ea typeface="+mn-ea"/>
                <a:cs typeface="+mn-cs"/>
              </a:rPr>
              <a:t>risk of back injury and every effort must made to avoid the risks. Any technique taught should bear in mind the principles of good moving. For some operations, such as inshore rescue boat (IRB) use, it may not be possible to follow all the principles due to the operating conditions. However, known situations such as taking casualties/patients from the water can be planned for (for example, once ‘contact and control’ has taken place, the rescuer has time to decide on the most appropriate method of extraction).</a:t>
            </a:r>
          </a:p>
          <a:p>
            <a:endParaRPr lang="en-GB" sz="1200" b="1"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The Handling of Patients states:</a:t>
            </a:r>
          </a:p>
          <a:p>
            <a:r>
              <a:rPr lang="en-GB" sz="1200" b="0" i="0" u="none" strike="noStrike" kern="1200" baseline="0" dirty="0" smtClean="0">
                <a:solidFill>
                  <a:schemeClr val="tx1"/>
                </a:solidFill>
                <a:latin typeface="+mn-lt"/>
                <a:ea typeface="+mn-ea"/>
                <a:cs typeface="+mn-cs"/>
              </a:rPr>
              <a:t>‘There are four situations that can be described as emergencies. In these situations the victim must be moved to safety immediately and there is no time to get equipment or plan the move. Risks may have to be taken. These situations are where a person is:</a:t>
            </a:r>
          </a:p>
          <a:p>
            <a:r>
              <a:rPr lang="en-GB" sz="1200" b="0" i="0" u="none" strike="noStrike" kern="1200" baseline="0" dirty="0" smtClean="0">
                <a:solidFill>
                  <a:schemeClr val="tx1"/>
                </a:solidFill>
                <a:latin typeface="+mn-lt"/>
                <a:ea typeface="+mn-ea"/>
                <a:cs typeface="+mn-cs"/>
              </a:rPr>
              <a:t>• in water in imminent danger of drowning</a:t>
            </a:r>
          </a:p>
          <a:p>
            <a:r>
              <a:rPr lang="en-GB" sz="1200" b="0" i="0" u="none" strike="noStrike" kern="1200" baseline="0" dirty="0" smtClean="0">
                <a:solidFill>
                  <a:schemeClr val="tx1"/>
                </a:solidFill>
                <a:latin typeface="+mn-lt"/>
                <a:ea typeface="+mn-ea"/>
                <a:cs typeface="+mn-cs"/>
              </a:rPr>
              <a:t>• in an area that is actually on fire or filling with smoke</a:t>
            </a:r>
          </a:p>
          <a:p>
            <a:r>
              <a:rPr lang="en-GB" sz="1200" b="0" i="0" u="none" strike="noStrike" kern="1200" baseline="0" dirty="0" smtClean="0">
                <a:solidFill>
                  <a:schemeClr val="tx1"/>
                </a:solidFill>
                <a:latin typeface="+mn-lt"/>
                <a:ea typeface="+mn-ea"/>
                <a:cs typeface="+mn-cs"/>
              </a:rPr>
              <a:t>• in danger from bomb or bullet</a:t>
            </a:r>
          </a:p>
          <a:p>
            <a:r>
              <a:rPr lang="en-GB" sz="1200" b="0" i="0" u="none" strike="noStrike" kern="1200" baseline="0" dirty="0" smtClean="0">
                <a:solidFill>
                  <a:schemeClr val="tx1"/>
                </a:solidFill>
                <a:latin typeface="+mn-lt"/>
                <a:ea typeface="+mn-ea"/>
                <a:cs typeface="+mn-cs"/>
              </a:rPr>
              <a:t>• in danger from a collapsing building or other structure.</a:t>
            </a:r>
          </a:p>
          <a:p>
            <a:r>
              <a:rPr lang="en-GB" sz="1200" b="0" i="0" u="none" strike="noStrike" kern="1200" baseline="0" dirty="0" smtClean="0">
                <a:solidFill>
                  <a:schemeClr val="tx1"/>
                </a:solidFill>
                <a:latin typeface="+mn-lt"/>
                <a:ea typeface="+mn-ea"/>
                <a:cs typeface="+mn-cs"/>
              </a:rPr>
              <a:t>These situations are extremely rare even for the emergency services.’ Clearly if the casualty has buoyancy, is breathing and is in a secure position they are not in imminent danger.</a:t>
            </a:r>
          </a:p>
          <a:p>
            <a:endParaRPr lang="en-GB" sz="1200" b="1"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Principles of handling and moving casualties</a:t>
            </a:r>
          </a:p>
          <a:p>
            <a:endParaRPr lang="en-GB" sz="1200" b="1"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Stop:</a:t>
            </a:r>
          </a:p>
          <a:p>
            <a:r>
              <a:rPr lang="en-GB" sz="1200" b="0" i="0" u="none" strike="noStrike" kern="1200" baseline="0" dirty="0" smtClean="0">
                <a:solidFill>
                  <a:schemeClr val="tx1"/>
                </a:solidFill>
                <a:latin typeface="+mn-lt"/>
                <a:ea typeface="+mn-ea"/>
                <a:cs typeface="+mn-cs"/>
              </a:rPr>
              <a:t>• how else can the load be moved? Is it essential?</a:t>
            </a:r>
          </a:p>
          <a:p>
            <a:r>
              <a:rPr lang="en-GB" sz="1200" b="0" i="0" u="none" strike="noStrike" kern="1200" baseline="0" dirty="0" smtClean="0">
                <a:solidFill>
                  <a:schemeClr val="tx1"/>
                </a:solidFill>
                <a:latin typeface="+mn-lt"/>
                <a:ea typeface="+mn-ea"/>
                <a:cs typeface="+mn-cs"/>
              </a:rPr>
              <a:t>• TILE O assessment (Task, Individual capability, Load, Environment, Other</a:t>
            </a:r>
          </a:p>
          <a:p>
            <a:r>
              <a:rPr lang="en-GB" sz="1200" b="0" i="0" u="none" strike="noStrike" kern="1200" baseline="0" dirty="0" smtClean="0">
                <a:solidFill>
                  <a:schemeClr val="tx1"/>
                </a:solidFill>
                <a:latin typeface="+mn-lt"/>
                <a:ea typeface="+mn-ea"/>
                <a:cs typeface="+mn-cs"/>
              </a:rPr>
              <a:t>factors)</a:t>
            </a:r>
          </a:p>
          <a:p>
            <a:r>
              <a:rPr lang="en-GB" sz="1200" b="0" i="0" u="none" strike="noStrike" kern="1200" baseline="0" dirty="0" smtClean="0">
                <a:solidFill>
                  <a:schemeClr val="tx1"/>
                </a:solidFill>
                <a:latin typeface="+mn-lt"/>
                <a:ea typeface="+mn-ea"/>
                <a:cs typeface="+mn-cs"/>
              </a:rPr>
              <a:t>• Four P’s (Plan, Prepare, Position, Perform)</a:t>
            </a:r>
          </a:p>
          <a:p>
            <a:r>
              <a:rPr lang="en-GB" sz="1200" b="0" i="0" u="none" strike="noStrike" kern="1200" baseline="0" dirty="0" smtClean="0">
                <a:solidFill>
                  <a:schemeClr val="tx1"/>
                </a:solidFill>
                <a:latin typeface="+mn-lt"/>
                <a:ea typeface="+mn-ea"/>
                <a:cs typeface="+mn-cs"/>
              </a:rPr>
              <a:t>• use the minimum of movement and tell casualty to keep still</a:t>
            </a:r>
          </a:p>
          <a:p>
            <a:r>
              <a:rPr lang="en-GB" sz="1200" b="0" i="0" u="none" strike="noStrike" kern="1200" baseline="0" dirty="0" smtClean="0">
                <a:solidFill>
                  <a:schemeClr val="tx1"/>
                </a:solidFill>
                <a:latin typeface="+mn-lt"/>
                <a:ea typeface="+mn-ea"/>
                <a:cs typeface="+mn-cs"/>
              </a:rPr>
              <a:t>• always explain before doing movement</a:t>
            </a:r>
          </a:p>
          <a:p>
            <a:r>
              <a:rPr lang="en-GB" sz="1200" b="0" i="0" u="none" strike="noStrike" kern="1200" baseline="0" dirty="0" smtClean="0">
                <a:solidFill>
                  <a:schemeClr val="tx1"/>
                </a:solidFill>
                <a:latin typeface="+mn-lt"/>
                <a:ea typeface="+mn-ea"/>
                <a:cs typeface="+mn-cs"/>
              </a:rPr>
              <a:t>• use equipment for the job (longboard, straps) or hold clothing</a:t>
            </a:r>
          </a:p>
          <a:p>
            <a:r>
              <a:rPr lang="en-GB" sz="1200" b="0" i="0" u="none" strike="noStrike" kern="1200" baseline="0" dirty="0" smtClean="0">
                <a:solidFill>
                  <a:schemeClr val="tx1"/>
                </a:solidFill>
                <a:latin typeface="+mn-lt"/>
                <a:ea typeface="+mn-ea"/>
                <a:cs typeface="+mn-cs"/>
              </a:rPr>
              <a:t>• move carefully to avoid stooping, twisting or bending back.</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A person’s centre of gravity is just in front of the base of the spine. The feet bound an area called the base. When</a:t>
            </a:r>
          </a:p>
          <a:p>
            <a:r>
              <a:rPr lang="en-GB" sz="1200" b="0" i="0" u="none" strike="noStrike" kern="1200" baseline="0" dirty="0" smtClean="0">
                <a:solidFill>
                  <a:schemeClr val="tx1"/>
                </a:solidFill>
                <a:latin typeface="+mn-lt"/>
                <a:ea typeface="+mn-ea"/>
                <a:cs typeface="+mn-cs"/>
              </a:rPr>
              <a:t>the body moves from the area of the base the body is no longer at balance and will fall. A good base is one</a:t>
            </a:r>
          </a:p>
          <a:p>
            <a:r>
              <a:rPr lang="en-GB" sz="1200" b="0" i="0" u="none" strike="noStrike" kern="1200" baseline="0" dirty="0" smtClean="0">
                <a:solidFill>
                  <a:schemeClr val="tx1"/>
                </a:solidFill>
                <a:latin typeface="+mn-lt"/>
                <a:ea typeface="+mn-ea"/>
                <a:cs typeface="+mn-cs"/>
              </a:rPr>
              <a:t>shoulder-width apart. The base is maintained while moving by keeping the back foot pointing outwards.</a:t>
            </a:r>
          </a:p>
          <a:p>
            <a:endParaRPr lang="en-GB" sz="1200" b="0"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Preparing to move</a:t>
            </a:r>
          </a:p>
          <a:p>
            <a:r>
              <a:rPr lang="en-GB" sz="1200" b="0" i="0" u="none" strike="noStrike" kern="1200" baseline="0" dirty="0" smtClean="0">
                <a:solidFill>
                  <a:schemeClr val="tx1"/>
                </a:solidFill>
                <a:latin typeface="+mn-lt"/>
                <a:ea typeface="+mn-ea"/>
                <a:cs typeface="+mn-cs"/>
              </a:rPr>
              <a:t>• Clear the area before starting.</a:t>
            </a:r>
          </a:p>
          <a:p>
            <a:r>
              <a:rPr lang="en-GB" sz="1200" b="0" i="0" u="none" strike="noStrike" kern="1200" baseline="0" dirty="0" smtClean="0">
                <a:solidFill>
                  <a:schemeClr val="tx1"/>
                </a:solidFill>
                <a:latin typeface="+mn-lt"/>
                <a:ea typeface="+mn-ea"/>
                <a:cs typeface="+mn-cs"/>
              </a:rPr>
              <a:t>• Plan a route that is clear of obstacles.</a:t>
            </a:r>
          </a:p>
          <a:p>
            <a:r>
              <a:rPr lang="en-GB" sz="1200" b="0" i="0" u="none" strike="noStrike" kern="1200" baseline="0" dirty="0" smtClean="0">
                <a:solidFill>
                  <a:schemeClr val="tx1"/>
                </a:solidFill>
                <a:latin typeface="+mn-lt"/>
                <a:ea typeface="+mn-ea"/>
                <a:cs typeface="+mn-cs"/>
              </a:rPr>
              <a:t>• Explain to the casualty what you will do. Beware if they are incapable of understanding.</a:t>
            </a:r>
          </a:p>
          <a:p>
            <a:r>
              <a:rPr lang="en-GB" sz="1200" b="0" i="0" u="none" strike="noStrike" kern="1200" baseline="0" dirty="0" smtClean="0">
                <a:solidFill>
                  <a:schemeClr val="tx1"/>
                </a:solidFill>
                <a:latin typeface="+mn-lt"/>
                <a:ea typeface="+mn-ea"/>
                <a:cs typeface="+mn-cs"/>
              </a:rPr>
              <a:t>• Use the whole hand to hold: fingers are very weak.</a:t>
            </a:r>
          </a:p>
          <a:p>
            <a:r>
              <a:rPr lang="en-GB" sz="1200" b="0" i="0" u="none" strike="noStrike" kern="1200" baseline="0" dirty="0" smtClean="0">
                <a:solidFill>
                  <a:schemeClr val="tx1"/>
                </a:solidFill>
                <a:latin typeface="+mn-lt"/>
                <a:ea typeface="+mn-ea"/>
                <a:cs typeface="+mn-cs"/>
              </a:rPr>
              <a:t>• When moving as a team, the person at the casualty’s head gives the lift instructions.</a:t>
            </a:r>
          </a:p>
          <a:p>
            <a:r>
              <a:rPr lang="en-GB" sz="1200" b="0" i="0" u="none" strike="noStrike" kern="1200" baseline="0" dirty="0" smtClean="0">
                <a:solidFill>
                  <a:schemeClr val="tx1"/>
                </a:solidFill>
                <a:latin typeface="+mn-lt"/>
                <a:ea typeface="+mn-ea"/>
                <a:cs typeface="+mn-cs"/>
              </a:rPr>
              <a:t>• The instructions must be clear, authoritative, rhythmical and easily understood.</a:t>
            </a:r>
          </a:p>
          <a:p>
            <a:endParaRPr lang="en-GB" sz="1200" b="1"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Don’t use numbers. Instructions such as ‘Ready, steady, lift’ or ‘Prepare to lift, lift’ are common.</a:t>
            </a:r>
          </a:p>
          <a:p>
            <a:r>
              <a:rPr lang="en-GB" sz="1200" b="1" i="0" u="none" strike="noStrike" kern="1200" baseline="0" dirty="0" smtClean="0">
                <a:solidFill>
                  <a:schemeClr val="tx1"/>
                </a:solidFill>
                <a:latin typeface="+mn-lt"/>
                <a:ea typeface="+mn-ea"/>
                <a:cs typeface="+mn-cs"/>
              </a:rPr>
              <a:t>Check local protocols.</a:t>
            </a:r>
            <a:endParaRPr lang="en-US" dirty="0" smtClean="0"/>
          </a:p>
        </p:txBody>
      </p:sp>
      <p:sp>
        <p:nvSpPr>
          <p:cNvPr id="167940" name="Slide Number Placeholder 3"/>
          <p:cNvSpPr txBox="1">
            <a:spLocks noGrp="1"/>
          </p:cNvSpPr>
          <p:nvPr/>
        </p:nvSpPr>
        <p:spPr bwMode="auto">
          <a:xfrm>
            <a:off x="3884613" y="8684246"/>
            <a:ext cx="2971800" cy="458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83" tIns="46292" rIns="92583" bIns="46292" anchor="b"/>
          <a:lstStyle>
            <a:lvl1pPr eaLnBrk="0" hangingPunct="0">
              <a:defRPr sz="2400">
                <a:solidFill>
                  <a:schemeClr val="tx1"/>
                </a:solidFill>
                <a:latin typeface="Times" charset="0"/>
                <a:ea typeface="ＭＳ Ｐゴシック" charset="-128"/>
              </a:defRPr>
            </a:lvl1pPr>
            <a:lvl2pPr marL="742950" indent="-285750" eaLnBrk="0" hangingPunct="0">
              <a:defRPr sz="2400">
                <a:solidFill>
                  <a:schemeClr val="tx1"/>
                </a:solidFill>
                <a:latin typeface="Times" charset="0"/>
                <a:ea typeface="ＭＳ Ｐゴシック" charset="-128"/>
              </a:defRPr>
            </a:lvl2pPr>
            <a:lvl3pPr marL="1143000" indent="-228600" eaLnBrk="0" hangingPunct="0">
              <a:defRPr sz="2400">
                <a:solidFill>
                  <a:schemeClr val="tx1"/>
                </a:solidFill>
                <a:latin typeface="Times" charset="0"/>
                <a:ea typeface="ＭＳ Ｐゴシック" charset="-128"/>
              </a:defRPr>
            </a:lvl3pPr>
            <a:lvl4pPr marL="1600200" indent="-228600" eaLnBrk="0" hangingPunct="0">
              <a:defRPr sz="2400">
                <a:solidFill>
                  <a:schemeClr val="tx1"/>
                </a:solidFill>
                <a:latin typeface="Times" charset="0"/>
                <a:ea typeface="ＭＳ Ｐゴシック" charset="-128"/>
              </a:defRPr>
            </a:lvl4pPr>
            <a:lvl5pPr marL="2057400" indent="-228600" eaLnBrk="0" hangingPunct="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gn="r" eaLnBrk="1" hangingPunct="1"/>
            <a:fld id="{02266BEA-2135-4313-974D-4E1E74C93756}" type="slidenum">
              <a:rPr lang="en-GB" sz="1200">
                <a:latin typeface="Arial" charset="0"/>
              </a:rPr>
              <a:pPr algn="r" eaLnBrk="1" hangingPunct="1"/>
              <a:t>18</a:t>
            </a:fld>
            <a:endParaRPr lang="en-GB" sz="120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itchFamily="34" charset="0"/>
              <a:buNone/>
            </a:pPr>
            <a:endParaRPr lang="en-US" b="0" dirty="0" smtClean="0"/>
          </a:p>
        </p:txBody>
      </p:sp>
      <p:sp>
        <p:nvSpPr>
          <p:cNvPr id="1259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128"/>
              </a:defRPr>
            </a:lvl1pPr>
            <a:lvl2pPr marL="742950" indent="-285750" eaLnBrk="0" hangingPunct="0">
              <a:defRPr sz="2400">
                <a:solidFill>
                  <a:schemeClr val="tx1"/>
                </a:solidFill>
                <a:latin typeface="Times" charset="0"/>
                <a:ea typeface="ＭＳ Ｐゴシック" charset="-128"/>
              </a:defRPr>
            </a:lvl2pPr>
            <a:lvl3pPr marL="1143000" indent="-228600" eaLnBrk="0" hangingPunct="0">
              <a:defRPr sz="2400">
                <a:solidFill>
                  <a:schemeClr val="tx1"/>
                </a:solidFill>
                <a:latin typeface="Times" charset="0"/>
                <a:ea typeface="ＭＳ Ｐゴシック" charset="-128"/>
              </a:defRPr>
            </a:lvl3pPr>
            <a:lvl4pPr marL="1600200" indent="-228600" eaLnBrk="0" hangingPunct="0">
              <a:defRPr sz="2400">
                <a:solidFill>
                  <a:schemeClr val="tx1"/>
                </a:solidFill>
                <a:latin typeface="Times" charset="0"/>
                <a:ea typeface="ＭＳ Ｐゴシック" charset="-128"/>
              </a:defRPr>
            </a:lvl4pPr>
            <a:lvl5pPr marL="2057400" indent="-228600" eaLnBrk="0" hangingPunct="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eaLnBrk="1" hangingPunct="1"/>
            <a:fld id="{1FD12A5B-2164-4B9B-BFD5-C0955D80A99E}" type="slidenum">
              <a:rPr lang="en-GB" sz="1200" smtClean="0">
                <a:solidFill>
                  <a:prstClr val="black"/>
                </a:solidFill>
                <a:latin typeface="Arial" charset="0"/>
              </a:rPr>
              <a:pPr eaLnBrk="1" hangingPunct="1"/>
              <a:t>19</a:t>
            </a:fld>
            <a:endParaRPr lang="en-GB" sz="1200" smtClean="0">
              <a:solidFill>
                <a:prstClr val="black"/>
              </a:solidFill>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itchFamily="34" charset="0"/>
              <a:buNone/>
            </a:pPr>
            <a:r>
              <a:rPr lang="en-US" b="1" dirty="0" smtClean="0"/>
              <a:t> Trainer</a:t>
            </a:r>
            <a:r>
              <a:rPr lang="en-US" b="1" baseline="0" dirty="0" smtClean="0"/>
              <a:t> Assessor Notes: </a:t>
            </a:r>
            <a:r>
              <a:rPr lang="en-US" b="1" i="1" baseline="0" dirty="0" smtClean="0"/>
              <a:t>Use these notes to help you deliver the session (if needed)</a:t>
            </a:r>
          </a:p>
          <a:p>
            <a:pPr marL="0" indent="0">
              <a:buFont typeface="Arial" pitchFamily="34" charset="0"/>
              <a:buNone/>
            </a:pPr>
            <a:endParaRPr lang="en-US" b="1" i="1" baseline="0" dirty="0" smtClean="0"/>
          </a:p>
          <a:p>
            <a:r>
              <a:rPr lang="en-US" dirty="0" smtClean="0"/>
              <a:t>Three distinct stages:</a:t>
            </a:r>
          </a:p>
          <a:p>
            <a:r>
              <a:rPr lang="en-US" dirty="0" smtClean="0"/>
              <a:t>1). Distress</a:t>
            </a:r>
          </a:p>
          <a:p>
            <a:endParaRPr lang="en-US" dirty="0" smtClean="0"/>
          </a:p>
          <a:p>
            <a:r>
              <a:rPr lang="en-US" dirty="0" smtClean="0"/>
              <a:t>This is where a person has difficulty</a:t>
            </a:r>
            <a:r>
              <a:rPr lang="en-US" baseline="0" dirty="0" smtClean="0"/>
              <a:t> in getting to safety but has enough skill or buoyancy to stay afloat. They can wave or call for help. Some people may not know they are in trouble, for example someone swimming against a current, which could mean they present the ‘distress’ for seconds or minutes. Often in such cases, lifeguards can see the danger yet casualties complain they do not need rescuing because they do not feel helpless (distressed). Lifeguard should intervene at this early stage and often do where swimmers drift towards known rip currents.</a:t>
            </a:r>
            <a:endParaRPr lang="en-US" dirty="0" smtClean="0"/>
          </a:p>
          <a:p>
            <a:endParaRPr lang="en-US" dirty="0" smtClean="0"/>
          </a:p>
          <a:p>
            <a:r>
              <a:rPr lang="en-US" dirty="0" smtClean="0"/>
              <a:t>2).</a:t>
            </a:r>
            <a:r>
              <a:rPr lang="en-US" baseline="0" dirty="0" smtClean="0"/>
              <a:t> Panic</a:t>
            </a:r>
          </a:p>
          <a:p>
            <a:endParaRPr lang="en-US" baseline="0" dirty="0" smtClean="0"/>
          </a:p>
          <a:p>
            <a:r>
              <a:rPr lang="en-US" baseline="0" dirty="0" smtClean="0"/>
              <a:t>This follows on from the distress stage as swimmers lose strength or panic on sudden water entry or depth increase. This is the classic ‘climbing the ladder’ stage, as the casualty just concentrates on getting air and cannot call for help</a:t>
            </a:r>
          </a:p>
          <a:p>
            <a:endParaRPr lang="en-US" baseline="0" dirty="0" smtClean="0"/>
          </a:p>
          <a:p>
            <a:r>
              <a:rPr lang="en-US" baseline="0" dirty="0" smtClean="0"/>
              <a:t>3). Submersion</a:t>
            </a:r>
          </a:p>
          <a:p>
            <a:endParaRPr lang="en-US" baseline="0" dirty="0" smtClean="0"/>
          </a:p>
          <a:p>
            <a:r>
              <a:rPr lang="en-US" baseline="0" dirty="0" smtClean="0"/>
              <a:t>Most drowning's occur due to victims sinking and rarely floating face down. Once submersion occurs it is incredibly difficult to discover or rescue a casualty due to water visibility, currents and breaking surf. Successful recoveries also rely on getting the casualty out quickly to medical attention although cold freshwater rescues have occurred up to an hour after submersion. The ‘window of success’ is likely to be as little as 2 minutes. It is essential that rescues occur at the distress and panic stages.</a:t>
            </a:r>
          </a:p>
          <a:p>
            <a:endParaRPr lang="en-US" baseline="0" dirty="0" smtClean="0"/>
          </a:p>
          <a:p>
            <a:r>
              <a:rPr lang="en-US" b="1" baseline="0" dirty="0" smtClean="0"/>
              <a:t>Sudden Drowning Syndrome</a:t>
            </a:r>
          </a:p>
          <a:p>
            <a:endParaRPr lang="en-US" b="1" baseline="0" dirty="0" smtClean="0"/>
          </a:p>
          <a:p>
            <a:r>
              <a:rPr lang="en-US" b="0" baseline="0" dirty="0" smtClean="0"/>
              <a:t>This occurs because of existing injuries or illnesses, unrelated to drowning conditions, occurring while casualties are in the water. Someone may have cardiac arrest (falling into cold water), epilepsy, spinal injury, severe trauma, too much alcohol/drugs and other illnesses. No struggle may be present or indications shown, nor hazards near. Hence, for a lifeguard it may be extremely difficult to spot before submersion. Therefore there must be a waterline patrol at all times people are in the water.</a:t>
            </a:r>
          </a:p>
          <a:p>
            <a:endParaRPr lang="en-US" b="0" baseline="0" dirty="0" smtClean="0"/>
          </a:p>
          <a:p>
            <a:r>
              <a:rPr lang="en-US" b="1" baseline="0" dirty="0" smtClean="0"/>
              <a:t>Secondary Drowning</a:t>
            </a:r>
          </a:p>
          <a:p>
            <a:endParaRPr lang="en-US" b="1" baseline="0" dirty="0" smtClean="0"/>
          </a:p>
          <a:p>
            <a:r>
              <a:rPr lang="en-US" b="0" baseline="0" dirty="0" smtClean="0"/>
              <a:t>This is where a casualty has inhaled water into their lungs. They will usually get a burning sensation in their nose, throat or chest. Once the water is in the lungs the body tries to flush out the salt in the water and results in you drowning internally. This can occur 72 hours after inhalation, therefore as a lifeguard it is imperative that if you think someone has inhaled water you advise them to seek medical attention.</a:t>
            </a:r>
          </a:p>
        </p:txBody>
      </p:sp>
      <p:sp>
        <p:nvSpPr>
          <p:cNvPr id="212996" name="Slide Number Placeholder 3"/>
          <p:cNvSpPr txBox="1">
            <a:spLocks noGrp="1"/>
          </p:cNvSpPr>
          <p:nvPr/>
        </p:nvSpPr>
        <p:spPr bwMode="auto">
          <a:xfrm>
            <a:off x="3884613" y="8684246"/>
            <a:ext cx="2971800" cy="458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83" tIns="46292" rIns="92583" bIns="46292" anchor="b"/>
          <a:lstStyle>
            <a:lvl1pPr eaLnBrk="0" hangingPunct="0">
              <a:defRPr sz="2400">
                <a:solidFill>
                  <a:schemeClr val="tx1"/>
                </a:solidFill>
                <a:latin typeface="Times" charset="0"/>
                <a:ea typeface="ＭＳ Ｐゴシック" charset="-128"/>
              </a:defRPr>
            </a:lvl1pPr>
            <a:lvl2pPr marL="742950" indent="-285750" eaLnBrk="0" hangingPunct="0">
              <a:defRPr sz="2400">
                <a:solidFill>
                  <a:schemeClr val="tx1"/>
                </a:solidFill>
                <a:latin typeface="Times" charset="0"/>
                <a:ea typeface="ＭＳ Ｐゴシック" charset="-128"/>
              </a:defRPr>
            </a:lvl2pPr>
            <a:lvl3pPr marL="1143000" indent="-228600" eaLnBrk="0" hangingPunct="0">
              <a:defRPr sz="2400">
                <a:solidFill>
                  <a:schemeClr val="tx1"/>
                </a:solidFill>
                <a:latin typeface="Times" charset="0"/>
                <a:ea typeface="ＭＳ Ｐゴシック" charset="-128"/>
              </a:defRPr>
            </a:lvl3pPr>
            <a:lvl4pPr marL="1600200" indent="-228600" eaLnBrk="0" hangingPunct="0">
              <a:defRPr sz="2400">
                <a:solidFill>
                  <a:schemeClr val="tx1"/>
                </a:solidFill>
                <a:latin typeface="Times" charset="0"/>
                <a:ea typeface="ＭＳ Ｐゴシック" charset="-128"/>
              </a:defRPr>
            </a:lvl4pPr>
            <a:lvl5pPr marL="2057400" indent="-228600" eaLnBrk="0" hangingPunct="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gn="r" eaLnBrk="1" hangingPunct="1"/>
            <a:fld id="{7BF070A5-0F50-4963-B1BA-FB775F62FD1F}" type="slidenum">
              <a:rPr lang="en-GB" sz="1200">
                <a:solidFill>
                  <a:prstClr val="black"/>
                </a:solidFill>
                <a:latin typeface="Arial" charset="0"/>
              </a:rPr>
              <a:pPr algn="r" eaLnBrk="1" hangingPunct="1"/>
              <a:t>20</a:t>
            </a:fld>
            <a:endParaRPr lang="en-GB" sz="1200">
              <a:solidFill>
                <a:prstClr val="black"/>
              </a:solidFill>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itchFamily="34" charset="0"/>
              <a:buNone/>
            </a:pPr>
            <a:r>
              <a:rPr lang="en-GB" b="1" dirty="0" smtClean="0"/>
              <a:t>Cold Water Immersion</a:t>
            </a:r>
          </a:p>
          <a:p>
            <a:pPr marL="0" indent="0">
              <a:buFont typeface="Arial" pitchFamily="34" charset="0"/>
              <a:buNone/>
            </a:pPr>
            <a:endParaRPr lang="en-GB" b="0" dirty="0" smtClean="0"/>
          </a:p>
          <a:p>
            <a:pPr marL="0" indent="0">
              <a:buFont typeface="Arial" pitchFamily="34" charset="0"/>
              <a:buNone/>
            </a:pPr>
            <a:r>
              <a:rPr lang="en-GB" b="0" dirty="0" smtClean="0"/>
              <a:t>Cold water has been defined as 15°C or lower*. The</a:t>
            </a:r>
            <a:r>
              <a:rPr lang="en-GB" b="0" baseline="0" dirty="0" smtClean="0"/>
              <a:t> </a:t>
            </a:r>
            <a:r>
              <a:rPr lang="en-GB" b="0" dirty="0" smtClean="0"/>
              <a:t>majority of inland bodies of water will only be warmer</a:t>
            </a:r>
            <a:r>
              <a:rPr lang="en-GB" b="0" baseline="0" dirty="0" smtClean="0"/>
              <a:t> </a:t>
            </a:r>
            <a:r>
              <a:rPr lang="en-GB" b="0" dirty="0" smtClean="0"/>
              <a:t>than this during the summer months. Some areas of the</a:t>
            </a:r>
            <a:r>
              <a:rPr lang="en-GB" b="0" baseline="0" dirty="0" smtClean="0"/>
              <a:t> </a:t>
            </a:r>
            <a:r>
              <a:rPr lang="en-GB" b="0" dirty="0" smtClean="0"/>
              <a:t>United Kingdom will have bodies of water that never</a:t>
            </a:r>
            <a:r>
              <a:rPr lang="en-GB" b="0" baseline="0" dirty="0" smtClean="0"/>
              <a:t> </a:t>
            </a:r>
            <a:r>
              <a:rPr lang="en-GB" b="0" dirty="0" smtClean="0"/>
              <a:t>elevate above this level.</a:t>
            </a:r>
            <a:r>
              <a:rPr lang="en-GB" b="0" baseline="0" dirty="0" smtClean="0"/>
              <a:t> </a:t>
            </a:r>
            <a:r>
              <a:rPr lang="en-GB" b="0" dirty="0" smtClean="0"/>
              <a:t>It is a commonly held misconception that casualties falling</a:t>
            </a:r>
          </a:p>
          <a:p>
            <a:pPr marL="0" indent="0">
              <a:buFont typeface="Arial" pitchFamily="34" charset="0"/>
              <a:buNone/>
            </a:pPr>
            <a:r>
              <a:rPr lang="en-GB" b="0" dirty="0" smtClean="0"/>
              <a:t>into cold water die from “sudden hypothermia”. This is</a:t>
            </a:r>
            <a:r>
              <a:rPr lang="en-GB" b="0" baseline="0" dirty="0" smtClean="0"/>
              <a:t> </a:t>
            </a:r>
            <a:r>
              <a:rPr lang="en-GB" b="0" dirty="0" smtClean="0"/>
              <a:t>untrue and in fact it takes a relatively long period of time</a:t>
            </a:r>
            <a:r>
              <a:rPr lang="en-GB" b="0" baseline="0" dirty="0" smtClean="0"/>
              <a:t> </a:t>
            </a:r>
            <a:r>
              <a:rPr lang="en-GB" b="0" dirty="0" smtClean="0"/>
              <a:t>for casualties to become hypothermic. </a:t>
            </a:r>
          </a:p>
          <a:p>
            <a:pPr marL="0" indent="0">
              <a:buFont typeface="Arial" pitchFamily="34" charset="0"/>
              <a:buNone/>
            </a:pPr>
            <a:endParaRPr lang="en-GB" b="0" dirty="0" smtClean="0"/>
          </a:p>
          <a:p>
            <a:pPr marL="0" indent="0">
              <a:buFont typeface="Arial" pitchFamily="34" charset="0"/>
              <a:buNone/>
            </a:pPr>
            <a:r>
              <a:rPr lang="en-GB" b="0" dirty="0" smtClean="0"/>
              <a:t>Sudden death in</a:t>
            </a:r>
            <a:r>
              <a:rPr lang="en-GB" b="0" baseline="0" dirty="0" smtClean="0"/>
              <a:t> </a:t>
            </a:r>
            <a:r>
              <a:rPr lang="en-GB" b="0" dirty="0" smtClean="0"/>
              <a:t>cold water has many potential causes, some of which are</a:t>
            </a:r>
            <a:r>
              <a:rPr lang="en-GB" b="0" baseline="0" dirty="0" smtClean="0"/>
              <a:t> </a:t>
            </a:r>
            <a:r>
              <a:rPr lang="en-GB" b="0" dirty="0" smtClean="0"/>
              <a:t>discussed below.</a:t>
            </a:r>
          </a:p>
          <a:p>
            <a:pPr marL="0" indent="0">
              <a:buFont typeface="Arial" pitchFamily="34" charset="0"/>
              <a:buNone/>
            </a:pPr>
            <a:endParaRPr lang="en-GB" b="0" dirty="0" smtClean="0"/>
          </a:p>
          <a:p>
            <a:pPr marL="0" indent="0">
              <a:buFont typeface="Arial" pitchFamily="34" charset="0"/>
              <a:buNone/>
            </a:pPr>
            <a:r>
              <a:rPr lang="en-GB" b="0" dirty="0" smtClean="0"/>
              <a:t>Sudden immersion or submersion in cold water can have</a:t>
            </a:r>
            <a:r>
              <a:rPr lang="en-GB" b="0" baseline="0" dirty="0" smtClean="0"/>
              <a:t> </a:t>
            </a:r>
            <a:r>
              <a:rPr lang="en-GB" b="0" dirty="0" smtClean="0"/>
              <a:t>profound effects on the way the human body operates.</a:t>
            </a:r>
            <a:r>
              <a:rPr lang="en-GB" b="0" baseline="0" dirty="0" smtClean="0"/>
              <a:t> </a:t>
            </a:r>
            <a:r>
              <a:rPr lang="en-GB" b="0" dirty="0" smtClean="0"/>
              <a:t>These adverse effects are reduced in people who regularly</a:t>
            </a:r>
            <a:r>
              <a:rPr lang="en-GB" b="0" baseline="0" dirty="0" smtClean="0"/>
              <a:t> </a:t>
            </a:r>
            <a:r>
              <a:rPr lang="en-GB" b="0" dirty="0" smtClean="0"/>
              <a:t>expose themselves to cold water. This habituation is seen</a:t>
            </a:r>
            <a:r>
              <a:rPr lang="en-GB" b="0" baseline="0" dirty="0" smtClean="0"/>
              <a:t> </a:t>
            </a:r>
            <a:r>
              <a:rPr lang="en-GB" b="0" dirty="0" smtClean="0"/>
              <a:t>in open water swimmers, kayakers, surfers and other</a:t>
            </a:r>
            <a:r>
              <a:rPr lang="en-GB" b="0" baseline="0" dirty="0" smtClean="0"/>
              <a:t> </a:t>
            </a:r>
            <a:r>
              <a:rPr lang="en-GB" b="0" dirty="0" smtClean="0"/>
              <a:t>water uses who are immersed or submersed as part of</a:t>
            </a:r>
            <a:r>
              <a:rPr lang="en-GB" b="0" baseline="0" dirty="0" smtClean="0"/>
              <a:t> </a:t>
            </a:r>
            <a:r>
              <a:rPr lang="en-GB" b="0" dirty="0" smtClean="0"/>
              <a:t>their activity.</a:t>
            </a:r>
          </a:p>
          <a:p>
            <a:pPr marL="0" indent="0">
              <a:buFont typeface="Arial" pitchFamily="34" charset="0"/>
              <a:buNone/>
            </a:pPr>
            <a:endParaRPr lang="en-GB" b="0" dirty="0" smtClean="0"/>
          </a:p>
          <a:p>
            <a:pPr marL="0" indent="0">
              <a:buFont typeface="Arial" pitchFamily="34" charset="0"/>
              <a:buNone/>
            </a:pPr>
            <a:r>
              <a:rPr lang="en-GB" b="0" dirty="0" smtClean="0"/>
              <a:t>Immersion into cold water causes four characteristic</a:t>
            </a:r>
            <a:r>
              <a:rPr lang="en-GB" b="0" baseline="0" dirty="0" smtClean="0"/>
              <a:t> </a:t>
            </a:r>
            <a:r>
              <a:rPr lang="en-GB" b="0" dirty="0" smtClean="0"/>
              <a:t>phases known as cold shock:</a:t>
            </a:r>
          </a:p>
          <a:p>
            <a:pPr marL="0" indent="0">
              <a:buFont typeface="Arial" pitchFamily="34" charset="0"/>
              <a:buNone/>
            </a:pPr>
            <a:endParaRPr lang="en-GB" b="0" dirty="0" smtClean="0"/>
          </a:p>
          <a:p>
            <a:pPr marL="228600" indent="-228600">
              <a:buFont typeface="Arial" pitchFamily="34" charset="0"/>
              <a:buAutoNum type="arabicPeriod"/>
            </a:pPr>
            <a:r>
              <a:rPr lang="en-GB" b="0" dirty="0" smtClean="0"/>
              <a:t>Gasp reflex – an initial sharp uncontrolled intake of</a:t>
            </a:r>
            <a:r>
              <a:rPr lang="en-GB" b="0" baseline="0" dirty="0" smtClean="0"/>
              <a:t> </a:t>
            </a:r>
            <a:r>
              <a:rPr lang="en-GB" b="0" dirty="0" smtClean="0"/>
              <a:t>breath occurs. If the casualty’s face is under water they</a:t>
            </a:r>
            <a:r>
              <a:rPr lang="en-GB" b="0" baseline="0" dirty="0" smtClean="0"/>
              <a:t> </a:t>
            </a:r>
            <a:r>
              <a:rPr lang="en-GB" b="0" dirty="0" smtClean="0"/>
              <a:t>will aspirate water and may drown. Entering the water</a:t>
            </a:r>
            <a:r>
              <a:rPr lang="en-GB" b="0" baseline="0" dirty="0" smtClean="0"/>
              <a:t> </a:t>
            </a:r>
            <a:r>
              <a:rPr lang="en-GB" b="0" dirty="0" smtClean="0"/>
              <a:t>gradually will reduce the magnitude of this effect.</a:t>
            </a:r>
          </a:p>
          <a:p>
            <a:pPr marL="0" indent="0">
              <a:buFont typeface="Arial" pitchFamily="34" charset="0"/>
              <a:buNone/>
            </a:pPr>
            <a:endParaRPr lang="en-GB" b="0" dirty="0" smtClean="0"/>
          </a:p>
          <a:p>
            <a:pPr marL="0" indent="0">
              <a:buFont typeface="Arial" pitchFamily="34" charset="0"/>
              <a:buNone/>
            </a:pPr>
            <a:r>
              <a:rPr lang="en-GB" b="0" dirty="0" smtClean="0"/>
              <a:t>2. Rapid breathing follows which removes carbon dioxide</a:t>
            </a:r>
            <a:r>
              <a:rPr lang="en-GB" b="0" baseline="0" dirty="0" smtClean="0"/>
              <a:t> </a:t>
            </a:r>
            <a:r>
              <a:rPr lang="en-GB" b="0" dirty="0" smtClean="0"/>
              <a:t>from the body causing the casualty to blackout. There</a:t>
            </a:r>
            <a:r>
              <a:rPr lang="en-GB" b="0" baseline="0" dirty="0" smtClean="0"/>
              <a:t> </a:t>
            </a:r>
            <a:r>
              <a:rPr lang="en-GB" b="0" dirty="0" smtClean="0"/>
              <a:t>is also an increase in heart rate and blood pressure.</a:t>
            </a:r>
            <a:r>
              <a:rPr lang="en-GB" b="0" baseline="0" dirty="0" smtClean="0"/>
              <a:t> </a:t>
            </a:r>
            <a:r>
              <a:rPr lang="en-GB" b="0" dirty="0" smtClean="0"/>
              <a:t>These dramatic changes may lead to cardiac arrest. In</a:t>
            </a:r>
            <a:r>
              <a:rPr lang="en-GB" b="0" baseline="0" dirty="0" smtClean="0"/>
              <a:t> </a:t>
            </a:r>
            <a:r>
              <a:rPr lang="en-GB" b="0" dirty="0" smtClean="0"/>
              <a:t>addition the casualty may aspirate cold water</a:t>
            </a:r>
            <a:r>
              <a:rPr lang="en-GB" b="0" baseline="0" dirty="0" smtClean="0"/>
              <a:t> </a:t>
            </a:r>
            <a:r>
              <a:rPr lang="en-GB" b="0" dirty="0" smtClean="0"/>
              <a:t>increasing the rate of cooling and causing respiratory</a:t>
            </a:r>
            <a:r>
              <a:rPr lang="en-GB" b="0" baseline="0" dirty="0" smtClean="0"/>
              <a:t> </a:t>
            </a:r>
            <a:r>
              <a:rPr lang="en-GB" b="0" dirty="0" smtClean="0"/>
              <a:t>distress.</a:t>
            </a:r>
          </a:p>
          <a:p>
            <a:pPr marL="0" indent="0">
              <a:buFont typeface="Arial" pitchFamily="34" charset="0"/>
              <a:buNone/>
            </a:pPr>
            <a:endParaRPr lang="en-GB" b="0" dirty="0" smtClean="0"/>
          </a:p>
          <a:p>
            <a:pPr marL="0" indent="0">
              <a:buFont typeface="Arial" pitchFamily="34" charset="0"/>
              <a:buNone/>
            </a:pPr>
            <a:r>
              <a:rPr lang="en-GB" b="0" dirty="0" smtClean="0"/>
              <a:t>3. Muscle control is impaired by the cold water. Shivering</a:t>
            </a:r>
            <a:r>
              <a:rPr lang="en-GB" b="0" baseline="0" dirty="0" smtClean="0"/>
              <a:t> </a:t>
            </a:r>
            <a:r>
              <a:rPr lang="en-GB" b="0" dirty="0" smtClean="0"/>
              <a:t>will prevent efficient use of muscles to maintain</a:t>
            </a:r>
            <a:r>
              <a:rPr lang="en-GB" b="0" baseline="0" dirty="0" smtClean="0"/>
              <a:t> </a:t>
            </a:r>
            <a:r>
              <a:rPr lang="en-GB" b="0" dirty="0" smtClean="0"/>
              <a:t>position in the water and potential lead to swim</a:t>
            </a:r>
          </a:p>
          <a:p>
            <a:pPr marL="0" indent="0">
              <a:buFont typeface="Arial" pitchFamily="34" charset="0"/>
              <a:buNone/>
            </a:pPr>
            <a:r>
              <a:rPr lang="en-GB" b="0" dirty="0" smtClean="0"/>
              <a:t>failure.</a:t>
            </a:r>
          </a:p>
          <a:p>
            <a:pPr marL="0" indent="0">
              <a:buFont typeface="Arial" pitchFamily="34" charset="0"/>
              <a:buNone/>
            </a:pPr>
            <a:endParaRPr lang="en-GB" b="0" dirty="0" smtClean="0"/>
          </a:p>
          <a:p>
            <a:pPr marL="0" indent="0">
              <a:buFont typeface="Arial" pitchFamily="34" charset="0"/>
              <a:buNone/>
            </a:pPr>
            <a:r>
              <a:rPr lang="en-GB" b="0" dirty="0" smtClean="0"/>
              <a:t>4. Water is more efficient than air at removing heat from</a:t>
            </a:r>
            <a:r>
              <a:rPr lang="en-GB" b="0" baseline="0" dirty="0" smtClean="0"/>
              <a:t> </a:t>
            </a:r>
            <a:r>
              <a:rPr lang="en-GB" b="0" dirty="0" smtClean="0"/>
              <a:t>the body resulting in hypothermia and dehydration.</a:t>
            </a:r>
            <a:r>
              <a:rPr lang="en-GB" b="0" baseline="0" dirty="0" smtClean="0"/>
              <a:t> </a:t>
            </a:r>
            <a:r>
              <a:rPr lang="en-GB" b="0" dirty="0" smtClean="0"/>
              <a:t>If an individuals’ face comes into contact with cold water it</a:t>
            </a:r>
            <a:r>
              <a:rPr lang="en-GB" b="0" baseline="0" dirty="0" smtClean="0"/>
              <a:t> </a:t>
            </a:r>
            <a:r>
              <a:rPr lang="en-GB" b="0" dirty="0" smtClean="0"/>
              <a:t>may initiate a reflex which causes a slowing of the heart</a:t>
            </a:r>
            <a:r>
              <a:rPr lang="en-GB" b="0" baseline="0" dirty="0" smtClean="0"/>
              <a:t> </a:t>
            </a:r>
            <a:r>
              <a:rPr lang="en-GB" b="0" dirty="0" smtClean="0"/>
              <a:t>rate, a drop in blood pressure and breath holding. This is</a:t>
            </a:r>
          </a:p>
          <a:p>
            <a:pPr marL="0" indent="0">
              <a:buFont typeface="Arial" pitchFamily="34" charset="0"/>
              <a:buNone/>
            </a:pPr>
            <a:r>
              <a:rPr lang="en-GB" b="0" dirty="0" smtClean="0"/>
              <a:t>known as the ”dive reflex”.</a:t>
            </a:r>
            <a:r>
              <a:rPr lang="en-GB" b="0" baseline="0" dirty="0" smtClean="0"/>
              <a:t> </a:t>
            </a:r>
            <a:r>
              <a:rPr lang="en-GB" b="0" dirty="0" smtClean="0"/>
              <a:t>If the two opposing responses of the dive reflex and cold</a:t>
            </a:r>
            <a:r>
              <a:rPr lang="en-GB" b="0" baseline="0" dirty="0" smtClean="0"/>
              <a:t> </a:t>
            </a:r>
            <a:r>
              <a:rPr lang="en-GB" b="0" dirty="0" smtClean="0"/>
              <a:t>shock occur together it is known as “Autonomic conflict”</a:t>
            </a:r>
          </a:p>
          <a:p>
            <a:pPr marL="0" indent="0">
              <a:buFont typeface="Arial" pitchFamily="34" charset="0"/>
              <a:buNone/>
            </a:pPr>
            <a:r>
              <a:rPr lang="en-GB" b="0" dirty="0" smtClean="0"/>
              <a:t>which may result in cardiac arrest.</a:t>
            </a:r>
            <a:r>
              <a:rPr lang="en-GB" b="0" baseline="0" dirty="0" smtClean="0"/>
              <a:t> </a:t>
            </a:r>
            <a:r>
              <a:rPr lang="en-GB" b="0" dirty="0" smtClean="0"/>
              <a:t>Successful resuscitation has occurred following prolonged</a:t>
            </a:r>
            <a:r>
              <a:rPr lang="en-GB" b="0" baseline="0" dirty="0" smtClean="0"/>
              <a:t> </a:t>
            </a:r>
            <a:r>
              <a:rPr lang="en-GB" b="0" dirty="0" smtClean="0"/>
              <a:t>submersion in cold water, however if the casualty has had</a:t>
            </a:r>
          </a:p>
          <a:p>
            <a:pPr marL="0" indent="0">
              <a:buFont typeface="Arial" pitchFamily="34" charset="0"/>
              <a:buNone/>
            </a:pPr>
            <a:r>
              <a:rPr lang="en-GB" b="0" dirty="0" smtClean="0"/>
              <a:t>their face (and hence their airway) submerged for more</a:t>
            </a:r>
            <a:r>
              <a:rPr lang="en-GB" b="0" baseline="0" dirty="0" smtClean="0"/>
              <a:t> </a:t>
            </a:r>
            <a:r>
              <a:rPr lang="en-GB" b="0" dirty="0" smtClean="0"/>
              <a:t>than 90 minutes resuscitation is likely to be unsuccessful.</a:t>
            </a:r>
            <a:r>
              <a:rPr lang="en-GB" b="0" baseline="0" dirty="0" smtClean="0"/>
              <a:t> </a:t>
            </a:r>
            <a:r>
              <a:rPr lang="en-GB" b="0" dirty="0" smtClean="0"/>
              <a:t>In this situation attempts at resuscitation should be</a:t>
            </a:r>
            <a:r>
              <a:rPr lang="en-GB" b="0" baseline="0" dirty="0" smtClean="0"/>
              <a:t> </a:t>
            </a:r>
            <a:r>
              <a:rPr lang="en-GB" b="0" dirty="0" smtClean="0"/>
              <a:t>avoided other than in exceptional circumstances.</a:t>
            </a:r>
            <a:endParaRPr lang="en-US" b="0" dirty="0" smtClean="0"/>
          </a:p>
        </p:txBody>
      </p:sp>
      <p:sp>
        <p:nvSpPr>
          <p:cNvPr id="1259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128"/>
              </a:defRPr>
            </a:lvl1pPr>
            <a:lvl2pPr marL="742950" indent="-285750" eaLnBrk="0" hangingPunct="0">
              <a:defRPr sz="2400">
                <a:solidFill>
                  <a:schemeClr val="tx1"/>
                </a:solidFill>
                <a:latin typeface="Times" charset="0"/>
                <a:ea typeface="ＭＳ Ｐゴシック" charset="-128"/>
              </a:defRPr>
            </a:lvl2pPr>
            <a:lvl3pPr marL="1143000" indent="-228600" eaLnBrk="0" hangingPunct="0">
              <a:defRPr sz="2400">
                <a:solidFill>
                  <a:schemeClr val="tx1"/>
                </a:solidFill>
                <a:latin typeface="Times" charset="0"/>
                <a:ea typeface="ＭＳ Ｐゴシック" charset="-128"/>
              </a:defRPr>
            </a:lvl3pPr>
            <a:lvl4pPr marL="1600200" indent="-228600" eaLnBrk="0" hangingPunct="0">
              <a:defRPr sz="2400">
                <a:solidFill>
                  <a:schemeClr val="tx1"/>
                </a:solidFill>
                <a:latin typeface="Times" charset="0"/>
                <a:ea typeface="ＭＳ Ｐゴシック" charset="-128"/>
              </a:defRPr>
            </a:lvl4pPr>
            <a:lvl5pPr marL="2057400" indent="-228600" eaLnBrk="0" hangingPunct="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eaLnBrk="1" hangingPunct="1"/>
            <a:fld id="{1FD12A5B-2164-4B9B-BFD5-C0955D80A99E}" type="slidenum">
              <a:rPr lang="en-GB" sz="1200" smtClean="0">
                <a:solidFill>
                  <a:prstClr val="black"/>
                </a:solidFill>
                <a:latin typeface="Arial" charset="0"/>
              </a:rPr>
              <a:pPr eaLnBrk="1" hangingPunct="1"/>
              <a:t>21</a:t>
            </a:fld>
            <a:endParaRPr lang="en-GB" sz="1200" smtClean="0">
              <a:solidFill>
                <a:prstClr val="black"/>
              </a:solidFill>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itchFamily="34" charset="0"/>
              <a:buNone/>
            </a:pPr>
            <a:endParaRPr lang="en-US" b="0" dirty="0" smtClean="0"/>
          </a:p>
        </p:txBody>
      </p:sp>
      <p:sp>
        <p:nvSpPr>
          <p:cNvPr id="1259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128"/>
              </a:defRPr>
            </a:lvl1pPr>
            <a:lvl2pPr marL="742950" indent="-285750" eaLnBrk="0" hangingPunct="0">
              <a:defRPr sz="2400">
                <a:solidFill>
                  <a:schemeClr val="tx1"/>
                </a:solidFill>
                <a:latin typeface="Times" charset="0"/>
                <a:ea typeface="ＭＳ Ｐゴシック" charset="-128"/>
              </a:defRPr>
            </a:lvl2pPr>
            <a:lvl3pPr marL="1143000" indent="-228600" eaLnBrk="0" hangingPunct="0">
              <a:defRPr sz="2400">
                <a:solidFill>
                  <a:schemeClr val="tx1"/>
                </a:solidFill>
                <a:latin typeface="Times" charset="0"/>
                <a:ea typeface="ＭＳ Ｐゴシック" charset="-128"/>
              </a:defRPr>
            </a:lvl3pPr>
            <a:lvl4pPr marL="1600200" indent="-228600" eaLnBrk="0" hangingPunct="0">
              <a:defRPr sz="2400">
                <a:solidFill>
                  <a:schemeClr val="tx1"/>
                </a:solidFill>
                <a:latin typeface="Times" charset="0"/>
                <a:ea typeface="ＭＳ Ｐゴシック" charset="-128"/>
              </a:defRPr>
            </a:lvl4pPr>
            <a:lvl5pPr marL="2057400" indent="-228600" eaLnBrk="0" hangingPunct="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eaLnBrk="1" hangingPunct="1"/>
            <a:fld id="{1FD12A5B-2164-4B9B-BFD5-C0955D80A99E}" type="slidenum">
              <a:rPr lang="en-GB" sz="1200" smtClean="0">
                <a:solidFill>
                  <a:prstClr val="black"/>
                </a:solidFill>
                <a:latin typeface="Arial" charset="0"/>
              </a:rPr>
              <a:pPr eaLnBrk="1" hangingPunct="1"/>
              <a:t>22</a:t>
            </a:fld>
            <a:endParaRPr lang="en-GB" sz="1200" smtClean="0">
              <a:solidFill>
                <a:prstClr val="black"/>
              </a:solidFill>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itchFamily="34" charset="0"/>
              <a:buNone/>
            </a:pPr>
            <a:r>
              <a:rPr lang="en-US" b="1" dirty="0" smtClean="0"/>
              <a:t>Trainer</a:t>
            </a:r>
            <a:r>
              <a:rPr lang="en-US" b="1" baseline="0" dirty="0" smtClean="0"/>
              <a:t> Assessor Notes: </a:t>
            </a:r>
            <a:r>
              <a:rPr lang="en-US" b="1" i="1" baseline="0" dirty="0" smtClean="0"/>
              <a:t>Use these notes to help you deliver the session (if needed)</a:t>
            </a:r>
          </a:p>
          <a:p>
            <a:pPr marL="0" indent="0">
              <a:buFont typeface="Arial" pitchFamily="34" charset="0"/>
              <a:buNone/>
            </a:pPr>
            <a:endParaRPr lang="en-US" b="1" i="1" baseline="0" dirty="0" smtClean="0"/>
          </a:p>
          <a:p>
            <a:pPr marL="0" indent="0">
              <a:buFont typeface="Arial" pitchFamily="34" charset="0"/>
              <a:buNone/>
            </a:pPr>
            <a:r>
              <a:rPr lang="en-US" dirty="0" smtClean="0"/>
              <a:t>In scanning the area of responsibility the lifeguard should pay particular attention to areas of crowd concentration. Dissect those areas, </a:t>
            </a:r>
          </a:p>
          <a:p>
            <a:pPr marL="171450" indent="-171450">
              <a:buFont typeface="Arial" pitchFamily="34" charset="0"/>
              <a:buChar char="•"/>
            </a:pPr>
            <a:r>
              <a:rPr lang="en-US" dirty="0" smtClean="0"/>
              <a:t>carefully watch and predict water conditions and the resultant action of the swimmers. </a:t>
            </a:r>
          </a:p>
          <a:p>
            <a:pPr marL="171450" indent="-171450">
              <a:buFont typeface="Arial" pitchFamily="34" charset="0"/>
              <a:buChar char="•"/>
            </a:pPr>
            <a:r>
              <a:rPr lang="en-US" dirty="0" smtClean="0"/>
              <a:t>Anticipate and understand behaviour patterns of people</a:t>
            </a:r>
            <a:r>
              <a:rPr lang="en-US" baseline="0" dirty="0" smtClean="0"/>
              <a:t> to prevent rescue, for example:</a:t>
            </a:r>
          </a:p>
          <a:p>
            <a:pPr marL="171450" indent="-171450">
              <a:buFont typeface="Arial" pitchFamily="34" charset="0"/>
              <a:buChar char="•"/>
            </a:pPr>
            <a:endParaRPr lang="en-US" baseline="0" dirty="0" smtClean="0"/>
          </a:p>
          <a:p>
            <a:pPr marL="171450" indent="-171450">
              <a:buFont typeface="Arial" pitchFamily="34" charset="0"/>
              <a:buChar char="•"/>
            </a:pPr>
            <a:r>
              <a:rPr lang="en-US" b="1" baseline="0" dirty="0" smtClean="0"/>
              <a:t>Age extremities – </a:t>
            </a:r>
            <a:r>
              <a:rPr lang="en-US" b="0" baseline="0" dirty="0" smtClean="0"/>
              <a:t>very young and very old people should always be observed with suspicion on a beach. Young children should be intercepted if they approach the water without adult supervision</a:t>
            </a:r>
          </a:p>
          <a:p>
            <a:pPr marL="171450" indent="-171450">
              <a:buFont typeface="Arial" pitchFamily="34" charset="0"/>
              <a:buChar char="•"/>
            </a:pPr>
            <a:endParaRPr lang="en-US" b="0" baseline="0" dirty="0" smtClean="0"/>
          </a:p>
          <a:p>
            <a:pPr marL="171450" indent="-171450">
              <a:buFont typeface="Arial" pitchFamily="34" charset="0"/>
              <a:buChar char="•"/>
            </a:pPr>
            <a:r>
              <a:rPr lang="en-US" b="1" baseline="0" dirty="0" smtClean="0"/>
              <a:t>Unstable/Intoxicated – </a:t>
            </a:r>
            <a:r>
              <a:rPr lang="en-US" b="0" baseline="0" dirty="0" smtClean="0"/>
              <a:t>Those who display behaviour pattern that exhibits lack of co-ordination should be viewed as possible rescue candidates</a:t>
            </a:r>
          </a:p>
          <a:p>
            <a:pPr marL="171450" indent="-171450">
              <a:buFont typeface="Arial" pitchFamily="34" charset="0"/>
              <a:buChar char="•"/>
            </a:pPr>
            <a:endParaRPr lang="en-US" b="0" baseline="0" dirty="0" smtClean="0"/>
          </a:p>
          <a:p>
            <a:pPr marL="171450" indent="-171450">
              <a:buFont typeface="Arial" pitchFamily="34" charset="0"/>
              <a:buChar char="•"/>
            </a:pPr>
            <a:r>
              <a:rPr lang="en-US" b="1" baseline="0" dirty="0" smtClean="0"/>
              <a:t>Overweight – </a:t>
            </a:r>
            <a:r>
              <a:rPr lang="en-US" b="0" baseline="0" dirty="0" smtClean="0"/>
              <a:t>These people are lacking in physical condition</a:t>
            </a:r>
          </a:p>
          <a:p>
            <a:pPr marL="171450" indent="-171450">
              <a:buFont typeface="Arial" pitchFamily="34" charset="0"/>
              <a:buChar char="•"/>
            </a:pPr>
            <a:endParaRPr lang="en-US" b="0" baseline="0" dirty="0" smtClean="0"/>
          </a:p>
          <a:p>
            <a:pPr marL="171450" indent="-171450">
              <a:buFont typeface="Arial" pitchFamily="34" charset="0"/>
              <a:buChar char="•"/>
            </a:pPr>
            <a:r>
              <a:rPr lang="en-US" b="1" baseline="0" dirty="0" smtClean="0"/>
              <a:t>Float users – </a:t>
            </a:r>
            <a:r>
              <a:rPr lang="en-US" b="0" baseline="0" dirty="0" smtClean="0"/>
              <a:t>Should be observed continually and assumed to be non-swimmers. Floats are often used by weak or non-swimmers to get to deep water. They also given to children by parents who believe they need to pay less attention to them as a result. When separated from the float, it is a matter of seconds to submersion and death</a:t>
            </a:r>
          </a:p>
          <a:p>
            <a:pPr marL="171450" indent="-171450">
              <a:buFont typeface="Arial" pitchFamily="34" charset="0"/>
              <a:buChar char="•"/>
            </a:pPr>
            <a:endParaRPr lang="en-US" b="0" baseline="0" dirty="0" smtClean="0"/>
          </a:p>
          <a:p>
            <a:pPr marL="171450" indent="-171450">
              <a:buFont typeface="Arial" pitchFamily="34" charset="0"/>
              <a:buChar char="•"/>
            </a:pPr>
            <a:r>
              <a:rPr lang="en-US" b="1" baseline="0" dirty="0" smtClean="0"/>
              <a:t>Inflatables – </a:t>
            </a:r>
            <a:r>
              <a:rPr lang="en-US" b="0" baseline="0" dirty="0" smtClean="0"/>
              <a:t>Have the same hazard as body boards except they are less robust and don’t have leashes. Inflatables are normally banned from the sea during off shore winds</a:t>
            </a:r>
            <a:endParaRPr lang="en-US" b="1" baseline="0" dirty="0" smtClean="0"/>
          </a:p>
          <a:p>
            <a:pPr marL="171450" indent="-171450">
              <a:buFont typeface="Arial" pitchFamily="34" charset="0"/>
              <a:buChar char="•"/>
            </a:pPr>
            <a:endParaRPr lang="en-US" b="1" dirty="0" smtClean="0"/>
          </a:p>
          <a:p>
            <a:pPr marL="171450" indent="-171450">
              <a:buFont typeface="Arial" pitchFamily="34" charset="0"/>
              <a:buChar char="•"/>
            </a:pPr>
            <a:r>
              <a:rPr lang="en-US" b="1" dirty="0" smtClean="0"/>
              <a:t>Improper dress </a:t>
            </a:r>
            <a:r>
              <a:rPr lang="en-US" b="0" dirty="0" smtClean="0"/>
              <a:t>– Be wary of people who attempt to swim in clothing</a:t>
            </a:r>
            <a:r>
              <a:rPr lang="en-US" b="0" baseline="0" dirty="0" smtClean="0"/>
              <a:t> that is unsuitable for the surf, e.g. jeans and </a:t>
            </a:r>
            <a:r>
              <a:rPr lang="en-US" b="0" baseline="0" dirty="0" err="1" smtClean="0"/>
              <a:t>bodyboarders</a:t>
            </a:r>
            <a:r>
              <a:rPr lang="en-US" b="0" baseline="0" dirty="0" smtClean="0"/>
              <a:t> without fins. The wearing of street clothes is a sign of poor water knowledge as are poorly fitting wetsuits or those badly put on and swimmers wearing only swimming costumes when the weather is cold</a:t>
            </a:r>
            <a:endParaRPr lang="en-US" b="0" dirty="0" smtClean="0"/>
          </a:p>
        </p:txBody>
      </p:sp>
      <p:sp>
        <p:nvSpPr>
          <p:cNvPr id="1259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128"/>
              </a:defRPr>
            </a:lvl1pPr>
            <a:lvl2pPr marL="742950" indent="-285750" eaLnBrk="0" hangingPunct="0">
              <a:defRPr sz="2400">
                <a:solidFill>
                  <a:schemeClr val="tx1"/>
                </a:solidFill>
                <a:latin typeface="Times" charset="0"/>
                <a:ea typeface="ＭＳ Ｐゴシック" charset="-128"/>
              </a:defRPr>
            </a:lvl2pPr>
            <a:lvl3pPr marL="1143000" indent="-228600" eaLnBrk="0" hangingPunct="0">
              <a:defRPr sz="2400">
                <a:solidFill>
                  <a:schemeClr val="tx1"/>
                </a:solidFill>
                <a:latin typeface="Times" charset="0"/>
                <a:ea typeface="ＭＳ Ｐゴシック" charset="-128"/>
              </a:defRPr>
            </a:lvl3pPr>
            <a:lvl4pPr marL="1600200" indent="-228600" eaLnBrk="0" hangingPunct="0">
              <a:defRPr sz="2400">
                <a:solidFill>
                  <a:schemeClr val="tx1"/>
                </a:solidFill>
                <a:latin typeface="Times" charset="0"/>
                <a:ea typeface="ＭＳ Ｐゴシック" charset="-128"/>
              </a:defRPr>
            </a:lvl4pPr>
            <a:lvl5pPr marL="2057400" indent="-228600" eaLnBrk="0" hangingPunct="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eaLnBrk="1" hangingPunct="1"/>
            <a:fld id="{1FD12A5B-2164-4B9B-BFD5-C0955D80A99E}" type="slidenum">
              <a:rPr lang="en-GB" sz="1200" smtClean="0">
                <a:solidFill>
                  <a:prstClr val="black"/>
                </a:solidFill>
                <a:latin typeface="Arial" charset="0"/>
              </a:rPr>
              <a:pPr eaLnBrk="1" hangingPunct="1"/>
              <a:t>23</a:t>
            </a:fld>
            <a:endParaRPr lang="en-GB" sz="1200" smtClean="0">
              <a:solidFill>
                <a:prstClr val="black"/>
              </a:solidFill>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128"/>
              </a:defRPr>
            </a:lvl1pPr>
            <a:lvl2pPr marL="742950" indent="-285750" eaLnBrk="0" hangingPunct="0">
              <a:defRPr sz="2400">
                <a:solidFill>
                  <a:schemeClr val="tx1"/>
                </a:solidFill>
                <a:latin typeface="Times" charset="0"/>
                <a:ea typeface="ＭＳ Ｐゴシック" charset="-128"/>
              </a:defRPr>
            </a:lvl2pPr>
            <a:lvl3pPr marL="1143000" indent="-228600" eaLnBrk="0" hangingPunct="0">
              <a:defRPr sz="2400">
                <a:solidFill>
                  <a:schemeClr val="tx1"/>
                </a:solidFill>
                <a:latin typeface="Times" charset="0"/>
                <a:ea typeface="ＭＳ Ｐゴシック" charset="-128"/>
              </a:defRPr>
            </a:lvl3pPr>
            <a:lvl4pPr marL="1600200" indent="-228600" eaLnBrk="0" hangingPunct="0">
              <a:defRPr sz="2400">
                <a:solidFill>
                  <a:schemeClr val="tx1"/>
                </a:solidFill>
                <a:latin typeface="Times" charset="0"/>
                <a:ea typeface="ＭＳ Ｐゴシック" charset="-128"/>
              </a:defRPr>
            </a:lvl4pPr>
            <a:lvl5pPr marL="2057400" indent="-228600" eaLnBrk="0" hangingPunct="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eaLnBrk="1" hangingPunct="1"/>
            <a:fld id="{682EE26A-9A52-4142-9F49-FAAFC1795859}" type="slidenum">
              <a:rPr lang="en-GB" sz="1200" smtClean="0">
                <a:solidFill>
                  <a:prstClr val="black"/>
                </a:solidFill>
                <a:latin typeface="Arial" charset="0"/>
              </a:rPr>
              <a:pPr eaLnBrk="1" hangingPunct="1"/>
              <a:t>2</a:t>
            </a:fld>
            <a:endParaRPr lang="en-GB" sz="1200" smtClean="0">
              <a:solidFill>
                <a:prstClr val="black"/>
              </a:solidFill>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Tutor</a:t>
            </a:r>
            <a:r>
              <a:rPr lang="en-GB" b="1" baseline="0" dirty="0" smtClean="0"/>
              <a:t> Notes:</a:t>
            </a:r>
          </a:p>
          <a:p>
            <a:endParaRPr lang="en-GB" b="1" baseline="0" dirty="0" smtClean="0"/>
          </a:p>
          <a:p>
            <a:r>
              <a:rPr lang="en-GB" dirty="0" smtClean="0"/>
              <a:t>Learners to consider all risks associated with patrol – Outline clearly</a:t>
            </a:r>
            <a:r>
              <a:rPr lang="en-GB" baseline="0" dirty="0" smtClean="0"/>
              <a:t> that there must be a full risk assessment done for patrolling that is relevant to the specific environment that training is happening at e.g. where are the rips </a:t>
            </a:r>
            <a:endParaRPr lang="en-GB" dirty="0" smtClean="0"/>
          </a:p>
          <a:p>
            <a:endParaRPr lang="en-GB" dirty="0" smtClean="0"/>
          </a:p>
          <a:p>
            <a:r>
              <a:rPr lang="en-GB" dirty="0" smtClean="0"/>
              <a:t>Explain the purpose of analytical</a:t>
            </a:r>
            <a:r>
              <a:rPr lang="en-GB" baseline="0" dirty="0" smtClean="0"/>
              <a:t> risk assessment, and that they should be completed for each patrol day.</a:t>
            </a:r>
            <a:endParaRPr lang="en-GB" dirty="0" smtClean="0"/>
          </a:p>
          <a:p>
            <a:r>
              <a:rPr lang="en-GB" dirty="0" smtClean="0"/>
              <a:t>Get learners</a:t>
            </a:r>
            <a:r>
              <a:rPr lang="en-GB" baseline="0" dirty="0" smtClean="0"/>
              <a:t> to complete an analytical risk assessment of the location you are at now.</a:t>
            </a:r>
          </a:p>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*This needs to be done at the start of patrol</a:t>
            </a:r>
            <a:endParaRPr lang="en-GB" dirty="0"/>
          </a:p>
        </p:txBody>
      </p:sp>
      <p:sp>
        <p:nvSpPr>
          <p:cNvPr id="4" name="Slide Number Placeholder 3"/>
          <p:cNvSpPr>
            <a:spLocks noGrp="1"/>
          </p:cNvSpPr>
          <p:nvPr>
            <p:ph type="sldNum" sz="quarter" idx="10"/>
          </p:nvPr>
        </p:nvSpPr>
        <p:spPr/>
        <p:txBody>
          <a:bodyPr/>
          <a:lstStyle/>
          <a:p>
            <a:fld id="{A37D6163-F34A-45C3-8F72-F19F2E934FB7}" type="slidenum">
              <a:rPr lang="en-GB" smtClean="0"/>
              <a:t>4</a:t>
            </a:fld>
            <a:endParaRPr lang="en-GB"/>
          </a:p>
        </p:txBody>
      </p:sp>
    </p:spTree>
    <p:extLst>
      <p:ext uri="{BB962C8B-B14F-4D97-AF65-F5344CB8AC3E}">
        <p14:creationId xmlns:p14="http://schemas.microsoft.com/office/powerpoint/2010/main" val="3762401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Discuss</a:t>
            </a:r>
            <a:r>
              <a:rPr lang="en-GB" baseline="0" dirty="0" smtClean="0"/>
              <a:t> additional actions if needed…</a:t>
            </a:r>
            <a:endParaRPr lang="en-GB" dirty="0"/>
          </a:p>
        </p:txBody>
      </p:sp>
      <p:sp>
        <p:nvSpPr>
          <p:cNvPr id="4" name="Slide Number Placeholder 3"/>
          <p:cNvSpPr>
            <a:spLocks noGrp="1"/>
          </p:cNvSpPr>
          <p:nvPr>
            <p:ph type="sldNum" sz="quarter" idx="10"/>
          </p:nvPr>
        </p:nvSpPr>
        <p:spPr/>
        <p:txBody>
          <a:bodyPr/>
          <a:lstStyle/>
          <a:p>
            <a:fld id="{A37D6163-F34A-45C3-8F72-F19F2E934FB7}" type="slidenum">
              <a:rPr lang="en-GB" smtClean="0"/>
              <a:t>5</a:t>
            </a:fld>
            <a:endParaRPr lang="en-GB"/>
          </a:p>
        </p:txBody>
      </p:sp>
    </p:spTree>
    <p:extLst>
      <p:ext uri="{BB962C8B-B14F-4D97-AF65-F5344CB8AC3E}">
        <p14:creationId xmlns:p14="http://schemas.microsoft.com/office/powerpoint/2010/main" val="4043160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itchFamily="34" charset="0"/>
              <a:buNone/>
            </a:pPr>
            <a:r>
              <a:rPr lang="en-US" b="1" dirty="0" smtClean="0"/>
              <a:t>Trainer</a:t>
            </a:r>
            <a:r>
              <a:rPr lang="en-US" b="1" baseline="0" dirty="0" smtClean="0"/>
              <a:t> Assessor Notes: </a:t>
            </a:r>
            <a:r>
              <a:rPr lang="en-US" b="1" i="1" baseline="0" dirty="0" smtClean="0"/>
              <a:t>Use these notes to help you deliver the session (if needed)</a:t>
            </a:r>
          </a:p>
          <a:p>
            <a:pPr marL="0" indent="0">
              <a:buFont typeface="Arial" pitchFamily="34" charset="0"/>
              <a:buNone/>
            </a:pPr>
            <a:endParaRPr lang="en-US" b="1" i="1" baseline="0" dirty="0" smtClean="0"/>
          </a:p>
          <a:p>
            <a:r>
              <a:rPr lang="en-GB" sz="1200" b="0" i="0" u="none" strike="noStrike" kern="1200" baseline="0" dirty="0" smtClean="0">
                <a:solidFill>
                  <a:schemeClr val="tx1"/>
                </a:solidFill>
                <a:latin typeface="+mn-lt"/>
                <a:ea typeface="+mn-ea"/>
                <a:cs typeface="+mn-cs"/>
              </a:rPr>
              <a:t>Increased access to coastal areas has lead to increased requirements for patrol activities and methods.</a:t>
            </a:r>
          </a:p>
          <a:p>
            <a:endParaRPr lang="en-GB" sz="1200" b="1"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Traditional (between the flags)</a:t>
            </a:r>
          </a:p>
          <a:p>
            <a:r>
              <a:rPr lang="en-GB" sz="1200" b="0" i="0" u="none" strike="noStrike" kern="1200" baseline="0" dirty="0" smtClean="0">
                <a:solidFill>
                  <a:schemeClr val="tx1"/>
                </a:solidFill>
                <a:latin typeface="+mn-lt"/>
                <a:ea typeface="+mn-ea"/>
                <a:cs typeface="+mn-cs"/>
              </a:rPr>
              <a:t>This is the most commonly used method and simply requires the setting of flags at the safest place on the beach</a:t>
            </a:r>
          </a:p>
          <a:p>
            <a:endParaRPr lang="en-GB" sz="1200" b="0"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Roving</a:t>
            </a:r>
          </a:p>
          <a:p>
            <a:r>
              <a:rPr lang="en-GB" sz="1200" b="0" i="0" u="none" strike="noStrike" kern="1200" baseline="0" dirty="0" smtClean="0">
                <a:solidFill>
                  <a:schemeClr val="tx1"/>
                </a:solidFill>
                <a:latin typeface="+mn-lt"/>
                <a:ea typeface="+mn-ea"/>
                <a:cs typeface="+mn-cs"/>
              </a:rPr>
              <a:t>This is used in conjunction with any other patrol method. The flagged area is set and manned, as with the</a:t>
            </a:r>
          </a:p>
          <a:p>
            <a:r>
              <a:rPr lang="en-GB" sz="1200" b="0" i="0" u="none" strike="noStrike" kern="1200" baseline="0" dirty="0" smtClean="0">
                <a:solidFill>
                  <a:schemeClr val="tx1"/>
                </a:solidFill>
                <a:latin typeface="+mn-lt"/>
                <a:ea typeface="+mn-ea"/>
                <a:cs typeface="+mn-cs"/>
              </a:rPr>
              <a:t>traditional method. The Head Lifeguard then designates lifeguards, in pairs, who move back and forth along the</a:t>
            </a:r>
          </a:p>
          <a:p>
            <a:r>
              <a:rPr lang="en-GB" sz="1200" b="0" i="0" u="none" strike="noStrike" kern="1200" baseline="0" dirty="0" smtClean="0">
                <a:solidFill>
                  <a:schemeClr val="tx1"/>
                </a:solidFill>
                <a:latin typeface="+mn-lt"/>
                <a:ea typeface="+mn-ea"/>
                <a:cs typeface="+mn-cs"/>
              </a:rPr>
              <a:t>beach maintaining surveillance outside flagged areas. This method of patrol can utilise IRBs and beach vehicles and</a:t>
            </a:r>
          </a:p>
          <a:p>
            <a:r>
              <a:rPr lang="en-GB" sz="1200" b="0" i="0" u="none" strike="noStrike" kern="1200" baseline="0" dirty="0" smtClean="0">
                <a:solidFill>
                  <a:schemeClr val="tx1"/>
                </a:solidFill>
                <a:latin typeface="+mn-lt"/>
                <a:ea typeface="+mn-ea"/>
                <a:cs typeface="+mn-cs"/>
              </a:rPr>
              <a:t>extends the boundaries of the patrol.</a:t>
            </a:r>
          </a:p>
          <a:p>
            <a:endParaRPr lang="en-GB" sz="1200" b="1"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Outpost</a:t>
            </a:r>
          </a:p>
          <a:p>
            <a:r>
              <a:rPr lang="en-GB" sz="1200" b="0" i="0" u="none" strike="noStrike" kern="1200" baseline="0" dirty="0" smtClean="0">
                <a:solidFill>
                  <a:schemeClr val="tx1"/>
                </a:solidFill>
                <a:latin typeface="+mn-lt"/>
                <a:ea typeface="+mn-ea"/>
                <a:cs typeface="+mn-cs"/>
              </a:rPr>
              <a:t>This involves the traditional method at a popular swimming area unable to have bathing area flags but</a:t>
            </a:r>
          </a:p>
          <a:p>
            <a:r>
              <a:rPr lang="en-GB" sz="1200" b="0" i="0" u="none" strike="noStrike" kern="1200" baseline="0" dirty="0" smtClean="0">
                <a:solidFill>
                  <a:schemeClr val="tx1"/>
                </a:solidFill>
                <a:latin typeface="+mn-lt"/>
                <a:ea typeface="+mn-ea"/>
                <a:cs typeface="+mn-cs"/>
              </a:rPr>
              <a:t>allows a minimum patrol (outpost) to be set up.</a:t>
            </a:r>
          </a:p>
          <a:p>
            <a:endParaRPr lang="en-GB" sz="1200" b="1"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Open beach</a:t>
            </a:r>
          </a:p>
          <a:p>
            <a:r>
              <a:rPr lang="en-GB" sz="1200" b="0" i="0" u="none" strike="noStrike" kern="1200" baseline="0" dirty="0" smtClean="0">
                <a:solidFill>
                  <a:schemeClr val="tx1"/>
                </a:solidFill>
                <a:latin typeface="+mn-lt"/>
                <a:ea typeface="+mn-ea"/>
                <a:cs typeface="+mn-cs"/>
              </a:rPr>
              <a:t>This method involves the erection of lifeguard towers at intervals along the beach. These towers have an</a:t>
            </a:r>
          </a:p>
          <a:p>
            <a:r>
              <a:rPr lang="en-GB" sz="1200" b="0" i="0" u="none" strike="noStrike" kern="1200" baseline="0" dirty="0" smtClean="0">
                <a:solidFill>
                  <a:schemeClr val="tx1"/>
                </a:solidFill>
                <a:latin typeface="+mn-lt"/>
                <a:ea typeface="+mn-ea"/>
                <a:cs typeface="+mn-cs"/>
              </a:rPr>
              <a:t>overlapping rescue capability to the tower on either side. There are no bathing area flags placed.</a:t>
            </a:r>
          </a:p>
          <a:p>
            <a:endParaRPr lang="en-GB" sz="1200" b="1"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Surveillance</a:t>
            </a:r>
          </a:p>
          <a:p>
            <a:r>
              <a:rPr lang="en-GB" sz="1200" b="0" i="0" u="none" strike="noStrike" kern="1200" baseline="0" dirty="0" smtClean="0">
                <a:solidFill>
                  <a:schemeClr val="tx1"/>
                </a:solidFill>
                <a:latin typeface="+mn-lt"/>
                <a:ea typeface="+mn-ea"/>
                <a:cs typeface="+mn-cs"/>
              </a:rPr>
              <a:t>This method requires the minimum patrol size (that is two SLSGB Beach Lifeguard holders with one being</a:t>
            </a:r>
          </a:p>
          <a:p>
            <a:r>
              <a:rPr lang="en-GB" sz="1200" b="0" i="0" u="none" strike="noStrike" kern="1200" baseline="0" dirty="0" smtClean="0">
                <a:solidFill>
                  <a:schemeClr val="tx1"/>
                </a:solidFill>
                <a:latin typeface="+mn-lt"/>
                <a:ea typeface="+mn-ea"/>
                <a:cs typeface="+mn-cs"/>
              </a:rPr>
              <a:t>experienced). It is a method that ensures an adequate patrol is present at those periods when water safety requirements are fulfilled by this minimum patrol (for example, periods where it is normal for only small numbers to attend the beach – early mornings, late afternoons).</a:t>
            </a:r>
            <a:endParaRPr lang="en-US" b="0" i="0" baseline="0" dirty="0" smtClean="0"/>
          </a:p>
        </p:txBody>
      </p:sp>
      <p:sp>
        <p:nvSpPr>
          <p:cNvPr id="212996" name="Slide Number Placeholder 3"/>
          <p:cNvSpPr txBox="1">
            <a:spLocks noGrp="1"/>
          </p:cNvSpPr>
          <p:nvPr/>
        </p:nvSpPr>
        <p:spPr bwMode="auto">
          <a:xfrm>
            <a:off x="3884613" y="8684246"/>
            <a:ext cx="2971800" cy="458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83" tIns="46292" rIns="92583" bIns="46292" anchor="b"/>
          <a:lstStyle>
            <a:lvl1pPr eaLnBrk="0" hangingPunct="0">
              <a:defRPr sz="2400">
                <a:solidFill>
                  <a:schemeClr val="tx1"/>
                </a:solidFill>
                <a:latin typeface="Times" charset="0"/>
                <a:ea typeface="ＭＳ Ｐゴシック" charset="-128"/>
              </a:defRPr>
            </a:lvl1pPr>
            <a:lvl2pPr marL="742950" indent="-285750" eaLnBrk="0" hangingPunct="0">
              <a:defRPr sz="2400">
                <a:solidFill>
                  <a:schemeClr val="tx1"/>
                </a:solidFill>
                <a:latin typeface="Times" charset="0"/>
                <a:ea typeface="ＭＳ Ｐゴシック" charset="-128"/>
              </a:defRPr>
            </a:lvl2pPr>
            <a:lvl3pPr marL="1143000" indent="-228600" eaLnBrk="0" hangingPunct="0">
              <a:defRPr sz="2400">
                <a:solidFill>
                  <a:schemeClr val="tx1"/>
                </a:solidFill>
                <a:latin typeface="Times" charset="0"/>
                <a:ea typeface="ＭＳ Ｐゴシック" charset="-128"/>
              </a:defRPr>
            </a:lvl3pPr>
            <a:lvl4pPr marL="1600200" indent="-228600" eaLnBrk="0" hangingPunct="0">
              <a:defRPr sz="2400">
                <a:solidFill>
                  <a:schemeClr val="tx1"/>
                </a:solidFill>
                <a:latin typeface="Times" charset="0"/>
                <a:ea typeface="ＭＳ Ｐゴシック" charset="-128"/>
              </a:defRPr>
            </a:lvl4pPr>
            <a:lvl5pPr marL="2057400" indent="-228600" eaLnBrk="0" hangingPunct="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gn="r" eaLnBrk="1" hangingPunct="1"/>
            <a:fld id="{7BF070A5-0F50-4963-B1BA-FB775F62FD1F}" type="slidenum">
              <a:rPr lang="en-GB" sz="1200">
                <a:latin typeface="Arial" charset="0"/>
              </a:rPr>
              <a:pPr algn="r" eaLnBrk="1" hangingPunct="1"/>
              <a:t>6</a:t>
            </a:fld>
            <a:endParaRPr lang="en-GB" sz="120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1" dirty="0" smtClean="0"/>
              <a:t>Trainer</a:t>
            </a:r>
            <a:r>
              <a:rPr lang="en-US" b="1" baseline="0" dirty="0" smtClean="0"/>
              <a:t> Assessor Notes: </a:t>
            </a:r>
            <a:r>
              <a:rPr lang="en-US" b="1" i="1" baseline="0" dirty="0" smtClean="0"/>
              <a:t>Use these notes to help you deliver the session (if needed)</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The preceding section set out the major equipment available to the lifeguard. The following is a list of the</a:t>
            </a:r>
          </a:p>
          <a:p>
            <a:r>
              <a:rPr lang="en-GB" sz="1200" b="0" i="0" u="none" strike="noStrike" kern="1200" baseline="0" dirty="0" smtClean="0">
                <a:solidFill>
                  <a:schemeClr val="tx1"/>
                </a:solidFill>
                <a:latin typeface="+mn-lt"/>
                <a:ea typeface="+mn-ea"/>
                <a:cs typeface="+mn-cs"/>
              </a:rPr>
              <a:t>minimum recommended equipment to be used on a patrol or by a beach lifeguard unit.</a:t>
            </a:r>
          </a:p>
          <a:p>
            <a:endParaRPr lang="en-GB" sz="1200" b="1"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Number Equipment</a:t>
            </a:r>
          </a:p>
          <a:p>
            <a:r>
              <a:rPr lang="en-GB" sz="1200" b="1" i="0" u="none" strike="noStrike" kern="1200" baseline="0" dirty="0" smtClean="0">
                <a:solidFill>
                  <a:schemeClr val="tx1"/>
                </a:solidFill>
                <a:latin typeface="+mn-lt"/>
                <a:ea typeface="+mn-ea"/>
                <a:cs typeface="+mn-cs"/>
              </a:rPr>
              <a:t>1 pair</a:t>
            </a:r>
          </a:p>
          <a:p>
            <a:r>
              <a:rPr lang="en-GB" sz="1200" b="0" i="0" u="none" strike="noStrike" kern="1200" baseline="0" dirty="0" smtClean="0">
                <a:solidFill>
                  <a:schemeClr val="tx1"/>
                </a:solidFill>
                <a:latin typeface="+mn-lt"/>
                <a:ea typeface="+mn-ea"/>
                <a:cs typeface="+mn-cs"/>
              </a:rPr>
              <a:t>Patrol flags on 3.6m poles (swimming area). These flags to be red over yellow horizontally halved</a:t>
            </a:r>
          </a:p>
          <a:p>
            <a:endParaRPr lang="en-GB" sz="1200" b="1"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1</a:t>
            </a:r>
          </a:p>
          <a:p>
            <a:r>
              <a:rPr lang="en-GB" sz="1200" b="0" i="0" u="none" strike="noStrike" kern="1200" baseline="0" dirty="0" smtClean="0">
                <a:solidFill>
                  <a:schemeClr val="tx1"/>
                </a:solidFill>
                <a:latin typeface="+mn-lt"/>
                <a:ea typeface="+mn-ea"/>
                <a:cs typeface="+mn-cs"/>
              </a:rPr>
              <a:t>Stretcher and set of blankets</a:t>
            </a:r>
          </a:p>
          <a:p>
            <a:r>
              <a:rPr lang="en-GB" sz="1200" b="0" i="0" u="none" strike="noStrike" kern="1200" baseline="0" dirty="0" smtClean="0">
                <a:solidFill>
                  <a:schemeClr val="tx1"/>
                </a:solidFill>
                <a:latin typeface="+mn-lt"/>
                <a:ea typeface="+mn-ea"/>
                <a:cs typeface="+mn-cs"/>
              </a:rPr>
              <a:t>Alarm system</a:t>
            </a:r>
          </a:p>
          <a:p>
            <a:r>
              <a:rPr lang="en-GB" sz="1200" b="0" i="0" u="none" strike="noStrike" kern="1200" baseline="0" dirty="0" smtClean="0">
                <a:solidFill>
                  <a:schemeClr val="tx1"/>
                </a:solidFill>
                <a:latin typeface="+mn-lt"/>
                <a:ea typeface="+mn-ea"/>
                <a:cs typeface="+mn-cs"/>
              </a:rPr>
              <a:t>Beach Area signs</a:t>
            </a:r>
          </a:p>
          <a:p>
            <a:endParaRPr lang="en-GB" sz="1200" b="1"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2</a:t>
            </a:r>
          </a:p>
          <a:p>
            <a:r>
              <a:rPr lang="en-GB" sz="1200" b="0" i="0" u="none" strike="noStrike" kern="1200" baseline="0" dirty="0" smtClean="0">
                <a:solidFill>
                  <a:schemeClr val="tx1"/>
                </a:solidFill>
                <a:latin typeface="+mn-lt"/>
                <a:ea typeface="+mn-ea"/>
                <a:cs typeface="+mn-cs"/>
              </a:rPr>
              <a:t>Signalling flags or bats</a:t>
            </a:r>
          </a:p>
          <a:p>
            <a:r>
              <a:rPr lang="en-GB" sz="1200" b="0" i="0" u="none" strike="noStrike" kern="1200" baseline="0" dirty="0" smtClean="0">
                <a:solidFill>
                  <a:schemeClr val="tx1"/>
                </a:solidFill>
                <a:latin typeface="+mn-lt"/>
                <a:ea typeface="+mn-ea"/>
                <a:cs typeface="+mn-cs"/>
              </a:rPr>
              <a:t>Whistles</a:t>
            </a:r>
          </a:p>
          <a:p>
            <a:endParaRPr lang="en-GB" sz="1200" b="0"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1 pair</a:t>
            </a:r>
          </a:p>
          <a:p>
            <a:r>
              <a:rPr lang="en-GB" sz="1200" b="0" i="0" u="none" strike="noStrike" kern="1200" baseline="0" dirty="0" smtClean="0">
                <a:solidFill>
                  <a:schemeClr val="tx1"/>
                </a:solidFill>
                <a:latin typeface="+mn-lt"/>
                <a:ea typeface="+mn-ea"/>
                <a:cs typeface="+mn-cs"/>
              </a:rPr>
              <a:t>Board area markers on 3.6m poles (board and ski area).</a:t>
            </a:r>
          </a:p>
          <a:p>
            <a:endParaRPr lang="en-GB" sz="1200" b="1"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1</a:t>
            </a:r>
          </a:p>
          <a:p>
            <a:r>
              <a:rPr lang="en-GB" sz="1200" b="0" i="0" u="none" strike="noStrike" kern="1200" baseline="0" dirty="0" smtClean="0">
                <a:solidFill>
                  <a:schemeClr val="tx1"/>
                </a:solidFill>
                <a:latin typeface="+mn-lt"/>
                <a:ea typeface="+mn-ea"/>
                <a:cs typeface="+mn-cs"/>
              </a:rPr>
              <a:t>Loud hailer</a:t>
            </a:r>
          </a:p>
          <a:p>
            <a:r>
              <a:rPr lang="en-GB" sz="1200" b="0" i="0" u="none" strike="noStrike" kern="1200" baseline="0" dirty="0" smtClean="0">
                <a:solidFill>
                  <a:schemeClr val="tx1"/>
                </a:solidFill>
                <a:latin typeface="+mn-lt"/>
                <a:ea typeface="+mn-ea"/>
                <a:cs typeface="+mn-cs"/>
              </a:rPr>
              <a:t>Rescue tubes</a:t>
            </a:r>
          </a:p>
          <a:p>
            <a:r>
              <a:rPr lang="en-GB" sz="1200" b="0" i="0" u="none" strike="noStrike" kern="1200" baseline="0" dirty="0" smtClean="0">
                <a:solidFill>
                  <a:schemeClr val="tx1"/>
                </a:solidFill>
                <a:latin typeface="+mn-lt"/>
                <a:ea typeface="+mn-ea"/>
                <a:cs typeface="+mn-cs"/>
              </a:rPr>
              <a:t>Swim fins</a:t>
            </a:r>
          </a:p>
          <a:p>
            <a:r>
              <a:rPr lang="en-GB" sz="1200" b="0" i="0" u="none" strike="noStrike" kern="1200" baseline="0" dirty="0" smtClean="0">
                <a:solidFill>
                  <a:schemeClr val="tx1"/>
                </a:solidFill>
                <a:latin typeface="+mn-lt"/>
                <a:ea typeface="+mn-ea"/>
                <a:cs typeface="+mn-cs"/>
              </a:rPr>
              <a:t>Oxygen resuscitation kit</a:t>
            </a:r>
          </a:p>
          <a:p>
            <a:endParaRPr lang="en-GB" sz="1200" b="0"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2</a:t>
            </a:r>
          </a:p>
          <a:p>
            <a:r>
              <a:rPr lang="en-GB" sz="1200" b="0" i="0" u="none" strike="noStrike" kern="1200" baseline="0" dirty="0" smtClean="0">
                <a:solidFill>
                  <a:schemeClr val="tx1"/>
                </a:solidFill>
                <a:latin typeface="+mn-lt"/>
                <a:ea typeface="+mn-ea"/>
                <a:cs typeface="+mn-cs"/>
              </a:rPr>
              <a:t>Portable first aid kit</a:t>
            </a:r>
          </a:p>
          <a:p>
            <a:r>
              <a:rPr lang="en-GB" sz="1200" b="0" i="0" u="none" strike="noStrike" kern="1200" baseline="0" dirty="0" smtClean="0">
                <a:solidFill>
                  <a:schemeClr val="tx1"/>
                </a:solidFill>
                <a:latin typeface="+mn-lt"/>
                <a:ea typeface="+mn-ea"/>
                <a:cs typeface="+mn-cs"/>
              </a:rPr>
              <a:t>Rescue boards</a:t>
            </a:r>
          </a:p>
          <a:p>
            <a:r>
              <a:rPr lang="en-GB" sz="1200" b="0" i="0" u="none" strike="noStrike" kern="1200" baseline="0" dirty="0" smtClean="0">
                <a:solidFill>
                  <a:schemeClr val="tx1"/>
                </a:solidFill>
                <a:latin typeface="+mn-lt"/>
                <a:ea typeface="+mn-ea"/>
                <a:cs typeface="+mn-cs"/>
              </a:rPr>
              <a:t>Inflatable rescue boat or Rescue water craft (if available)</a:t>
            </a:r>
          </a:p>
          <a:p>
            <a:r>
              <a:rPr lang="en-GB" sz="1200" b="0" i="0" u="none" strike="noStrike" kern="1200" baseline="0" dirty="0" smtClean="0">
                <a:solidFill>
                  <a:schemeClr val="tx1"/>
                </a:solidFill>
                <a:latin typeface="+mn-lt"/>
                <a:ea typeface="+mn-ea"/>
                <a:cs typeface="+mn-cs"/>
              </a:rPr>
              <a:t>Communication - public address (PA) system, telephone, two-way radios</a:t>
            </a:r>
            <a:endParaRPr lang="en-GB" dirty="0"/>
          </a:p>
        </p:txBody>
      </p:sp>
      <p:sp>
        <p:nvSpPr>
          <p:cNvPr id="4" name="Slide Number Placeholder 3"/>
          <p:cNvSpPr>
            <a:spLocks noGrp="1"/>
          </p:cNvSpPr>
          <p:nvPr>
            <p:ph type="sldNum" sz="quarter" idx="10"/>
          </p:nvPr>
        </p:nvSpPr>
        <p:spPr/>
        <p:txBody>
          <a:bodyPr/>
          <a:lstStyle/>
          <a:p>
            <a:fld id="{D61919DC-B8B8-4DF4-9542-0E16C42B0EB6}" type="slidenum">
              <a:rPr lang="en-GB" smtClean="0"/>
              <a:pPr/>
              <a:t>7</a:t>
            </a:fld>
            <a:endParaRPr lang="en-GB"/>
          </a:p>
        </p:txBody>
      </p:sp>
    </p:spTree>
    <p:extLst>
      <p:ext uri="{BB962C8B-B14F-4D97-AF65-F5344CB8AC3E}">
        <p14:creationId xmlns:p14="http://schemas.microsoft.com/office/powerpoint/2010/main" val="835465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34" charset="-128"/>
            </a:endParaRPr>
          </a:p>
        </p:txBody>
      </p:sp>
      <p:sp>
        <p:nvSpPr>
          <p:cNvPr id="164868" name="Slide Number Placeholder 3"/>
          <p:cNvSpPr txBox="1">
            <a:spLocks noGrp="1"/>
          </p:cNvSpPr>
          <p:nvPr/>
        </p:nvSpPr>
        <p:spPr bwMode="auto">
          <a:xfrm>
            <a:off x="3884613" y="8684246"/>
            <a:ext cx="2971800" cy="458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83" tIns="46292" rIns="92583" bIns="46292" anchor="b"/>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r" eaLnBrk="1" hangingPunct="1"/>
            <a:fld id="{C0DDF907-AB11-4C1F-B9A8-7101752D8C0E}" type="slidenum">
              <a:rPr lang="en-GB" sz="1200">
                <a:latin typeface="Arial" charset="0"/>
              </a:rPr>
              <a:pPr algn="r" eaLnBrk="1" hangingPunct="1"/>
              <a:t>8</a:t>
            </a:fld>
            <a:endParaRPr lang="en-GB" sz="120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itchFamily="34" charset="0"/>
              <a:buNone/>
            </a:pPr>
            <a:r>
              <a:rPr lang="en-US" b="1" dirty="0" smtClean="0"/>
              <a:t>Trainer</a:t>
            </a:r>
            <a:r>
              <a:rPr lang="en-US" b="1" baseline="0" dirty="0" smtClean="0"/>
              <a:t> Assessor Notes: </a:t>
            </a:r>
            <a:r>
              <a:rPr lang="en-US" b="1" i="1" baseline="0" dirty="0" smtClean="0"/>
              <a:t>Use these notes to help you deliver the session (if needed)</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The Senior Lifeguard is in charge of all operations. Prior to the commencement of duty, equipment should be</a:t>
            </a:r>
          </a:p>
          <a:p>
            <a:r>
              <a:rPr lang="en-GB" sz="1200" b="0" i="0" u="none" strike="noStrike" kern="1200" baseline="0" dirty="0" smtClean="0">
                <a:solidFill>
                  <a:schemeClr val="tx1"/>
                </a:solidFill>
                <a:latin typeface="+mn-lt"/>
                <a:ea typeface="+mn-ea"/>
                <a:cs typeface="+mn-cs"/>
              </a:rPr>
              <a:t>checked for efficiency of operation. All the patrol members need to be aware of how to use it.</a:t>
            </a:r>
          </a:p>
          <a:p>
            <a:r>
              <a:rPr lang="en-GB" sz="1200" b="0" i="0" u="none" strike="noStrike" kern="1200" baseline="0" dirty="0" smtClean="0">
                <a:solidFill>
                  <a:schemeClr val="tx1"/>
                </a:solidFill>
                <a:latin typeface="+mn-lt"/>
                <a:ea typeface="+mn-ea"/>
                <a:cs typeface="+mn-cs"/>
              </a:rPr>
              <a:t>When selecting the safest area of the beach for swimmers and the position of equipment, the patrol should be in an</a:t>
            </a:r>
          </a:p>
          <a:p>
            <a:r>
              <a:rPr lang="en-GB" sz="1200" b="0" i="0" u="none" strike="noStrike" kern="1200" baseline="0" dirty="0" smtClean="0">
                <a:solidFill>
                  <a:schemeClr val="tx1"/>
                </a:solidFill>
                <a:latin typeface="+mn-lt"/>
                <a:ea typeface="+mn-ea"/>
                <a:cs typeface="+mn-cs"/>
              </a:rPr>
              <a:t>elevated area to gain a true picture of the beach conditions. Also, patrol members should physically test,</a:t>
            </a:r>
          </a:p>
          <a:p>
            <a:r>
              <a:rPr lang="en-GB" sz="1200" b="0" i="0" u="none" strike="noStrike" kern="1200" baseline="0" dirty="0" smtClean="0">
                <a:solidFill>
                  <a:schemeClr val="tx1"/>
                </a:solidFill>
                <a:latin typeface="+mn-lt"/>
                <a:ea typeface="+mn-ea"/>
                <a:cs typeface="+mn-cs"/>
              </a:rPr>
              <a:t>that is swim, the selected safe area before the patrol flags are placed. A lifeguard should be positioned in an</a:t>
            </a:r>
          </a:p>
          <a:p>
            <a:r>
              <a:rPr lang="en-GB" sz="1200" b="0" i="0" u="none" strike="noStrike" kern="1200" baseline="0" dirty="0" smtClean="0">
                <a:solidFill>
                  <a:schemeClr val="tx1"/>
                </a:solidFill>
                <a:latin typeface="+mn-lt"/>
                <a:ea typeface="+mn-ea"/>
                <a:cs typeface="+mn-cs"/>
              </a:rPr>
              <a:t>elevated tower where he can clearly observe the overall area and watch for bathers in difficulty.</a:t>
            </a:r>
          </a:p>
          <a:p>
            <a:r>
              <a:rPr lang="en-GB" sz="1200" b="0" i="0" u="none" strike="noStrike" kern="1200" baseline="0" dirty="0" smtClean="0">
                <a:solidFill>
                  <a:schemeClr val="tx1"/>
                </a:solidFill>
                <a:latin typeface="+mn-lt"/>
                <a:ea typeface="+mn-ea"/>
                <a:cs typeface="+mn-cs"/>
              </a:rPr>
              <a:t>Remembering that the flagged area is the safest location for swimming, minimum amounts of equipment are</a:t>
            </a:r>
          </a:p>
          <a:p>
            <a:r>
              <a:rPr lang="en-GB" sz="1200" b="0" i="0" u="none" strike="noStrike" kern="1200" baseline="0" dirty="0" smtClean="0">
                <a:solidFill>
                  <a:schemeClr val="tx1"/>
                </a:solidFill>
                <a:latin typeface="+mn-lt"/>
                <a:ea typeface="+mn-ea"/>
                <a:cs typeface="+mn-cs"/>
              </a:rPr>
              <a:t>needed in the flagged area. Equipment needs to be placed in other areas of the beach where its use may be required, such as rips and popular swimming spots. Attention should be given to suitable areas for surfboard riding,</a:t>
            </a:r>
          </a:p>
          <a:p>
            <a:r>
              <a:rPr lang="en-GB" sz="1200" b="0" i="0" u="none" strike="noStrike" kern="1200" baseline="0" dirty="0" smtClean="0">
                <a:solidFill>
                  <a:schemeClr val="tx1"/>
                </a:solidFill>
                <a:latin typeface="+mn-lt"/>
                <a:ea typeface="+mn-ea"/>
                <a:cs typeface="+mn-cs"/>
              </a:rPr>
              <a:t>clear of the bathing public. Board riders are a part of the surfing environment and should receive consideration</a:t>
            </a:r>
          </a:p>
          <a:p>
            <a:r>
              <a:rPr lang="en-GB" sz="1200" b="0" i="0" u="none" strike="noStrike" kern="1200" baseline="0" dirty="0" smtClean="0">
                <a:solidFill>
                  <a:schemeClr val="tx1"/>
                </a:solidFill>
                <a:latin typeface="+mn-lt"/>
                <a:ea typeface="+mn-ea"/>
                <a:cs typeface="+mn-cs"/>
              </a:rPr>
              <a:t>from the patrol.</a:t>
            </a:r>
            <a:endParaRPr lang="en-US" b="1" i="1" baseline="0" dirty="0" smtClean="0"/>
          </a:p>
        </p:txBody>
      </p:sp>
      <p:sp>
        <p:nvSpPr>
          <p:cNvPr id="212996" name="Slide Number Placeholder 3"/>
          <p:cNvSpPr txBox="1">
            <a:spLocks noGrp="1"/>
          </p:cNvSpPr>
          <p:nvPr/>
        </p:nvSpPr>
        <p:spPr bwMode="auto">
          <a:xfrm>
            <a:off x="3884613" y="8684246"/>
            <a:ext cx="2971800" cy="458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83" tIns="46292" rIns="92583" bIns="46292" anchor="b"/>
          <a:lstStyle>
            <a:lvl1pPr eaLnBrk="0" hangingPunct="0">
              <a:defRPr sz="2400">
                <a:solidFill>
                  <a:schemeClr val="tx1"/>
                </a:solidFill>
                <a:latin typeface="Times" charset="0"/>
                <a:ea typeface="ＭＳ Ｐゴシック" charset="-128"/>
              </a:defRPr>
            </a:lvl1pPr>
            <a:lvl2pPr marL="742950" indent="-285750" eaLnBrk="0" hangingPunct="0">
              <a:defRPr sz="2400">
                <a:solidFill>
                  <a:schemeClr val="tx1"/>
                </a:solidFill>
                <a:latin typeface="Times" charset="0"/>
                <a:ea typeface="ＭＳ Ｐゴシック" charset="-128"/>
              </a:defRPr>
            </a:lvl2pPr>
            <a:lvl3pPr marL="1143000" indent="-228600" eaLnBrk="0" hangingPunct="0">
              <a:defRPr sz="2400">
                <a:solidFill>
                  <a:schemeClr val="tx1"/>
                </a:solidFill>
                <a:latin typeface="Times" charset="0"/>
                <a:ea typeface="ＭＳ Ｐゴシック" charset="-128"/>
              </a:defRPr>
            </a:lvl3pPr>
            <a:lvl4pPr marL="1600200" indent="-228600" eaLnBrk="0" hangingPunct="0">
              <a:defRPr sz="2400">
                <a:solidFill>
                  <a:schemeClr val="tx1"/>
                </a:solidFill>
                <a:latin typeface="Times" charset="0"/>
                <a:ea typeface="ＭＳ Ｐゴシック" charset="-128"/>
              </a:defRPr>
            </a:lvl4pPr>
            <a:lvl5pPr marL="2057400" indent="-228600" eaLnBrk="0" hangingPunct="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gn="r" eaLnBrk="1" hangingPunct="1"/>
            <a:fld id="{7BF070A5-0F50-4963-B1BA-FB775F62FD1F}" type="slidenum">
              <a:rPr lang="en-GB" sz="1200">
                <a:latin typeface="Arial" charset="0"/>
              </a:rPr>
              <a:pPr algn="r" eaLnBrk="1" hangingPunct="1"/>
              <a:t>9</a:t>
            </a:fld>
            <a:endParaRPr lang="en-GB" sz="120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Trainer</a:t>
            </a:r>
            <a:r>
              <a:rPr lang="en-US" b="1" baseline="0" dirty="0" smtClean="0"/>
              <a:t> Assessor Notes: </a:t>
            </a:r>
            <a:r>
              <a:rPr lang="en-US" b="1" i="1" baseline="0" dirty="0" smtClean="0"/>
              <a:t>Use these notes to help you deliver the session (if needed)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i="1" baseline="0" dirty="0" smtClean="0"/>
          </a:p>
          <a:p>
            <a:r>
              <a:rPr lang="en-GB" sz="1200" b="0" i="0" u="none" strike="noStrike" kern="1200" baseline="0" dirty="0" smtClean="0">
                <a:solidFill>
                  <a:schemeClr val="tx1"/>
                </a:solidFill>
                <a:latin typeface="+mn-lt"/>
                <a:ea typeface="+mn-ea"/>
                <a:cs typeface="+mn-cs"/>
              </a:rPr>
              <a:t>Where constant supervision is required, lifeguards should be sufficient in number, adequately trained and effectively</a:t>
            </a:r>
          </a:p>
          <a:p>
            <a:r>
              <a:rPr lang="en-GB" sz="1200" b="0" i="0" u="none" strike="noStrike" kern="1200" baseline="0" dirty="0" smtClean="0">
                <a:solidFill>
                  <a:schemeClr val="tx1"/>
                </a:solidFill>
                <a:latin typeface="+mn-lt"/>
                <a:ea typeface="+mn-ea"/>
                <a:cs typeface="+mn-cs"/>
              </a:rPr>
              <a:t>organised and supervised. The lifeguard’s duties on the beach are to:</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1. maintain concentrated observation of the beach, sea and beach users in order to anticipate problems (for example, rowdy behaviour or someone swimming into a dangerous area) and to identify any emergency quickly</a:t>
            </a:r>
          </a:p>
          <a:p>
            <a:r>
              <a:rPr lang="en-GB" sz="1200" b="0" i="0" u="none" strike="noStrike" kern="1200" baseline="0" dirty="0" smtClean="0">
                <a:solidFill>
                  <a:schemeClr val="tx1"/>
                </a:solidFill>
                <a:latin typeface="+mn-lt"/>
                <a:ea typeface="+mn-ea"/>
                <a:cs typeface="+mn-cs"/>
              </a:rPr>
              <a:t>2. supervise the use of other beach equipment when allocated to these duties</a:t>
            </a:r>
          </a:p>
          <a:p>
            <a:r>
              <a:rPr lang="en-GB" sz="1200" b="0" i="0" u="none" strike="noStrike" kern="1200" baseline="0" dirty="0" smtClean="0">
                <a:solidFill>
                  <a:schemeClr val="tx1"/>
                </a:solidFill>
                <a:latin typeface="+mn-lt"/>
                <a:ea typeface="+mn-ea"/>
                <a:cs typeface="+mn-cs"/>
              </a:rPr>
              <a:t>3. carry out rescues and initiate other emergency action as and when necessary</a:t>
            </a:r>
          </a:p>
          <a:p>
            <a:r>
              <a:rPr lang="en-GB" sz="1200" b="0" i="0" u="none" strike="noStrike" kern="1200" baseline="0" dirty="0" smtClean="0">
                <a:solidFill>
                  <a:schemeClr val="tx1"/>
                </a:solidFill>
                <a:latin typeface="+mn-lt"/>
                <a:ea typeface="+mn-ea"/>
                <a:cs typeface="+mn-cs"/>
              </a:rPr>
              <a:t>4. give immediate first aid in the event of injury to a bather or other emergency</a:t>
            </a:r>
          </a:p>
          <a:p>
            <a:r>
              <a:rPr lang="en-GB" sz="1200" b="0" i="0" u="none" strike="noStrike" kern="1200" baseline="0" dirty="0" smtClean="0">
                <a:solidFill>
                  <a:schemeClr val="tx1"/>
                </a:solidFill>
                <a:latin typeface="+mn-lt"/>
                <a:ea typeface="+mn-ea"/>
                <a:cs typeface="+mn-cs"/>
              </a:rPr>
              <a:t>5. communicate with bathers (and with any other lifeguards or lifesavers on duty) to fulfil the above tasks.</a:t>
            </a:r>
          </a:p>
          <a:p>
            <a:r>
              <a:rPr lang="en-GB" sz="1200" b="0" i="0" u="none" strike="noStrike" kern="1200" baseline="0" dirty="0" smtClean="0">
                <a:solidFill>
                  <a:schemeClr val="tx1"/>
                </a:solidFill>
                <a:latin typeface="+mn-lt"/>
                <a:ea typeface="+mn-ea"/>
                <a:cs typeface="+mn-cs"/>
              </a:rPr>
              <a:t>6. Complete relevant paperwork and administration required for the role</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Lifeguards must not only be physically fit (including good vision and hearing) but also mentally alert, sensible and</a:t>
            </a:r>
          </a:p>
          <a:p>
            <a:r>
              <a:rPr lang="en-GB" sz="1200" b="0" i="0" u="none" strike="noStrike" kern="1200" baseline="0" dirty="0" smtClean="0">
                <a:solidFill>
                  <a:schemeClr val="tx1"/>
                </a:solidFill>
                <a:latin typeface="+mn-lt"/>
                <a:ea typeface="+mn-ea"/>
                <a:cs typeface="+mn-cs"/>
              </a:rPr>
              <a:t>self disciplined. Effective leadership and example can foster the necessary commitment by management and supervisors. Lifeguards can also be encouraged to take a broad view of their duties, for example, by undertaking ancillary duties such as checking and maintaining safety and rescue equipment and reporting incidents that may require improved safety arrangements.</a:t>
            </a:r>
          </a:p>
          <a:p>
            <a:endParaRPr lang="en-GB" sz="1200" b="0" i="0" u="none" strike="noStrike" kern="1200" baseline="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Identify key aspects of relevant statutory requirements and codes of practice within SLSGB</a:t>
            </a:r>
            <a:endParaRPr lang="en-GB" sz="1200" b="0" i="0" u="none" strike="noStrike" kern="1200" baseline="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61919DC-B8B8-4DF4-9542-0E16C42B0EB6}" type="slidenum">
              <a:rPr lang="en-GB" smtClean="0"/>
              <a:pPr/>
              <a:t>11</a:t>
            </a:fld>
            <a:endParaRPr lang="en-GB"/>
          </a:p>
        </p:txBody>
      </p:sp>
    </p:spTree>
    <p:extLst>
      <p:ext uri="{BB962C8B-B14F-4D97-AF65-F5344CB8AC3E}">
        <p14:creationId xmlns:p14="http://schemas.microsoft.com/office/powerpoint/2010/main" val="10429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C39469-67D4-44A8-881D-1CFA90DB0AC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83778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8CF52C1-A86E-4B83-9B66-F4381A6765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97574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CD778CF-D775-45C5-9854-B02DCE2756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54133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413A63C-B692-4F9A-BBA2-98BAE4D936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99217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ED481C-653F-4AB3-AA1F-12F67453518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8377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E7D8DB8-E2B1-4150-B177-7D5F79183CB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0546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CDB7ED7-C5A0-410A-80ED-2ECD95A4C64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56626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E3330BE-BD14-4634-8D9F-850C760BC8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61751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714EBE7-E2F1-4AE0-9890-915FECAC03B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89309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9594B0E-98D1-487C-A591-0F3E2691E29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92218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1120577-E22C-44CB-A58C-F23E201CA82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76839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pPr fontAlgn="base">
              <a:spcBef>
                <a:spcPct val="0"/>
              </a:spcBef>
              <a:spcAft>
                <a:spcPct val="0"/>
              </a:spcAft>
              <a:defRPr/>
            </a:pPr>
            <a:endParaRPr lang="en-US">
              <a:solidFill>
                <a:srgbClr val="000000"/>
              </a:solidFill>
              <a:latin typeface="Times" charset="0"/>
              <a:ea typeface="ＭＳ Ｐゴシック" charset="-128"/>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fontAlgn="base">
              <a:spcBef>
                <a:spcPct val="0"/>
              </a:spcBef>
              <a:spcAft>
                <a:spcPct val="0"/>
              </a:spcAft>
              <a:defRPr/>
            </a:pPr>
            <a:endParaRPr lang="en-US">
              <a:solidFill>
                <a:srgbClr val="000000"/>
              </a:solidFill>
              <a:latin typeface="Times" charset="0"/>
              <a:ea typeface="ＭＳ Ｐゴシック" charset="-128"/>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fontAlgn="base">
              <a:spcBef>
                <a:spcPct val="0"/>
              </a:spcBef>
              <a:spcAft>
                <a:spcPct val="0"/>
              </a:spcAft>
              <a:defRPr/>
            </a:pPr>
            <a:fld id="{4BE251BB-012E-43B8-A8A7-EF5FDA874801}" type="slidenum">
              <a:rPr lang="en-US">
                <a:solidFill>
                  <a:srgbClr val="000000"/>
                </a:solidFill>
                <a:latin typeface="Times" charset="0"/>
                <a:ea typeface="ＭＳ Ｐゴシック" charset="-128"/>
              </a:rPr>
              <a:pPr fontAlgn="base">
                <a:spcBef>
                  <a:spcPct val="0"/>
                </a:spcBef>
                <a:spcAft>
                  <a:spcPct val="0"/>
                </a:spcAft>
                <a:defRPr/>
              </a:pPr>
              <a:t>‹#›</a:t>
            </a:fld>
            <a:endParaRPr lang="en-US">
              <a:solidFill>
                <a:srgbClr val="000000"/>
              </a:solidFill>
              <a:latin typeface="Times" charset="0"/>
              <a:ea typeface="ＭＳ Ｐゴシック" charset="-128"/>
            </a:endParaRPr>
          </a:p>
        </p:txBody>
      </p:sp>
    </p:spTree>
    <p:extLst>
      <p:ext uri="{BB962C8B-B14F-4D97-AF65-F5344CB8AC3E}">
        <p14:creationId xmlns:p14="http://schemas.microsoft.com/office/powerpoint/2010/main" val="24892267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12" charset="-128"/>
        </a:defRPr>
      </a:lvl2pPr>
      <a:lvl3pPr algn="ctr" rtl="0" eaLnBrk="0" fontAlgn="base" hangingPunct="0">
        <a:spcBef>
          <a:spcPct val="0"/>
        </a:spcBef>
        <a:spcAft>
          <a:spcPct val="0"/>
        </a:spcAft>
        <a:defRPr sz="4400">
          <a:solidFill>
            <a:schemeClr val="tx2"/>
          </a:solidFill>
          <a:latin typeface="Arial" charset="0"/>
          <a:ea typeface="ＭＳ Ｐゴシック" pitchFamily="-112" charset="-128"/>
        </a:defRPr>
      </a:lvl3pPr>
      <a:lvl4pPr algn="ctr" rtl="0" eaLnBrk="0" fontAlgn="base" hangingPunct="0">
        <a:spcBef>
          <a:spcPct val="0"/>
        </a:spcBef>
        <a:spcAft>
          <a:spcPct val="0"/>
        </a:spcAft>
        <a:defRPr sz="4400">
          <a:solidFill>
            <a:schemeClr val="tx2"/>
          </a:solidFill>
          <a:latin typeface="Arial" charset="0"/>
          <a:ea typeface="ＭＳ Ｐゴシック" pitchFamily="-112" charset="-128"/>
        </a:defRPr>
      </a:lvl4pPr>
      <a:lvl5pPr algn="ctr" rtl="0" eaLnBrk="0" fontAlgn="base" hangingPunct="0">
        <a:spcBef>
          <a:spcPct val="0"/>
        </a:spcBef>
        <a:spcAft>
          <a:spcPct val="0"/>
        </a:spcAft>
        <a:defRPr sz="4400">
          <a:solidFill>
            <a:schemeClr val="tx2"/>
          </a:solidFill>
          <a:latin typeface="Arial" charset="0"/>
          <a:ea typeface="ＭＳ Ｐゴシック" pitchFamily="-112" charset="-128"/>
        </a:defRPr>
      </a:lvl5pPr>
      <a:lvl6pPr marL="457200" algn="ctr" rtl="0" fontAlgn="base">
        <a:spcBef>
          <a:spcPct val="0"/>
        </a:spcBef>
        <a:spcAft>
          <a:spcPct val="0"/>
        </a:spcAft>
        <a:defRPr sz="4400">
          <a:solidFill>
            <a:schemeClr val="tx2"/>
          </a:solidFill>
          <a:latin typeface="Times" pitchFamily="-112" charset="0"/>
        </a:defRPr>
      </a:lvl6pPr>
      <a:lvl7pPr marL="914400" algn="ctr" rtl="0" fontAlgn="base">
        <a:spcBef>
          <a:spcPct val="0"/>
        </a:spcBef>
        <a:spcAft>
          <a:spcPct val="0"/>
        </a:spcAft>
        <a:defRPr sz="4400">
          <a:solidFill>
            <a:schemeClr val="tx2"/>
          </a:solidFill>
          <a:latin typeface="Times" pitchFamily="-112" charset="0"/>
        </a:defRPr>
      </a:lvl7pPr>
      <a:lvl8pPr marL="1371600" algn="ctr" rtl="0" fontAlgn="base">
        <a:spcBef>
          <a:spcPct val="0"/>
        </a:spcBef>
        <a:spcAft>
          <a:spcPct val="0"/>
        </a:spcAft>
        <a:defRPr sz="4400">
          <a:solidFill>
            <a:schemeClr val="tx2"/>
          </a:solidFill>
          <a:latin typeface="Times" pitchFamily="-112" charset="0"/>
        </a:defRPr>
      </a:lvl8pPr>
      <a:lvl9pPr marL="1828800" algn="ctr" rtl="0" fontAlgn="base">
        <a:spcBef>
          <a:spcPct val="0"/>
        </a:spcBef>
        <a:spcAft>
          <a:spcPct val="0"/>
        </a:spcAft>
        <a:defRPr sz="4400">
          <a:solidFill>
            <a:schemeClr val="tx2"/>
          </a:solidFill>
          <a:latin typeface="Times"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ahUKEwi_uo7-5ffKAhUEaxQKHaLNDngQjRwIBw&amp;url=http://slsgborguk0.eweb703.discountasp.net/main.aspx?PageID%3D%26NewsID%3D388&amp;bvm=bv.114195076,d.d24&amp;psig=AFQjCNHMvyVkqaaVJasSlIdx0gu8JYFlCw&amp;ust=1455557896920712"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www.google.co.uk/url?sa=i&amp;rct=j&amp;q=&amp;esrc=s&amp;frm=1&amp;source=images&amp;cd=&amp;cad=rja&amp;docid=l22Dwjg4NoUbEM&amp;tbnid=SJLc6ns6QC6ubM:&amp;ved=0CAUQjRw&amp;url=http://www.southwalesboatshow.co.uk/attractions.php&amp;ei=ybhiUdKLDsec0QXdroDYBg&amp;bvm=bv.44770516,d.d2k&amp;psig=AFQjCNEPryKd3SslaYqluHgdD1mU5DpDXQ&amp;ust=1365509708890107"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hyperlink" Target="http://www.google.co.uk/url?sa=i&amp;rct=j&amp;q=&amp;esrc=s&amp;frm=1&amp;source=images&amp;cd=&amp;cad=rja&amp;docid=nAPYtUzrBqwP8M&amp;tbnid=yG2Ftj5FGuhodM:&amp;ved=0CAUQjRw&amp;url=http://www.flickr.com/photos/kittywrinkle/3844988086/&amp;ei=WHtdUa7sOeGc0QWrn4DICQ&amp;bvm=bv.44770516,d.d2k&amp;psig=AFQjCNGEsJU_yDqkCZba_qnvRof0HhU8FQ&amp;ust=1365167297209175"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google.co.uk/url?sa=i&amp;rct=j&amp;q=&amp;esrc=s&amp;source=images&amp;cd=&amp;cad=rja&amp;uact=8&amp;ved=2ahUKEwj8hbvO26LZAhVPalAKHckUBooQjRx6BAgAEAY&amp;url=https://commons.wikimedia.org/wiki/File:Gold_question_mark_3d.png&amp;psig=AOvVaw3ZEjJQ13QCXV06aCWy4t6M&amp;ust=1518605236150652"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2ahUKEwjWu4_T36LZAhWFPFAKHciqAJwQjRx6BAgAEAY&amp;url=https://www.emergencyuk.com/products?azletter%3DS&amp;psig=AOvVaw3zHrwYQTFsjGnVPAl9h3pL&amp;ust=1518606310645586"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2ahUKEwjE79_J4KLZAhXRJVAKHVb4CA4QjRx6BAgAEAY&amp;url=http://www.jjtraininguk.com/manual-handling/&amp;psig=AOvVaw2Xw0qshsOFaQamXjpHCyVv&amp;ust=1518606582040131"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1.wmf"/><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2ahUKEwjCxa6j56LZAhXPL1AKHXTRAj4QjRx6BAgAEAY&amp;url=http://twibbon.com/support/cold-water-justin-bieber&amp;psig=AOvVaw2q0bTQf6GAHwQMMisv7VuA&amp;ust=1518608389550204"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www.google.co.uk/url?sa=i&amp;rct=j&amp;q=&amp;esrc=s&amp;frm=1&amp;source=images&amp;cd=&amp;cad=rja&amp;docid=T-ff8zOnSnPowM&amp;tbnid=vRIGKghehbI31M:&amp;ved=0CAUQjRw&amp;url=http://www.perranporthslsc.org.uk/?cat=7&amp;paged=4&amp;ei=gVldUbfqIcGa0AX1m4H4Cw&amp;psig=AFQjCNEdd9PcouSHFAKbvS3bfDtt9mOaSQ&amp;ust=1365158487911139"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0ahUKEwiGyKj15PfKAhVDShQKHbVBBxEQjRwIBw&amp;url=https://www.keenalignment.com/confident-employees-are-successful-employees/&amp;bvm=bv.114195076,d.d24&amp;psig=AFQjCNE9DDHkLze3At0pa12YwhdPZ0a-LQ&amp;ust=1455557595993522" TargetMode="External"/><Relationship Id="rId2" Type="http://schemas.openxmlformats.org/officeDocument/2006/relationships/hyperlink" Target="http://www.google.co.uk/url?sa=i&amp;rct=j&amp;q=&amp;esrc=s&amp;source=images&amp;cd=&amp;cad=rja&amp;uact=8&amp;ved=0ahUKEwiGoILf5PfKAhUGthQKHSi9CkoQjRwIBw&amp;url=http://www.medleague.com/blog/?attachment_id%3D3473/feed/&amp;bvm=bv.114195076,d.d24&amp;psig=AFQjCNE9DDHkLze3At0pa12YwhdPZ0a-LQ&amp;ust=1455557595993522" TargetMode="Externa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hyperlink" Target="http://www.google.co.uk/url?sa=i&amp;rct=j&amp;q=&amp;esrc=s&amp;frm=1&amp;source=images&amp;cd=&amp;cad=rja&amp;docid=kiQCP67rFMorOM&amp;tbnid=ia_jUDeV8_mvkM:&amp;ved=0CAUQjRw&amp;url=http://www.perranporthslsc.org.uk/?tag=training&amp;ei=m3BdUbrYOIXB0gWl54HIBA&amp;bvm=bv.44770516,d.ZWU&amp;psig=AFQjCNEveh6fA22rhhyPnBi7CDN9AAdrqw&amp;ust=1365164561048603" TargetMode="External"/><Relationship Id="rId7" Type="http://schemas.openxmlformats.org/officeDocument/2006/relationships/hyperlink" Target="http://www.google.co.uk/url?sa=i&amp;rct=j&amp;q=&amp;esrc=s&amp;frm=1&amp;source=images&amp;cd=&amp;cad=rja&amp;docid=-KN_XMs1Is5vBM&amp;tbnid=2eR4QRTK585ToM:&amp;ved=0CAUQjRw&amp;url=http://www.slsgb.org.uk/main.aspx?PageID=&amp;NewsID=388&amp;ei=MHhdUd_sIMb80QX2toDgBg&amp;bvm=bv.44770516,d.ZWU&amp;psig=AFQjCNGdDEpyWfoO6AfbrvD3o4i8wZSZfA&amp;ust=1365166504752312"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hyperlink" Target="http://www.google.co.uk/url?sa=i&amp;rct=j&amp;q=&amp;esrc=s&amp;frm=1&amp;source=images&amp;cd=&amp;cad=rja&amp;docid=J7B5BlFW9of4ZM&amp;tbnid=zjealgbTqdn6qM:&amp;ved=0CAUQjRw&amp;url=http://www.perranporthslsc.org.uk/?page_id=76&amp;ei=BnFdUcW2CYfD0QWd4IFw&amp;bvm=bv.44770516,d.ZWU&amp;psig=AFQjCNF1mLmpM_ypgIzJDTeJdKb6h7gSJg&amp;ust=1365164672848461" TargetMode="Externa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www.google.co.uk/url?sa=i&amp;rct=j&amp;q=&amp;esrc=s&amp;frm=1&amp;source=images&amp;cd=&amp;cad=rja&amp;docid=XfID8MsftnIibM&amp;tbnid=-uylOa6O3o8u1M:&amp;ved=0CAUQjRw&amp;url=http://www.crwflags.com/fotw/flags/nz@beach.html&amp;ei=pZRuUfPxMYjs0gXz04Aw&amp;bvm=bv.45368065,d.d2k&amp;psig=AFQjCNFjn3UGn61n7bKnPq5CulzGtS70zQ&amp;ust=1366287896417514" TargetMode="External"/><Relationship Id="rId7" Type="http://schemas.openxmlformats.org/officeDocument/2006/relationships/hyperlink" Target="https://www.google.co.uk/url?sa=i&amp;rct=j&amp;q=&amp;esrc=s&amp;source=images&amp;cd=&amp;cad=rja&amp;uact=8&amp;ved=2ahUKEwjUzOC816LZAhVCZFAKHZSJCpAQjRx6BAgAEAY&amp;url=https://mountainvistafarm.com/help-now/red-flags/&amp;psig=AOvVaw0_7oEuY35U3K7_e9IoO0cj&amp;ust=1518604098938304"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hyperlink" Target="http://www.google.co.uk/url?sa=i&amp;rct=j&amp;q=&amp;esrc=s&amp;source=images&amp;cd=&amp;cad=rja&amp;uact=8&amp;ved=2ahUKEwi7vpWW16LZAhUFK1AKHVxODlIQjRx6BAgAEAY&amp;url=http://www.derbys-fire.gov.uk/keeping-safe/keeping-safe-outdoors/water-safety-code/water-safety-flags/&amp;psig=AOvVaw0UhoAGwQQr_lSxMTMncKBE&amp;ust=1518604066677935" TargetMode="External"/><Relationship Id="rId10" Type="http://schemas.openxmlformats.org/officeDocument/2006/relationships/image" Target="../media/image11.png"/><Relationship Id="rId4" Type="http://schemas.openxmlformats.org/officeDocument/2006/relationships/image" Target="../media/image8.gif"/><Relationship Id="rId9" Type="http://schemas.openxmlformats.org/officeDocument/2006/relationships/hyperlink" Target="http://www.google.co.uk/url?sa=i&amp;rct=j&amp;q=&amp;esrc=s&amp;source=images&amp;cd=&amp;cad=rja&amp;uact=8&amp;ved=2ahUKEwjUvpPD2KLZAhWREVAKHV9FA_AQjRx6BAgAEAY&amp;url=http://www.derbys-fire.gov.uk/keeping-safe/keeping-safe-outdoors/water-safety-code/water-safety-flags/&amp;psig=AOvVaw2nGkUOjSBB4egTuK2rxMwM&amp;ust=1518604435389808"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google.co.uk/url?sa=i&amp;rct=j&amp;q=&amp;esrc=s&amp;frm=1&amp;source=images&amp;cd=&amp;cad=rja&amp;docid=TK61mQsXfGqPSM&amp;tbnid=dcN4t34zQOcyoM:&amp;ved=0CAUQjRw&amp;url=http://www.southportreporter.com/450/450-14.shtml&amp;ei=A35dUceCHYrF0QXCmoHwCg&amp;bvm=bv.44770516,d.d2k&amp;psig=AFQjCNHT9S16MQjr8KtIMbax5Zema6vciA&amp;ust=1365167954968353"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4"/>
          <p:cNvSpPr>
            <a:spLocks noGrp="1"/>
          </p:cNvSpPr>
          <p:nvPr>
            <p:ph type="ctrTitle"/>
          </p:nvPr>
        </p:nvSpPr>
        <p:spPr>
          <a:xfrm>
            <a:off x="5198" y="-171400"/>
            <a:ext cx="8640960" cy="3286125"/>
          </a:xfrm>
        </p:spPr>
        <p:txBody>
          <a:bodyPr/>
          <a:lstStyle/>
          <a:p>
            <a:pPr>
              <a:defRPr/>
            </a:pPr>
            <a:r>
              <a:rPr lang="en-US" sz="4800" b="1" dirty="0" smtClean="0">
                <a:solidFill>
                  <a:srgbClr val="FFFF00"/>
                </a:solidFill>
                <a:effectLst>
                  <a:outerShdw blurRad="38100" dist="38100" dir="2700000" algn="tl">
                    <a:srgbClr val="C0C0C0"/>
                  </a:outerShdw>
                </a:effectLst>
                <a:latin typeface="Calibri" pitchFamily="34" charset="0"/>
              </a:rPr>
              <a:t>SLSGB Lifeguard Awards</a:t>
            </a:r>
            <a:br>
              <a:rPr lang="en-US" sz="4800" b="1" dirty="0" smtClean="0">
                <a:solidFill>
                  <a:srgbClr val="FFFF00"/>
                </a:solidFill>
                <a:effectLst>
                  <a:outerShdw blurRad="38100" dist="38100" dir="2700000" algn="tl">
                    <a:srgbClr val="C0C0C0"/>
                  </a:outerShdw>
                </a:effectLst>
                <a:latin typeface="Calibri" pitchFamily="34" charset="0"/>
              </a:rPr>
            </a:br>
            <a:r>
              <a:rPr lang="en-US" sz="4800" b="1" dirty="0" smtClean="0">
                <a:solidFill>
                  <a:srgbClr val="FFFF00"/>
                </a:solidFill>
                <a:effectLst>
                  <a:outerShdw blurRad="38100" dist="38100" dir="2700000" algn="tl">
                    <a:srgbClr val="C0C0C0"/>
                  </a:outerShdw>
                </a:effectLst>
                <a:latin typeface="Calibri" pitchFamily="34" charset="0"/>
              </a:rPr>
              <a:t>Unit - Beach Patrolling</a:t>
            </a:r>
          </a:p>
        </p:txBody>
      </p:sp>
      <p:pic>
        <p:nvPicPr>
          <p:cNvPr id="1026" name="Picture 2" descr="http://slsgborguk0.eweb703.discountasp.net/docs/patrol_kit_10_web.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872" y="2420888"/>
            <a:ext cx="2376264" cy="3515811"/>
          </a:xfrm>
          <a:prstGeom prst="rect">
            <a:avLst/>
          </a:prstGeom>
          <a:noFill/>
          <a:ln w="50800">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6138426"/>
      </p:ext>
    </p:extLst>
  </p:cSld>
  <p:clrMapOvr>
    <a:masterClrMapping/>
  </p:clrMapOvr>
  <p:transition>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5576" y="1987409"/>
            <a:ext cx="7560840" cy="1508105"/>
          </a:xfrm>
          <a:prstGeom prst="rect">
            <a:avLst/>
          </a:prstGeom>
        </p:spPr>
        <p:txBody>
          <a:bodyPr wrap="square">
            <a:spAutoFit/>
          </a:bodyPr>
          <a:lstStyle/>
          <a:p>
            <a:pPr algn="ctr" fontAlgn="t">
              <a:lnSpc>
                <a:spcPct val="115000"/>
              </a:lnSpc>
            </a:pPr>
            <a:r>
              <a:rPr lang="en-GB" sz="4000" b="1" dirty="0" smtClean="0">
                <a:solidFill>
                  <a:srgbClr val="FFFF00"/>
                </a:solidFill>
                <a:latin typeface="Calibri"/>
                <a:ea typeface="Calibri"/>
                <a:cs typeface="Times New Roman"/>
              </a:rPr>
              <a:t>1.2</a:t>
            </a:r>
            <a:r>
              <a:rPr lang="en-GB" sz="4000" b="1" dirty="0">
                <a:solidFill>
                  <a:srgbClr val="FFFF00"/>
                </a:solidFill>
                <a:latin typeface="Calibri"/>
                <a:ea typeface="Calibri"/>
                <a:cs typeface="Times New Roman"/>
              </a:rPr>
              <a:t>. </a:t>
            </a:r>
            <a:r>
              <a:rPr lang="en-GB" sz="4000" dirty="0">
                <a:solidFill>
                  <a:srgbClr val="FFFF00"/>
                </a:solidFill>
                <a:latin typeface="Calibri"/>
                <a:ea typeface="Calibri"/>
                <a:cs typeface="Times New Roman"/>
              </a:rPr>
              <a:t>Explain the Roles and Responsibilities of the Lifeguard</a:t>
            </a:r>
            <a:endParaRPr lang="en-GB" sz="4000" dirty="0">
              <a:solidFill>
                <a:srgbClr val="FFFF00"/>
              </a:solidFill>
            </a:endParaRPr>
          </a:p>
        </p:txBody>
      </p:sp>
    </p:spTree>
    <p:extLst>
      <p:ext uri="{BB962C8B-B14F-4D97-AF65-F5344CB8AC3E}">
        <p14:creationId xmlns:p14="http://schemas.microsoft.com/office/powerpoint/2010/main" val="23336917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4066" y="2636913"/>
            <a:ext cx="4572000" cy="646331"/>
          </a:xfrm>
          <a:prstGeom prst="rect">
            <a:avLst/>
          </a:prstGeom>
        </p:spPr>
        <p:txBody>
          <a:bodyPr>
            <a:spAutoFit/>
          </a:bodyPr>
          <a:lstStyle/>
          <a:p>
            <a:pPr lvl="0"/>
            <a:endParaRPr lang="en-GB" dirty="0" smtClean="0">
              <a:solidFill>
                <a:schemeClr val="bg1"/>
              </a:solidFill>
              <a:latin typeface="Calibri" pitchFamily="34" charset="0"/>
            </a:endParaRPr>
          </a:p>
          <a:p>
            <a:pPr lvl="0"/>
            <a:endParaRPr lang="en-GB" dirty="0">
              <a:solidFill>
                <a:schemeClr val="bg1"/>
              </a:solidFill>
              <a:latin typeface="Calibri" pitchFamily="34" charset="0"/>
            </a:endParaRPr>
          </a:p>
        </p:txBody>
      </p:sp>
      <p:sp>
        <p:nvSpPr>
          <p:cNvPr id="3" name="Title 6"/>
          <p:cNvSpPr txBox="1">
            <a:spLocks/>
          </p:cNvSpPr>
          <p:nvPr/>
        </p:nvSpPr>
        <p:spPr bwMode="auto">
          <a:xfrm>
            <a:off x="164462" y="444427"/>
            <a:ext cx="734650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12" charset="-128"/>
              </a:defRPr>
            </a:lvl2pPr>
            <a:lvl3pPr algn="ctr" rtl="0" eaLnBrk="0" fontAlgn="base" hangingPunct="0">
              <a:spcBef>
                <a:spcPct val="0"/>
              </a:spcBef>
              <a:spcAft>
                <a:spcPct val="0"/>
              </a:spcAft>
              <a:defRPr sz="4400">
                <a:solidFill>
                  <a:schemeClr val="tx2"/>
                </a:solidFill>
                <a:latin typeface="Arial" charset="0"/>
                <a:ea typeface="ＭＳ Ｐゴシック" pitchFamily="-112" charset="-128"/>
              </a:defRPr>
            </a:lvl3pPr>
            <a:lvl4pPr algn="ctr" rtl="0" eaLnBrk="0" fontAlgn="base" hangingPunct="0">
              <a:spcBef>
                <a:spcPct val="0"/>
              </a:spcBef>
              <a:spcAft>
                <a:spcPct val="0"/>
              </a:spcAft>
              <a:defRPr sz="4400">
                <a:solidFill>
                  <a:schemeClr val="tx2"/>
                </a:solidFill>
                <a:latin typeface="Arial" charset="0"/>
                <a:ea typeface="ＭＳ Ｐゴシック" pitchFamily="-112" charset="-128"/>
              </a:defRPr>
            </a:lvl4pPr>
            <a:lvl5pPr algn="ctr" rtl="0" eaLnBrk="0" fontAlgn="base" hangingPunct="0">
              <a:spcBef>
                <a:spcPct val="0"/>
              </a:spcBef>
              <a:spcAft>
                <a:spcPct val="0"/>
              </a:spcAft>
              <a:defRPr sz="4400">
                <a:solidFill>
                  <a:schemeClr val="tx2"/>
                </a:solidFill>
                <a:latin typeface="Arial" charset="0"/>
                <a:ea typeface="ＭＳ Ｐゴシック" pitchFamily="-112" charset="-128"/>
              </a:defRPr>
            </a:lvl5pPr>
            <a:lvl6pPr marL="457200" algn="ctr" rtl="0" fontAlgn="base">
              <a:spcBef>
                <a:spcPct val="0"/>
              </a:spcBef>
              <a:spcAft>
                <a:spcPct val="0"/>
              </a:spcAft>
              <a:defRPr sz="4400">
                <a:solidFill>
                  <a:schemeClr val="tx2"/>
                </a:solidFill>
                <a:latin typeface="Times" pitchFamily="-112" charset="0"/>
              </a:defRPr>
            </a:lvl6pPr>
            <a:lvl7pPr marL="914400" algn="ctr" rtl="0" fontAlgn="base">
              <a:spcBef>
                <a:spcPct val="0"/>
              </a:spcBef>
              <a:spcAft>
                <a:spcPct val="0"/>
              </a:spcAft>
              <a:defRPr sz="4400">
                <a:solidFill>
                  <a:schemeClr val="tx2"/>
                </a:solidFill>
                <a:latin typeface="Times" pitchFamily="-112" charset="0"/>
              </a:defRPr>
            </a:lvl7pPr>
            <a:lvl8pPr marL="1371600" algn="ctr" rtl="0" fontAlgn="base">
              <a:spcBef>
                <a:spcPct val="0"/>
              </a:spcBef>
              <a:spcAft>
                <a:spcPct val="0"/>
              </a:spcAft>
              <a:defRPr sz="4400">
                <a:solidFill>
                  <a:schemeClr val="tx2"/>
                </a:solidFill>
                <a:latin typeface="Times" pitchFamily="-112" charset="0"/>
              </a:defRPr>
            </a:lvl8pPr>
            <a:lvl9pPr marL="1828800" algn="ctr" rtl="0" fontAlgn="base">
              <a:spcBef>
                <a:spcPct val="0"/>
              </a:spcBef>
              <a:spcAft>
                <a:spcPct val="0"/>
              </a:spcAft>
              <a:defRPr sz="4400">
                <a:solidFill>
                  <a:schemeClr val="tx2"/>
                </a:solidFill>
                <a:latin typeface="Times" pitchFamily="-112" charset="0"/>
              </a:defRPr>
            </a:lvl9pPr>
          </a:lstStyle>
          <a:p>
            <a:pPr algn="l">
              <a:defRPr/>
            </a:pPr>
            <a:r>
              <a:rPr lang="en-GB" sz="2800" b="1" kern="0" dirty="0" smtClean="0">
                <a:solidFill>
                  <a:srgbClr val="FFFF00"/>
                </a:solidFill>
                <a:effectLst>
                  <a:outerShdw blurRad="38100" dist="38100" dir="2700000" algn="tl">
                    <a:srgbClr val="C0C0C0"/>
                  </a:outerShdw>
                </a:effectLst>
                <a:latin typeface="Calibri" pitchFamily="34" charset="0"/>
                <a:ea typeface="ＭＳ Ｐゴシック" charset="-128"/>
              </a:rPr>
              <a:t>What is a ‘Lifeguard’?</a:t>
            </a:r>
            <a:r>
              <a:rPr lang="en-GB" b="1" kern="0" dirty="0" smtClean="0">
                <a:solidFill>
                  <a:srgbClr val="FFFF00"/>
                </a:solidFill>
                <a:effectLst>
                  <a:outerShdw blurRad="38100" dist="38100" dir="2700000" algn="tl">
                    <a:srgbClr val="C0C0C0"/>
                  </a:outerShdw>
                </a:effectLst>
                <a:latin typeface="Calibri" pitchFamily="34" charset="0"/>
                <a:ea typeface="ＭＳ Ｐゴシック" charset="-128"/>
              </a:rPr>
              <a:t/>
            </a:r>
            <a:br>
              <a:rPr lang="en-GB" b="1" kern="0" dirty="0" smtClean="0">
                <a:solidFill>
                  <a:srgbClr val="FFFF00"/>
                </a:solidFill>
                <a:effectLst>
                  <a:outerShdw blurRad="38100" dist="38100" dir="2700000" algn="tl">
                    <a:srgbClr val="C0C0C0"/>
                  </a:outerShdw>
                </a:effectLst>
                <a:latin typeface="Calibri" pitchFamily="34" charset="0"/>
                <a:ea typeface="ＭＳ Ｐゴシック" charset="-128"/>
              </a:rPr>
            </a:br>
            <a:endParaRPr lang="en-GB" sz="2000" b="1" kern="0" dirty="0" smtClean="0">
              <a:solidFill>
                <a:srgbClr val="FFFF00"/>
              </a:solidFill>
              <a:latin typeface="Calibri" pitchFamily="34" charset="0"/>
            </a:endParaRPr>
          </a:p>
        </p:txBody>
      </p:sp>
      <p:sp>
        <p:nvSpPr>
          <p:cNvPr id="4" name="Cloud 3"/>
          <p:cNvSpPr/>
          <p:nvPr/>
        </p:nvSpPr>
        <p:spPr bwMode="auto">
          <a:xfrm>
            <a:off x="755576" y="1566276"/>
            <a:ext cx="7272808" cy="4599027"/>
          </a:xfrm>
          <a:prstGeom prst="cloud">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pitchFamily="-112" charset="0"/>
            </a:endParaRPr>
          </a:p>
        </p:txBody>
      </p:sp>
      <p:sp>
        <p:nvSpPr>
          <p:cNvPr id="5" name="TextBox 4"/>
          <p:cNvSpPr txBox="1"/>
          <p:nvPr/>
        </p:nvSpPr>
        <p:spPr>
          <a:xfrm>
            <a:off x="2483768" y="2420888"/>
            <a:ext cx="4608512" cy="2677656"/>
          </a:xfrm>
          <a:prstGeom prst="rect">
            <a:avLst/>
          </a:prstGeom>
          <a:noFill/>
        </p:spPr>
        <p:txBody>
          <a:bodyPr wrap="square" rtlCol="0">
            <a:spAutoFit/>
          </a:bodyPr>
          <a:lstStyle/>
          <a:p>
            <a:r>
              <a:rPr lang="en-GB" sz="2800" dirty="0" smtClean="0">
                <a:latin typeface="Calibri" panose="020F0502020204030204" pitchFamily="34" charset="0"/>
              </a:rPr>
              <a:t>Someone that is…</a:t>
            </a:r>
          </a:p>
          <a:p>
            <a:endParaRPr lang="en-GB" sz="2800" dirty="0" smtClean="0">
              <a:latin typeface="Calibri" panose="020F0502020204030204" pitchFamily="34" charset="0"/>
            </a:endParaRPr>
          </a:p>
          <a:p>
            <a:r>
              <a:rPr lang="en-GB" sz="2800" b="1" i="1" dirty="0">
                <a:latin typeface="Calibri" panose="020F0502020204030204" pitchFamily="34" charset="0"/>
              </a:rPr>
              <a:t>‘Qualified and employed to fulfil the requirements of the role of a lifeguard whilst on duty’</a:t>
            </a:r>
          </a:p>
        </p:txBody>
      </p:sp>
    </p:spTree>
    <p:extLst>
      <p:ext uri="{BB962C8B-B14F-4D97-AF65-F5344CB8AC3E}">
        <p14:creationId xmlns:p14="http://schemas.microsoft.com/office/powerpoint/2010/main" val="14785351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p:cNvSpPr txBox="1">
            <a:spLocks/>
          </p:cNvSpPr>
          <p:nvPr/>
        </p:nvSpPr>
        <p:spPr>
          <a:xfrm>
            <a:off x="294679" y="620688"/>
            <a:ext cx="7344816"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12" charset="-128"/>
              </a:defRPr>
            </a:lvl2pPr>
            <a:lvl3pPr algn="ctr" rtl="0" eaLnBrk="0" fontAlgn="base" hangingPunct="0">
              <a:spcBef>
                <a:spcPct val="0"/>
              </a:spcBef>
              <a:spcAft>
                <a:spcPct val="0"/>
              </a:spcAft>
              <a:defRPr sz="4400">
                <a:solidFill>
                  <a:schemeClr val="tx2"/>
                </a:solidFill>
                <a:latin typeface="Arial" charset="0"/>
                <a:ea typeface="ＭＳ Ｐゴシック" pitchFamily="-112" charset="-128"/>
              </a:defRPr>
            </a:lvl3pPr>
            <a:lvl4pPr algn="ctr" rtl="0" eaLnBrk="0" fontAlgn="base" hangingPunct="0">
              <a:spcBef>
                <a:spcPct val="0"/>
              </a:spcBef>
              <a:spcAft>
                <a:spcPct val="0"/>
              </a:spcAft>
              <a:defRPr sz="4400">
                <a:solidFill>
                  <a:schemeClr val="tx2"/>
                </a:solidFill>
                <a:latin typeface="Arial" charset="0"/>
                <a:ea typeface="ＭＳ Ｐゴシック" pitchFamily="-112" charset="-128"/>
              </a:defRPr>
            </a:lvl4pPr>
            <a:lvl5pPr algn="ctr" rtl="0" eaLnBrk="0" fontAlgn="base" hangingPunct="0">
              <a:spcBef>
                <a:spcPct val="0"/>
              </a:spcBef>
              <a:spcAft>
                <a:spcPct val="0"/>
              </a:spcAft>
              <a:defRPr sz="4400">
                <a:solidFill>
                  <a:schemeClr val="tx2"/>
                </a:solidFill>
                <a:latin typeface="Arial" charset="0"/>
                <a:ea typeface="ＭＳ Ｐゴシック" pitchFamily="-112" charset="-128"/>
              </a:defRPr>
            </a:lvl5pPr>
            <a:lvl6pPr marL="457200" algn="ctr" rtl="0" fontAlgn="base">
              <a:spcBef>
                <a:spcPct val="0"/>
              </a:spcBef>
              <a:spcAft>
                <a:spcPct val="0"/>
              </a:spcAft>
              <a:defRPr sz="4400">
                <a:solidFill>
                  <a:schemeClr val="tx2"/>
                </a:solidFill>
                <a:latin typeface="Times" pitchFamily="-112" charset="0"/>
              </a:defRPr>
            </a:lvl6pPr>
            <a:lvl7pPr marL="914400" algn="ctr" rtl="0" fontAlgn="base">
              <a:spcBef>
                <a:spcPct val="0"/>
              </a:spcBef>
              <a:spcAft>
                <a:spcPct val="0"/>
              </a:spcAft>
              <a:defRPr sz="4400">
                <a:solidFill>
                  <a:schemeClr val="tx2"/>
                </a:solidFill>
                <a:latin typeface="Times" pitchFamily="-112" charset="0"/>
              </a:defRPr>
            </a:lvl7pPr>
            <a:lvl8pPr marL="1371600" algn="ctr" rtl="0" fontAlgn="base">
              <a:spcBef>
                <a:spcPct val="0"/>
              </a:spcBef>
              <a:spcAft>
                <a:spcPct val="0"/>
              </a:spcAft>
              <a:defRPr sz="4400">
                <a:solidFill>
                  <a:schemeClr val="tx2"/>
                </a:solidFill>
                <a:latin typeface="Times" pitchFamily="-112" charset="0"/>
              </a:defRPr>
            </a:lvl8pPr>
            <a:lvl9pPr marL="1828800" algn="ctr" rtl="0" fontAlgn="base">
              <a:spcBef>
                <a:spcPct val="0"/>
              </a:spcBef>
              <a:spcAft>
                <a:spcPct val="0"/>
              </a:spcAft>
              <a:defRPr sz="4400">
                <a:solidFill>
                  <a:schemeClr val="tx2"/>
                </a:solidFill>
                <a:latin typeface="Times" pitchFamily="-112" charset="0"/>
              </a:defRPr>
            </a:lvl9pPr>
          </a:lstStyle>
          <a:p>
            <a:pPr algn="l">
              <a:defRPr/>
            </a:pPr>
            <a:r>
              <a:rPr lang="en-GB" sz="2800" b="1" kern="0" dirty="0" smtClean="0">
                <a:solidFill>
                  <a:srgbClr val="FFFF00"/>
                </a:solidFill>
                <a:latin typeface="Calibri" pitchFamily="34" charset="0"/>
              </a:rPr>
              <a:t>Responsibility of patrols</a:t>
            </a:r>
          </a:p>
        </p:txBody>
      </p:sp>
      <p:sp>
        <p:nvSpPr>
          <p:cNvPr id="5" name="Content Placeholder 5"/>
          <p:cNvSpPr txBox="1">
            <a:spLocks/>
          </p:cNvSpPr>
          <p:nvPr/>
        </p:nvSpPr>
        <p:spPr>
          <a:xfrm>
            <a:off x="3967087" y="1556792"/>
            <a:ext cx="4429125" cy="419735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a:lstStyle>
          <a:p>
            <a:endParaRPr lang="en-GB" sz="4400" kern="0" dirty="0" smtClean="0">
              <a:latin typeface="Calibri" pitchFamily="34" charset="0"/>
              <a:ea typeface="ＭＳ Ｐゴシック" charset="-128"/>
            </a:endParaRPr>
          </a:p>
          <a:p>
            <a:r>
              <a:rPr lang="en-GB" sz="4400" b="1" kern="0" dirty="0" smtClean="0">
                <a:solidFill>
                  <a:srgbClr val="00B050"/>
                </a:solidFill>
                <a:latin typeface="Calibri" pitchFamily="34" charset="0"/>
                <a:ea typeface="ＭＳ Ｐゴシック" charset="-128"/>
              </a:rPr>
              <a:t>P</a:t>
            </a:r>
            <a:r>
              <a:rPr lang="en-GB" sz="4400" kern="0" dirty="0" smtClean="0">
                <a:solidFill>
                  <a:schemeClr val="bg1"/>
                </a:solidFill>
                <a:latin typeface="Calibri" pitchFamily="34" charset="0"/>
                <a:ea typeface="ＭＳ Ｐゴシック" charset="-128"/>
              </a:rPr>
              <a:t>revent</a:t>
            </a:r>
          </a:p>
          <a:p>
            <a:r>
              <a:rPr lang="en-GB" sz="4400" b="1" kern="0" dirty="0" smtClean="0">
                <a:solidFill>
                  <a:srgbClr val="FFC000"/>
                </a:solidFill>
                <a:latin typeface="Calibri" pitchFamily="34" charset="0"/>
                <a:ea typeface="ＭＳ Ｐゴシック" charset="-128"/>
              </a:rPr>
              <a:t>R</a:t>
            </a:r>
            <a:r>
              <a:rPr lang="en-GB" sz="4400" kern="0" dirty="0" smtClean="0">
                <a:solidFill>
                  <a:schemeClr val="bg1"/>
                </a:solidFill>
                <a:latin typeface="Calibri" pitchFamily="34" charset="0"/>
                <a:ea typeface="ＭＳ Ｐゴシック" charset="-128"/>
              </a:rPr>
              <a:t>ecognise</a:t>
            </a:r>
          </a:p>
          <a:p>
            <a:r>
              <a:rPr lang="en-GB" sz="4400" b="1" kern="0" dirty="0" smtClean="0">
                <a:solidFill>
                  <a:srgbClr val="FF0000"/>
                </a:solidFill>
                <a:latin typeface="Calibri" pitchFamily="34" charset="0"/>
                <a:ea typeface="ＭＳ Ｐゴシック" charset="-128"/>
              </a:rPr>
              <a:t>R</a:t>
            </a:r>
            <a:r>
              <a:rPr lang="en-GB" sz="4400" kern="0" dirty="0" smtClean="0">
                <a:solidFill>
                  <a:schemeClr val="bg1"/>
                </a:solidFill>
                <a:latin typeface="Calibri" pitchFamily="34" charset="0"/>
                <a:ea typeface="ＭＳ Ｐゴシック" charset="-128"/>
              </a:rPr>
              <a:t>escue</a:t>
            </a:r>
          </a:p>
          <a:p>
            <a:pPr>
              <a:buFontTx/>
              <a:buNone/>
            </a:pPr>
            <a:endParaRPr lang="en-GB" sz="2000" kern="0" dirty="0" smtClean="0">
              <a:latin typeface="Calibri" pitchFamily="34" charset="0"/>
              <a:ea typeface="ＭＳ Ｐゴシック" charset="-128"/>
            </a:endParaRPr>
          </a:p>
        </p:txBody>
      </p:sp>
      <p:pic>
        <p:nvPicPr>
          <p:cNvPr id="6" name="Picture 2" descr="http://holywellbeachholidays.co.uk/scenery/beach_lifeguard.jpg"/>
          <p:cNvPicPr>
            <a:picLocks noChangeAspect="1" noChangeArrowheads="1"/>
          </p:cNvPicPr>
          <p:nvPr/>
        </p:nvPicPr>
        <p:blipFill>
          <a:blip r:embed="rId3"/>
          <a:stretch>
            <a:fillRect/>
          </a:stretch>
        </p:blipFill>
        <p:spPr bwMode="auto">
          <a:xfrm>
            <a:off x="429055" y="1556792"/>
            <a:ext cx="3285264" cy="392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5881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linds(horizontal)">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4066" y="2636913"/>
            <a:ext cx="4572000" cy="646331"/>
          </a:xfrm>
          <a:prstGeom prst="rect">
            <a:avLst/>
          </a:prstGeom>
        </p:spPr>
        <p:txBody>
          <a:bodyPr>
            <a:spAutoFit/>
          </a:bodyPr>
          <a:lstStyle/>
          <a:p>
            <a:pPr lvl="0"/>
            <a:endParaRPr lang="en-GB" dirty="0" smtClean="0">
              <a:solidFill>
                <a:schemeClr val="bg1"/>
              </a:solidFill>
              <a:latin typeface="Calibri" pitchFamily="34" charset="0"/>
            </a:endParaRPr>
          </a:p>
          <a:p>
            <a:pPr lvl="0"/>
            <a:endParaRPr lang="en-GB" dirty="0">
              <a:solidFill>
                <a:schemeClr val="bg1"/>
              </a:solidFill>
              <a:latin typeface="Calibri" pitchFamily="34" charset="0"/>
            </a:endParaRPr>
          </a:p>
        </p:txBody>
      </p:sp>
      <p:sp>
        <p:nvSpPr>
          <p:cNvPr id="3" name="Title 6"/>
          <p:cNvSpPr txBox="1">
            <a:spLocks/>
          </p:cNvSpPr>
          <p:nvPr/>
        </p:nvSpPr>
        <p:spPr bwMode="auto">
          <a:xfrm>
            <a:off x="164462" y="116632"/>
            <a:ext cx="734650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12" charset="-128"/>
              </a:defRPr>
            </a:lvl2pPr>
            <a:lvl3pPr algn="ctr" rtl="0" eaLnBrk="0" fontAlgn="base" hangingPunct="0">
              <a:spcBef>
                <a:spcPct val="0"/>
              </a:spcBef>
              <a:spcAft>
                <a:spcPct val="0"/>
              </a:spcAft>
              <a:defRPr sz="4400">
                <a:solidFill>
                  <a:schemeClr val="tx2"/>
                </a:solidFill>
                <a:latin typeface="Arial" charset="0"/>
                <a:ea typeface="ＭＳ Ｐゴシック" pitchFamily="-112" charset="-128"/>
              </a:defRPr>
            </a:lvl3pPr>
            <a:lvl4pPr algn="ctr" rtl="0" eaLnBrk="0" fontAlgn="base" hangingPunct="0">
              <a:spcBef>
                <a:spcPct val="0"/>
              </a:spcBef>
              <a:spcAft>
                <a:spcPct val="0"/>
              </a:spcAft>
              <a:defRPr sz="4400">
                <a:solidFill>
                  <a:schemeClr val="tx2"/>
                </a:solidFill>
                <a:latin typeface="Arial" charset="0"/>
                <a:ea typeface="ＭＳ Ｐゴシック" pitchFamily="-112" charset="-128"/>
              </a:defRPr>
            </a:lvl4pPr>
            <a:lvl5pPr algn="ctr" rtl="0" eaLnBrk="0" fontAlgn="base" hangingPunct="0">
              <a:spcBef>
                <a:spcPct val="0"/>
              </a:spcBef>
              <a:spcAft>
                <a:spcPct val="0"/>
              </a:spcAft>
              <a:defRPr sz="4400">
                <a:solidFill>
                  <a:schemeClr val="tx2"/>
                </a:solidFill>
                <a:latin typeface="Arial" charset="0"/>
                <a:ea typeface="ＭＳ Ｐゴシック" pitchFamily="-112" charset="-128"/>
              </a:defRPr>
            </a:lvl5pPr>
            <a:lvl6pPr marL="457200" algn="ctr" rtl="0" fontAlgn="base">
              <a:spcBef>
                <a:spcPct val="0"/>
              </a:spcBef>
              <a:spcAft>
                <a:spcPct val="0"/>
              </a:spcAft>
              <a:defRPr sz="4400">
                <a:solidFill>
                  <a:schemeClr val="tx2"/>
                </a:solidFill>
                <a:latin typeface="Times" pitchFamily="-112" charset="0"/>
              </a:defRPr>
            </a:lvl6pPr>
            <a:lvl7pPr marL="914400" algn="ctr" rtl="0" fontAlgn="base">
              <a:spcBef>
                <a:spcPct val="0"/>
              </a:spcBef>
              <a:spcAft>
                <a:spcPct val="0"/>
              </a:spcAft>
              <a:defRPr sz="4400">
                <a:solidFill>
                  <a:schemeClr val="tx2"/>
                </a:solidFill>
                <a:latin typeface="Times" pitchFamily="-112" charset="0"/>
              </a:defRPr>
            </a:lvl7pPr>
            <a:lvl8pPr marL="1371600" algn="ctr" rtl="0" fontAlgn="base">
              <a:spcBef>
                <a:spcPct val="0"/>
              </a:spcBef>
              <a:spcAft>
                <a:spcPct val="0"/>
              </a:spcAft>
              <a:defRPr sz="4400">
                <a:solidFill>
                  <a:schemeClr val="tx2"/>
                </a:solidFill>
                <a:latin typeface="Times" pitchFamily="-112" charset="0"/>
              </a:defRPr>
            </a:lvl8pPr>
            <a:lvl9pPr marL="1828800" algn="ctr" rtl="0" fontAlgn="base">
              <a:spcBef>
                <a:spcPct val="0"/>
              </a:spcBef>
              <a:spcAft>
                <a:spcPct val="0"/>
              </a:spcAft>
              <a:defRPr sz="4400">
                <a:solidFill>
                  <a:schemeClr val="tx2"/>
                </a:solidFill>
                <a:latin typeface="Times" pitchFamily="-112" charset="0"/>
              </a:defRPr>
            </a:lvl9pPr>
          </a:lstStyle>
          <a:p>
            <a:pPr algn="l">
              <a:defRPr/>
            </a:pPr>
            <a:r>
              <a:rPr lang="en-GB" sz="2800" b="1" kern="0" dirty="0" smtClean="0">
                <a:solidFill>
                  <a:srgbClr val="FFFF00"/>
                </a:solidFill>
                <a:effectLst>
                  <a:outerShdw blurRad="38100" dist="38100" dir="2700000" algn="tl">
                    <a:srgbClr val="C0C0C0"/>
                  </a:outerShdw>
                </a:effectLst>
                <a:latin typeface="Calibri" pitchFamily="34" charset="0"/>
                <a:ea typeface="ＭＳ Ｐゴシック" charset="-128"/>
              </a:rPr>
              <a:t>Roles and Responsibilities</a:t>
            </a:r>
            <a:r>
              <a:rPr lang="en-GB" b="1" kern="0" dirty="0" smtClean="0">
                <a:solidFill>
                  <a:srgbClr val="FFFF00"/>
                </a:solidFill>
                <a:effectLst>
                  <a:outerShdw blurRad="38100" dist="38100" dir="2700000" algn="tl">
                    <a:srgbClr val="C0C0C0"/>
                  </a:outerShdw>
                </a:effectLst>
                <a:latin typeface="Calibri" pitchFamily="34" charset="0"/>
                <a:ea typeface="ＭＳ Ｐゴシック" charset="-128"/>
              </a:rPr>
              <a:t/>
            </a:r>
            <a:br>
              <a:rPr lang="en-GB" b="1" kern="0" dirty="0" smtClean="0">
                <a:solidFill>
                  <a:srgbClr val="FFFF00"/>
                </a:solidFill>
                <a:effectLst>
                  <a:outerShdw blurRad="38100" dist="38100" dir="2700000" algn="tl">
                    <a:srgbClr val="C0C0C0"/>
                  </a:outerShdw>
                </a:effectLst>
                <a:latin typeface="Calibri" pitchFamily="34" charset="0"/>
                <a:ea typeface="ＭＳ Ｐゴシック" charset="-128"/>
              </a:rPr>
            </a:br>
            <a:endParaRPr lang="en-GB" sz="2000" b="1" kern="0" dirty="0" smtClean="0">
              <a:solidFill>
                <a:srgbClr val="FFFF00"/>
              </a:solidFill>
              <a:latin typeface="Calibri" pitchFamily="34" charset="0"/>
            </a:endParaRPr>
          </a:p>
        </p:txBody>
      </p:sp>
      <p:pic>
        <p:nvPicPr>
          <p:cNvPr id="23554" name="Picture 2" descr="http://www.southwalesboatshow.co.uk/2009_gfx/page_pics/rnli.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824" y="2117219"/>
            <a:ext cx="2954099" cy="2954101"/>
          </a:xfrm>
          <a:prstGeom prst="rect">
            <a:avLst/>
          </a:prstGeom>
          <a:noFill/>
          <a:ln w="25400">
            <a:solidFill>
              <a:srgbClr val="FFFF00"/>
            </a:solidFill>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64462" y="1052736"/>
            <a:ext cx="3805886" cy="707886"/>
          </a:xfrm>
          <a:prstGeom prst="rect">
            <a:avLst/>
          </a:prstGeom>
          <a:noFill/>
        </p:spPr>
        <p:txBody>
          <a:bodyPr wrap="square" rtlCol="0">
            <a:spAutoFit/>
          </a:bodyPr>
          <a:lstStyle/>
          <a:p>
            <a:r>
              <a:rPr lang="en-GB" sz="2000" dirty="0" smtClean="0">
                <a:solidFill>
                  <a:schemeClr val="bg1"/>
                </a:solidFill>
                <a:latin typeface="Calibri" pitchFamily="34" charset="0"/>
              </a:rPr>
              <a:t>Observe the beach, ensuring all users remain safe</a:t>
            </a:r>
            <a:endParaRPr lang="en-GB" sz="2000" dirty="0">
              <a:solidFill>
                <a:schemeClr val="bg1"/>
              </a:solidFill>
              <a:latin typeface="Calibri" pitchFamily="34" charset="0"/>
            </a:endParaRPr>
          </a:p>
        </p:txBody>
      </p:sp>
      <p:sp>
        <p:nvSpPr>
          <p:cNvPr id="11" name="TextBox 10"/>
          <p:cNvSpPr txBox="1"/>
          <p:nvPr/>
        </p:nvSpPr>
        <p:spPr>
          <a:xfrm>
            <a:off x="5338114" y="1233484"/>
            <a:ext cx="3805886" cy="707886"/>
          </a:xfrm>
          <a:prstGeom prst="rect">
            <a:avLst/>
          </a:prstGeom>
          <a:noFill/>
        </p:spPr>
        <p:txBody>
          <a:bodyPr wrap="square" rtlCol="0">
            <a:spAutoFit/>
          </a:bodyPr>
          <a:lstStyle/>
          <a:p>
            <a:r>
              <a:rPr lang="en-GB" sz="2000" dirty="0" smtClean="0">
                <a:solidFill>
                  <a:schemeClr val="bg1"/>
                </a:solidFill>
                <a:latin typeface="Calibri" pitchFamily="34" charset="0"/>
              </a:rPr>
              <a:t>Identify emergencies and respond as appropriate</a:t>
            </a:r>
            <a:endParaRPr lang="en-GB" sz="2000" dirty="0">
              <a:solidFill>
                <a:schemeClr val="bg1"/>
              </a:solidFill>
              <a:latin typeface="Calibri" pitchFamily="34" charset="0"/>
            </a:endParaRPr>
          </a:p>
        </p:txBody>
      </p:sp>
      <p:sp>
        <p:nvSpPr>
          <p:cNvPr id="12" name="TextBox 11"/>
          <p:cNvSpPr txBox="1"/>
          <p:nvPr/>
        </p:nvSpPr>
        <p:spPr>
          <a:xfrm>
            <a:off x="179808" y="2724809"/>
            <a:ext cx="2632816" cy="707886"/>
          </a:xfrm>
          <a:prstGeom prst="rect">
            <a:avLst/>
          </a:prstGeom>
          <a:noFill/>
        </p:spPr>
        <p:txBody>
          <a:bodyPr wrap="square" rtlCol="0">
            <a:spAutoFit/>
          </a:bodyPr>
          <a:lstStyle/>
          <a:p>
            <a:r>
              <a:rPr lang="en-GB" sz="2000" dirty="0" smtClean="0">
                <a:solidFill>
                  <a:schemeClr val="bg1"/>
                </a:solidFill>
                <a:latin typeface="Calibri" pitchFamily="34" charset="0"/>
              </a:rPr>
              <a:t>Supervise the use of beach equipment</a:t>
            </a:r>
            <a:endParaRPr lang="en-GB" sz="2000" dirty="0">
              <a:solidFill>
                <a:schemeClr val="bg1"/>
              </a:solidFill>
              <a:latin typeface="Calibri" pitchFamily="34" charset="0"/>
            </a:endParaRPr>
          </a:p>
        </p:txBody>
      </p:sp>
      <p:sp>
        <p:nvSpPr>
          <p:cNvPr id="13" name="TextBox 12"/>
          <p:cNvSpPr txBox="1"/>
          <p:nvPr/>
        </p:nvSpPr>
        <p:spPr>
          <a:xfrm>
            <a:off x="214911" y="4646355"/>
            <a:ext cx="3805886" cy="400110"/>
          </a:xfrm>
          <a:prstGeom prst="rect">
            <a:avLst/>
          </a:prstGeom>
          <a:noFill/>
        </p:spPr>
        <p:txBody>
          <a:bodyPr wrap="square" rtlCol="0">
            <a:spAutoFit/>
          </a:bodyPr>
          <a:lstStyle/>
          <a:p>
            <a:r>
              <a:rPr lang="en-GB" sz="2000" dirty="0" smtClean="0">
                <a:solidFill>
                  <a:schemeClr val="bg1"/>
                </a:solidFill>
                <a:latin typeface="Calibri" pitchFamily="34" charset="0"/>
              </a:rPr>
              <a:t>Carry out rescues</a:t>
            </a:r>
            <a:endParaRPr lang="en-GB" sz="2000" dirty="0">
              <a:solidFill>
                <a:schemeClr val="bg1"/>
              </a:solidFill>
              <a:latin typeface="Calibri" pitchFamily="34" charset="0"/>
            </a:endParaRPr>
          </a:p>
        </p:txBody>
      </p:sp>
      <p:sp>
        <p:nvSpPr>
          <p:cNvPr id="14" name="TextBox 13"/>
          <p:cNvSpPr txBox="1"/>
          <p:nvPr/>
        </p:nvSpPr>
        <p:spPr>
          <a:xfrm>
            <a:off x="6156176" y="4846410"/>
            <a:ext cx="3805886" cy="400110"/>
          </a:xfrm>
          <a:prstGeom prst="rect">
            <a:avLst/>
          </a:prstGeom>
          <a:noFill/>
        </p:spPr>
        <p:txBody>
          <a:bodyPr wrap="square" rtlCol="0">
            <a:spAutoFit/>
          </a:bodyPr>
          <a:lstStyle/>
          <a:p>
            <a:r>
              <a:rPr lang="en-GB" sz="2000" dirty="0" smtClean="0">
                <a:solidFill>
                  <a:schemeClr val="bg1"/>
                </a:solidFill>
                <a:latin typeface="Calibri" pitchFamily="34" charset="0"/>
              </a:rPr>
              <a:t>Give immediate first aid</a:t>
            </a:r>
            <a:endParaRPr lang="en-GB" sz="2000" dirty="0">
              <a:solidFill>
                <a:schemeClr val="bg1"/>
              </a:solidFill>
              <a:latin typeface="Calibri" pitchFamily="34" charset="0"/>
            </a:endParaRPr>
          </a:p>
        </p:txBody>
      </p:sp>
      <p:sp>
        <p:nvSpPr>
          <p:cNvPr id="15" name="TextBox 14"/>
          <p:cNvSpPr txBox="1"/>
          <p:nvPr/>
        </p:nvSpPr>
        <p:spPr>
          <a:xfrm>
            <a:off x="6444208" y="2732815"/>
            <a:ext cx="2479852" cy="1323439"/>
          </a:xfrm>
          <a:prstGeom prst="rect">
            <a:avLst/>
          </a:prstGeom>
          <a:noFill/>
        </p:spPr>
        <p:txBody>
          <a:bodyPr wrap="square" rtlCol="0">
            <a:spAutoFit/>
          </a:bodyPr>
          <a:lstStyle/>
          <a:p>
            <a:r>
              <a:rPr lang="en-GB" sz="2000" dirty="0" smtClean="0">
                <a:solidFill>
                  <a:schemeClr val="bg1"/>
                </a:solidFill>
                <a:latin typeface="Calibri" pitchFamily="34" charset="0"/>
              </a:rPr>
              <a:t>Communication with all beach users (bathers, other lifeguards etc.)</a:t>
            </a:r>
            <a:endParaRPr lang="en-GB" sz="2000" dirty="0">
              <a:solidFill>
                <a:schemeClr val="bg1"/>
              </a:solidFill>
              <a:latin typeface="Calibri" pitchFamily="34" charset="0"/>
            </a:endParaRPr>
          </a:p>
        </p:txBody>
      </p:sp>
      <p:sp>
        <p:nvSpPr>
          <p:cNvPr id="16" name="TextBox 15"/>
          <p:cNvSpPr txBox="1"/>
          <p:nvPr/>
        </p:nvSpPr>
        <p:spPr>
          <a:xfrm>
            <a:off x="2136037" y="5290726"/>
            <a:ext cx="3805886" cy="1015663"/>
          </a:xfrm>
          <a:prstGeom prst="rect">
            <a:avLst/>
          </a:prstGeom>
          <a:noFill/>
        </p:spPr>
        <p:txBody>
          <a:bodyPr wrap="square" rtlCol="0">
            <a:spAutoFit/>
          </a:bodyPr>
          <a:lstStyle/>
          <a:p>
            <a:r>
              <a:rPr lang="en-GB" sz="2000" dirty="0" smtClean="0">
                <a:solidFill>
                  <a:schemeClr val="bg1"/>
                </a:solidFill>
                <a:latin typeface="Calibri" pitchFamily="34" charset="0"/>
              </a:rPr>
              <a:t>Complete paperwork and administration as required e.g. incident report forms</a:t>
            </a:r>
            <a:endParaRPr lang="en-GB" sz="2000" dirty="0">
              <a:solidFill>
                <a:schemeClr val="bg1"/>
              </a:solidFill>
              <a:latin typeface="Calibri" pitchFamily="34" charset="0"/>
            </a:endParaRPr>
          </a:p>
        </p:txBody>
      </p:sp>
    </p:spTree>
    <p:extLst>
      <p:ext uri="{BB962C8B-B14F-4D97-AF65-F5344CB8AC3E}">
        <p14:creationId xmlns:p14="http://schemas.microsoft.com/office/powerpoint/2010/main" val="42049645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p:cNvSpPr txBox="1">
            <a:spLocks/>
          </p:cNvSpPr>
          <p:nvPr/>
        </p:nvSpPr>
        <p:spPr>
          <a:xfrm>
            <a:off x="170032" y="434396"/>
            <a:ext cx="6857292"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12" charset="-128"/>
              </a:defRPr>
            </a:lvl2pPr>
            <a:lvl3pPr algn="ctr" rtl="0" eaLnBrk="0" fontAlgn="base" hangingPunct="0">
              <a:spcBef>
                <a:spcPct val="0"/>
              </a:spcBef>
              <a:spcAft>
                <a:spcPct val="0"/>
              </a:spcAft>
              <a:defRPr sz="4400">
                <a:solidFill>
                  <a:schemeClr val="tx2"/>
                </a:solidFill>
                <a:latin typeface="Arial" charset="0"/>
                <a:ea typeface="ＭＳ Ｐゴシック" pitchFamily="-112" charset="-128"/>
              </a:defRPr>
            </a:lvl3pPr>
            <a:lvl4pPr algn="ctr" rtl="0" eaLnBrk="0" fontAlgn="base" hangingPunct="0">
              <a:spcBef>
                <a:spcPct val="0"/>
              </a:spcBef>
              <a:spcAft>
                <a:spcPct val="0"/>
              </a:spcAft>
              <a:defRPr sz="4400">
                <a:solidFill>
                  <a:schemeClr val="tx2"/>
                </a:solidFill>
                <a:latin typeface="Arial" charset="0"/>
                <a:ea typeface="ＭＳ Ｐゴシック" pitchFamily="-112" charset="-128"/>
              </a:defRPr>
            </a:lvl4pPr>
            <a:lvl5pPr algn="ctr" rtl="0" eaLnBrk="0" fontAlgn="base" hangingPunct="0">
              <a:spcBef>
                <a:spcPct val="0"/>
              </a:spcBef>
              <a:spcAft>
                <a:spcPct val="0"/>
              </a:spcAft>
              <a:defRPr sz="4400">
                <a:solidFill>
                  <a:schemeClr val="tx2"/>
                </a:solidFill>
                <a:latin typeface="Arial" charset="0"/>
                <a:ea typeface="ＭＳ Ｐゴシック" pitchFamily="-112" charset="-128"/>
              </a:defRPr>
            </a:lvl5pPr>
            <a:lvl6pPr marL="457200" algn="ctr" rtl="0" fontAlgn="base">
              <a:spcBef>
                <a:spcPct val="0"/>
              </a:spcBef>
              <a:spcAft>
                <a:spcPct val="0"/>
              </a:spcAft>
              <a:defRPr sz="4400">
                <a:solidFill>
                  <a:schemeClr val="tx2"/>
                </a:solidFill>
                <a:latin typeface="Times" pitchFamily="-112" charset="0"/>
              </a:defRPr>
            </a:lvl6pPr>
            <a:lvl7pPr marL="914400" algn="ctr" rtl="0" fontAlgn="base">
              <a:spcBef>
                <a:spcPct val="0"/>
              </a:spcBef>
              <a:spcAft>
                <a:spcPct val="0"/>
              </a:spcAft>
              <a:defRPr sz="4400">
                <a:solidFill>
                  <a:schemeClr val="tx2"/>
                </a:solidFill>
                <a:latin typeface="Times" pitchFamily="-112" charset="0"/>
              </a:defRPr>
            </a:lvl7pPr>
            <a:lvl8pPr marL="1371600" algn="ctr" rtl="0" fontAlgn="base">
              <a:spcBef>
                <a:spcPct val="0"/>
              </a:spcBef>
              <a:spcAft>
                <a:spcPct val="0"/>
              </a:spcAft>
              <a:defRPr sz="4400">
                <a:solidFill>
                  <a:schemeClr val="tx2"/>
                </a:solidFill>
                <a:latin typeface="Times" pitchFamily="-112" charset="0"/>
              </a:defRPr>
            </a:lvl8pPr>
            <a:lvl9pPr marL="1828800" algn="ctr" rtl="0" fontAlgn="base">
              <a:spcBef>
                <a:spcPct val="0"/>
              </a:spcBef>
              <a:spcAft>
                <a:spcPct val="0"/>
              </a:spcAft>
              <a:defRPr sz="4400">
                <a:solidFill>
                  <a:schemeClr val="tx2"/>
                </a:solidFill>
                <a:latin typeface="Times" pitchFamily="-112" charset="0"/>
              </a:defRPr>
            </a:lvl9pPr>
          </a:lstStyle>
          <a:p>
            <a:pPr algn="l">
              <a:defRPr/>
            </a:pPr>
            <a:r>
              <a:rPr lang="en-GB" sz="2800" b="1" kern="0" dirty="0" smtClean="0">
                <a:solidFill>
                  <a:srgbClr val="FFFF00"/>
                </a:solidFill>
                <a:effectLst>
                  <a:outerShdw blurRad="38100" dist="38100" dir="2700000" algn="tl">
                    <a:srgbClr val="C0C0C0"/>
                  </a:outerShdw>
                </a:effectLst>
                <a:latin typeface="Calibri" pitchFamily="34" charset="0"/>
              </a:rPr>
              <a:t>Patrol Uniform</a:t>
            </a:r>
          </a:p>
        </p:txBody>
      </p:sp>
      <p:pic>
        <p:nvPicPr>
          <p:cNvPr id="10242" name="Picture 2" descr="http://farm3.staticflickr.com/2564/3844988086_1ac8b42d17_z.jpg">
            <a:hlinkClick r:id="rId3"/>
          </p:cNvPr>
          <p:cNvPicPr>
            <a:picLocks noChangeAspect="1" noChangeArrowheads="1"/>
          </p:cNvPicPr>
          <p:nvPr/>
        </p:nvPicPr>
        <p:blipFill>
          <a:blip r:embed="rId4"/>
          <a:stretch>
            <a:fillRect/>
          </a:stretch>
        </p:blipFill>
        <p:spPr bwMode="auto">
          <a:xfrm>
            <a:off x="2123728" y="1943992"/>
            <a:ext cx="4391025" cy="381198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0032" y="1567696"/>
            <a:ext cx="1872208" cy="400110"/>
          </a:xfrm>
          <a:prstGeom prst="rect">
            <a:avLst/>
          </a:prstGeom>
          <a:noFill/>
        </p:spPr>
        <p:txBody>
          <a:bodyPr wrap="square" rtlCol="0">
            <a:spAutoFit/>
          </a:bodyPr>
          <a:lstStyle/>
          <a:p>
            <a:r>
              <a:rPr lang="en-GB" sz="2000" dirty="0" smtClean="0">
                <a:solidFill>
                  <a:schemeClr val="bg1"/>
                </a:solidFill>
                <a:latin typeface="Calibri" pitchFamily="34" charset="0"/>
              </a:rPr>
              <a:t>Yellow t-shirt</a:t>
            </a:r>
            <a:endParaRPr lang="en-GB" sz="2000" dirty="0">
              <a:solidFill>
                <a:schemeClr val="bg1"/>
              </a:solidFill>
              <a:latin typeface="Calibri" pitchFamily="34" charset="0"/>
            </a:endParaRPr>
          </a:p>
        </p:txBody>
      </p:sp>
      <p:sp>
        <p:nvSpPr>
          <p:cNvPr id="10" name="TextBox 9"/>
          <p:cNvSpPr txBox="1"/>
          <p:nvPr/>
        </p:nvSpPr>
        <p:spPr>
          <a:xfrm>
            <a:off x="179512" y="2722732"/>
            <a:ext cx="1872208" cy="1015663"/>
          </a:xfrm>
          <a:prstGeom prst="rect">
            <a:avLst/>
          </a:prstGeom>
          <a:noFill/>
        </p:spPr>
        <p:txBody>
          <a:bodyPr wrap="square" rtlCol="0">
            <a:spAutoFit/>
          </a:bodyPr>
          <a:lstStyle/>
          <a:p>
            <a:r>
              <a:rPr lang="en-GB" sz="2000" dirty="0" smtClean="0">
                <a:solidFill>
                  <a:schemeClr val="bg1"/>
                </a:solidFill>
                <a:latin typeface="Calibri" pitchFamily="34" charset="0"/>
              </a:rPr>
              <a:t>Red shorts or tracksuit bottoms</a:t>
            </a:r>
            <a:endParaRPr lang="en-GB" sz="2000" dirty="0">
              <a:solidFill>
                <a:schemeClr val="bg1"/>
              </a:solidFill>
              <a:latin typeface="Calibri" pitchFamily="34" charset="0"/>
            </a:endParaRPr>
          </a:p>
        </p:txBody>
      </p:sp>
      <p:sp>
        <p:nvSpPr>
          <p:cNvPr id="11" name="TextBox 10"/>
          <p:cNvSpPr txBox="1"/>
          <p:nvPr/>
        </p:nvSpPr>
        <p:spPr>
          <a:xfrm>
            <a:off x="170032" y="4181914"/>
            <a:ext cx="1872208" cy="1631216"/>
          </a:xfrm>
          <a:prstGeom prst="rect">
            <a:avLst/>
          </a:prstGeom>
          <a:noFill/>
        </p:spPr>
        <p:txBody>
          <a:bodyPr wrap="square" rtlCol="0">
            <a:spAutoFit/>
          </a:bodyPr>
          <a:lstStyle/>
          <a:p>
            <a:r>
              <a:rPr lang="en-GB" sz="2000" b="1" dirty="0" smtClean="0">
                <a:solidFill>
                  <a:schemeClr val="bg1"/>
                </a:solidFill>
                <a:latin typeface="Calibri" pitchFamily="34" charset="0"/>
              </a:rPr>
              <a:t>If away from station;</a:t>
            </a:r>
          </a:p>
          <a:p>
            <a:pPr marL="342900" indent="-342900">
              <a:buFont typeface="Arial" pitchFamily="34" charset="0"/>
              <a:buChar char="•"/>
            </a:pPr>
            <a:r>
              <a:rPr lang="en-GB" sz="2000" dirty="0" smtClean="0">
                <a:solidFill>
                  <a:schemeClr val="bg1"/>
                </a:solidFill>
                <a:latin typeface="Calibri" pitchFamily="34" charset="0"/>
              </a:rPr>
              <a:t>Whistle</a:t>
            </a:r>
          </a:p>
          <a:p>
            <a:pPr marL="342900" indent="-342900">
              <a:buFont typeface="Arial" pitchFamily="34" charset="0"/>
              <a:buChar char="•"/>
            </a:pPr>
            <a:r>
              <a:rPr lang="en-GB" sz="2000" dirty="0" smtClean="0">
                <a:solidFill>
                  <a:schemeClr val="bg1"/>
                </a:solidFill>
                <a:latin typeface="Calibri" pitchFamily="34" charset="0"/>
              </a:rPr>
              <a:t>Rescue Tube</a:t>
            </a:r>
          </a:p>
          <a:p>
            <a:pPr marL="342900" indent="-342900">
              <a:buFont typeface="Arial" pitchFamily="34" charset="0"/>
              <a:buChar char="•"/>
            </a:pPr>
            <a:r>
              <a:rPr lang="en-GB" sz="2000" dirty="0" smtClean="0">
                <a:solidFill>
                  <a:schemeClr val="bg1"/>
                </a:solidFill>
                <a:latin typeface="Calibri" pitchFamily="34" charset="0"/>
              </a:rPr>
              <a:t>First aid kit</a:t>
            </a:r>
            <a:endParaRPr lang="en-GB" sz="2000" dirty="0">
              <a:solidFill>
                <a:schemeClr val="bg1"/>
              </a:solidFill>
              <a:latin typeface="Calibri" pitchFamily="34" charset="0"/>
            </a:endParaRPr>
          </a:p>
        </p:txBody>
      </p:sp>
      <p:sp>
        <p:nvSpPr>
          <p:cNvPr id="14" name="TextBox 13"/>
          <p:cNvSpPr txBox="1"/>
          <p:nvPr/>
        </p:nvSpPr>
        <p:spPr>
          <a:xfrm>
            <a:off x="6662936" y="3506232"/>
            <a:ext cx="2483768" cy="1938992"/>
          </a:xfrm>
          <a:prstGeom prst="rect">
            <a:avLst/>
          </a:prstGeom>
          <a:noFill/>
        </p:spPr>
        <p:txBody>
          <a:bodyPr wrap="square" rtlCol="0">
            <a:spAutoFit/>
          </a:bodyPr>
          <a:lstStyle/>
          <a:p>
            <a:r>
              <a:rPr lang="en-GB" sz="2000" b="1" dirty="0" smtClean="0">
                <a:solidFill>
                  <a:schemeClr val="bg1"/>
                </a:solidFill>
                <a:latin typeface="Calibri" pitchFamily="34" charset="0"/>
              </a:rPr>
              <a:t>If at waters edge or on craft;</a:t>
            </a:r>
          </a:p>
          <a:p>
            <a:pPr marL="342900" indent="-342900">
              <a:buFont typeface="Arial" pitchFamily="34" charset="0"/>
              <a:buChar char="•"/>
            </a:pPr>
            <a:r>
              <a:rPr lang="en-GB" sz="2000" dirty="0" smtClean="0">
                <a:solidFill>
                  <a:schemeClr val="bg1"/>
                </a:solidFill>
                <a:latin typeface="Calibri" pitchFamily="34" charset="0"/>
              </a:rPr>
              <a:t>Wetsuit</a:t>
            </a:r>
          </a:p>
          <a:p>
            <a:pPr marL="342900" indent="-342900">
              <a:buFont typeface="Arial" pitchFamily="34" charset="0"/>
              <a:buChar char="•"/>
            </a:pPr>
            <a:r>
              <a:rPr lang="en-GB" sz="2000" dirty="0" smtClean="0">
                <a:solidFill>
                  <a:schemeClr val="bg1"/>
                </a:solidFill>
                <a:latin typeface="Calibri" pitchFamily="34" charset="0"/>
              </a:rPr>
              <a:t>Trunks/swimming costume</a:t>
            </a:r>
          </a:p>
          <a:p>
            <a:pPr marL="342900" indent="-342900">
              <a:buFont typeface="Arial" pitchFamily="34" charset="0"/>
              <a:buChar char="•"/>
            </a:pPr>
            <a:r>
              <a:rPr lang="en-GB" sz="2000" dirty="0" smtClean="0">
                <a:solidFill>
                  <a:schemeClr val="bg1"/>
                </a:solidFill>
                <a:latin typeface="Calibri" pitchFamily="34" charset="0"/>
              </a:rPr>
              <a:t>Rash vest</a:t>
            </a:r>
          </a:p>
        </p:txBody>
      </p:sp>
      <p:cxnSp>
        <p:nvCxnSpPr>
          <p:cNvPr id="15" name="Straight Arrow Connector 14"/>
          <p:cNvCxnSpPr/>
          <p:nvPr/>
        </p:nvCxnSpPr>
        <p:spPr bwMode="auto">
          <a:xfrm>
            <a:off x="1466176" y="3541008"/>
            <a:ext cx="1593656" cy="1904216"/>
          </a:xfrm>
          <a:prstGeom prst="straightConnector1">
            <a:avLst/>
          </a:prstGeom>
          <a:solidFill>
            <a:schemeClr val="accent1"/>
          </a:solidFill>
          <a:ln w="50800" cap="flat" cmpd="sng" algn="ctr">
            <a:solidFill>
              <a:srgbClr val="FF0000"/>
            </a:solidFill>
            <a:prstDash val="solid"/>
            <a:round/>
            <a:headEnd type="none" w="med" len="med"/>
            <a:tailEnd type="arrow"/>
          </a:ln>
          <a:effectLst/>
        </p:spPr>
      </p:cxnSp>
      <p:cxnSp>
        <p:nvCxnSpPr>
          <p:cNvPr id="16" name="Straight Arrow Connector 15"/>
          <p:cNvCxnSpPr/>
          <p:nvPr/>
        </p:nvCxnSpPr>
        <p:spPr bwMode="auto">
          <a:xfrm flipH="1">
            <a:off x="5452864" y="3890200"/>
            <a:ext cx="1207368" cy="602916"/>
          </a:xfrm>
          <a:prstGeom prst="straightConnector1">
            <a:avLst/>
          </a:prstGeom>
          <a:solidFill>
            <a:schemeClr val="accent1"/>
          </a:solidFill>
          <a:ln w="50800" cap="flat" cmpd="sng" algn="ctr">
            <a:solidFill>
              <a:srgbClr val="FF0000"/>
            </a:solidFill>
            <a:prstDash val="solid"/>
            <a:round/>
            <a:headEnd type="none" w="med" len="med"/>
            <a:tailEnd type="arrow"/>
          </a:ln>
          <a:effectLst/>
        </p:spPr>
      </p:cxnSp>
      <p:cxnSp>
        <p:nvCxnSpPr>
          <p:cNvPr id="18" name="Straight Arrow Connector 17"/>
          <p:cNvCxnSpPr/>
          <p:nvPr/>
        </p:nvCxnSpPr>
        <p:spPr bwMode="auto">
          <a:xfrm flipV="1">
            <a:off x="1475656" y="3890200"/>
            <a:ext cx="1440160" cy="969496"/>
          </a:xfrm>
          <a:prstGeom prst="straightConnector1">
            <a:avLst/>
          </a:prstGeom>
          <a:solidFill>
            <a:schemeClr val="accent1"/>
          </a:solidFill>
          <a:ln w="50800" cap="flat" cmpd="sng" algn="ctr">
            <a:solidFill>
              <a:srgbClr val="FF0000"/>
            </a:solidFill>
            <a:prstDash val="solid"/>
            <a:round/>
            <a:headEnd type="none" w="med" len="med"/>
            <a:tailEnd type="arrow"/>
          </a:ln>
          <a:effectLst/>
        </p:spPr>
      </p:cxnSp>
      <p:cxnSp>
        <p:nvCxnSpPr>
          <p:cNvPr id="19" name="Straight Arrow Connector 18"/>
          <p:cNvCxnSpPr/>
          <p:nvPr/>
        </p:nvCxnSpPr>
        <p:spPr bwMode="auto">
          <a:xfrm>
            <a:off x="1672720" y="1833295"/>
            <a:ext cx="1747152" cy="1739721"/>
          </a:xfrm>
          <a:prstGeom prst="straightConnector1">
            <a:avLst/>
          </a:prstGeom>
          <a:solidFill>
            <a:schemeClr val="accent1"/>
          </a:solidFill>
          <a:ln w="50800" cap="flat" cmpd="sng" algn="ctr">
            <a:solidFill>
              <a:srgbClr val="FF0000"/>
            </a:solidFill>
            <a:prstDash val="solid"/>
            <a:round/>
            <a:headEnd type="none" w="med" len="med"/>
            <a:tailEnd type="arrow"/>
          </a:ln>
          <a:effectLst/>
        </p:spPr>
      </p:cxnSp>
      <p:sp>
        <p:nvSpPr>
          <p:cNvPr id="23" name="TextBox 22"/>
          <p:cNvSpPr txBox="1"/>
          <p:nvPr/>
        </p:nvSpPr>
        <p:spPr>
          <a:xfrm>
            <a:off x="6662936" y="1412509"/>
            <a:ext cx="1872208" cy="1323439"/>
          </a:xfrm>
          <a:prstGeom prst="rect">
            <a:avLst/>
          </a:prstGeom>
          <a:noFill/>
        </p:spPr>
        <p:txBody>
          <a:bodyPr wrap="square" rtlCol="0">
            <a:spAutoFit/>
          </a:bodyPr>
          <a:lstStyle/>
          <a:p>
            <a:r>
              <a:rPr lang="en-GB" sz="2000" b="1" dirty="0" smtClean="0">
                <a:solidFill>
                  <a:schemeClr val="bg1"/>
                </a:solidFill>
                <a:latin typeface="Calibri" pitchFamily="34" charset="0"/>
              </a:rPr>
              <a:t>PPE; </a:t>
            </a:r>
            <a:r>
              <a:rPr lang="en-GB" sz="2000" dirty="0" smtClean="0">
                <a:solidFill>
                  <a:schemeClr val="bg1"/>
                </a:solidFill>
                <a:latin typeface="Calibri" pitchFamily="34" charset="0"/>
              </a:rPr>
              <a:t>Sunglasses, </a:t>
            </a:r>
          </a:p>
          <a:p>
            <a:r>
              <a:rPr lang="en-GB" sz="2000" dirty="0" smtClean="0">
                <a:solidFill>
                  <a:schemeClr val="bg1"/>
                </a:solidFill>
                <a:latin typeface="Calibri" pitchFamily="34" charset="0"/>
              </a:rPr>
              <a:t>Hat to protect from UV rays</a:t>
            </a:r>
            <a:endParaRPr lang="en-GB" sz="2000" dirty="0">
              <a:solidFill>
                <a:schemeClr val="bg1"/>
              </a:solidFill>
              <a:latin typeface="Calibri" pitchFamily="34" charset="0"/>
            </a:endParaRPr>
          </a:p>
        </p:txBody>
      </p:sp>
      <p:sp>
        <p:nvSpPr>
          <p:cNvPr id="9" name="Rounded Rectangle 8"/>
          <p:cNvSpPr/>
          <p:nvPr/>
        </p:nvSpPr>
        <p:spPr bwMode="auto">
          <a:xfrm>
            <a:off x="2123728" y="5813130"/>
            <a:ext cx="4391025" cy="85623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2000" b="1" i="1" u="none" strike="noStrike" cap="none" normalizeH="0" baseline="0" dirty="0" smtClean="0">
                <a:ln>
                  <a:noFill/>
                </a:ln>
                <a:solidFill>
                  <a:schemeClr val="tx1"/>
                </a:solidFill>
                <a:effectLst/>
                <a:latin typeface="Calibri" pitchFamily="34" charset="0"/>
              </a:rPr>
              <a:t>Remember</a:t>
            </a:r>
            <a:r>
              <a:rPr kumimoji="0" lang="en-GB" sz="2000" b="0" i="0" u="none" strike="noStrike" cap="none" normalizeH="0" baseline="0" dirty="0" smtClean="0">
                <a:ln>
                  <a:noFill/>
                </a:ln>
                <a:solidFill>
                  <a:schemeClr val="tx1"/>
                </a:solidFill>
                <a:effectLst/>
                <a:latin typeface="Calibri" pitchFamily="34" charset="0"/>
              </a:rPr>
              <a:t>…You are portraying</a:t>
            </a:r>
            <a:r>
              <a:rPr kumimoji="0" lang="en-GB" sz="2000" b="0" i="0" u="none" strike="noStrike" cap="none" normalizeH="0" dirty="0" smtClean="0">
                <a:ln>
                  <a:noFill/>
                </a:ln>
                <a:solidFill>
                  <a:schemeClr val="tx1"/>
                </a:solidFill>
                <a:effectLst/>
                <a:latin typeface="Calibri" pitchFamily="34" charset="0"/>
              </a:rPr>
              <a:t> an image; efficient, disciplined, tidy, alert!</a:t>
            </a:r>
            <a:endParaRPr kumimoji="0" lang="en-GB" sz="2000" b="0" i="0" u="none" strike="noStrike" cap="none" normalizeH="0" baseline="0" dirty="0">
              <a:ln>
                <a:noFill/>
              </a:ln>
              <a:solidFill>
                <a:schemeClr val="tx1"/>
              </a:solidFill>
              <a:effectLst/>
              <a:latin typeface="Calibri" pitchFamily="34" charset="0"/>
            </a:endParaRPr>
          </a:p>
        </p:txBody>
      </p:sp>
    </p:spTree>
    <p:extLst>
      <p:ext uri="{BB962C8B-B14F-4D97-AF65-F5344CB8AC3E}">
        <p14:creationId xmlns:p14="http://schemas.microsoft.com/office/powerpoint/2010/main" val="25578640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p:cNvSpPr txBox="1">
            <a:spLocks/>
          </p:cNvSpPr>
          <p:nvPr/>
        </p:nvSpPr>
        <p:spPr>
          <a:xfrm>
            <a:off x="179512" y="255360"/>
            <a:ext cx="6857292"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12" charset="-128"/>
              </a:defRPr>
            </a:lvl2pPr>
            <a:lvl3pPr algn="ctr" rtl="0" eaLnBrk="0" fontAlgn="base" hangingPunct="0">
              <a:spcBef>
                <a:spcPct val="0"/>
              </a:spcBef>
              <a:spcAft>
                <a:spcPct val="0"/>
              </a:spcAft>
              <a:defRPr sz="4400">
                <a:solidFill>
                  <a:schemeClr val="tx2"/>
                </a:solidFill>
                <a:latin typeface="Arial" charset="0"/>
                <a:ea typeface="ＭＳ Ｐゴシック" pitchFamily="-112" charset="-128"/>
              </a:defRPr>
            </a:lvl3pPr>
            <a:lvl4pPr algn="ctr" rtl="0" eaLnBrk="0" fontAlgn="base" hangingPunct="0">
              <a:spcBef>
                <a:spcPct val="0"/>
              </a:spcBef>
              <a:spcAft>
                <a:spcPct val="0"/>
              </a:spcAft>
              <a:defRPr sz="4400">
                <a:solidFill>
                  <a:schemeClr val="tx2"/>
                </a:solidFill>
                <a:latin typeface="Arial" charset="0"/>
                <a:ea typeface="ＭＳ Ｐゴシック" pitchFamily="-112" charset="-128"/>
              </a:defRPr>
            </a:lvl4pPr>
            <a:lvl5pPr algn="ctr" rtl="0" eaLnBrk="0" fontAlgn="base" hangingPunct="0">
              <a:spcBef>
                <a:spcPct val="0"/>
              </a:spcBef>
              <a:spcAft>
                <a:spcPct val="0"/>
              </a:spcAft>
              <a:defRPr sz="4400">
                <a:solidFill>
                  <a:schemeClr val="tx2"/>
                </a:solidFill>
                <a:latin typeface="Arial" charset="0"/>
                <a:ea typeface="ＭＳ Ｐゴシック" pitchFamily="-112" charset="-128"/>
              </a:defRPr>
            </a:lvl5pPr>
            <a:lvl6pPr marL="457200" algn="ctr" rtl="0" fontAlgn="base">
              <a:spcBef>
                <a:spcPct val="0"/>
              </a:spcBef>
              <a:spcAft>
                <a:spcPct val="0"/>
              </a:spcAft>
              <a:defRPr sz="4400">
                <a:solidFill>
                  <a:schemeClr val="tx2"/>
                </a:solidFill>
                <a:latin typeface="Times" pitchFamily="-112" charset="0"/>
              </a:defRPr>
            </a:lvl6pPr>
            <a:lvl7pPr marL="914400" algn="ctr" rtl="0" fontAlgn="base">
              <a:spcBef>
                <a:spcPct val="0"/>
              </a:spcBef>
              <a:spcAft>
                <a:spcPct val="0"/>
              </a:spcAft>
              <a:defRPr sz="4400">
                <a:solidFill>
                  <a:schemeClr val="tx2"/>
                </a:solidFill>
                <a:latin typeface="Times" pitchFamily="-112" charset="0"/>
              </a:defRPr>
            </a:lvl7pPr>
            <a:lvl8pPr marL="1371600" algn="ctr" rtl="0" fontAlgn="base">
              <a:spcBef>
                <a:spcPct val="0"/>
              </a:spcBef>
              <a:spcAft>
                <a:spcPct val="0"/>
              </a:spcAft>
              <a:defRPr sz="4400">
                <a:solidFill>
                  <a:schemeClr val="tx2"/>
                </a:solidFill>
                <a:latin typeface="Times" pitchFamily="-112" charset="0"/>
              </a:defRPr>
            </a:lvl8pPr>
            <a:lvl9pPr marL="1828800" algn="ctr" rtl="0" fontAlgn="base">
              <a:spcBef>
                <a:spcPct val="0"/>
              </a:spcBef>
              <a:spcAft>
                <a:spcPct val="0"/>
              </a:spcAft>
              <a:defRPr sz="4400">
                <a:solidFill>
                  <a:schemeClr val="tx2"/>
                </a:solidFill>
                <a:latin typeface="Times" pitchFamily="-112" charset="0"/>
              </a:defRPr>
            </a:lvl9pPr>
          </a:lstStyle>
          <a:p>
            <a:pPr algn="l">
              <a:defRPr/>
            </a:pPr>
            <a:r>
              <a:rPr lang="en-GB" sz="2800" b="1" kern="0" dirty="0" smtClean="0">
                <a:solidFill>
                  <a:srgbClr val="FFFF00"/>
                </a:solidFill>
                <a:effectLst>
                  <a:outerShdw blurRad="38100" dist="38100" dir="2700000" algn="tl">
                    <a:srgbClr val="C0C0C0"/>
                  </a:outerShdw>
                </a:effectLst>
                <a:latin typeface="Calibri" pitchFamily="34" charset="0"/>
              </a:rPr>
              <a:t>Personal Protection</a:t>
            </a:r>
          </a:p>
        </p:txBody>
      </p:sp>
      <p:graphicFrame>
        <p:nvGraphicFramePr>
          <p:cNvPr id="3" name="Table 2"/>
          <p:cNvGraphicFramePr>
            <a:graphicFrameLocks noGrp="1"/>
          </p:cNvGraphicFramePr>
          <p:nvPr>
            <p:extLst>
              <p:ext uri="{D42A27DB-BD31-4B8C-83A1-F6EECF244321}">
                <p14:modId xmlns:p14="http://schemas.microsoft.com/office/powerpoint/2010/main" val="3453103167"/>
              </p:ext>
            </p:extLst>
          </p:nvPr>
        </p:nvGraphicFramePr>
        <p:xfrm>
          <a:off x="395536" y="1398360"/>
          <a:ext cx="8568951" cy="3200400"/>
        </p:xfrm>
        <a:graphic>
          <a:graphicData uri="http://schemas.openxmlformats.org/drawingml/2006/table">
            <a:tbl>
              <a:tblPr firstRow="1" bandRow="1">
                <a:tableStyleId>{5C22544A-7EE6-4342-B048-85BDC9FD1C3A}</a:tableStyleId>
              </a:tblPr>
              <a:tblGrid>
                <a:gridCol w="504055"/>
                <a:gridCol w="1584176"/>
                <a:gridCol w="6480720"/>
              </a:tblGrid>
              <a:tr h="370840">
                <a:tc>
                  <a:txBody>
                    <a:bodyPr/>
                    <a:lstStyle/>
                    <a:p>
                      <a:r>
                        <a:rPr lang="en-GB" sz="4000" b="1" dirty="0" smtClean="0">
                          <a:solidFill>
                            <a:schemeClr val="tx1"/>
                          </a:solidFill>
                          <a:latin typeface="Calibri" panose="020F0502020204030204" pitchFamily="34" charset="0"/>
                        </a:rPr>
                        <a:t>C</a:t>
                      </a:r>
                      <a:endParaRPr lang="en-GB" sz="4000" b="1" dirty="0">
                        <a:solidFill>
                          <a:schemeClr val="tx1"/>
                        </a:solidFill>
                        <a:latin typeface="Calibri" panose="020F0502020204030204" pitchFamily="34" charset="0"/>
                      </a:endParaRPr>
                    </a:p>
                  </a:txBody>
                  <a:tcPr/>
                </a:tc>
                <a:tc>
                  <a:txBody>
                    <a:bodyPr/>
                    <a:lstStyle/>
                    <a:p>
                      <a:r>
                        <a:rPr lang="en-GB" sz="2000" b="1" dirty="0" smtClean="0">
                          <a:solidFill>
                            <a:schemeClr val="tx1"/>
                          </a:solidFill>
                          <a:latin typeface="Calibri" panose="020F0502020204030204" pitchFamily="34" charset="0"/>
                        </a:rPr>
                        <a:t>Clean</a:t>
                      </a:r>
                      <a:endParaRPr lang="en-GB" sz="2000" b="1" dirty="0">
                        <a:solidFill>
                          <a:schemeClr val="tx1"/>
                        </a:solidFill>
                        <a:latin typeface="Calibri" panose="020F0502020204030204" pitchFamily="34" charset="0"/>
                      </a:endParaRPr>
                    </a:p>
                  </a:txBody>
                  <a:tcPr/>
                </a:tc>
                <a:tc>
                  <a:txBody>
                    <a:bodyPr/>
                    <a:lstStyle/>
                    <a:p>
                      <a:r>
                        <a:rPr lang="en-GB" b="0" dirty="0" smtClean="0">
                          <a:solidFill>
                            <a:schemeClr val="tx1"/>
                          </a:solidFill>
                          <a:latin typeface="Calibri" panose="020F0502020204030204" pitchFamily="34" charset="0"/>
                        </a:rPr>
                        <a:t>Have clean clothes that can trap the air, dirt</a:t>
                      </a:r>
                      <a:r>
                        <a:rPr lang="en-GB" b="0" baseline="0" dirty="0" smtClean="0">
                          <a:solidFill>
                            <a:schemeClr val="tx1"/>
                          </a:solidFill>
                          <a:latin typeface="Calibri" panose="020F0502020204030204" pitchFamily="34" charset="0"/>
                        </a:rPr>
                        <a:t> can block these spaces</a:t>
                      </a:r>
                      <a:endParaRPr lang="en-GB" b="0" dirty="0">
                        <a:solidFill>
                          <a:schemeClr val="tx1"/>
                        </a:solidFill>
                        <a:latin typeface="Calibri" panose="020F0502020204030204" pitchFamily="34" charset="0"/>
                      </a:endParaRPr>
                    </a:p>
                  </a:txBody>
                  <a:tcPr/>
                </a:tc>
              </a:tr>
              <a:tr h="370840">
                <a:tc>
                  <a:txBody>
                    <a:bodyPr/>
                    <a:lstStyle/>
                    <a:p>
                      <a:r>
                        <a:rPr lang="en-GB" sz="4000" b="1" dirty="0" smtClean="0">
                          <a:solidFill>
                            <a:schemeClr val="tx1"/>
                          </a:solidFill>
                          <a:latin typeface="Calibri" panose="020F0502020204030204" pitchFamily="34" charset="0"/>
                        </a:rPr>
                        <a:t>O</a:t>
                      </a:r>
                      <a:endParaRPr lang="en-GB" sz="4000" b="1" dirty="0">
                        <a:solidFill>
                          <a:schemeClr val="tx1"/>
                        </a:solidFill>
                        <a:latin typeface="Calibri" panose="020F0502020204030204" pitchFamily="34" charset="0"/>
                      </a:endParaRPr>
                    </a:p>
                  </a:txBody>
                  <a:tcPr/>
                </a:tc>
                <a:tc>
                  <a:txBody>
                    <a:bodyPr/>
                    <a:lstStyle/>
                    <a:p>
                      <a:r>
                        <a:rPr lang="en-GB" sz="2200" b="1" dirty="0" smtClean="0">
                          <a:solidFill>
                            <a:schemeClr val="tx1"/>
                          </a:solidFill>
                          <a:latin typeface="Calibri" panose="020F0502020204030204" pitchFamily="34" charset="0"/>
                        </a:rPr>
                        <a:t>Overheat</a:t>
                      </a:r>
                      <a:endParaRPr lang="en-GB" sz="2200" b="1" dirty="0">
                        <a:solidFill>
                          <a:schemeClr val="tx1"/>
                        </a:solidFill>
                        <a:latin typeface="Calibri" panose="020F0502020204030204" pitchFamily="34" charset="0"/>
                      </a:endParaRPr>
                    </a:p>
                  </a:txBody>
                  <a:tcPr/>
                </a:tc>
                <a:tc>
                  <a:txBody>
                    <a:bodyPr/>
                    <a:lstStyle/>
                    <a:p>
                      <a:r>
                        <a:rPr lang="en-GB" dirty="0" smtClean="0">
                          <a:solidFill>
                            <a:schemeClr val="tx1"/>
                          </a:solidFill>
                          <a:latin typeface="Calibri" panose="020F0502020204030204" pitchFamily="34" charset="0"/>
                        </a:rPr>
                        <a:t>Open or remove clothes while exercising to prevent</a:t>
                      </a:r>
                      <a:r>
                        <a:rPr lang="en-GB" baseline="0" dirty="0" smtClean="0">
                          <a:solidFill>
                            <a:schemeClr val="tx1"/>
                          </a:solidFill>
                          <a:latin typeface="Calibri" panose="020F0502020204030204" pitchFamily="34" charset="0"/>
                        </a:rPr>
                        <a:t> perspiration build up</a:t>
                      </a:r>
                      <a:endParaRPr lang="en-GB" dirty="0">
                        <a:solidFill>
                          <a:schemeClr val="tx1"/>
                        </a:solidFill>
                        <a:latin typeface="Calibri" panose="020F0502020204030204" pitchFamily="34" charset="0"/>
                      </a:endParaRPr>
                    </a:p>
                  </a:txBody>
                  <a:tcPr/>
                </a:tc>
              </a:tr>
              <a:tr h="370840">
                <a:tc>
                  <a:txBody>
                    <a:bodyPr/>
                    <a:lstStyle/>
                    <a:p>
                      <a:r>
                        <a:rPr lang="en-GB" sz="4000" b="1" dirty="0" smtClean="0">
                          <a:solidFill>
                            <a:schemeClr val="tx1"/>
                          </a:solidFill>
                          <a:latin typeface="Calibri" panose="020F0502020204030204" pitchFamily="34" charset="0"/>
                        </a:rPr>
                        <a:t>L</a:t>
                      </a:r>
                      <a:endParaRPr lang="en-GB" sz="4000" b="1" dirty="0">
                        <a:solidFill>
                          <a:schemeClr val="tx1"/>
                        </a:solidFill>
                        <a:latin typeface="Calibri" panose="020F0502020204030204" pitchFamily="34" charset="0"/>
                      </a:endParaRPr>
                    </a:p>
                  </a:txBody>
                  <a:tcPr/>
                </a:tc>
                <a:tc>
                  <a:txBody>
                    <a:bodyPr/>
                    <a:lstStyle/>
                    <a:p>
                      <a:r>
                        <a:rPr lang="en-GB" sz="2200" b="1" dirty="0" smtClean="0">
                          <a:solidFill>
                            <a:schemeClr val="tx1"/>
                          </a:solidFill>
                          <a:latin typeface="Calibri" panose="020F0502020204030204" pitchFamily="34" charset="0"/>
                        </a:rPr>
                        <a:t>Loose, Layered, Light</a:t>
                      </a:r>
                      <a:endParaRPr lang="en-GB" sz="2200" b="1" dirty="0">
                        <a:solidFill>
                          <a:schemeClr val="tx1"/>
                        </a:solidFill>
                        <a:latin typeface="Calibri" panose="020F0502020204030204" pitchFamily="34" charset="0"/>
                      </a:endParaRPr>
                    </a:p>
                  </a:txBody>
                  <a:tcPr/>
                </a:tc>
                <a:tc>
                  <a:txBody>
                    <a:bodyPr/>
                    <a:lstStyle/>
                    <a:p>
                      <a:r>
                        <a:rPr lang="en-GB" dirty="0" smtClean="0">
                          <a:solidFill>
                            <a:schemeClr val="tx1"/>
                          </a:solidFill>
                          <a:latin typeface="Calibri" panose="020F0502020204030204" pitchFamily="34" charset="0"/>
                        </a:rPr>
                        <a:t>Several light layers are more efficient than</a:t>
                      </a:r>
                      <a:r>
                        <a:rPr lang="en-GB" baseline="0" dirty="0" smtClean="0">
                          <a:solidFill>
                            <a:schemeClr val="tx1"/>
                          </a:solidFill>
                          <a:latin typeface="Calibri" panose="020F0502020204030204" pitchFamily="34" charset="0"/>
                        </a:rPr>
                        <a:t> one heavy item, which can restrict blood circulation</a:t>
                      </a:r>
                      <a:endParaRPr lang="en-GB" dirty="0">
                        <a:solidFill>
                          <a:schemeClr val="tx1"/>
                        </a:solidFill>
                        <a:latin typeface="Calibri" panose="020F0502020204030204" pitchFamily="34" charset="0"/>
                      </a:endParaRPr>
                    </a:p>
                  </a:txBody>
                  <a:tcPr/>
                </a:tc>
              </a:tr>
              <a:tr h="370840">
                <a:tc>
                  <a:txBody>
                    <a:bodyPr/>
                    <a:lstStyle/>
                    <a:p>
                      <a:r>
                        <a:rPr lang="en-GB" sz="4000" b="1" dirty="0" smtClean="0">
                          <a:solidFill>
                            <a:schemeClr val="tx1"/>
                          </a:solidFill>
                          <a:latin typeface="Calibri" panose="020F0502020204030204" pitchFamily="34" charset="0"/>
                        </a:rPr>
                        <a:t>D</a:t>
                      </a:r>
                      <a:endParaRPr lang="en-GB" sz="4000" b="1" dirty="0">
                        <a:solidFill>
                          <a:schemeClr val="tx1"/>
                        </a:solidFill>
                        <a:latin typeface="Calibri" panose="020F0502020204030204" pitchFamily="34" charset="0"/>
                      </a:endParaRPr>
                    </a:p>
                  </a:txBody>
                  <a:tcPr/>
                </a:tc>
                <a:tc>
                  <a:txBody>
                    <a:bodyPr/>
                    <a:lstStyle/>
                    <a:p>
                      <a:r>
                        <a:rPr lang="en-GB" sz="2200" b="1" dirty="0" smtClean="0">
                          <a:solidFill>
                            <a:schemeClr val="tx1"/>
                          </a:solidFill>
                          <a:latin typeface="Calibri" panose="020F0502020204030204" pitchFamily="34" charset="0"/>
                        </a:rPr>
                        <a:t>Dry</a:t>
                      </a:r>
                      <a:endParaRPr lang="en-GB" sz="2200" b="1" dirty="0">
                        <a:solidFill>
                          <a:schemeClr val="tx1"/>
                        </a:solidFill>
                        <a:latin typeface="Calibri" panose="020F0502020204030204" pitchFamily="34" charset="0"/>
                      </a:endParaRPr>
                    </a:p>
                  </a:txBody>
                  <a:tcPr/>
                </a:tc>
                <a:tc>
                  <a:txBody>
                    <a:bodyPr/>
                    <a:lstStyle/>
                    <a:p>
                      <a:r>
                        <a:rPr lang="en-GB" dirty="0" smtClean="0">
                          <a:solidFill>
                            <a:schemeClr val="tx1"/>
                          </a:solidFill>
                          <a:latin typeface="Calibri" panose="020F0502020204030204" pitchFamily="34" charset="0"/>
                        </a:rPr>
                        <a:t>Outer clothing layers should be waterproof, inner layers should ‘breathe’ to let internal moisture escape</a:t>
                      </a:r>
                      <a:endParaRPr lang="en-GB" dirty="0">
                        <a:solidFill>
                          <a:schemeClr val="tx1"/>
                        </a:solidFill>
                        <a:latin typeface="Calibri" panose="020F0502020204030204" pitchFamily="34" charset="0"/>
                      </a:endParaRPr>
                    </a:p>
                  </a:txBody>
                  <a:tcPr/>
                </a:tc>
              </a:tr>
            </a:tbl>
          </a:graphicData>
        </a:graphic>
      </p:graphicFrame>
      <p:sp>
        <p:nvSpPr>
          <p:cNvPr id="4" name="TextBox 3"/>
          <p:cNvSpPr txBox="1"/>
          <p:nvPr/>
        </p:nvSpPr>
        <p:spPr>
          <a:xfrm>
            <a:off x="251520" y="826860"/>
            <a:ext cx="2520280" cy="369332"/>
          </a:xfrm>
          <a:prstGeom prst="rect">
            <a:avLst/>
          </a:prstGeom>
          <a:noFill/>
        </p:spPr>
        <p:txBody>
          <a:bodyPr wrap="square" rtlCol="0">
            <a:spAutoFit/>
          </a:bodyPr>
          <a:lstStyle/>
          <a:p>
            <a:r>
              <a:rPr lang="en-GB" b="1" dirty="0" smtClean="0">
                <a:solidFill>
                  <a:schemeClr val="bg1"/>
                </a:solidFill>
                <a:latin typeface="Calibri" panose="020F0502020204030204" pitchFamily="34" charset="0"/>
              </a:rPr>
              <a:t>Keeping warm</a:t>
            </a:r>
            <a:endParaRPr lang="en-GB"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35293086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p:cNvSpPr txBox="1">
            <a:spLocks/>
          </p:cNvSpPr>
          <p:nvPr/>
        </p:nvSpPr>
        <p:spPr>
          <a:xfrm>
            <a:off x="179512" y="255360"/>
            <a:ext cx="6857292"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12" charset="-128"/>
              </a:defRPr>
            </a:lvl2pPr>
            <a:lvl3pPr algn="ctr" rtl="0" eaLnBrk="0" fontAlgn="base" hangingPunct="0">
              <a:spcBef>
                <a:spcPct val="0"/>
              </a:spcBef>
              <a:spcAft>
                <a:spcPct val="0"/>
              </a:spcAft>
              <a:defRPr sz="4400">
                <a:solidFill>
                  <a:schemeClr val="tx2"/>
                </a:solidFill>
                <a:latin typeface="Arial" charset="0"/>
                <a:ea typeface="ＭＳ Ｐゴシック" pitchFamily="-112" charset="-128"/>
              </a:defRPr>
            </a:lvl3pPr>
            <a:lvl4pPr algn="ctr" rtl="0" eaLnBrk="0" fontAlgn="base" hangingPunct="0">
              <a:spcBef>
                <a:spcPct val="0"/>
              </a:spcBef>
              <a:spcAft>
                <a:spcPct val="0"/>
              </a:spcAft>
              <a:defRPr sz="4400">
                <a:solidFill>
                  <a:schemeClr val="tx2"/>
                </a:solidFill>
                <a:latin typeface="Arial" charset="0"/>
                <a:ea typeface="ＭＳ Ｐゴシック" pitchFamily="-112" charset="-128"/>
              </a:defRPr>
            </a:lvl4pPr>
            <a:lvl5pPr algn="ctr" rtl="0" eaLnBrk="0" fontAlgn="base" hangingPunct="0">
              <a:spcBef>
                <a:spcPct val="0"/>
              </a:spcBef>
              <a:spcAft>
                <a:spcPct val="0"/>
              </a:spcAft>
              <a:defRPr sz="4400">
                <a:solidFill>
                  <a:schemeClr val="tx2"/>
                </a:solidFill>
                <a:latin typeface="Arial" charset="0"/>
                <a:ea typeface="ＭＳ Ｐゴシック" pitchFamily="-112" charset="-128"/>
              </a:defRPr>
            </a:lvl5pPr>
            <a:lvl6pPr marL="457200" algn="ctr" rtl="0" fontAlgn="base">
              <a:spcBef>
                <a:spcPct val="0"/>
              </a:spcBef>
              <a:spcAft>
                <a:spcPct val="0"/>
              </a:spcAft>
              <a:defRPr sz="4400">
                <a:solidFill>
                  <a:schemeClr val="tx2"/>
                </a:solidFill>
                <a:latin typeface="Times" pitchFamily="-112" charset="0"/>
              </a:defRPr>
            </a:lvl6pPr>
            <a:lvl7pPr marL="914400" algn="ctr" rtl="0" fontAlgn="base">
              <a:spcBef>
                <a:spcPct val="0"/>
              </a:spcBef>
              <a:spcAft>
                <a:spcPct val="0"/>
              </a:spcAft>
              <a:defRPr sz="4400">
                <a:solidFill>
                  <a:schemeClr val="tx2"/>
                </a:solidFill>
                <a:latin typeface="Times" pitchFamily="-112" charset="0"/>
              </a:defRPr>
            </a:lvl7pPr>
            <a:lvl8pPr marL="1371600" algn="ctr" rtl="0" fontAlgn="base">
              <a:spcBef>
                <a:spcPct val="0"/>
              </a:spcBef>
              <a:spcAft>
                <a:spcPct val="0"/>
              </a:spcAft>
              <a:defRPr sz="4400">
                <a:solidFill>
                  <a:schemeClr val="tx2"/>
                </a:solidFill>
                <a:latin typeface="Times" pitchFamily="-112" charset="0"/>
              </a:defRPr>
            </a:lvl8pPr>
            <a:lvl9pPr marL="1828800" algn="ctr" rtl="0" fontAlgn="base">
              <a:spcBef>
                <a:spcPct val="0"/>
              </a:spcBef>
              <a:spcAft>
                <a:spcPct val="0"/>
              </a:spcAft>
              <a:defRPr sz="4400">
                <a:solidFill>
                  <a:schemeClr val="tx2"/>
                </a:solidFill>
                <a:latin typeface="Times" pitchFamily="-112" charset="0"/>
              </a:defRPr>
            </a:lvl9pPr>
          </a:lstStyle>
          <a:p>
            <a:pPr algn="l">
              <a:defRPr/>
            </a:pPr>
            <a:r>
              <a:rPr lang="en-GB" sz="2800" b="1" kern="0" dirty="0" smtClean="0">
                <a:solidFill>
                  <a:srgbClr val="FFFF00"/>
                </a:solidFill>
                <a:effectLst>
                  <a:outerShdw blurRad="38100" dist="38100" dir="2700000" algn="tl">
                    <a:srgbClr val="C0C0C0"/>
                  </a:outerShdw>
                </a:effectLst>
                <a:latin typeface="Calibri" pitchFamily="34" charset="0"/>
              </a:rPr>
              <a:t>Personal Care</a:t>
            </a:r>
          </a:p>
        </p:txBody>
      </p:sp>
      <p:pic>
        <p:nvPicPr>
          <p:cNvPr id="2050" name="Picture 2" descr="Image result for question 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1268760"/>
            <a:ext cx="2520280" cy="4879163"/>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bwMode="auto">
          <a:xfrm>
            <a:off x="3131840" y="2852936"/>
            <a:ext cx="3384376" cy="1224136"/>
          </a:xfrm>
          <a:prstGeom prst="roundRect">
            <a:avLst/>
          </a:prstGeom>
          <a:solidFill>
            <a:srgbClr val="FFC000"/>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Calibri" panose="020F0502020204030204" pitchFamily="34" charset="0"/>
              </a:rPr>
              <a:t>What else can I do to ensure I remain an effective</a:t>
            </a:r>
            <a:r>
              <a:rPr kumimoji="0" lang="en-GB" sz="2000" b="0" i="0" u="none" strike="noStrike" cap="none" normalizeH="0" dirty="0" smtClean="0">
                <a:ln>
                  <a:noFill/>
                </a:ln>
                <a:solidFill>
                  <a:schemeClr val="tx1"/>
                </a:solidFill>
                <a:effectLst/>
                <a:latin typeface="Calibri" panose="020F0502020204030204" pitchFamily="34" charset="0"/>
              </a:rPr>
              <a:t> member of patrol?</a:t>
            </a:r>
            <a:endParaRPr kumimoji="0" lang="en-GB" sz="2000" b="0" i="0" u="none" strike="noStrike" cap="none" normalizeH="0" baseline="0" dirty="0">
              <a:ln>
                <a:noFill/>
              </a:ln>
              <a:solidFill>
                <a:schemeClr val="tx1"/>
              </a:solidFill>
              <a:effectLst/>
              <a:latin typeface="Calibri" panose="020F0502020204030204" pitchFamily="34" charset="0"/>
            </a:endParaRPr>
          </a:p>
        </p:txBody>
      </p:sp>
      <p:sp>
        <p:nvSpPr>
          <p:cNvPr id="6" name="TextBox 5"/>
          <p:cNvSpPr txBox="1"/>
          <p:nvPr/>
        </p:nvSpPr>
        <p:spPr>
          <a:xfrm>
            <a:off x="198109" y="1484784"/>
            <a:ext cx="2520280" cy="400110"/>
          </a:xfrm>
          <a:prstGeom prst="rect">
            <a:avLst/>
          </a:prstGeom>
          <a:noFill/>
        </p:spPr>
        <p:txBody>
          <a:bodyPr wrap="square" rtlCol="0">
            <a:spAutoFit/>
          </a:bodyPr>
          <a:lstStyle/>
          <a:p>
            <a:r>
              <a:rPr lang="en-GB" sz="2000" dirty="0" smtClean="0">
                <a:solidFill>
                  <a:schemeClr val="bg1"/>
                </a:solidFill>
                <a:latin typeface="Calibri" panose="020F0502020204030204" pitchFamily="34" charset="0"/>
              </a:rPr>
              <a:t>Reduce Body Stress</a:t>
            </a:r>
            <a:endParaRPr lang="en-GB" sz="2000" dirty="0">
              <a:solidFill>
                <a:schemeClr val="bg1"/>
              </a:solidFill>
              <a:latin typeface="Calibri" panose="020F0502020204030204" pitchFamily="34" charset="0"/>
            </a:endParaRPr>
          </a:p>
        </p:txBody>
      </p:sp>
      <p:sp>
        <p:nvSpPr>
          <p:cNvPr id="8" name="TextBox 7"/>
          <p:cNvSpPr txBox="1"/>
          <p:nvPr/>
        </p:nvSpPr>
        <p:spPr>
          <a:xfrm>
            <a:off x="198109" y="3111061"/>
            <a:ext cx="2520280" cy="707886"/>
          </a:xfrm>
          <a:prstGeom prst="rect">
            <a:avLst/>
          </a:prstGeom>
          <a:noFill/>
        </p:spPr>
        <p:txBody>
          <a:bodyPr wrap="square" rtlCol="0">
            <a:spAutoFit/>
          </a:bodyPr>
          <a:lstStyle/>
          <a:p>
            <a:r>
              <a:rPr lang="en-GB" sz="2000" dirty="0" smtClean="0">
                <a:solidFill>
                  <a:schemeClr val="bg1"/>
                </a:solidFill>
                <a:latin typeface="Calibri" panose="020F0502020204030204" pitchFamily="34" charset="0"/>
              </a:rPr>
              <a:t>Physical </a:t>
            </a:r>
          </a:p>
          <a:p>
            <a:r>
              <a:rPr lang="en-GB" sz="2000" dirty="0" smtClean="0">
                <a:solidFill>
                  <a:schemeClr val="bg1"/>
                </a:solidFill>
                <a:latin typeface="Calibri" panose="020F0502020204030204" pitchFamily="34" charset="0"/>
              </a:rPr>
              <a:t>Conditioning </a:t>
            </a:r>
            <a:endParaRPr lang="en-GB" sz="2000" dirty="0">
              <a:solidFill>
                <a:schemeClr val="bg1"/>
              </a:solidFill>
              <a:latin typeface="Calibri" panose="020F0502020204030204" pitchFamily="34" charset="0"/>
            </a:endParaRPr>
          </a:p>
        </p:txBody>
      </p:sp>
      <p:sp>
        <p:nvSpPr>
          <p:cNvPr id="9" name="TextBox 8"/>
          <p:cNvSpPr txBox="1"/>
          <p:nvPr/>
        </p:nvSpPr>
        <p:spPr>
          <a:xfrm>
            <a:off x="323528" y="4920622"/>
            <a:ext cx="2520280" cy="400110"/>
          </a:xfrm>
          <a:prstGeom prst="rect">
            <a:avLst/>
          </a:prstGeom>
          <a:noFill/>
        </p:spPr>
        <p:txBody>
          <a:bodyPr wrap="square" rtlCol="0">
            <a:spAutoFit/>
          </a:bodyPr>
          <a:lstStyle/>
          <a:p>
            <a:r>
              <a:rPr lang="en-GB" sz="2000" dirty="0" smtClean="0">
                <a:solidFill>
                  <a:schemeClr val="bg1"/>
                </a:solidFill>
                <a:latin typeface="Calibri" panose="020F0502020204030204" pitchFamily="34" charset="0"/>
              </a:rPr>
              <a:t>Diet</a:t>
            </a:r>
            <a:endParaRPr lang="en-GB" sz="2000" dirty="0">
              <a:solidFill>
                <a:schemeClr val="bg1"/>
              </a:solidFill>
              <a:latin typeface="Calibri" panose="020F0502020204030204" pitchFamily="34" charset="0"/>
            </a:endParaRPr>
          </a:p>
        </p:txBody>
      </p:sp>
      <p:sp>
        <p:nvSpPr>
          <p:cNvPr id="10" name="TextBox 9"/>
          <p:cNvSpPr txBox="1"/>
          <p:nvPr/>
        </p:nvSpPr>
        <p:spPr>
          <a:xfrm>
            <a:off x="6228184" y="1518244"/>
            <a:ext cx="2520280" cy="400110"/>
          </a:xfrm>
          <a:prstGeom prst="rect">
            <a:avLst/>
          </a:prstGeom>
          <a:noFill/>
        </p:spPr>
        <p:txBody>
          <a:bodyPr wrap="square" rtlCol="0">
            <a:spAutoFit/>
          </a:bodyPr>
          <a:lstStyle/>
          <a:p>
            <a:pPr algn="r"/>
            <a:r>
              <a:rPr lang="en-GB" sz="2000" dirty="0" smtClean="0">
                <a:solidFill>
                  <a:schemeClr val="bg1"/>
                </a:solidFill>
                <a:latin typeface="Calibri" panose="020F0502020204030204" pitchFamily="34" charset="0"/>
              </a:rPr>
              <a:t>Fitness</a:t>
            </a:r>
            <a:endParaRPr lang="en-GB" sz="2000" dirty="0">
              <a:solidFill>
                <a:schemeClr val="bg1"/>
              </a:solidFill>
              <a:latin typeface="Calibri" panose="020F0502020204030204" pitchFamily="34" charset="0"/>
            </a:endParaRPr>
          </a:p>
        </p:txBody>
      </p:sp>
      <p:sp>
        <p:nvSpPr>
          <p:cNvPr id="11" name="TextBox 10"/>
          <p:cNvSpPr txBox="1"/>
          <p:nvPr/>
        </p:nvSpPr>
        <p:spPr>
          <a:xfrm>
            <a:off x="6244421" y="3264949"/>
            <a:ext cx="2520280" cy="400110"/>
          </a:xfrm>
          <a:prstGeom prst="rect">
            <a:avLst/>
          </a:prstGeom>
          <a:noFill/>
        </p:spPr>
        <p:txBody>
          <a:bodyPr wrap="square" rtlCol="0">
            <a:spAutoFit/>
          </a:bodyPr>
          <a:lstStyle/>
          <a:p>
            <a:pPr algn="r"/>
            <a:r>
              <a:rPr lang="en-GB" sz="2000" dirty="0" smtClean="0">
                <a:solidFill>
                  <a:schemeClr val="bg1"/>
                </a:solidFill>
                <a:latin typeface="Calibri" panose="020F0502020204030204" pitchFamily="34" charset="0"/>
              </a:rPr>
              <a:t>Lifestyle</a:t>
            </a:r>
            <a:endParaRPr lang="en-GB" sz="2000" dirty="0">
              <a:solidFill>
                <a:schemeClr val="bg1"/>
              </a:solidFill>
              <a:latin typeface="Calibri" panose="020F0502020204030204" pitchFamily="34" charset="0"/>
            </a:endParaRPr>
          </a:p>
        </p:txBody>
      </p:sp>
      <p:sp>
        <p:nvSpPr>
          <p:cNvPr id="12" name="TextBox 11"/>
          <p:cNvSpPr txBox="1"/>
          <p:nvPr/>
        </p:nvSpPr>
        <p:spPr>
          <a:xfrm>
            <a:off x="6358677" y="4901098"/>
            <a:ext cx="2520280" cy="400110"/>
          </a:xfrm>
          <a:prstGeom prst="rect">
            <a:avLst/>
          </a:prstGeom>
          <a:noFill/>
        </p:spPr>
        <p:txBody>
          <a:bodyPr wrap="square" rtlCol="0">
            <a:spAutoFit/>
          </a:bodyPr>
          <a:lstStyle/>
          <a:p>
            <a:pPr algn="r"/>
            <a:r>
              <a:rPr lang="en-GB" sz="2000" dirty="0" smtClean="0">
                <a:solidFill>
                  <a:schemeClr val="bg1"/>
                </a:solidFill>
                <a:latin typeface="Calibri" panose="020F0502020204030204" pitchFamily="34" charset="0"/>
              </a:rPr>
              <a:t>Teamwork</a:t>
            </a:r>
            <a:endParaRPr lang="en-GB" sz="2000" dirty="0">
              <a:solidFill>
                <a:schemeClr val="bg1"/>
              </a:solidFill>
              <a:latin typeface="Calibri" panose="020F0502020204030204" pitchFamily="34" charset="0"/>
            </a:endParaRPr>
          </a:p>
        </p:txBody>
      </p:sp>
      <p:cxnSp>
        <p:nvCxnSpPr>
          <p:cNvPr id="13" name="Straight Arrow Connector 12"/>
          <p:cNvCxnSpPr/>
          <p:nvPr/>
        </p:nvCxnSpPr>
        <p:spPr bwMode="auto">
          <a:xfrm flipH="1" flipV="1">
            <a:off x="2123728" y="1918354"/>
            <a:ext cx="1080120" cy="934582"/>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cxnSp>
        <p:nvCxnSpPr>
          <p:cNvPr id="15" name="Straight Arrow Connector 14"/>
          <p:cNvCxnSpPr>
            <a:endCxn id="12" idx="0"/>
          </p:cNvCxnSpPr>
          <p:nvPr/>
        </p:nvCxnSpPr>
        <p:spPr bwMode="auto">
          <a:xfrm>
            <a:off x="6471907" y="4045643"/>
            <a:ext cx="1146910" cy="855455"/>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cxnSp>
        <p:nvCxnSpPr>
          <p:cNvPr id="16" name="Straight Arrow Connector 15"/>
          <p:cNvCxnSpPr/>
          <p:nvPr/>
        </p:nvCxnSpPr>
        <p:spPr bwMode="auto">
          <a:xfrm flipV="1">
            <a:off x="6509071" y="3465004"/>
            <a:ext cx="1109746" cy="7623"/>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cxnSp>
        <p:nvCxnSpPr>
          <p:cNvPr id="17" name="Straight Arrow Connector 16"/>
          <p:cNvCxnSpPr/>
          <p:nvPr/>
        </p:nvCxnSpPr>
        <p:spPr bwMode="auto">
          <a:xfrm flipV="1">
            <a:off x="6471907" y="1918354"/>
            <a:ext cx="1146910" cy="1086982"/>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cxnSp>
        <p:nvCxnSpPr>
          <p:cNvPr id="18" name="Straight Arrow Connector 17"/>
          <p:cNvCxnSpPr/>
          <p:nvPr/>
        </p:nvCxnSpPr>
        <p:spPr bwMode="auto">
          <a:xfrm flipH="1">
            <a:off x="1115616" y="4077072"/>
            <a:ext cx="2142833" cy="1043605"/>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cxnSp>
        <p:nvCxnSpPr>
          <p:cNvPr id="19" name="Straight Arrow Connector 18"/>
          <p:cNvCxnSpPr/>
          <p:nvPr/>
        </p:nvCxnSpPr>
        <p:spPr bwMode="auto">
          <a:xfrm flipH="1">
            <a:off x="1763688" y="3472627"/>
            <a:ext cx="1368152" cy="0"/>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spTree>
    <p:extLst>
      <p:ext uri="{BB962C8B-B14F-4D97-AF65-F5344CB8AC3E}">
        <p14:creationId xmlns:p14="http://schemas.microsoft.com/office/powerpoint/2010/main" val="2563835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5"/>
          <p:cNvSpPr>
            <a:spLocks noGrp="1"/>
          </p:cNvSpPr>
          <p:nvPr>
            <p:ph sz="half" idx="4294967295"/>
          </p:nvPr>
        </p:nvSpPr>
        <p:spPr>
          <a:xfrm>
            <a:off x="357188" y="1571625"/>
            <a:ext cx="5829300" cy="4525963"/>
          </a:xfrm>
        </p:spPr>
        <p:txBody>
          <a:bodyPr/>
          <a:lstStyle/>
          <a:p>
            <a:pPr eaLnBrk="1" hangingPunct="1">
              <a:buFontTx/>
              <a:buNone/>
            </a:pPr>
            <a:endParaRPr lang="en-GB" sz="2800" smtClean="0">
              <a:latin typeface="Calibri" pitchFamily="34" charset="0"/>
              <a:ea typeface="ＭＳ Ｐゴシック" charset="-128"/>
            </a:endParaRPr>
          </a:p>
          <a:p>
            <a:pPr eaLnBrk="1" hangingPunct="1">
              <a:buFontTx/>
              <a:buNone/>
            </a:pPr>
            <a:endParaRPr lang="en-GB" sz="2800" smtClean="0">
              <a:latin typeface="Calibri" pitchFamily="34" charset="0"/>
              <a:ea typeface="ＭＳ Ｐゴシック" charset="-128"/>
            </a:endParaRPr>
          </a:p>
          <a:p>
            <a:endParaRPr lang="en-GB" sz="2800" smtClean="0">
              <a:ea typeface="ＭＳ Ｐゴシック" charset="-128"/>
            </a:endParaRPr>
          </a:p>
        </p:txBody>
      </p:sp>
      <p:sp>
        <p:nvSpPr>
          <p:cNvPr id="7" name="Title 6"/>
          <p:cNvSpPr>
            <a:spLocks noGrp="1"/>
          </p:cNvSpPr>
          <p:nvPr>
            <p:ph type="title" idx="4294967295"/>
          </p:nvPr>
        </p:nvSpPr>
        <p:spPr>
          <a:xfrm>
            <a:off x="142875" y="73266"/>
            <a:ext cx="6400800" cy="1143000"/>
          </a:xfrm>
        </p:spPr>
        <p:txBody>
          <a:bodyPr/>
          <a:lstStyle/>
          <a:p>
            <a:pPr algn="l">
              <a:defRPr/>
            </a:pPr>
            <a:r>
              <a:rPr lang="en-GB" sz="2800" b="1" dirty="0" smtClean="0">
                <a:solidFill>
                  <a:srgbClr val="FFFF00"/>
                </a:solidFill>
                <a:effectLst>
                  <a:outerShdw blurRad="38100" dist="38100" dir="2700000" algn="tl">
                    <a:srgbClr val="C0C0C0"/>
                  </a:outerShdw>
                </a:effectLst>
                <a:latin typeface="Calibri" pitchFamily="34" charset="0"/>
              </a:rPr>
              <a:t>PPE – Personal Protective Equipment</a:t>
            </a:r>
          </a:p>
        </p:txBody>
      </p:sp>
      <p:sp>
        <p:nvSpPr>
          <p:cNvPr id="48134" name="TextBox 7"/>
          <p:cNvSpPr txBox="1">
            <a:spLocks noChangeArrowheads="1"/>
          </p:cNvSpPr>
          <p:nvPr/>
        </p:nvSpPr>
        <p:spPr bwMode="auto">
          <a:xfrm>
            <a:off x="142875" y="1357313"/>
            <a:ext cx="40005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charset="0"/>
                <a:ea typeface="ＭＳ Ｐゴシック" charset="-128"/>
              </a:defRPr>
            </a:lvl1pPr>
            <a:lvl2pPr marL="742950" indent="-285750" eaLnBrk="0" hangingPunct="0">
              <a:defRPr sz="2400">
                <a:solidFill>
                  <a:schemeClr val="tx1"/>
                </a:solidFill>
                <a:latin typeface="Times" charset="0"/>
                <a:ea typeface="ＭＳ Ｐゴシック" charset="-128"/>
              </a:defRPr>
            </a:lvl2pPr>
            <a:lvl3pPr marL="1143000" indent="-228600" eaLnBrk="0" hangingPunct="0">
              <a:defRPr sz="2400">
                <a:solidFill>
                  <a:schemeClr val="tx1"/>
                </a:solidFill>
                <a:latin typeface="Times" charset="0"/>
                <a:ea typeface="ＭＳ Ｐゴシック" charset="-128"/>
              </a:defRPr>
            </a:lvl3pPr>
            <a:lvl4pPr marL="1600200" indent="-228600" eaLnBrk="0" hangingPunct="0">
              <a:defRPr sz="2400">
                <a:solidFill>
                  <a:schemeClr val="tx1"/>
                </a:solidFill>
                <a:latin typeface="Times" charset="0"/>
                <a:ea typeface="ＭＳ Ｐゴシック" charset="-128"/>
              </a:defRPr>
            </a:lvl4pPr>
            <a:lvl5pPr marL="2057400" indent="-228600" eaLnBrk="0" hangingPunct="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eaLnBrk="1" hangingPunct="1"/>
            <a:r>
              <a:rPr lang="en-GB" sz="1600" dirty="0">
                <a:solidFill>
                  <a:schemeClr val="bg1"/>
                </a:solidFill>
                <a:latin typeface="Calibri" pitchFamily="34" charset="0"/>
              </a:rPr>
              <a:t>Use of </a:t>
            </a:r>
            <a:r>
              <a:rPr lang="en-GB" sz="1600" dirty="0" smtClean="0">
                <a:solidFill>
                  <a:schemeClr val="bg1"/>
                </a:solidFill>
                <a:latin typeface="Calibri" pitchFamily="34" charset="0"/>
              </a:rPr>
              <a:t>pocket </a:t>
            </a:r>
            <a:r>
              <a:rPr lang="en-GB" sz="1600" dirty="0">
                <a:solidFill>
                  <a:schemeClr val="bg1"/>
                </a:solidFill>
                <a:latin typeface="Calibri" pitchFamily="34" charset="0"/>
              </a:rPr>
              <a:t>mask</a:t>
            </a:r>
          </a:p>
        </p:txBody>
      </p:sp>
      <p:sp>
        <p:nvSpPr>
          <p:cNvPr id="48135" name="TextBox 8"/>
          <p:cNvSpPr txBox="1">
            <a:spLocks noChangeArrowheads="1"/>
          </p:cNvSpPr>
          <p:nvPr/>
        </p:nvSpPr>
        <p:spPr bwMode="auto">
          <a:xfrm>
            <a:off x="214313" y="3357563"/>
            <a:ext cx="40005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charset="0"/>
                <a:ea typeface="ＭＳ Ｐゴシック" charset="-128"/>
              </a:defRPr>
            </a:lvl1pPr>
            <a:lvl2pPr marL="742950" indent="-285750" eaLnBrk="0" hangingPunct="0">
              <a:defRPr sz="2400">
                <a:solidFill>
                  <a:schemeClr val="tx1"/>
                </a:solidFill>
                <a:latin typeface="Times" charset="0"/>
                <a:ea typeface="ＭＳ Ｐゴシック" charset="-128"/>
              </a:defRPr>
            </a:lvl2pPr>
            <a:lvl3pPr marL="1143000" indent="-228600" eaLnBrk="0" hangingPunct="0">
              <a:defRPr sz="2400">
                <a:solidFill>
                  <a:schemeClr val="tx1"/>
                </a:solidFill>
                <a:latin typeface="Times" charset="0"/>
                <a:ea typeface="ＭＳ Ｐゴシック" charset="-128"/>
              </a:defRPr>
            </a:lvl3pPr>
            <a:lvl4pPr marL="1600200" indent="-228600" eaLnBrk="0" hangingPunct="0">
              <a:defRPr sz="2400">
                <a:solidFill>
                  <a:schemeClr val="tx1"/>
                </a:solidFill>
                <a:latin typeface="Times" charset="0"/>
                <a:ea typeface="ＭＳ Ｐゴシック" charset="-128"/>
              </a:defRPr>
            </a:lvl4pPr>
            <a:lvl5pPr marL="2057400" indent="-228600" eaLnBrk="0" hangingPunct="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eaLnBrk="1" hangingPunct="1"/>
            <a:r>
              <a:rPr lang="en-GB" sz="1600" dirty="0">
                <a:solidFill>
                  <a:schemeClr val="bg1"/>
                </a:solidFill>
                <a:latin typeface="Calibri" pitchFamily="34" charset="0"/>
              </a:rPr>
              <a:t>Wearing gloves</a:t>
            </a:r>
          </a:p>
        </p:txBody>
      </p:sp>
      <p:sp>
        <p:nvSpPr>
          <p:cNvPr id="48136" name="TextBox 9"/>
          <p:cNvSpPr txBox="1">
            <a:spLocks noChangeArrowheads="1"/>
          </p:cNvSpPr>
          <p:nvPr/>
        </p:nvSpPr>
        <p:spPr bwMode="auto">
          <a:xfrm>
            <a:off x="4175919" y="963923"/>
            <a:ext cx="3429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charset="0"/>
                <a:ea typeface="ＭＳ Ｐゴシック" charset="-128"/>
              </a:defRPr>
            </a:lvl1pPr>
            <a:lvl2pPr marL="742950" indent="-285750" eaLnBrk="0" hangingPunct="0">
              <a:defRPr sz="2400">
                <a:solidFill>
                  <a:schemeClr val="tx1"/>
                </a:solidFill>
                <a:latin typeface="Times" charset="0"/>
                <a:ea typeface="ＭＳ Ｐゴシック" charset="-128"/>
              </a:defRPr>
            </a:lvl2pPr>
            <a:lvl3pPr marL="1143000" indent="-228600" eaLnBrk="0" hangingPunct="0">
              <a:defRPr sz="2400">
                <a:solidFill>
                  <a:schemeClr val="tx1"/>
                </a:solidFill>
                <a:latin typeface="Times" charset="0"/>
                <a:ea typeface="ＭＳ Ｐゴシック" charset="-128"/>
              </a:defRPr>
            </a:lvl3pPr>
            <a:lvl4pPr marL="1600200" indent="-228600" eaLnBrk="0" hangingPunct="0">
              <a:defRPr sz="2400">
                <a:solidFill>
                  <a:schemeClr val="tx1"/>
                </a:solidFill>
                <a:latin typeface="Times" charset="0"/>
                <a:ea typeface="ＭＳ Ｐゴシック" charset="-128"/>
              </a:defRPr>
            </a:lvl4pPr>
            <a:lvl5pPr marL="2057400" indent="-228600" eaLnBrk="0" hangingPunct="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eaLnBrk="1" hangingPunct="1"/>
            <a:r>
              <a:rPr lang="en-GB" sz="1600" dirty="0">
                <a:solidFill>
                  <a:schemeClr val="bg1"/>
                </a:solidFill>
                <a:latin typeface="Calibri" pitchFamily="34" charset="0"/>
              </a:rPr>
              <a:t>Wearing sunglasses and clothing that protects the skin</a:t>
            </a:r>
          </a:p>
        </p:txBody>
      </p:sp>
      <p:sp>
        <p:nvSpPr>
          <p:cNvPr id="48137" name="TextBox 10"/>
          <p:cNvSpPr txBox="1">
            <a:spLocks noChangeArrowheads="1"/>
          </p:cNvSpPr>
          <p:nvPr/>
        </p:nvSpPr>
        <p:spPr bwMode="auto">
          <a:xfrm>
            <a:off x="6715125" y="3214688"/>
            <a:ext cx="22145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charset="0"/>
                <a:ea typeface="ＭＳ Ｐゴシック" charset="-128"/>
              </a:defRPr>
            </a:lvl1pPr>
            <a:lvl2pPr marL="742950" indent="-285750" eaLnBrk="0" hangingPunct="0">
              <a:defRPr sz="2400">
                <a:solidFill>
                  <a:schemeClr val="tx1"/>
                </a:solidFill>
                <a:latin typeface="Times" charset="0"/>
                <a:ea typeface="ＭＳ Ｐゴシック" charset="-128"/>
              </a:defRPr>
            </a:lvl2pPr>
            <a:lvl3pPr marL="1143000" indent="-228600" eaLnBrk="0" hangingPunct="0">
              <a:defRPr sz="2400">
                <a:solidFill>
                  <a:schemeClr val="tx1"/>
                </a:solidFill>
                <a:latin typeface="Times" charset="0"/>
                <a:ea typeface="ＭＳ Ｐゴシック" charset="-128"/>
              </a:defRPr>
            </a:lvl3pPr>
            <a:lvl4pPr marL="1600200" indent="-228600" eaLnBrk="0" hangingPunct="0">
              <a:defRPr sz="2400">
                <a:solidFill>
                  <a:schemeClr val="tx1"/>
                </a:solidFill>
                <a:latin typeface="Times" charset="0"/>
                <a:ea typeface="ＭＳ Ｐゴシック" charset="-128"/>
              </a:defRPr>
            </a:lvl4pPr>
            <a:lvl5pPr marL="2057400" indent="-228600" eaLnBrk="0" hangingPunct="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eaLnBrk="1" hangingPunct="1"/>
            <a:r>
              <a:rPr lang="en-GB" sz="1600" dirty="0">
                <a:solidFill>
                  <a:schemeClr val="bg1"/>
                </a:solidFill>
                <a:latin typeface="Calibri" pitchFamily="34" charset="0"/>
              </a:rPr>
              <a:t>Safe disposal of all first aid equipment used</a:t>
            </a:r>
          </a:p>
          <a:p>
            <a:pPr eaLnBrk="1" hangingPunct="1"/>
            <a:r>
              <a:rPr lang="en-GB" sz="1600" i="1" dirty="0">
                <a:solidFill>
                  <a:schemeClr val="bg1"/>
                </a:solidFill>
                <a:latin typeface="Calibri" pitchFamily="34" charset="0"/>
              </a:rPr>
              <a:t>Positive Aid</a:t>
            </a:r>
          </a:p>
        </p:txBody>
      </p:sp>
      <p:sp>
        <p:nvSpPr>
          <p:cNvPr id="11" name="Up Arrow 10"/>
          <p:cNvSpPr/>
          <p:nvPr/>
        </p:nvSpPr>
        <p:spPr>
          <a:xfrm rot="7776950">
            <a:off x="2252050" y="1529004"/>
            <a:ext cx="428625" cy="928687"/>
          </a:xfrm>
          <a:prstGeom prst="upArrow">
            <a:avLst>
              <a:gd name="adj1" fmla="val 37327"/>
              <a:gd name="adj2"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 name="Up Arrow 12"/>
          <p:cNvSpPr/>
          <p:nvPr/>
        </p:nvSpPr>
        <p:spPr>
          <a:xfrm rot="5400000">
            <a:off x="2216054" y="3126688"/>
            <a:ext cx="428625" cy="928687"/>
          </a:xfrm>
          <a:prstGeom prst="upArrow">
            <a:avLst>
              <a:gd name="adj1" fmla="val 37327"/>
              <a:gd name="adj2"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3076" name="Picture 4" descr="Image result for lifeguard ppe">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3170"/>
          <a:stretch/>
        </p:blipFill>
        <p:spPr bwMode="auto">
          <a:xfrm>
            <a:off x="2912251" y="1968445"/>
            <a:ext cx="2958220" cy="3319895"/>
          </a:xfrm>
          <a:prstGeom prst="rect">
            <a:avLst/>
          </a:prstGeom>
          <a:noFill/>
          <a:extLst>
            <a:ext uri="{909E8E84-426E-40DD-AFC4-6F175D3DCCD1}">
              <a14:hiddenFill xmlns:a14="http://schemas.microsoft.com/office/drawing/2010/main">
                <a:solidFill>
                  <a:srgbClr val="FFFFFF"/>
                </a:solidFill>
              </a14:hiddenFill>
            </a:ext>
          </a:extLst>
        </p:spPr>
      </p:pic>
      <p:sp>
        <p:nvSpPr>
          <p:cNvPr id="14" name="Up Arrow 13"/>
          <p:cNvSpPr/>
          <p:nvPr/>
        </p:nvSpPr>
        <p:spPr>
          <a:xfrm rot="16200000">
            <a:off x="5965031" y="3178969"/>
            <a:ext cx="428625" cy="928688"/>
          </a:xfrm>
          <a:prstGeom prst="upArrow">
            <a:avLst>
              <a:gd name="adj1" fmla="val 35797"/>
              <a:gd name="adj2"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 name="Up Arrow 11"/>
          <p:cNvSpPr/>
          <p:nvPr/>
        </p:nvSpPr>
        <p:spPr>
          <a:xfrm rot="12897061">
            <a:off x="5676107" y="1463549"/>
            <a:ext cx="428625" cy="928688"/>
          </a:xfrm>
          <a:prstGeom prst="upArrow">
            <a:avLst>
              <a:gd name="adj1" fmla="val 37327"/>
              <a:gd name="adj2"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8143" name="Rectangle 14"/>
          <p:cNvSpPr>
            <a:spLocks noChangeArrowheads="1"/>
          </p:cNvSpPr>
          <p:nvPr/>
        </p:nvSpPr>
        <p:spPr bwMode="auto">
          <a:xfrm>
            <a:off x="142875" y="4397375"/>
            <a:ext cx="207168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1600" dirty="0">
                <a:solidFill>
                  <a:schemeClr val="bg1"/>
                </a:solidFill>
                <a:latin typeface="Calibri" pitchFamily="34" charset="0"/>
              </a:rPr>
              <a:t>Wash hands with soap and water after contacting blood / body fluids, even if gloves are worn</a:t>
            </a:r>
          </a:p>
        </p:txBody>
      </p:sp>
      <p:sp>
        <p:nvSpPr>
          <p:cNvPr id="16" name="Up Arrow 15"/>
          <p:cNvSpPr/>
          <p:nvPr/>
        </p:nvSpPr>
        <p:spPr>
          <a:xfrm rot="3402083">
            <a:off x="2357437" y="4459416"/>
            <a:ext cx="428625" cy="928688"/>
          </a:xfrm>
          <a:prstGeom prst="upArrow">
            <a:avLst>
              <a:gd name="adj1" fmla="val 37327"/>
              <a:gd name="adj2"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48145" name="Rectangle 16"/>
          <p:cNvSpPr>
            <a:spLocks noChangeArrowheads="1"/>
          </p:cNvSpPr>
          <p:nvPr/>
        </p:nvSpPr>
        <p:spPr bwMode="auto">
          <a:xfrm>
            <a:off x="6304860" y="4744417"/>
            <a:ext cx="27797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1600" dirty="0">
                <a:solidFill>
                  <a:schemeClr val="bg1"/>
                </a:solidFill>
                <a:latin typeface="Calibri" pitchFamily="34" charset="0"/>
              </a:rPr>
              <a:t>Use re-usable resuscitation masks</a:t>
            </a:r>
          </a:p>
        </p:txBody>
      </p:sp>
      <p:sp>
        <p:nvSpPr>
          <p:cNvPr id="18" name="Up Arrow 17"/>
          <p:cNvSpPr/>
          <p:nvPr/>
        </p:nvSpPr>
        <p:spPr>
          <a:xfrm rot="18742732">
            <a:off x="5656159" y="4422174"/>
            <a:ext cx="428625" cy="928688"/>
          </a:xfrm>
          <a:prstGeom prst="upArrow">
            <a:avLst>
              <a:gd name="adj1" fmla="val 37327"/>
              <a:gd name="adj2"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15523524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8134"/>
                                        </p:tgtEl>
                                        <p:attrNameLst>
                                          <p:attrName>style.visibility</p:attrName>
                                        </p:attrNameLst>
                                      </p:cBhvr>
                                      <p:to>
                                        <p:strVal val="visible"/>
                                      </p:to>
                                    </p:set>
                                    <p:animEffect transition="in" filter="blinds(horizontal)">
                                      <p:cBhvr>
                                        <p:cTn id="7" dur="500"/>
                                        <p:tgtEl>
                                          <p:spTgt spid="4813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8136"/>
                                        </p:tgtEl>
                                        <p:attrNameLst>
                                          <p:attrName>style.visibility</p:attrName>
                                        </p:attrNameLst>
                                      </p:cBhvr>
                                      <p:to>
                                        <p:strVal val="visible"/>
                                      </p:to>
                                    </p:set>
                                    <p:animEffect transition="in" filter="blinds(horizontal)">
                                      <p:cBhvr>
                                        <p:cTn id="15" dur="500"/>
                                        <p:tgtEl>
                                          <p:spTgt spid="4813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linds(horizontal)">
                                      <p:cBhvr>
                                        <p:cTn id="18" dur="500"/>
                                        <p:tgtEl>
                                          <p:spTgt spid="1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48135"/>
                                        </p:tgtEl>
                                        <p:attrNameLst>
                                          <p:attrName>style.visibility</p:attrName>
                                        </p:attrNameLst>
                                      </p:cBhvr>
                                      <p:to>
                                        <p:strVal val="visible"/>
                                      </p:to>
                                    </p:set>
                                    <p:animEffect transition="in" filter="blinds(horizontal)">
                                      <p:cBhvr>
                                        <p:cTn id="23" dur="500"/>
                                        <p:tgtEl>
                                          <p:spTgt spid="48135"/>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linds(horizontal)">
                                      <p:cBhvr>
                                        <p:cTn id="26" dur="500"/>
                                        <p:tgtEl>
                                          <p:spTgt spid="1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linds(horizontal)">
                                      <p:cBhvr>
                                        <p:cTn id="31" dur="500"/>
                                        <p:tgtEl>
                                          <p:spTgt spid="14"/>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48137"/>
                                        </p:tgtEl>
                                        <p:attrNameLst>
                                          <p:attrName>style.visibility</p:attrName>
                                        </p:attrNameLst>
                                      </p:cBhvr>
                                      <p:to>
                                        <p:strVal val="visible"/>
                                      </p:to>
                                    </p:set>
                                    <p:animEffect transition="in" filter="blinds(horizontal)">
                                      <p:cBhvr>
                                        <p:cTn id="34" dur="500"/>
                                        <p:tgtEl>
                                          <p:spTgt spid="48137"/>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48143"/>
                                        </p:tgtEl>
                                        <p:attrNameLst>
                                          <p:attrName>style.visibility</p:attrName>
                                        </p:attrNameLst>
                                      </p:cBhvr>
                                      <p:to>
                                        <p:strVal val="visible"/>
                                      </p:to>
                                    </p:set>
                                    <p:animEffect transition="in" filter="blinds(horizontal)">
                                      <p:cBhvr>
                                        <p:cTn id="39" dur="500"/>
                                        <p:tgtEl>
                                          <p:spTgt spid="48143"/>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linds(horizontal)">
                                      <p:cBhvr>
                                        <p:cTn id="42" dur="500"/>
                                        <p:tgtEl>
                                          <p:spTgt spid="1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linds(horizontal)">
                                      <p:cBhvr>
                                        <p:cTn id="47" dur="500"/>
                                        <p:tgtEl>
                                          <p:spTgt spid="18"/>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48145"/>
                                        </p:tgtEl>
                                        <p:attrNameLst>
                                          <p:attrName>style.visibility</p:attrName>
                                        </p:attrNameLst>
                                      </p:cBhvr>
                                      <p:to>
                                        <p:strVal val="visible"/>
                                      </p:to>
                                    </p:set>
                                    <p:animEffect transition="in" filter="blinds(horizontal)">
                                      <p:cBhvr>
                                        <p:cTn id="50" dur="500"/>
                                        <p:tgtEl>
                                          <p:spTgt spid="48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4" grpId="0"/>
      <p:bldP spid="48135" grpId="0"/>
      <p:bldP spid="48136" grpId="0"/>
      <p:bldP spid="48137" grpId="0"/>
      <p:bldP spid="11" grpId="0" animBg="1"/>
      <p:bldP spid="13" grpId="0" animBg="1"/>
      <p:bldP spid="14" grpId="0" animBg="1"/>
      <p:bldP spid="12" grpId="0" animBg="1"/>
      <p:bldP spid="48143" grpId="0"/>
      <p:bldP spid="16" grpId="0" animBg="1"/>
      <p:bldP spid="48145" grpId="0"/>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Content Placeholder 5"/>
          <p:cNvSpPr>
            <a:spLocks noGrp="1"/>
          </p:cNvSpPr>
          <p:nvPr>
            <p:ph sz="half" idx="4294967295"/>
          </p:nvPr>
        </p:nvSpPr>
        <p:spPr>
          <a:xfrm>
            <a:off x="285749" y="1196752"/>
            <a:ext cx="7215188" cy="4525963"/>
          </a:xfrm>
        </p:spPr>
        <p:txBody>
          <a:bodyPr/>
          <a:lstStyle/>
          <a:p>
            <a:pPr eaLnBrk="1" hangingPunct="1">
              <a:buFontTx/>
              <a:buNone/>
            </a:pPr>
            <a:r>
              <a:rPr lang="en-GB" sz="2000" dirty="0" smtClean="0">
                <a:solidFill>
                  <a:schemeClr val="bg1"/>
                </a:solidFill>
                <a:latin typeface="Calibri" pitchFamily="34" charset="0"/>
                <a:ea typeface="ＭＳ Ｐゴシック" charset="-128"/>
              </a:rPr>
              <a:t>33% of all reported accidents in the UK are due to manual handling. </a:t>
            </a:r>
          </a:p>
        </p:txBody>
      </p:sp>
      <p:sp>
        <p:nvSpPr>
          <p:cNvPr id="7" name="Title 6"/>
          <p:cNvSpPr>
            <a:spLocks noGrp="1"/>
          </p:cNvSpPr>
          <p:nvPr>
            <p:ph type="title" idx="4294967295"/>
          </p:nvPr>
        </p:nvSpPr>
        <p:spPr>
          <a:xfrm>
            <a:off x="179512" y="188640"/>
            <a:ext cx="6400800" cy="1143000"/>
          </a:xfrm>
        </p:spPr>
        <p:txBody>
          <a:bodyPr/>
          <a:lstStyle/>
          <a:p>
            <a:pPr algn="l">
              <a:defRPr/>
            </a:pPr>
            <a:r>
              <a:rPr lang="en-GB" sz="2800" b="1" dirty="0" smtClean="0">
                <a:solidFill>
                  <a:srgbClr val="FFFF00"/>
                </a:solidFill>
                <a:latin typeface="Calibri" pitchFamily="34" charset="0"/>
              </a:rPr>
              <a:t>Patient movement and handling</a:t>
            </a:r>
          </a:p>
        </p:txBody>
      </p:sp>
      <p:sp>
        <p:nvSpPr>
          <p:cNvPr id="47109" name="TextBox 4"/>
          <p:cNvSpPr txBox="1">
            <a:spLocks noChangeArrowheads="1"/>
          </p:cNvSpPr>
          <p:nvPr/>
        </p:nvSpPr>
        <p:spPr bwMode="auto">
          <a:xfrm>
            <a:off x="4500562" y="1844824"/>
            <a:ext cx="4357687" cy="464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charset="0"/>
                <a:ea typeface="ＭＳ Ｐゴシック" charset="-128"/>
              </a:defRPr>
            </a:lvl1pPr>
            <a:lvl2pPr marL="742950" indent="-285750" eaLnBrk="0" hangingPunct="0">
              <a:defRPr sz="2400">
                <a:solidFill>
                  <a:schemeClr val="tx1"/>
                </a:solidFill>
                <a:latin typeface="Times" charset="0"/>
                <a:ea typeface="ＭＳ Ｐゴシック" charset="-128"/>
              </a:defRPr>
            </a:lvl2pPr>
            <a:lvl3pPr marL="1143000" indent="-228600" eaLnBrk="0" hangingPunct="0">
              <a:defRPr sz="2400">
                <a:solidFill>
                  <a:schemeClr val="tx1"/>
                </a:solidFill>
                <a:latin typeface="Times" charset="0"/>
                <a:ea typeface="ＭＳ Ｐゴシック" charset="-128"/>
              </a:defRPr>
            </a:lvl3pPr>
            <a:lvl4pPr marL="1600200" indent="-228600" eaLnBrk="0" hangingPunct="0">
              <a:defRPr sz="2400">
                <a:solidFill>
                  <a:schemeClr val="tx1"/>
                </a:solidFill>
                <a:latin typeface="Times" charset="0"/>
                <a:ea typeface="ＭＳ Ｐゴシック" charset="-128"/>
              </a:defRPr>
            </a:lvl4pPr>
            <a:lvl5pPr marL="2057400" indent="-228600" eaLnBrk="0" hangingPunct="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eaLnBrk="1" hangingPunct="1"/>
            <a:r>
              <a:rPr lang="en-GB" sz="2000" b="1" u="sng" dirty="0">
                <a:solidFill>
                  <a:srgbClr val="FFFF00"/>
                </a:solidFill>
                <a:latin typeface="Calibri" pitchFamily="34" charset="0"/>
              </a:rPr>
              <a:t>Principles of patient moving &amp; handling</a:t>
            </a:r>
          </a:p>
          <a:p>
            <a:pPr eaLnBrk="1" hangingPunct="1"/>
            <a:endParaRPr lang="en-GB" sz="2000" dirty="0">
              <a:latin typeface="Calibri" pitchFamily="34" charset="0"/>
            </a:endParaRPr>
          </a:p>
          <a:p>
            <a:pPr algn="ctr" eaLnBrk="1" hangingPunct="1"/>
            <a:r>
              <a:rPr lang="en-GB" b="1" dirty="0">
                <a:solidFill>
                  <a:srgbClr val="FF0000"/>
                </a:solidFill>
                <a:latin typeface="Calibri" pitchFamily="34" charset="0"/>
              </a:rPr>
              <a:t>STOP</a:t>
            </a:r>
            <a:r>
              <a:rPr lang="en-GB" sz="2000" dirty="0">
                <a:latin typeface="Calibri" pitchFamily="34" charset="0"/>
              </a:rPr>
              <a:t> </a:t>
            </a:r>
          </a:p>
          <a:p>
            <a:pPr eaLnBrk="1" hangingPunct="1"/>
            <a:r>
              <a:rPr lang="en-GB" dirty="0">
                <a:solidFill>
                  <a:schemeClr val="bg1"/>
                </a:solidFill>
                <a:latin typeface="Calibri" pitchFamily="34" charset="0"/>
              </a:rPr>
              <a:t>•  How else can the load be moved? Is it essential? </a:t>
            </a:r>
          </a:p>
          <a:p>
            <a:pPr eaLnBrk="1" hangingPunct="1"/>
            <a:r>
              <a:rPr lang="en-GB" dirty="0">
                <a:solidFill>
                  <a:schemeClr val="bg1"/>
                </a:solidFill>
                <a:latin typeface="Calibri" pitchFamily="34" charset="0"/>
              </a:rPr>
              <a:t>•  </a:t>
            </a:r>
            <a:r>
              <a:rPr lang="en-GB" b="1" dirty="0">
                <a:solidFill>
                  <a:srgbClr val="FFFF00"/>
                </a:solidFill>
                <a:latin typeface="Calibri" pitchFamily="34" charset="0"/>
              </a:rPr>
              <a:t>"TILE O" </a:t>
            </a:r>
            <a:r>
              <a:rPr lang="en-GB" dirty="0">
                <a:solidFill>
                  <a:schemeClr val="bg1"/>
                </a:solidFill>
                <a:latin typeface="Calibri" pitchFamily="34" charset="0"/>
              </a:rPr>
              <a:t>Assessment  (Task, Individual capacity, Load, Environment,  Other factors) </a:t>
            </a:r>
          </a:p>
          <a:p>
            <a:pPr eaLnBrk="1" hangingPunct="1"/>
            <a:r>
              <a:rPr lang="en-GB" sz="2000" dirty="0">
                <a:solidFill>
                  <a:schemeClr val="bg1"/>
                </a:solidFill>
                <a:latin typeface="Calibri" pitchFamily="34" charset="0"/>
              </a:rPr>
              <a:t>•  </a:t>
            </a:r>
            <a:r>
              <a:rPr lang="en-GB" sz="2800" b="1" dirty="0">
                <a:solidFill>
                  <a:srgbClr val="00B050"/>
                </a:solidFill>
                <a:latin typeface="Calibri" pitchFamily="34" charset="0"/>
              </a:rPr>
              <a:t>P</a:t>
            </a:r>
            <a:r>
              <a:rPr lang="en-GB" sz="2000" dirty="0">
                <a:solidFill>
                  <a:schemeClr val="bg1"/>
                </a:solidFill>
                <a:latin typeface="Calibri" pitchFamily="34" charset="0"/>
              </a:rPr>
              <a:t>lan </a:t>
            </a:r>
          </a:p>
          <a:p>
            <a:pPr eaLnBrk="1" hangingPunct="1"/>
            <a:r>
              <a:rPr lang="en-GB" sz="2000" dirty="0">
                <a:solidFill>
                  <a:schemeClr val="bg1"/>
                </a:solidFill>
                <a:latin typeface="Calibri" pitchFamily="34" charset="0"/>
              </a:rPr>
              <a:t>•  </a:t>
            </a:r>
            <a:r>
              <a:rPr lang="en-GB" sz="2800" b="1" dirty="0">
                <a:solidFill>
                  <a:srgbClr val="00B050"/>
                </a:solidFill>
                <a:latin typeface="Calibri" pitchFamily="34" charset="0"/>
              </a:rPr>
              <a:t>P</a:t>
            </a:r>
            <a:r>
              <a:rPr lang="en-GB" sz="2000" dirty="0">
                <a:solidFill>
                  <a:schemeClr val="bg1"/>
                </a:solidFill>
                <a:latin typeface="Calibri" pitchFamily="34" charset="0"/>
              </a:rPr>
              <a:t>repare </a:t>
            </a:r>
          </a:p>
          <a:p>
            <a:pPr eaLnBrk="1" hangingPunct="1"/>
            <a:r>
              <a:rPr lang="en-GB" sz="2000" dirty="0">
                <a:solidFill>
                  <a:schemeClr val="bg1"/>
                </a:solidFill>
                <a:latin typeface="Calibri" pitchFamily="34" charset="0"/>
              </a:rPr>
              <a:t>•  </a:t>
            </a:r>
            <a:r>
              <a:rPr lang="en-GB" sz="2800" b="1" dirty="0">
                <a:solidFill>
                  <a:srgbClr val="00B050"/>
                </a:solidFill>
                <a:latin typeface="Calibri" pitchFamily="34" charset="0"/>
              </a:rPr>
              <a:t>P</a:t>
            </a:r>
            <a:r>
              <a:rPr lang="en-GB" sz="2000" dirty="0">
                <a:solidFill>
                  <a:schemeClr val="bg1"/>
                </a:solidFill>
                <a:latin typeface="Calibri" pitchFamily="34" charset="0"/>
              </a:rPr>
              <a:t>osition </a:t>
            </a:r>
          </a:p>
          <a:p>
            <a:pPr eaLnBrk="1" hangingPunct="1"/>
            <a:r>
              <a:rPr lang="en-GB" sz="2000" dirty="0">
                <a:solidFill>
                  <a:schemeClr val="bg1"/>
                </a:solidFill>
                <a:latin typeface="Calibri" pitchFamily="34" charset="0"/>
              </a:rPr>
              <a:t>•  </a:t>
            </a:r>
            <a:r>
              <a:rPr lang="en-GB" sz="2800" b="1" dirty="0">
                <a:solidFill>
                  <a:srgbClr val="00B050"/>
                </a:solidFill>
                <a:latin typeface="Calibri" pitchFamily="34" charset="0"/>
              </a:rPr>
              <a:t>P</a:t>
            </a:r>
            <a:r>
              <a:rPr lang="en-GB" sz="2000" dirty="0">
                <a:solidFill>
                  <a:schemeClr val="bg1"/>
                </a:solidFill>
                <a:latin typeface="Calibri" pitchFamily="34" charset="0"/>
              </a:rPr>
              <a:t>erform </a:t>
            </a:r>
          </a:p>
        </p:txBody>
      </p:sp>
      <p:pic>
        <p:nvPicPr>
          <p:cNvPr id="4098" name="Picture 2" descr="Image result for manual handling 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5575" y="2296874"/>
            <a:ext cx="3743325"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23717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Effect transition="in" filter="blinds(horizontal)">
                                      <p:cBhvr>
                                        <p:cTn id="7" dur="500"/>
                                        <p:tgtEl>
                                          <p:spTgt spid="471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7109">
                                            <p:txEl>
                                              <p:pRg st="0" end="0"/>
                                            </p:txEl>
                                          </p:spTgt>
                                        </p:tgtEl>
                                        <p:attrNameLst>
                                          <p:attrName>style.visibility</p:attrName>
                                        </p:attrNameLst>
                                      </p:cBhvr>
                                      <p:to>
                                        <p:strVal val="visible"/>
                                      </p:to>
                                    </p:set>
                                    <p:animEffect transition="in" filter="blinds(horizontal)">
                                      <p:cBhvr>
                                        <p:cTn id="12" dur="500"/>
                                        <p:tgtEl>
                                          <p:spTgt spid="47109">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47109">
                                            <p:txEl>
                                              <p:pRg st="2" end="2"/>
                                            </p:txEl>
                                          </p:spTgt>
                                        </p:tgtEl>
                                        <p:attrNameLst>
                                          <p:attrName>style.visibility</p:attrName>
                                        </p:attrNameLst>
                                      </p:cBhvr>
                                      <p:to>
                                        <p:strVal val="visible"/>
                                      </p:to>
                                    </p:set>
                                    <p:animEffect transition="in" filter="blinds(horizontal)">
                                      <p:cBhvr>
                                        <p:cTn id="15" dur="500"/>
                                        <p:tgtEl>
                                          <p:spTgt spid="47109">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47109">
                                            <p:txEl>
                                              <p:pRg st="3" end="3"/>
                                            </p:txEl>
                                          </p:spTgt>
                                        </p:tgtEl>
                                        <p:attrNameLst>
                                          <p:attrName>style.visibility</p:attrName>
                                        </p:attrNameLst>
                                      </p:cBhvr>
                                      <p:to>
                                        <p:strVal val="visible"/>
                                      </p:to>
                                    </p:set>
                                    <p:animEffect transition="in" filter="blinds(horizontal)">
                                      <p:cBhvr>
                                        <p:cTn id="18" dur="500"/>
                                        <p:tgtEl>
                                          <p:spTgt spid="47109">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47109">
                                            <p:txEl>
                                              <p:pRg st="4" end="4"/>
                                            </p:txEl>
                                          </p:spTgt>
                                        </p:tgtEl>
                                        <p:attrNameLst>
                                          <p:attrName>style.visibility</p:attrName>
                                        </p:attrNameLst>
                                      </p:cBhvr>
                                      <p:to>
                                        <p:strVal val="visible"/>
                                      </p:to>
                                    </p:set>
                                    <p:animEffect transition="in" filter="blinds(horizontal)">
                                      <p:cBhvr>
                                        <p:cTn id="23" dur="500"/>
                                        <p:tgtEl>
                                          <p:spTgt spid="47109">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nodeType="clickEffect">
                                  <p:stCondLst>
                                    <p:cond delay="0"/>
                                  </p:stCondLst>
                                  <p:childTnLst>
                                    <p:set>
                                      <p:cBhvr>
                                        <p:cTn id="27" dur="1" fill="hold">
                                          <p:stCondLst>
                                            <p:cond delay="0"/>
                                          </p:stCondLst>
                                        </p:cTn>
                                        <p:tgtEl>
                                          <p:spTgt spid="47109">
                                            <p:txEl>
                                              <p:pRg st="5" end="5"/>
                                            </p:txEl>
                                          </p:spTgt>
                                        </p:tgtEl>
                                        <p:attrNameLst>
                                          <p:attrName>style.visibility</p:attrName>
                                        </p:attrNameLst>
                                      </p:cBhvr>
                                      <p:to>
                                        <p:strVal val="visible"/>
                                      </p:to>
                                    </p:set>
                                    <p:animEffect transition="in" filter="blinds(horizontal)">
                                      <p:cBhvr>
                                        <p:cTn id="28" dur="500"/>
                                        <p:tgtEl>
                                          <p:spTgt spid="47109">
                                            <p:txEl>
                                              <p:pRg st="5" end="5"/>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nodeType="clickEffect">
                                  <p:stCondLst>
                                    <p:cond delay="0"/>
                                  </p:stCondLst>
                                  <p:childTnLst>
                                    <p:set>
                                      <p:cBhvr>
                                        <p:cTn id="32" dur="1" fill="hold">
                                          <p:stCondLst>
                                            <p:cond delay="0"/>
                                          </p:stCondLst>
                                        </p:cTn>
                                        <p:tgtEl>
                                          <p:spTgt spid="47109">
                                            <p:txEl>
                                              <p:pRg st="6" end="6"/>
                                            </p:txEl>
                                          </p:spTgt>
                                        </p:tgtEl>
                                        <p:attrNameLst>
                                          <p:attrName>style.visibility</p:attrName>
                                        </p:attrNameLst>
                                      </p:cBhvr>
                                      <p:to>
                                        <p:strVal val="visible"/>
                                      </p:to>
                                    </p:set>
                                    <p:animEffect transition="in" filter="blinds(horizontal)">
                                      <p:cBhvr>
                                        <p:cTn id="33" dur="500"/>
                                        <p:tgtEl>
                                          <p:spTgt spid="47109">
                                            <p:txEl>
                                              <p:pRg st="6" end="6"/>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ntr" presetSubtype="10" fill="hold" nodeType="clickEffect">
                                  <p:stCondLst>
                                    <p:cond delay="0"/>
                                  </p:stCondLst>
                                  <p:childTnLst>
                                    <p:set>
                                      <p:cBhvr>
                                        <p:cTn id="37" dur="1" fill="hold">
                                          <p:stCondLst>
                                            <p:cond delay="0"/>
                                          </p:stCondLst>
                                        </p:cTn>
                                        <p:tgtEl>
                                          <p:spTgt spid="47109">
                                            <p:txEl>
                                              <p:pRg st="7" end="7"/>
                                            </p:txEl>
                                          </p:spTgt>
                                        </p:tgtEl>
                                        <p:attrNameLst>
                                          <p:attrName>style.visibility</p:attrName>
                                        </p:attrNameLst>
                                      </p:cBhvr>
                                      <p:to>
                                        <p:strVal val="visible"/>
                                      </p:to>
                                    </p:set>
                                    <p:animEffect transition="in" filter="blinds(horizontal)">
                                      <p:cBhvr>
                                        <p:cTn id="38" dur="500"/>
                                        <p:tgtEl>
                                          <p:spTgt spid="47109">
                                            <p:txEl>
                                              <p:pRg st="7" end="7"/>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ntr" presetSubtype="10" fill="hold" nodeType="clickEffect">
                                  <p:stCondLst>
                                    <p:cond delay="0"/>
                                  </p:stCondLst>
                                  <p:childTnLst>
                                    <p:set>
                                      <p:cBhvr>
                                        <p:cTn id="42" dur="1" fill="hold">
                                          <p:stCondLst>
                                            <p:cond delay="0"/>
                                          </p:stCondLst>
                                        </p:cTn>
                                        <p:tgtEl>
                                          <p:spTgt spid="47109">
                                            <p:txEl>
                                              <p:pRg st="8" end="8"/>
                                            </p:txEl>
                                          </p:spTgt>
                                        </p:tgtEl>
                                        <p:attrNameLst>
                                          <p:attrName>style.visibility</p:attrName>
                                        </p:attrNameLst>
                                      </p:cBhvr>
                                      <p:to>
                                        <p:strVal val="visible"/>
                                      </p:to>
                                    </p:set>
                                    <p:animEffect transition="in" filter="blinds(horizontal)">
                                      <p:cBhvr>
                                        <p:cTn id="43" dur="500"/>
                                        <p:tgtEl>
                                          <p:spTgt spid="4710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4"/>
          <p:cNvSpPr>
            <a:spLocks noGrp="1"/>
          </p:cNvSpPr>
          <p:nvPr>
            <p:ph type="title"/>
          </p:nvPr>
        </p:nvSpPr>
        <p:spPr>
          <a:xfrm>
            <a:off x="323528" y="0"/>
            <a:ext cx="6419850" cy="1143000"/>
          </a:xfrm>
        </p:spPr>
        <p:txBody>
          <a:bodyPr/>
          <a:lstStyle/>
          <a:p>
            <a:pPr algn="l">
              <a:defRPr/>
            </a:pPr>
            <a:r>
              <a:rPr lang="en-GB" sz="2800" b="1" dirty="0" smtClean="0">
                <a:solidFill>
                  <a:srgbClr val="FFFF00"/>
                </a:solidFill>
                <a:effectLst>
                  <a:outerShdw blurRad="38100" dist="38100" dir="2700000" algn="tl">
                    <a:srgbClr val="C0C0C0"/>
                  </a:outerShdw>
                </a:effectLst>
                <a:latin typeface="Calibri" pitchFamily="34" charset="0"/>
              </a:rPr>
              <a:t>What is drowning?</a:t>
            </a:r>
          </a:p>
        </p:txBody>
      </p:sp>
      <p:sp>
        <p:nvSpPr>
          <p:cNvPr id="2" name="Content Placeholder 1"/>
          <p:cNvSpPr>
            <a:spLocks noGrp="1"/>
          </p:cNvSpPr>
          <p:nvPr>
            <p:ph sz="half" idx="1"/>
          </p:nvPr>
        </p:nvSpPr>
        <p:spPr>
          <a:xfrm>
            <a:off x="251520" y="3402732"/>
            <a:ext cx="8640960" cy="3455268"/>
          </a:xfrm>
        </p:spPr>
        <p:txBody>
          <a:bodyPr/>
          <a:lstStyle/>
          <a:p>
            <a:pPr>
              <a:buFont typeface="Wingdings" panose="05000000000000000000" pitchFamily="2" charset="2"/>
              <a:buChar char="§"/>
            </a:pPr>
            <a:r>
              <a:rPr lang="en-GB" sz="2400" b="1" dirty="0" smtClean="0">
                <a:solidFill>
                  <a:srgbClr val="FFFF00"/>
                </a:solidFill>
                <a:latin typeface="Calibri" pitchFamily="34" charset="0"/>
              </a:rPr>
              <a:t>Immersion</a:t>
            </a:r>
            <a:r>
              <a:rPr lang="en-GB" sz="2400" dirty="0" smtClean="0">
                <a:solidFill>
                  <a:schemeClr val="bg1"/>
                </a:solidFill>
                <a:latin typeface="Calibri" pitchFamily="34" charset="0"/>
              </a:rPr>
              <a:t> </a:t>
            </a:r>
            <a:r>
              <a:rPr lang="en-GB" sz="2400" dirty="0">
                <a:solidFill>
                  <a:schemeClr val="bg1"/>
                </a:solidFill>
                <a:latin typeface="Calibri" pitchFamily="34" charset="0"/>
              </a:rPr>
              <a:t>implies that at least the airway and face are under</a:t>
            </a:r>
          </a:p>
          <a:p>
            <a:pPr marL="0" indent="0">
              <a:buNone/>
            </a:pPr>
            <a:r>
              <a:rPr lang="en-GB" sz="2400" dirty="0">
                <a:solidFill>
                  <a:schemeClr val="bg1"/>
                </a:solidFill>
                <a:latin typeface="Calibri" pitchFamily="34" charset="0"/>
              </a:rPr>
              <a:t>the water, though the rest of the body may be floating</a:t>
            </a:r>
            <a:r>
              <a:rPr lang="en-GB" sz="2400" dirty="0" smtClean="0">
                <a:solidFill>
                  <a:schemeClr val="bg1"/>
                </a:solidFill>
                <a:latin typeface="Calibri" pitchFamily="34" charset="0"/>
              </a:rPr>
              <a:t>.</a:t>
            </a:r>
          </a:p>
          <a:p>
            <a:pPr marL="0" indent="0">
              <a:buNone/>
            </a:pPr>
            <a:endParaRPr lang="en-GB" sz="1000" dirty="0">
              <a:solidFill>
                <a:schemeClr val="bg1"/>
              </a:solidFill>
              <a:latin typeface="Calibri" pitchFamily="34" charset="0"/>
            </a:endParaRPr>
          </a:p>
          <a:p>
            <a:pPr>
              <a:buFont typeface="Wingdings" panose="05000000000000000000" pitchFamily="2" charset="2"/>
              <a:buChar char="§"/>
            </a:pPr>
            <a:r>
              <a:rPr lang="en-GB" sz="2400" b="1" dirty="0">
                <a:solidFill>
                  <a:srgbClr val="FFFF00"/>
                </a:solidFill>
                <a:latin typeface="Calibri" pitchFamily="34" charset="0"/>
              </a:rPr>
              <a:t>Submersion</a:t>
            </a:r>
            <a:r>
              <a:rPr lang="en-GB" sz="2400" dirty="0">
                <a:solidFill>
                  <a:schemeClr val="bg1"/>
                </a:solidFill>
                <a:latin typeface="Calibri" pitchFamily="34" charset="0"/>
              </a:rPr>
              <a:t> requires that the whole body be below the</a:t>
            </a:r>
          </a:p>
          <a:p>
            <a:pPr marL="0" indent="0">
              <a:buNone/>
            </a:pPr>
            <a:r>
              <a:rPr lang="en-GB" sz="2400" dirty="0">
                <a:solidFill>
                  <a:schemeClr val="bg1"/>
                </a:solidFill>
                <a:latin typeface="Calibri" pitchFamily="34" charset="0"/>
              </a:rPr>
              <a:t>surface of the fluid</a:t>
            </a:r>
            <a:r>
              <a:rPr lang="en-GB" sz="2400" dirty="0" smtClean="0">
                <a:solidFill>
                  <a:schemeClr val="bg1"/>
                </a:solidFill>
                <a:latin typeface="Calibri" pitchFamily="34" charset="0"/>
              </a:rPr>
              <a:t>.</a:t>
            </a:r>
          </a:p>
          <a:p>
            <a:pPr marL="0" indent="0">
              <a:buNone/>
            </a:pPr>
            <a:endParaRPr lang="en-GB" sz="1000" dirty="0">
              <a:solidFill>
                <a:schemeClr val="bg1"/>
              </a:solidFill>
              <a:latin typeface="Calibri" pitchFamily="34" charset="0"/>
            </a:endParaRPr>
          </a:p>
          <a:p>
            <a:pPr>
              <a:buFont typeface="Wingdings" panose="05000000000000000000" pitchFamily="2" charset="2"/>
              <a:buChar char="§"/>
            </a:pPr>
            <a:r>
              <a:rPr lang="en-GB" sz="2400" b="1" dirty="0">
                <a:solidFill>
                  <a:srgbClr val="FFFF00"/>
                </a:solidFill>
                <a:latin typeface="Calibri" pitchFamily="34" charset="0"/>
              </a:rPr>
              <a:t>Aspiration</a:t>
            </a:r>
            <a:r>
              <a:rPr lang="en-GB" sz="2400" dirty="0">
                <a:solidFill>
                  <a:schemeClr val="bg1"/>
                </a:solidFill>
                <a:latin typeface="Calibri" pitchFamily="34" charset="0"/>
              </a:rPr>
              <a:t> is the process of solids or fluids entering the lungs.</a:t>
            </a:r>
            <a:endParaRPr lang="en-GB" sz="2400" dirty="0" smtClean="0">
              <a:solidFill>
                <a:schemeClr val="bg1"/>
              </a:solidFill>
              <a:latin typeface="Calibri" pitchFamily="34" charset="0"/>
            </a:endParaRPr>
          </a:p>
        </p:txBody>
      </p:sp>
      <p:sp>
        <p:nvSpPr>
          <p:cNvPr id="5" name="Cloud 4"/>
          <p:cNvSpPr/>
          <p:nvPr/>
        </p:nvSpPr>
        <p:spPr bwMode="auto">
          <a:xfrm>
            <a:off x="683568" y="980728"/>
            <a:ext cx="7272808" cy="2088232"/>
          </a:xfrm>
          <a:prstGeom prst="cloud">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GB" sz="2200" dirty="0">
                <a:solidFill>
                  <a:srgbClr val="000000"/>
                </a:solidFill>
                <a:latin typeface="Calibri" pitchFamily="34" charset="0"/>
              </a:rPr>
              <a:t>The process of experiencing respiratory impairment from submersion or immersion in a liquid such that normal breathing is prevented</a:t>
            </a:r>
          </a:p>
        </p:txBody>
      </p:sp>
    </p:spTree>
    <p:extLst>
      <p:ext uri="{BB962C8B-B14F-4D97-AF65-F5344CB8AC3E}">
        <p14:creationId xmlns:p14="http://schemas.microsoft.com/office/powerpoint/2010/main" val="3813415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23528" y="188640"/>
            <a:ext cx="7772400" cy="1143000"/>
          </a:xfrm>
        </p:spPr>
        <p:txBody>
          <a:bodyPr/>
          <a:lstStyle/>
          <a:p>
            <a:pPr algn="l">
              <a:defRPr/>
            </a:pPr>
            <a:r>
              <a:rPr lang="en-GB" sz="2800" b="1" dirty="0" smtClean="0">
                <a:solidFill>
                  <a:srgbClr val="FFFF00"/>
                </a:solidFill>
                <a:effectLst>
                  <a:outerShdw blurRad="38100" dist="38100" dir="2700000" algn="tl">
                    <a:srgbClr val="000000">
                      <a:alpha val="43137"/>
                    </a:srgbClr>
                  </a:outerShdw>
                </a:effectLst>
                <a:latin typeface="Calibri" pitchFamily="34" charset="0"/>
                <a:ea typeface="ＭＳ Ｐゴシック" charset="-128"/>
              </a:rPr>
              <a:t>Learning Outcomes</a:t>
            </a:r>
            <a:endParaRPr lang="en-GB" sz="2800" b="1" dirty="0">
              <a:solidFill>
                <a:srgbClr val="FFFF00"/>
              </a:solidFill>
              <a:effectLst>
                <a:outerShdw blurRad="38100" dist="38100" dir="2700000" algn="tl">
                  <a:srgbClr val="000000">
                    <a:alpha val="43137"/>
                  </a:srgbClr>
                </a:outerShdw>
              </a:effectLst>
              <a:latin typeface="Calibri"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4291049898"/>
              </p:ext>
            </p:extLst>
          </p:nvPr>
        </p:nvGraphicFramePr>
        <p:xfrm>
          <a:off x="323528" y="2060848"/>
          <a:ext cx="8424936" cy="841248"/>
        </p:xfrm>
        <a:graphic>
          <a:graphicData uri="http://schemas.openxmlformats.org/drawingml/2006/table">
            <a:tbl>
              <a:tblPr firstRow="1" firstCol="1" bandRow="1">
                <a:tableStyleId>{5C22544A-7EE6-4342-B048-85BDC9FD1C3A}</a:tableStyleId>
              </a:tblPr>
              <a:tblGrid>
                <a:gridCol w="8424936"/>
              </a:tblGrid>
              <a:tr h="0">
                <a:tc>
                  <a:txBody>
                    <a:bodyPr/>
                    <a:lstStyle/>
                    <a:p>
                      <a:pPr marL="0" lvl="0" indent="0">
                        <a:lnSpc>
                          <a:spcPct val="115000"/>
                        </a:lnSpc>
                        <a:spcAft>
                          <a:spcPts val="0"/>
                        </a:spcAft>
                        <a:buFont typeface="+mj-lt"/>
                        <a:buNone/>
                      </a:pPr>
                      <a:r>
                        <a:rPr lang="en-GB" sz="2400" b="1" dirty="0" smtClean="0">
                          <a:solidFill>
                            <a:schemeClr val="tx1"/>
                          </a:solidFill>
                          <a:effectLst/>
                          <a:latin typeface="Calibri"/>
                          <a:ea typeface="Calibri"/>
                          <a:cs typeface="Times New Roman"/>
                        </a:rPr>
                        <a:t>1.1. </a:t>
                      </a:r>
                      <a:r>
                        <a:rPr lang="en-GB" sz="2400" b="0" dirty="0" smtClean="0">
                          <a:solidFill>
                            <a:schemeClr val="tx1"/>
                          </a:solidFill>
                          <a:effectLst/>
                          <a:latin typeface="Calibri"/>
                          <a:ea typeface="Calibri"/>
                          <a:cs typeface="Times New Roman"/>
                        </a:rPr>
                        <a:t>Demonstrate </a:t>
                      </a:r>
                      <a:r>
                        <a:rPr lang="en-GB" sz="2400" b="0" dirty="0">
                          <a:solidFill>
                            <a:schemeClr val="tx1"/>
                          </a:solidFill>
                          <a:effectLst/>
                          <a:latin typeface="Calibri"/>
                          <a:ea typeface="Calibri"/>
                          <a:cs typeface="Times New Roman"/>
                        </a:rPr>
                        <a:t>a thorough knowledge of beach patrolling.</a:t>
                      </a:r>
                    </a:p>
                  </a:txBody>
                  <a:tcPr marL="68580" marR="68580" marT="0" marB="0"/>
                </a:tc>
              </a:tr>
              <a:tr h="0">
                <a:tc>
                  <a:txBody>
                    <a:bodyPr/>
                    <a:lstStyle/>
                    <a:p>
                      <a:pPr marL="0" lvl="0" indent="0">
                        <a:lnSpc>
                          <a:spcPct val="115000"/>
                        </a:lnSpc>
                        <a:spcAft>
                          <a:spcPts val="0"/>
                        </a:spcAft>
                        <a:buFont typeface="+mj-lt"/>
                        <a:buNone/>
                      </a:pPr>
                      <a:r>
                        <a:rPr lang="en-GB" sz="2400" b="1" dirty="0" smtClean="0">
                          <a:solidFill>
                            <a:schemeClr val="tx1"/>
                          </a:solidFill>
                          <a:effectLst/>
                          <a:latin typeface="Calibri"/>
                          <a:ea typeface="Calibri"/>
                          <a:cs typeface="Times New Roman"/>
                        </a:rPr>
                        <a:t>1.2.</a:t>
                      </a:r>
                      <a:r>
                        <a:rPr lang="en-GB" sz="2400" b="1" baseline="0" dirty="0" smtClean="0">
                          <a:solidFill>
                            <a:schemeClr val="tx1"/>
                          </a:solidFill>
                          <a:effectLst/>
                          <a:latin typeface="Calibri"/>
                          <a:ea typeface="Calibri"/>
                          <a:cs typeface="Times New Roman"/>
                        </a:rPr>
                        <a:t> </a:t>
                      </a:r>
                      <a:r>
                        <a:rPr lang="en-GB" sz="2400" b="0" dirty="0" smtClean="0">
                          <a:solidFill>
                            <a:schemeClr val="tx1"/>
                          </a:solidFill>
                          <a:effectLst/>
                          <a:latin typeface="Calibri"/>
                          <a:ea typeface="Calibri"/>
                          <a:cs typeface="Times New Roman"/>
                        </a:rPr>
                        <a:t>Explain </a:t>
                      </a:r>
                      <a:r>
                        <a:rPr lang="en-GB" sz="2400" b="0" dirty="0">
                          <a:solidFill>
                            <a:schemeClr val="tx1"/>
                          </a:solidFill>
                          <a:effectLst/>
                          <a:latin typeface="Calibri"/>
                          <a:ea typeface="Calibri"/>
                          <a:cs typeface="Times New Roman"/>
                        </a:rPr>
                        <a:t>the Roles and Responsibilities of the Lifeguard</a:t>
                      </a:r>
                    </a:p>
                  </a:txBody>
                  <a:tcPr marL="68580" marR="68580" marT="0" marB="0"/>
                </a:tc>
              </a:tr>
            </a:tbl>
          </a:graphicData>
        </a:graphic>
      </p:graphicFrame>
    </p:spTree>
    <p:extLst>
      <p:ext uri="{BB962C8B-B14F-4D97-AF65-F5344CB8AC3E}">
        <p14:creationId xmlns:p14="http://schemas.microsoft.com/office/powerpoint/2010/main" val="42743189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8"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15281" r="13477" b="14676"/>
          <a:stretch/>
        </p:blipFill>
        <p:spPr bwMode="auto">
          <a:xfrm>
            <a:off x="205986" y="1826398"/>
            <a:ext cx="2800727" cy="1621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9"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l="7375" b="15481"/>
          <a:stretch/>
        </p:blipFill>
        <p:spPr bwMode="auto">
          <a:xfrm>
            <a:off x="205986" y="3537879"/>
            <a:ext cx="2800727" cy="165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8" name="Text Box 8"/>
          <p:cNvSpPr txBox="1">
            <a:spLocks noChangeArrowheads="1"/>
          </p:cNvSpPr>
          <p:nvPr/>
        </p:nvSpPr>
        <p:spPr bwMode="auto">
          <a:xfrm>
            <a:off x="3203848" y="1982486"/>
            <a:ext cx="3455988" cy="4247317"/>
          </a:xfrm>
          <a:prstGeom prst="rect">
            <a:avLst/>
          </a:prstGeom>
          <a:noFill/>
          <a:ln w="9525">
            <a:noFill/>
            <a:miter lim="800000"/>
            <a:headEnd/>
            <a:tailEnd/>
          </a:ln>
          <a:effectLst/>
        </p:spPr>
        <p:txBody>
          <a:bodyPr>
            <a:spAutoFit/>
          </a:bodyPr>
          <a:lstStyle/>
          <a:p>
            <a:pPr>
              <a:spcBef>
                <a:spcPct val="50000"/>
              </a:spcBef>
              <a:defRPr/>
            </a:pPr>
            <a:endParaRPr lang="en-GB" b="1" dirty="0">
              <a:solidFill>
                <a:srgbClr val="0000FF"/>
              </a:solidFill>
              <a:effectLst>
                <a:outerShdw blurRad="38100" dist="38100" dir="2700000" algn="tl">
                  <a:srgbClr val="C0C0C0"/>
                </a:outerShdw>
              </a:effectLst>
              <a:latin typeface="Calibri" pitchFamily="34" charset="0"/>
            </a:endParaRPr>
          </a:p>
          <a:p>
            <a:pPr>
              <a:spcBef>
                <a:spcPct val="50000"/>
              </a:spcBef>
              <a:defRPr/>
            </a:pPr>
            <a:r>
              <a:rPr lang="en-GB" sz="2400" dirty="0">
                <a:solidFill>
                  <a:srgbClr val="FFFFFF"/>
                </a:solidFill>
                <a:latin typeface="Calibri" pitchFamily="34" charset="0"/>
              </a:rPr>
              <a:t>1). Distress</a:t>
            </a:r>
          </a:p>
          <a:p>
            <a:pPr>
              <a:spcBef>
                <a:spcPct val="50000"/>
              </a:spcBef>
              <a:defRPr/>
            </a:pPr>
            <a:endParaRPr lang="en-GB" sz="2400" dirty="0">
              <a:solidFill>
                <a:srgbClr val="FFFFFF"/>
              </a:solidFill>
              <a:latin typeface="Calibri" pitchFamily="34" charset="0"/>
            </a:endParaRPr>
          </a:p>
          <a:p>
            <a:pPr>
              <a:spcBef>
                <a:spcPct val="50000"/>
              </a:spcBef>
              <a:defRPr/>
            </a:pPr>
            <a:endParaRPr lang="en-GB" sz="2400" dirty="0" smtClean="0">
              <a:solidFill>
                <a:srgbClr val="FFFFFF"/>
              </a:solidFill>
              <a:latin typeface="Calibri" pitchFamily="34" charset="0"/>
            </a:endParaRPr>
          </a:p>
          <a:p>
            <a:pPr>
              <a:spcBef>
                <a:spcPct val="50000"/>
              </a:spcBef>
              <a:defRPr/>
            </a:pPr>
            <a:r>
              <a:rPr lang="en-GB" sz="2400" dirty="0" smtClean="0">
                <a:solidFill>
                  <a:srgbClr val="FFFFFF"/>
                </a:solidFill>
                <a:latin typeface="Calibri" pitchFamily="34" charset="0"/>
              </a:rPr>
              <a:t>2</a:t>
            </a:r>
            <a:r>
              <a:rPr lang="en-GB" sz="2400" dirty="0">
                <a:solidFill>
                  <a:srgbClr val="FFFFFF"/>
                </a:solidFill>
                <a:latin typeface="Calibri" pitchFamily="34" charset="0"/>
              </a:rPr>
              <a:t>). Panic</a:t>
            </a:r>
          </a:p>
          <a:p>
            <a:pPr>
              <a:spcBef>
                <a:spcPct val="50000"/>
              </a:spcBef>
              <a:defRPr/>
            </a:pPr>
            <a:endParaRPr lang="en-GB" sz="2400" dirty="0">
              <a:solidFill>
                <a:srgbClr val="FFFFFF"/>
              </a:solidFill>
              <a:latin typeface="Calibri" pitchFamily="34" charset="0"/>
            </a:endParaRPr>
          </a:p>
          <a:p>
            <a:pPr>
              <a:spcBef>
                <a:spcPct val="50000"/>
              </a:spcBef>
              <a:defRPr/>
            </a:pPr>
            <a:endParaRPr lang="en-GB" sz="2400" dirty="0" smtClean="0">
              <a:solidFill>
                <a:srgbClr val="FFFFFF"/>
              </a:solidFill>
              <a:latin typeface="Calibri" pitchFamily="34" charset="0"/>
            </a:endParaRPr>
          </a:p>
          <a:p>
            <a:pPr>
              <a:spcBef>
                <a:spcPct val="50000"/>
              </a:spcBef>
              <a:defRPr/>
            </a:pPr>
            <a:r>
              <a:rPr lang="en-GB" sz="2400" dirty="0" smtClean="0">
                <a:solidFill>
                  <a:srgbClr val="FFFFFF"/>
                </a:solidFill>
                <a:latin typeface="Calibri" pitchFamily="34" charset="0"/>
              </a:rPr>
              <a:t>3</a:t>
            </a:r>
            <a:r>
              <a:rPr lang="en-GB" sz="2400" dirty="0">
                <a:solidFill>
                  <a:srgbClr val="FFFFFF"/>
                </a:solidFill>
                <a:latin typeface="Calibri" pitchFamily="34" charset="0"/>
              </a:rPr>
              <a:t>). Submersion</a:t>
            </a:r>
          </a:p>
        </p:txBody>
      </p:sp>
      <p:sp>
        <p:nvSpPr>
          <p:cNvPr id="88073" name="AutoShape 10"/>
          <p:cNvSpPr>
            <a:spLocks noChangeArrowheads="1"/>
          </p:cNvSpPr>
          <p:nvPr/>
        </p:nvSpPr>
        <p:spPr bwMode="auto">
          <a:xfrm>
            <a:off x="5198158" y="2973730"/>
            <a:ext cx="3816424" cy="2264827"/>
          </a:xfrm>
          <a:prstGeom prst="roundRect">
            <a:avLst>
              <a:gd name="adj" fmla="val 16667"/>
            </a:avLst>
          </a:prstGeom>
          <a:solidFill>
            <a:srgbClr val="CCFFFF"/>
          </a:solidFill>
          <a:ln w="9525">
            <a:solidFill>
              <a:schemeClr val="tx1"/>
            </a:solidFill>
            <a:round/>
            <a:headEnd/>
            <a:tailEnd/>
          </a:ln>
        </p:spPr>
        <p:txBody>
          <a:bodyPr wrap="none" anchor="ctr"/>
          <a:lstStyle/>
          <a:p>
            <a:pPr lvl="0" algn="ctr">
              <a:spcBef>
                <a:spcPct val="50000"/>
              </a:spcBef>
            </a:pPr>
            <a:r>
              <a:rPr lang="en-GB" sz="2000" b="1" dirty="0" smtClean="0">
                <a:solidFill>
                  <a:srgbClr val="000000"/>
                </a:solidFill>
                <a:latin typeface="Calibri" pitchFamily="34" charset="0"/>
              </a:rPr>
              <a:t>Sudden </a:t>
            </a:r>
            <a:r>
              <a:rPr lang="en-GB" sz="2000" b="1" dirty="0">
                <a:solidFill>
                  <a:srgbClr val="000000"/>
                </a:solidFill>
                <a:latin typeface="Calibri" pitchFamily="34" charset="0"/>
              </a:rPr>
              <a:t>Drowning Syndrome</a:t>
            </a:r>
          </a:p>
          <a:p>
            <a:pPr lvl="0">
              <a:spcBef>
                <a:spcPct val="50000"/>
              </a:spcBef>
              <a:buFontTx/>
              <a:buChar char="•"/>
            </a:pPr>
            <a:r>
              <a:rPr lang="en-GB" sz="1600" dirty="0">
                <a:solidFill>
                  <a:srgbClr val="000000"/>
                </a:solidFill>
                <a:latin typeface="Calibri" pitchFamily="34" charset="0"/>
              </a:rPr>
              <a:t> Existing medical conditions </a:t>
            </a:r>
            <a:endParaRPr lang="en-GB" sz="1600" dirty="0" smtClean="0">
              <a:solidFill>
                <a:srgbClr val="000000"/>
              </a:solidFill>
              <a:latin typeface="Calibri" pitchFamily="34" charset="0"/>
            </a:endParaRPr>
          </a:p>
          <a:p>
            <a:pPr lvl="0">
              <a:spcBef>
                <a:spcPct val="50000"/>
              </a:spcBef>
            </a:pPr>
            <a:r>
              <a:rPr lang="en-GB" sz="1600" dirty="0" smtClean="0">
                <a:solidFill>
                  <a:srgbClr val="000000"/>
                </a:solidFill>
                <a:latin typeface="Calibri" pitchFamily="34" charset="0"/>
              </a:rPr>
              <a:t>e.g</a:t>
            </a:r>
            <a:r>
              <a:rPr lang="en-GB" sz="1600" dirty="0">
                <a:solidFill>
                  <a:srgbClr val="000000"/>
                </a:solidFill>
                <a:latin typeface="Calibri" pitchFamily="34" charset="0"/>
              </a:rPr>
              <a:t>. heart attack/epilepsy/spinal</a:t>
            </a:r>
          </a:p>
          <a:p>
            <a:pPr lvl="0">
              <a:spcBef>
                <a:spcPct val="50000"/>
              </a:spcBef>
              <a:buFontTx/>
              <a:buChar char="•"/>
            </a:pPr>
            <a:r>
              <a:rPr lang="en-GB" sz="1600" dirty="0">
                <a:solidFill>
                  <a:srgbClr val="000000"/>
                </a:solidFill>
                <a:latin typeface="Calibri" pitchFamily="34" charset="0"/>
              </a:rPr>
              <a:t> No process, instant submersion</a:t>
            </a:r>
          </a:p>
          <a:p>
            <a:pPr lvl="0">
              <a:spcBef>
                <a:spcPct val="50000"/>
              </a:spcBef>
              <a:buFontTx/>
              <a:buChar char="•"/>
            </a:pPr>
            <a:r>
              <a:rPr lang="en-GB" sz="1600" dirty="0">
                <a:solidFill>
                  <a:srgbClr val="000000"/>
                </a:solidFill>
                <a:latin typeface="Calibri" pitchFamily="34" charset="0"/>
              </a:rPr>
              <a:t> Water Patrol at all times!!</a:t>
            </a:r>
          </a:p>
        </p:txBody>
      </p:sp>
      <p:pic>
        <p:nvPicPr>
          <p:cNvPr id="88077" name="Picture 14"/>
          <p:cNvPicPr>
            <a:picLocks noChangeAspect="1" noChangeArrowheads="1"/>
          </p:cNvPicPr>
          <p:nvPr/>
        </p:nvPicPr>
        <p:blipFill rotWithShape="1">
          <a:blip r:embed="rId5">
            <a:extLst>
              <a:ext uri="{28A0092B-C50C-407E-A947-70E740481C1C}">
                <a14:useLocalDpi xmlns:a14="http://schemas.microsoft.com/office/drawing/2010/main" val="0"/>
              </a:ext>
            </a:extLst>
          </a:blip>
          <a:srcRect b="21892"/>
          <a:stretch/>
        </p:blipFill>
        <p:spPr bwMode="auto">
          <a:xfrm>
            <a:off x="171437" y="5301208"/>
            <a:ext cx="2835275" cy="1237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4"/>
          <p:cNvSpPr txBox="1">
            <a:spLocks/>
          </p:cNvSpPr>
          <p:nvPr/>
        </p:nvSpPr>
        <p:spPr>
          <a:xfrm>
            <a:off x="402432" y="384068"/>
            <a:ext cx="7193904"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12" charset="-128"/>
              </a:defRPr>
            </a:lvl2pPr>
            <a:lvl3pPr algn="ctr" rtl="0" eaLnBrk="0" fontAlgn="base" hangingPunct="0">
              <a:spcBef>
                <a:spcPct val="0"/>
              </a:spcBef>
              <a:spcAft>
                <a:spcPct val="0"/>
              </a:spcAft>
              <a:defRPr sz="4400">
                <a:solidFill>
                  <a:schemeClr val="tx2"/>
                </a:solidFill>
                <a:latin typeface="Arial" charset="0"/>
                <a:ea typeface="ＭＳ Ｐゴシック" pitchFamily="-112" charset="-128"/>
              </a:defRPr>
            </a:lvl3pPr>
            <a:lvl4pPr algn="ctr" rtl="0" eaLnBrk="0" fontAlgn="base" hangingPunct="0">
              <a:spcBef>
                <a:spcPct val="0"/>
              </a:spcBef>
              <a:spcAft>
                <a:spcPct val="0"/>
              </a:spcAft>
              <a:defRPr sz="4400">
                <a:solidFill>
                  <a:schemeClr val="tx2"/>
                </a:solidFill>
                <a:latin typeface="Arial" charset="0"/>
                <a:ea typeface="ＭＳ Ｐゴシック" pitchFamily="-112" charset="-128"/>
              </a:defRPr>
            </a:lvl4pPr>
            <a:lvl5pPr algn="ctr" rtl="0" eaLnBrk="0" fontAlgn="base" hangingPunct="0">
              <a:spcBef>
                <a:spcPct val="0"/>
              </a:spcBef>
              <a:spcAft>
                <a:spcPct val="0"/>
              </a:spcAft>
              <a:defRPr sz="4400">
                <a:solidFill>
                  <a:schemeClr val="tx2"/>
                </a:solidFill>
                <a:latin typeface="Arial" charset="0"/>
                <a:ea typeface="ＭＳ Ｐゴシック" pitchFamily="-112" charset="-128"/>
              </a:defRPr>
            </a:lvl5pPr>
            <a:lvl6pPr marL="457200" algn="ctr" rtl="0" fontAlgn="base">
              <a:spcBef>
                <a:spcPct val="0"/>
              </a:spcBef>
              <a:spcAft>
                <a:spcPct val="0"/>
              </a:spcAft>
              <a:defRPr sz="4400">
                <a:solidFill>
                  <a:schemeClr val="tx2"/>
                </a:solidFill>
                <a:latin typeface="Times" pitchFamily="-112" charset="0"/>
              </a:defRPr>
            </a:lvl6pPr>
            <a:lvl7pPr marL="914400" algn="ctr" rtl="0" fontAlgn="base">
              <a:spcBef>
                <a:spcPct val="0"/>
              </a:spcBef>
              <a:spcAft>
                <a:spcPct val="0"/>
              </a:spcAft>
              <a:defRPr sz="4400">
                <a:solidFill>
                  <a:schemeClr val="tx2"/>
                </a:solidFill>
                <a:latin typeface="Times" pitchFamily="-112" charset="0"/>
              </a:defRPr>
            </a:lvl7pPr>
            <a:lvl8pPr marL="1371600" algn="ctr" rtl="0" fontAlgn="base">
              <a:spcBef>
                <a:spcPct val="0"/>
              </a:spcBef>
              <a:spcAft>
                <a:spcPct val="0"/>
              </a:spcAft>
              <a:defRPr sz="4400">
                <a:solidFill>
                  <a:schemeClr val="tx2"/>
                </a:solidFill>
                <a:latin typeface="Times" pitchFamily="-112" charset="0"/>
              </a:defRPr>
            </a:lvl8pPr>
            <a:lvl9pPr marL="1828800" algn="ctr" rtl="0" fontAlgn="base">
              <a:spcBef>
                <a:spcPct val="0"/>
              </a:spcBef>
              <a:spcAft>
                <a:spcPct val="0"/>
              </a:spcAft>
              <a:defRPr sz="4400">
                <a:solidFill>
                  <a:schemeClr val="tx2"/>
                </a:solidFill>
                <a:latin typeface="Times" pitchFamily="-112" charset="0"/>
              </a:defRPr>
            </a:lvl9pPr>
          </a:lstStyle>
          <a:p>
            <a:pPr algn="l">
              <a:defRPr/>
            </a:pPr>
            <a:r>
              <a:rPr lang="en-GB" sz="2800" b="1" kern="0" dirty="0" smtClean="0">
                <a:solidFill>
                  <a:srgbClr val="FFFF00"/>
                </a:solidFill>
                <a:latin typeface="Calibri" pitchFamily="34" charset="0"/>
              </a:rPr>
              <a:t>The Drowning Process</a:t>
            </a:r>
          </a:p>
        </p:txBody>
      </p:sp>
      <p:sp>
        <p:nvSpPr>
          <p:cNvPr id="14" name="Rounded Rectangle 13"/>
          <p:cNvSpPr/>
          <p:nvPr/>
        </p:nvSpPr>
        <p:spPr bwMode="auto">
          <a:xfrm>
            <a:off x="179512" y="1340769"/>
            <a:ext cx="8640960" cy="432047"/>
          </a:xfrm>
          <a:prstGeom prst="round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GB" sz="2000" dirty="0">
                <a:solidFill>
                  <a:srgbClr val="000000"/>
                </a:solidFill>
                <a:latin typeface="Calibri" pitchFamily="34" charset="0"/>
              </a:rPr>
              <a:t>What characteristics do you think someone who is drowning will display?</a:t>
            </a:r>
            <a:r>
              <a:rPr lang="en-GB" sz="2000" dirty="0">
                <a:solidFill>
                  <a:srgbClr val="000000"/>
                </a:solidFill>
                <a:latin typeface="Times" pitchFamily="-112" charset="0"/>
              </a:rPr>
              <a:t> </a:t>
            </a:r>
          </a:p>
        </p:txBody>
      </p:sp>
    </p:spTree>
    <p:extLst>
      <p:ext uri="{BB962C8B-B14F-4D97-AF65-F5344CB8AC3E}">
        <p14:creationId xmlns:p14="http://schemas.microsoft.com/office/powerpoint/2010/main" val="2700096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704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7048">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7048">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80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7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4"/>
          <p:cNvSpPr>
            <a:spLocks noGrp="1"/>
          </p:cNvSpPr>
          <p:nvPr>
            <p:ph type="title"/>
          </p:nvPr>
        </p:nvSpPr>
        <p:spPr>
          <a:xfrm>
            <a:off x="323528" y="0"/>
            <a:ext cx="6419850" cy="1143000"/>
          </a:xfrm>
        </p:spPr>
        <p:txBody>
          <a:bodyPr/>
          <a:lstStyle/>
          <a:p>
            <a:pPr algn="l">
              <a:defRPr/>
            </a:pPr>
            <a:r>
              <a:rPr lang="en-GB" sz="2800" b="1" dirty="0" smtClean="0">
                <a:solidFill>
                  <a:srgbClr val="FFFF00"/>
                </a:solidFill>
                <a:latin typeface="Calibri" pitchFamily="34" charset="0"/>
              </a:rPr>
              <a:t>Cold Water Immersion/Shock</a:t>
            </a:r>
          </a:p>
        </p:txBody>
      </p:sp>
      <p:sp>
        <p:nvSpPr>
          <p:cNvPr id="7" name="TextBox 6"/>
          <p:cNvSpPr txBox="1"/>
          <p:nvPr/>
        </p:nvSpPr>
        <p:spPr>
          <a:xfrm>
            <a:off x="344331" y="2598863"/>
            <a:ext cx="8595979" cy="830997"/>
          </a:xfrm>
          <a:prstGeom prst="rect">
            <a:avLst/>
          </a:prstGeom>
          <a:noFill/>
        </p:spPr>
        <p:txBody>
          <a:bodyPr wrap="square" rtlCol="0">
            <a:spAutoFit/>
          </a:bodyPr>
          <a:lstStyle/>
          <a:p>
            <a:pPr algn="ctr"/>
            <a:r>
              <a:rPr lang="en-GB" sz="2400" b="1" dirty="0">
                <a:solidFill>
                  <a:srgbClr val="FFC000"/>
                </a:solidFill>
                <a:latin typeface="Calibri" panose="020F0502020204030204" pitchFamily="34" charset="0"/>
              </a:rPr>
              <a:t>Sudden immersion or submersion in cold water can have</a:t>
            </a:r>
          </a:p>
          <a:p>
            <a:pPr algn="ctr"/>
            <a:r>
              <a:rPr lang="en-GB" sz="2400" b="1" u="sng" dirty="0">
                <a:solidFill>
                  <a:srgbClr val="FFC000"/>
                </a:solidFill>
                <a:latin typeface="Calibri" panose="020F0502020204030204" pitchFamily="34" charset="0"/>
              </a:rPr>
              <a:t>profound effects</a:t>
            </a:r>
            <a:r>
              <a:rPr lang="en-GB" sz="2400" b="1" dirty="0">
                <a:solidFill>
                  <a:srgbClr val="FFC000"/>
                </a:solidFill>
                <a:latin typeface="Calibri" panose="020F0502020204030204" pitchFamily="34" charset="0"/>
              </a:rPr>
              <a:t> on the way the human body operates.</a:t>
            </a:r>
            <a:endParaRPr lang="en-GB" sz="2400" dirty="0">
              <a:solidFill>
                <a:schemeClr val="bg1"/>
              </a:solidFill>
              <a:latin typeface="Calibri" panose="020F0502020204030204" pitchFamily="34" charset="0"/>
            </a:endParaRPr>
          </a:p>
        </p:txBody>
      </p:sp>
      <p:pic>
        <p:nvPicPr>
          <p:cNvPr id="5122" name="Picture 2" descr="Image result for cold water 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649" y="-1467544"/>
            <a:ext cx="3743325" cy="37433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93184" y="1124744"/>
            <a:ext cx="3908386" cy="1015663"/>
          </a:xfrm>
          <a:prstGeom prst="rect">
            <a:avLst/>
          </a:prstGeom>
          <a:noFill/>
        </p:spPr>
        <p:txBody>
          <a:bodyPr wrap="square" rtlCol="0">
            <a:spAutoFit/>
          </a:bodyPr>
          <a:lstStyle/>
          <a:p>
            <a:r>
              <a:rPr lang="en-GB" sz="6000" dirty="0" smtClean="0">
                <a:solidFill>
                  <a:schemeClr val="bg1"/>
                </a:solidFill>
                <a:latin typeface="Calibri" panose="020F0502020204030204" pitchFamily="34" charset="0"/>
              </a:rPr>
              <a:t>=</a:t>
            </a:r>
            <a:r>
              <a:rPr lang="en-GB" sz="2800" dirty="0" smtClean="0">
                <a:solidFill>
                  <a:schemeClr val="bg1"/>
                </a:solidFill>
                <a:latin typeface="Calibri" panose="020F0502020204030204" pitchFamily="34" charset="0"/>
              </a:rPr>
              <a:t>  </a:t>
            </a:r>
            <a:r>
              <a:rPr lang="en-GB" sz="3200" dirty="0" smtClean="0">
                <a:solidFill>
                  <a:schemeClr val="bg1"/>
                </a:solidFill>
                <a:latin typeface="Calibri" panose="020F0502020204030204" pitchFamily="34" charset="0"/>
              </a:rPr>
              <a:t>15° or lower</a:t>
            </a:r>
            <a:endParaRPr lang="en-GB" sz="3200" dirty="0">
              <a:solidFill>
                <a:schemeClr val="bg1"/>
              </a:solidFill>
              <a:latin typeface="Calibri" panose="020F0502020204030204" pitchFamily="34" charset="0"/>
            </a:endParaRPr>
          </a:p>
        </p:txBody>
      </p:sp>
      <p:sp>
        <p:nvSpPr>
          <p:cNvPr id="9" name="TextBox 8"/>
          <p:cNvSpPr txBox="1"/>
          <p:nvPr/>
        </p:nvSpPr>
        <p:spPr>
          <a:xfrm>
            <a:off x="160649" y="3933056"/>
            <a:ext cx="8983351" cy="1938992"/>
          </a:xfrm>
          <a:prstGeom prst="rect">
            <a:avLst/>
          </a:prstGeom>
          <a:noFill/>
        </p:spPr>
        <p:txBody>
          <a:bodyPr wrap="square" rtlCol="0">
            <a:spAutoFit/>
          </a:bodyPr>
          <a:lstStyle/>
          <a:p>
            <a:r>
              <a:rPr lang="en-GB" sz="2400" dirty="0" smtClean="0">
                <a:solidFill>
                  <a:schemeClr val="bg1"/>
                </a:solidFill>
                <a:latin typeface="Calibri" panose="020F0502020204030204" pitchFamily="34" charset="0"/>
              </a:rPr>
              <a:t>Cold Water Shock has four characteristic phases;</a:t>
            </a:r>
          </a:p>
          <a:p>
            <a:endParaRPr lang="en-GB" sz="2400" dirty="0">
              <a:solidFill>
                <a:schemeClr val="bg1"/>
              </a:solidFill>
              <a:latin typeface="Calibri" panose="020F0502020204030204" pitchFamily="34" charset="0"/>
            </a:endParaRPr>
          </a:p>
          <a:p>
            <a:pPr marL="457200" indent="-457200">
              <a:buAutoNum type="arabicPeriod"/>
            </a:pPr>
            <a:r>
              <a:rPr lang="en-GB" sz="2400" b="1" dirty="0" smtClean="0">
                <a:solidFill>
                  <a:schemeClr val="bg1"/>
                </a:solidFill>
                <a:latin typeface="Calibri" panose="020F0502020204030204" pitchFamily="34" charset="0"/>
              </a:rPr>
              <a:t>Gasp Reflex		3. Impairment of Muscle Control</a:t>
            </a:r>
          </a:p>
          <a:p>
            <a:pPr marL="457200" indent="-457200">
              <a:buAutoNum type="arabicPeriod"/>
            </a:pPr>
            <a:endParaRPr lang="en-GB" sz="2400" b="1" dirty="0">
              <a:solidFill>
                <a:schemeClr val="bg1"/>
              </a:solidFill>
              <a:latin typeface="Calibri" panose="020F0502020204030204" pitchFamily="34" charset="0"/>
            </a:endParaRPr>
          </a:p>
          <a:p>
            <a:pPr marL="457200" indent="-457200">
              <a:buAutoNum type="arabicPeriod"/>
            </a:pPr>
            <a:r>
              <a:rPr lang="en-GB" sz="2400" b="1" dirty="0" smtClean="0">
                <a:solidFill>
                  <a:schemeClr val="bg1"/>
                </a:solidFill>
                <a:latin typeface="Calibri" panose="020F0502020204030204" pitchFamily="34" charset="0"/>
              </a:rPr>
              <a:t>Rapid Breathing		4. Hypothermia &amp; Dehydration</a:t>
            </a:r>
            <a:endParaRPr lang="en-GB" sz="24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2428116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4"/>
          <p:cNvSpPr>
            <a:spLocks noGrp="1"/>
          </p:cNvSpPr>
          <p:nvPr>
            <p:ph type="title"/>
          </p:nvPr>
        </p:nvSpPr>
        <p:spPr>
          <a:xfrm>
            <a:off x="323528" y="0"/>
            <a:ext cx="6419850" cy="1143000"/>
          </a:xfrm>
        </p:spPr>
        <p:txBody>
          <a:bodyPr/>
          <a:lstStyle/>
          <a:p>
            <a:pPr algn="l">
              <a:defRPr/>
            </a:pPr>
            <a:r>
              <a:rPr lang="en-GB" sz="2800" b="1" dirty="0" smtClean="0">
                <a:solidFill>
                  <a:srgbClr val="FFFF00"/>
                </a:solidFill>
                <a:latin typeface="Calibri" pitchFamily="34" charset="0"/>
              </a:rPr>
              <a:t>Drowning Event</a:t>
            </a:r>
          </a:p>
        </p:txBody>
      </p:sp>
      <p:sp>
        <p:nvSpPr>
          <p:cNvPr id="6" name="Rounded Rectangle 5"/>
          <p:cNvSpPr/>
          <p:nvPr/>
        </p:nvSpPr>
        <p:spPr bwMode="auto">
          <a:xfrm>
            <a:off x="179512" y="1227335"/>
            <a:ext cx="8712968" cy="1421576"/>
          </a:xfrm>
          <a:prstGeom prst="round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GB" sz="2400" dirty="0">
                <a:latin typeface="Calibri" panose="020F0502020204030204" pitchFamily="34" charset="0"/>
              </a:rPr>
              <a:t>A casualty that has experienced any part of the drowning</a:t>
            </a:r>
          </a:p>
          <a:p>
            <a:pPr algn="ctr"/>
            <a:r>
              <a:rPr lang="en-GB" sz="2400" dirty="0">
                <a:latin typeface="Calibri" panose="020F0502020204030204" pitchFamily="34" charset="0"/>
              </a:rPr>
              <a:t>process from distress to submersion has had a </a:t>
            </a:r>
            <a:r>
              <a:rPr lang="en-GB" sz="2400" b="1" dirty="0">
                <a:latin typeface="Calibri" panose="020F0502020204030204" pitchFamily="34" charset="0"/>
              </a:rPr>
              <a:t>“drowning</a:t>
            </a:r>
          </a:p>
          <a:p>
            <a:pPr algn="ctr"/>
            <a:r>
              <a:rPr lang="en-GB" sz="2400" b="1" dirty="0">
                <a:latin typeface="Calibri" panose="020F0502020204030204" pitchFamily="34" charset="0"/>
              </a:rPr>
              <a:t>event”</a:t>
            </a:r>
          </a:p>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Times" pitchFamily="-112" charset="0"/>
            </a:endParaRPr>
          </a:p>
        </p:txBody>
      </p:sp>
      <p:sp>
        <p:nvSpPr>
          <p:cNvPr id="7" name="TextBox 6"/>
          <p:cNvSpPr txBox="1"/>
          <p:nvPr/>
        </p:nvSpPr>
        <p:spPr>
          <a:xfrm>
            <a:off x="323528" y="2740278"/>
            <a:ext cx="4392488" cy="3416320"/>
          </a:xfrm>
          <a:prstGeom prst="rect">
            <a:avLst/>
          </a:prstGeom>
          <a:noFill/>
        </p:spPr>
        <p:txBody>
          <a:bodyPr wrap="square" rtlCol="0">
            <a:spAutoFit/>
          </a:bodyPr>
          <a:lstStyle/>
          <a:p>
            <a:r>
              <a:rPr lang="en-GB" sz="2400" b="1" dirty="0" smtClean="0">
                <a:solidFill>
                  <a:srgbClr val="FFC000"/>
                </a:solidFill>
                <a:latin typeface="Calibri" panose="020F0502020204030204" pitchFamily="34" charset="0"/>
              </a:rPr>
              <a:t>Symptoms;</a:t>
            </a:r>
          </a:p>
          <a:p>
            <a:endParaRPr lang="en-GB" sz="2400" dirty="0" smtClean="0">
              <a:solidFill>
                <a:schemeClr val="bg1"/>
              </a:solidFill>
              <a:latin typeface="Calibri" panose="020F0502020204030204" pitchFamily="34" charset="0"/>
            </a:endParaRPr>
          </a:p>
          <a:p>
            <a:pPr marL="285750" indent="-285750">
              <a:buFont typeface="Wingdings" panose="05000000000000000000" pitchFamily="2" charset="2"/>
              <a:buChar char="Ø"/>
            </a:pPr>
            <a:r>
              <a:rPr lang="en-GB" sz="2400" dirty="0" smtClean="0">
                <a:solidFill>
                  <a:schemeClr val="bg1"/>
                </a:solidFill>
                <a:latin typeface="Calibri" panose="020F0502020204030204" pitchFamily="34" charset="0"/>
              </a:rPr>
              <a:t> Coughing </a:t>
            </a:r>
          </a:p>
          <a:p>
            <a:pPr marL="285750" indent="-285750">
              <a:buFont typeface="Wingdings" panose="05000000000000000000" pitchFamily="2" charset="2"/>
              <a:buChar char="Ø"/>
            </a:pPr>
            <a:r>
              <a:rPr lang="en-GB" sz="2400" dirty="0" smtClean="0">
                <a:solidFill>
                  <a:schemeClr val="bg1"/>
                </a:solidFill>
                <a:latin typeface="Calibri" panose="020F0502020204030204" pitchFamily="34" charset="0"/>
              </a:rPr>
              <a:t> Shortness of breath</a:t>
            </a:r>
            <a:r>
              <a:rPr lang="en-GB" sz="2400" dirty="0">
                <a:solidFill>
                  <a:schemeClr val="bg1"/>
                </a:solidFill>
                <a:latin typeface="Calibri" panose="020F0502020204030204" pitchFamily="34" charset="0"/>
              </a:rPr>
              <a:t>, </a:t>
            </a:r>
            <a:endParaRPr lang="en-GB" sz="2400" dirty="0" smtClean="0">
              <a:solidFill>
                <a:schemeClr val="bg1"/>
              </a:solidFill>
              <a:latin typeface="Calibri" panose="020F0502020204030204" pitchFamily="34" charset="0"/>
            </a:endParaRPr>
          </a:p>
          <a:p>
            <a:pPr marL="285750" indent="-285750">
              <a:buFont typeface="Wingdings" panose="05000000000000000000" pitchFamily="2" charset="2"/>
              <a:buChar char="Ø"/>
            </a:pPr>
            <a:r>
              <a:rPr lang="en-GB" sz="2400" dirty="0" smtClean="0">
                <a:solidFill>
                  <a:schemeClr val="bg1"/>
                </a:solidFill>
                <a:latin typeface="Calibri" panose="020F0502020204030204" pitchFamily="34" charset="0"/>
              </a:rPr>
              <a:t>“</a:t>
            </a:r>
            <a:r>
              <a:rPr lang="en-GB" sz="2400" dirty="0">
                <a:solidFill>
                  <a:schemeClr val="bg1"/>
                </a:solidFill>
                <a:latin typeface="Calibri" panose="020F0502020204030204" pitchFamily="34" charset="0"/>
              </a:rPr>
              <a:t>foaming” at the mouth </a:t>
            </a:r>
          </a:p>
          <a:p>
            <a:pPr marL="285750" indent="-285750">
              <a:buFont typeface="Wingdings" panose="05000000000000000000" pitchFamily="2" charset="2"/>
              <a:buChar char="Ø"/>
            </a:pPr>
            <a:r>
              <a:rPr lang="en-GB" sz="2400" dirty="0" smtClean="0">
                <a:solidFill>
                  <a:schemeClr val="bg1"/>
                </a:solidFill>
                <a:latin typeface="Calibri" panose="020F0502020204030204" pitchFamily="34" charset="0"/>
              </a:rPr>
              <a:t> Vomiting</a:t>
            </a:r>
            <a:r>
              <a:rPr lang="en-GB" sz="2400" dirty="0">
                <a:solidFill>
                  <a:schemeClr val="bg1"/>
                </a:solidFill>
                <a:latin typeface="Calibri" panose="020F0502020204030204" pitchFamily="34" charset="0"/>
              </a:rPr>
              <a:t>, </a:t>
            </a:r>
            <a:endParaRPr lang="en-GB" sz="2400" dirty="0" smtClean="0">
              <a:solidFill>
                <a:schemeClr val="bg1"/>
              </a:solidFill>
              <a:latin typeface="Calibri" panose="020F0502020204030204" pitchFamily="34" charset="0"/>
            </a:endParaRPr>
          </a:p>
          <a:p>
            <a:pPr marL="285750" indent="-285750">
              <a:buFont typeface="Wingdings" panose="05000000000000000000" pitchFamily="2" charset="2"/>
              <a:buChar char="Ø"/>
            </a:pPr>
            <a:r>
              <a:rPr lang="en-GB" sz="2400" dirty="0">
                <a:solidFill>
                  <a:schemeClr val="bg1"/>
                </a:solidFill>
                <a:latin typeface="Calibri" panose="020F0502020204030204" pitchFamily="34" charset="0"/>
              </a:rPr>
              <a:t> </a:t>
            </a:r>
            <a:r>
              <a:rPr lang="en-GB" sz="2400" dirty="0" smtClean="0">
                <a:solidFill>
                  <a:schemeClr val="bg1"/>
                </a:solidFill>
                <a:latin typeface="Calibri" panose="020F0502020204030204" pitchFamily="34" charset="0"/>
              </a:rPr>
              <a:t>Delayed infections</a:t>
            </a:r>
            <a:r>
              <a:rPr lang="en-GB" sz="2400" dirty="0">
                <a:solidFill>
                  <a:schemeClr val="bg1"/>
                </a:solidFill>
                <a:latin typeface="Calibri" panose="020F0502020204030204" pitchFamily="34" charset="0"/>
              </a:rPr>
              <a:t>, </a:t>
            </a:r>
            <a:endParaRPr lang="en-GB" sz="2400" dirty="0" smtClean="0">
              <a:solidFill>
                <a:schemeClr val="bg1"/>
              </a:solidFill>
              <a:latin typeface="Calibri" panose="020F0502020204030204" pitchFamily="34" charset="0"/>
            </a:endParaRPr>
          </a:p>
          <a:p>
            <a:pPr marL="285750" indent="-285750">
              <a:buFont typeface="Wingdings" panose="05000000000000000000" pitchFamily="2" charset="2"/>
              <a:buChar char="Ø"/>
            </a:pPr>
            <a:r>
              <a:rPr lang="en-GB" sz="2400" dirty="0">
                <a:solidFill>
                  <a:schemeClr val="bg1"/>
                </a:solidFill>
                <a:latin typeface="Calibri" panose="020F0502020204030204" pitchFamily="34" charset="0"/>
              </a:rPr>
              <a:t> </a:t>
            </a:r>
            <a:r>
              <a:rPr lang="en-GB" sz="2400" dirty="0" smtClean="0">
                <a:solidFill>
                  <a:schemeClr val="bg1"/>
                </a:solidFill>
                <a:latin typeface="Calibri" panose="020F0502020204030204" pitchFamily="34" charset="0"/>
              </a:rPr>
              <a:t>Respiratory distress</a:t>
            </a:r>
          </a:p>
          <a:p>
            <a:pPr marL="285750" indent="-285750">
              <a:buFont typeface="Wingdings" panose="05000000000000000000" pitchFamily="2" charset="2"/>
              <a:buChar char="Ø"/>
            </a:pPr>
            <a:r>
              <a:rPr lang="en-GB" sz="2400" dirty="0">
                <a:solidFill>
                  <a:schemeClr val="bg1"/>
                </a:solidFill>
                <a:latin typeface="Calibri" panose="020F0502020204030204" pitchFamily="34" charset="0"/>
              </a:rPr>
              <a:t> </a:t>
            </a:r>
            <a:r>
              <a:rPr lang="en-GB" sz="2400" dirty="0" smtClean="0">
                <a:solidFill>
                  <a:schemeClr val="bg1"/>
                </a:solidFill>
                <a:latin typeface="Calibri" panose="020F0502020204030204" pitchFamily="34" charset="0"/>
              </a:rPr>
              <a:t>Psychological </a:t>
            </a:r>
            <a:r>
              <a:rPr lang="en-GB" sz="2400" dirty="0">
                <a:solidFill>
                  <a:schemeClr val="bg1"/>
                </a:solidFill>
                <a:latin typeface="Calibri" panose="020F0502020204030204" pitchFamily="34" charset="0"/>
              </a:rPr>
              <a:t>responses.</a:t>
            </a:r>
          </a:p>
        </p:txBody>
      </p:sp>
      <p:sp>
        <p:nvSpPr>
          <p:cNvPr id="8" name="Rectangle 7"/>
          <p:cNvSpPr/>
          <p:nvPr/>
        </p:nvSpPr>
        <p:spPr>
          <a:xfrm>
            <a:off x="4320480" y="2740278"/>
            <a:ext cx="4572000" cy="3785652"/>
          </a:xfrm>
          <a:prstGeom prst="rect">
            <a:avLst/>
          </a:prstGeom>
        </p:spPr>
        <p:txBody>
          <a:bodyPr>
            <a:spAutoFit/>
          </a:bodyPr>
          <a:lstStyle/>
          <a:p>
            <a:r>
              <a:rPr lang="en-GB" sz="2400" b="1" dirty="0" smtClean="0">
                <a:solidFill>
                  <a:srgbClr val="FFC000"/>
                </a:solidFill>
                <a:latin typeface="Calibri" panose="020F0502020204030204" pitchFamily="34" charset="0"/>
              </a:rPr>
              <a:t>REMEMBER;</a:t>
            </a:r>
            <a:endParaRPr lang="en-GB" sz="2400" b="1" dirty="0">
              <a:solidFill>
                <a:srgbClr val="FFC000"/>
              </a:solidFill>
              <a:latin typeface="Calibri" panose="020F0502020204030204" pitchFamily="34" charset="0"/>
            </a:endParaRPr>
          </a:p>
          <a:p>
            <a:r>
              <a:rPr lang="en-GB" sz="2400" dirty="0" smtClean="0">
                <a:solidFill>
                  <a:schemeClr val="bg1"/>
                </a:solidFill>
                <a:latin typeface="Calibri" panose="020F0502020204030204" pitchFamily="34" charset="0"/>
              </a:rPr>
              <a:t>Even </a:t>
            </a:r>
            <a:r>
              <a:rPr lang="en-GB" sz="2400" dirty="0">
                <a:solidFill>
                  <a:schemeClr val="bg1"/>
                </a:solidFill>
                <a:latin typeface="Calibri" panose="020F0502020204030204" pitchFamily="34" charset="0"/>
              </a:rPr>
              <a:t>if a casualty </a:t>
            </a:r>
            <a:r>
              <a:rPr lang="en-GB" sz="2400" dirty="0" smtClean="0">
                <a:solidFill>
                  <a:schemeClr val="bg1"/>
                </a:solidFill>
                <a:latin typeface="Calibri" panose="020F0502020204030204" pitchFamily="34" charset="0"/>
              </a:rPr>
              <a:t>is rescued </a:t>
            </a:r>
            <a:r>
              <a:rPr lang="en-GB" sz="2400" dirty="0">
                <a:solidFill>
                  <a:schemeClr val="bg1"/>
                </a:solidFill>
                <a:latin typeface="Calibri" panose="020F0502020204030204" pitchFamily="34" charset="0"/>
              </a:rPr>
              <a:t>and feels “well” </a:t>
            </a:r>
            <a:r>
              <a:rPr lang="en-GB" sz="2400" dirty="0" smtClean="0">
                <a:solidFill>
                  <a:schemeClr val="bg1"/>
                </a:solidFill>
                <a:latin typeface="Calibri" panose="020F0502020204030204" pitchFamily="34" charset="0"/>
              </a:rPr>
              <a:t>after a drowning event</a:t>
            </a:r>
          </a:p>
          <a:p>
            <a:endParaRPr lang="en-GB" sz="2400" dirty="0">
              <a:solidFill>
                <a:schemeClr val="bg1"/>
              </a:solidFill>
              <a:latin typeface="Calibri" panose="020F0502020204030204" pitchFamily="34" charset="0"/>
            </a:endParaRPr>
          </a:p>
          <a:p>
            <a:r>
              <a:rPr lang="en-GB" sz="2400" dirty="0" smtClean="0">
                <a:solidFill>
                  <a:schemeClr val="bg1"/>
                </a:solidFill>
                <a:latin typeface="Calibri" panose="020F0502020204030204" pitchFamily="34" charset="0"/>
              </a:rPr>
              <a:t>Issues can occur </a:t>
            </a:r>
            <a:r>
              <a:rPr lang="en-GB" sz="2400" dirty="0">
                <a:solidFill>
                  <a:schemeClr val="bg1"/>
                </a:solidFill>
                <a:latin typeface="Calibri" panose="020F0502020204030204" pitchFamily="34" charset="0"/>
              </a:rPr>
              <a:t>up to </a:t>
            </a:r>
            <a:r>
              <a:rPr lang="en-GB" sz="2400" b="1" u="sng" dirty="0">
                <a:solidFill>
                  <a:srgbClr val="FFFF00"/>
                </a:solidFill>
                <a:latin typeface="Calibri" panose="020F0502020204030204" pitchFamily="34" charset="0"/>
              </a:rPr>
              <a:t>72 hours after</a:t>
            </a:r>
            <a:r>
              <a:rPr lang="en-GB" sz="2400" b="1" dirty="0">
                <a:solidFill>
                  <a:srgbClr val="FFFF00"/>
                </a:solidFill>
                <a:latin typeface="Calibri" panose="020F0502020204030204" pitchFamily="34" charset="0"/>
              </a:rPr>
              <a:t> </a:t>
            </a:r>
            <a:r>
              <a:rPr lang="en-GB" sz="2400" dirty="0">
                <a:solidFill>
                  <a:schemeClr val="bg1"/>
                </a:solidFill>
                <a:latin typeface="Calibri" panose="020F0502020204030204" pitchFamily="34" charset="0"/>
              </a:rPr>
              <a:t>the event </a:t>
            </a:r>
            <a:endParaRPr lang="en-GB" sz="2400" dirty="0" smtClean="0">
              <a:solidFill>
                <a:schemeClr val="bg1"/>
              </a:solidFill>
              <a:latin typeface="Calibri" panose="020F0502020204030204" pitchFamily="34" charset="0"/>
            </a:endParaRPr>
          </a:p>
          <a:p>
            <a:endParaRPr lang="en-GB" sz="2400" dirty="0" smtClean="0">
              <a:solidFill>
                <a:schemeClr val="bg1"/>
              </a:solidFill>
              <a:latin typeface="Calibri" panose="020F0502020204030204" pitchFamily="34" charset="0"/>
            </a:endParaRPr>
          </a:p>
          <a:p>
            <a:r>
              <a:rPr lang="en-GB" sz="2400" dirty="0" smtClean="0">
                <a:solidFill>
                  <a:schemeClr val="bg1"/>
                </a:solidFill>
                <a:latin typeface="Calibri" panose="020F0502020204030204" pitchFamily="34" charset="0"/>
              </a:rPr>
              <a:t>Casualties demonstrating any symptoms should go to hospital to get checked out</a:t>
            </a:r>
            <a:endParaRPr lang="en-GB" sz="24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2285273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4"/>
          <p:cNvSpPr>
            <a:spLocks noGrp="1"/>
          </p:cNvSpPr>
          <p:nvPr>
            <p:ph type="title"/>
          </p:nvPr>
        </p:nvSpPr>
        <p:spPr>
          <a:xfrm>
            <a:off x="402432" y="188640"/>
            <a:ext cx="6419850" cy="1143000"/>
          </a:xfrm>
        </p:spPr>
        <p:txBody>
          <a:bodyPr/>
          <a:lstStyle/>
          <a:p>
            <a:pPr algn="l">
              <a:defRPr/>
            </a:pPr>
            <a:r>
              <a:rPr lang="en-GB" sz="2800" b="1" dirty="0" smtClean="0">
                <a:solidFill>
                  <a:srgbClr val="FFFF00"/>
                </a:solidFill>
                <a:latin typeface="Calibri" pitchFamily="34" charset="0"/>
              </a:rPr>
              <a:t>Casualty recognition</a:t>
            </a:r>
          </a:p>
        </p:txBody>
      </p:sp>
      <p:sp>
        <p:nvSpPr>
          <p:cNvPr id="2" name="Content Placeholder 1"/>
          <p:cNvSpPr>
            <a:spLocks noGrp="1"/>
          </p:cNvSpPr>
          <p:nvPr>
            <p:ph sz="half" idx="1"/>
          </p:nvPr>
        </p:nvSpPr>
        <p:spPr>
          <a:xfrm>
            <a:off x="179512" y="2583070"/>
            <a:ext cx="8206680" cy="3455268"/>
          </a:xfrm>
        </p:spPr>
        <p:txBody>
          <a:bodyPr/>
          <a:lstStyle/>
          <a:p>
            <a:r>
              <a:rPr lang="en-GB" dirty="0" smtClean="0">
                <a:solidFill>
                  <a:schemeClr val="bg1"/>
                </a:solidFill>
                <a:latin typeface="Calibri" pitchFamily="34" charset="0"/>
              </a:rPr>
              <a:t>Age extremities –Young and elderly</a:t>
            </a:r>
          </a:p>
          <a:p>
            <a:r>
              <a:rPr lang="en-GB" dirty="0" smtClean="0">
                <a:solidFill>
                  <a:schemeClr val="bg1"/>
                </a:solidFill>
                <a:latin typeface="Calibri" pitchFamily="34" charset="0"/>
              </a:rPr>
              <a:t>Unstable or intoxicated people</a:t>
            </a:r>
          </a:p>
          <a:p>
            <a:r>
              <a:rPr lang="en-GB" dirty="0" smtClean="0">
                <a:solidFill>
                  <a:schemeClr val="bg1"/>
                </a:solidFill>
                <a:latin typeface="Calibri" pitchFamily="34" charset="0"/>
              </a:rPr>
              <a:t>Overweight</a:t>
            </a:r>
          </a:p>
          <a:p>
            <a:r>
              <a:rPr lang="en-GB" dirty="0" smtClean="0">
                <a:solidFill>
                  <a:schemeClr val="bg1"/>
                </a:solidFill>
                <a:latin typeface="Calibri" pitchFamily="34" charset="0"/>
              </a:rPr>
              <a:t>Float users</a:t>
            </a:r>
          </a:p>
          <a:p>
            <a:r>
              <a:rPr lang="en-GB" dirty="0" smtClean="0">
                <a:solidFill>
                  <a:schemeClr val="bg1"/>
                </a:solidFill>
                <a:latin typeface="Calibri" pitchFamily="34" charset="0"/>
              </a:rPr>
              <a:t>Inflatable users</a:t>
            </a:r>
          </a:p>
          <a:p>
            <a:r>
              <a:rPr lang="en-GB" dirty="0" smtClean="0">
                <a:solidFill>
                  <a:schemeClr val="bg1"/>
                </a:solidFill>
                <a:latin typeface="Calibri" pitchFamily="34" charset="0"/>
              </a:rPr>
              <a:t>Improper dress for beach conditions</a:t>
            </a:r>
          </a:p>
        </p:txBody>
      </p:sp>
      <p:sp>
        <p:nvSpPr>
          <p:cNvPr id="3" name="Rounded Rectangle 2"/>
          <p:cNvSpPr/>
          <p:nvPr/>
        </p:nvSpPr>
        <p:spPr bwMode="auto">
          <a:xfrm>
            <a:off x="179512" y="1340768"/>
            <a:ext cx="8280920" cy="1053333"/>
          </a:xfrm>
          <a:prstGeom prst="round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GB" sz="2400" dirty="0">
                <a:solidFill>
                  <a:srgbClr val="000000"/>
                </a:solidFill>
                <a:latin typeface="Calibri" pitchFamily="34" charset="0"/>
              </a:rPr>
              <a:t>Which members of the public are most likely to put themselves in danger/vulnerable on a beach environment?</a:t>
            </a:r>
            <a:r>
              <a:rPr lang="en-GB" sz="2400" dirty="0">
                <a:solidFill>
                  <a:srgbClr val="000000"/>
                </a:solidFill>
                <a:latin typeface="Times" pitchFamily="-112" charset="0"/>
              </a:rPr>
              <a:t> </a:t>
            </a:r>
          </a:p>
        </p:txBody>
      </p:sp>
      <p:pic>
        <p:nvPicPr>
          <p:cNvPr id="4" name="Picture 4" descr="http://www.perranporthslsc.org.uk/wp/wp-content/uploads/2011/09/IMG_3395.jp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730" r="34610"/>
          <a:stretch/>
        </p:blipFill>
        <p:spPr bwMode="auto">
          <a:xfrm>
            <a:off x="6120173" y="2636912"/>
            <a:ext cx="2808312" cy="3401426"/>
          </a:xfrm>
          <a:prstGeom prst="rect">
            <a:avLst/>
          </a:prstGeom>
          <a:noFill/>
          <a:ln w="25400">
            <a:solidFill>
              <a:srgbClr val="FFFF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2553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179512" y="260648"/>
            <a:ext cx="51816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4400" b="1" dirty="0" smtClean="0">
                <a:solidFill>
                  <a:srgbClr val="FFFF00"/>
                </a:solidFill>
                <a:latin typeface="Calibri" pitchFamily="34" charset="0"/>
                <a:cs typeface="Calibri" pitchFamily="34" charset="0"/>
              </a:rPr>
              <a:t>Knowledge Check</a:t>
            </a:r>
            <a:endParaRPr lang="en-US" sz="4400" b="1" dirty="0">
              <a:solidFill>
                <a:srgbClr val="FFFF00"/>
              </a:solidFill>
              <a:latin typeface="Calibri" pitchFamily="34" charset="0"/>
              <a:cs typeface="Calibri" pitchFamily="34" charset="0"/>
            </a:endParaRPr>
          </a:p>
        </p:txBody>
      </p:sp>
      <p:sp>
        <p:nvSpPr>
          <p:cNvPr id="2" name="AutoShape 2" descr="data:image/jpeg;base64,/9j/4AAQSkZJRgABAQAAAQABAAD/2wCEAAkGBxEQEhUQEhAWFRUXFxcXFRgXFxcVFhUVFhUWFhcXFRgYHSggGBolGxUVIjEhJSk3Li4uFx8zODMsNygtLisBCgoKDg0OGhAQGi0lICUtLS0yLy0tLS0rLS0tLy0tLS0vLS0tLSstLS0vLS0tLS0tLTAtLS0vLS0tLS0tLS0tLf/AABEIANIA8AMBEQACEQEDEQH/xAAcAAABBQEBAQAAAAAAAAAAAAAAAQQFBgcDAgj/xABCEAABAwIDBQUFBgQEBgMAAAABAAIDBBEFEiEGMUFRYRMicYGRBxQycqFCUoKxwdGSouHwFSNiwiQzc4OyszRTY//EABsBAQACAwEBAAAAAAAAAAAAAAABAgMFBgQH/8QAMxEBAAIBAgIHCAMBAAIDAAAAAAECEQMEITEFEkFRgaGxBhMyYXGRwdEi4fBCFGIzUvH/2gAMAwEAAhEDEQA/ANxQCAQCAQCAQCAQCAQCAQCBtUV0bNHPF+Q1PoNyBt/jUfJ/8P8AVDDtDikLzYPAPJ12+l96B4gEAgEAgEAgEDLEMVig0e7X7o1P9PNZ9Lb6mr8MM+lt9TV+GDOn2lgcbHMzq4C3nYmyzX2GrWMxifozX2GrWMxifomGuBFwbg7l4pjDxTGCoBAIBAIBAIBAIBAIBAIBAhKCFqq50pysJDOY3u/YIl4houiJd/dByQNaiiB4IOFPWyU5tq5nFp4D/SeHhuQwsdNUNkaHsNwf7seRRV1QCBEAgEEVjmMCAZG2Mh3Dg0c3fsvXttrOrOZ5er17bbTqzmeSmTuc45nEknUk8VuqxERiG6rERGIcldZMYDjJhcGON4zv/wBHUdOY/s+PdbWNWOtHxerx7raxqR1o5+q6g31WjaQqAQCAQCAQCAQCCGxfaemppGwOcXTPtliYMzzfdfcG36kXQMaXbqkdP7rIJIJbgWlDQCTqBma4gE3G8jegs6AQRWN1B0iH2tXfLy8z+RQFHAAEWPA1B5cES4PCkMaqMEIGmE1fYS5Se482PRx0Dv0P9FCJhakVCAQCCobTbSkONNTus4ECSQWOS5tlZf7W+54Wtv3ZdGnX1IrLJo06+pFUMxn9nUnqSd56rf8ACIxDoIiIjEHRjzNtxG5Y+t1bZVicSYuCzxLK8qRdtlakvgsfsOLR4WBHpe3ktHvqRXVzHbxaTfUiurmO3imV43jCAQCAQCAQIUHCoqGsGZxsP70A4nogzKq2Zmlq31pnMTnPLm5fiaNzRfnlACIy6VWycMrzLM+SV53ue7U8OCIym6WrmpmZWSPLWjRrrPNhwBdr4C9kMprCdoGPY8zSRsLHWJJDGuY5ofG9uY6AtcOO8FMZZdPSvqTilZmflGTf3hs0rpGuDmm2UjUEAbweV7oWpalpraMTCXg3Ih1QeXKUm8hRJpM5BCYm24KIW3C6ntYY5DvLRf5hofqCoUOkAgq20W0Qyujgdd3ea54+yRoQ08wdL+W9ETKvYTgL3MuBqTx36XDSemZh9QsmjfqXi3cvo36l4t3HDdy33N0OckMlk6uTDy57X7yA76FTETX6JjMG7hwWTPBfK97PURhhAcLOcS5w5E2AHoAtDu9WNTUzHKODQ7vVjU1Mxy5JNeZ5ggEAgEAgEHKeUNF3EAcybD6omtZtOIjKuVGKRSSOMUjZBH2efKQ8NY9zmOsRuIuHG3BiJ1NO9JxeMT83d8aMTg+JEuD40ENXbPQykFwddoyizj8NyQPAXNvRF6at6fDMx9Jwl8GiEbRGL2boL77DddEzabTmZ4rBE9B1zoPD3qUm0siJMp5USh6+VBZdkzelZ4v/APY5QxzzS6IVbbnF3xsFPCbSSbyN7GdOp3evRCVdw6i7rWAaZQPK1v3+vUkqtFLUdm1pPAWPXLZp1I1+Ea8bXQRONujuZoyLE99t9Q7mB14+q2O03URHUv4S2O03UVjqX8JQ5mzag6LbRMY4NrEx2PLLuc2NgzPcbNA3k7/0PoqX1IrGZlS94rGZXbAdnWwWkkIfL/Kz5evX8lp9xu7anCOEerU7jdW1OEcITy8byBAIBAjnAC5NgN/RCIzwVTFfaDRQkta50zh/9Yu3+MkAjwujebb2f3mtGbRFY/8Abn9o4/fCs13tRmP/ACqdjOr3F/0GVG40fZfSj/5NSZ+kY9cos7TYpV3yyvDddY2ZWj8bRceqmGfX2XRnR9OvemZjHCZzM+EzEeR3hmxtZVESTuc0felJe8/K0m/mSEy53e9NX1M6e3j3dO6uImfrMekea6YJspBSd6Npc/i9xuethub5BQ0aX9zJROCjDhxKGCmiibq4+psicFDoR8Lb+DSfruROEPiXdlz5S0PHG28aHd0siTqCXREupkRLk+VSk1mmRKOqJ0ThC11TvQloGA0xip4mHQ5QSORd3iPUlQwyi9r9qWULMrbOmcO63g0fef06cVatctl0d0dfdWzPCsc5/EKjsZKap0kspL3BxLnHm4Cx9MwHKwU3jEsvTe3jQ1qxWMV6sY8MrZ2DGt7oAt8Q3acCen6joqNMiMWqAAQDZxHRpsCO84/ZAAsBu14lBG0EIc3KW3vva4Wt1A4DXeCN9tdyB1LRROtFHF2kx4NcRYc3uaRYLJTWvT4ZZaa2pT4ZWbZjZplJeRxzzOFi7Uho35WX1A5njYJfVvf4pyX1L3+KU+sagQCAQCCk+1eqeylY1pID5A19uLcrnZT0uB6KJdD7NadL7uZtHGKzMfXMRnzZ5snQsqKuOKRhewk5gCWm2U2NwQdDbyukQ6zpTcW0NrfUpOJjGO3t/LW6XZ2kg/5dNGCNxLczv4nXKlwOt0ju9b49SfviPtGIPKJrXlznEdw2A4N0BuRuvr5W8UeCZdn4lCPth3yAvP8AKCiHg4g4/BA89XFrB+ZP0ROHmOaZ4vmjaP8ATd/o7QfRE4e+wJ+KR588v/jZE4e2UzBqGi/Pj6oOwQNcTpO1ZlGjhq09R+h3IK9BUEEtcLEaEHeCgdioRLw+ZSkxqahFoQldWgcUXw97LYeaycEj/KjIc88Cd7WefHpfmEYrSs+2O1bKJuRtnTOGg4MH3nfoOKmtcth0d0bbdWzPCsdvf8oY5XVj5Xuke4uc43JO8lZ4dto6VdOsVrGIhIbKY/7lPncLxPGWUcbcHDqD+ZVb1zDxdK7GN3o4j4o4x+vFcqrEi6RvYSBzSLtcDe4PAjj4W16EAnA4K9LUtNbRiYeIKVziS431vexOvN1r3I4DcPFFXTD6SSqk7KMODAf8yQtIa3pd1i53h9AdCcL1heGRUzMkbbczxceZKJPEAgVAIBAIKz7RKHtqGS29lpB+E3P0ujbdCa/ut7TPKf4/f+8MgwqtNPNHMPsOBPVu5w82khRDvt3t43GhfSntjHj2ebeIJQ9ocDcEAjrdS+XTE1mYnnCPxBsLZGD3ftJJLgWDRowXOZziBYZt2/U2G9RlS1sTEYdWR1FrAQxD8Uun8gH1Tij+c90ef6VCDEpMQmAE8hw4yGEyNyx+8zNDjljcxoc2mu0tLs13usAbXuVzNZjM817hjaxoYxoa1oAa1oAa0AWAAGgAHBSyul0BdAoKBboI/FcKbN3gcrxuPA9HfugrVWJYNJGED729p8Hf2USaSYiOalaERiGKgcUXhFRMlqHEDugbydD4Ac0JnuWKj2qNBSmmEY7UE5HaWs7XM8cXDhz05a2rXLZbTo+N5eL9Xq04Z45zMd317fL5UWsqnyOL3uLnONyTqSVmh2Glp106xWsYiDSR6MkzhwJuoYL3yfYTWzxPAhJJJsGZc4cTpYN33PTVVmInm1u722hrRnVjl28pjx/bY9ncFnfGH1uRrjr2UQLbD/8AR2Ykno028VinHY5HcV0IvjRzMd8//kLPDC1gDWNDWjcAAAPIKGB7QCAQKgEAgEHKpiD2OYdzgQfMWRatprMWjsfPddTGKR8R3sc5vobKH1XQ1Y1tKupHbET92rezjEu2pAwnvRHIfl3t+mnkrS4Tp7be53c2jlb+Xj2+fHxSu0QLYhOB3oHibmcjbtlA8YnSedlW3LLQ6vLrd3H9+WVS2h2dZKJRRYtNB2wPbRsLqyN7X3zFsdy+Mm+9pAtpYJmE9evZP5TkeHuFEyighLRHHG2OR+WNofHlLZMt3PvnaHWI15pPGFbxNq4iPunqipZE0vke1rRa5JsLk2A14kkADqpZXa6BboFugUFAt0CoGU2E079XQRk/I39kSZ1gpqMZmQxNkPwWY0OJ5kgXsEMs4rMR7LM4G8jiSehOpJ6q9a5bbo3o624nrW+H1VqomLiXE3JWZ2Gnp1pWK1jgayPRkmYhxtdQ89r5PcKwqaqkEULC5x9AOLnHgOqiZw8mvuKaNetecNm2P2NhoBnNpJyNX20bfe2McB13n6LFa2XKbzf33E45V7v2s6q8AQCAQCAQKgRAIBBjftKoOyrHPA0laH+Y7rvyHqol3/s7r+82nUnnWZjwnjH5L7NsR7Kq7InuzNy/jbdzf9w81aOSvtFtve7X3kc6TnwnhP4nwaxdQ4RGNr3OdJFBCD2bgxxe4RsDi1r7NDQ5x7r2/ZA13qM9zH15mZiscjXGKx1NDJUVNU2GJgzOMcYzDgGh0hdmJJAADRckJxTi3bP2/tCbKxzTzieuD8xYJ6OKQg9hG4lri4AC89iy7j8IlDRbVO3CKzi3Vn6rtdSyFugW6BQUCgoFuga4jiDIGZ3k9AN7jyCJZztHtKyQBzQ4SXN91gP16f3e9a5bbo/oyde3Wv8AD6qdLITqSszsKUilYiI4Gsj0WtaIcrKHntfKd2W2Ymr5MrO6xts8h3NB4AfadodPyVZthrt5v6bevHjPc2jAcDgoo+yhbb7zjq955uP6bhwWKZy5TcbjU179a8/qEkoYCoBAIEQKgECoEQCAQUP2s0GaCOcDVj7H5X6fmGpLpfZnX6m4tpT/ANR5x/WWYU8zo3Nkb8TXBzfFpuPqFaku01NOupSaW5TGJ8W70dUJY2St3Pa1w8HC6iYw+W62lbS1LaducTMfZD4jStdUGJ+YR1URY7K9zD2sPeGVzSHAujc7cd0Sr2vLPDU+vrH9eio4nsrIZoIX4sZ6SKVkxppR205yG4YTGM8jbXAzDTkUytN6xwyuVSXzSwyRxPbkeSXvswGNzS17cpOe57p1aNWjVFZza0TEcv8AfVKvlDbXIFyALkC5JsAL8SeClle8yBcyBcyBcyDxPOGDMfADmTuAQRNdh5mY++r3NuOlvsjkAi1JxKhbF4SySWobURF4iAbqOLiSHdTZo9Vkm3CMN/u9/NNvpe6nGc5x8sK1jDWsmljZ8LXkC/AcvLd5LJE8G92uvN9Clrc5gwshayxbObNmch8l2x8vtP8ADkOqpNmo3vSMaf8AHT4z6L/hbm0crSBlicMrgNzevl+6xy5rUta1utacyuqhjCAQKgRAIBAqAQKgRAIIzaag94pZYuLmG3zAXH1AR6tjr+43FNTumPt2+TAwkPqTVPZxX9pS9mTrE4t/C7vN/Nw/Cr373B+0O393u+vHK0Z8Y4T+J8VjrKaKVuWVjHtBzWeA4Ajjr56qjQWrW0YtBhS4kwtHu1O97D8Ja1sUduBBeW3b1aCoie5St4x/COH2g0xzFpaWB9TO+KCNg1DQ6d7idGtYTkGcmwtY/qnFP857o8/0YbIxTVLjV13/AMiN2RkNrMpQ5jXAtbc3lcx4zP4XLRYXvMFLZzHctmZFxmQGdA2xDEmQtu7U8AN5/YImIyhqDaeOpmZT5MriHFpzBwuGkgbhra/ordWcZeqdlqxozrTHD/cVvp4hYHjv8L7x6qrxo+pw5sQkfGNX6u6kaIt1plgdc9wmla/4xI/N4lxOnTVZong63b7inua8eERHkkKDDi4ZuPD+qpNu5qt50lNv4afLvaBs1IHNynRw3hVarOU3XUmZhHHePEIrKQ2arM8fZk6ssB1Yfh9LEeQUMaYQCAQCAQCAQKgVAiAQIQgwfaqh93q5o+Gcub8r+8PzI8lHa+mdFa/v9pp37cYn6xwS3s3r+zqjETpK0j8TO836Zx5rJzq1/tHt/ebWNSOdZ8p4T+GnlUcKqgpqswOpqSqbBLTSlozxiRskNs8THX1a3I9ozN17hUV7mLS4RNe707EDDS4nXYhTf4hSNjp6UOkvG4OhlqAO5Jqb2FwQ06ixudbKWVam1TPfAYnh4kjLZgw5sjojmjc4jRtw97ddT3eSjtYcx7zh4+HJM5lLMTMgR0ltUFb20o3Gnc/lYusbad0nytf0Vq83u6OrS+vWt+WWdCdzHB7XFrmm7SNCCOIWZ2dtOtqzS0cO5ouy23bJgI6hwZJuudGP6g8D0PksVq45OT33RltG020+NfOP93/db5HF4IB3qjVQzrHNgZTUGeNuYvcXPJIt9kNDBw0BvfiVOWf3s2rFc8ISNDsrOAAQ0eZP7IpiEmzZh9w7tcrhuLRbyN94RHBLxwStFnlp6jT1CIR2GTNhqbFwAcSwcrusWjxuLeagilrZ6scuPhHNa0YwgEAgEAgECoFQCBEAgy72tUGWWKcD4mljvFuo+hd6KJdl7L7jNL6M9k5jx4T+FIoaowyMlbvY5rhwvlN7ee5ZaceDpdfRjW0rac8piY+7cI5Q9oe03DgHA8wRcH0VHyy1ZraazzjgYVOGkymZkz4y5gY/KGHMGlxae+02cMzhfkVXDFNP5daJwb1dJSxjNUPDhznkzNvwsx5yA+ATEdqLVpHG3n/sPE+Nxxsc9kUjmMBLiGiKNrWi5OaYsaQBxF0ye8/+sTP++eEfgOJzV7m1YzRUgv2LN0k51aZJfux78rBvtmPAKWSJysBegiMfxj3YRm1w54DujBq63VWrXL37HZf+T1/lHD69iH2t2zifC6Gnu577AktIaGuF3EX+0LkW69FMVl69n0Zr11YteMRH4UF77rK6W+oe4Pg0lU6zdGj4nncP3PT8lWZw1u73tNCOPPuabhNO2njbGxz7N3EuJP10A6DQLFM5ctras6t5vPb3Ct2tbGcgkDn3AsGkjfY3cNAoUiEhTYpK8A930P7oO3vMp+0B+H+qIR9XUybjIfIAIKPtdXuzMibdoFn31BJubEHxub81l068Mut9m9lWa23FsT/zEeufr6fVo2xWPitgBcR2rLNlHXg7wcBfxuOCpauJaTpbo+dnr4j4Z4x+vD9SsCq1YQCAQCAQCD0gEAgRBVvaRQdrRPcBrGRIPw/F/KSjcdBa/ut7Xut/H78vPDGlNZfRGr7BVva0jWk6xkxnwGrf5SB5K144vnvTu39zvLTHK38vvz80lj8cjqeUREh+QluU2JI1sCNxNrXG66xzyaTUiZpOOav12O4fQCGd0TmsmaHCcROka0EDL2surrm/VIxzhFIpjrVjmhcdxRmL1kOGU8rX0wb7xWPY4OD2NIyQhw4FxbmH+ocipZFlw4CGaWmtZrv8+IDQBrjaVoHR/e/7oURzwxU/jaa+Mfnz9Ui5yllVvaJnbsc0bxYs8R+4J9V660xR0fR0xoViZ7efioFQxzTZwLT1VJbidWLckng2CGWz5LtZ/M7w5DqqWthp970lGn/CnG3lC602VjQxgDWjcAsbnr3teetacy8yOfN3GXDeLuJ6Dp1QiEhQYHG2xLRoicpEUYYbt0HLh5KFZLJLYIhDTB0rsrRcDV3DTlfmUQbbT4SKmLMwWez4RuPVp8dPor0t1ZbbojpCdprfy+G3Cf34eiobL406hqGy65fhlbzYTrpzG8eHVZrVzDs+kdlXe7eadvOs/P8AU8m4wTNe1r2kOa4AtI3EEXBC8z5vas0tNbRiY4PaKhAIEQKgEHpAIBAiDjVwCRjmHc5pB8xZFqWmlotHOHz5V05ie+I72Oc0/hJCiH1bR1Y1dOupHbET91s9mlfknfATpI24+ePXT8Jd/Cs08a5c97S7fraNdWP+Zx4T/ePu0grG4pW6GZkAlo5I3uDXu7NoifIHwyd9o7rSLNLnMN92UKkcODBS3UzWfDh2T/sGWD7Nw00r56TD2U75AWudJIfhJDrMiYXNAuAbXbuU8WTNp5Rj6/0lWYY4yNmllzvY1zWhrRGwZ8ubS5cfhG9x3Jgik5i1p4o7aGvyn3WJ3/ESMcWNGpYzcZX/AHWg6AneSALqV5V6lhmYwMldmLRa4FtBoL6m+4arL722MPTG81Ir1XdluQ/P81SbTPNitralucy7CVVY0xg2HmYFx+HdbmiYTsVIG8FKcvb5A3ioRkxqcRaOKIQ1Xi4Og18OCITeEysLAGn+viiXuvjLAZGtzWGrd10GZbSthMnaxvbd987Ablrvvef5+K9GnMzGJd10Bra9tD3erWcRyme2O7w9Poufssxwua6jedWDPF8l+83yJBHzHkqale1rPaTYxS0bmnbwn69k+P4+bQFicsECIBAqAQekAgEAgRBjPtHoOyrXOA0kAePH4T+Q9VEvoHs9r+82cVnnWZjw5wgsJrTBNHMPsPDj1bezh5tJHmstOMYbLe6Hv9C+n3x59nm28WOo1B3eCo+YYxzNsRrGQMzvvYua1oaC5znvOVrWgbySVEzhW1orGZMjNVyfBAyEc5nZ3D/txG386jipm88ox9f1H7V7bKrNJBnlnlmmkcIqeGM9gHzO0aB2dn24m7jy4hMd5NJn4pn09OPm8bF4YYY5RMc9X2lqqQnM6RwaDHYn7Ajc0Abhr1Uwmls5ju/3ofVtN0UroqWCyDjlQW7ZKUdnbqfzUJg/xkHLdpsUQz6txt4vmlt04+m9BCVWME/CHOPU2+iIdMBMsz3l7rBtrMbp5k7/ACui3VnmsMVS6I3bpzHBBasIxISgA7zu6ohnG1+EGmqHWbZjzmbyBO9vrfyK9OnbMO96E3sbjQikz/KvCe/HZP4+p57OoXur43NvZgeXnhlLHNAPmR6KupPBPtBqUrsrVtzmYx4TE+jZFgfPwgEAgECoPSAQCAQIgoPtZoM0Uc4GrHZT8r9PzDUl03szr9XXtpT/ANR5x/WWXq1JxLtmw7D13b0cZJu5l4neLNBfxblPmpvGJfOel9v7nd3jsnjHj/eT7HqEzwSRt0fbNGeUjCHxn+JrVS0ZhqdWvWrMRz/PYruMT4nNHDW4dJC5hjDn00rLGRxuXAS30dubbQAt3nckTmMlLdasWhV9n6iqxPGGz1dFLTspYH9kx4cWNnJa1xzloDic7iLcGNPC6Ldq5Vtoq2Igj/PY6NzeOaMGSN9uVu0aT1ao5SxWnq6kfPh9jyogVmZFVVMgrldi1PGbGVpPJvePnbd5qEJzYzEhMx5aCAH21tf4QeCCerqjunwQY5VYjGXEsaXXJNz3W6nkNSskac9reaHQmpbjqWx8o4z/AL7mUs8j9M1hyb3R+5WSKRDc6HROhp8q5nvnid7PVZpZM1rtPxD9bJamVd/0ZOtTNPijz+TTaWCGoaHNIIPJYJhyGpp2paa2jEwk8Mw9jCANNVCh/jmHR1DexLQ4u0HTrfhbepicMmjrX0dSNSk4mDjAcCho2ZY26neeJSZytut3q7m/X1JylFDzBAIBAqAQe0AgEAgEERtVQe8UssXEtNvmGo+tkezYa/uNzTU7p8u3yYMFEPqC9+yyvtJLTk6PaJG/Mw5XeZDm/wAKzX4xEuU9pdvmtNaOzhPjy/3zaPZY3IoGlpKqB0kUTIjE6R0kbnPcCwSHM5hYG96zy4jvDRyrETDBWt6zMREYz6/26yYbI4XnqnkW1bH/AMPH6gmT+dMd63Umfit9uH9+Zj79Q01+ya0uO/sm5nO+aT7Xm5TERC9a1ryhFV+0NQ8hsELWXIAL7vOptewsB9USmHbNMe0du50xt3s57hP/AExZg9FKXl2zMFrCFgHINH7IHuEbPNga7IwNDjewFuAH6KEInapkjIJSwG4Y63oVMc2bbRW2tSLcsx6sigpza+5erD6Jp6UylKPCZH/DGT1Og+qrN4hTV3u10PivGe6OPp+U/Q7ISO1e7KOQ/crHOo0+49oqxw0q/f8AUftLxbP+76xucL7yCdfFUtbPNz27319zOdTifUs8wOpv5a/RVeFcMMOZufeTv/ZFZPkAgEAgEAgVB7QCAQCAQeXtuCEGDbT0PYVU0fDMXDwd3h+ZHkofTejNf3+0079uMT9Y4PGz1f7vUwzX0a8Zvkd3X/ykrLScxMJ6R23/AJG2vpxzmOH1jjDW6jaGEC7A6XkWizf4nW08Lqj5rMTE4nmjX4pWTaRsbGOgzu/id3foiDafB3EdpVT6DW73aD+LQeSLU076lurSJme6OKMqsfoKfRgM7umjb/MdPQFTjvbvbez261eN8Uj58/tH5wg6ra+Z7mlrGxsa5pytFyQCDYud+gCnNYbuns5tq0mJmZtjnPKJ78R+ctNwTaCnqmAteL8RxB6jgquT3ey1ttbq6lcek/SUs3JvuFDxiatY0akWRXCFxHEYp2mJhBLgW9BfS5KLVnqzEoFuzVNTgBozO5nVXm8y9+46U3Gt8Vpx5fbkkKSADQBUeGbzPNJRU10VycCiuLEIjJq/CyDoEEvR0+RtkQ7oBAIBAIBAIOiAQCAQCBCgy72r4flljqANHAsd4jvN/wByiXZezG4zS+jPZ/KPSfwoSOqWDZ3aV1PI3tgZImsLQ0Btxp3SN1zcAa8CVbrZaTpDoTR16WnSiK3mc54+P+jtPsS2+qH3EMbYRz+N/qRYeijMMO29nNvp8dWZtP2jy4+asVdXLM7NLI555uJdbwvu8k60t5paOno16unWIj5RhyyqF+skaLAqiX4Yjbm7uj9/opw12v0ttdHnfM90cf6803Q7JkOBfIWkfd7tvPepiGo3HTdtSsxp0jHz4+XL1WSHDi0BoqH+b3H6kpLmdaZtabTWPCIjyjgdt2czaveXeJJ/NQ8sycf4a2Ed3eiDeVhQdaV1igmqHeiD9AWQKgEAgECIBAIBB0QCAQCAQCCG2pwcVcDojod7TycNQfVHs2G7ttdeurHZ5x2wxOuoJIHFkrS0jTXceoPFQ+kbfdaW4p19Kc+sfWHGOPMbDU8gLn0CMl7xSM24fXglaDZqqm+GEgc3936b/omGt1+mdppf9Zn/ANePny81ow32eE2Msh8G90eu9ThpNx7SXnhpViPnPGf16rXhmydNB8MYvz3nzJ1U5aLcdIa+v8dpn0+3JMtpmNFg0BQ8c2mUHXUupIUw9e31OxHuiI1UvRbimMOq7jKVEvBq0xOTqWK6hicHU6DmKUXQSdHDlCIOUAgECoBAIEQIgEAg6IBAIBAIBAiBrUUEb/iaCi9dSY5OceFRN3MHopymdW08zlkLRuChSbTL2iAg5y7kDWSO4Ras4lGTQWKl7q3zDk1hBRjvxSVFJcaqHkmDstRBY4UDkBAIBAIBAIBAIEQCAQe0AgEAgEAgRAIAoEQCBEHl4Qcy1AynZqjNS2HB0SlkmXuBtlDBY9hdzRQ6CBUAgEAgEAgEAgEAgEHpAIBAIBAIEQCAQIgEAgCg8FqDm+K6Dk6BF4sGwoiZdAxFXdqBUAgEAgEAgEAgEAgEHpAIBAIBAIBAiBEAgEAgEAgLIPJCJebIPQCIekAgEAgEAgEAgEAgVAIFQCAQCAQCAKBECIBAIEQCBUAgECIBAqAQCAQCAQCAQKgEAgVB/9k=">
            <a:hlinkClick r:id="rId2"/>
          </p:cNvPr>
          <p:cNvSpPr>
            <a:spLocks noChangeAspect="1" noChangeArrowheads="1"/>
          </p:cNvSpPr>
          <p:nvPr/>
        </p:nvSpPr>
        <p:spPr bwMode="auto">
          <a:xfrm>
            <a:off x="53975" y="-1812925"/>
            <a:ext cx="4324350" cy="3790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101" name="Picture 5" descr="http://keenhire.typepad.com/.a/6a00e54ed967ad88330147e36af404970b-800wi">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808" y="1268760"/>
            <a:ext cx="3744416" cy="5165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74211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5576" y="1710101"/>
            <a:ext cx="7560840" cy="1508105"/>
          </a:xfrm>
          <a:prstGeom prst="rect">
            <a:avLst/>
          </a:prstGeom>
        </p:spPr>
        <p:txBody>
          <a:bodyPr wrap="square">
            <a:spAutoFit/>
          </a:bodyPr>
          <a:lstStyle/>
          <a:p>
            <a:pPr algn="ctr" fontAlgn="t">
              <a:lnSpc>
                <a:spcPct val="115000"/>
              </a:lnSpc>
            </a:pPr>
            <a:r>
              <a:rPr lang="en-GB" sz="4000" b="1" dirty="0">
                <a:solidFill>
                  <a:srgbClr val="FFFF00"/>
                </a:solidFill>
                <a:latin typeface="Calibri"/>
                <a:ea typeface="Calibri"/>
                <a:cs typeface="Times New Roman"/>
              </a:rPr>
              <a:t>1.1. </a:t>
            </a:r>
            <a:r>
              <a:rPr lang="en-GB" sz="4000" dirty="0">
                <a:solidFill>
                  <a:srgbClr val="FFFF00"/>
                </a:solidFill>
                <a:latin typeface="Calibri"/>
                <a:ea typeface="Calibri"/>
                <a:cs typeface="Times New Roman"/>
              </a:rPr>
              <a:t>Demonstrate a thorough knowledge of beach patrolling.</a:t>
            </a:r>
          </a:p>
        </p:txBody>
      </p:sp>
    </p:spTree>
    <p:extLst>
      <p:ext uri="{BB962C8B-B14F-4D97-AF65-F5344CB8AC3E}">
        <p14:creationId xmlns:p14="http://schemas.microsoft.com/office/powerpoint/2010/main" val="10877091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78760" y="1674242"/>
            <a:ext cx="2808312" cy="2539157"/>
          </a:xfrm>
          <a:prstGeom prst="rect">
            <a:avLst/>
          </a:prstGeom>
        </p:spPr>
        <p:txBody>
          <a:bodyPr wrap="square">
            <a:spAutoFit/>
          </a:bodyPr>
          <a:lstStyle/>
          <a:p>
            <a:pPr algn="ctr">
              <a:spcBef>
                <a:spcPct val="50000"/>
              </a:spcBef>
            </a:pPr>
            <a:r>
              <a:rPr lang="en-GB" sz="3200" b="1" dirty="0" smtClean="0">
                <a:solidFill>
                  <a:srgbClr val="FFFF00"/>
                </a:solidFill>
                <a:latin typeface="Calibri" pitchFamily="34" charset="0"/>
                <a:cs typeface="Calibri" pitchFamily="34" charset="0"/>
              </a:rPr>
              <a:t>Analytical Risk Assessment Form </a:t>
            </a:r>
          </a:p>
          <a:p>
            <a:pPr>
              <a:spcBef>
                <a:spcPct val="50000"/>
              </a:spcBef>
            </a:pPr>
            <a:r>
              <a:rPr lang="en-GB" dirty="0" smtClean="0">
                <a:solidFill>
                  <a:schemeClr val="bg1"/>
                </a:solidFill>
                <a:latin typeface="Calibri" pitchFamily="34" charset="0"/>
                <a:cs typeface="Calibri" pitchFamily="34" charset="0"/>
              </a:rPr>
              <a:t>(Completed for patrol once a full risk assessment has been done)</a:t>
            </a:r>
            <a:endParaRPr lang="en-GB" dirty="0">
              <a:solidFill>
                <a:schemeClr val="bg1"/>
              </a:solidFill>
              <a:latin typeface="Calibri" pitchFamily="34" charset="0"/>
              <a:cs typeface="Calibri" pitchFamily="34" charset="0"/>
            </a:endParaRPr>
          </a:p>
        </p:txBody>
      </p:sp>
      <p:sp>
        <p:nvSpPr>
          <p:cNvPr id="7" name="Rounded Rectangle 6"/>
          <p:cNvSpPr/>
          <p:nvPr/>
        </p:nvSpPr>
        <p:spPr bwMode="auto">
          <a:xfrm>
            <a:off x="5580112" y="4437111"/>
            <a:ext cx="3373436" cy="2016225"/>
          </a:xfrm>
          <a:prstGeom prst="roundRect">
            <a:avLst/>
          </a:prstGeom>
          <a:solidFill>
            <a:srgbClr val="92D050"/>
          </a:solid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400" b="1" dirty="0" smtClean="0">
                <a:latin typeface="Calibri" pitchFamily="34" charset="0"/>
                <a:cs typeface="Calibri" pitchFamily="34" charset="0"/>
              </a:rPr>
              <a:t>Analytical Risk Assessment Activity</a:t>
            </a:r>
          </a:p>
          <a:p>
            <a:pPr algn="ctr"/>
            <a:r>
              <a:rPr lang="en-US" sz="2000" dirty="0" smtClean="0">
                <a:latin typeface="Calibri" pitchFamily="34" charset="0"/>
                <a:cs typeface="Calibri" pitchFamily="34" charset="0"/>
              </a:rPr>
              <a:t>Complete an Analytical risk assessment of the training location you are currently at</a:t>
            </a:r>
            <a:endParaRPr lang="en-US" sz="2200" dirty="0">
              <a:latin typeface="Calibri" pitchFamily="34" charset="0"/>
              <a:cs typeface="Calibri" pitchFamily="34" charset="0"/>
            </a:endParaRPr>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223" t="17910" r="44149" b="9701"/>
          <a:stretch/>
        </p:blipFill>
        <p:spPr bwMode="auto">
          <a:xfrm>
            <a:off x="0" y="0"/>
            <a:ext cx="4968552" cy="6825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78317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820609" y="2420888"/>
            <a:ext cx="7722457"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01306" y="1268760"/>
            <a:ext cx="7641760" cy="923330"/>
          </a:xfrm>
          <a:prstGeom prst="rect">
            <a:avLst/>
          </a:prstGeom>
          <a:noFill/>
        </p:spPr>
        <p:txBody>
          <a:bodyPr wrap="square" rtlCol="0">
            <a:spAutoFit/>
          </a:bodyPr>
          <a:lstStyle/>
          <a:p>
            <a:r>
              <a:rPr lang="en-GB" dirty="0" smtClean="0">
                <a:solidFill>
                  <a:schemeClr val="bg1"/>
                </a:solidFill>
                <a:latin typeface="Calibri" pitchFamily="34" charset="0"/>
                <a:cs typeface="Calibri" pitchFamily="34" charset="0"/>
              </a:rPr>
              <a:t>If any of the </a:t>
            </a:r>
            <a:r>
              <a:rPr lang="en-GB" b="1" dirty="0" smtClean="0">
                <a:solidFill>
                  <a:srgbClr val="FFC000"/>
                </a:solidFill>
                <a:latin typeface="Calibri" pitchFamily="34" charset="0"/>
                <a:cs typeface="Calibri" pitchFamily="34" charset="0"/>
              </a:rPr>
              <a:t>‘change’ </a:t>
            </a:r>
            <a:r>
              <a:rPr lang="en-GB" dirty="0" smtClean="0">
                <a:solidFill>
                  <a:schemeClr val="bg1"/>
                </a:solidFill>
                <a:latin typeface="Calibri" pitchFamily="34" charset="0"/>
                <a:cs typeface="Calibri" pitchFamily="34" charset="0"/>
              </a:rPr>
              <a:t>boxes were ticked on the analytical risk assessment then the following needs to be completed using the same risk rating as the full risk assessment:</a:t>
            </a:r>
            <a:endParaRPr lang="en-GB" dirty="0">
              <a:solidFill>
                <a:schemeClr val="bg1"/>
              </a:solidFill>
              <a:latin typeface="Calibri" pitchFamily="34" charset="0"/>
              <a:cs typeface="Calibri" pitchFamily="34" charset="0"/>
            </a:endParaRPr>
          </a:p>
        </p:txBody>
      </p:sp>
      <p:sp>
        <p:nvSpPr>
          <p:cNvPr id="3" name="Rectangle 2"/>
          <p:cNvSpPr/>
          <p:nvPr/>
        </p:nvSpPr>
        <p:spPr>
          <a:xfrm>
            <a:off x="820609" y="364951"/>
            <a:ext cx="7722457" cy="523220"/>
          </a:xfrm>
          <a:prstGeom prst="rect">
            <a:avLst/>
          </a:prstGeom>
        </p:spPr>
        <p:txBody>
          <a:bodyPr wrap="square">
            <a:spAutoFit/>
          </a:bodyPr>
          <a:lstStyle/>
          <a:p>
            <a:r>
              <a:rPr lang="en-GB" sz="2800" b="1" dirty="0">
                <a:solidFill>
                  <a:srgbClr val="FFFF00"/>
                </a:solidFill>
                <a:latin typeface="Calibri" pitchFamily="34" charset="0"/>
                <a:cs typeface="Calibri" pitchFamily="34" charset="0"/>
              </a:rPr>
              <a:t>Analytical Risk </a:t>
            </a:r>
            <a:r>
              <a:rPr lang="en-GB" sz="2800" b="1" dirty="0" smtClean="0">
                <a:solidFill>
                  <a:srgbClr val="FFFF00"/>
                </a:solidFill>
                <a:latin typeface="Calibri" pitchFamily="34" charset="0"/>
                <a:cs typeface="Calibri" pitchFamily="34" charset="0"/>
              </a:rPr>
              <a:t>Assessment Evaluation</a:t>
            </a:r>
            <a:endParaRPr lang="en-GB" sz="2800" dirty="0">
              <a:solidFill>
                <a:srgbClr val="FFFF00"/>
              </a:solidFill>
              <a:latin typeface="Calibri" pitchFamily="34" charset="0"/>
              <a:cs typeface="Calibri" pitchFamily="34" charset="0"/>
            </a:endParaRPr>
          </a:p>
        </p:txBody>
      </p:sp>
      <p:sp>
        <p:nvSpPr>
          <p:cNvPr id="7" name="Rectangle 6"/>
          <p:cNvSpPr/>
          <p:nvPr/>
        </p:nvSpPr>
        <p:spPr>
          <a:xfrm>
            <a:off x="22703" y="6547882"/>
            <a:ext cx="1097360" cy="276999"/>
          </a:xfrm>
          <a:prstGeom prst="rect">
            <a:avLst/>
          </a:prstGeom>
        </p:spPr>
        <p:txBody>
          <a:bodyPr wrap="square">
            <a:spAutoFit/>
          </a:bodyPr>
          <a:lstStyle/>
          <a:p>
            <a:pPr lvl="1"/>
            <a:r>
              <a:rPr lang="en-GB" sz="1200" dirty="0" smtClean="0">
                <a:solidFill>
                  <a:schemeClr val="bg1"/>
                </a:solidFill>
                <a:latin typeface="Calibri" pitchFamily="34" charset="0"/>
                <a:cs typeface="Calibri" pitchFamily="34" charset="0"/>
              </a:rPr>
              <a:t>LO 1.3. </a:t>
            </a:r>
            <a:endParaRPr lang="en-GB" sz="1200" dirty="0">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val="9503141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p:cNvSpPr txBox="1">
            <a:spLocks/>
          </p:cNvSpPr>
          <p:nvPr/>
        </p:nvSpPr>
        <p:spPr>
          <a:xfrm>
            <a:off x="2195736" y="404664"/>
            <a:ext cx="6857292"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12" charset="-128"/>
              </a:defRPr>
            </a:lvl2pPr>
            <a:lvl3pPr algn="ctr" rtl="0" eaLnBrk="0" fontAlgn="base" hangingPunct="0">
              <a:spcBef>
                <a:spcPct val="0"/>
              </a:spcBef>
              <a:spcAft>
                <a:spcPct val="0"/>
              </a:spcAft>
              <a:defRPr sz="4400">
                <a:solidFill>
                  <a:schemeClr val="tx2"/>
                </a:solidFill>
                <a:latin typeface="Arial" charset="0"/>
                <a:ea typeface="ＭＳ Ｐゴシック" pitchFamily="-112" charset="-128"/>
              </a:defRPr>
            </a:lvl3pPr>
            <a:lvl4pPr algn="ctr" rtl="0" eaLnBrk="0" fontAlgn="base" hangingPunct="0">
              <a:spcBef>
                <a:spcPct val="0"/>
              </a:spcBef>
              <a:spcAft>
                <a:spcPct val="0"/>
              </a:spcAft>
              <a:defRPr sz="4400">
                <a:solidFill>
                  <a:schemeClr val="tx2"/>
                </a:solidFill>
                <a:latin typeface="Arial" charset="0"/>
                <a:ea typeface="ＭＳ Ｐゴシック" pitchFamily="-112" charset="-128"/>
              </a:defRPr>
            </a:lvl4pPr>
            <a:lvl5pPr algn="ctr" rtl="0" eaLnBrk="0" fontAlgn="base" hangingPunct="0">
              <a:spcBef>
                <a:spcPct val="0"/>
              </a:spcBef>
              <a:spcAft>
                <a:spcPct val="0"/>
              </a:spcAft>
              <a:defRPr sz="4400">
                <a:solidFill>
                  <a:schemeClr val="tx2"/>
                </a:solidFill>
                <a:latin typeface="Arial" charset="0"/>
                <a:ea typeface="ＭＳ Ｐゴシック" pitchFamily="-112" charset="-128"/>
              </a:defRPr>
            </a:lvl5pPr>
            <a:lvl6pPr marL="457200" algn="ctr" rtl="0" fontAlgn="base">
              <a:spcBef>
                <a:spcPct val="0"/>
              </a:spcBef>
              <a:spcAft>
                <a:spcPct val="0"/>
              </a:spcAft>
              <a:defRPr sz="4400">
                <a:solidFill>
                  <a:schemeClr val="tx2"/>
                </a:solidFill>
                <a:latin typeface="Times" pitchFamily="-112" charset="0"/>
              </a:defRPr>
            </a:lvl6pPr>
            <a:lvl7pPr marL="914400" algn="ctr" rtl="0" fontAlgn="base">
              <a:spcBef>
                <a:spcPct val="0"/>
              </a:spcBef>
              <a:spcAft>
                <a:spcPct val="0"/>
              </a:spcAft>
              <a:defRPr sz="4400">
                <a:solidFill>
                  <a:schemeClr val="tx2"/>
                </a:solidFill>
                <a:latin typeface="Times" pitchFamily="-112" charset="0"/>
              </a:defRPr>
            </a:lvl7pPr>
            <a:lvl8pPr marL="1371600" algn="ctr" rtl="0" fontAlgn="base">
              <a:spcBef>
                <a:spcPct val="0"/>
              </a:spcBef>
              <a:spcAft>
                <a:spcPct val="0"/>
              </a:spcAft>
              <a:defRPr sz="4400">
                <a:solidFill>
                  <a:schemeClr val="tx2"/>
                </a:solidFill>
                <a:latin typeface="Times" pitchFamily="-112" charset="0"/>
              </a:defRPr>
            </a:lvl8pPr>
            <a:lvl9pPr marL="1828800" algn="ctr" rtl="0" fontAlgn="base">
              <a:spcBef>
                <a:spcPct val="0"/>
              </a:spcBef>
              <a:spcAft>
                <a:spcPct val="0"/>
              </a:spcAft>
              <a:defRPr sz="4400">
                <a:solidFill>
                  <a:schemeClr val="tx2"/>
                </a:solidFill>
                <a:latin typeface="Times" pitchFamily="-112" charset="0"/>
              </a:defRPr>
            </a:lvl9pPr>
          </a:lstStyle>
          <a:p>
            <a:pPr algn="l">
              <a:defRPr/>
            </a:pPr>
            <a:r>
              <a:rPr lang="en-GB" sz="2800" b="1" kern="0" dirty="0" smtClean="0">
                <a:solidFill>
                  <a:srgbClr val="FFFF00"/>
                </a:solidFill>
                <a:effectLst>
                  <a:outerShdw blurRad="38100" dist="38100" dir="2700000" algn="tl">
                    <a:srgbClr val="C0C0C0"/>
                  </a:outerShdw>
                </a:effectLst>
                <a:latin typeface="Calibri" pitchFamily="34" charset="0"/>
              </a:rPr>
              <a:t>Patrol Methods</a:t>
            </a:r>
          </a:p>
        </p:txBody>
      </p:sp>
      <p:pic>
        <p:nvPicPr>
          <p:cNvPr id="6146" name="Picture 2" descr="http://www.perranporthslsc.org.uk/wp/wp-content/uploads/2010/06/Ponsmere-Show-376.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295" y="285840"/>
            <a:ext cx="1447917" cy="192943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411760" y="2060848"/>
            <a:ext cx="3154774" cy="3170099"/>
          </a:xfrm>
          <a:prstGeom prst="rect">
            <a:avLst/>
          </a:prstGeom>
        </p:spPr>
        <p:txBody>
          <a:bodyPr wrap="none">
            <a:spAutoFit/>
          </a:bodyPr>
          <a:lstStyle/>
          <a:p>
            <a:pPr marL="457200" indent="-457200">
              <a:buFont typeface="Arial" pitchFamily="34" charset="0"/>
              <a:buChar char="•"/>
            </a:pPr>
            <a:r>
              <a:rPr lang="en-GB" sz="4000" dirty="0" smtClean="0">
                <a:solidFill>
                  <a:schemeClr val="bg1"/>
                </a:solidFill>
                <a:latin typeface="Calibri" pitchFamily="34" charset="0"/>
              </a:rPr>
              <a:t>Traditional</a:t>
            </a:r>
          </a:p>
          <a:p>
            <a:pPr marL="457200" indent="-457200">
              <a:buFont typeface="Arial" pitchFamily="34" charset="0"/>
              <a:buChar char="•"/>
            </a:pPr>
            <a:r>
              <a:rPr lang="en-GB" sz="4000" dirty="0" smtClean="0">
                <a:solidFill>
                  <a:schemeClr val="bg1"/>
                </a:solidFill>
                <a:latin typeface="Calibri" pitchFamily="34" charset="0"/>
              </a:rPr>
              <a:t>Roving</a:t>
            </a:r>
          </a:p>
          <a:p>
            <a:pPr marL="457200" indent="-457200">
              <a:buFont typeface="Arial" pitchFamily="34" charset="0"/>
              <a:buChar char="•"/>
            </a:pPr>
            <a:r>
              <a:rPr lang="en-GB" sz="4000" dirty="0" smtClean="0">
                <a:solidFill>
                  <a:schemeClr val="bg1"/>
                </a:solidFill>
                <a:latin typeface="Calibri" pitchFamily="34" charset="0"/>
              </a:rPr>
              <a:t>Outpost</a:t>
            </a:r>
          </a:p>
          <a:p>
            <a:pPr marL="457200" indent="-457200">
              <a:buFont typeface="Arial" pitchFamily="34" charset="0"/>
              <a:buChar char="•"/>
            </a:pPr>
            <a:r>
              <a:rPr lang="en-GB" sz="4000" dirty="0" smtClean="0">
                <a:solidFill>
                  <a:schemeClr val="bg1"/>
                </a:solidFill>
                <a:latin typeface="Calibri" pitchFamily="34" charset="0"/>
              </a:rPr>
              <a:t>Open</a:t>
            </a:r>
          </a:p>
          <a:p>
            <a:pPr marL="457200" indent="-457200">
              <a:buFont typeface="Arial" pitchFamily="34" charset="0"/>
              <a:buChar char="•"/>
            </a:pPr>
            <a:r>
              <a:rPr lang="en-GB" sz="4000" dirty="0" smtClean="0">
                <a:solidFill>
                  <a:schemeClr val="bg1"/>
                </a:solidFill>
                <a:latin typeface="Calibri" pitchFamily="34" charset="0"/>
              </a:rPr>
              <a:t>Surveillance</a:t>
            </a:r>
            <a:endParaRPr lang="en-GB" sz="4000" dirty="0">
              <a:solidFill>
                <a:schemeClr val="bg1"/>
              </a:solidFill>
              <a:latin typeface="Calibri" pitchFamily="34" charset="0"/>
            </a:endParaRPr>
          </a:p>
        </p:txBody>
      </p:sp>
      <p:pic>
        <p:nvPicPr>
          <p:cNvPr id="6148" name="Picture 4" descr="http://www.perranporthslsc.org.uk/wp/wp-content/uploads/2010/01/Ponsmere-Show-374.jp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1208" y="2420888"/>
            <a:ext cx="1447917" cy="1930556"/>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www.slsgb.org.uk/docs/patrol_kit_10_web.jp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8134" y="4653136"/>
            <a:ext cx="1447917" cy="195287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5"/>
          <p:cNvSpPr txBox="1">
            <a:spLocks noChangeArrowheads="1"/>
          </p:cNvSpPr>
          <p:nvPr/>
        </p:nvSpPr>
        <p:spPr bwMode="auto">
          <a:xfrm>
            <a:off x="6907301" y="2060848"/>
            <a:ext cx="1857375"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charset="0"/>
                <a:ea typeface="ＭＳ Ｐゴシック" charset="-128"/>
              </a:defRPr>
            </a:lvl1pPr>
            <a:lvl2pPr marL="742950" indent="-285750" eaLnBrk="0" hangingPunct="0">
              <a:defRPr sz="2400">
                <a:solidFill>
                  <a:schemeClr val="tx1"/>
                </a:solidFill>
                <a:latin typeface="Times" charset="0"/>
                <a:ea typeface="ＭＳ Ｐゴシック" charset="-128"/>
              </a:defRPr>
            </a:lvl2pPr>
            <a:lvl3pPr marL="1143000" indent="-228600" eaLnBrk="0" hangingPunct="0">
              <a:defRPr sz="2400">
                <a:solidFill>
                  <a:schemeClr val="tx1"/>
                </a:solidFill>
                <a:latin typeface="Times" charset="0"/>
                <a:ea typeface="ＭＳ Ｐゴシック" charset="-128"/>
              </a:defRPr>
            </a:lvl3pPr>
            <a:lvl4pPr marL="1600200" indent="-228600" eaLnBrk="0" hangingPunct="0">
              <a:defRPr sz="2400">
                <a:solidFill>
                  <a:schemeClr val="tx1"/>
                </a:solidFill>
                <a:latin typeface="Times" charset="0"/>
                <a:ea typeface="ＭＳ Ｐゴシック" charset="-128"/>
              </a:defRPr>
            </a:lvl4pPr>
            <a:lvl5pPr marL="2057400" indent="-228600" eaLnBrk="0" hangingPunct="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gn="ctr" eaLnBrk="1" hangingPunct="1"/>
            <a:r>
              <a:rPr lang="en-GB" sz="2000" b="1" dirty="0" smtClean="0">
                <a:solidFill>
                  <a:schemeClr val="bg1"/>
                </a:solidFill>
                <a:latin typeface="Calibri" pitchFamily="34" charset="0"/>
              </a:rPr>
              <a:t>Patrol Strength</a:t>
            </a:r>
          </a:p>
          <a:p>
            <a:pPr algn="ctr" eaLnBrk="1" hangingPunct="1"/>
            <a:endParaRPr lang="en-GB" sz="2000" b="1" dirty="0" smtClean="0">
              <a:solidFill>
                <a:schemeClr val="bg1"/>
              </a:solidFill>
              <a:latin typeface="Calibri" pitchFamily="34" charset="0"/>
            </a:endParaRPr>
          </a:p>
          <a:p>
            <a:pPr algn="ctr" eaLnBrk="1" hangingPunct="1"/>
            <a:r>
              <a:rPr lang="en-GB" sz="2000" dirty="0" smtClean="0">
                <a:solidFill>
                  <a:schemeClr val="bg1"/>
                </a:solidFill>
                <a:latin typeface="Calibri" pitchFamily="34" charset="0"/>
              </a:rPr>
              <a:t>What </a:t>
            </a:r>
            <a:r>
              <a:rPr lang="en-GB" sz="2000" dirty="0">
                <a:solidFill>
                  <a:schemeClr val="bg1"/>
                </a:solidFill>
                <a:latin typeface="Calibri" pitchFamily="34" charset="0"/>
              </a:rPr>
              <a:t>is the minimum number of lifeguards to have on patrol?</a:t>
            </a:r>
          </a:p>
          <a:p>
            <a:pPr algn="ctr" eaLnBrk="1" hangingPunct="1"/>
            <a:endParaRPr lang="en-GB" sz="1000" b="1" dirty="0">
              <a:latin typeface="Calibri" pitchFamily="34" charset="0"/>
            </a:endParaRPr>
          </a:p>
          <a:p>
            <a:pPr algn="ctr" eaLnBrk="1" hangingPunct="1"/>
            <a:r>
              <a:rPr lang="en-GB" sz="3600" b="1" dirty="0" smtClean="0">
                <a:solidFill>
                  <a:srgbClr val="FFFF00"/>
                </a:solidFill>
                <a:latin typeface="Calibri" pitchFamily="34" charset="0"/>
              </a:rPr>
              <a:t>Two</a:t>
            </a:r>
            <a:endParaRPr lang="en-GB" sz="3600" b="1" dirty="0">
              <a:solidFill>
                <a:srgbClr val="FFFF00"/>
              </a:solidFill>
              <a:latin typeface="Calibri" pitchFamily="34" charset="0"/>
            </a:endParaRPr>
          </a:p>
        </p:txBody>
      </p:sp>
    </p:spTree>
    <p:extLst>
      <p:ext uri="{BB962C8B-B14F-4D97-AF65-F5344CB8AC3E}">
        <p14:creationId xmlns:p14="http://schemas.microsoft.com/office/powerpoint/2010/main" val="4181757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p:cNvSpPr txBox="1">
            <a:spLocks/>
          </p:cNvSpPr>
          <p:nvPr/>
        </p:nvSpPr>
        <p:spPr>
          <a:xfrm>
            <a:off x="5269589" y="2570550"/>
            <a:ext cx="3744416"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12" charset="-128"/>
              </a:defRPr>
            </a:lvl2pPr>
            <a:lvl3pPr algn="ctr" rtl="0" eaLnBrk="0" fontAlgn="base" hangingPunct="0">
              <a:spcBef>
                <a:spcPct val="0"/>
              </a:spcBef>
              <a:spcAft>
                <a:spcPct val="0"/>
              </a:spcAft>
              <a:defRPr sz="4400">
                <a:solidFill>
                  <a:schemeClr val="tx2"/>
                </a:solidFill>
                <a:latin typeface="Arial" charset="0"/>
                <a:ea typeface="ＭＳ Ｐゴシック" pitchFamily="-112" charset="-128"/>
              </a:defRPr>
            </a:lvl3pPr>
            <a:lvl4pPr algn="ctr" rtl="0" eaLnBrk="0" fontAlgn="base" hangingPunct="0">
              <a:spcBef>
                <a:spcPct val="0"/>
              </a:spcBef>
              <a:spcAft>
                <a:spcPct val="0"/>
              </a:spcAft>
              <a:defRPr sz="4400">
                <a:solidFill>
                  <a:schemeClr val="tx2"/>
                </a:solidFill>
                <a:latin typeface="Arial" charset="0"/>
                <a:ea typeface="ＭＳ Ｐゴシック" pitchFamily="-112" charset="-128"/>
              </a:defRPr>
            </a:lvl4pPr>
            <a:lvl5pPr algn="ctr" rtl="0" eaLnBrk="0" fontAlgn="base" hangingPunct="0">
              <a:spcBef>
                <a:spcPct val="0"/>
              </a:spcBef>
              <a:spcAft>
                <a:spcPct val="0"/>
              </a:spcAft>
              <a:defRPr sz="4400">
                <a:solidFill>
                  <a:schemeClr val="tx2"/>
                </a:solidFill>
                <a:latin typeface="Arial" charset="0"/>
                <a:ea typeface="ＭＳ Ｐゴシック" pitchFamily="-112" charset="-128"/>
              </a:defRPr>
            </a:lvl5pPr>
            <a:lvl6pPr marL="457200" algn="ctr" rtl="0" fontAlgn="base">
              <a:spcBef>
                <a:spcPct val="0"/>
              </a:spcBef>
              <a:spcAft>
                <a:spcPct val="0"/>
              </a:spcAft>
              <a:defRPr sz="4400">
                <a:solidFill>
                  <a:schemeClr val="tx2"/>
                </a:solidFill>
                <a:latin typeface="Times" pitchFamily="-112" charset="0"/>
              </a:defRPr>
            </a:lvl6pPr>
            <a:lvl7pPr marL="914400" algn="ctr" rtl="0" fontAlgn="base">
              <a:spcBef>
                <a:spcPct val="0"/>
              </a:spcBef>
              <a:spcAft>
                <a:spcPct val="0"/>
              </a:spcAft>
              <a:defRPr sz="4400">
                <a:solidFill>
                  <a:schemeClr val="tx2"/>
                </a:solidFill>
                <a:latin typeface="Times" pitchFamily="-112" charset="0"/>
              </a:defRPr>
            </a:lvl7pPr>
            <a:lvl8pPr marL="1371600" algn="ctr" rtl="0" fontAlgn="base">
              <a:spcBef>
                <a:spcPct val="0"/>
              </a:spcBef>
              <a:spcAft>
                <a:spcPct val="0"/>
              </a:spcAft>
              <a:defRPr sz="4400">
                <a:solidFill>
                  <a:schemeClr val="tx2"/>
                </a:solidFill>
                <a:latin typeface="Times" pitchFamily="-112" charset="0"/>
              </a:defRPr>
            </a:lvl8pPr>
            <a:lvl9pPr marL="1828800" algn="ctr" rtl="0" fontAlgn="base">
              <a:spcBef>
                <a:spcPct val="0"/>
              </a:spcBef>
              <a:spcAft>
                <a:spcPct val="0"/>
              </a:spcAft>
              <a:defRPr sz="4400">
                <a:solidFill>
                  <a:schemeClr val="tx2"/>
                </a:solidFill>
                <a:latin typeface="Times" pitchFamily="-112" charset="0"/>
              </a:defRPr>
            </a:lvl9pPr>
          </a:lstStyle>
          <a:p>
            <a:pPr algn="l">
              <a:defRPr/>
            </a:pPr>
            <a:r>
              <a:rPr lang="en-GB" sz="5400" b="1" kern="0" dirty="0" smtClean="0">
                <a:solidFill>
                  <a:srgbClr val="FFFF00"/>
                </a:solidFill>
                <a:effectLst>
                  <a:outerShdw blurRad="38100" dist="38100" dir="2700000" algn="tl">
                    <a:srgbClr val="C0C0C0"/>
                  </a:outerShdw>
                </a:effectLst>
                <a:latin typeface="Calibri" pitchFamily="34" charset="0"/>
              </a:rPr>
              <a:t>Patrol Equipment</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20"/>
            <a:ext cx="4860032" cy="6886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Arrow Connector 3"/>
          <p:cNvCxnSpPr/>
          <p:nvPr/>
        </p:nvCxnSpPr>
        <p:spPr bwMode="auto">
          <a:xfrm flipH="1">
            <a:off x="4427984" y="3717032"/>
            <a:ext cx="720080" cy="0"/>
          </a:xfrm>
          <a:prstGeom prst="straightConnector1">
            <a:avLst/>
          </a:prstGeom>
          <a:solidFill>
            <a:schemeClr val="accent1"/>
          </a:solidFill>
          <a:ln w="50800" cap="flat" cmpd="sng" algn="ctr">
            <a:solidFill>
              <a:srgbClr val="FF0000"/>
            </a:solidFill>
            <a:prstDash val="solid"/>
            <a:round/>
            <a:headEnd type="none" w="med" len="med"/>
            <a:tailEnd type="arrow"/>
          </a:ln>
          <a:effectLst/>
        </p:spPr>
      </p:cxnSp>
      <p:sp>
        <p:nvSpPr>
          <p:cNvPr id="5" name="Rounded Rectangle 4"/>
          <p:cNvSpPr/>
          <p:nvPr/>
        </p:nvSpPr>
        <p:spPr bwMode="auto">
          <a:xfrm>
            <a:off x="5024965" y="1268760"/>
            <a:ext cx="3960440" cy="1152127"/>
          </a:xfrm>
          <a:prstGeom prst="round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Calibri" pitchFamily="34" charset="0"/>
              </a:rPr>
              <a:t>In groups list all of the equipment </a:t>
            </a:r>
            <a:r>
              <a:rPr kumimoji="0" lang="en-GB" sz="2000" b="0" i="0" u="none" strike="noStrike" cap="none" normalizeH="0" dirty="0" smtClean="0">
                <a:ln>
                  <a:noFill/>
                </a:ln>
                <a:solidFill>
                  <a:schemeClr val="tx1"/>
                </a:solidFill>
                <a:effectLst/>
                <a:latin typeface="Calibri" pitchFamily="34" charset="0"/>
              </a:rPr>
              <a:t>that you think a patrol would need</a:t>
            </a:r>
            <a:r>
              <a:rPr lang="en-GB" sz="2000" dirty="0" smtClean="0">
                <a:latin typeface="Calibri" pitchFamily="34" charset="0"/>
              </a:rPr>
              <a:t>?</a:t>
            </a:r>
            <a:r>
              <a:rPr kumimoji="0" lang="en-GB" sz="2000" b="0" i="0" u="none" strike="noStrike" cap="none" normalizeH="0" baseline="0" dirty="0" smtClean="0">
                <a:ln>
                  <a:noFill/>
                </a:ln>
                <a:solidFill>
                  <a:schemeClr val="tx1"/>
                </a:solidFill>
                <a:effectLst/>
                <a:latin typeface="Times" pitchFamily="-112" charset="0"/>
              </a:rPr>
              <a:t> </a:t>
            </a:r>
            <a:endParaRPr kumimoji="0" lang="en-GB" sz="2000" b="0" i="0" u="none" strike="noStrike" cap="none" normalizeH="0" baseline="0" dirty="0">
              <a:ln>
                <a:noFill/>
              </a:ln>
              <a:solidFill>
                <a:schemeClr val="tx1"/>
              </a:solidFill>
              <a:effectLst/>
              <a:latin typeface="Times" pitchFamily="-112" charset="0"/>
            </a:endParaRPr>
          </a:p>
        </p:txBody>
      </p:sp>
      <p:sp>
        <p:nvSpPr>
          <p:cNvPr id="6" name="Rounded Rectangle 5"/>
          <p:cNvSpPr/>
          <p:nvPr/>
        </p:nvSpPr>
        <p:spPr bwMode="auto">
          <a:xfrm>
            <a:off x="5041989" y="4797152"/>
            <a:ext cx="3960440" cy="1152127"/>
          </a:xfrm>
          <a:prstGeom prst="round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Calibri" pitchFamily="34" charset="0"/>
              </a:rPr>
              <a:t>For each of the following equipment…List</a:t>
            </a:r>
            <a:r>
              <a:rPr kumimoji="0" lang="en-GB" sz="2000" b="0" i="0" u="none" strike="noStrike" cap="none" normalizeH="0" dirty="0" smtClean="0">
                <a:ln>
                  <a:noFill/>
                </a:ln>
                <a:solidFill>
                  <a:schemeClr val="tx1"/>
                </a:solidFill>
                <a:effectLst/>
                <a:latin typeface="Calibri" pitchFamily="34" charset="0"/>
              </a:rPr>
              <a:t> the safety checks that need to be done</a:t>
            </a:r>
            <a:endParaRPr kumimoji="0" lang="en-GB" sz="2000" b="0" i="0" u="none" strike="noStrike" cap="none" normalizeH="0" baseline="0" dirty="0">
              <a:ln>
                <a:noFill/>
              </a:ln>
              <a:solidFill>
                <a:schemeClr val="tx1"/>
              </a:solidFill>
              <a:effectLst/>
              <a:latin typeface="Times" pitchFamily="-112" charset="0"/>
            </a:endParaRPr>
          </a:p>
        </p:txBody>
      </p:sp>
    </p:spTree>
    <p:extLst>
      <p:ext uri="{BB962C8B-B14F-4D97-AF65-F5344CB8AC3E}">
        <p14:creationId xmlns:p14="http://schemas.microsoft.com/office/powerpoint/2010/main" val="2278319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2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5"/>
          <p:cNvSpPr>
            <a:spLocks noGrp="1"/>
          </p:cNvSpPr>
          <p:nvPr>
            <p:ph sz="half" idx="4294967295"/>
          </p:nvPr>
        </p:nvSpPr>
        <p:spPr>
          <a:xfrm>
            <a:off x="457200" y="1600200"/>
            <a:ext cx="5829300" cy="4525963"/>
          </a:xfrm>
        </p:spPr>
        <p:txBody>
          <a:bodyPr/>
          <a:lstStyle/>
          <a:p>
            <a:pPr eaLnBrk="1" hangingPunct="1">
              <a:buFontTx/>
              <a:buNone/>
            </a:pPr>
            <a:endParaRPr lang="en-GB" sz="2800" dirty="0" smtClean="0">
              <a:latin typeface="Calibri" pitchFamily="34" charset="0"/>
              <a:ea typeface="ＭＳ Ｐゴシック" pitchFamily="34" charset="-128"/>
            </a:endParaRPr>
          </a:p>
          <a:p>
            <a:pPr eaLnBrk="1" hangingPunct="1">
              <a:buFontTx/>
              <a:buNone/>
            </a:pPr>
            <a:endParaRPr lang="en-GB" sz="2800" dirty="0" smtClean="0">
              <a:latin typeface="Calibri" pitchFamily="34" charset="0"/>
              <a:ea typeface="ＭＳ Ｐゴシック" pitchFamily="34" charset="-128"/>
            </a:endParaRPr>
          </a:p>
          <a:p>
            <a:pPr>
              <a:buFontTx/>
              <a:buNone/>
            </a:pPr>
            <a:endParaRPr lang="en-GB" sz="2800" dirty="0" smtClean="0">
              <a:ea typeface="ＭＳ Ｐゴシック" pitchFamily="34" charset="-128"/>
            </a:endParaRPr>
          </a:p>
        </p:txBody>
      </p:sp>
      <p:sp>
        <p:nvSpPr>
          <p:cNvPr id="7" name="Title 6"/>
          <p:cNvSpPr>
            <a:spLocks noGrp="1"/>
          </p:cNvSpPr>
          <p:nvPr>
            <p:ph type="title" idx="4294967295"/>
          </p:nvPr>
        </p:nvSpPr>
        <p:spPr>
          <a:xfrm>
            <a:off x="139223" y="0"/>
            <a:ext cx="6400800" cy="1143000"/>
          </a:xfrm>
        </p:spPr>
        <p:txBody>
          <a:bodyPr/>
          <a:lstStyle/>
          <a:p>
            <a:pPr algn="l">
              <a:defRPr/>
            </a:pPr>
            <a:r>
              <a:rPr lang="en-GB" sz="2800" b="1" dirty="0" smtClean="0">
                <a:solidFill>
                  <a:srgbClr val="FFFF00"/>
                </a:solidFill>
                <a:effectLst>
                  <a:outerShdw blurRad="38100" dist="38100" dir="2700000" algn="tl">
                    <a:srgbClr val="C0C0C0"/>
                  </a:outerShdw>
                </a:effectLst>
                <a:latin typeface="Calibri" pitchFamily="34" charset="0"/>
                <a:ea typeface="ＭＳ Ｐゴシック" charset="-128"/>
              </a:rPr>
              <a:t>Flag Systems</a:t>
            </a:r>
            <a:endParaRPr lang="en-GB" sz="2800" b="1" dirty="0" smtClean="0">
              <a:solidFill>
                <a:srgbClr val="FFFF00"/>
              </a:solidFill>
              <a:effectLst>
                <a:outerShdw blurRad="38100" dist="38100" dir="2700000" algn="tl">
                  <a:srgbClr val="C0C0C0"/>
                </a:outerShdw>
              </a:effectLst>
              <a:latin typeface="Calibri" pitchFamily="34" charset="0"/>
            </a:endParaRPr>
          </a:p>
        </p:txBody>
      </p:sp>
      <p:sp>
        <p:nvSpPr>
          <p:cNvPr id="110610" name="Text Box 18"/>
          <p:cNvSpPr txBox="1">
            <a:spLocks noChangeArrowheads="1"/>
          </p:cNvSpPr>
          <p:nvPr/>
        </p:nvSpPr>
        <p:spPr bwMode="auto">
          <a:xfrm>
            <a:off x="1930378" y="2351860"/>
            <a:ext cx="69119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eaLnBrk="1" hangingPunct="1">
              <a:spcBef>
                <a:spcPct val="50000"/>
              </a:spcBef>
            </a:pPr>
            <a:r>
              <a:rPr lang="en-GB" dirty="0" smtClean="0">
                <a:solidFill>
                  <a:schemeClr val="bg1"/>
                </a:solidFill>
                <a:latin typeface="Calibri" pitchFamily="34" charset="0"/>
              </a:rPr>
              <a:t>Signifies </a:t>
            </a:r>
            <a:r>
              <a:rPr lang="en-GB" dirty="0">
                <a:solidFill>
                  <a:schemeClr val="bg1"/>
                </a:solidFill>
                <a:latin typeface="Calibri" pitchFamily="34" charset="0"/>
              </a:rPr>
              <a:t>danger! </a:t>
            </a:r>
            <a:r>
              <a:rPr lang="en-GB" dirty="0" smtClean="0">
                <a:solidFill>
                  <a:schemeClr val="bg1"/>
                </a:solidFill>
                <a:latin typeface="Calibri" pitchFamily="34" charset="0"/>
              </a:rPr>
              <a:t>The </a:t>
            </a:r>
            <a:r>
              <a:rPr lang="en-GB" dirty="0">
                <a:solidFill>
                  <a:schemeClr val="bg1"/>
                </a:solidFill>
                <a:latin typeface="Calibri" pitchFamily="34" charset="0"/>
              </a:rPr>
              <a:t>lifeguard is advising that it is too </a:t>
            </a:r>
            <a:r>
              <a:rPr lang="en-GB" dirty="0" smtClean="0">
                <a:solidFill>
                  <a:schemeClr val="bg1"/>
                </a:solidFill>
                <a:latin typeface="Calibri" pitchFamily="34" charset="0"/>
              </a:rPr>
              <a:t>dangerous to bathe.</a:t>
            </a:r>
            <a:endParaRPr lang="en-GB" dirty="0">
              <a:solidFill>
                <a:schemeClr val="bg1"/>
              </a:solidFill>
              <a:latin typeface="Calibri" pitchFamily="34" charset="0"/>
            </a:endParaRPr>
          </a:p>
        </p:txBody>
      </p:sp>
      <p:sp>
        <p:nvSpPr>
          <p:cNvPr id="110611" name="Text Box 19"/>
          <p:cNvSpPr txBox="1">
            <a:spLocks noChangeArrowheads="1"/>
          </p:cNvSpPr>
          <p:nvPr/>
        </p:nvSpPr>
        <p:spPr bwMode="auto">
          <a:xfrm>
            <a:off x="1939615" y="3872522"/>
            <a:ext cx="69119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eaLnBrk="1" hangingPunct="1">
              <a:spcBef>
                <a:spcPct val="50000"/>
              </a:spcBef>
            </a:pPr>
            <a:r>
              <a:rPr lang="en-GB" dirty="0" smtClean="0">
                <a:solidFill>
                  <a:schemeClr val="bg1"/>
                </a:solidFill>
                <a:latin typeface="Calibri" pitchFamily="34" charset="0"/>
              </a:rPr>
              <a:t>Board area (For hard craft such </a:t>
            </a:r>
            <a:r>
              <a:rPr lang="en-GB" dirty="0">
                <a:solidFill>
                  <a:schemeClr val="bg1"/>
                </a:solidFill>
                <a:latin typeface="Calibri" pitchFamily="34" charset="0"/>
              </a:rPr>
              <a:t>as windsurfers, kayaks, paddle boards). It is not safe to swim in this area.</a:t>
            </a:r>
            <a:r>
              <a:rPr lang="en-GB" dirty="0">
                <a:solidFill>
                  <a:schemeClr val="bg1"/>
                </a:solidFill>
                <a:latin typeface="Arial" charset="0"/>
              </a:rPr>
              <a:t> </a:t>
            </a:r>
          </a:p>
        </p:txBody>
      </p:sp>
      <p:sp>
        <p:nvSpPr>
          <p:cNvPr id="110613" name="Text Box 21"/>
          <p:cNvSpPr txBox="1">
            <a:spLocks noChangeArrowheads="1"/>
          </p:cNvSpPr>
          <p:nvPr/>
        </p:nvSpPr>
        <p:spPr bwMode="auto">
          <a:xfrm>
            <a:off x="1942348" y="5301208"/>
            <a:ext cx="69119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eaLnBrk="1" hangingPunct="1">
              <a:spcBef>
                <a:spcPct val="50000"/>
              </a:spcBef>
            </a:pPr>
            <a:r>
              <a:rPr lang="en-GB" dirty="0" smtClean="0">
                <a:solidFill>
                  <a:schemeClr val="bg1"/>
                </a:solidFill>
                <a:latin typeface="Calibri" pitchFamily="34" charset="0"/>
              </a:rPr>
              <a:t>Bathing areas that </a:t>
            </a:r>
            <a:r>
              <a:rPr lang="en-GB" dirty="0">
                <a:solidFill>
                  <a:schemeClr val="bg1"/>
                </a:solidFill>
                <a:latin typeface="Calibri" pitchFamily="34" charset="0"/>
              </a:rPr>
              <a:t>are patrolled by lifeguards. This is the safest area to swim (for bathers)</a:t>
            </a:r>
            <a:endParaRPr lang="en-GB" dirty="0">
              <a:solidFill>
                <a:schemeClr val="bg1"/>
              </a:solidFill>
              <a:latin typeface="Arial" charset="0"/>
            </a:endParaRPr>
          </a:p>
        </p:txBody>
      </p:sp>
      <p:sp>
        <p:nvSpPr>
          <p:cNvPr id="110615" name="Text Box 23"/>
          <p:cNvSpPr txBox="1">
            <a:spLocks noChangeArrowheads="1"/>
          </p:cNvSpPr>
          <p:nvPr/>
        </p:nvSpPr>
        <p:spPr bwMode="auto">
          <a:xfrm>
            <a:off x="1942348" y="1118146"/>
            <a:ext cx="69119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eaLnBrk="1" hangingPunct="1">
              <a:spcBef>
                <a:spcPct val="50000"/>
              </a:spcBef>
            </a:pPr>
            <a:r>
              <a:rPr lang="en-GB" dirty="0" smtClean="0">
                <a:solidFill>
                  <a:schemeClr val="bg1"/>
                </a:solidFill>
                <a:latin typeface="Calibri" pitchFamily="34" charset="0"/>
              </a:rPr>
              <a:t>Signal flags - Used </a:t>
            </a:r>
            <a:r>
              <a:rPr lang="en-GB" dirty="0">
                <a:solidFill>
                  <a:schemeClr val="bg1"/>
                </a:solidFill>
                <a:latin typeface="Calibri" pitchFamily="34" charset="0"/>
              </a:rPr>
              <a:t>by </a:t>
            </a:r>
            <a:r>
              <a:rPr lang="en-GB" dirty="0" smtClean="0">
                <a:solidFill>
                  <a:schemeClr val="bg1"/>
                </a:solidFill>
                <a:latin typeface="Calibri" pitchFamily="34" charset="0"/>
              </a:rPr>
              <a:t>lifeguards to signal messages to each other.</a:t>
            </a:r>
            <a:endParaRPr lang="en-GB" dirty="0">
              <a:latin typeface="Calibri" pitchFamily="34" charset="0"/>
            </a:endParaRPr>
          </a:p>
        </p:txBody>
      </p:sp>
      <p:pic>
        <p:nvPicPr>
          <p:cNvPr id="3082" name="Picture 10" descr="http://www.crwflags.com/fotw/images/n/nz@sfcom.gif">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712" y="889391"/>
            <a:ext cx="1495968" cy="11967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red and yellow flag 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3106" y="5049955"/>
            <a:ext cx="1905000" cy="13335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red flag png">
            <a:hlinkClick r:id="rId7"/>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12327" b="10241"/>
          <a:stretch/>
        </p:blipFill>
        <p:spPr bwMode="auto">
          <a:xfrm>
            <a:off x="175433" y="2177899"/>
            <a:ext cx="1656891" cy="143692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elated image">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5712" y="3614826"/>
            <a:ext cx="1905000" cy="1333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57481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0615"/>
                                        </p:tgtEl>
                                        <p:attrNameLst>
                                          <p:attrName>style.visibility</p:attrName>
                                        </p:attrNameLst>
                                      </p:cBhvr>
                                      <p:to>
                                        <p:strVal val="visible"/>
                                      </p:to>
                                    </p:set>
                                    <p:animEffect transition="in" filter="blinds(horizontal)">
                                      <p:cBhvr>
                                        <p:cTn id="7" dur="500"/>
                                        <p:tgtEl>
                                          <p:spTgt spid="1106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0610"/>
                                        </p:tgtEl>
                                        <p:attrNameLst>
                                          <p:attrName>style.visibility</p:attrName>
                                        </p:attrNameLst>
                                      </p:cBhvr>
                                      <p:to>
                                        <p:strVal val="visible"/>
                                      </p:to>
                                    </p:set>
                                    <p:animEffect transition="in" filter="blinds(horizontal)">
                                      <p:cBhvr>
                                        <p:cTn id="12" dur="500"/>
                                        <p:tgtEl>
                                          <p:spTgt spid="1106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0611"/>
                                        </p:tgtEl>
                                        <p:attrNameLst>
                                          <p:attrName>style.visibility</p:attrName>
                                        </p:attrNameLst>
                                      </p:cBhvr>
                                      <p:to>
                                        <p:strVal val="visible"/>
                                      </p:to>
                                    </p:set>
                                    <p:animEffect transition="in" filter="blinds(horizontal)">
                                      <p:cBhvr>
                                        <p:cTn id="17" dur="500"/>
                                        <p:tgtEl>
                                          <p:spTgt spid="1106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0613"/>
                                        </p:tgtEl>
                                        <p:attrNameLst>
                                          <p:attrName>style.visibility</p:attrName>
                                        </p:attrNameLst>
                                      </p:cBhvr>
                                      <p:to>
                                        <p:strVal val="visible"/>
                                      </p:to>
                                    </p:set>
                                    <p:animEffect transition="in" filter="blinds(horizontal)">
                                      <p:cBhvr>
                                        <p:cTn id="22" dur="500"/>
                                        <p:tgtEl>
                                          <p:spTgt spid="1106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610" grpId="0"/>
      <p:bldP spid="110611" grpId="0"/>
      <p:bldP spid="110613" grpId="0"/>
      <p:bldP spid="1106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p:cNvSpPr txBox="1">
            <a:spLocks/>
          </p:cNvSpPr>
          <p:nvPr/>
        </p:nvSpPr>
        <p:spPr>
          <a:xfrm>
            <a:off x="323528" y="404664"/>
            <a:ext cx="6857292"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12" charset="-128"/>
              </a:defRPr>
            </a:lvl2pPr>
            <a:lvl3pPr algn="ctr" rtl="0" eaLnBrk="0" fontAlgn="base" hangingPunct="0">
              <a:spcBef>
                <a:spcPct val="0"/>
              </a:spcBef>
              <a:spcAft>
                <a:spcPct val="0"/>
              </a:spcAft>
              <a:defRPr sz="4400">
                <a:solidFill>
                  <a:schemeClr val="tx2"/>
                </a:solidFill>
                <a:latin typeface="Arial" charset="0"/>
                <a:ea typeface="ＭＳ Ｐゴシック" pitchFamily="-112" charset="-128"/>
              </a:defRPr>
            </a:lvl3pPr>
            <a:lvl4pPr algn="ctr" rtl="0" eaLnBrk="0" fontAlgn="base" hangingPunct="0">
              <a:spcBef>
                <a:spcPct val="0"/>
              </a:spcBef>
              <a:spcAft>
                <a:spcPct val="0"/>
              </a:spcAft>
              <a:defRPr sz="4400">
                <a:solidFill>
                  <a:schemeClr val="tx2"/>
                </a:solidFill>
                <a:latin typeface="Arial" charset="0"/>
                <a:ea typeface="ＭＳ Ｐゴシック" pitchFamily="-112" charset="-128"/>
              </a:defRPr>
            </a:lvl4pPr>
            <a:lvl5pPr algn="ctr" rtl="0" eaLnBrk="0" fontAlgn="base" hangingPunct="0">
              <a:spcBef>
                <a:spcPct val="0"/>
              </a:spcBef>
              <a:spcAft>
                <a:spcPct val="0"/>
              </a:spcAft>
              <a:defRPr sz="4400">
                <a:solidFill>
                  <a:schemeClr val="tx2"/>
                </a:solidFill>
                <a:latin typeface="Arial" charset="0"/>
                <a:ea typeface="ＭＳ Ｐゴシック" pitchFamily="-112" charset="-128"/>
              </a:defRPr>
            </a:lvl5pPr>
            <a:lvl6pPr marL="457200" algn="ctr" rtl="0" fontAlgn="base">
              <a:spcBef>
                <a:spcPct val="0"/>
              </a:spcBef>
              <a:spcAft>
                <a:spcPct val="0"/>
              </a:spcAft>
              <a:defRPr sz="4400">
                <a:solidFill>
                  <a:schemeClr val="tx2"/>
                </a:solidFill>
                <a:latin typeface="Times" pitchFamily="-112" charset="0"/>
              </a:defRPr>
            </a:lvl6pPr>
            <a:lvl7pPr marL="914400" algn="ctr" rtl="0" fontAlgn="base">
              <a:spcBef>
                <a:spcPct val="0"/>
              </a:spcBef>
              <a:spcAft>
                <a:spcPct val="0"/>
              </a:spcAft>
              <a:defRPr sz="4400">
                <a:solidFill>
                  <a:schemeClr val="tx2"/>
                </a:solidFill>
                <a:latin typeface="Times" pitchFamily="-112" charset="0"/>
              </a:defRPr>
            </a:lvl7pPr>
            <a:lvl8pPr marL="1371600" algn="ctr" rtl="0" fontAlgn="base">
              <a:spcBef>
                <a:spcPct val="0"/>
              </a:spcBef>
              <a:spcAft>
                <a:spcPct val="0"/>
              </a:spcAft>
              <a:defRPr sz="4400">
                <a:solidFill>
                  <a:schemeClr val="tx2"/>
                </a:solidFill>
                <a:latin typeface="Times" pitchFamily="-112" charset="0"/>
              </a:defRPr>
            </a:lvl8pPr>
            <a:lvl9pPr marL="1828800" algn="ctr" rtl="0" fontAlgn="base">
              <a:spcBef>
                <a:spcPct val="0"/>
              </a:spcBef>
              <a:spcAft>
                <a:spcPct val="0"/>
              </a:spcAft>
              <a:defRPr sz="4400">
                <a:solidFill>
                  <a:schemeClr val="tx2"/>
                </a:solidFill>
                <a:latin typeface="Times" pitchFamily="-112" charset="0"/>
              </a:defRPr>
            </a:lvl9pPr>
          </a:lstStyle>
          <a:p>
            <a:pPr algn="l">
              <a:defRPr/>
            </a:pPr>
            <a:r>
              <a:rPr lang="en-GB" sz="2800" b="1" kern="0" dirty="0" smtClean="0">
                <a:solidFill>
                  <a:srgbClr val="FFFF00"/>
                </a:solidFill>
                <a:effectLst>
                  <a:outerShdw blurRad="38100" dist="38100" dir="2700000" algn="tl">
                    <a:srgbClr val="C0C0C0"/>
                  </a:outerShdw>
                </a:effectLst>
                <a:latin typeface="Calibri" pitchFamily="34" charset="0"/>
              </a:rPr>
              <a:t>Setting up a patrol</a:t>
            </a:r>
          </a:p>
        </p:txBody>
      </p:sp>
      <p:pic>
        <p:nvPicPr>
          <p:cNvPr id="11266" name="Picture 2" descr="http://www.southportreporter.com/450/rnli13.JPG">
            <a:hlinkClick r:id="rId3"/>
          </p:cNvPr>
          <p:cNvPicPr>
            <a:picLocks noChangeAspect="1" noChangeArrowheads="1"/>
          </p:cNvPicPr>
          <p:nvPr/>
        </p:nvPicPr>
        <p:blipFill>
          <a:blip r:embed="rId4"/>
          <a:stretch>
            <a:fillRect/>
          </a:stretch>
        </p:blipFill>
        <p:spPr bwMode="auto">
          <a:xfrm>
            <a:off x="343219" y="1196752"/>
            <a:ext cx="2984953" cy="446321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563888" y="1628800"/>
            <a:ext cx="5328592" cy="3785652"/>
          </a:xfrm>
          <a:prstGeom prst="rect">
            <a:avLst/>
          </a:prstGeom>
          <a:noFill/>
        </p:spPr>
        <p:txBody>
          <a:bodyPr wrap="square" rtlCol="0">
            <a:spAutoFit/>
          </a:bodyPr>
          <a:lstStyle/>
          <a:p>
            <a:pPr marL="285750" indent="-285750">
              <a:buFont typeface="Arial" pitchFamily="34" charset="0"/>
              <a:buChar char="•"/>
            </a:pPr>
            <a:r>
              <a:rPr lang="en-GB" sz="2400" dirty="0" smtClean="0">
                <a:solidFill>
                  <a:schemeClr val="bg1"/>
                </a:solidFill>
                <a:latin typeface="Calibri" pitchFamily="34" charset="0"/>
              </a:rPr>
              <a:t>Patrol Captain is in charge</a:t>
            </a:r>
          </a:p>
          <a:p>
            <a:pPr marL="285750" indent="-285750">
              <a:buFont typeface="Arial" pitchFamily="34" charset="0"/>
              <a:buChar char="•"/>
            </a:pPr>
            <a:r>
              <a:rPr lang="en-GB" sz="2400" dirty="0" smtClean="0">
                <a:solidFill>
                  <a:schemeClr val="bg1"/>
                </a:solidFill>
                <a:latin typeface="Calibri" pitchFamily="34" charset="0"/>
              </a:rPr>
              <a:t>Equipment checks</a:t>
            </a:r>
          </a:p>
          <a:p>
            <a:pPr marL="285750" indent="-285750">
              <a:buFont typeface="Arial" pitchFamily="34" charset="0"/>
              <a:buChar char="•"/>
            </a:pPr>
            <a:r>
              <a:rPr lang="en-GB" sz="2400" dirty="0" smtClean="0">
                <a:solidFill>
                  <a:schemeClr val="bg1"/>
                </a:solidFill>
                <a:latin typeface="Calibri" pitchFamily="34" charset="0"/>
              </a:rPr>
              <a:t>Radio check</a:t>
            </a:r>
          </a:p>
          <a:p>
            <a:pPr marL="285750" indent="-285750">
              <a:buFont typeface="Arial" pitchFamily="34" charset="0"/>
              <a:buChar char="•"/>
            </a:pPr>
            <a:r>
              <a:rPr lang="en-GB" sz="2400" dirty="0" smtClean="0">
                <a:solidFill>
                  <a:schemeClr val="bg1"/>
                </a:solidFill>
                <a:latin typeface="Calibri" pitchFamily="34" charset="0"/>
              </a:rPr>
              <a:t>Check first aid kit is stocked</a:t>
            </a:r>
          </a:p>
          <a:p>
            <a:pPr marL="285750" indent="-285750">
              <a:buFont typeface="Arial" pitchFamily="34" charset="0"/>
              <a:buChar char="•"/>
            </a:pPr>
            <a:r>
              <a:rPr lang="en-GB" sz="2400" dirty="0" smtClean="0">
                <a:solidFill>
                  <a:schemeClr val="bg1"/>
                </a:solidFill>
                <a:latin typeface="Calibri" pitchFamily="34" charset="0"/>
              </a:rPr>
              <a:t>Select safest swimming area for patrol</a:t>
            </a:r>
          </a:p>
          <a:p>
            <a:pPr marL="285750" indent="-285750">
              <a:buFont typeface="Arial" pitchFamily="34" charset="0"/>
              <a:buChar char="•"/>
            </a:pPr>
            <a:r>
              <a:rPr lang="en-GB" sz="2400" dirty="0" smtClean="0">
                <a:solidFill>
                  <a:schemeClr val="bg1"/>
                </a:solidFill>
                <a:latin typeface="Calibri" pitchFamily="34" charset="0"/>
              </a:rPr>
              <a:t>Put up the patrol flags</a:t>
            </a:r>
          </a:p>
          <a:p>
            <a:pPr marL="285750" indent="-285750">
              <a:buFont typeface="Arial" pitchFamily="34" charset="0"/>
              <a:buChar char="•"/>
            </a:pPr>
            <a:r>
              <a:rPr lang="en-GB" sz="2400" dirty="0" smtClean="0">
                <a:solidFill>
                  <a:schemeClr val="bg1"/>
                </a:solidFill>
                <a:latin typeface="Calibri" pitchFamily="34" charset="0"/>
              </a:rPr>
              <a:t>Place additional rescue equipment in non patrolled areas</a:t>
            </a:r>
          </a:p>
          <a:p>
            <a:pPr marL="285750" indent="-285750">
              <a:buFont typeface="Arial" pitchFamily="34" charset="0"/>
              <a:buChar char="•"/>
            </a:pPr>
            <a:r>
              <a:rPr lang="en-GB" sz="2400" dirty="0" smtClean="0">
                <a:solidFill>
                  <a:schemeClr val="bg1"/>
                </a:solidFill>
                <a:latin typeface="Calibri" pitchFamily="34" charset="0"/>
              </a:rPr>
              <a:t>Consider whether the beach has a hard craft (surfing) area</a:t>
            </a:r>
            <a:endParaRPr lang="en-GB" sz="2400" dirty="0">
              <a:solidFill>
                <a:schemeClr val="bg1"/>
              </a:solidFill>
              <a:latin typeface="Calibri" pitchFamily="34" charset="0"/>
            </a:endParaRPr>
          </a:p>
        </p:txBody>
      </p:sp>
    </p:spTree>
    <p:extLst>
      <p:ext uri="{BB962C8B-B14F-4D97-AF65-F5344CB8AC3E}">
        <p14:creationId xmlns:p14="http://schemas.microsoft.com/office/powerpoint/2010/main" val="625130952"/>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6379</TotalTime>
  <Words>4917</Words>
  <Application>Microsoft Office PowerPoint</Application>
  <PresentationFormat>On-screen Show (4:3)</PresentationFormat>
  <Paragraphs>468</Paragraphs>
  <Slides>24</Slides>
  <Notes>19</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Blank Presentation</vt:lpstr>
      <vt:lpstr>SLSGB Lifeguard Awards Unit - Beach Patrolling</vt:lpstr>
      <vt:lpstr>Learning Outcomes</vt:lpstr>
      <vt:lpstr>PowerPoint Presentation</vt:lpstr>
      <vt:lpstr>PowerPoint Presentation</vt:lpstr>
      <vt:lpstr>PowerPoint Presentation</vt:lpstr>
      <vt:lpstr>PowerPoint Presentation</vt:lpstr>
      <vt:lpstr>PowerPoint Presentation</vt:lpstr>
      <vt:lpstr>Flag Systems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PPE – Personal Protective Equipment</vt:lpstr>
      <vt:lpstr>Patient movement and handling</vt:lpstr>
      <vt:lpstr>What is drowning?</vt:lpstr>
      <vt:lpstr>PowerPoint Presentation</vt:lpstr>
      <vt:lpstr>Cold Water Immersion/Shock</vt:lpstr>
      <vt:lpstr>Drowning Event</vt:lpstr>
      <vt:lpstr>Casualty recognition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LG1 – Foundation Surf competence and knowledge</dc:title>
  <dc:creator>TURNERCHOPS</dc:creator>
  <cp:lastModifiedBy>Lauren Turner</cp:lastModifiedBy>
  <cp:revision>151</cp:revision>
  <dcterms:created xsi:type="dcterms:W3CDTF">2013-04-15T07:26:13Z</dcterms:created>
  <dcterms:modified xsi:type="dcterms:W3CDTF">2018-03-05T16:00:32Z</dcterms:modified>
</cp:coreProperties>
</file>