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75" r:id="rId4"/>
    <p:sldId id="371" r:id="rId5"/>
    <p:sldId id="373" r:id="rId6"/>
    <p:sldId id="374" r:id="rId7"/>
    <p:sldId id="372" r:id="rId8"/>
    <p:sldId id="375" r:id="rId9"/>
    <p:sldId id="379" r:id="rId10"/>
    <p:sldId id="370" r:id="rId11"/>
    <p:sldId id="368" r:id="rId12"/>
    <p:sldId id="387" r:id="rId13"/>
    <p:sldId id="388" r:id="rId14"/>
    <p:sldId id="389" r:id="rId15"/>
    <p:sldId id="396" r:id="rId16"/>
    <p:sldId id="397" r:id="rId17"/>
    <p:sldId id="392" r:id="rId18"/>
    <p:sldId id="391" r:id="rId19"/>
    <p:sldId id="390" r:id="rId20"/>
    <p:sldId id="398" r:id="rId21"/>
    <p:sldId id="39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Ma+Z7jRyb8t9eGlIZGJfMw==" hashData="UeVXL57KPXs6NAoh7DMw0SAkl7U="/>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9554" autoAdjust="0"/>
  </p:normalViewPr>
  <p:slideViewPr>
    <p:cSldViewPr>
      <p:cViewPr>
        <p:scale>
          <a:sx n="50" d="100"/>
          <a:sy n="50" d="100"/>
        </p:scale>
        <p:origin x="-1872" y="-348"/>
      </p:cViewPr>
      <p:guideLst>
        <p:guide orient="horz" pos="2160"/>
        <p:guide pos="2880"/>
      </p:guideLst>
    </p:cSldViewPr>
  </p:slideViewPr>
  <p:notesTextViewPr>
    <p:cViewPr>
      <p:scale>
        <a:sx n="1" d="1"/>
        <a:sy n="1" d="1"/>
      </p:scale>
      <p:origin x="0" y="0"/>
    </p:cViewPr>
  </p:notesTextViewPr>
  <p:sorterViewPr>
    <p:cViewPr>
      <p:scale>
        <a:sx n="100" d="100"/>
        <a:sy n="100" d="100"/>
      </p:scale>
      <p:origin x="0" y="18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5F4AF4-EFE9-4676-8912-6E2E9C0C1A1B}"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45C219B7-2D7B-43F0-932B-545D501BD32A}">
      <dgm:prSet phldrT="[Text]"/>
      <dgm:spPr/>
      <dgm:t>
        <a:bodyPr/>
        <a:lstStyle/>
        <a:p>
          <a:r>
            <a:rPr lang="en-GB" dirty="0" smtClean="0">
              <a:solidFill>
                <a:schemeClr val="tx1"/>
              </a:solidFill>
              <a:latin typeface="Calibri" pitchFamily="34" charset="0"/>
            </a:rPr>
            <a:t>Normal behaviour</a:t>
          </a:r>
          <a:endParaRPr lang="en-GB" dirty="0">
            <a:solidFill>
              <a:schemeClr val="tx1"/>
            </a:solidFill>
            <a:latin typeface="Calibri" pitchFamily="34" charset="0"/>
          </a:endParaRPr>
        </a:p>
      </dgm:t>
    </dgm:pt>
    <dgm:pt modelId="{C93A4861-FF3E-401C-8BE3-09DBDFAD253B}" type="parTrans" cxnId="{277B2B03-3800-4C20-B662-4E5E4AAD473A}">
      <dgm:prSet/>
      <dgm:spPr/>
      <dgm:t>
        <a:bodyPr/>
        <a:lstStyle/>
        <a:p>
          <a:endParaRPr lang="en-GB"/>
        </a:p>
      </dgm:t>
    </dgm:pt>
    <dgm:pt modelId="{76F5AFE8-8744-4C3C-BAD5-2641E9A480CF}" type="sibTrans" cxnId="{277B2B03-3800-4C20-B662-4E5E4AAD473A}">
      <dgm:prSet/>
      <dgm:spPr/>
      <dgm:t>
        <a:bodyPr/>
        <a:lstStyle/>
        <a:p>
          <a:endParaRPr lang="en-GB"/>
        </a:p>
      </dgm:t>
    </dgm:pt>
    <dgm:pt modelId="{E10BF818-3FDF-4CE1-8289-A1FE91720AB5}">
      <dgm:prSet phldrT="[Text]"/>
      <dgm:spPr/>
      <dgm:t>
        <a:bodyPr/>
        <a:lstStyle/>
        <a:p>
          <a:r>
            <a:rPr lang="en-GB" dirty="0" smtClean="0">
              <a:solidFill>
                <a:schemeClr val="tx1"/>
              </a:solidFill>
              <a:latin typeface="Calibri" pitchFamily="34" charset="0"/>
            </a:rPr>
            <a:t>Trigger changes this</a:t>
          </a:r>
          <a:endParaRPr lang="en-GB" dirty="0">
            <a:solidFill>
              <a:schemeClr val="tx1"/>
            </a:solidFill>
            <a:latin typeface="Calibri" pitchFamily="34" charset="0"/>
          </a:endParaRPr>
        </a:p>
      </dgm:t>
    </dgm:pt>
    <dgm:pt modelId="{F1064769-C777-4CA5-9076-C3EA5DBA680B}" type="parTrans" cxnId="{88C1FAF0-7962-4769-8B50-58FAD12A1929}">
      <dgm:prSet/>
      <dgm:spPr/>
      <dgm:t>
        <a:bodyPr/>
        <a:lstStyle/>
        <a:p>
          <a:endParaRPr lang="en-GB"/>
        </a:p>
      </dgm:t>
    </dgm:pt>
    <dgm:pt modelId="{ACC09526-134D-4A22-A85B-1B0E613A8C4B}" type="sibTrans" cxnId="{88C1FAF0-7962-4769-8B50-58FAD12A1929}">
      <dgm:prSet/>
      <dgm:spPr/>
      <dgm:t>
        <a:bodyPr/>
        <a:lstStyle/>
        <a:p>
          <a:endParaRPr lang="en-GB"/>
        </a:p>
      </dgm:t>
    </dgm:pt>
    <dgm:pt modelId="{3AC09EA5-EAA5-4298-9AE4-E648805A0FEC}">
      <dgm:prSet phldrT="[Text]"/>
      <dgm:spPr/>
      <dgm:t>
        <a:bodyPr/>
        <a:lstStyle/>
        <a:p>
          <a:r>
            <a:rPr lang="en-GB" dirty="0" smtClean="0">
              <a:solidFill>
                <a:schemeClr val="tx1"/>
              </a:solidFill>
              <a:latin typeface="Calibri" pitchFamily="34" charset="0"/>
            </a:rPr>
            <a:t>Escalation away from normal behaviour</a:t>
          </a:r>
          <a:endParaRPr lang="en-GB" dirty="0">
            <a:solidFill>
              <a:schemeClr val="tx1"/>
            </a:solidFill>
            <a:latin typeface="Calibri" pitchFamily="34" charset="0"/>
          </a:endParaRPr>
        </a:p>
      </dgm:t>
    </dgm:pt>
    <dgm:pt modelId="{FD190821-BD6B-40F3-8483-11C2424C890E}" type="parTrans" cxnId="{8AA47060-80EB-4B86-B44A-2564A618BF78}">
      <dgm:prSet/>
      <dgm:spPr/>
      <dgm:t>
        <a:bodyPr/>
        <a:lstStyle/>
        <a:p>
          <a:endParaRPr lang="en-GB"/>
        </a:p>
      </dgm:t>
    </dgm:pt>
    <dgm:pt modelId="{70D080CA-BF22-4B56-AA79-1FECC4D0D117}" type="sibTrans" cxnId="{8AA47060-80EB-4B86-B44A-2564A618BF78}">
      <dgm:prSet/>
      <dgm:spPr/>
      <dgm:t>
        <a:bodyPr/>
        <a:lstStyle/>
        <a:p>
          <a:endParaRPr lang="en-GB"/>
        </a:p>
      </dgm:t>
    </dgm:pt>
    <dgm:pt modelId="{EB6C931B-9D47-4E5B-A9BB-88C7CF02230A}">
      <dgm:prSet phldrT="[Text]"/>
      <dgm:spPr/>
      <dgm:t>
        <a:bodyPr/>
        <a:lstStyle/>
        <a:p>
          <a:r>
            <a:rPr lang="en-GB" dirty="0" smtClean="0">
              <a:solidFill>
                <a:schemeClr val="tx1"/>
              </a:solidFill>
              <a:latin typeface="Calibri" pitchFamily="34" charset="0"/>
            </a:rPr>
            <a:t>‘crisis phase’ – violence can occur</a:t>
          </a:r>
          <a:endParaRPr lang="en-GB" dirty="0">
            <a:solidFill>
              <a:schemeClr val="tx1"/>
            </a:solidFill>
            <a:latin typeface="Calibri" pitchFamily="34" charset="0"/>
          </a:endParaRPr>
        </a:p>
      </dgm:t>
    </dgm:pt>
    <dgm:pt modelId="{4E30FD07-4436-4AC0-BFC2-D5432BE6D5A7}" type="parTrans" cxnId="{1138CBAD-C2BC-47CD-B57A-EAF0329E82DE}">
      <dgm:prSet/>
      <dgm:spPr/>
      <dgm:t>
        <a:bodyPr/>
        <a:lstStyle/>
        <a:p>
          <a:endParaRPr lang="en-GB"/>
        </a:p>
      </dgm:t>
    </dgm:pt>
    <dgm:pt modelId="{CE5EBD3E-298B-45E6-9382-C862113B7137}" type="sibTrans" cxnId="{1138CBAD-C2BC-47CD-B57A-EAF0329E82DE}">
      <dgm:prSet/>
      <dgm:spPr/>
      <dgm:t>
        <a:bodyPr/>
        <a:lstStyle/>
        <a:p>
          <a:endParaRPr lang="en-GB"/>
        </a:p>
      </dgm:t>
    </dgm:pt>
    <dgm:pt modelId="{C7E3BE00-03AA-46C5-AD50-BFBADA9CFC01}">
      <dgm:prSet phldrT="[Text]"/>
      <dgm:spPr/>
      <dgm:t>
        <a:bodyPr/>
        <a:lstStyle/>
        <a:p>
          <a:r>
            <a:rPr lang="en-GB" dirty="0" smtClean="0">
              <a:solidFill>
                <a:schemeClr val="tx1"/>
              </a:solidFill>
              <a:latin typeface="Calibri" pitchFamily="34" charset="0"/>
            </a:rPr>
            <a:t>Plateau/recovery</a:t>
          </a:r>
          <a:endParaRPr lang="en-GB" dirty="0">
            <a:solidFill>
              <a:schemeClr val="tx1"/>
            </a:solidFill>
            <a:latin typeface="Calibri" pitchFamily="34" charset="0"/>
          </a:endParaRPr>
        </a:p>
      </dgm:t>
    </dgm:pt>
    <dgm:pt modelId="{B6EBAD8A-22BE-46AA-A954-0AF15F7417EC}" type="parTrans" cxnId="{863D0A23-2B39-4EA7-BD97-A6CFD40428FF}">
      <dgm:prSet/>
      <dgm:spPr/>
      <dgm:t>
        <a:bodyPr/>
        <a:lstStyle/>
        <a:p>
          <a:endParaRPr lang="en-GB"/>
        </a:p>
      </dgm:t>
    </dgm:pt>
    <dgm:pt modelId="{21F4010E-6489-4C1B-9A53-8C138AE6BEA2}" type="sibTrans" cxnId="{863D0A23-2B39-4EA7-BD97-A6CFD40428FF}">
      <dgm:prSet/>
      <dgm:spPr/>
      <dgm:t>
        <a:bodyPr/>
        <a:lstStyle/>
        <a:p>
          <a:endParaRPr lang="en-GB"/>
        </a:p>
      </dgm:t>
    </dgm:pt>
    <dgm:pt modelId="{AD262994-5CBE-4BB3-9B6D-4B5E9FC52EC9}">
      <dgm:prSet/>
      <dgm:spPr/>
      <dgm:t>
        <a:bodyPr/>
        <a:lstStyle/>
        <a:p>
          <a:r>
            <a:rPr lang="en-GB" dirty="0" smtClean="0">
              <a:solidFill>
                <a:schemeClr val="tx1"/>
              </a:solidFill>
              <a:latin typeface="Calibri" pitchFamily="34" charset="0"/>
            </a:rPr>
            <a:t>Post crisis</a:t>
          </a:r>
          <a:endParaRPr lang="en-GB" dirty="0">
            <a:solidFill>
              <a:schemeClr val="tx1"/>
            </a:solidFill>
            <a:latin typeface="Calibri" pitchFamily="34" charset="0"/>
          </a:endParaRPr>
        </a:p>
      </dgm:t>
    </dgm:pt>
    <dgm:pt modelId="{BE4BAD8D-A0BE-4981-8FDA-3D834F3FA1E2}" type="parTrans" cxnId="{CA8D2018-67D4-4C4A-BE87-12A742B134B1}">
      <dgm:prSet/>
      <dgm:spPr/>
      <dgm:t>
        <a:bodyPr/>
        <a:lstStyle/>
        <a:p>
          <a:endParaRPr lang="en-GB"/>
        </a:p>
      </dgm:t>
    </dgm:pt>
    <dgm:pt modelId="{9024B6C9-0AFF-41D4-B658-79473F8A27D9}" type="sibTrans" cxnId="{CA8D2018-67D4-4C4A-BE87-12A742B134B1}">
      <dgm:prSet/>
      <dgm:spPr/>
      <dgm:t>
        <a:bodyPr/>
        <a:lstStyle/>
        <a:p>
          <a:endParaRPr lang="en-GB"/>
        </a:p>
      </dgm:t>
    </dgm:pt>
    <dgm:pt modelId="{87ED14C3-3946-4405-8ABC-81CF7EEE5914}" type="pres">
      <dgm:prSet presAssocID="{7C5F4AF4-EFE9-4676-8912-6E2E9C0C1A1B}" presName="cycle" presStyleCnt="0">
        <dgm:presLayoutVars>
          <dgm:dir/>
          <dgm:resizeHandles val="exact"/>
        </dgm:presLayoutVars>
      </dgm:prSet>
      <dgm:spPr/>
      <dgm:t>
        <a:bodyPr/>
        <a:lstStyle/>
        <a:p>
          <a:endParaRPr lang="en-US"/>
        </a:p>
      </dgm:t>
    </dgm:pt>
    <dgm:pt modelId="{5BE5C980-6FBA-4006-8018-D43FABF79885}" type="pres">
      <dgm:prSet presAssocID="{45C219B7-2D7B-43F0-932B-545D501BD32A}" presName="node" presStyleLbl="node1" presStyleIdx="0" presStyleCnt="6">
        <dgm:presLayoutVars>
          <dgm:bulletEnabled val="1"/>
        </dgm:presLayoutVars>
      </dgm:prSet>
      <dgm:spPr/>
      <dgm:t>
        <a:bodyPr/>
        <a:lstStyle/>
        <a:p>
          <a:endParaRPr lang="en-US"/>
        </a:p>
      </dgm:t>
    </dgm:pt>
    <dgm:pt modelId="{59398CF8-3891-4A62-B1CE-29C2A3A2E8DB}" type="pres">
      <dgm:prSet presAssocID="{45C219B7-2D7B-43F0-932B-545D501BD32A}" presName="spNode" presStyleCnt="0"/>
      <dgm:spPr/>
    </dgm:pt>
    <dgm:pt modelId="{C49C392B-34A1-4120-BC45-89DD04D6D620}" type="pres">
      <dgm:prSet presAssocID="{76F5AFE8-8744-4C3C-BAD5-2641E9A480CF}" presName="sibTrans" presStyleLbl="sibTrans1D1" presStyleIdx="0" presStyleCnt="6"/>
      <dgm:spPr/>
      <dgm:t>
        <a:bodyPr/>
        <a:lstStyle/>
        <a:p>
          <a:endParaRPr lang="en-US"/>
        </a:p>
      </dgm:t>
    </dgm:pt>
    <dgm:pt modelId="{11CCE8BA-7645-4592-AFA3-DE2A2E5FFE68}" type="pres">
      <dgm:prSet presAssocID="{E10BF818-3FDF-4CE1-8289-A1FE91720AB5}" presName="node" presStyleLbl="node1" presStyleIdx="1" presStyleCnt="6">
        <dgm:presLayoutVars>
          <dgm:bulletEnabled val="1"/>
        </dgm:presLayoutVars>
      </dgm:prSet>
      <dgm:spPr/>
      <dgm:t>
        <a:bodyPr/>
        <a:lstStyle/>
        <a:p>
          <a:endParaRPr lang="en-GB"/>
        </a:p>
      </dgm:t>
    </dgm:pt>
    <dgm:pt modelId="{4FB8C89E-E3E5-4677-833D-8A795700B75D}" type="pres">
      <dgm:prSet presAssocID="{E10BF818-3FDF-4CE1-8289-A1FE91720AB5}" presName="spNode" presStyleCnt="0"/>
      <dgm:spPr/>
    </dgm:pt>
    <dgm:pt modelId="{F951A917-BCEA-4059-A5B8-5B614DB9C257}" type="pres">
      <dgm:prSet presAssocID="{ACC09526-134D-4A22-A85B-1B0E613A8C4B}" presName="sibTrans" presStyleLbl="sibTrans1D1" presStyleIdx="1" presStyleCnt="6"/>
      <dgm:spPr/>
      <dgm:t>
        <a:bodyPr/>
        <a:lstStyle/>
        <a:p>
          <a:endParaRPr lang="en-US"/>
        </a:p>
      </dgm:t>
    </dgm:pt>
    <dgm:pt modelId="{37416487-193C-46B3-9FB7-CF5A356F5634}" type="pres">
      <dgm:prSet presAssocID="{3AC09EA5-EAA5-4298-9AE4-E648805A0FEC}" presName="node" presStyleLbl="node1" presStyleIdx="2" presStyleCnt="6">
        <dgm:presLayoutVars>
          <dgm:bulletEnabled val="1"/>
        </dgm:presLayoutVars>
      </dgm:prSet>
      <dgm:spPr/>
      <dgm:t>
        <a:bodyPr/>
        <a:lstStyle/>
        <a:p>
          <a:endParaRPr lang="en-GB"/>
        </a:p>
      </dgm:t>
    </dgm:pt>
    <dgm:pt modelId="{F61548E9-F17F-446B-BA26-AD681B553FF6}" type="pres">
      <dgm:prSet presAssocID="{3AC09EA5-EAA5-4298-9AE4-E648805A0FEC}" presName="spNode" presStyleCnt="0"/>
      <dgm:spPr/>
    </dgm:pt>
    <dgm:pt modelId="{F2153A33-2797-4DA4-AB93-795EDB02A1F8}" type="pres">
      <dgm:prSet presAssocID="{70D080CA-BF22-4B56-AA79-1FECC4D0D117}" presName="sibTrans" presStyleLbl="sibTrans1D1" presStyleIdx="2" presStyleCnt="6"/>
      <dgm:spPr/>
      <dgm:t>
        <a:bodyPr/>
        <a:lstStyle/>
        <a:p>
          <a:endParaRPr lang="en-US"/>
        </a:p>
      </dgm:t>
    </dgm:pt>
    <dgm:pt modelId="{D81B90DB-61A5-4BAE-BFEA-750CBDDF523B}" type="pres">
      <dgm:prSet presAssocID="{EB6C931B-9D47-4E5B-A9BB-88C7CF02230A}" presName="node" presStyleLbl="node1" presStyleIdx="3" presStyleCnt="6">
        <dgm:presLayoutVars>
          <dgm:bulletEnabled val="1"/>
        </dgm:presLayoutVars>
      </dgm:prSet>
      <dgm:spPr/>
      <dgm:t>
        <a:bodyPr/>
        <a:lstStyle/>
        <a:p>
          <a:endParaRPr lang="en-GB"/>
        </a:p>
      </dgm:t>
    </dgm:pt>
    <dgm:pt modelId="{454CBD35-F6BC-4739-BB24-D1F0882120FD}" type="pres">
      <dgm:prSet presAssocID="{EB6C931B-9D47-4E5B-A9BB-88C7CF02230A}" presName="spNode" presStyleCnt="0"/>
      <dgm:spPr/>
    </dgm:pt>
    <dgm:pt modelId="{BEB76949-73E8-49F2-AD7F-8B9B758C3A42}" type="pres">
      <dgm:prSet presAssocID="{CE5EBD3E-298B-45E6-9382-C862113B7137}" presName="sibTrans" presStyleLbl="sibTrans1D1" presStyleIdx="3" presStyleCnt="6"/>
      <dgm:spPr/>
      <dgm:t>
        <a:bodyPr/>
        <a:lstStyle/>
        <a:p>
          <a:endParaRPr lang="en-US"/>
        </a:p>
      </dgm:t>
    </dgm:pt>
    <dgm:pt modelId="{2054AB64-9A5E-4F3E-BB34-3C6A1937256F}" type="pres">
      <dgm:prSet presAssocID="{C7E3BE00-03AA-46C5-AD50-BFBADA9CFC01}" presName="node" presStyleLbl="node1" presStyleIdx="4" presStyleCnt="6">
        <dgm:presLayoutVars>
          <dgm:bulletEnabled val="1"/>
        </dgm:presLayoutVars>
      </dgm:prSet>
      <dgm:spPr/>
      <dgm:t>
        <a:bodyPr/>
        <a:lstStyle/>
        <a:p>
          <a:endParaRPr lang="en-GB"/>
        </a:p>
      </dgm:t>
    </dgm:pt>
    <dgm:pt modelId="{185D1A86-A236-4CC9-AA68-35A0236A7016}" type="pres">
      <dgm:prSet presAssocID="{C7E3BE00-03AA-46C5-AD50-BFBADA9CFC01}" presName="spNode" presStyleCnt="0"/>
      <dgm:spPr/>
    </dgm:pt>
    <dgm:pt modelId="{464F8B43-6326-4FC2-AE63-A31E0B55C8F7}" type="pres">
      <dgm:prSet presAssocID="{21F4010E-6489-4C1B-9A53-8C138AE6BEA2}" presName="sibTrans" presStyleLbl="sibTrans1D1" presStyleIdx="4" presStyleCnt="6"/>
      <dgm:spPr/>
      <dgm:t>
        <a:bodyPr/>
        <a:lstStyle/>
        <a:p>
          <a:endParaRPr lang="en-US"/>
        </a:p>
      </dgm:t>
    </dgm:pt>
    <dgm:pt modelId="{C440F5FA-58BA-4712-9DBE-3D8FD1D15FFD}" type="pres">
      <dgm:prSet presAssocID="{AD262994-5CBE-4BB3-9B6D-4B5E9FC52EC9}" presName="node" presStyleLbl="node1" presStyleIdx="5" presStyleCnt="6">
        <dgm:presLayoutVars>
          <dgm:bulletEnabled val="1"/>
        </dgm:presLayoutVars>
      </dgm:prSet>
      <dgm:spPr/>
      <dgm:t>
        <a:bodyPr/>
        <a:lstStyle/>
        <a:p>
          <a:endParaRPr lang="en-US"/>
        </a:p>
      </dgm:t>
    </dgm:pt>
    <dgm:pt modelId="{3C1A79BE-DD4F-480C-8F5E-CD7CB0B15104}" type="pres">
      <dgm:prSet presAssocID="{AD262994-5CBE-4BB3-9B6D-4B5E9FC52EC9}" presName="spNode" presStyleCnt="0"/>
      <dgm:spPr/>
    </dgm:pt>
    <dgm:pt modelId="{13574050-9A5F-4270-8040-4F6DC0623B6C}" type="pres">
      <dgm:prSet presAssocID="{9024B6C9-0AFF-41D4-B658-79473F8A27D9}" presName="sibTrans" presStyleLbl="sibTrans1D1" presStyleIdx="5" presStyleCnt="6"/>
      <dgm:spPr/>
      <dgm:t>
        <a:bodyPr/>
        <a:lstStyle/>
        <a:p>
          <a:endParaRPr lang="en-US"/>
        </a:p>
      </dgm:t>
    </dgm:pt>
  </dgm:ptLst>
  <dgm:cxnLst>
    <dgm:cxn modelId="{863D0A23-2B39-4EA7-BD97-A6CFD40428FF}" srcId="{7C5F4AF4-EFE9-4676-8912-6E2E9C0C1A1B}" destId="{C7E3BE00-03AA-46C5-AD50-BFBADA9CFC01}" srcOrd="4" destOrd="0" parTransId="{B6EBAD8A-22BE-46AA-A954-0AF15F7417EC}" sibTransId="{21F4010E-6489-4C1B-9A53-8C138AE6BEA2}"/>
    <dgm:cxn modelId="{BF32B4E7-326E-48B9-AEF7-E3BADFEB81A3}" type="presOf" srcId="{CE5EBD3E-298B-45E6-9382-C862113B7137}" destId="{BEB76949-73E8-49F2-AD7F-8B9B758C3A42}" srcOrd="0" destOrd="0" presId="urn:microsoft.com/office/officeart/2005/8/layout/cycle5"/>
    <dgm:cxn modelId="{BA818F11-29B0-4588-AE3E-251085398D2A}" type="presOf" srcId="{21F4010E-6489-4C1B-9A53-8C138AE6BEA2}" destId="{464F8B43-6326-4FC2-AE63-A31E0B55C8F7}" srcOrd="0" destOrd="0" presId="urn:microsoft.com/office/officeart/2005/8/layout/cycle5"/>
    <dgm:cxn modelId="{277B2B03-3800-4C20-B662-4E5E4AAD473A}" srcId="{7C5F4AF4-EFE9-4676-8912-6E2E9C0C1A1B}" destId="{45C219B7-2D7B-43F0-932B-545D501BD32A}" srcOrd="0" destOrd="0" parTransId="{C93A4861-FF3E-401C-8BE3-09DBDFAD253B}" sibTransId="{76F5AFE8-8744-4C3C-BAD5-2641E9A480CF}"/>
    <dgm:cxn modelId="{2F9E4C82-7E39-4FBC-8742-F08E907ADEDC}" type="presOf" srcId="{ACC09526-134D-4A22-A85B-1B0E613A8C4B}" destId="{F951A917-BCEA-4059-A5B8-5B614DB9C257}" srcOrd="0" destOrd="0" presId="urn:microsoft.com/office/officeart/2005/8/layout/cycle5"/>
    <dgm:cxn modelId="{4EA3F35A-5FF9-44A0-A1F1-630E34EB15AA}" type="presOf" srcId="{C7E3BE00-03AA-46C5-AD50-BFBADA9CFC01}" destId="{2054AB64-9A5E-4F3E-BB34-3C6A1937256F}" srcOrd="0" destOrd="0" presId="urn:microsoft.com/office/officeart/2005/8/layout/cycle5"/>
    <dgm:cxn modelId="{9F1866C6-60A5-43A5-8713-8CB9767763A3}" type="presOf" srcId="{76F5AFE8-8744-4C3C-BAD5-2641E9A480CF}" destId="{C49C392B-34A1-4120-BC45-89DD04D6D620}" srcOrd="0" destOrd="0" presId="urn:microsoft.com/office/officeart/2005/8/layout/cycle5"/>
    <dgm:cxn modelId="{CA8D2018-67D4-4C4A-BE87-12A742B134B1}" srcId="{7C5F4AF4-EFE9-4676-8912-6E2E9C0C1A1B}" destId="{AD262994-5CBE-4BB3-9B6D-4B5E9FC52EC9}" srcOrd="5" destOrd="0" parTransId="{BE4BAD8D-A0BE-4981-8FDA-3D834F3FA1E2}" sibTransId="{9024B6C9-0AFF-41D4-B658-79473F8A27D9}"/>
    <dgm:cxn modelId="{8AA47060-80EB-4B86-B44A-2564A618BF78}" srcId="{7C5F4AF4-EFE9-4676-8912-6E2E9C0C1A1B}" destId="{3AC09EA5-EAA5-4298-9AE4-E648805A0FEC}" srcOrd="2" destOrd="0" parTransId="{FD190821-BD6B-40F3-8483-11C2424C890E}" sibTransId="{70D080CA-BF22-4B56-AA79-1FECC4D0D117}"/>
    <dgm:cxn modelId="{88C1FAF0-7962-4769-8B50-58FAD12A1929}" srcId="{7C5F4AF4-EFE9-4676-8912-6E2E9C0C1A1B}" destId="{E10BF818-3FDF-4CE1-8289-A1FE91720AB5}" srcOrd="1" destOrd="0" parTransId="{F1064769-C777-4CA5-9076-C3EA5DBA680B}" sibTransId="{ACC09526-134D-4A22-A85B-1B0E613A8C4B}"/>
    <dgm:cxn modelId="{1138CBAD-C2BC-47CD-B57A-EAF0329E82DE}" srcId="{7C5F4AF4-EFE9-4676-8912-6E2E9C0C1A1B}" destId="{EB6C931B-9D47-4E5B-A9BB-88C7CF02230A}" srcOrd="3" destOrd="0" parTransId="{4E30FD07-4436-4AC0-BFC2-D5432BE6D5A7}" sibTransId="{CE5EBD3E-298B-45E6-9382-C862113B7137}"/>
    <dgm:cxn modelId="{B79C16B6-9BF3-4792-9583-372B07D3A3BB}" type="presOf" srcId="{3AC09EA5-EAA5-4298-9AE4-E648805A0FEC}" destId="{37416487-193C-46B3-9FB7-CF5A356F5634}" srcOrd="0" destOrd="0" presId="urn:microsoft.com/office/officeart/2005/8/layout/cycle5"/>
    <dgm:cxn modelId="{6B572080-C38F-40A4-B042-A3F72D4B5B52}" type="presOf" srcId="{9024B6C9-0AFF-41D4-B658-79473F8A27D9}" destId="{13574050-9A5F-4270-8040-4F6DC0623B6C}" srcOrd="0" destOrd="0" presId="urn:microsoft.com/office/officeart/2005/8/layout/cycle5"/>
    <dgm:cxn modelId="{32707D91-CDD4-4B7B-BAD1-F199B8398681}" type="presOf" srcId="{EB6C931B-9D47-4E5B-A9BB-88C7CF02230A}" destId="{D81B90DB-61A5-4BAE-BFEA-750CBDDF523B}" srcOrd="0" destOrd="0" presId="urn:microsoft.com/office/officeart/2005/8/layout/cycle5"/>
    <dgm:cxn modelId="{3B70856C-7D5B-43F0-BC98-8DB123F0000A}" type="presOf" srcId="{E10BF818-3FDF-4CE1-8289-A1FE91720AB5}" destId="{11CCE8BA-7645-4592-AFA3-DE2A2E5FFE68}" srcOrd="0" destOrd="0" presId="urn:microsoft.com/office/officeart/2005/8/layout/cycle5"/>
    <dgm:cxn modelId="{AC1EF695-B843-4DBC-BD69-DE747EF9C257}" type="presOf" srcId="{AD262994-5CBE-4BB3-9B6D-4B5E9FC52EC9}" destId="{C440F5FA-58BA-4712-9DBE-3D8FD1D15FFD}" srcOrd="0" destOrd="0" presId="urn:microsoft.com/office/officeart/2005/8/layout/cycle5"/>
    <dgm:cxn modelId="{A00DCBA4-7CB4-4E7B-A76A-E011DB2A2044}" type="presOf" srcId="{7C5F4AF4-EFE9-4676-8912-6E2E9C0C1A1B}" destId="{87ED14C3-3946-4405-8ABC-81CF7EEE5914}" srcOrd="0" destOrd="0" presId="urn:microsoft.com/office/officeart/2005/8/layout/cycle5"/>
    <dgm:cxn modelId="{4301EADB-AC51-455A-B5DF-D0ABC7549947}" type="presOf" srcId="{45C219B7-2D7B-43F0-932B-545D501BD32A}" destId="{5BE5C980-6FBA-4006-8018-D43FABF79885}" srcOrd="0" destOrd="0" presId="urn:microsoft.com/office/officeart/2005/8/layout/cycle5"/>
    <dgm:cxn modelId="{1A9E6069-F69A-48CE-96EA-4E45FABC07B3}" type="presOf" srcId="{70D080CA-BF22-4B56-AA79-1FECC4D0D117}" destId="{F2153A33-2797-4DA4-AB93-795EDB02A1F8}" srcOrd="0" destOrd="0" presId="urn:microsoft.com/office/officeart/2005/8/layout/cycle5"/>
    <dgm:cxn modelId="{C6E6BE53-6DCA-446D-8336-7C4288631F03}" type="presParOf" srcId="{87ED14C3-3946-4405-8ABC-81CF7EEE5914}" destId="{5BE5C980-6FBA-4006-8018-D43FABF79885}" srcOrd="0" destOrd="0" presId="urn:microsoft.com/office/officeart/2005/8/layout/cycle5"/>
    <dgm:cxn modelId="{3EB40A45-AEC3-4569-B0BC-5A7ACC1001BA}" type="presParOf" srcId="{87ED14C3-3946-4405-8ABC-81CF7EEE5914}" destId="{59398CF8-3891-4A62-B1CE-29C2A3A2E8DB}" srcOrd="1" destOrd="0" presId="urn:microsoft.com/office/officeart/2005/8/layout/cycle5"/>
    <dgm:cxn modelId="{6A52EC37-8AF6-466F-8090-1A54055B8C16}" type="presParOf" srcId="{87ED14C3-3946-4405-8ABC-81CF7EEE5914}" destId="{C49C392B-34A1-4120-BC45-89DD04D6D620}" srcOrd="2" destOrd="0" presId="urn:microsoft.com/office/officeart/2005/8/layout/cycle5"/>
    <dgm:cxn modelId="{0C2F186E-6E03-4DF3-B609-97095F7CEC5A}" type="presParOf" srcId="{87ED14C3-3946-4405-8ABC-81CF7EEE5914}" destId="{11CCE8BA-7645-4592-AFA3-DE2A2E5FFE68}" srcOrd="3" destOrd="0" presId="urn:microsoft.com/office/officeart/2005/8/layout/cycle5"/>
    <dgm:cxn modelId="{A260410B-6CA7-41AA-8149-878648E17400}" type="presParOf" srcId="{87ED14C3-3946-4405-8ABC-81CF7EEE5914}" destId="{4FB8C89E-E3E5-4677-833D-8A795700B75D}" srcOrd="4" destOrd="0" presId="urn:microsoft.com/office/officeart/2005/8/layout/cycle5"/>
    <dgm:cxn modelId="{15A610DC-9E99-44AF-BE0F-05D2FD9E7661}" type="presParOf" srcId="{87ED14C3-3946-4405-8ABC-81CF7EEE5914}" destId="{F951A917-BCEA-4059-A5B8-5B614DB9C257}" srcOrd="5" destOrd="0" presId="urn:microsoft.com/office/officeart/2005/8/layout/cycle5"/>
    <dgm:cxn modelId="{E8F44597-2178-475B-A646-091A27757F1C}" type="presParOf" srcId="{87ED14C3-3946-4405-8ABC-81CF7EEE5914}" destId="{37416487-193C-46B3-9FB7-CF5A356F5634}" srcOrd="6" destOrd="0" presId="urn:microsoft.com/office/officeart/2005/8/layout/cycle5"/>
    <dgm:cxn modelId="{0E3A864F-D08C-4EDC-B9DA-119563BD07A0}" type="presParOf" srcId="{87ED14C3-3946-4405-8ABC-81CF7EEE5914}" destId="{F61548E9-F17F-446B-BA26-AD681B553FF6}" srcOrd="7" destOrd="0" presId="urn:microsoft.com/office/officeart/2005/8/layout/cycle5"/>
    <dgm:cxn modelId="{CE495155-EEA1-4C03-B330-B5ABF25EC59C}" type="presParOf" srcId="{87ED14C3-3946-4405-8ABC-81CF7EEE5914}" destId="{F2153A33-2797-4DA4-AB93-795EDB02A1F8}" srcOrd="8" destOrd="0" presId="urn:microsoft.com/office/officeart/2005/8/layout/cycle5"/>
    <dgm:cxn modelId="{47D3D407-0104-4247-B1B2-15DE64CAFC40}" type="presParOf" srcId="{87ED14C3-3946-4405-8ABC-81CF7EEE5914}" destId="{D81B90DB-61A5-4BAE-BFEA-750CBDDF523B}" srcOrd="9" destOrd="0" presId="urn:microsoft.com/office/officeart/2005/8/layout/cycle5"/>
    <dgm:cxn modelId="{CF39EADC-F238-4ACE-8631-43146D719A48}" type="presParOf" srcId="{87ED14C3-3946-4405-8ABC-81CF7EEE5914}" destId="{454CBD35-F6BC-4739-BB24-D1F0882120FD}" srcOrd="10" destOrd="0" presId="urn:microsoft.com/office/officeart/2005/8/layout/cycle5"/>
    <dgm:cxn modelId="{24EA3893-184F-49D3-BB8A-E7969994A837}" type="presParOf" srcId="{87ED14C3-3946-4405-8ABC-81CF7EEE5914}" destId="{BEB76949-73E8-49F2-AD7F-8B9B758C3A42}" srcOrd="11" destOrd="0" presId="urn:microsoft.com/office/officeart/2005/8/layout/cycle5"/>
    <dgm:cxn modelId="{B88139BA-A0DC-4423-B6DE-23C8F754D52D}" type="presParOf" srcId="{87ED14C3-3946-4405-8ABC-81CF7EEE5914}" destId="{2054AB64-9A5E-4F3E-BB34-3C6A1937256F}" srcOrd="12" destOrd="0" presId="urn:microsoft.com/office/officeart/2005/8/layout/cycle5"/>
    <dgm:cxn modelId="{6F03563F-F116-458F-B9B7-AB86E1826510}" type="presParOf" srcId="{87ED14C3-3946-4405-8ABC-81CF7EEE5914}" destId="{185D1A86-A236-4CC9-AA68-35A0236A7016}" srcOrd="13" destOrd="0" presId="urn:microsoft.com/office/officeart/2005/8/layout/cycle5"/>
    <dgm:cxn modelId="{89F74A30-AD1C-41C3-AFB5-CF1FD5359979}" type="presParOf" srcId="{87ED14C3-3946-4405-8ABC-81CF7EEE5914}" destId="{464F8B43-6326-4FC2-AE63-A31E0B55C8F7}" srcOrd="14" destOrd="0" presId="urn:microsoft.com/office/officeart/2005/8/layout/cycle5"/>
    <dgm:cxn modelId="{72621166-6813-4F23-953A-1462747F5B56}" type="presParOf" srcId="{87ED14C3-3946-4405-8ABC-81CF7EEE5914}" destId="{C440F5FA-58BA-4712-9DBE-3D8FD1D15FFD}" srcOrd="15" destOrd="0" presId="urn:microsoft.com/office/officeart/2005/8/layout/cycle5"/>
    <dgm:cxn modelId="{53E7C558-6582-4916-8AC8-BF99FCBC5441}" type="presParOf" srcId="{87ED14C3-3946-4405-8ABC-81CF7EEE5914}" destId="{3C1A79BE-DD4F-480C-8F5E-CD7CB0B15104}" srcOrd="16" destOrd="0" presId="urn:microsoft.com/office/officeart/2005/8/layout/cycle5"/>
    <dgm:cxn modelId="{6E0B6C21-7CC0-4315-834A-1BEE28D00EC5}" type="presParOf" srcId="{87ED14C3-3946-4405-8ABC-81CF7EEE5914}" destId="{13574050-9A5F-4270-8040-4F6DC0623B6C}" srcOrd="17" destOrd="0" presId="urn:microsoft.com/office/officeart/2005/8/layout/cycle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311286-9977-414A-BBED-8AC52BCBD601}" type="datetimeFigureOut">
              <a:rPr lang="en-GB" smtClean="0"/>
              <a:pPr/>
              <a:t>05/03/2018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1919DC-B8B8-4DF4-9542-0E16C42B0EB6}" type="slidenum">
              <a:rPr lang="en-GB" smtClean="0"/>
              <a:pPr/>
              <a:t>‹#›</a:t>
            </a:fld>
            <a:endParaRPr lang="en-GB"/>
          </a:p>
        </p:txBody>
      </p:sp>
    </p:spTree>
    <p:extLst>
      <p:ext uri="{BB962C8B-B14F-4D97-AF65-F5344CB8AC3E}">
        <p14:creationId xmlns:p14="http://schemas.microsoft.com/office/powerpoint/2010/main" val="4098126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Trainer Assessor’s Please note:</a:t>
            </a:r>
          </a:p>
          <a:p>
            <a:endParaRPr lang="en-US" dirty="0" smtClean="0"/>
          </a:p>
          <a:p>
            <a:r>
              <a:rPr lang="en-US" b="0" dirty="0" smtClean="0"/>
              <a:t>This </a:t>
            </a:r>
            <a:r>
              <a:rPr lang="en-US" b="0" dirty="0" err="1" smtClean="0"/>
              <a:t>powerpoint</a:t>
            </a:r>
            <a:r>
              <a:rPr lang="en-US" b="0" dirty="0" smtClean="0"/>
              <a:t> is the basic information that needs to</a:t>
            </a:r>
            <a:r>
              <a:rPr lang="en-US" b="0" baseline="0" dirty="0" smtClean="0"/>
              <a:t> be covered for this unit. The majority of the slides need further explanation (notes have been included on each slide to help you). As a competent Trainer Assessor you need to ensure that you are inserting learning activities, group work, quizzes etc. Where you see appropriate, in order to ensure that we are delivering quality teaching practice. You should be encouraging active learning that is learner led, see the resource bank section of moodle if you want inspiration for activities! This will be monitored during quality assurance visits to ensure that this is happening!</a:t>
            </a:r>
            <a:endParaRPr lang="en-US" b="0" dirty="0" smtClean="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fld id="{18E57EDB-2E12-459A-AD7D-2FFE0A5EB7A9}" type="slidenum">
              <a:rPr lang="en-GB" sz="1200" smtClean="0">
                <a:solidFill>
                  <a:prstClr val="black"/>
                </a:solidFill>
                <a:latin typeface="Arial" charset="0"/>
              </a:rPr>
              <a:pPr eaLnBrk="1" hangingPunct="1"/>
              <a:t>1</a:t>
            </a:fld>
            <a:endParaRPr lang="en-GB" sz="1200" smtClean="0">
              <a:solidFill>
                <a:prstClr val="black"/>
              </a:solidFill>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Assessor Notes: </a:t>
            </a:r>
            <a:r>
              <a:rPr lang="en-US" b="1" i="1" baseline="0" dirty="0" smtClean="0"/>
              <a:t>Use these notes to help you deliver the session (if needed)</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Methods e.g. signs, boards, flags, loud haler</a:t>
            </a:r>
          </a:p>
          <a:p>
            <a:endParaRPr lang="en-GB"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61919DC-B8B8-4DF4-9542-0E16C42B0EB6}" type="slidenum">
              <a:rPr lang="en-GB" smtClean="0"/>
              <a:pPr/>
              <a:t>12</a:t>
            </a:fld>
            <a:endParaRPr lang="en-GB"/>
          </a:p>
        </p:txBody>
      </p:sp>
    </p:spTree>
    <p:extLst>
      <p:ext uri="{BB962C8B-B14F-4D97-AF65-F5344CB8AC3E}">
        <p14:creationId xmlns:p14="http://schemas.microsoft.com/office/powerpoint/2010/main" val="10429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61919DC-B8B8-4DF4-9542-0E16C42B0EB6}" type="slidenum">
              <a:rPr lang="en-GB" smtClean="0"/>
              <a:pPr/>
              <a:t>13</a:t>
            </a:fld>
            <a:endParaRPr lang="en-GB"/>
          </a:p>
        </p:txBody>
      </p:sp>
    </p:spTree>
    <p:extLst>
      <p:ext uri="{BB962C8B-B14F-4D97-AF65-F5344CB8AC3E}">
        <p14:creationId xmlns:p14="http://schemas.microsoft.com/office/powerpoint/2010/main" val="10429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163815-45D3-4532-8575-7C988FFC3DC3}" type="slidenum">
              <a:rPr lang="en-US" altLang="en-US"/>
              <a:pPr/>
              <a:t>15</a:t>
            </a:fld>
            <a:endParaRPr lang="en-US" altLang="en-US"/>
          </a:p>
        </p:txBody>
      </p:sp>
      <p:sp>
        <p:nvSpPr>
          <p:cNvPr id="80898" name="Rectangle 2"/>
          <p:cNvSpPr>
            <a:spLocks noGrp="1" noRot="1" noChangeAspect="1" noChangeArrowheads="1" noTextEdit="1"/>
          </p:cNvSpPr>
          <p:nvPr>
            <p:ph type="sldImg"/>
          </p:nvPr>
        </p:nvSpPr>
        <p:spPr>
          <a:xfrm>
            <a:off x="1143000" y="685800"/>
            <a:ext cx="4572000" cy="3429000"/>
          </a:xfrm>
          <a:ln/>
        </p:spPr>
      </p:sp>
      <p:sp>
        <p:nvSpPr>
          <p:cNvPr id="80899" name="Rectangle 3"/>
          <p:cNvSpPr>
            <a:spLocks noGrp="1" noChangeArrowheads="1"/>
          </p:cNvSpPr>
          <p:nvPr>
            <p:ph type="body" idx="1"/>
          </p:nvPr>
        </p:nvSpPr>
        <p:spPr/>
        <p:txBody>
          <a:bodyPr/>
          <a:lstStyle/>
          <a:p>
            <a:r>
              <a:rPr lang="en-AU" altLang="en-US"/>
              <a:t>Encourage participants to think about a situation where they must communicate with someone who is hard of hearing; anxious; has been put down in the past; doesn’t know who you are – what are some of the things you can do to help communication?</a:t>
            </a:r>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Assessor Notes: </a:t>
            </a:r>
            <a:r>
              <a:rPr lang="en-US" b="1" i="1" baseline="0" dirty="0" smtClean="0"/>
              <a:t>Use these notes to help you deliver the session (if needed)</a:t>
            </a:r>
            <a:endParaRPr lang="en-GB" dirty="0" smtClean="0">
              <a:solidFill>
                <a:schemeClr val="bg1"/>
              </a:solidFill>
              <a:latin typeface="Calibri" pitchFamily="34" charset="0"/>
            </a:endParaRP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Causes of violence</a:t>
            </a:r>
          </a:p>
          <a:p>
            <a:r>
              <a:rPr lang="en-GB" sz="1200" b="0" i="0" u="none" strike="noStrike" kern="1200" baseline="0" dirty="0" smtClean="0">
                <a:solidFill>
                  <a:schemeClr val="tx1"/>
                </a:solidFill>
                <a:latin typeface="+mn-lt"/>
                <a:ea typeface="+mn-ea"/>
                <a:cs typeface="+mn-cs"/>
              </a:rPr>
              <a:t>• anyone stressed/provoked enough, for example, in incidents</a:t>
            </a:r>
          </a:p>
          <a:p>
            <a:r>
              <a:rPr lang="en-GB" sz="1200" b="0" i="0" u="none" strike="noStrike" kern="1200" baseline="0" dirty="0" smtClean="0">
                <a:solidFill>
                  <a:schemeClr val="tx1"/>
                </a:solidFill>
                <a:latin typeface="+mn-lt"/>
                <a:ea typeface="+mn-ea"/>
                <a:cs typeface="+mn-cs"/>
              </a:rPr>
              <a:t>• alcohol and drug abusers</a:t>
            </a:r>
          </a:p>
          <a:p>
            <a:r>
              <a:rPr lang="en-GB" sz="1200" b="0" i="0" u="none" strike="noStrike" kern="1200" baseline="0" dirty="0" smtClean="0">
                <a:solidFill>
                  <a:schemeClr val="tx1"/>
                </a:solidFill>
                <a:latin typeface="+mn-lt"/>
                <a:ea typeface="+mn-ea"/>
                <a:cs typeface="+mn-cs"/>
              </a:rPr>
              <a:t>• youths with injured friends or family</a:t>
            </a:r>
          </a:p>
          <a:p>
            <a:r>
              <a:rPr lang="en-GB" sz="1200" b="0" i="0" u="none" strike="noStrike" kern="1200" baseline="0" dirty="0" smtClean="0">
                <a:solidFill>
                  <a:schemeClr val="tx1"/>
                </a:solidFill>
                <a:latin typeface="+mn-lt"/>
                <a:ea typeface="+mn-ea"/>
                <a:cs typeface="+mn-cs"/>
              </a:rPr>
              <a:t>• ill people reacting to authority</a:t>
            </a:r>
          </a:p>
          <a:p>
            <a:r>
              <a:rPr lang="en-GB" sz="1200" b="0" i="0" u="none" strike="noStrike" kern="1200" baseline="0" dirty="0" smtClean="0">
                <a:solidFill>
                  <a:schemeClr val="tx1"/>
                </a:solidFill>
                <a:latin typeface="+mn-lt"/>
                <a:ea typeface="+mn-ea"/>
                <a:cs typeface="+mn-cs"/>
              </a:rPr>
              <a:t>• medical conditions: for example, diabetics after surfing and changing sugar levels</a:t>
            </a:r>
          </a:p>
          <a:p>
            <a:r>
              <a:rPr lang="en-GB" sz="1200" b="0" i="0" u="none" strike="noStrike" kern="1200" baseline="0" dirty="0" smtClean="0">
                <a:solidFill>
                  <a:schemeClr val="tx1"/>
                </a:solidFill>
                <a:latin typeface="+mn-lt"/>
                <a:ea typeface="+mn-ea"/>
                <a:cs typeface="+mn-cs"/>
              </a:rPr>
              <a:t>• head injuries, epilepsy and lack of oxygen</a:t>
            </a:r>
          </a:p>
          <a:p>
            <a:r>
              <a:rPr lang="en-GB" sz="1200" b="0" i="0" u="none" strike="noStrike" kern="1200" baseline="0" dirty="0" smtClean="0">
                <a:solidFill>
                  <a:schemeClr val="tx1"/>
                </a:solidFill>
                <a:latin typeface="+mn-lt"/>
                <a:ea typeface="+mn-ea"/>
                <a:cs typeface="+mn-cs"/>
              </a:rPr>
              <a:t>• Individuals with mental illness</a:t>
            </a:r>
          </a:p>
          <a:p>
            <a:r>
              <a:rPr lang="en-GB" sz="1200" b="0" i="0" u="none" strike="noStrike" kern="1200" baseline="0" dirty="0" smtClean="0">
                <a:solidFill>
                  <a:schemeClr val="tx1"/>
                </a:solidFill>
                <a:latin typeface="+mn-lt"/>
                <a:ea typeface="+mn-ea"/>
                <a:cs typeface="+mn-cs"/>
              </a:rPr>
              <a:t>• moving injured person</a:t>
            </a:r>
          </a:p>
          <a:p>
            <a:r>
              <a:rPr lang="en-GB" sz="1200" b="0" i="0" u="none" strike="noStrike" kern="1200" baseline="0" dirty="0" smtClean="0">
                <a:solidFill>
                  <a:schemeClr val="tx1"/>
                </a:solidFill>
                <a:latin typeface="+mn-lt"/>
                <a:ea typeface="+mn-ea"/>
                <a:cs typeface="+mn-cs"/>
              </a:rPr>
              <a:t>• lifeguards not being sympathetic.</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How to avoid confrontation</a:t>
            </a:r>
          </a:p>
          <a:p>
            <a:r>
              <a:rPr lang="en-GB" sz="1200" b="0" i="0" u="none" strike="noStrike" kern="1200" baseline="0" dirty="0" smtClean="0">
                <a:solidFill>
                  <a:schemeClr val="tx1"/>
                </a:solidFill>
                <a:latin typeface="+mn-lt"/>
                <a:ea typeface="+mn-ea"/>
                <a:cs typeface="+mn-cs"/>
              </a:rPr>
              <a:t>Take time to listen and think; hear all that is said. Watch terms used (do not use jargon). Repeat their demands to</a:t>
            </a:r>
          </a:p>
          <a:p>
            <a:r>
              <a:rPr lang="en-GB" sz="1200" b="0" i="0" u="none" strike="noStrike" kern="1200" baseline="0" dirty="0" smtClean="0">
                <a:solidFill>
                  <a:schemeClr val="tx1"/>
                </a:solidFill>
                <a:latin typeface="+mn-lt"/>
                <a:ea typeface="+mn-ea"/>
                <a:cs typeface="+mn-cs"/>
              </a:rPr>
              <a:t>show understanding. Ask questions if unsure. Let them suggest solutions. Use soft relaxed tone and the same</a:t>
            </a:r>
          </a:p>
          <a:p>
            <a:r>
              <a:rPr lang="en-GB" sz="1200" b="0" i="0" u="none" strike="noStrike" kern="1200" baseline="0" dirty="0" smtClean="0">
                <a:solidFill>
                  <a:schemeClr val="tx1"/>
                </a:solidFill>
                <a:latin typeface="+mn-lt"/>
                <a:ea typeface="+mn-ea"/>
                <a:cs typeface="+mn-cs"/>
              </a:rPr>
              <a:t>phrases each time. Explain position clearly. Be honest. Don’t take sides.</a:t>
            </a: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Create space:</a:t>
            </a:r>
          </a:p>
          <a:p>
            <a:r>
              <a:rPr lang="en-GB" sz="1200" b="0" i="0" u="none" strike="noStrike" kern="1200" baseline="0" dirty="0" smtClean="0">
                <a:solidFill>
                  <a:schemeClr val="tx1"/>
                </a:solidFill>
                <a:latin typeface="+mn-lt"/>
                <a:ea typeface="+mn-ea"/>
                <a:cs typeface="+mn-cs"/>
              </a:rPr>
              <a:t>Go back/to the side. Keep a barrier between you and aggressor (for example, rescue tube) and make sure there</a:t>
            </a:r>
          </a:p>
          <a:p>
            <a:r>
              <a:rPr lang="en-GB" sz="1200" b="0" i="0" u="none" strike="noStrike" kern="1200" baseline="0" dirty="0" smtClean="0">
                <a:solidFill>
                  <a:schemeClr val="tx1"/>
                </a:solidFill>
                <a:latin typeface="+mn-lt"/>
                <a:ea typeface="+mn-ea"/>
                <a:cs typeface="+mn-cs"/>
              </a:rPr>
              <a:t>is an escape route.</a:t>
            </a: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Body language:</a:t>
            </a:r>
          </a:p>
          <a:p>
            <a:r>
              <a:rPr lang="en-GB" sz="1200" b="0" i="0" u="none" strike="noStrike" kern="1200" baseline="0" dirty="0" smtClean="0">
                <a:solidFill>
                  <a:schemeClr val="tx1"/>
                </a:solidFill>
                <a:latin typeface="+mn-lt"/>
                <a:ea typeface="+mn-ea"/>
                <a:cs typeface="+mn-cs"/>
              </a:rPr>
              <a:t>Remove sunglasses. Do not stare. Blink. Turn eyes away to shoulder. No crossed arms or hands on hips. Watch reply.</a:t>
            </a: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Safety factors:</a:t>
            </a:r>
          </a:p>
          <a:p>
            <a:r>
              <a:rPr lang="en-GB" sz="1200" b="0" i="0" u="none" strike="noStrike" kern="1200" baseline="0" dirty="0" smtClean="0">
                <a:solidFill>
                  <a:schemeClr val="tx1"/>
                </a:solidFill>
                <a:latin typeface="+mn-lt"/>
                <a:ea typeface="+mn-ea"/>
                <a:cs typeface="+mn-cs"/>
              </a:rPr>
              <a:t>Always let colleagues know where you are. Be alert. Anger (adrenaline) rushes do not last long. Don’t wear</a:t>
            </a:r>
          </a:p>
          <a:p>
            <a:r>
              <a:rPr lang="en-GB" sz="1200" b="0" i="0" u="none" strike="noStrike" kern="1200" baseline="0" dirty="0" smtClean="0">
                <a:solidFill>
                  <a:schemeClr val="tx1"/>
                </a:solidFill>
                <a:latin typeface="+mn-lt"/>
                <a:ea typeface="+mn-ea"/>
                <a:cs typeface="+mn-cs"/>
              </a:rPr>
              <a:t>jewellery and don’t let equipment get into hands of the aggressor. Avoid confrontation: it’s not worth it and could lead to legal action against you. Inform colleagues in non-inflammatory radio code, for example: TSB (Time Space Body) to initiate EAP procedure. (Call police!)</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Where violence is likely to occur, for example, beaches near sources of alcohol or where lifeguards are used to</a:t>
            </a:r>
          </a:p>
          <a:p>
            <a:r>
              <a:rPr lang="en-GB" sz="1200" b="0" i="0" u="none" strike="noStrike" kern="1200" baseline="0" dirty="0" smtClean="0">
                <a:solidFill>
                  <a:schemeClr val="tx1"/>
                </a:solidFill>
                <a:latin typeface="+mn-lt"/>
                <a:ea typeface="+mn-ea"/>
                <a:cs typeface="+mn-cs"/>
              </a:rPr>
              <a:t>enforce byelaws, beach operators should train staff in conflict management. There should be a reporting technique and any incident</a:t>
            </a:r>
            <a:endParaRPr lang="en-US" dirty="0" smtClean="0"/>
          </a:p>
        </p:txBody>
      </p:sp>
      <p:sp>
        <p:nvSpPr>
          <p:cNvPr id="171012" name="Slide Number Placeholder 3"/>
          <p:cNvSpPr txBox="1">
            <a:spLocks noGrp="1"/>
          </p:cNvSpPr>
          <p:nvPr/>
        </p:nvSpPr>
        <p:spPr bwMode="auto">
          <a:xfrm>
            <a:off x="3884613" y="8684246"/>
            <a:ext cx="2971800" cy="45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3" tIns="46292" rIns="92583" bIns="46292" anchor="b"/>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r" eaLnBrk="1" hangingPunct="1"/>
            <a:fld id="{07FE8F2B-1BD8-4BA8-8C97-34E71628FDAD}" type="slidenum">
              <a:rPr lang="en-GB" sz="1200">
                <a:latin typeface="Arial" charset="0"/>
              </a:rPr>
              <a:pPr algn="r" eaLnBrk="1" hangingPunct="1"/>
              <a:t>17</a:t>
            </a:fld>
            <a:endParaRPr lang="en-GB" sz="120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Assessor Notes: </a:t>
            </a:r>
            <a:r>
              <a:rPr lang="en-US" b="1" i="1" baseline="0" dirty="0" smtClean="0"/>
              <a:t>Use these notes to help you deliver the session (if needed)</a:t>
            </a:r>
            <a:endParaRPr lang="en-GB" dirty="0" smtClean="0">
              <a:solidFill>
                <a:schemeClr val="bg1"/>
              </a:solidFill>
              <a:latin typeface="Calibri" pitchFamily="34" charset="0"/>
            </a:endParaRPr>
          </a:p>
          <a:p>
            <a:endParaRPr lang="en-GB" sz="1200" b="0" i="0" u="none" strike="noStrike" kern="1200" baseline="0" dirty="0" smtClean="0">
              <a:solidFill>
                <a:schemeClr val="tx1"/>
              </a:solidFill>
              <a:latin typeface="+mn-lt"/>
              <a:ea typeface="+mn-ea"/>
              <a:cs typeface="+mn-cs"/>
            </a:endParaRPr>
          </a:p>
          <a:p>
            <a:pPr marL="171450" indent="-171450">
              <a:buFont typeface="Arial" pitchFamily="34" charset="0"/>
              <a:buChar char="•"/>
            </a:pPr>
            <a:r>
              <a:rPr lang="en-GB" sz="1200" b="0" i="0" u="none" strike="noStrike" kern="1200" baseline="0" dirty="0" smtClean="0">
                <a:solidFill>
                  <a:schemeClr val="tx1"/>
                </a:solidFill>
                <a:latin typeface="+mn-lt"/>
                <a:ea typeface="+mn-ea"/>
                <a:cs typeface="+mn-cs"/>
              </a:rPr>
              <a:t>normal behaviour</a:t>
            </a:r>
          </a:p>
          <a:p>
            <a:pPr marL="171450" indent="-171450">
              <a:buFont typeface="Arial" pitchFamily="34" charset="0"/>
              <a:buChar char="•"/>
            </a:pPr>
            <a:r>
              <a:rPr lang="en-GB" sz="1200" b="0" i="0" u="none" strike="noStrike" kern="1200" baseline="0" dirty="0" smtClean="0">
                <a:solidFill>
                  <a:schemeClr val="tx1"/>
                </a:solidFill>
                <a:latin typeface="+mn-lt"/>
                <a:ea typeface="+mn-ea"/>
                <a:cs typeface="+mn-cs"/>
              </a:rPr>
              <a:t>a trigger then changes this</a:t>
            </a:r>
          </a:p>
          <a:p>
            <a:pPr marL="171450" indent="-171450">
              <a:buFont typeface="Arial" pitchFamily="34" charset="0"/>
              <a:buChar char="•"/>
            </a:pPr>
            <a:r>
              <a:rPr lang="en-GB" sz="1200" b="0" i="0" u="none" strike="noStrike" kern="1200" baseline="0" dirty="0" smtClean="0">
                <a:solidFill>
                  <a:schemeClr val="tx1"/>
                </a:solidFill>
                <a:latin typeface="+mn-lt"/>
                <a:ea typeface="+mn-ea"/>
                <a:cs typeface="+mn-cs"/>
              </a:rPr>
              <a:t>there is escalation away from normal behaviour. Calming methods can prevent violence here</a:t>
            </a:r>
          </a:p>
          <a:p>
            <a:pPr marL="171450" indent="-171450">
              <a:buFont typeface="Arial" pitchFamily="34" charset="0"/>
              <a:buChar char="•"/>
            </a:pPr>
            <a:r>
              <a:rPr lang="en-GB" sz="1200" b="0" i="0" u="none" strike="noStrike" kern="1200" baseline="0" dirty="0" smtClean="0">
                <a:solidFill>
                  <a:schemeClr val="tx1"/>
                </a:solidFill>
                <a:latin typeface="+mn-lt"/>
                <a:ea typeface="+mn-ea"/>
                <a:cs typeface="+mn-cs"/>
              </a:rPr>
              <a:t>violence is likely to occur in the ‘crisis phase’ – a short term risk</a:t>
            </a:r>
          </a:p>
          <a:p>
            <a:pPr marL="171450" indent="-171450">
              <a:buFont typeface="Arial" pitchFamily="34" charset="0"/>
              <a:buChar char="•"/>
            </a:pPr>
            <a:r>
              <a:rPr lang="en-GB" sz="1200" b="0" i="0" u="none" strike="noStrike" kern="1200" baseline="0" dirty="0" smtClean="0">
                <a:solidFill>
                  <a:schemeClr val="tx1"/>
                </a:solidFill>
                <a:latin typeface="+mn-lt"/>
                <a:ea typeface="+mn-ea"/>
                <a:cs typeface="+mn-cs"/>
              </a:rPr>
              <a:t>plateau/recovery – further assaults can occur. Methods can be effective but reoccurrence of violence can occur</a:t>
            </a:r>
          </a:p>
          <a:p>
            <a:pPr marL="171450" indent="-171450">
              <a:buFont typeface="Arial" pitchFamily="34" charset="0"/>
              <a:buChar char="•"/>
            </a:pPr>
            <a:r>
              <a:rPr lang="en-GB" sz="1200" b="0" i="0" u="none" strike="noStrike" kern="1200" baseline="0" dirty="0" smtClean="0">
                <a:solidFill>
                  <a:schemeClr val="tx1"/>
                </a:solidFill>
                <a:latin typeface="+mn-lt"/>
                <a:ea typeface="+mn-ea"/>
                <a:cs typeface="+mn-cs"/>
              </a:rPr>
              <a:t>post crisis – aggressors can regret their actions and become depressed. Self harm can occur here.</a:t>
            </a:r>
            <a:endParaRPr lang="en-US" dirty="0" smtClean="0"/>
          </a:p>
        </p:txBody>
      </p:sp>
      <p:sp>
        <p:nvSpPr>
          <p:cNvPr id="171012" name="Slide Number Placeholder 3"/>
          <p:cNvSpPr txBox="1">
            <a:spLocks noGrp="1"/>
          </p:cNvSpPr>
          <p:nvPr/>
        </p:nvSpPr>
        <p:spPr bwMode="auto">
          <a:xfrm>
            <a:off x="3884613" y="8684246"/>
            <a:ext cx="2971800" cy="45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3" tIns="46292" rIns="92583" bIns="46292" anchor="b"/>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r" eaLnBrk="1" hangingPunct="1"/>
            <a:fld id="{07FE8F2B-1BD8-4BA8-8C97-34E71628FDAD}" type="slidenum">
              <a:rPr lang="en-GB" sz="1200">
                <a:latin typeface="Arial" charset="0"/>
              </a:rPr>
              <a:pPr algn="r" eaLnBrk="1" hangingPunct="1"/>
              <a:t>18</a:t>
            </a:fld>
            <a:endParaRPr lang="en-GB" sz="120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Assessor Notes: </a:t>
            </a:r>
            <a:r>
              <a:rPr lang="en-US" b="1" i="1" baseline="0" dirty="0" smtClean="0"/>
              <a:t>Use these notes to help you deliver the session (if needed)</a:t>
            </a:r>
            <a:endParaRPr lang="en-GB" dirty="0" smtClean="0">
              <a:solidFill>
                <a:schemeClr val="bg1"/>
              </a:solidFill>
              <a:latin typeface="Calibri" pitchFamily="34" charset="0"/>
            </a:endParaRPr>
          </a:p>
          <a:p>
            <a:endParaRPr lang="en-US" dirty="0" smtClean="0"/>
          </a:p>
          <a:p>
            <a:r>
              <a:rPr lang="en-GB" sz="1200" b="0" i="0" u="none" strike="noStrike" kern="1200" baseline="0" dirty="0" smtClean="0">
                <a:solidFill>
                  <a:schemeClr val="tx1"/>
                </a:solidFill>
                <a:latin typeface="+mn-lt"/>
                <a:ea typeface="+mn-ea"/>
                <a:cs typeface="+mn-cs"/>
              </a:rPr>
              <a:t>Polite and courteous answers to queries helps public relations and the public’s reaction to lifeguards in general. Introduce yourself by first name to the enquirer. The public may seek information from lifeguards at any time; casual conversations detracting from beach management requirements should be avoided. Every effort should be made to encourage bathers to swim between the patrol flags. Use of a loudhailer, in a polite manner, is to be encouraged. Use diplomacy and tact. However, if they still continue to swim outside of the patrol area they should still be watched. Most lifeguards for one reason or another will come across people who are unwilling to heed their advice. Some people may not know of their capabilities, endangering themselves and their family while knowing the limited powers of lifeguards in enforcing byelaws. Lifeguards getting into arguments rarely prevent determined people from entering the sea, and at worst could result in people becoming violent and the lifeguard</a:t>
            </a:r>
          </a:p>
          <a:p>
            <a:r>
              <a:rPr lang="en-GB" sz="1200" b="0" i="0" u="none" strike="noStrike" kern="1200" baseline="0" dirty="0" smtClean="0">
                <a:solidFill>
                  <a:schemeClr val="tx1"/>
                </a:solidFill>
                <a:latin typeface="+mn-lt"/>
                <a:ea typeface="+mn-ea"/>
                <a:cs typeface="+mn-cs"/>
              </a:rPr>
              <a:t>getting injured. Definition of violence: ‘non-consenting physical assault or any threat of assault or harassment that definitely suggests a future act of aggression.’</a:t>
            </a:r>
            <a:endParaRPr lang="en-US" dirty="0" smtClean="0"/>
          </a:p>
        </p:txBody>
      </p:sp>
      <p:sp>
        <p:nvSpPr>
          <p:cNvPr id="172036" name="Slide Number Placeholder 3"/>
          <p:cNvSpPr txBox="1">
            <a:spLocks noGrp="1"/>
          </p:cNvSpPr>
          <p:nvPr/>
        </p:nvSpPr>
        <p:spPr bwMode="auto">
          <a:xfrm>
            <a:off x="3884613" y="8684246"/>
            <a:ext cx="2971800" cy="45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3" tIns="46292" rIns="92583" bIns="46292" anchor="b"/>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r" eaLnBrk="1" hangingPunct="1"/>
            <a:fld id="{31B15554-9B8A-4648-B12C-D6566B4F159A}" type="slidenum">
              <a:rPr lang="en-GB" sz="1200">
                <a:latin typeface="Arial" charset="0"/>
              </a:rPr>
              <a:pPr algn="r" eaLnBrk="1" hangingPunct="1"/>
              <a:t>19</a:t>
            </a:fld>
            <a:endParaRPr lang="en-GB" sz="120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Assessor Notes: </a:t>
            </a:r>
            <a:r>
              <a:rPr lang="en-US" b="1" i="1" baseline="0" dirty="0" smtClean="0"/>
              <a:t>Use these notes to help you deliver the session (if needed)</a:t>
            </a:r>
            <a:endParaRPr lang="en-GB" dirty="0" smtClean="0">
              <a:solidFill>
                <a:schemeClr val="bg1"/>
              </a:solidFill>
              <a:latin typeface="Calibri" pitchFamily="34" charset="0"/>
            </a:endParaRPr>
          </a:p>
          <a:p>
            <a:endParaRPr lang="en-GB" sz="1200" b="0" i="0" u="none" strike="noStrike" kern="1200" baseline="0" dirty="0" smtClean="0">
              <a:solidFill>
                <a:schemeClr val="tx1"/>
              </a:solidFill>
              <a:latin typeface="+mn-lt"/>
              <a:ea typeface="+mn-ea"/>
              <a:cs typeface="+mn-cs"/>
            </a:endParaRPr>
          </a:p>
          <a:p>
            <a:pPr marL="171450" indent="-171450">
              <a:buFont typeface="Arial" pitchFamily="34" charset="0"/>
              <a:buChar char="•"/>
            </a:pPr>
            <a:r>
              <a:rPr lang="en-GB" sz="1200" b="0" i="0" u="none" strike="noStrike" kern="1200" baseline="0" dirty="0" smtClean="0">
                <a:solidFill>
                  <a:schemeClr val="tx1"/>
                </a:solidFill>
                <a:latin typeface="+mn-lt"/>
                <a:ea typeface="+mn-ea"/>
                <a:cs typeface="+mn-cs"/>
              </a:rPr>
              <a:t>normal behaviour</a:t>
            </a:r>
          </a:p>
          <a:p>
            <a:pPr marL="171450" indent="-171450">
              <a:buFont typeface="Arial" pitchFamily="34" charset="0"/>
              <a:buChar char="•"/>
            </a:pPr>
            <a:r>
              <a:rPr lang="en-GB" sz="1200" b="0" i="0" u="none" strike="noStrike" kern="1200" baseline="0" dirty="0" smtClean="0">
                <a:solidFill>
                  <a:schemeClr val="tx1"/>
                </a:solidFill>
                <a:latin typeface="+mn-lt"/>
                <a:ea typeface="+mn-ea"/>
                <a:cs typeface="+mn-cs"/>
              </a:rPr>
              <a:t>a trigger then changes this</a:t>
            </a:r>
          </a:p>
          <a:p>
            <a:pPr marL="171450" indent="-171450">
              <a:buFont typeface="Arial" pitchFamily="34" charset="0"/>
              <a:buChar char="•"/>
            </a:pPr>
            <a:r>
              <a:rPr lang="en-GB" sz="1200" b="0" i="0" u="none" strike="noStrike" kern="1200" baseline="0" dirty="0" smtClean="0">
                <a:solidFill>
                  <a:schemeClr val="tx1"/>
                </a:solidFill>
                <a:latin typeface="+mn-lt"/>
                <a:ea typeface="+mn-ea"/>
                <a:cs typeface="+mn-cs"/>
              </a:rPr>
              <a:t>there is escalation away from normal behaviour. Calming methods can prevent violence here</a:t>
            </a:r>
          </a:p>
          <a:p>
            <a:pPr marL="171450" indent="-171450">
              <a:buFont typeface="Arial" pitchFamily="34" charset="0"/>
              <a:buChar char="•"/>
            </a:pPr>
            <a:r>
              <a:rPr lang="en-GB" sz="1200" b="0" i="0" u="none" strike="noStrike" kern="1200" baseline="0" dirty="0" smtClean="0">
                <a:solidFill>
                  <a:schemeClr val="tx1"/>
                </a:solidFill>
                <a:latin typeface="+mn-lt"/>
                <a:ea typeface="+mn-ea"/>
                <a:cs typeface="+mn-cs"/>
              </a:rPr>
              <a:t>violence is likely to occur in the ‘crisis phase’ – a short term risk</a:t>
            </a:r>
          </a:p>
          <a:p>
            <a:pPr marL="171450" indent="-171450">
              <a:buFont typeface="Arial" pitchFamily="34" charset="0"/>
              <a:buChar char="•"/>
            </a:pPr>
            <a:r>
              <a:rPr lang="en-GB" sz="1200" b="0" i="0" u="none" strike="noStrike" kern="1200" baseline="0" dirty="0" smtClean="0">
                <a:solidFill>
                  <a:schemeClr val="tx1"/>
                </a:solidFill>
                <a:latin typeface="+mn-lt"/>
                <a:ea typeface="+mn-ea"/>
                <a:cs typeface="+mn-cs"/>
              </a:rPr>
              <a:t>plateau/recovery – further assaults can occur. Methods can be effective but reoccurrence of violence can occur</a:t>
            </a:r>
          </a:p>
          <a:p>
            <a:pPr marL="171450" indent="-171450">
              <a:buFont typeface="Arial" pitchFamily="34" charset="0"/>
              <a:buChar char="•"/>
            </a:pPr>
            <a:r>
              <a:rPr lang="en-GB" sz="1200" b="0" i="0" u="none" strike="noStrike" kern="1200" baseline="0" dirty="0" smtClean="0">
                <a:solidFill>
                  <a:schemeClr val="tx1"/>
                </a:solidFill>
                <a:latin typeface="+mn-lt"/>
                <a:ea typeface="+mn-ea"/>
                <a:cs typeface="+mn-cs"/>
              </a:rPr>
              <a:t>post crisis – aggressors can regret their actions and become depressed. Self harm can occur here.</a:t>
            </a:r>
            <a:endParaRPr lang="en-US" dirty="0" smtClean="0"/>
          </a:p>
        </p:txBody>
      </p:sp>
      <p:sp>
        <p:nvSpPr>
          <p:cNvPr id="171012" name="Slide Number Placeholder 3"/>
          <p:cNvSpPr txBox="1">
            <a:spLocks noGrp="1"/>
          </p:cNvSpPr>
          <p:nvPr/>
        </p:nvSpPr>
        <p:spPr bwMode="auto">
          <a:xfrm>
            <a:off x="3884613" y="8684246"/>
            <a:ext cx="2971800" cy="45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3" tIns="46292" rIns="92583" bIns="46292" anchor="b"/>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r" eaLnBrk="1" hangingPunct="1"/>
            <a:fld id="{07FE8F2B-1BD8-4BA8-8C97-34E71628FDAD}" type="slidenum">
              <a:rPr lang="en-GB" sz="1200">
                <a:latin typeface="Arial" charset="0"/>
              </a:rPr>
              <a:pPr algn="r" eaLnBrk="1" hangingPunct="1"/>
              <a:t>20</a:t>
            </a:fld>
            <a:endParaRPr lang="en-GB"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fld id="{682EE26A-9A52-4142-9F49-FAAFC1795859}" type="slidenum">
              <a:rPr lang="en-GB" sz="1200" smtClean="0">
                <a:solidFill>
                  <a:prstClr val="black"/>
                </a:solidFill>
                <a:latin typeface="Arial" charset="0"/>
              </a:rPr>
              <a:pPr eaLnBrk="1" hangingPunct="1"/>
              <a:t>2</a:t>
            </a:fld>
            <a:endParaRPr lang="en-GB" sz="1200" smtClean="0">
              <a:solidFill>
                <a:prstClr val="black"/>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Assessor Notes: </a:t>
            </a:r>
            <a:r>
              <a:rPr lang="en-US" b="1" i="1" baseline="0" dirty="0" smtClean="0"/>
              <a:t>Use these notes to help you deliver the session (if needed)</a:t>
            </a:r>
          </a:p>
          <a:p>
            <a:endParaRPr lang="en-GB" sz="1200" b="0" i="0" u="none" strike="noStrike" kern="1200" baseline="0" dirty="0" smtClean="0">
              <a:solidFill>
                <a:schemeClr val="tx1"/>
              </a:solidFill>
              <a:latin typeface="+mn-lt"/>
              <a:ea typeface="+mn-ea"/>
              <a:cs typeface="+mn-cs"/>
            </a:endParaRPr>
          </a:p>
        </p:txBody>
      </p:sp>
      <p:sp>
        <p:nvSpPr>
          <p:cNvPr id="163844" name="Slide Number Placeholder 3"/>
          <p:cNvSpPr txBox="1">
            <a:spLocks noGrp="1"/>
          </p:cNvSpPr>
          <p:nvPr/>
        </p:nvSpPr>
        <p:spPr bwMode="auto">
          <a:xfrm>
            <a:off x="3884613" y="8684246"/>
            <a:ext cx="2971800" cy="45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3" tIns="46292" rIns="92583" bIns="46292" anchor="b"/>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r" eaLnBrk="1" hangingPunct="1"/>
            <a:fld id="{F8CE5181-8806-45FB-81EB-BE043915E99E}" type="slidenum">
              <a:rPr lang="en-GB" sz="1200">
                <a:latin typeface="Arial" charset="0"/>
              </a:rPr>
              <a:pPr algn="r" eaLnBrk="1" hangingPunct="1"/>
              <a:t>4</a:t>
            </a:fld>
            <a:endParaRPr lang="en-GB" sz="120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Assessor Notes: </a:t>
            </a:r>
            <a:r>
              <a:rPr lang="en-US" b="1" i="1" baseline="0" dirty="0" smtClean="0"/>
              <a:t>Use these notes to help you deliver the session (if needed)</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Signal flags are still an important part of equipment for the modern lifeguard. These signals can be used when the radio has failed or increased noise due to heavy surf. As with all forms of communication it needs to be clear and precise, where possible a raised position (on a 4WD) should be used.</a:t>
            </a:r>
            <a:endParaRPr lang="en-US" dirty="0" smtClean="0"/>
          </a:p>
        </p:txBody>
      </p:sp>
      <p:sp>
        <p:nvSpPr>
          <p:cNvPr id="163844" name="Slide Number Placeholder 3"/>
          <p:cNvSpPr txBox="1">
            <a:spLocks noGrp="1"/>
          </p:cNvSpPr>
          <p:nvPr/>
        </p:nvSpPr>
        <p:spPr bwMode="auto">
          <a:xfrm>
            <a:off x="3884613" y="8684246"/>
            <a:ext cx="2971800" cy="45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3" tIns="46292" rIns="92583" bIns="46292" anchor="b"/>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r" eaLnBrk="1" hangingPunct="1"/>
            <a:fld id="{F8CE5181-8806-45FB-81EB-BE043915E99E}" type="slidenum">
              <a:rPr lang="en-GB" sz="1200">
                <a:latin typeface="Arial" charset="0"/>
              </a:rPr>
              <a:pPr algn="r" eaLnBrk="1" hangingPunct="1"/>
              <a:t>5</a:t>
            </a:fld>
            <a:endParaRPr lang="en-GB" sz="120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Assessor Notes: </a:t>
            </a:r>
            <a:r>
              <a:rPr lang="en-US" b="1" i="1" baseline="0" dirty="0" smtClean="0"/>
              <a:t>Use these notes to help you deliver the session (if needed)</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A practical demonstration of each hand signal is expected here and a practical activity that allows learners to practice their hand signals on a daily basis.</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Signal flags are still an important part of equipment for the modern lifeguard. These signals can be used when the radio has failed or increased noise due to heavy surf. As with all forms of communication it needs to be clear and precise, where possible a raised position (on a 4WD) should be used.</a:t>
            </a:r>
            <a:endParaRPr lang="en-US" dirty="0" smtClean="0"/>
          </a:p>
        </p:txBody>
      </p:sp>
      <p:sp>
        <p:nvSpPr>
          <p:cNvPr id="163844" name="Slide Number Placeholder 3"/>
          <p:cNvSpPr txBox="1">
            <a:spLocks noGrp="1"/>
          </p:cNvSpPr>
          <p:nvPr/>
        </p:nvSpPr>
        <p:spPr bwMode="auto">
          <a:xfrm>
            <a:off x="3884613" y="8684246"/>
            <a:ext cx="2971800" cy="45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3" tIns="46292" rIns="92583" bIns="46292" anchor="b"/>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r" eaLnBrk="1" hangingPunct="1"/>
            <a:fld id="{F8CE5181-8806-45FB-81EB-BE043915E99E}" type="slidenum">
              <a:rPr lang="en-GB" sz="1200">
                <a:latin typeface="Arial" charset="0"/>
              </a:rPr>
              <a:pPr algn="r" eaLnBrk="1" hangingPunct="1"/>
              <a:t>6</a:t>
            </a:fld>
            <a:endParaRPr lang="en-GB" sz="120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Assessor Notes: </a:t>
            </a:r>
            <a:r>
              <a:rPr lang="en-US" b="1" i="1" baseline="0" dirty="0" smtClean="0"/>
              <a:t>Use these notes to help you deliver the session (if needed)</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Signal flags are still an important part of equipment for the modern lifeguard. These signals can be used when the radio has failed or increased noise due to heavy surf. As with all forms of communication it needs to be clear and precise, where possible a raised position (on a 4WD) should be used.</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Signal flags are usually orange with a blue stripe diagonally across</a:t>
            </a:r>
            <a:endParaRPr lang="en-US" dirty="0" smtClean="0"/>
          </a:p>
        </p:txBody>
      </p:sp>
      <p:sp>
        <p:nvSpPr>
          <p:cNvPr id="163844" name="Slide Number Placeholder 3"/>
          <p:cNvSpPr txBox="1">
            <a:spLocks noGrp="1"/>
          </p:cNvSpPr>
          <p:nvPr/>
        </p:nvSpPr>
        <p:spPr bwMode="auto">
          <a:xfrm>
            <a:off x="3884613" y="8684246"/>
            <a:ext cx="2971800" cy="45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3" tIns="46292" rIns="92583" bIns="46292" anchor="b"/>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r" eaLnBrk="1" hangingPunct="1"/>
            <a:fld id="{F8CE5181-8806-45FB-81EB-BE043915E99E}" type="slidenum">
              <a:rPr lang="en-GB" sz="1200">
                <a:latin typeface="Arial" charset="0"/>
              </a:rPr>
              <a:pPr algn="r" eaLnBrk="1" hangingPunct="1"/>
              <a:t>7</a:t>
            </a:fld>
            <a:endParaRPr lang="en-GB" sz="120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Assessor Notes: </a:t>
            </a:r>
            <a:r>
              <a:rPr lang="en-US" b="1" i="1" baseline="0" dirty="0" smtClean="0"/>
              <a:t>Use these notes to help you deliver the session (if needed)</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A practical demonstration of whistle signals should be displayed, e.g. how many whistle blasts to attract the attention of another lifeguard?</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Learners to hold up fingers for how many whistle blasts</a:t>
            </a:r>
            <a:endParaRPr lang="en-US" dirty="0" smtClean="0"/>
          </a:p>
        </p:txBody>
      </p:sp>
      <p:sp>
        <p:nvSpPr>
          <p:cNvPr id="163844" name="Slide Number Placeholder 3"/>
          <p:cNvSpPr txBox="1">
            <a:spLocks noGrp="1"/>
          </p:cNvSpPr>
          <p:nvPr/>
        </p:nvSpPr>
        <p:spPr bwMode="auto">
          <a:xfrm>
            <a:off x="3884613" y="8684246"/>
            <a:ext cx="2971800" cy="45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3" tIns="46292" rIns="92583" bIns="46292" anchor="b"/>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r" eaLnBrk="1" hangingPunct="1"/>
            <a:fld id="{F8CE5181-8806-45FB-81EB-BE043915E99E}" type="slidenum">
              <a:rPr lang="en-GB" sz="1200">
                <a:latin typeface="Arial" charset="0"/>
              </a:rPr>
              <a:pPr algn="r" eaLnBrk="1" hangingPunct="1"/>
              <a:t>8</a:t>
            </a:fld>
            <a:endParaRPr lang="en-GB" sz="120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Assessor Notes: </a:t>
            </a:r>
            <a:r>
              <a:rPr lang="en-US" b="1" i="1" baseline="0" dirty="0" smtClean="0"/>
              <a:t>Use these notes to help you deliver the session (if needed)</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Remember call signs must be given first. The Radio Telecommunications Agency is listening!</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Be aware of the situation of the call sign you are addressing. They may be unable to hear due to motor or</a:t>
            </a:r>
          </a:p>
          <a:p>
            <a:r>
              <a:rPr lang="en-GB" sz="1200" b="0" i="0" u="none" strike="noStrike" kern="1200" baseline="0" dirty="0" smtClean="0">
                <a:solidFill>
                  <a:schemeClr val="tx1"/>
                </a:solidFill>
                <a:latin typeface="+mn-lt"/>
                <a:ea typeface="+mn-ea"/>
                <a:cs typeface="+mn-cs"/>
              </a:rPr>
              <a:t>surf noise, or unable to answer you because they are carrying out first aid.</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 Words unevenly spaced – preserve the rhythm of normal conversation; do not join words together or separate by abnormal intervals.</a:t>
            </a:r>
          </a:p>
          <a:p>
            <a:r>
              <a:rPr lang="en-GB" sz="1200" b="0" i="0" u="none" strike="noStrike" kern="1200" baseline="0" dirty="0" smtClean="0">
                <a:solidFill>
                  <a:schemeClr val="tx1"/>
                </a:solidFill>
                <a:latin typeface="+mn-lt"/>
                <a:ea typeface="+mn-ea"/>
                <a:cs typeface="+mn-cs"/>
              </a:rPr>
              <a:t>• Speed of speech – can you receive the message at the speed that you are sending it?</a:t>
            </a:r>
          </a:p>
          <a:p>
            <a:r>
              <a:rPr lang="en-GB" sz="1200" b="0" i="0" u="none" strike="noStrike" kern="1200" baseline="0" dirty="0" smtClean="0">
                <a:solidFill>
                  <a:schemeClr val="tx1"/>
                </a:solidFill>
                <a:latin typeface="+mn-lt"/>
                <a:ea typeface="+mn-ea"/>
                <a:cs typeface="+mn-cs"/>
              </a:rPr>
              <a:t>• Too weak or strong – do not shout or whisper – normal conversation level is ideal.</a:t>
            </a:r>
          </a:p>
          <a:p>
            <a:r>
              <a:rPr lang="en-GB" sz="1200" b="0" i="0" u="none" strike="noStrike" kern="1200" baseline="0" dirty="0" smtClean="0">
                <a:solidFill>
                  <a:schemeClr val="tx1"/>
                </a:solidFill>
                <a:latin typeface="+mn-lt"/>
                <a:ea typeface="+mn-ea"/>
                <a:cs typeface="+mn-cs"/>
              </a:rPr>
              <a:t>• Sentences trailing off – end with certainty, not allowing voice to drop at the end of the sentence.</a:t>
            </a:r>
          </a:p>
          <a:p>
            <a:r>
              <a:rPr lang="en-GB" sz="1200" b="0" i="0" u="none" strike="noStrike" kern="1200" baseline="0" dirty="0" smtClean="0">
                <a:solidFill>
                  <a:schemeClr val="tx1"/>
                </a:solidFill>
                <a:latin typeface="+mn-lt"/>
                <a:ea typeface="+mn-ea"/>
                <a:cs typeface="+mn-cs"/>
              </a:rPr>
              <a:t>• Fluctuating voice – keep consistent voice by remaining calm and </a:t>
            </a:r>
            <a:r>
              <a:rPr lang="en-GB" sz="1200" b="0" i="0" u="none" strike="noStrike" kern="1200" baseline="0" dirty="0" err="1" smtClean="0">
                <a:solidFill>
                  <a:schemeClr val="tx1"/>
                </a:solidFill>
                <a:latin typeface="+mn-lt"/>
                <a:ea typeface="+mn-ea"/>
                <a:cs typeface="+mn-cs"/>
              </a:rPr>
              <a:t>businesslike</a:t>
            </a:r>
            <a:r>
              <a:rPr lang="en-GB" sz="1200" b="0" i="0" u="none" strike="noStrike" kern="1200" baseline="0" dirty="0" smtClean="0">
                <a:solidFill>
                  <a:schemeClr val="tx1"/>
                </a:solidFill>
                <a:latin typeface="+mn-lt"/>
                <a:ea typeface="+mn-ea"/>
                <a:cs typeface="+mn-cs"/>
              </a:rPr>
              <a:t>.</a:t>
            </a:r>
          </a:p>
          <a:p>
            <a:r>
              <a:rPr lang="en-GB" sz="1200" b="0" i="0" u="none" strike="noStrike" kern="1200" baseline="0" dirty="0" smtClean="0">
                <a:solidFill>
                  <a:schemeClr val="tx1"/>
                </a:solidFill>
                <a:latin typeface="+mn-lt"/>
                <a:ea typeface="+mn-ea"/>
                <a:cs typeface="+mn-cs"/>
              </a:rPr>
              <a:t>• Mispronounced words – pronounce correctly and give each syllable full value.</a:t>
            </a:r>
          </a:p>
          <a:p>
            <a:r>
              <a:rPr lang="en-GB" sz="1200" b="0" i="0" u="none" strike="noStrike" kern="1200" baseline="0" dirty="0" smtClean="0">
                <a:solidFill>
                  <a:schemeClr val="tx1"/>
                </a:solidFill>
                <a:latin typeface="+mn-lt"/>
                <a:ea typeface="+mn-ea"/>
                <a:cs typeface="+mn-cs"/>
              </a:rPr>
              <a:t>• Mumbling – speak clearly and distinctly.</a:t>
            </a:r>
          </a:p>
          <a:p>
            <a:r>
              <a:rPr lang="en-GB" sz="1200" b="0" i="0" u="none" strike="noStrike" kern="1200" baseline="0" dirty="0" smtClean="0">
                <a:solidFill>
                  <a:schemeClr val="tx1"/>
                </a:solidFill>
                <a:latin typeface="+mn-lt"/>
                <a:ea typeface="+mn-ea"/>
                <a:cs typeface="+mn-cs"/>
              </a:rPr>
              <a:t>• Breathing noise – never blow into a microphone, keep it 10cm away.</a:t>
            </a:r>
          </a:p>
          <a:p>
            <a:r>
              <a:rPr lang="en-GB" sz="1200" b="0" i="0" u="none" strike="noStrike" kern="1200" baseline="0" dirty="0" smtClean="0">
                <a:solidFill>
                  <a:schemeClr val="tx1"/>
                </a:solidFill>
                <a:latin typeface="+mn-lt"/>
                <a:ea typeface="+mn-ea"/>
                <a:cs typeface="+mn-cs"/>
              </a:rPr>
              <a:t>• Unnecessary Words – think before you speak – no ‘ums’ and ‘</a:t>
            </a:r>
            <a:r>
              <a:rPr lang="en-GB" sz="1200" b="0" i="0" u="none" strike="noStrike" kern="1200" baseline="0" dirty="0" err="1" smtClean="0">
                <a:solidFill>
                  <a:schemeClr val="tx1"/>
                </a:solidFill>
                <a:latin typeface="+mn-lt"/>
                <a:ea typeface="+mn-ea"/>
                <a:cs typeface="+mn-cs"/>
              </a:rPr>
              <a:t>ers</a:t>
            </a:r>
            <a:r>
              <a:rPr lang="en-GB" sz="1200" b="0" i="0" u="none" strike="noStrike" kern="1200" baseline="0" dirty="0" smtClean="0">
                <a:solidFill>
                  <a:schemeClr val="tx1"/>
                </a:solidFill>
                <a:latin typeface="+mn-lt"/>
                <a:ea typeface="+mn-ea"/>
                <a:cs typeface="+mn-cs"/>
              </a:rPr>
              <a:t>’.</a:t>
            </a:r>
          </a:p>
          <a:p>
            <a:r>
              <a:rPr lang="en-GB" sz="1200" b="0" i="0" u="none" strike="noStrike" kern="1200" baseline="0" dirty="0" smtClean="0">
                <a:solidFill>
                  <a:schemeClr val="tx1"/>
                </a:solidFill>
                <a:latin typeface="+mn-lt"/>
                <a:ea typeface="+mn-ea"/>
                <a:cs typeface="+mn-cs"/>
              </a:rPr>
              <a:t>• General avoid jargon, avoid pleasantries and familiarity, avoid long-winded transmissions keep transmissions short.</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Basic rules</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Language – remember that many other radio users can hear what you are saying. Do not use abusive language.</a:t>
            </a:r>
          </a:p>
          <a:p>
            <a:r>
              <a:rPr lang="en-GB" sz="1200" b="0" i="0" u="none" strike="noStrike" kern="1200" baseline="0" dirty="0" smtClean="0">
                <a:solidFill>
                  <a:schemeClr val="tx1"/>
                </a:solidFill>
                <a:latin typeface="+mn-lt"/>
                <a:ea typeface="+mn-ea"/>
                <a:cs typeface="+mn-cs"/>
              </a:rPr>
              <a:t>The Radio Telecommunications Agency monitors radio channels to check they are being used properly.</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Always identify yourself – the rules of the airways are that the transmitter always identifies themselves before</a:t>
            </a:r>
          </a:p>
          <a:p>
            <a:r>
              <a:rPr lang="en-GB" sz="1200" b="0" i="0" u="none" strike="noStrike" kern="1200" baseline="0" dirty="0" smtClean="0">
                <a:solidFill>
                  <a:schemeClr val="tx1"/>
                </a:solidFill>
                <a:latin typeface="+mn-lt"/>
                <a:ea typeface="+mn-ea"/>
                <a:cs typeface="+mn-cs"/>
              </a:rPr>
              <a:t>each transmission.</a:t>
            </a:r>
          </a:p>
        </p:txBody>
      </p:sp>
      <p:sp>
        <p:nvSpPr>
          <p:cNvPr id="163844" name="Slide Number Placeholder 3"/>
          <p:cNvSpPr txBox="1">
            <a:spLocks noGrp="1"/>
          </p:cNvSpPr>
          <p:nvPr/>
        </p:nvSpPr>
        <p:spPr bwMode="auto">
          <a:xfrm>
            <a:off x="3884613" y="8684246"/>
            <a:ext cx="2971800" cy="45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3" tIns="46292" rIns="92583" bIns="46292" anchor="b"/>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r" eaLnBrk="1" hangingPunct="1"/>
            <a:fld id="{F8CE5181-8806-45FB-81EB-BE043915E99E}" type="slidenum">
              <a:rPr lang="en-GB" sz="1200">
                <a:latin typeface="Arial" charset="0"/>
              </a:rPr>
              <a:pPr algn="r" eaLnBrk="1" hangingPunct="1"/>
              <a:t>9</a:t>
            </a:fld>
            <a:endParaRPr lang="en-GB" sz="120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Assessor Notes: </a:t>
            </a:r>
            <a:r>
              <a:rPr lang="en-US" b="1" i="1" baseline="0" dirty="0" smtClean="0"/>
              <a:t>Use these notes to help you deliver the session (if needed)</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Highlight other methods of communication available to lifeguards on the beach</a:t>
            </a:r>
          </a:p>
        </p:txBody>
      </p:sp>
      <p:sp>
        <p:nvSpPr>
          <p:cNvPr id="163844" name="Slide Number Placeholder 3"/>
          <p:cNvSpPr txBox="1">
            <a:spLocks noGrp="1"/>
          </p:cNvSpPr>
          <p:nvPr/>
        </p:nvSpPr>
        <p:spPr bwMode="auto">
          <a:xfrm>
            <a:off x="3884613" y="8684246"/>
            <a:ext cx="2971800" cy="45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3" tIns="46292" rIns="92583" bIns="46292" anchor="b"/>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r" eaLnBrk="1" hangingPunct="1"/>
            <a:fld id="{F8CE5181-8806-45FB-81EB-BE043915E99E}" type="slidenum">
              <a:rPr lang="en-GB" sz="1200">
                <a:latin typeface="Arial" charset="0"/>
              </a:rPr>
              <a:pPr algn="r" eaLnBrk="1" hangingPunct="1"/>
              <a:t>10</a:t>
            </a:fld>
            <a:endParaRPr lang="en-GB" sz="12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C39469-67D4-44A8-881D-1CFA90DB0A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3778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CF52C1-A86E-4B83-9B66-F4381A6765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7574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D778CF-D775-45C5-9854-B02DCE2756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4133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13A63C-B692-4F9A-BBA2-98BAE4D936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9217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ED481C-653F-4AB3-AA1F-12F6745351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377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7D8DB8-E2B1-4150-B177-7D5F79183C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0546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CDB7ED7-C5A0-410A-80ED-2ECD95A4C6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6626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E3330BE-BD14-4634-8D9F-850C760BC8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1751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714EBE7-E2F1-4AE0-9890-915FECAC03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9309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594B0E-98D1-487C-A591-0F3E2691E2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2218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120577-E22C-44CB-A58C-F23E201CA8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683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fontAlgn="base">
              <a:spcBef>
                <a:spcPct val="0"/>
              </a:spcBef>
              <a:spcAft>
                <a:spcPct val="0"/>
              </a:spcAft>
              <a:defRPr/>
            </a:pPr>
            <a:endParaRPr lang="en-US">
              <a:solidFill>
                <a:srgbClr val="000000"/>
              </a:solidFill>
              <a:latin typeface="Times" charset="0"/>
              <a:ea typeface="ＭＳ Ｐゴシック" charset="-128"/>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fontAlgn="base">
              <a:spcBef>
                <a:spcPct val="0"/>
              </a:spcBef>
              <a:spcAft>
                <a:spcPct val="0"/>
              </a:spcAft>
              <a:defRPr/>
            </a:pPr>
            <a:endParaRPr lang="en-US">
              <a:solidFill>
                <a:srgbClr val="000000"/>
              </a:solidFill>
              <a:latin typeface="Times" charset="0"/>
              <a:ea typeface="ＭＳ Ｐゴシック" charset="-128"/>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fontAlgn="base">
              <a:spcBef>
                <a:spcPct val="0"/>
              </a:spcBef>
              <a:spcAft>
                <a:spcPct val="0"/>
              </a:spcAft>
              <a:defRPr/>
            </a:pPr>
            <a:fld id="{4BE251BB-012E-43B8-A8A7-EF5FDA874801}" type="slidenum">
              <a:rPr lang="en-US">
                <a:solidFill>
                  <a:srgbClr val="000000"/>
                </a:solidFill>
                <a:latin typeface="Times" charset="0"/>
                <a:ea typeface="ＭＳ Ｐゴシック" charset="-128"/>
              </a:rPr>
              <a:pPr fontAlgn="base">
                <a:spcBef>
                  <a:spcPct val="0"/>
                </a:spcBef>
                <a:spcAft>
                  <a:spcPct val="0"/>
                </a:spcAft>
                <a:defRPr/>
              </a:pPr>
              <a:t>‹#›</a:t>
            </a:fld>
            <a:endParaRPr lang="en-US">
              <a:solidFill>
                <a:srgbClr val="000000"/>
              </a:solidFill>
              <a:latin typeface="Times" charset="0"/>
              <a:ea typeface="ＭＳ Ｐゴシック" charset="-128"/>
            </a:endParaRPr>
          </a:p>
        </p:txBody>
      </p:sp>
    </p:spTree>
    <p:extLst>
      <p:ext uri="{BB962C8B-B14F-4D97-AF65-F5344CB8AC3E}">
        <p14:creationId xmlns:p14="http://schemas.microsoft.com/office/powerpoint/2010/main" val="2489226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defRPr>
      </a:lvl5pPr>
      <a:lvl6pPr marL="457200" algn="ctr" rtl="0" fontAlgn="base">
        <a:spcBef>
          <a:spcPct val="0"/>
        </a:spcBef>
        <a:spcAft>
          <a:spcPct val="0"/>
        </a:spcAft>
        <a:defRPr sz="4400">
          <a:solidFill>
            <a:schemeClr val="tx2"/>
          </a:solidFill>
          <a:latin typeface="Times" pitchFamily="-112" charset="0"/>
        </a:defRPr>
      </a:lvl6pPr>
      <a:lvl7pPr marL="914400" algn="ctr" rtl="0" fontAlgn="base">
        <a:spcBef>
          <a:spcPct val="0"/>
        </a:spcBef>
        <a:spcAft>
          <a:spcPct val="0"/>
        </a:spcAft>
        <a:defRPr sz="4400">
          <a:solidFill>
            <a:schemeClr val="tx2"/>
          </a:solidFill>
          <a:latin typeface="Times" pitchFamily="-112" charset="0"/>
        </a:defRPr>
      </a:lvl7pPr>
      <a:lvl8pPr marL="1371600" algn="ctr" rtl="0" fontAlgn="base">
        <a:spcBef>
          <a:spcPct val="0"/>
        </a:spcBef>
        <a:spcAft>
          <a:spcPct val="0"/>
        </a:spcAft>
        <a:defRPr sz="4400">
          <a:solidFill>
            <a:schemeClr val="tx2"/>
          </a:solidFill>
          <a:latin typeface="Times" pitchFamily="-112" charset="0"/>
        </a:defRPr>
      </a:lvl8pPr>
      <a:lvl9pPr marL="1828800" algn="ctr" rtl="0" fontAlgn="base">
        <a:spcBef>
          <a:spcPct val="0"/>
        </a:spcBef>
        <a:spcAft>
          <a:spcPct val="0"/>
        </a:spcAft>
        <a:defRPr sz="4400">
          <a:solidFill>
            <a:schemeClr val="tx2"/>
          </a:solidFill>
          <a:latin typeface="Times"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www.google.co.uk/url?sa=i&amp;rct=j&amp;q=&amp;esrc=s&amp;frm=1&amp;source=images&amp;cd=&amp;cad=rja&amp;docid=oz3snTBYhH36hM&amp;tbnid=QtV4LEYqbr8TbM:&amp;ved=0CAUQjRw&amp;url=http://www.stimulationltd.co.uk/2011/06/07/social-event-pr/&amp;ei=c59iUZSxLeag0QXfo4CoBg&amp;bvm=bv.44770516,d.d2k&amp;psig=AFQjCNFFPQkyRbHpi4nmtbJVvigb7ABcVg&amp;ust=1365504073831279" TargetMode="External"/><Relationship Id="rId7" Type="http://schemas.openxmlformats.org/officeDocument/2006/relationships/hyperlink" Target="http://www.google.co.uk/url?sa=i&amp;rct=j&amp;q=&amp;esrc=s&amp;source=images&amp;cd=&amp;cad=rja&amp;uact=8&amp;ved=0ahUKEwiyrPqc9PfKAhVFVRQKHaVKDaIQjRwIBw&amp;url=http://boombeach.wikia.com/wiki/File:Ability_icon_flare.png&amp;bvm=bv.114195076,d.d24&amp;psig=AFQjCNEnDuamUtJYxb2iyahyLbZBDZhr2Q&amp;ust=1455561752926469" TargetMode="External"/><Relationship Id="rId12"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6.jpeg"/><Relationship Id="rId11" Type="http://schemas.openxmlformats.org/officeDocument/2006/relationships/hyperlink" Target="http://www.google.co.uk/url?sa=i&amp;rct=j&amp;q=&amp;esrc=s&amp;source=images&amp;cd=&amp;cad=rja&amp;uact=8&amp;ved=2ahUKEwiOuerKrbnZAhVGYlAKHTM_AMcQjRx6BAgAEAY&amp;url=http://pluspng.com/png-mobile-phone-2311.html&amp;psig=AOvVaw0j_fKDIbCYeg4FQ-jfxHnn&amp;ust=1519383185520742" TargetMode="External"/><Relationship Id="rId5" Type="http://schemas.openxmlformats.org/officeDocument/2006/relationships/hyperlink" Target="http://www.google.co.uk/url?sa=i&amp;rct=j&amp;q=&amp;esrc=s&amp;source=images&amp;cd=&amp;cad=rja&amp;uact=8&amp;ved=0ahUKEwjr5sKD9PfKAhVFcRQKHd36BLQQjRwIBw&amp;url=http://www.brightonsoundsystem.co.uk/pa-hire/turbosound-aspects-brighton-beach/&amp;bvm=bv.114195076,d.d24&amp;psig=AFQjCNEIHTgvXIdX30sOOrJx8j2Gcu3cXA&amp;ust=1455561700509880" TargetMode="External"/><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hyperlink" Target="https://www.google.co.uk/url?sa=i&amp;rct=j&amp;q=&amp;esrc=s&amp;source=images&amp;cd=&amp;cad=rja&amp;uact=8&amp;ved=0ahUKEwjt7ZCw9PfKAhWJzxQKHWFHBDkQjRwIBw&amp;url=https://www.youtube.com/channel/UCFKlAstURW6LTgEi7MXCulg&amp;bvm=bv.114195076,d.d24&amp;psig=AFQjCNFbjASoMM7AGmDx3hoEeX2PaLKXQQ&amp;ust=1455561790312179"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docid=iYNIeUyU2O1UgM&amp;tbnid=S44UplRiwDTKfM:&amp;ved=0CAUQjRw&amp;url=http://johnsadventures.com/2009/10/19/a-week-in-st-ives-cornwall/img_0250/&amp;ei=9LRiUaucA7Ly0gW1zID4Bg&amp;bvm=bv.44770516,d.d2k&amp;psig=AFQjCNEPryKd3SslaYqluHgdD1mU5DpDXQ&amp;ust=1365509708890107"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hyperlink" Target="http://www.google.co.uk/url?sa=i&amp;rct=j&amp;q=&amp;esrc=s&amp;frm=1&amp;source=images&amp;cd=&amp;cad=rja&amp;docid=iYNIeUyU2O1UgM&amp;tbnid=S44UplRiwDTKfM:&amp;ved=0CAUQjRw&amp;url=http://johnsadventures.com/2009/10/19/a-week-in-st-ives-cornwall/img_0250/&amp;ei=9LRiUaucA7Ly0gW1zID4Bg&amp;bvm=bv.44770516,d.d2k&amp;psig=AFQjCNEPryKd3SslaYqluHgdD1mU5DpDXQ&amp;ust=1365509708890107" TargetMode="External"/><Relationship Id="rId7" Type="http://schemas.openxmlformats.org/officeDocument/2006/relationships/hyperlink" Target="http://www.google.co.uk/url?sa=i&amp;rct=j&amp;q=&amp;esrc=s&amp;frm=1&amp;source=images&amp;cd=&amp;cad=rja&amp;docid=l22Dwjg4NoUbEM&amp;tbnid=SJLc6ns6QC6ubM:&amp;ved=0CAUQjRw&amp;url=http://porthminstercafe.co.uk/beach-information.htm&amp;ei=W7ZiUcaYNpLz0gX9oICQCA&amp;bvm=bv.44770516,d.d2k&amp;psig=AFQjCNEPryKd3SslaYqluHgdD1mU5DpDXQ&amp;ust=1365509708890107"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hyperlink" Target="http://www.google.co.uk/url?sa=i&amp;rct=j&amp;q=&amp;esrc=s&amp;frm=1&amp;source=images&amp;cd=&amp;cad=rja&amp;docid=iYNIeUyU2O1UgM&amp;tbnid=S44UplRiwDTKfM:&amp;ved=0CAUQjRw&amp;url=http://www.tarasigns.com/products_and_services/beach_safety_signage_&amp;ei=NbZiUa-oAe6z0QWu5IGoBw&amp;bvm=bv.44770516,d.d2k&amp;psig=AFQjCNEPryKd3SslaYqluHgdD1mU5DpDXQ&amp;ust=1365509708890107" TargetMode="Externa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google.co.uk/url?sa=i&amp;rct=j&amp;q=&amp;esrc=s&amp;frm=1&amp;source=images&amp;cd=&amp;cad=rja&amp;docid=l22Dwjg4NoUbEM&amp;tbnid=SJLc6ns6QC6ubM:&amp;ved=0CAUQjRw&amp;url=http://www.carcabin.com/cartoon-posters-pictures/4/&amp;ei=h7ZiUdbfMYSk0AW1gYGQBg&amp;bvm=bv.44770516,d.d2k&amp;psig=AFQjCNEPryKd3SslaYqluHgdD1mU5DpDXQ&amp;ust=1365509708890107"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R2anSs7nZAhVOJ1AKHRQgApAQjRx6BAgAEAY&amp;url=https://pjcostan.wordpress.com/about/non-verbal-communication/improving-non-verbal-communication/&amp;psig=AOvVaw3xuyeTm-g37wmS6bJQKA7s&amp;ust=1519384778876567"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2ahUKEwj4yIzWtLnZAhUQbVAKHUQMBfEQjRx6BAgAEAY&amp;url=http://clipart-library.com/lifeguard-tower-cliparts.html&amp;psig=AOvVaw0kp2dRmafWE_Oy0y_gqVWc&amp;ust=1519385072789432"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www.google.co.uk/url?sa=i&amp;rct=j&amp;q=&amp;esrc=s&amp;source=images&amp;cd=&amp;cad=rja&amp;uact=8&amp;ved=2ahUKEwjy75GZtbnZAhUOKVAKHakABscQjRx6BAgAEAY&amp;url=https://commons.wikimedia.org/wiki/File:Number_1_in_green_rounded_square.svg&amp;psig=AOvVaw1d-ygWtWFC9XfTfmPLPt5G&amp;ust=1519385214690831" TargetMode="External"/><Relationship Id="rId7" Type="http://schemas.openxmlformats.org/officeDocument/2006/relationships/hyperlink" Target="http://www.google.co.uk/url?sa=i&amp;rct=j&amp;q=&amp;esrc=s&amp;source=images&amp;cd=&amp;cad=rja&amp;uact=8&amp;ved=2ahUKEwjFv4SttbnZAhUNYVAKHXhdA54QjRx6BAgAEAY&amp;url=http://pngimg.com/imgs/numbers/number3/index3.html&amp;psig=AOvVaw1d-ygWtWFC9XfTfmPLPt5G&amp;ust=1519385214690831" TargetMode="External"/><Relationship Id="rId12"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hyperlink" Target="https://commons.wikimedia.org/wiki/File:5_white,_red_rounded_rectangle.svg" TargetMode="External"/><Relationship Id="rId5" Type="http://schemas.openxmlformats.org/officeDocument/2006/relationships/hyperlink" Target="https://www.google.co.uk/url?sa=i&amp;rct=j&amp;q=&amp;esrc=s&amp;source=images&amp;cd=&amp;cad=rja&amp;uact=8&amp;ved=2ahUKEwjFzaehtbnZAhVJPFAKHU_KBzYQjRx6BAgAEAY&amp;url=https://commons.wikimedia.org/wiki/File:Number_2_in_light_blue_rounded_square.svg&amp;psig=AOvVaw1d-ygWtWFC9XfTfmPLPt5G&amp;ust=1519385214690831" TargetMode="External"/><Relationship Id="rId10"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hyperlink" Target="https://www.google.co.uk/url?sa=i&amp;rct=j&amp;q=&amp;esrc=s&amp;source=images&amp;cd=&amp;cad=rja&amp;uact=8&amp;ved=2ahUKEwi5yrrGtbnZAhXOblAKHaoGCOMQjRx6BAgAEAY&amp;url=https://www.greenwichschools.org/international-school-at-dundee/academics/library-learning-commons/k-5-resources&amp;psig=AOvVaw1d-ygWtWFC9XfTfmPLPt5G&amp;ust=1519385214690831"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iGyKj15PfKAhVDShQKHbVBBxEQjRwIBw&amp;url=https://www.keenalignment.com/confident-employees-are-successful-employees/&amp;bvm=bv.114195076,d.d24&amp;psig=AFQjCNE9DDHkLze3At0pa12YwhdPZ0a-LQ&amp;ust=1455557595993522" TargetMode="External"/><Relationship Id="rId2" Type="http://schemas.openxmlformats.org/officeDocument/2006/relationships/hyperlink" Target="http://www.google.co.uk/url?sa=i&amp;rct=j&amp;q=&amp;esrc=s&amp;source=images&amp;cd=&amp;cad=rja&amp;uact=8&amp;ved=0ahUKEwiGoILf5PfKAhUGthQKHSi9CkoQjRwIBw&amp;url=http://www.medleague.com/blog/?attachment_id%3D3473/feed/&amp;bvm=bv.114195076,d.d24&amp;psig=AFQjCNE9DDHkLze3At0pa12YwhdPZ0a-LQ&amp;ust=1455557595993522" TargetMode="Externa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hyperlink" Target="http://www.google.co.uk/url?sa=i&amp;rct=j&amp;q=&amp;esrc=s&amp;frm=1&amp;source=images&amp;cd=&amp;cad=rja&amp;docid=G56Rxpw1phqxdM&amp;tbnid=Wd9pDC9mt9WpYM:&amp;ved=0CAUQjRw&amp;url=http://www.standardhorizon.co.uk/product_info.php?products_id=918&amp;ei=8IxiUZ3gEsiG0AWRmYCYBg&amp;bvm=bv.44770516,d.ZWU&amp;psig=AFQjCNF34PopQ2Sc39gnTQPwQ865rR9DXQ&amp;ust=1365499401148687" TargetMode="External"/><Relationship Id="rId3" Type="http://schemas.openxmlformats.org/officeDocument/2006/relationships/hyperlink" Target="http://www.google.co.uk/url?sa=i&amp;rct=j&amp;q=&amp;esrc=s&amp;frm=1&amp;source=images&amp;cd=&amp;cad=rja&amp;docid=XfID8MsftnIibM&amp;tbnid=-uylOa6O3o8u1M:&amp;ved=0CAUQjRw&amp;url=http://www.crwflags.com/fotw/flags/nz@beach.html&amp;ei=E4JiUc2YH-mo0QXMwoCQBw&amp;bvm=bv.44770516,d.d2k&amp;psig=AFQjCNF8hANB8DTuuX6FBZ7KjLqGieiMeA&amp;ust=1365496719272770" TargetMode="External"/><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www.google.co.uk/url?sa=i&amp;rct=j&amp;q=&amp;esrc=s&amp;frm=1&amp;source=images&amp;cd=&amp;cad=rja&amp;docid=PRnVpN6-a9Vc1M&amp;tbnid=gloN0Ep5IfrlCM:&amp;ved=0CAUQjRw&amp;url=http://www.softicons.com/free-icons/sport-icons/fifa-world-cup-2006-icons-by-yellow-icon/whistle-icon&amp;ei=s4liUZjKEOXt0gXZt4CoBg&amp;bvm=bv.44770516,d.d2k&amp;psig=AFQjCNFcRxxtEidZSmzBxofub_DWMuJksw&amp;ust=1365498668731803" TargetMode="External"/><Relationship Id="rId4" Type="http://schemas.openxmlformats.org/officeDocument/2006/relationships/image" Target="../media/image3.gif"/><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docid=XfID8MsftnIibM&amp;tbnid=-uylOa6O3o8u1M:&amp;ved=0CAUQjRw&amp;url=http://www.crwflags.com/fotw/flags/nz@beach.html&amp;ei=E4JiUc2YH-mo0QXMwoCQBw&amp;bvm=bv.44770516,d.d2k&amp;psig=AFQjCNF8hANB8DTuuX6FBZ7KjLqGieiMeA&amp;ust=1365496719272770"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2ahUKEwjv05mwpLnZAhXDhrQKHUkqBkwQjRx6BAgAEAY&amp;url=http://clubpenguin.wikia.com/wiki/Whistle&amp;psig=AOvVaw2wgQIDKczSQEm-uZWgu0fz&amp;ust=1519380700800484"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docid=CcWA3CQmxQJpPM&amp;tbnid=25WOBexNoJQYSM:&amp;ved=0CAUQjRw&amp;url=http://rnli.org/aboutus/lifeguardsandbeaches/Pages/Lifeguards.aspx&amp;ei=z5BiUaWEBKP30gXZh4HYBw&amp;bvm=bv.44770516,d.d2k&amp;psig=AFQjCNE-6ZqpwNoFNAH0JFd-v77PQhqQPQ&amp;ust=1365500483938843"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4"/>
          <p:cNvSpPr>
            <a:spLocks noGrp="1"/>
          </p:cNvSpPr>
          <p:nvPr>
            <p:ph type="ctrTitle"/>
          </p:nvPr>
        </p:nvSpPr>
        <p:spPr>
          <a:xfrm>
            <a:off x="-180528" y="-315416"/>
            <a:ext cx="8972935" cy="3286125"/>
          </a:xfrm>
        </p:spPr>
        <p:txBody>
          <a:bodyPr/>
          <a:lstStyle/>
          <a:p>
            <a:pPr>
              <a:defRPr/>
            </a:pPr>
            <a:r>
              <a:rPr lang="en-GB" sz="4800" b="1" dirty="0">
                <a:solidFill>
                  <a:srgbClr val="FFFF00"/>
                </a:solidFill>
                <a:effectLst>
                  <a:outerShdw blurRad="38100" dist="38100" dir="2700000" algn="tl">
                    <a:srgbClr val="C0C0C0"/>
                  </a:outerShdw>
                </a:effectLst>
                <a:latin typeface="Calibri" pitchFamily="34" charset="0"/>
              </a:rPr>
              <a:t>SLSGB Lifeguard Awards</a:t>
            </a:r>
            <a:br>
              <a:rPr lang="en-GB" sz="4800" b="1" dirty="0">
                <a:solidFill>
                  <a:srgbClr val="FFFF00"/>
                </a:solidFill>
                <a:effectLst>
                  <a:outerShdw blurRad="38100" dist="38100" dir="2700000" algn="tl">
                    <a:srgbClr val="C0C0C0"/>
                  </a:outerShdw>
                </a:effectLst>
                <a:latin typeface="Calibri" pitchFamily="34" charset="0"/>
              </a:rPr>
            </a:br>
            <a:r>
              <a:rPr lang="en-GB" sz="4800" b="1" dirty="0">
                <a:solidFill>
                  <a:srgbClr val="FFFF00"/>
                </a:solidFill>
                <a:effectLst>
                  <a:outerShdw blurRad="38100" dist="38100" dir="2700000" algn="tl">
                    <a:srgbClr val="C0C0C0"/>
                  </a:outerShdw>
                </a:effectLst>
                <a:latin typeface="Calibri" pitchFamily="34" charset="0"/>
              </a:rPr>
              <a:t>Unit </a:t>
            </a:r>
            <a:r>
              <a:rPr lang="en-GB" sz="4800" b="1" dirty="0" smtClean="0">
                <a:solidFill>
                  <a:srgbClr val="FFFF00"/>
                </a:solidFill>
                <a:effectLst>
                  <a:outerShdw blurRad="38100" dist="38100" dir="2700000" algn="tl">
                    <a:srgbClr val="C0C0C0"/>
                  </a:outerShdw>
                </a:effectLst>
                <a:latin typeface="Calibri" pitchFamily="34" charset="0"/>
              </a:rPr>
              <a:t>- Communications</a:t>
            </a:r>
            <a:endParaRPr lang="en-US" sz="4800" b="1" dirty="0" smtClean="0">
              <a:solidFill>
                <a:srgbClr val="FFFF00"/>
              </a:solidFill>
              <a:effectLst>
                <a:outerShdw blurRad="38100" dist="38100" dir="2700000" algn="tl">
                  <a:srgbClr val="C0C0C0"/>
                </a:outerShdw>
              </a:effectLst>
              <a:latin typeface="Calibri"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392" t="22700"/>
          <a:stretch/>
        </p:blipFill>
        <p:spPr bwMode="auto">
          <a:xfrm>
            <a:off x="539552" y="2348880"/>
            <a:ext cx="8080070" cy="4176464"/>
          </a:xfrm>
          <a:prstGeom prst="rect">
            <a:avLst/>
          </a:prstGeom>
          <a:noFill/>
          <a:ln w="5715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06138426"/>
      </p:ext>
    </p:extLst>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177818" y="116632"/>
            <a:ext cx="7346509" cy="1143000"/>
          </a:xfrm>
        </p:spPr>
        <p:txBody>
          <a:bodyPr/>
          <a:lstStyle/>
          <a:p>
            <a:pPr algn="l">
              <a:defRPr/>
            </a:pPr>
            <a:r>
              <a:rPr lang="en-GB" sz="2400" b="1" dirty="0" smtClean="0">
                <a:solidFill>
                  <a:srgbClr val="FFFF00"/>
                </a:solidFill>
                <a:effectLst>
                  <a:outerShdw blurRad="38100" dist="38100" dir="2700000" algn="tl">
                    <a:srgbClr val="C0C0C0"/>
                  </a:outerShdw>
                </a:effectLst>
                <a:latin typeface="Calibri" pitchFamily="34" charset="0"/>
                <a:ea typeface="ＭＳ Ｐゴシック" charset="-128"/>
              </a:rPr>
              <a:t>Other Methods</a:t>
            </a:r>
            <a:r>
              <a:rPr lang="en-GB" b="1" dirty="0" smtClean="0">
                <a:solidFill>
                  <a:srgbClr val="FFFF00"/>
                </a:solidFill>
                <a:effectLst>
                  <a:outerShdw blurRad="38100" dist="38100" dir="2700000" algn="tl">
                    <a:srgbClr val="C0C0C0"/>
                  </a:outerShdw>
                </a:effectLst>
                <a:latin typeface="Calibri" pitchFamily="34" charset="0"/>
                <a:ea typeface="ＭＳ Ｐゴシック" charset="-128"/>
              </a:rPr>
              <a:t/>
            </a:r>
            <a:br>
              <a:rPr lang="en-GB" b="1" dirty="0" smtClean="0">
                <a:solidFill>
                  <a:srgbClr val="FFFF00"/>
                </a:solidFill>
                <a:effectLst>
                  <a:outerShdw blurRad="38100" dist="38100" dir="2700000" algn="tl">
                    <a:srgbClr val="C0C0C0"/>
                  </a:outerShdw>
                </a:effectLst>
                <a:latin typeface="Calibri" pitchFamily="34" charset="0"/>
                <a:ea typeface="ＭＳ Ｐゴシック" charset="-128"/>
              </a:rPr>
            </a:br>
            <a:endParaRPr lang="en-GB" sz="2000" b="1" dirty="0" smtClean="0">
              <a:solidFill>
                <a:srgbClr val="FFFF00"/>
              </a:solidFill>
              <a:latin typeface="Calibri" pitchFamily="34" charset="0"/>
            </a:endParaRPr>
          </a:p>
        </p:txBody>
      </p:sp>
      <p:sp>
        <p:nvSpPr>
          <p:cNvPr id="2" name="TextBox 1"/>
          <p:cNvSpPr txBox="1"/>
          <p:nvPr/>
        </p:nvSpPr>
        <p:spPr>
          <a:xfrm>
            <a:off x="395536" y="1124744"/>
            <a:ext cx="8568952" cy="954107"/>
          </a:xfrm>
          <a:prstGeom prst="rect">
            <a:avLst/>
          </a:prstGeom>
          <a:noFill/>
        </p:spPr>
        <p:txBody>
          <a:bodyPr wrap="square" rtlCol="0">
            <a:spAutoFit/>
          </a:bodyPr>
          <a:lstStyle/>
          <a:p>
            <a:endParaRPr lang="en-GB" sz="2800" dirty="0">
              <a:solidFill>
                <a:schemeClr val="bg1"/>
              </a:solidFill>
              <a:latin typeface="Calibri" pitchFamily="34" charset="0"/>
            </a:endParaRPr>
          </a:p>
          <a:p>
            <a:endParaRPr lang="en-GB" sz="2800" dirty="0">
              <a:solidFill>
                <a:schemeClr val="bg1"/>
              </a:solidFill>
              <a:latin typeface="Calibri" pitchFamily="34" charset="0"/>
            </a:endParaRPr>
          </a:p>
        </p:txBody>
      </p:sp>
      <p:pic>
        <p:nvPicPr>
          <p:cNvPr id="15368" name="Picture 8" descr="http://www.stimulationltd.co.uk/wp-content/uploads/2011/06/loudhailer.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7290" y="2435147"/>
            <a:ext cx="1714500" cy="164782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861993" y="2997449"/>
            <a:ext cx="1900136" cy="523220"/>
          </a:xfrm>
          <a:prstGeom prst="rect">
            <a:avLst/>
          </a:prstGeom>
          <a:noFill/>
        </p:spPr>
        <p:txBody>
          <a:bodyPr wrap="none" rtlCol="0">
            <a:spAutoFit/>
          </a:bodyPr>
          <a:lstStyle/>
          <a:p>
            <a:r>
              <a:rPr lang="en-GB" sz="2800" dirty="0" smtClean="0">
                <a:solidFill>
                  <a:schemeClr val="bg1"/>
                </a:solidFill>
                <a:latin typeface="Calibri" pitchFamily="34" charset="0"/>
              </a:rPr>
              <a:t>Loud Halers</a:t>
            </a:r>
            <a:endParaRPr lang="en-GB" sz="2800" dirty="0">
              <a:solidFill>
                <a:schemeClr val="bg1"/>
              </a:solidFill>
              <a:latin typeface="Calibri" pitchFamily="34" charset="0"/>
            </a:endParaRPr>
          </a:p>
        </p:txBody>
      </p:sp>
      <p:sp>
        <p:nvSpPr>
          <p:cNvPr id="14" name="TextBox 13"/>
          <p:cNvSpPr txBox="1"/>
          <p:nvPr/>
        </p:nvSpPr>
        <p:spPr>
          <a:xfrm>
            <a:off x="1187624" y="5085184"/>
            <a:ext cx="2430281" cy="523220"/>
          </a:xfrm>
          <a:prstGeom prst="rect">
            <a:avLst/>
          </a:prstGeom>
          <a:noFill/>
        </p:spPr>
        <p:txBody>
          <a:bodyPr wrap="none" rtlCol="0">
            <a:spAutoFit/>
          </a:bodyPr>
          <a:lstStyle/>
          <a:p>
            <a:r>
              <a:rPr lang="en-GB" sz="2800" dirty="0" smtClean="0">
                <a:solidFill>
                  <a:schemeClr val="bg1"/>
                </a:solidFill>
                <a:latin typeface="Calibri" pitchFamily="34" charset="0"/>
              </a:rPr>
              <a:t>Klaxon/air horn</a:t>
            </a:r>
            <a:endParaRPr lang="en-GB" sz="2800" dirty="0">
              <a:solidFill>
                <a:schemeClr val="bg1"/>
              </a:solidFill>
              <a:latin typeface="Calibri" pitchFamily="34" charset="0"/>
            </a:endParaRPr>
          </a:p>
        </p:txBody>
      </p:sp>
      <p:sp>
        <p:nvSpPr>
          <p:cNvPr id="17" name="TextBox 16"/>
          <p:cNvSpPr txBox="1"/>
          <p:nvPr/>
        </p:nvSpPr>
        <p:spPr>
          <a:xfrm>
            <a:off x="4888629" y="4917439"/>
            <a:ext cx="1257075" cy="523220"/>
          </a:xfrm>
          <a:prstGeom prst="rect">
            <a:avLst/>
          </a:prstGeom>
          <a:noFill/>
        </p:spPr>
        <p:txBody>
          <a:bodyPr wrap="none" rtlCol="0">
            <a:spAutoFit/>
          </a:bodyPr>
          <a:lstStyle/>
          <a:p>
            <a:r>
              <a:rPr lang="en-GB" sz="2800" dirty="0" smtClean="0">
                <a:solidFill>
                  <a:schemeClr val="bg1"/>
                </a:solidFill>
                <a:latin typeface="Calibri" pitchFamily="34" charset="0"/>
              </a:rPr>
              <a:t>Phones</a:t>
            </a:r>
            <a:endParaRPr lang="en-GB" sz="2800" dirty="0">
              <a:solidFill>
                <a:schemeClr val="bg1"/>
              </a:solidFill>
              <a:latin typeface="Calibri" pitchFamily="34" charset="0"/>
            </a:endParaRPr>
          </a:p>
        </p:txBody>
      </p:sp>
      <p:sp>
        <p:nvSpPr>
          <p:cNvPr id="19" name="TextBox 18"/>
          <p:cNvSpPr txBox="1"/>
          <p:nvPr/>
        </p:nvSpPr>
        <p:spPr>
          <a:xfrm>
            <a:off x="539552" y="1340187"/>
            <a:ext cx="1671868" cy="523220"/>
          </a:xfrm>
          <a:prstGeom prst="rect">
            <a:avLst/>
          </a:prstGeom>
          <a:noFill/>
        </p:spPr>
        <p:txBody>
          <a:bodyPr wrap="none" rtlCol="0">
            <a:spAutoFit/>
          </a:bodyPr>
          <a:lstStyle/>
          <a:p>
            <a:r>
              <a:rPr lang="en-GB" sz="2800" dirty="0" smtClean="0">
                <a:solidFill>
                  <a:schemeClr val="bg1"/>
                </a:solidFill>
                <a:latin typeface="Calibri" pitchFamily="34" charset="0"/>
              </a:rPr>
              <a:t>PA System</a:t>
            </a:r>
            <a:endParaRPr lang="en-GB" sz="2800" dirty="0">
              <a:solidFill>
                <a:schemeClr val="bg1"/>
              </a:solidFill>
              <a:latin typeface="Calibri" pitchFamily="34" charset="0"/>
            </a:endParaRPr>
          </a:p>
        </p:txBody>
      </p:sp>
      <p:sp>
        <p:nvSpPr>
          <p:cNvPr id="20" name="TextBox 19"/>
          <p:cNvSpPr txBox="1"/>
          <p:nvPr/>
        </p:nvSpPr>
        <p:spPr>
          <a:xfrm>
            <a:off x="5750623" y="1124744"/>
            <a:ext cx="1042337" cy="523220"/>
          </a:xfrm>
          <a:prstGeom prst="rect">
            <a:avLst/>
          </a:prstGeom>
          <a:noFill/>
        </p:spPr>
        <p:txBody>
          <a:bodyPr wrap="none" rtlCol="0">
            <a:spAutoFit/>
          </a:bodyPr>
          <a:lstStyle/>
          <a:p>
            <a:r>
              <a:rPr lang="en-GB" sz="2800" dirty="0" smtClean="0">
                <a:solidFill>
                  <a:schemeClr val="bg1"/>
                </a:solidFill>
                <a:latin typeface="Calibri" pitchFamily="34" charset="0"/>
              </a:rPr>
              <a:t>Flares</a:t>
            </a:r>
            <a:endParaRPr lang="en-GB" sz="2800" dirty="0">
              <a:solidFill>
                <a:schemeClr val="bg1"/>
              </a:solidFill>
              <a:latin typeface="Calibri" pitchFamily="34" charset="0"/>
            </a:endParaRPr>
          </a:p>
        </p:txBody>
      </p:sp>
      <p:pic>
        <p:nvPicPr>
          <p:cNvPr id="2050" name="Picture 2" descr="http://www.brightonsoundsystem.co.uk/pa-hire/wp-content/uploads/2014/10/turbosound-aspects.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624" y="1993776"/>
            <a:ext cx="2292531" cy="17183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vignette1.wikia.nocookie.net/boombeach/images/7/73/Ability_icon_flare.png/revision/latest?cb=20140415080845">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83923" y="976163"/>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yt3.ggpht.com/-INmgptq1pYI/AAAAAAAAAAI/AAAAAAAAAAA/Qd55b6btYig/s900-c-k-no/photo.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4472" y="3831103"/>
            <a:ext cx="2695892" cy="269589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mobile phone png">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9961416">
            <a:off x="6271791" y="3819498"/>
            <a:ext cx="2188641" cy="2779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74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3568" y="1988840"/>
            <a:ext cx="7560840" cy="2554545"/>
          </a:xfrm>
          <a:prstGeom prst="rect">
            <a:avLst/>
          </a:prstGeom>
        </p:spPr>
        <p:txBody>
          <a:bodyPr wrap="square">
            <a:spAutoFit/>
          </a:bodyPr>
          <a:lstStyle/>
          <a:p>
            <a:pPr algn="ctr"/>
            <a:r>
              <a:rPr lang="en-GB" sz="4000" b="1" dirty="0" smtClean="0">
                <a:solidFill>
                  <a:srgbClr val="FFFF00"/>
                </a:solidFill>
                <a:latin typeface="Calibri" pitchFamily="34" charset="0"/>
              </a:rPr>
              <a:t>1.2. </a:t>
            </a:r>
            <a:r>
              <a:rPr lang="en-GB" sz="4000" dirty="0">
                <a:solidFill>
                  <a:srgbClr val="FFFF00"/>
                </a:solidFill>
                <a:latin typeface="Calibri" pitchFamily="34" charset="0"/>
              </a:rPr>
              <a:t>Describe the different communication methods available </a:t>
            </a:r>
            <a:r>
              <a:rPr lang="en-GB" sz="4000" dirty="0" smtClean="0">
                <a:solidFill>
                  <a:srgbClr val="FFFF00"/>
                </a:solidFill>
                <a:latin typeface="Calibri" pitchFamily="34" charset="0"/>
              </a:rPr>
              <a:t>to communicate </a:t>
            </a:r>
            <a:r>
              <a:rPr lang="en-GB" sz="4000" dirty="0">
                <a:solidFill>
                  <a:srgbClr val="FFFF00"/>
                </a:solidFill>
                <a:latin typeface="Calibri" pitchFamily="34" charset="0"/>
              </a:rPr>
              <a:t>from Lifeguard to public.</a:t>
            </a:r>
          </a:p>
        </p:txBody>
      </p:sp>
    </p:spTree>
    <p:extLst>
      <p:ext uri="{BB962C8B-B14F-4D97-AF65-F5344CB8AC3E}">
        <p14:creationId xmlns:p14="http://schemas.microsoft.com/office/powerpoint/2010/main" val="4263260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066" y="2636913"/>
            <a:ext cx="4572000" cy="646331"/>
          </a:xfrm>
          <a:prstGeom prst="rect">
            <a:avLst/>
          </a:prstGeom>
        </p:spPr>
        <p:txBody>
          <a:bodyPr>
            <a:spAutoFit/>
          </a:bodyPr>
          <a:lstStyle/>
          <a:p>
            <a:pPr lvl="0"/>
            <a:endParaRPr lang="en-GB" dirty="0" smtClean="0">
              <a:solidFill>
                <a:schemeClr val="bg1"/>
              </a:solidFill>
              <a:latin typeface="Calibri" pitchFamily="34" charset="0"/>
            </a:endParaRPr>
          </a:p>
          <a:p>
            <a:pPr lvl="0"/>
            <a:endParaRPr lang="en-GB" dirty="0">
              <a:solidFill>
                <a:schemeClr val="bg1"/>
              </a:solidFill>
              <a:latin typeface="Calibri" pitchFamily="34" charset="0"/>
            </a:endParaRPr>
          </a:p>
        </p:txBody>
      </p:sp>
      <p:sp>
        <p:nvSpPr>
          <p:cNvPr id="3" name="Title 6"/>
          <p:cNvSpPr txBox="1">
            <a:spLocks/>
          </p:cNvSpPr>
          <p:nvPr/>
        </p:nvSpPr>
        <p:spPr bwMode="auto">
          <a:xfrm>
            <a:off x="164462" y="444427"/>
            <a:ext cx="734650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defRPr>
            </a:lvl5pPr>
            <a:lvl6pPr marL="457200" algn="ctr" rtl="0" fontAlgn="base">
              <a:spcBef>
                <a:spcPct val="0"/>
              </a:spcBef>
              <a:spcAft>
                <a:spcPct val="0"/>
              </a:spcAft>
              <a:defRPr sz="4400">
                <a:solidFill>
                  <a:schemeClr val="tx2"/>
                </a:solidFill>
                <a:latin typeface="Times" pitchFamily="-112" charset="0"/>
              </a:defRPr>
            </a:lvl6pPr>
            <a:lvl7pPr marL="914400" algn="ctr" rtl="0" fontAlgn="base">
              <a:spcBef>
                <a:spcPct val="0"/>
              </a:spcBef>
              <a:spcAft>
                <a:spcPct val="0"/>
              </a:spcAft>
              <a:defRPr sz="4400">
                <a:solidFill>
                  <a:schemeClr val="tx2"/>
                </a:solidFill>
                <a:latin typeface="Times" pitchFamily="-112" charset="0"/>
              </a:defRPr>
            </a:lvl7pPr>
            <a:lvl8pPr marL="1371600" algn="ctr" rtl="0" fontAlgn="base">
              <a:spcBef>
                <a:spcPct val="0"/>
              </a:spcBef>
              <a:spcAft>
                <a:spcPct val="0"/>
              </a:spcAft>
              <a:defRPr sz="4400">
                <a:solidFill>
                  <a:schemeClr val="tx2"/>
                </a:solidFill>
                <a:latin typeface="Times" pitchFamily="-112" charset="0"/>
              </a:defRPr>
            </a:lvl8pPr>
            <a:lvl9pPr marL="1828800" algn="ctr" rtl="0" fontAlgn="base">
              <a:spcBef>
                <a:spcPct val="0"/>
              </a:spcBef>
              <a:spcAft>
                <a:spcPct val="0"/>
              </a:spcAft>
              <a:defRPr sz="4400">
                <a:solidFill>
                  <a:schemeClr val="tx2"/>
                </a:solidFill>
                <a:latin typeface="Times" pitchFamily="-112" charset="0"/>
              </a:defRPr>
            </a:lvl9pPr>
          </a:lstStyle>
          <a:p>
            <a:pPr algn="l">
              <a:defRPr/>
            </a:pPr>
            <a:r>
              <a:rPr lang="en-GB" sz="2400" b="1" kern="0" dirty="0" smtClean="0">
                <a:solidFill>
                  <a:srgbClr val="FFFF00"/>
                </a:solidFill>
                <a:latin typeface="Calibri" pitchFamily="34" charset="0"/>
                <a:ea typeface="ＭＳ Ｐゴシック" charset="-128"/>
              </a:rPr>
              <a:t>Safety Messages</a:t>
            </a:r>
            <a:r>
              <a:rPr lang="en-GB" b="1" kern="0" dirty="0" smtClean="0">
                <a:solidFill>
                  <a:srgbClr val="FFFF00"/>
                </a:solidFill>
                <a:effectLst>
                  <a:outerShdw blurRad="38100" dist="38100" dir="2700000" algn="tl">
                    <a:srgbClr val="C0C0C0"/>
                  </a:outerShdw>
                </a:effectLst>
                <a:latin typeface="Calibri" pitchFamily="34" charset="0"/>
                <a:ea typeface="ＭＳ Ｐゴシック" charset="-128"/>
              </a:rPr>
              <a:t/>
            </a:r>
            <a:br>
              <a:rPr lang="en-GB" b="1" kern="0" dirty="0" smtClean="0">
                <a:solidFill>
                  <a:srgbClr val="FFFF00"/>
                </a:solidFill>
                <a:effectLst>
                  <a:outerShdw blurRad="38100" dist="38100" dir="2700000" algn="tl">
                    <a:srgbClr val="C0C0C0"/>
                  </a:outerShdw>
                </a:effectLst>
                <a:latin typeface="Calibri" pitchFamily="34" charset="0"/>
                <a:ea typeface="ＭＳ Ｐゴシック" charset="-128"/>
              </a:rPr>
            </a:br>
            <a:endParaRPr lang="en-GB" sz="2000" b="1" kern="0" dirty="0" smtClean="0">
              <a:solidFill>
                <a:srgbClr val="FFFF00"/>
              </a:solidFill>
              <a:latin typeface="Calibri" pitchFamily="34" charset="0"/>
            </a:endParaRPr>
          </a:p>
        </p:txBody>
      </p:sp>
      <p:sp>
        <p:nvSpPr>
          <p:cNvPr id="5" name="Rounded Rectangle 4"/>
          <p:cNvSpPr/>
          <p:nvPr/>
        </p:nvSpPr>
        <p:spPr bwMode="auto">
          <a:xfrm>
            <a:off x="330749" y="1412777"/>
            <a:ext cx="7180221" cy="1224136"/>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rPr>
              <a:t>What safety information</a:t>
            </a:r>
            <a:r>
              <a:rPr kumimoji="0" lang="en-GB" sz="2800" b="0" i="0" u="none" strike="noStrike" cap="none" normalizeH="0" dirty="0" smtClean="0">
                <a:ln>
                  <a:noFill/>
                </a:ln>
                <a:solidFill>
                  <a:schemeClr val="tx1"/>
                </a:solidFill>
                <a:effectLst/>
                <a:latin typeface="Calibri" pitchFamily="34" charset="0"/>
              </a:rPr>
              <a:t> needs to be displayed?</a:t>
            </a:r>
            <a:endParaRPr kumimoji="0" lang="en-GB" sz="2800" b="0" i="0" u="none" strike="noStrike" cap="none" normalizeH="0" baseline="0" dirty="0">
              <a:ln>
                <a:noFill/>
              </a:ln>
              <a:solidFill>
                <a:schemeClr val="tx1"/>
              </a:solidFill>
              <a:effectLst/>
              <a:latin typeface="Calibri" pitchFamily="34" charset="0"/>
            </a:endParaRPr>
          </a:p>
        </p:txBody>
      </p:sp>
      <p:sp>
        <p:nvSpPr>
          <p:cNvPr id="4" name="TextBox 3"/>
          <p:cNvSpPr txBox="1"/>
          <p:nvPr/>
        </p:nvSpPr>
        <p:spPr>
          <a:xfrm>
            <a:off x="334066" y="2960078"/>
            <a:ext cx="5043845" cy="3046988"/>
          </a:xfrm>
          <a:prstGeom prst="rect">
            <a:avLst/>
          </a:prstGeom>
          <a:noFill/>
        </p:spPr>
        <p:txBody>
          <a:bodyPr wrap="square" rtlCol="0">
            <a:spAutoFit/>
          </a:bodyPr>
          <a:lstStyle/>
          <a:p>
            <a:pPr marL="285750" indent="-285750">
              <a:buFont typeface="Arial" pitchFamily="34" charset="0"/>
              <a:buChar char="•"/>
            </a:pPr>
            <a:r>
              <a:rPr lang="en-GB" sz="2400" dirty="0" smtClean="0">
                <a:solidFill>
                  <a:schemeClr val="bg1"/>
                </a:solidFill>
                <a:latin typeface="Calibri" pitchFamily="34" charset="0"/>
              </a:rPr>
              <a:t>Dangers e.g. rips, rock falls</a:t>
            </a:r>
          </a:p>
          <a:p>
            <a:pPr marL="285750" indent="-285750">
              <a:buFont typeface="Arial" pitchFamily="34" charset="0"/>
              <a:buChar char="•"/>
            </a:pPr>
            <a:r>
              <a:rPr lang="en-GB" sz="2400" dirty="0" smtClean="0">
                <a:solidFill>
                  <a:schemeClr val="bg1"/>
                </a:solidFill>
                <a:latin typeface="Calibri" pitchFamily="34" charset="0"/>
              </a:rPr>
              <a:t>Safe zones e.g. flags; bathing area/hard craft area</a:t>
            </a:r>
          </a:p>
          <a:p>
            <a:pPr marL="285750" indent="-285750">
              <a:buFont typeface="Arial" pitchFamily="34" charset="0"/>
              <a:buChar char="•"/>
            </a:pPr>
            <a:r>
              <a:rPr lang="en-GB" sz="2400" dirty="0" smtClean="0">
                <a:solidFill>
                  <a:schemeClr val="bg1"/>
                </a:solidFill>
                <a:latin typeface="Calibri" pitchFamily="34" charset="0"/>
              </a:rPr>
              <a:t>Tide times</a:t>
            </a:r>
          </a:p>
          <a:p>
            <a:pPr marL="285750" indent="-285750">
              <a:buFont typeface="Arial" pitchFamily="34" charset="0"/>
              <a:buChar char="•"/>
            </a:pPr>
            <a:r>
              <a:rPr lang="en-GB" sz="2400" dirty="0" smtClean="0">
                <a:solidFill>
                  <a:schemeClr val="bg1"/>
                </a:solidFill>
                <a:latin typeface="Calibri" pitchFamily="34" charset="0"/>
              </a:rPr>
              <a:t>Lifeguard operating times/season</a:t>
            </a:r>
          </a:p>
          <a:p>
            <a:pPr marL="285750" indent="-285750">
              <a:buFont typeface="Arial" pitchFamily="34" charset="0"/>
              <a:buChar char="•"/>
            </a:pPr>
            <a:r>
              <a:rPr lang="en-GB" sz="2400" dirty="0" smtClean="0">
                <a:solidFill>
                  <a:schemeClr val="bg1"/>
                </a:solidFill>
                <a:latin typeface="Calibri" pitchFamily="34" charset="0"/>
              </a:rPr>
              <a:t>Emergency numbers</a:t>
            </a:r>
          </a:p>
          <a:p>
            <a:pPr marL="285750" indent="-285750">
              <a:buFont typeface="Arial" pitchFamily="34" charset="0"/>
              <a:buChar char="•"/>
            </a:pPr>
            <a:r>
              <a:rPr lang="en-GB" sz="2400" dirty="0" smtClean="0">
                <a:solidFill>
                  <a:schemeClr val="bg1"/>
                </a:solidFill>
                <a:latin typeface="Calibri" pitchFamily="34" charset="0"/>
              </a:rPr>
              <a:t>Location of first aiders/emergency phones</a:t>
            </a:r>
            <a:endParaRPr lang="en-GB" sz="2400" dirty="0">
              <a:solidFill>
                <a:schemeClr val="bg1"/>
              </a:solidFill>
              <a:latin typeface="Calibri" pitchFamily="34" charset="0"/>
            </a:endParaRPr>
          </a:p>
        </p:txBody>
      </p:sp>
      <p:pic>
        <p:nvPicPr>
          <p:cNvPr id="20482" name="Picture 2" descr="http://johnconners.files.wordpress.com/2009/10/img_0250.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544" t="3321" r="19557" b="7367"/>
          <a:stretch/>
        </p:blipFill>
        <p:spPr bwMode="auto">
          <a:xfrm>
            <a:off x="5377911" y="2960077"/>
            <a:ext cx="3462533" cy="351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838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3149" y="5369336"/>
            <a:ext cx="4572000" cy="646331"/>
          </a:xfrm>
          <a:prstGeom prst="rect">
            <a:avLst/>
          </a:prstGeom>
        </p:spPr>
        <p:txBody>
          <a:bodyPr>
            <a:spAutoFit/>
          </a:bodyPr>
          <a:lstStyle/>
          <a:p>
            <a:pPr lvl="0"/>
            <a:endParaRPr lang="en-GB" dirty="0" smtClean="0">
              <a:solidFill>
                <a:schemeClr val="bg1"/>
              </a:solidFill>
              <a:latin typeface="Calibri" pitchFamily="34" charset="0"/>
            </a:endParaRPr>
          </a:p>
          <a:p>
            <a:pPr lvl="0"/>
            <a:endParaRPr lang="en-GB" dirty="0">
              <a:solidFill>
                <a:schemeClr val="bg1"/>
              </a:solidFill>
              <a:latin typeface="Calibri" pitchFamily="34" charset="0"/>
            </a:endParaRPr>
          </a:p>
        </p:txBody>
      </p:sp>
      <p:sp>
        <p:nvSpPr>
          <p:cNvPr id="3" name="Title 6"/>
          <p:cNvSpPr txBox="1">
            <a:spLocks/>
          </p:cNvSpPr>
          <p:nvPr/>
        </p:nvSpPr>
        <p:spPr bwMode="auto">
          <a:xfrm>
            <a:off x="164462" y="444427"/>
            <a:ext cx="734650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defRPr>
            </a:lvl5pPr>
            <a:lvl6pPr marL="457200" algn="ctr" rtl="0" fontAlgn="base">
              <a:spcBef>
                <a:spcPct val="0"/>
              </a:spcBef>
              <a:spcAft>
                <a:spcPct val="0"/>
              </a:spcAft>
              <a:defRPr sz="4400">
                <a:solidFill>
                  <a:schemeClr val="tx2"/>
                </a:solidFill>
                <a:latin typeface="Times" pitchFamily="-112" charset="0"/>
              </a:defRPr>
            </a:lvl6pPr>
            <a:lvl7pPr marL="914400" algn="ctr" rtl="0" fontAlgn="base">
              <a:spcBef>
                <a:spcPct val="0"/>
              </a:spcBef>
              <a:spcAft>
                <a:spcPct val="0"/>
              </a:spcAft>
              <a:defRPr sz="4400">
                <a:solidFill>
                  <a:schemeClr val="tx2"/>
                </a:solidFill>
                <a:latin typeface="Times" pitchFamily="-112" charset="0"/>
              </a:defRPr>
            </a:lvl7pPr>
            <a:lvl8pPr marL="1371600" algn="ctr" rtl="0" fontAlgn="base">
              <a:spcBef>
                <a:spcPct val="0"/>
              </a:spcBef>
              <a:spcAft>
                <a:spcPct val="0"/>
              </a:spcAft>
              <a:defRPr sz="4400">
                <a:solidFill>
                  <a:schemeClr val="tx2"/>
                </a:solidFill>
                <a:latin typeface="Times" pitchFamily="-112" charset="0"/>
              </a:defRPr>
            </a:lvl8pPr>
            <a:lvl9pPr marL="1828800" algn="ctr" rtl="0" fontAlgn="base">
              <a:spcBef>
                <a:spcPct val="0"/>
              </a:spcBef>
              <a:spcAft>
                <a:spcPct val="0"/>
              </a:spcAft>
              <a:defRPr sz="4400">
                <a:solidFill>
                  <a:schemeClr val="tx2"/>
                </a:solidFill>
                <a:latin typeface="Times" pitchFamily="-112" charset="0"/>
              </a:defRPr>
            </a:lvl9pPr>
          </a:lstStyle>
          <a:p>
            <a:pPr algn="l">
              <a:defRPr/>
            </a:pPr>
            <a:r>
              <a:rPr lang="en-GB" sz="2400" b="1" kern="0" dirty="0" smtClean="0">
                <a:solidFill>
                  <a:srgbClr val="FFFF00"/>
                </a:solidFill>
                <a:latin typeface="Calibri" pitchFamily="34" charset="0"/>
                <a:ea typeface="ＭＳ Ｐゴシック" charset="-128"/>
              </a:rPr>
              <a:t>Safety Messages</a:t>
            </a:r>
            <a:r>
              <a:rPr lang="en-GB" b="1" kern="0" dirty="0" smtClean="0">
                <a:solidFill>
                  <a:srgbClr val="FFFF00"/>
                </a:solidFill>
                <a:effectLst>
                  <a:outerShdw blurRad="38100" dist="38100" dir="2700000" algn="tl">
                    <a:srgbClr val="C0C0C0"/>
                  </a:outerShdw>
                </a:effectLst>
                <a:latin typeface="Calibri" pitchFamily="34" charset="0"/>
                <a:ea typeface="ＭＳ Ｐゴシック" charset="-128"/>
              </a:rPr>
              <a:t/>
            </a:r>
            <a:br>
              <a:rPr lang="en-GB" b="1" kern="0" dirty="0" smtClean="0">
                <a:solidFill>
                  <a:srgbClr val="FFFF00"/>
                </a:solidFill>
                <a:effectLst>
                  <a:outerShdw blurRad="38100" dist="38100" dir="2700000" algn="tl">
                    <a:srgbClr val="C0C0C0"/>
                  </a:outerShdw>
                </a:effectLst>
                <a:latin typeface="Calibri" pitchFamily="34" charset="0"/>
                <a:ea typeface="ＭＳ Ｐゴシック" charset="-128"/>
              </a:rPr>
            </a:br>
            <a:endParaRPr lang="en-GB" sz="2000" b="1" kern="0" dirty="0" smtClean="0">
              <a:solidFill>
                <a:srgbClr val="FFFF00"/>
              </a:solidFill>
              <a:latin typeface="Calibri" pitchFamily="34" charset="0"/>
            </a:endParaRPr>
          </a:p>
        </p:txBody>
      </p:sp>
      <p:sp>
        <p:nvSpPr>
          <p:cNvPr id="5" name="Rounded Rectangle 4"/>
          <p:cNvSpPr/>
          <p:nvPr/>
        </p:nvSpPr>
        <p:spPr bwMode="auto">
          <a:xfrm>
            <a:off x="330749" y="1412777"/>
            <a:ext cx="7180221" cy="1008111"/>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rPr>
              <a:t>How can this safety information be portrayed to the public?</a:t>
            </a:r>
            <a:endParaRPr kumimoji="0" lang="en-GB" sz="2800" b="0" i="0" u="none" strike="noStrike" cap="none" normalizeH="0" baseline="0" dirty="0">
              <a:ln>
                <a:noFill/>
              </a:ln>
              <a:solidFill>
                <a:schemeClr val="tx1"/>
              </a:solidFill>
              <a:effectLst/>
              <a:latin typeface="Calibri" pitchFamily="34" charset="0"/>
            </a:endParaRPr>
          </a:p>
        </p:txBody>
      </p:sp>
      <p:sp>
        <p:nvSpPr>
          <p:cNvPr id="4" name="TextBox 3"/>
          <p:cNvSpPr txBox="1"/>
          <p:nvPr/>
        </p:nvSpPr>
        <p:spPr>
          <a:xfrm>
            <a:off x="334066" y="2700136"/>
            <a:ext cx="5043845" cy="2062103"/>
          </a:xfrm>
          <a:prstGeom prst="rect">
            <a:avLst/>
          </a:prstGeom>
          <a:noFill/>
        </p:spPr>
        <p:txBody>
          <a:bodyPr wrap="square" rtlCol="0">
            <a:spAutoFit/>
          </a:bodyPr>
          <a:lstStyle/>
          <a:p>
            <a:pPr marL="285750" indent="-285750">
              <a:buFont typeface="Arial" pitchFamily="34" charset="0"/>
              <a:buChar char="•"/>
            </a:pPr>
            <a:r>
              <a:rPr lang="en-GB" sz="3200" dirty="0" smtClean="0">
                <a:solidFill>
                  <a:schemeClr val="bg1"/>
                </a:solidFill>
                <a:latin typeface="Calibri" pitchFamily="34" charset="0"/>
              </a:rPr>
              <a:t>Signs</a:t>
            </a:r>
          </a:p>
          <a:p>
            <a:pPr marL="285750" indent="-285750">
              <a:buFont typeface="Arial" pitchFamily="34" charset="0"/>
              <a:buChar char="•"/>
            </a:pPr>
            <a:r>
              <a:rPr lang="en-GB" sz="3200" dirty="0" smtClean="0">
                <a:solidFill>
                  <a:schemeClr val="bg1"/>
                </a:solidFill>
                <a:latin typeface="Calibri" pitchFamily="34" charset="0"/>
              </a:rPr>
              <a:t>Boards</a:t>
            </a:r>
          </a:p>
          <a:p>
            <a:pPr marL="285750" indent="-285750">
              <a:buFont typeface="Arial" pitchFamily="34" charset="0"/>
              <a:buChar char="•"/>
            </a:pPr>
            <a:r>
              <a:rPr lang="en-GB" sz="3200" dirty="0" smtClean="0">
                <a:solidFill>
                  <a:schemeClr val="bg1"/>
                </a:solidFill>
                <a:latin typeface="Calibri" pitchFamily="34" charset="0"/>
              </a:rPr>
              <a:t>Flags</a:t>
            </a:r>
          </a:p>
          <a:p>
            <a:pPr marL="285750" indent="-285750">
              <a:buFont typeface="Arial" pitchFamily="34" charset="0"/>
              <a:buChar char="•"/>
            </a:pPr>
            <a:r>
              <a:rPr lang="en-GB" sz="3200" dirty="0" smtClean="0">
                <a:solidFill>
                  <a:schemeClr val="bg1"/>
                </a:solidFill>
                <a:latin typeface="Calibri" pitchFamily="34" charset="0"/>
              </a:rPr>
              <a:t>Loud Haler</a:t>
            </a:r>
            <a:endParaRPr lang="en-GB" sz="3200" dirty="0">
              <a:solidFill>
                <a:schemeClr val="bg1"/>
              </a:solidFill>
              <a:latin typeface="Calibri" pitchFamily="34" charset="0"/>
            </a:endParaRPr>
          </a:p>
        </p:txBody>
      </p:sp>
      <p:pic>
        <p:nvPicPr>
          <p:cNvPr id="20482" name="Picture 2" descr="http://johnconners.files.wordpress.com/2009/10/img_0250.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544" t="3321" r="19557" b="7367"/>
          <a:stretch/>
        </p:blipFill>
        <p:spPr bwMode="auto">
          <a:xfrm>
            <a:off x="6318192" y="2636913"/>
            <a:ext cx="2002401" cy="2035362"/>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http://www.tarasigns.com/uploaded/VC4860e90c97005.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5771" y="2636913"/>
            <a:ext cx="1524279" cy="2035362"/>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porthminstercafe.co.uk/clientpics/jon-porthminster-beach-safety1.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27567" y="4797152"/>
            <a:ext cx="2381250" cy="1790701"/>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bwMode="auto">
          <a:xfrm>
            <a:off x="359015" y="4797152"/>
            <a:ext cx="4429009" cy="1584176"/>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rPr>
              <a:t>What</a:t>
            </a:r>
            <a:r>
              <a:rPr kumimoji="0" lang="en-GB" sz="2800" b="0" i="0" u="none" strike="noStrike" cap="none" normalizeH="0" dirty="0" smtClean="0">
                <a:ln>
                  <a:noFill/>
                </a:ln>
                <a:solidFill>
                  <a:schemeClr val="tx1"/>
                </a:solidFill>
                <a:effectLst/>
                <a:latin typeface="Calibri" pitchFamily="34" charset="0"/>
              </a:rPr>
              <a:t> ar</a:t>
            </a:r>
            <a:r>
              <a:rPr lang="en-GB" sz="2800" dirty="0" smtClean="0">
                <a:latin typeface="Calibri" pitchFamily="34" charset="0"/>
              </a:rPr>
              <a:t>e the key safety messages that need to be relayed to the public?</a:t>
            </a:r>
            <a:endParaRPr kumimoji="0" lang="en-GB" sz="2800" b="0" i="0" u="none" strike="noStrike" cap="none" normalizeH="0" baseline="0" dirty="0">
              <a:ln>
                <a:noFill/>
              </a:ln>
              <a:solidFill>
                <a:schemeClr val="tx1"/>
              </a:solidFill>
              <a:effectLst/>
              <a:latin typeface="Calibri" pitchFamily="34" charset="0"/>
            </a:endParaRPr>
          </a:p>
        </p:txBody>
      </p:sp>
    </p:spTree>
    <p:extLst>
      <p:ext uri="{BB962C8B-B14F-4D97-AF65-F5344CB8AC3E}">
        <p14:creationId xmlns:p14="http://schemas.microsoft.com/office/powerpoint/2010/main" val="4011906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piersbaker.co.uk/colour%20cartoons/BeachPoste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bwMode="auto">
          <a:xfrm>
            <a:off x="2411760" y="6093296"/>
            <a:ext cx="4320480" cy="764704"/>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rPr>
              <a:t>Spot</a:t>
            </a:r>
            <a:r>
              <a:rPr kumimoji="0" lang="en-GB" sz="2000" b="0" i="0" u="none" strike="noStrike" cap="none" normalizeH="0" dirty="0" smtClean="0">
                <a:ln>
                  <a:noFill/>
                </a:ln>
                <a:solidFill>
                  <a:schemeClr val="tx1"/>
                </a:solidFill>
                <a:effectLst/>
                <a:latin typeface="Calibri" pitchFamily="34" charset="0"/>
              </a:rPr>
              <a:t> everything to do  with safety on the beach….</a:t>
            </a:r>
            <a:endParaRPr kumimoji="0" lang="en-GB" sz="2000" b="0" i="0" u="none" strike="noStrike" cap="none" normalizeH="0" baseline="0" dirty="0">
              <a:ln>
                <a:noFill/>
              </a:ln>
              <a:solidFill>
                <a:schemeClr val="tx1"/>
              </a:solidFill>
              <a:effectLst/>
              <a:latin typeface="Calibri" pitchFamily="34" charset="0"/>
            </a:endParaRPr>
          </a:p>
        </p:txBody>
      </p:sp>
    </p:spTree>
    <p:extLst>
      <p:ext uri="{BB962C8B-B14F-4D97-AF65-F5344CB8AC3E}">
        <p14:creationId xmlns:p14="http://schemas.microsoft.com/office/powerpoint/2010/main" val="425821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228600" y="0"/>
            <a:ext cx="9144000" cy="1143000"/>
          </a:xfrm>
        </p:spPr>
        <p:txBody>
          <a:bodyPr/>
          <a:lstStyle/>
          <a:p>
            <a:pPr algn="l"/>
            <a:r>
              <a:rPr lang="en-US" altLang="en-US" sz="2400" b="1" dirty="0">
                <a:solidFill>
                  <a:srgbClr val="FFFF00"/>
                </a:solidFill>
                <a:latin typeface="Calibri" panose="020F0502020204030204" pitchFamily="34" charset="0"/>
              </a:rPr>
              <a:t>Effective Communication Skills</a:t>
            </a:r>
            <a:endParaRPr lang="en-AU" altLang="en-US" sz="2400" b="1" dirty="0">
              <a:solidFill>
                <a:srgbClr val="FFFF00"/>
              </a:solidFill>
              <a:latin typeface="Calibri" panose="020F0502020204030204" pitchFamily="34" charset="0"/>
            </a:endParaRPr>
          </a:p>
        </p:txBody>
      </p:sp>
      <p:grpSp>
        <p:nvGrpSpPr>
          <p:cNvPr id="79875" name="Group 3"/>
          <p:cNvGrpSpPr>
            <a:grpSpLocks/>
          </p:cNvGrpSpPr>
          <p:nvPr/>
        </p:nvGrpSpPr>
        <p:grpSpPr bwMode="auto">
          <a:xfrm>
            <a:off x="0" y="1092199"/>
            <a:ext cx="8728075" cy="5137151"/>
            <a:chOff x="96" y="830"/>
            <a:chExt cx="5498" cy="3236"/>
          </a:xfrm>
        </p:grpSpPr>
        <p:sp>
          <p:nvSpPr>
            <p:cNvPr id="79877" name="Line 5"/>
            <p:cNvSpPr>
              <a:spLocks noChangeShapeType="1"/>
            </p:cNvSpPr>
            <p:nvPr/>
          </p:nvSpPr>
          <p:spPr bwMode="auto">
            <a:xfrm flipV="1">
              <a:off x="3792" y="1680"/>
              <a:ext cx="480" cy="336"/>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878" name="Line 6"/>
            <p:cNvSpPr>
              <a:spLocks noChangeShapeType="1"/>
            </p:cNvSpPr>
            <p:nvPr/>
          </p:nvSpPr>
          <p:spPr bwMode="auto">
            <a:xfrm flipH="1" flipV="1">
              <a:off x="1603" y="1750"/>
              <a:ext cx="557" cy="266"/>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879" name="Line 7"/>
            <p:cNvSpPr>
              <a:spLocks noChangeShapeType="1"/>
            </p:cNvSpPr>
            <p:nvPr/>
          </p:nvSpPr>
          <p:spPr bwMode="auto">
            <a:xfrm flipH="1">
              <a:off x="1536" y="2304"/>
              <a:ext cx="432"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880" name="Line 8"/>
            <p:cNvSpPr>
              <a:spLocks noChangeShapeType="1"/>
            </p:cNvSpPr>
            <p:nvPr/>
          </p:nvSpPr>
          <p:spPr bwMode="auto">
            <a:xfrm flipH="1">
              <a:off x="1536" y="2640"/>
              <a:ext cx="726" cy="851"/>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881" name="Line 9"/>
            <p:cNvSpPr>
              <a:spLocks noChangeShapeType="1"/>
            </p:cNvSpPr>
            <p:nvPr/>
          </p:nvSpPr>
          <p:spPr bwMode="auto">
            <a:xfrm>
              <a:off x="3744" y="2592"/>
              <a:ext cx="768" cy="912"/>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882" name="Line 10"/>
            <p:cNvSpPr>
              <a:spLocks noChangeShapeType="1"/>
            </p:cNvSpPr>
            <p:nvPr/>
          </p:nvSpPr>
          <p:spPr bwMode="auto">
            <a:xfrm>
              <a:off x="3969" y="2296"/>
              <a:ext cx="447" cy="8"/>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883" name="Line 11"/>
            <p:cNvSpPr>
              <a:spLocks noChangeShapeType="1"/>
            </p:cNvSpPr>
            <p:nvPr/>
          </p:nvSpPr>
          <p:spPr bwMode="auto">
            <a:xfrm flipH="1">
              <a:off x="2976" y="2784"/>
              <a:ext cx="0" cy="432"/>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884" name="Text Box 12"/>
            <p:cNvSpPr txBox="1">
              <a:spLocks noChangeArrowheads="1"/>
            </p:cNvSpPr>
            <p:nvPr/>
          </p:nvSpPr>
          <p:spPr bwMode="auto">
            <a:xfrm>
              <a:off x="1920" y="830"/>
              <a:ext cx="2208" cy="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spcAft>
                  <a:spcPct val="0"/>
                </a:spcAft>
              </a:pPr>
              <a:r>
                <a:rPr lang="en-US" altLang="en-US" sz="2600" dirty="0">
                  <a:solidFill>
                    <a:schemeClr val="bg1"/>
                  </a:solidFill>
                  <a:latin typeface="Calibri" panose="020F0502020204030204" pitchFamily="34" charset="0"/>
                </a:rPr>
                <a:t>Eye contact &amp; visible mouth</a:t>
              </a:r>
              <a:endParaRPr lang="en-AU" altLang="en-US" sz="2600" dirty="0">
                <a:solidFill>
                  <a:schemeClr val="bg1"/>
                </a:solidFill>
                <a:latin typeface="Calibri" panose="020F0502020204030204" pitchFamily="34" charset="0"/>
              </a:endParaRPr>
            </a:p>
          </p:txBody>
        </p:sp>
        <p:sp>
          <p:nvSpPr>
            <p:cNvPr id="79885" name="Text Box 13"/>
            <p:cNvSpPr txBox="1">
              <a:spLocks noChangeArrowheads="1"/>
            </p:cNvSpPr>
            <p:nvPr/>
          </p:nvSpPr>
          <p:spPr bwMode="auto">
            <a:xfrm>
              <a:off x="4320" y="1440"/>
              <a:ext cx="1200" cy="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spcAft>
                  <a:spcPct val="0"/>
                </a:spcAft>
              </a:pPr>
              <a:r>
                <a:rPr lang="en-US" altLang="en-US" sz="2600" dirty="0">
                  <a:solidFill>
                    <a:schemeClr val="bg1"/>
                  </a:solidFill>
                  <a:latin typeface="Calibri" panose="020F0502020204030204" pitchFamily="34" charset="0"/>
                </a:rPr>
                <a:t>Body language</a:t>
              </a:r>
              <a:endParaRPr lang="en-AU" altLang="en-US" sz="2600" dirty="0">
                <a:solidFill>
                  <a:schemeClr val="bg1"/>
                </a:solidFill>
                <a:latin typeface="Calibri" panose="020F0502020204030204" pitchFamily="34" charset="0"/>
              </a:endParaRPr>
            </a:p>
          </p:txBody>
        </p:sp>
        <p:sp>
          <p:nvSpPr>
            <p:cNvPr id="79876" name="Oval 4"/>
            <p:cNvSpPr>
              <a:spLocks noChangeArrowheads="1"/>
            </p:cNvSpPr>
            <p:nvPr/>
          </p:nvSpPr>
          <p:spPr bwMode="auto">
            <a:xfrm>
              <a:off x="1882" y="1824"/>
              <a:ext cx="2102" cy="1176"/>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Aft>
                  <a:spcPct val="0"/>
                </a:spcAft>
              </a:pPr>
              <a:r>
                <a:rPr lang="en-US" altLang="en-US" sz="2700" b="1" dirty="0">
                  <a:latin typeface="Calibri" panose="020F0502020204030204" pitchFamily="34" charset="0"/>
                </a:rPr>
                <a:t>Effective </a:t>
              </a:r>
            </a:p>
            <a:p>
              <a:pPr algn="ctr">
                <a:spcAft>
                  <a:spcPct val="0"/>
                </a:spcAft>
              </a:pPr>
              <a:r>
                <a:rPr lang="en-US" altLang="en-US" sz="2700" b="1" dirty="0">
                  <a:latin typeface="Calibri" panose="020F0502020204030204" pitchFamily="34" charset="0"/>
                </a:rPr>
                <a:t>Communication skills</a:t>
              </a:r>
              <a:endParaRPr lang="en-AU" altLang="en-US" sz="2700" b="1" dirty="0">
                <a:latin typeface="Calibri" panose="020F0502020204030204" pitchFamily="34" charset="0"/>
              </a:endParaRPr>
            </a:p>
          </p:txBody>
        </p:sp>
        <p:sp>
          <p:nvSpPr>
            <p:cNvPr id="79886" name="Text Box 14"/>
            <p:cNvSpPr txBox="1">
              <a:spLocks noChangeArrowheads="1"/>
            </p:cNvSpPr>
            <p:nvPr/>
          </p:nvSpPr>
          <p:spPr bwMode="auto">
            <a:xfrm>
              <a:off x="4464" y="2208"/>
              <a:ext cx="1056"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spcAft>
                  <a:spcPct val="0"/>
                </a:spcAft>
              </a:pPr>
              <a:r>
                <a:rPr lang="en-US" altLang="en-US" sz="2600" dirty="0">
                  <a:solidFill>
                    <a:schemeClr val="bg1"/>
                  </a:solidFill>
                  <a:latin typeface="Calibri" panose="020F0502020204030204" pitchFamily="34" charset="0"/>
                </a:rPr>
                <a:t>Silence</a:t>
              </a:r>
            </a:p>
          </p:txBody>
        </p:sp>
        <p:sp>
          <p:nvSpPr>
            <p:cNvPr id="79887" name="Rectangle 15"/>
            <p:cNvSpPr>
              <a:spLocks noChangeArrowheads="1"/>
            </p:cNvSpPr>
            <p:nvPr/>
          </p:nvSpPr>
          <p:spPr bwMode="auto">
            <a:xfrm>
              <a:off x="3915" y="3504"/>
              <a:ext cx="1679" cy="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Aft>
                  <a:spcPct val="0"/>
                </a:spcAft>
              </a:pPr>
              <a:r>
                <a:rPr lang="en-US" altLang="en-US" sz="2600" dirty="0">
                  <a:solidFill>
                    <a:schemeClr val="bg1"/>
                  </a:solidFill>
                  <a:latin typeface="Calibri" panose="020F0502020204030204" pitchFamily="34" charset="0"/>
                </a:rPr>
                <a:t>Checking </a:t>
              </a:r>
            </a:p>
            <a:p>
              <a:pPr algn="ctr">
                <a:spcAft>
                  <a:spcPct val="0"/>
                </a:spcAft>
              </a:pPr>
              <a:r>
                <a:rPr lang="en-US" altLang="en-US" sz="2600" dirty="0">
                  <a:solidFill>
                    <a:schemeClr val="bg1"/>
                  </a:solidFill>
                  <a:latin typeface="Calibri" panose="020F0502020204030204" pitchFamily="34" charset="0"/>
                </a:rPr>
                <a:t>for understanding</a:t>
              </a:r>
              <a:endParaRPr lang="en-AU" altLang="en-US" sz="2600" dirty="0">
                <a:solidFill>
                  <a:schemeClr val="bg1"/>
                </a:solidFill>
                <a:latin typeface="Calibri" panose="020F0502020204030204" pitchFamily="34" charset="0"/>
              </a:endParaRPr>
            </a:p>
          </p:txBody>
        </p:sp>
        <p:sp>
          <p:nvSpPr>
            <p:cNvPr id="79888" name="Rectangle 16"/>
            <p:cNvSpPr>
              <a:spLocks noChangeArrowheads="1"/>
            </p:cNvSpPr>
            <p:nvPr/>
          </p:nvSpPr>
          <p:spPr bwMode="auto">
            <a:xfrm>
              <a:off x="2544" y="3168"/>
              <a:ext cx="1162"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spcAft>
                  <a:spcPct val="0"/>
                </a:spcAft>
              </a:pPr>
              <a:r>
                <a:rPr lang="en-US" altLang="en-US" sz="2600" dirty="0">
                  <a:solidFill>
                    <a:schemeClr val="bg1"/>
                  </a:solidFill>
                  <a:latin typeface="Calibri" panose="020F0502020204030204" pitchFamily="34" charset="0"/>
                </a:rPr>
                <a:t>Smiling face</a:t>
              </a:r>
              <a:endParaRPr lang="en-AU" altLang="en-US" sz="2600" dirty="0">
                <a:solidFill>
                  <a:schemeClr val="bg1"/>
                </a:solidFill>
                <a:latin typeface="Calibri" panose="020F0502020204030204" pitchFamily="34" charset="0"/>
              </a:endParaRPr>
            </a:p>
          </p:txBody>
        </p:sp>
        <p:sp>
          <p:nvSpPr>
            <p:cNvPr id="79889" name="Rectangle 17"/>
            <p:cNvSpPr>
              <a:spLocks noChangeArrowheads="1"/>
            </p:cNvSpPr>
            <p:nvPr/>
          </p:nvSpPr>
          <p:spPr bwMode="auto">
            <a:xfrm>
              <a:off x="537" y="3504"/>
              <a:ext cx="1842" cy="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Aft>
                  <a:spcPct val="0"/>
                </a:spcAft>
              </a:pPr>
              <a:r>
                <a:rPr lang="en-US" altLang="en-US" sz="2600" dirty="0">
                  <a:solidFill>
                    <a:schemeClr val="bg1"/>
                  </a:solidFill>
                  <a:latin typeface="Calibri" panose="020F0502020204030204" pitchFamily="34" charset="0"/>
                </a:rPr>
                <a:t>Summarising </a:t>
              </a:r>
            </a:p>
            <a:p>
              <a:pPr algn="ctr">
                <a:spcAft>
                  <a:spcPct val="0"/>
                </a:spcAft>
              </a:pPr>
              <a:r>
                <a:rPr lang="en-US" altLang="en-US" sz="2600" dirty="0">
                  <a:solidFill>
                    <a:schemeClr val="bg1"/>
                  </a:solidFill>
                  <a:latin typeface="Calibri" panose="020F0502020204030204" pitchFamily="34" charset="0"/>
                </a:rPr>
                <a:t>what has been said </a:t>
              </a:r>
              <a:endParaRPr lang="en-AU" altLang="en-US" sz="2600" dirty="0">
                <a:solidFill>
                  <a:schemeClr val="bg1"/>
                </a:solidFill>
                <a:latin typeface="Calibri" panose="020F0502020204030204" pitchFamily="34" charset="0"/>
              </a:endParaRPr>
            </a:p>
          </p:txBody>
        </p:sp>
        <p:sp>
          <p:nvSpPr>
            <p:cNvPr id="79890" name="Rectangle 18"/>
            <p:cNvSpPr>
              <a:spLocks noChangeArrowheads="1"/>
            </p:cNvSpPr>
            <p:nvPr/>
          </p:nvSpPr>
          <p:spPr bwMode="auto">
            <a:xfrm>
              <a:off x="96" y="2160"/>
              <a:ext cx="1507" cy="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Aft>
                  <a:spcPct val="0"/>
                </a:spcAft>
              </a:pPr>
              <a:r>
                <a:rPr lang="en-US" altLang="en-US" sz="2600" dirty="0">
                  <a:solidFill>
                    <a:schemeClr val="bg1"/>
                  </a:solidFill>
                  <a:latin typeface="Calibri" panose="020F0502020204030204" pitchFamily="34" charset="0"/>
                </a:rPr>
                <a:t>Encouragement </a:t>
              </a:r>
            </a:p>
            <a:p>
              <a:pPr>
                <a:spcAft>
                  <a:spcPct val="0"/>
                </a:spcAft>
              </a:pPr>
              <a:r>
                <a:rPr lang="en-US" altLang="en-US" sz="2600" dirty="0">
                  <a:solidFill>
                    <a:schemeClr val="bg1"/>
                  </a:solidFill>
                  <a:latin typeface="Calibri" panose="020F0502020204030204" pitchFamily="34" charset="0"/>
                </a:rPr>
                <a:t>to continue</a:t>
              </a:r>
              <a:endParaRPr lang="en-AU" altLang="en-US" sz="2600" dirty="0">
                <a:solidFill>
                  <a:schemeClr val="bg1"/>
                </a:solidFill>
                <a:latin typeface="Calibri" panose="020F0502020204030204" pitchFamily="34" charset="0"/>
              </a:endParaRPr>
            </a:p>
          </p:txBody>
        </p:sp>
        <p:sp>
          <p:nvSpPr>
            <p:cNvPr id="79891" name="Rectangle 19"/>
            <p:cNvSpPr>
              <a:spLocks noChangeArrowheads="1"/>
            </p:cNvSpPr>
            <p:nvPr/>
          </p:nvSpPr>
          <p:spPr bwMode="auto">
            <a:xfrm>
              <a:off x="240" y="1440"/>
              <a:ext cx="150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spcAft>
                  <a:spcPct val="0"/>
                </a:spcAft>
              </a:pPr>
              <a:r>
                <a:rPr lang="en-US" altLang="en-US" sz="2600" dirty="0">
                  <a:solidFill>
                    <a:schemeClr val="bg1"/>
                  </a:solidFill>
                  <a:latin typeface="Calibri" panose="020F0502020204030204" pitchFamily="34" charset="0"/>
                </a:rPr>
                <a:t>Some questions</a:t>
              </a:r>
            </a:p>
          </p:txBody>
        </p:sp>
        <p:sp>
          <p:nvSpPr>
            <p:cNvPr id="79892" name="Line 20"/>
            <p:cNvSpPr>
              <a:spLocks noChangeShapeType="1"/>
            </p:cNvSpPr>
            <p:nvPr/>
          </p:nvSpPr>
          <p:spPr bwMode="auto">
            <a:xfrm flipV="1">
              <a:off x="2976" y="1392"/>
              <a:ext cx="0" cy="432"/>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extLst>
      <p:ext uri="{BB962C8B-B14F-4D97-AF65-F5344CB8AC3E}">
        <p14:creationId xmlns:p14="http://schemas.microsoft.com/office/powerpoint/2010/main" val="614345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9874"/>
                                        </p:tgtEl>
                                        <p:attrNameLst>
                                          <p:attrName>style.visibility</p:attrName>
                                        </p:attrNameLst>
                                      </p:cBhvr>
                                      <p:to>
                                        <p:strVal val="visible"/>
                                      </p:to>
                                    </p:set>
                                    <p:animEffect transition="in" filter="fade">
                                      <p:cBhvr>
                                        <p:cTn id="7" dur="1000"/>
                                        <p:tgtEl>
                                          <p:spTgt spid="79874"/>
                                        </p:tgtEl>
                                      </p:cBhvr>
                                    </p:animEffect>
                                    <p:anim calcmode="lin" valueType="num">
                                      <p:cBhvr>
                                        <p:cTn id="8" dur="1000" fill="hold"/>
                                        <p:tgtEl>
                                          <p:spTgt spid="79874"/>
                                        </p:tgtEl>
                                        <p:attrNameLst>
                                          <p:attrName>ppt_x</p:attrName>
                                        </p:attrNameLst>
                                      </p:cBhvr>
                                      <p:tavLst>
                                        <p:tav tm="0">
                                          <p:val>
                                            <p:strVal val="#ppt_x"/>
                                          </p:val>
                                        </p:tav>
                                        <p:tav tm="100000">
                                          <p:val>
                                            <p:strVal val="#ppt_x"/>
                                          </p:val>
                                        </p:tav>
                                      </p:tavLst>
                                    </p:anim>
                                    <p:anim calcmode="lin" valueType="num">
                                      <p:cBhvr>
                                        <p:cTn id="9" dur="1000" fill="hold"/>
                                        <p:tgtEl>
                                          <p:spTgt spid="7987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3" presetClass="entr" presetSubtype="16" fill="hold" nodeType="afterEffect">
                                  <p:stCondLst>
                                    <p:cond delay="0"/>
                                  </p:stCondLst>
                                  <p:childTnLst>
                                    <p:set>
                                      <p:cBhvr>
                                        <p:cTn id="12" dur="1" fill="hold">
                                          <p:stCondLst>
                                            <p:cond delay="0"/>
                                          </p:stCondLst>
                                        </p:cTn>
                                        <p:tgtEl>
                                          <p:spTgt spid="79875"/>
                                        </p:tgtEl>
                                        <p:attrNameLst>
                                          <p:attrName>style.visibility</p:attrName>
                                        </p:attrNameLst>
                                      </p:cBhvr>
                                      <p:to>
                                        <p:strVal val="visible"/>
                                      </p:to>
                                    </p:set>
                                    <p:anim calcmode="lin" valueType="num">
                                      <p:cBhvr>
                                        <p:cTn id="13" dur="500" fill="hold"/>
                                        <p:tgtEl>
                                          <p:spTgt spid="79875"/>
                                        </p:tgtEl>
                                        <p:attrNameLst>
                                          <p:attrName>ppt_w</p:attrName>
                                        </p:attrNameLst>
                                      </p:cBhvr>
                                      <p:tavLst>
                                        <p:tav tm="0">
                                          <p:val>
                                            <p:fltVal val="0"/>
                                          </p:val>
                                        </p:tav>
                                        <p:tav tm="100000">
                                          <p:val>
                                            <p:strVal val="#ppt_w"/>
                                          </p:val>
                                        </p:tav>
                                      </p:tavLst>
                                    </p:anim>
                                    <p:anim calcmode="lin" valueType="num">
                                      <p:cBhvr>
                                        <p:cTn id="14" dur="500" fill="hold"/>
                                        <p:tgtEl>
                                          <p:spTgt spid="7987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277788" y="1923921"/>
            <a:ext cx="8001000" cy="3477875"/>
          </a:xfrm>
          <a:prstGeom prst="rect">
            <a:avLst/>
          </a:prstGeom>
          <a:noFill/>
          <a:ln w="9525">
            <a:noFill/>
            <a:miter lim="800000"/>
            <a:headEnd/>
            <a:tailEnd/>
          </a:ln>
          <a:effectLst/>
        </p:spPr>
        <p:txBody>
          <a:bodyPr anchor="ctr">
            <a:spAutoFit/>
          </a:bodyPr>
          <a:lstStyle/>
          <a:p>
            <a:pPr marL="342900" indent="-342900">
              <a:tabLst>
                <a:tab pos="457200" algn="l"/>
              </a:tabLst>
              <a:defRPr/>
            </a:pPr>
            <a:endParaRPr lang="en-US" sz="2400" b="1" dirty="0">
              <a:solidFill>
                <a:srgbClr val="FFFF00"/>
              </a:solidFill>
              <a:effectLst>
                <a:outerShdw blurRad="38100" dist="38100" dir="2700000" algn="tl">
                  <a:srgbClr val="000000"/>
                </a:outerShdw>
              </a:effectLst>
              <a:latin typeface="Calibri" panose="020F0502020204030204" pitchFamily="34" charset="0"/>
            </a:endParaRPr>
          </a:p>
          <a:p>
            <a:pPr marL="457200" indent="-457200">
              <a:buFont typeface="Wingdings" panose="05000000000000000000" pitchFamily="2" charset="2"/>
              <a:buChar char="Ø"/>
              <a:tabLst>
                <a:tab pos="457200" algn="l"/>
              </a:tabLst>
              <a:defRPr/>
            </a:pPr>
            <a:r>
              <a:rPr lang="en-US" sz="2800" dirty="0" smtClean="0">
                <a:solidFill>
                  <a:schemeClr val="bg1"/>
                </a:solidFill>
                <a:latin typeface="Calibri" panose="020F0502020204030204" pitchFamily="34" charset="0"/>
              </a:rPr>
              <a:t>Gestures</a:t>
            </a:r>
            <a:endParaRPr lang="en-US" sz="2800" dirty="0">
              <a:solidFill>
                <a:schemeClr val="bg1"/>
              </a:solidFill>
              <a:latin typeface="Calibri" panose="020F0502020204030204" pitchFamily="34" charset="0"/>
            </a:endParaRPr>
          </a:p>
          <a:p>
            <a:pPr marL="457200" indent="-457200">
              <a:buFont typeface="Wingdings" panose="05000000000000000000" pitchFamily="2" charset="2"/>
              <a:buChar char="Ø"/>
              <a:tabLst>
                <a:tab pos="457200" algn="l"/>
              </a:tabLst>
              <a:defRPr/>
            </a:pPr>
            <a:r>
              <a:rPr lang="en-US" sz="2800" dirty="0" smtClean="0">
                <a:solidFill>
                  <a:schemeClr val="bg1"/>
                </a:solidFill>
                <a:latin typeface="Calibri" panose="020F0502020204030204" pitchFamily="34" charset="0"/>
              </a:rPr>
              <a:t>Posture </a:t>
            </a:r>
            <a:r>
              <a:rPr lang="en-US" sz="2800" dirty="0">
                <a:solidFill>
                  <a:schemeClr val="bg1"/>
                </a:solidFill>
                <a:latin typeface="Calibri" panose="020F0502020204030204" pitchFamily="34" charset="0"/>
              </a:rPr>
              <a:t>or Body </a:t>
            </a:r>
            <a:r>
              <a:rPr lang="en-US" sz="2800" dirty="0" smtClean="0">
                <a:solidFill>
                  <a:schemeClr val="bg1"/>
                </a:solidFill>
                <a:latin typeface="Calibri" panose="020F0502020204030204" pitchFamily="34" charset="0"/>
              </a:rPr>
              <a:t>language</a:t>
            </a:r>
            <a:endParaRPr lang="en-US" sz="2800" dirty="0">
              <a:solidFill>
                <a:schemeClr val="bg1"/>
              </a:solidFill>
              <a:latin typeface="Calibri" panose="020F0502020204030204" pitchFamily="34" charset="0"/>
            </a:endParaRPr>
          </a:p>
          <a:p>
            <a:pPr marL="457200" indent="-457200">
              <a:buFont typeface="Wingdings" panose="05000000000000000000" pitchFamily="2" charset="2"/>
              <a:buChar char="Ø"/>
              <a:tabLst>
                <a:tab pos="457200" algn="l"/>
              </a:tabLst>
              <a:defRPr/>
            </a:pPr>
            <a:r>
              <a:rPr lang="en-US" sz="2800" dirty="0" smtClean="0">
                <a:solidFill>
                  <a:schemeClr val="bg1"/>
                </a:solidFill>
                <a:latin typeface="Calibri" panose="020F0502020204030204" pitchFamily="34" charset="0"/>
              </a:rPr>
              <a:t>Facial </a:t>
            </a:r>
            <a:r>
              <a:rPr lang="en-US" sz="2800" dirty="0">
                <a:solidFill>
                  <a:schemeClr val="bg1"/>
                </a:solidFill>
                <a:latin typeface="Calibri" panose="020F0502020204030204" pitchFamily="34" charset="0"/>
              </a:rPr>
              <a:t>expressions </a:t>
            </a:r>
          </a:p>
          <a:p>
            <a:pPr marL="457200" indent="-457200">
              <a:buFont typeface="Wingdings" panose="05000000000000000000" pitchFamily="2" charset="2"/>
              <a:buChar char="Ø"/>
              <a:tabLst>
                <a:tab pos="457200" algn="l"/>
              </a:tabLst>
              <a:defRPr/>
            </a:pPr>
            <a:r>
              <a:rPr lang="en-US" sz="2800" dirty="0" smtClean="0">
                <a:solidFill>
                  <a:schemeClr val="bg1"/>
                </a:solidFill>
                <a:latin typeface="Calibri" panose="020F0502020204030204" pitchFamily="34" charset="0"/>
              </a:rPr>
              <a:t>Eye contact</a:t>
            </a:r>
            <a:endParaRPr lang="en-US" sz="2800" dirty="0">
              <a:solidFill>
                <a:schemeClr val="bg1"/>
              </a:solidFill>
              <a:latin typeface="Calibri" panose="020F0502020204030204" pitchFamily="34" charset="0"/>
            </a:endParaRPr>
          </a:p>
          <a:p>
            <a:pPr marL="457200" indent="-457200">
              <a:buFont typeface="Wingdings" panose="05000000000000000000" pitchFamily="2" charset="2"/>
              <a:buChar char="Ø"/>
              <a:tabLst>
                <a:tab pos="457200" algn="l"/>
              </a:tabLst>
              <a:defRPr/>
            </a:pPr>
            <a:r>
              <a:rPr lang="en-US" sz="2800" dirty="0" smtClean="0">
                <a:solidFill>
                  <a:schemeClr val="bg1"/>
                </a:solidFill>
                <a:latin typeface="Calibri" panose="020F0502020204030204" pitchFamily="34" charset="0"/>
              </a:rPr>
              <a:t>Emblems </a:t>
            </a:r>
            <a:endParaRPr lang="en-US" sz="2800" dirty="0">
              <a:solidFill>
                <a:schemeClr val="bg1"/>
              </a:solidFill>
              <a:latin typeface="Calibri" panose="020F0502020204030204" pitchFamily="34" charset="0"/>
            </a:endParaRPr>
          </a:p>
          <a:p>
            <a:pPr marL="457200" indent="-457200">
              <a:buFont typeface="Wingdings" panose="05000000000000000000" pitchFamily="2" charset="2"/>
              <a:buChar char="Ø"/>
              <a:tabLst>
                <a:tab pos="457200" algn="l"/>
              </a:tabLst>
              <a:defRPr/>
            </a:pPr>
            <a:r>
              <a:rPr lang="en-US" sz="2800" dirty="0" smtClean="0">
                <a:solidFill>
                  <a:schemeClr val="bg1"/>
                </a:solidFill>
                <a:latin typeface="Calibri" panose="020F0502020204030204" pitchFamily="34" charset="0"/>
              </a:rPr>
              <a:t>Haptics</a:t>
            </a:r>
            <a:endParaRPr lang="en-US" sz="2800" dirty="0">
              <a:solidFill>
                <a:schemeClr val="bg1"/>
              </a:solidFill>
              <a:latin typeface="Calibri" panose="020F0502020204030204" pitchFamily="34" charset="0"/>
            </a:endParaRPr>
          </a:p>
          <a:p>
            <a:pPr marL="457200" indent="-457200">
              <a:buFont typeface="Wingdings" panose="05000000000000000000" pitchFamily="2" charset="2"/>
              <a:buChar char="Ø"/>
              <a:tabLst>
                <a:tab pos="457200" algn="l"/>
              </a:tabLst>
              <a:defRPr/>
            </a:pPr>
            <a:r>
              <a:rPr lang="en-US" sz="2800" dirty="0" smtClean="0">
                <a:solidFill>
                  <a:schemeClr val="bg1"/>
                </a:solidFill>
                <a:latin typeface="Calibri" panose="020F0502020204030204" pitchFamily="34" charset="0"/>
              </a:rPr>
              <a:t>Appearance  </a:t>
            </a:r>
            <a:r>
              <a:rPr lang="en-US" sz="2800" dirty="0">
                <a:solidFill>
                  <a:schemeClr val="bg1"/>
                </a:solidFill>
                <a:latin typeface="Calibri" panose="020F0502020204030204" pitchFamily="34" charset="0"/>
              </a:rPr>
              <a:t>&amp;  </a:t>
            </a:r>
            <a:r>
              <a:rPr lang="en-US" sz="2800" dirty="0" smtClean="0">
                <a:solidFill>
                  <a:schemeClr val="bg1"/>
                </a:solidFill>
                <a:latin typeface="Calibri" panose="020F0502020204030204" pitchFamily="34" charset="0"/>
              </a:rPr>
              <a:t>Object </a:t>
            </a:r>
            <a:endParaRPr lang="en-US" sz="2800" dirty="0">
              <a:solidFill>
                <a:schemeClr val="bg1"/>
              </a:solidFill>
              <a:latin typeface="Calibri" panose="020F0502020204030204" pitchFamily="34" charset="0"/>
            </a:endParaRPr>
          </a:p>
        </p:txBody>
      </p:sp>
      <p:sp>
        <p:nvSpPr>
          <p:cNvPr id="2" name="Rectangle 1"/>
          <p:cNvSpPr/>
          <p:nvPr/>
        </p:nvSpPr>
        <p:spPr>
          <a:xfrm>
            <a:off x="247278" y="373063"/>
            <a:ext cx="4572000" cy="461665"/>
          </a:xfrm>
          <a:prstGeom prst="rect">
            <a:avLst/>
          </a:prstGeom>
        </p:spPr>
        <p:txBody>
          <a:bodyPr>
            <a:spAutoFit/>
          </a:bodyPr>
          <a:lstStyle/>
          <a:p>
            <a:pPr marL="342900" indent="-342900">
              <a:tabLst>
                <a:tab pos="457200" algn="l"/>
              </a:tabLst>
              <a:defRPr/>
            </a:pPr>
            <a:r>
              <a:rPr lang="en-US" sz="2400" b="1" dirty="0" smtClean="0">
                <a:solidFill>
                  <a:srgbClr val="FFFF00"/>
                </a:solidFill>
                <a:latin typeface="Calibri" panose="020F0502020204030204" pitchFamily="34" charset="0"/>
              </a:rPr>
              <a:t>Non-Verbal  Communication</a:t>
            </a:r>
            <a:endParaRPr lang="en-US" sz="2400" b="1" dirty="0">
              <a:solidFill>
                <a:srgbClr val="FFFF00"/>
              </a:solidFill>
              <a:latin typeface="Calibri" panose="020F0502020204030204" pitchFamily="34" charset="0"/>
            </a:endParaRPr>
          </a:p>
        </p:txBody>
      </p:sp>
      <p:sp>
        <p:nvSpPr>
          <p:cNvPr id="3" name="Rounded Rectangle 2"/>
          <p:cNvSpPr/>
          <p:nvPr/>
        </p:nvSpPr>
        <p:spPr bwMode="auto">
          <a:xfrm>
            <a:off x="611560" y="1268760"/>
            <a:ext cx="7920880" cy="630070"/>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Calibri" panose="020F0502020204030204" pitchFamily="34" charset="0"/>
              </a:rPr>
              <a:t>What</a:t>
            </a:r>
            <a:r>
              <a:rPr kumimoji="0" lang="en-GB" sz="2400" b="1" i="0" u="none" strike="noStrike" cap="none" normalizeH="0" dirty="0" smtClean="0">
                <a:ln>
                  <a:noFill/>
                </a:ln>
                <a:solidFill>
                  <a:schemeClr val="tx1"/>
                </a:solidFill>
                <a:effectLst/>
                <a:latin typeface="Calibri" panose="020F0502020204030204" pitchFamily="34" charset="0"/>
              </a:rPr>
              <a:t> methods of non-verbal comm</a:t>
            </a:r>
            <a:r>
              <a:rPr lang="en-GB" sz="2400" b="1" dirty="0" smtClean="0">
                <a:latin typeface="Calibri" panose="020F0502020204030204" pitchFamily="34" charset="0"/>
              </a:rPr>
              <a:t>unication do we have?</a:t>
            </a:r>
            <a:endParaRPr kumimoji="0" lang="en-GB" sz="2400" b="1" i="0" u="none" strike="noStrike" cap="none" normalizeH="0" baseline="0" dirty="0">
              <a:ln>
                <a:noFill/>
              </a:ln>
              <a:solidFill>
                <a:schemeClr val="tx1"/>
              </a:solidFill>
              <a:effectLst/>
              <a:latin typeface="Calibri" panose="020F0502020204030204" pitchFamily="34" charset="0"/>
            </a:endParaRPr>
          </a:p>
        </p:txBody>
      </p:sp>
      <p:sp>
        <p:nvSpPr>
          <p:cNvPr id="5" name="Rounded Rectangle 4"/>
          <p:cNvSpPr/>
          <p:nvPr/>
        </p:nvSpPr>
        <p:spPr bwMode="auto">
          <a:xfrm>
            <a:off x="613892" y="5733256"/>
            <a:ext cx="7920880" cy="864096"/>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Calibri" panose="020F0502020204030204" pitchFamily="34" charset="0"/>
              </a:rPr>
              <a:t>What effect can our non-verbal</a:t>
            </a:r>
            <a:r>
              <a:rPr kumimoji="0" lang="en-GB" sz="2400" b="1" i="0" u="none" strike="noStrike" cap="none" normalizeH="0" dirty="0" smtClean="0">
                <a:ln>
                  <a:noFill/>
                </a:ln>
                <a:solidFill>
                  <a:schemeClr val="tx1"/>
                </a:solidFill>
                <a:effectLst/>
                <a:latin typeface="Calibri" panose="020F0502020204030204" pitchFamily="34" charset="0"/>
              </a:rPr>
              <a:t> communication skills have on other people</a:t>
            </a:r>
            <a:r>
              <a:rPr lang="en-GB" sz="2400" b="1" dirty="0" smtClean="0">
                <a:latin typeface="Calibri" panose="020F0502020204030204" pitchFamily="34" charset="0"/>
              </a:rPr>
              <a:t>? And in what scenarios?</a:t>
            </a:r>
            <a:endParaRPr kumimoji="0" lang="en-GB" sz="2400" b="1" i="0" u="none" strike="noStrike" cap="none" normalizeH="0" baseline="0" dirty="0">
              <a:ln>
                <a:noFill/>
              </a:ln>
              <a:solidFill>
                <a:schemeClr val="tx1"/>
              </a:solidFill>
              <a:effectLst/>
              <a:latin typeface="Calibri" panose="020F0502020204030204" pitchFamily="34" charset="0"/>
            </a:endParaRPr>
          </a:p>
        </p:txBody>
      </p:sp>
      <p:pic>
        <p:nvPicPr>
          <p:cNvPr id="3074" name="Picture 2" descr="Image result for non-verbal communication 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4332" y="2075288"/>
            <a:ext cx="3352800" cy="3362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91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88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88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88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88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88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88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142875" y="0"/>
            <a:ext cx="6400800" cy="1143000"/>
          </a:xfrm>
        </p:spPr>
        <p:txBody>
          <a:bodyPr/>
          <a:lstStyle/>
          <a:p>
            <a:pPr algn="l">
              <a:defRPr/>
            </a:pPr>
            <a:r>
              <a:rPr lang="en-GB" sz="2400" b="1" dirty="0" smtClean="0">
                <a:solidFill>
                  <a:srgbClr val="FFFF00"/>
                </a:solidFill>
                <a:latin typeface="Calibri" pitchFamily="34" charset="0"/>
              </a:rPr>
              <a:t>Causes of Aggression</a:t>
            </a:r>
          </a:p>
        </p:txBody>
      </p:sp>
      <p:sp>
        <p:nvSpPr>
          <p:cNvPr id="50182" name="TextBox 8"/>
          <p:cNvSpPr txBox="1">
            <a:spLocks noChangeArrowheads="1"/>
          </p:cNvSpPr>
          <p:nvPr/>
        </p:nvSpPr>
        <p:spPr bwMode="auto">
          <a:xfrm>
            <a:off x="395536" y="2420888"/>
            <a:ext cx="8462714"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marL="342900" indent="-342900" eaLnBrk="1" hangingPunct="1">
              <a:buFont typeface="Wingdings" panose="05000000000000000000" pitchFamily="2" charset="2"/>
              <a:buChar char="§"/>
            </a:pPr>
            <a:r>
              <a:rPr lang="en-GB" dirty="0" smtClean="0">
                <a:solidFill>
                  <a:schemeClr val="bg1"/>
                </a:solidFill>
                <a:latin typeface="Calibri" pitchFamily="34" charset="0"/>
              </a:rPr>
              <a:t>People </a:t>
            </a:r>
            <a:r>
              <a:rPr lang="en-GB" dirty="0">
                <a:solidFill>
                  <a:schemeClr val="bg1"/>
                </a:solidFill>
                <a:latin typeface="Calibri" pitchFamily="34" charset="0"/>
              </a:rPr>
              <a:t>unwilling to heed </a:t>
            </a:r>
            <a:r>
              <a:rPr lang="en-GB" dirty="0" smtClean="0">
                <a:solidFill>
                  <a:schemeClr val="bg1"/>
                </a:solidFill>
                <a:latin typeface="Calibri" pitchFamily="34" charset="0"/>
              </a:rPr>
              <a:t>advice</a:t>
            </a:r>
            <a:endParaRPr lang="en-GB" dirty="0">
              <a:solidFill>
                <a:schemeClr val="bg1"/>
              </a:solidFill>
              <a:latin typeface="Calibri" pitchFamily="34" charset="0"/>
            </a:endParaRPr>
          </a:p>
          <a:p>
            <a:pPr marL="342900" indent="-342900" eaLnBrk="1" hangingPunct="1">
              <a:buFont typeface="Wingdings" panose="05000000000000000000" pitchFamily="2" charset="2"/>
              <a:buChar char="§"/>
            </a:pPr>
            <a:r>
              <a:rPr lang="en-GB" dirty="0" smtClean="0">
                <a:solidFill>
                  <a:schemeClr val="bg1"/>
                </a:solidFill>
                <a:latin typeface="Calibri" pitchFamily="34" charset="0"/>
              </a:rPr>
              <a:t>People </a:t>
            </a:r>
            <a:r>
              <a:rPr lang="en-GB" dirty="0">
                <a:solidFill>
                  <a:schemeClr val="bg1"/>
                </a:solidFill>
                <a:latin typeface="Calibri" pitchFamily="34" charset="0"/>
              </a:rPr>
              <a:t>thinking they have more knowledge than </a:t>
            </a:r>
            <a:r>
              <a:rPr lang="en-GB" dirty="0" smtClean="0">
                <a:solidFill>
                  <a:schemeClr val="bg1"/>
                </a:solidFill>
                <a:latin typeface="Calibri" pitchFamily="34" charset="0"/>
              </a:rPr>
              <a:t>the </a:t>
            </a:r>
            <a:r>
              <a:rPr lang="en-GB" dirty="0">
                <a:solidFill>
                  <a:schemeClr val="bg1"/>
                </a:solidFill>
                <a:latin typeface="Calibri" pitchFamily="34" charset="0"/>
              </a:rPr>
              <a:t>lifeguard </a:t>
            </a:r>
          </a:p>
          <a:p>
            <a:pPr marL="342900" indent="-342900" eaLnBrk="1" hangingPunct="1">
              <a:buFont typeface="Wingdings" panose="05000000000000000000" pitchFamily="2" charset="2"/>
              <a:buChar char="§"/>
            </a:pPr>
            <a:r>
              <a:rPr lang="en-GB" dirty="0" smtClean="0">
                <a:solidFill>
                  <a:schemeClr val="bg1"/>
                </a:solidFill>
                <a:latin typeface="Calibri" pitchFamily="34" charset="0"/>
              </a:rPr>
              <a:t>Being </a:t>
            </a:r>
            <a:r>
              <a:rPr lang="en-GB" dirty="0">
                <a:solidFill>
                  <a:schemeClr val="bg1"/>
                </a:solidFill>
                <a:latin typeface="Calibri" pitchFamily="34" charset="0"/>
              </a:rPr>
              <a:t>aware of a lifeguards lack of </a:t>
            </a:r>
            <a:r>
              <a:rPr lang="en-GB" dirty="0" smtClean="0">
                <a:solidFill>
                  <a:schemeClr val="bg1"/>
                </a:solidFill>
                <a:latin typeface="Calibri" pitchFamily="34" charset="0"/>
              </a:rPr>
              <a:t>power</a:t>
            </a:r>
            <a:endParaRPr lang="en-GB" dirty="0">
              <a:solidFill>
                <a:schemeClr val="bg1"/>
              </a:solidFill>
              <a:latin typeface="Calibri" pitchFamily="34" charset="0"/>
            </a:endParaRPr>
          </a:p>
          <a:p>
            <a:pPr marL="342900" indent="-342900" eaLnBrk="1" hangingPunct="1">
              <a:buFont typeface="Wingdings" panose="05000000000000000000" pitchFamily="2" charset="2"/>
              <a:buChar char="§"/>
            </a:pPr>
            <a:r>
              <a:rPr lang="en-GB" dirty="0" smtClean="0">
                <a:solidFill>
                  <a:schemeClr val="bg1"/>
                </a:solidFill>
                <a:latin typeface="Calibri" pitchFamily="34" charset="0"/>
              </a:rPr>
              <a:t>Alcohol </a:t>
            </a:r>
            <a:r>
              <a:rPr lang="en-GB" dirty="0">
                <a:solidFill>
                  <a:schemeClr val="bg1"/>
                </a:solidFill>
                <a:latin typeface="Calibri" pitchFamily="34" charset="0"/>
              </a:rPr>
              <a:t>and drug abusers </a:t>
            </a:r>
          </a:p>
          <a:p>
            <a:pPr marL="342900" indent="-342900" eaLnBrk="1" hangingPunct="1">
              <a:buFont typeface="Wingdings" panose="05000000000000000000" pitchFamily="2" charset="2"/>
              <a:buChar char="§"/>
            </a:pPr>
            <a:r>
              <a:rPr lang="en-GB" dirty="0" smtClean="0">
                <a:solidFill>
                  <a:schemeClr val="bg1"/>
                </a:solidFill>
                <a:latin typeface="Calibri" pitchFamily="34" charset="0"/>
              </a:rPr>
              <a:t>Youths </a:t>
            </a:r>
            <a:r>
              <a:rPr lang="en-GB" dirty="0">
                <a:solidFill>
                  <a:schemeClr val="bg1"/>
                </a:solidFill>
                <a:latin typeface="Calibri" pitchFamily="34" charset="0"/>
              </a:rPr>
              <a:t>with injured friends or </a:t>
            </a:r>
            <a:r>
              <a:rPr lang="en-GB" dirty="0" smtClean="0">
                <a:solidFill>
                  <a:schemeClr val="bg1"/>
                </a:solidFill>
                <a:latin typeface="Calibri" pitchFamily="34" charset="0"/>
              </a:rPr>
              <a:t>family</a:t>
            </a:r>
            <a:endParaRPr lang="en-GB" dirty="0">
              <a:solidFill>
                <a:schemeClr val="bg1"/>
              </a:solidFill>
              <a:latin typeface="Calibri" pitchFamily="34" charset="0"/>
            </a:endParaRPr>
          </a:p>
          <a:p>
            <a:pPr marL="342900" indent="-342900" eaLnBrk="1" hangingPunct="1">
              <a:buFont typeface="Wingdings" panose="05000000000000000000" pitchFamily="2" charset="2"/>
              <a:buChar char="§"/>
            </a:pPr>
            <a:r>
              <a:rPr lang="en-GB" dirty="0" smtClean="0">
                <a:solidFill>
                  <a:schemeClr val="bg1"/>
                </a:solidFill>
                <a:latin typeface="Calibri" pitchFamily="34" charset="0"/>
              </a:rPr>
              <a:t>Ill </a:t>
            </a:r>
            <a:r>
              <a:rPr lang="en-GB" dirty="0">
                <a:solidFill>
                  <a:schemeClr val="bg1"/>
                </a:solidFill>
                <a:latin typeface="Calibri" pitchFamily="34" charset="0"/>
              </a:rPr>
              <a:t>people reacting to authority </a:t>
            </a:r>
          </a:p>
          <a:p>
            <a:pPr marL="342900" indent="-342900" eaLnBrk="1" hangingPunct="1">
              <a:buFont typeface="Wingdings" panose="05000000000000000000" pitchFamily="2" charset="2"/>
              <a:buChar char="§"/>
            </a:pPr>
            <a:r>
              <a:rPr lang="en-GB" dirty="0" smtClean="0">
                <a:solidFill>
                  <a:schemeClr val="bg1"/>
                </a:solidFill>
                <a:latin typeface="Calibri" pitchFamily="34" charset="0"/>
              </a:rPr>
              <a:t>Medical </a:t>
            </a:r>
            <a:r>
              <a:rPr lang="en-GB" dirty="0">
                <a:solidFill>
                  <a:schemeClr val="bg1"/>
                </a:solidFill>
                <a:latin typeface="Calibri" pitchFamily="34" charset="0"/>
              </a:rPr>
              <a:t>states: e.g. Diabetics after surfing and changing </a:t>
            </a:r>
            <a:r>
              <a:rPr lang="en-GB" dirty="0" smtClean="0">
                <a:solidFill>
                  <a:schemeClr val="bg1"/>
                </a:solidFill>
                <a:latin typeface="Calibri" pitchFamily="34" charset="0"/>
              </a:rPr>
              <a:t>sugar levels</a:t>
            </a:r>
            <a:endParaRPr lang="en-GB" dirty="0">
              <a:solidFill>
                <a:schemeClr val="bg1"/>
              </a:solidFill>
              <a:latin typeface="Calibri" pitchFamily="34" charset="0"/>
            </a:endParaRPr>
          </a:p>
          <a:p>
            <a:pPr marL="342900" indent="-342900" eaLnBrk="1" hangingPunct="1">
              <a:buFont typeface="Wingdings" panose="05000000000000000000" pitchFamily="2" charset="2"/>
              <a:buChar char="§"/>
            </a:pPr>
            <a:r>
              <a:rPr lang="en-GB" dirty="0" smtClean="0">
                <a:solidFill>
                  <a:schemeClr val="bg1"/>
                </a:solidFill>
                <a:latin typeface="Calibri" pitchFamily="34" charset="0"/>
              </a:rPr>
              <a:t>Head </a:t>
            </a:r>
            <a:r>
              <a:rPr lang="en-GB" dirty="0">
                <a:solidFill>
                  <a:schemeClr val="bg1"/>
                </a:solidFill>
                <a:latin typeface="Calibri" pitchFamily="34" charset="0"/>
              </a:rPr>
              <a:t>injuries, Epilepsy and Lack of Oxygen </a:t>
            </a:r>
          </a:p>
          <a:p>
            <a:pPr marL="342900" indent="-342900" eaLnBrk="1" hangingPunct="1">
              <a:buFont typeface="Wingdings" panose="05000000000000000000" pitchFamily="2" charset="2"/>
              <a:buChar char="§"/>
            </a:pPr>
            <a:r>
              <a:rPr lang="en-GB" dirty="0" smtClean="0">
                <a:solidFill>
                  <a:schemeClr val="bg1"/>
                </a:solidFill>
                <a:latin typeface="Calibri" pitchFamily="34" charset="0"/>
              </a:rPr>
              <a:t>Mental </a:t>
            </a:r>
            <a:r>
              <a:rPr lang="en-GB" dirty="0">
                <a:solidFill>
                  <a:schemeClr val="bg1"/>
                </a:solidFill>
                <a:latin typeface="Calibri" pitchFamily="34" charset="0"/>
              </a:rPr>
              <a:t>Health Patients </a:t>
            </a:r>
          </a:p>
          <a:p>
            <a:pPr marL="342900" indent="-342900" eaLnBrk="1" hangingPunct="1">
              <a:buFont typeface="Wingdings" panose="05000000000000000000" pitchFamily="2" charset="2"/>
              <a:buChar char="§"/>
            </a:pPr>
            <a:r>
              <a:rPr lang="en-GB" dirty="0" smtClean="0">
                <a:solidFill>
                  <a:schemeClr val="bg1"/>
                </a:solidFill>
                <a:latin typeface="Calibri" pitchFamily="34" charset="0"/>
              </a:rPr>
              <a:t>Lifeguards </a:t>
            </a:r>
            <a:r>
              <a:rPr lang="en-GB" dirty="0">
                <a:solidFill>
                  <a:schemeClr val="bg1"/>
                </a:solidFill>
                <a:latin typeface="Calibri" pitchFamily="34" charset="0"/>
              </a:rPr>
              <a:t>not being sympathetic </a:t>
            </a:r>
          </a:p>
          <a:p>
            <a:pPr eaLnBrk="1" hangingPunct="1"/>
            <a:endParaRPr lang="en-GB" sz="1600" dirty="0">
              <a:latin typeface="Calibri" pitchFamily="34" charset="0"/>
            </a:endParaRPr>
          </a:p>
          <a:p>
            <a:pPr eaLnBrk="1" hangingPunct="1"/>
            <a:endParaRPr lang="en-GB" dirty="0">
              <a:latin typeface="Calibri" pitchFamily="34" charset="0"/>
            </a:endParaRPr>
          </a:p>
          <a:p>
            <a:pPr eaLnBrk="1" hangingPunct="1"/>
            <a:endParaRPr lang="en-GB" dirty="0">
              <a:latin typeface="Calibri" pitchFamily="34" charset="0"/>
            </a:endParaRPr>
          </a:p>
          <a:p>
            <a:pPr eaLnBrk="1" hangingPunct="1"/>
            <a:endParaRPr lang="en-GB" dirty="0">
              <a:latin typeface="Calibri" pitchFamily="34" charset="0"/>
            </a:endParaRPr>
          </a:p>
          <a:p>
            <a:pPr eaLnBrk="1" hangingPunct="1"/>
            <a:endParaRPr lang="en-GB" dirty="0">
              <a:latin typeface="Calibri" pitchFamily="34" charset="0"/>
            </a:endParaRPr>
          </a:p>
        </p:txBody>
      </p:sp>
      <p:sp>
        <p:nvSpPr>
          <p:cNvPr id="2" name="Rounded Rectangle 1"/>
          <p:cNvSpPr/>
          <p:nvPr/>
        </p:nvSpPr>
        <p:spPr bwMode="auto">
          <a:xfrm>
            <a:off x="395536" y="1139552"/>
            <a:ext cx="8208912" cy="921296"/>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2400" b="1" dirty="0">
                <a:latin typeface="Calibri" panose="020F0502020204030204" pitchFamily="34" charset="0"/>
              </a:rPr>
              <a:t>What reasons can cause beach users to become aggressive towards a lifeguard?</a:t>
            </a:r>
          </a:p>
        </p:txBody>
      </p:sp>
    </p:spTree>
    <p:extLst>
      <p:ext uri="{BB962C8B-B14F-4D97-AF65-F5344CB8AC3E}">
        <p14:creationId xmlns:p14="http://schemas.microsoft.com/office/powerpoint/2010/main" val="195232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8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18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18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18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18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18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18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018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18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018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142875" y="0"/>
            <a:ext cx="6400800" cy="1143000"/>
          </a:xfrm>
        </p:spPr>
        <p:txBody>
          <a:bodyPr/>
          <a:lstStyle/>
          <a:p>
            <a:pPr algn="l">
              <a:defRPr/>
            </a:pPr>
            <a:r>
              <a:rPr lang="en-GB" sz="2400" b="1" dirty="0" smtClean="0">
                <a:solidFill>
                  <a:srgbClr val="FFFF00"/>
                </a:solidFill>
                <a:latin typeface="Calibri" pitchFamily="34" charset="0"/>
              </a:rPr>
              <a:t>Cycle of Aggression</a:t>
            </a:r>
          </a:p>
        </p:txBody>
      </p:sp>
      <p:sp>
        <p:nvSpPr>
          <p:cNvPr id="50182" name="TextBox 8"/>
          <p:cNvSpPr txBox="1">
            <a:spLocks noChangeArrowheads="1"/>
          </p:cNvSpPr>
          <p:nvPr/>
        </p:nvSpPr>
        <p:spPr bwMode="auto">
          <a:xfrm>
            <a:off x="395536" y="2204864"/>
            <a:ext cx="846271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endParaRPr lang="en-GB" sz="1600" dirty="0">
              <a:latin typeface="Calibri" pitchFamily="34" charset="0"/>
            </a:endParaRPr>
          </a:p>
          <a:p>
            <a:pPr eaLnBrk="1" hangingPunct="1"/>
            <a:endParaRPr lang="en-GB" dirty="0">
              <a:latin typeface="Calibri" pitchFamily="34" charset="0"/>
            </a:endParaRPr>
          </a:p>
          <a:p>
            <a:pPr eaLnBrk="1" hangingPunct="1"/>
            <a:endParaRPr lang="en-GB" dirty="0">
              <a:latin typeface="Calibri" pitchFamily="34" charset="0"/>
            </a:endParaRPr>
          </a:p>
          <a:p>
            <a:pPr eaLnBrk="1" hangingPunct="1"/>
            <a:endParaRPr lang="en-GB" dirty="0">
              <a:latin typeface="Calibri" pitchFamily="34" charset="0"/>
            </a:endParaRPr>
          </a:p>
          <a:p>
            <a:pPr eaLnBrk="1" hangingPunct="1"/>
            <a:endParaRPr lang="en-GB" dirty="0">
              <a:latin typeface="Calibri" pitchFamily="34" charset="0"/>
            </a:endParaRPr>
          </a:p>
        </p:txBody>
      </p:sp>
      <p:graphicFrame>
        <p:nvGraphicFramePr>
          <p:cNvPr id="2" name="Diagram 1"/>
          <p:cNvGraphicFramePr/>
          <p:nvPr>
            <p:extLst>
              <p:ext uri="{D42A27DB-BD31-4B8C-83A1-F6EECF244321}">
                <p14:modId xmlns:p14="http://schemas.microsoft.com/office/powerpoint/2010/main" val="3380745420"/>
              </p:ext>
            </p:extLst>
          </p:nvPr>
        </p:nvGraphicFramePr>
        <p:xfrm>
          <a:off x="683568" y="980728"/>
          <a:ext cx="8174682"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42910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142875" y="0"/>
            <a:ext cx="6400800" cy="1143000"/>
          </a:xfrm>
        </p:spPr>
        <p:txBody>
          <a:bodyPr/>
          <a:lstStyle/>
          <a:p>
            <a:pPr algn="l">
              <a:defRPr/>
            </a:pPr>
            <a:r>
              <a:rPr lang="en-GB" sz="2400" b="1" dirty="0" smtClean="0">
                <a:solidFill>
                  <a:srgbClr val="FFFF00"/>
                </a:solidFill>
                <a:latin typeface="Calibri" pitchFamily="34" charset="0"/>
              </a:rPr>
              <a:t>Aggression Avoidance</a:t>
            </a:r>
          </a:p>
        </p:txBody>
      </p:sp>
      <p:sp>
        <p:nvSpPr>
          <p:cNvPr id="51205" name="TextBox 10"/>
          <p:cNvSpPr txBox="1">
            <a:spLocks noChangeArrowheads="1"/>
          </p:cNvSpPr>
          <p:nvPr/>
        </p:nvSpPr>
        <p:spPr bwMode="auto">
          <a:xfrm>
            <a:off x="285749" y="1789895"/>
            <a:ext cx="2805305"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buFont typeface="Arial" charset="0"/>
              <a:buChar char="•"/>
            </a:pPr>
            <a:r>
              <a:rPr lang="en-GB" sz="1600" dirty="0">
                <a:solidFill>
                  <a:schemeClr val="bg1"/>
                </a:solidFill>
                <a:latin typeface="Calibri" pitchFamily="34" charset="0"/>
              </a:rPr>
              <a:t> Take  </a:t>
            </a:r>
            <a:r>
              <a:rPr lang="en-GB" sz="1600" b="1" dirty="0">
                <a:solidFill>
                  <a:schemeClr val="bg1"/>
                </a:solidFill>
                <a:latin typeface="Calibri" pitchFamily="34" charset="0"/>
              </a:rPr>
              <a:t>time</a:t>
            </a:r>
            <a:r>
              <a:rPr lang="en-GB" sz="1600" dirty="0">
                <a:solidFill>
                  <a:schemeClr val="bg1"/>
                </a:solidFill>
                <a:latin typeface="Calibri" pitchFamily="34" charset="0"/>
              </a:rPr>
              <a:t>  to  listen and  think.</a:t>
            </a:r>
          </a:p>
          <a:p>
            <a:pPr eaLnBrk="1" hangingPunct="1"/>
            <a:endParaRPr lang="en-GB" sz="1600" dirty="0">
              <a:solidFill>
                <a:schemeClr val="bg1"/>
              </a:solidFill>
              <a:latin typeface="Calibri" pitchFamily="34" charset="0"/>
            </a:endParaRPr>
          </a:p>
          <a:p>
            <a:pPr eaLnBrk="1" hangingPunct="1">
              <a:buFont typeface="Arial" charset="0"/>
              <a:buChar char="•"/>
            </a:pPr>
            <a:r>
              <a:rPr lang="en-GB" sz="1600" dirty="0">
                <a:solidFill>
                  <a:schemeClr val="bg1"/>
                </a:solidFill>
                <a:latin typeface="Calibri" pitchFamily="34" charset="0"/>
              </a:rPr>
              <a:t> Watch  terms used  (don’t use  jargon). </a:t>
            </a:r>
          </a:p>
          <a:p>
            <a:pPr eaLnBrk="1" hangingPunct="1"/>
            <a:endParaRPr lang="en-GB" sz="1600" dirty="0">
              <a:solidFill>
                <a:schemeClr val="bg1"/>
              </a:solidFill>
              <a:latin typeface="Calibri" pitchFamily="34" charset="0"/>
            </a:endParaRPr>
          </a:p>
          <a:p>
            <a:pPr eaLnBrk="1" hangingPunct="1">
              <a:buFont typeface="Arial" charset="0"/>
              <a:buChar char="•"/>
            </a:pPr>
            <a:r>
              <a:rPr lang="en-GB" sz="1600" dirty="0">
                <a:solidFill>
                  <a:schemeClr val="bg1"/>
                </a:solidFill>
                <a:latin typeface="Calibri" pitchFamily="34" charset="0"/>
              </a:rPr>
              <a:t> Maintain eye contact and use a relaxed tone of voice.</a:t>
            </a:r>
          </a:p>
          <a:p>
            <a:pPr eaLnBrk="1" hangingPunct="1"/>
            <a:endParaRPr lang="en-GB" sz="1600" dirty="0">
              <a:solidFill>
                <a:schemeClr val="bg1"/>
              </a:solidFill>
              <a:latin typeface="Calibri" pitchFamily="34" charset="0"/>
            </a:endParaRPr>
          </a:p>
          <a:p>
            <a:pPr eaLnBrk="1" hangingPunct="1">
              <a:buFont typeface="Arial" charset="0"/>
              <a:buChar char="•"/>
            </a:pPr>
            <a:r>
              <a:rPr lang="en-GB" sz="1600" dirty="0">
                <a:solidFill>
                  <a:schemeClr val="bg1"/>
                </a:solidFill>
                <a:latin typeface="Calibri" pitchFamily="34" charset="0"/>
              </a:rPr>
              <a:t> Explain position but be honest, don’t take sides!</a:t>
            </a:r>
          </a:p>
          <a:p>
            <a:pPr eaLnBrk="1" hangingPunct="1"/>
            <a:endParaRPr lang="en-GB" sz="1600" dirty="0">
              <a:solidFill>
                <a:schemeClr val="bg1"/>
              </a:solidFill>
              <a:latin typeface="Calibri" pitchFamily="34" charset="0"/>
            </a:endParaRPr>
          </a:p>
          <a:p>
            <a:pPr eaLnBrk="1" hangingPunct="1">
              <a:buFont typeface="Arial" charset="0"/>
              <a:buChar char="•"/>
            </a:pPr>
            <a:r>
              <a:rPr lang="en-GB" sz="1600" dirty="0">
                <a:solidFill>
                  <a:schemeClr val="bg1"/>
                </a:solidFill>
                <a:latin typeface="Calibri" pitchFamily="34" charset="0"/>
              </a:rPr>
              <a:t> Create  </a:t>
            </a:r>
            <a:r>
              <a:rPr lang="en-GB" sz="1600" b="1" dirty="0">
                <a:solidFill>
                  <a:schemeClr val="bg1"/>
                </a:solidFill>
                <a:latin typeface="Calibri" pitchFamily="34" charset="0"/>
              </a:rPr>
              <a:t>space. </a:t>
            </a:r>
          </a:p>
          <a:p>
            <a:pPr eaLnBrk="1" hangingPunct="1"/>
            <a:endParaRPr lang="en-GB" sz="1600" b="1" dirty="0">
              <a:solidFill>
                <a:schemeClr val="bg1"/>
              </a:solidFill>
              <a:latin typeface="Calibri" pitchFamily="34" charset="0"/>
            </a:endParaRPr>
          </a:p>
          <a:p>
            <a:pPr eaLnBrk="1" hangingPunct="1">
              <a:buFont typeface="Arial" charset="0"/>
              <a:buChar char="•"/>
            </a:pPr>
            <a:r>
              <a:rPr lang="en-GB" sz="1600" dirty="0">
                <a:solidFill>
                  <a:schemeClr val="bg1"/>
                </a:solidFill>
                <a:latin typeface="Calibri" pitchFamily="34" charset="0"/>
              </a:rPr>
              <a:t> </a:t>
            </a:r>
            <a:r>
              <a:rPr lang="en-GB" sz="1600" b="1" dirty="0">
                <a:solidFill>
                  <a:schemeClr val="bg1"/>
                </a:solidFill>
                <a:latin typeface="Calibri" pitchFamily="34" charset="0"/>
              </a:rPr>
              <a:t>Body </a:t>
            </a:r>
            <a:r>
              <a:rPr lang="en-GB" sz="1600" dirty="0">
                <a:solidFill>
                  <a:schemeClr val="bg1"/>
                </a:solidFill>
                <a:latin typeface="Calibri" pitchFamily="34" charset="0"/>
              </a:rPr>
              <a:t> Language. (No  crossed  arms  or hands on hips.)</a:t>
            </a:r>
          </a:p>
          <a:p>
            <a:pPr eaLnBrk="1" hangingPunct="1"/>
            <a:endParaRPr lang="en-GB" sz="1600" dirty="0">
              <a:solidFill>
                <a:schemeClr val="bg1"/>
              </a:solidFill>
              <a:latin typeface="Calibri" pitchFamily="34" charset="0"/>
            </a:endParaRPr>
          </a:p>
          <a:p>
            <a:pPr eaLnBrk="1" hangingPunct="1">
              <a:buFont typeface="Arial" charset="0"/>
              <a:buChar char="•"/>
            </a:pPr>
            <a:r>
              <a:rPr lang="en-GB" sz="1600" dirty="0">
                <a:solidFill>
                  <a:schemeClr val="bg1"/>
                </a:solidFill>
                <a:latin typeface="Calibri" pitchFamily="34" charset="0"/>
              </a:rPr>
              <a:t>Avoid Confrontation.</a:t>
            </a:r>
          </a:p>
          <a:p>
            <a:pPr eaLnBrk="1" hangingPunct="1"/>
            <a:endParaRPr lang="en-GB" sz="1400" dirty="0">
              <a:latin typeface="Calibri" pitchFamily="34" charset="0"/>
            </a:endParaRPr>
          </a:p>
        </p:txBody>
      </p:sp>
      <p:sp>
        <p:nvSpPr>
          <p:cNvPr id="12" name="Rectangle 11"/>
          <p:cNvSpPr/>
          <p:nvPr/>
        </p:nvSpPr>
        <p:spPr>
          <a:xfrm>
            <a:off x="234361" y="1032089"/>
            <a:ext cx="3091055"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000" b="1" dirty="0">
                <a:ln w="11430"/>
                <a:solidFill>
                  <a:srgbClr val="FFFF00"/>
                </a:solidFill>
              </a:rPr>
              <a:t>AVOIDING AGGRESSION</a:t>
            </a:r>
          </a:p>
        </p:txBody>
      </p:sp>
      <p:sp>
        <p:nvSpPr>
          <p:cNvPr id="13" name="Rectangle 12"/>
          <p:cNvSpPr/>
          <p:nvPr/>
        </p:nvSpPr>
        <p:spPr>
          <a:xfrm>
            <a:off x="6557863" y="1357298"/>
            <a:ext cx="2137124" cy="70788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000" b="1" dirty="0">
                <a:ln w="11430"/>
                <a:solidFill>
                  <a:srgbClr val="FFFF00"/>
                </a:solidFill>
              </a:rPr>
              <a:t>DEALING WITH </a:t>
            </a:r>
          </a:p>
          <a:p>
            <a:pPr algn="ctr">
              <a:defRPr/>
            </a:pPr>
            <a:r>
              <a:rPr lang="en-US" sz="2000" b="1" dirty="0">
                <a:ln w="11430"/>
                <a:solidFill>
                  <a:srgbClr val="FFFF00"/>
                </a:solidFill>
              </a:rPr>
              <a:t>AGGRESSION</a:t>
            </a:r>
          </a:p>
        </p:txBody>
      </p:sp>
      <p:sp>
        <p:nvSpPr>
          <p:cNvPr id="51208" name="TextBox 13"/>
          <p:cNvSpPr txBox="1">
            <a:spLocks noChangeArrowheads="1"/>
          </p:cNvSpPr>
          <p:nvPr/>
        </p:nvSpPr>
        <p:spPr bwMode="auto">
          <a:xfrm>
            <a:off x="6357938" y="2266949"/>
            <a:ext cx="250031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buFont typeface="Arial" charset="0"/>
              <a:buChar char="•"/>
            </a:pPr>
            <a:endParaRPr lang="en-GB" sz="1600" dirty="0">
              <a:solidFill>
                <a:schemeClr val="bg1"/>
              </a:solidFill>
              <a:latin typeface="Calibri" pitchFamily="34" charset="0"/>
            </a:endParaRPr>
          </a:p>
          <a:p>
            <a:pPr eaLnBrk="1" hangingPunct="1">
              <a:buFont typeface="Arial" charset="0"/>
              <a:buChar char="•"/>
            </a:pPr>
            <a:r>
              <a:rPr lang="en-GB" sz="1600" dirty="0">
                <a:solidFill>
                  <a:schemeClr val="bg1"/>
                </a:solidFill>
                <a:latin typeface="Calibri" pitchFamily="34" charset="0"/>
              </a:rPr>
              <a:t> Safety Factors. Always  let  colleagues know where  you are.</a:t>
            </a:r>
          </a:p>
          <a:p>
            <a:pPr eaLnBrk="1" hangingPunct="1"/>
            <a:endParaRPr lang="en-GB" sz="1600" dirty="0">
              <a:solidFill>
                <a:schemeClr val="bg1"/>
              </a:solidFill>
              <a:latin typeface="Calibri" pitchFamily="34" charset="0"/>
            </a:endParaRPr>
          </a:p>
          <a:p>
            <a:pPr eaLnBrk="1" hangingPunct="1">
              <a:buFont typeface="Arial" charset="0"/>
              <a:buChar char="•"/>
            </a:pPr>
            <a:r>
              <a:rPr lang="en-GB" sz="1600" dirty="0">
                <a:solidFill>
                  <a:schemeClr val="bg1"/>
                </a:solidFill>
                <a:latin typeface="Calibri" pitchFamily="34" charset="0"/>
              </a:rPr>
              <a:t> Stay Calm</a:t>
            </a:r>
          </a:p>
          <a:p>
            <a:pPr eaLnBrk="1" hangingPunct="1">
              <a:buFont typeface="Arial" charset="0"/>
              <a:buChar char="•"/>
            </a:pPr>
            <a:r>
              <a:rPr lang="en-GB" sz="1600" dirty="0">
                <a:solidFill>
                  <a:schemeClr val="bg1"/>
                </a:solidFill>
                <a:latin typeface="Calibri" pitchFamily="34" charset="0"/>
              </a:rPr>
              <a:t> Use diplomacy &amp; tact</a:t>
            </a:r>
          </a:p>
          <a:p>
            <a:pPr eaLnBrk="1" hangingPunct="1"/>
            <a:endParaRPr lang="en-GB" sz="1600" dirty="0">
              <a:solidFill>
                <a:schemeClr val="bg1"/>
              </a:solidFill>
              <a:latin typeface="Calibri" pitchFamily="34" charset="0"/>
            </a:endParaRPr>
          </a:p>
          <a:p>
            <a:pPr eaLnBrk="1" hangingPunct="1">
              <a:buFont typeface="Arial" charset="0"/>
              <a:buChar char="•"/>
            </a:pPr>
            <a:r>
              <a:rPr lang="en-GB" sz="1600" dirty="0">
                <a:solidFill>
                  <a:schemeClr val="bg1"/>
                </a:solidFill>
                <a:latin typeface="Calibri" pitchFamily="34" charset="0"/>
              </a:rPr>
              <a:t> Inform colleagues  in non-inflammatory radio code e.g. TSB - Time Space Body  to  initiate EAP procedure. (Call police!) </a:t>
            </a:r>
          </a:p>
          <a:p>
            <a:pPr eaLnBrk="1" hangingPunct="1">
              <a:buFont typeface="Arial" charset="0"/>
              <a:buChar char="•"/>
            </a:pPr>
            <a:endParaRPr lang="en-GB" sz="1600" dirty="0">
              <a:solidFill>
                <a:schemeClr val="bg1"/>
              </a:solidFill>
              <a:latin typeface="Calibri" pitchFamily="34" charset="0"/>
            </a:endParaRPr>
          </a:p>
          <a:p>
            <a:pPr eaLnBrk="1" hangingPunct="1">
              <a:buFont typeface="Arial" charset="0"/>
              <a:buChar char="•"/>
            </a:pPr>
            <a:r>
              <a:rPr lang="en-GB" sz="1600" dirty="0">
                <a:solidFill>
                  <a:schemeClr val="bg1"/>
                </a:solidFill>
                <a:latin typeface="Calibri" pitchFamily="34" charset="0"/>
              </a:rPr>
              <a:t> </a:t>
            </a:r>
            <a:r>
              <a:rPr lang="en-GB" sz="1600" b="1" dirty="0">
                <a:solidFill>
                  <a:schemeClr val="bg1"/>
                </a:solidFill>
                <a:latin typeface="Calibri" pitchFamily="34" charset="0"/>
              </a:rPr>
              <a:t>DON’T</a:t>
            </a:r>
            <a:r>
              <a:rPr lang="en-GB" sz="1600" dirty="0">
                <a:solidFill>
                  <a:schemeClr val="bg1"/>
                </a:solidFill>
                <a:latin typeface="Calibri" pitchFamily="34" charset="0"/>
              </a:rPr>
              <a:t> get cornered!</a:t>
            </a:r>
          </a:p>
        </p:txBody>
      </p:sp>
      <p:pic>
        <p:nvPicPr>
          <p:cNvPr id="4098" name="Picture 2" descr="Image result for beach lifeguard 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5390"/>
          <a:stretch/>
        </p:blipFill>
        <p:spPr bwMode="auto">
          <a:xfrm>
            <a:off x="3347864" y="1343184"/>
            <a:ext cx="2504306" cy="4920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8158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05"/>
                                        </p:tgtEl>
                                        <p:attrNameLst>
                                          <p:attrName>style.visibility</p:attrName>
                                        </p:attrNameLst>
                                      </p:cBhvr>
                                      <p:to>
                                        <p:strVal val="visible"/>
                                      </p:to>
                                    </p:set>
                                    <p:animEffect transition="in" filter="blinds(horizontal)">
                                      <p:cBhvr>
                                        <p:cTn id="12" dur="500"/>
                                        <p:tgtEl>
                                          <p:spTgt spid="512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1208"/>
                                        </p:tgtEl>
                                        <p:attrNameLst>
                                          <p:attrName>style.visibility</p:attrName>
                                        </p:attrNameLst>
                                      </p:cBhvr>
                                      <p:to>
                                        <p:strVal val="visible"/>
                                      </p:to>
                                    </p:set>
                                    <p:animEffect transition="in" filter="blinds(horizontal)">
                                      <p:cBhvr>
                                        <p:cTn id="22" dur="500"/>
                                        <p:tgtEl>
                                          <p:spTgt spid="51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p:bldP spid="5120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4213" y="188913"/>
            <a:ext cx="7772400" cy="1143000"/>
          </a:xfrm>
        </p:spPr>
        <p:txBody>
          <a:bodyPr/>
          <a:lstStyle/>
          <a:p>
            <a:pPr algn="l">
              <a:defRPr/>
            </a:pPr>
            <a:r>
              <a:rPr lang="en-GB" b="1" dirty="0" smtClean="0">
                <a:solidFill>
                  <a:srgbClr val="FFFF00"/>
                </a:solidFill>
                <a:effectLst>
                  <a:outerShdw blurRad="38100" dist="38100" dir="2700000" algn="tl">
                    <a:srgbClr val="000000">
                      <a:alpha val="43137"/>
                    </a:srgbClr>
                  </a:outerShdw>
                </a:effectLst>
                <a:latin typeface="Calibri" pitchFamily="34" charset="0"/>
                <a:ea typeface="ＭＳ Ｐゴシック" charset="-128"/>
              </a:rPr>
              <a:t>Learning Outcomes</a:t>
            </a:r>
            <a:endParaRPr lang="en-GB" b="1" dirty="0">
              <a:solidFill>
                <a:srgbClr val="FFFF00"/>
              </a:solidFill>
              <a:effectLst>
                <a:outerShdw blurRad="38100" dist="38100" dir="2700000" algn="tl">
                  <a:srgbClr val="000000">
                    <a:alpha val="43137"/>
                  </a:srgbClr>
                </a:outerShdw>
              </a:effectLst>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553700492"/>
              </p:ext>
            </p:extLst>
          </p:nvPr>
        </p:nvGraphicFramePr>
        <p:xfrm>
          <a:off x="323528" y="1844824"/>
          <a:ext cx="8424936" cy="1682496"/>
        </p:xfrm>
        <a:graphic>
          <a:graphicData uri="http://schemas.openxmlformats.org/drawingml/2006/table">
            <a:tbl>
              <a:tblPr firstRow="1" firstCol="1" bandRow="1">
                <a:tableStyleId>{5C22544A-7EE6-4342-B048-85BDC9FD1C3A}</a:tableStyleId>
              </a:tblPr>
              <a:tblGrid>
                <a:gridCol w="8424936"/>
              </a:tblGrid>
              <a:tr h="0">
                <a:tc>
                  <a:txBody>
                    <a:bodyPr/>
                    <a:lstStyle/>
                    <a:p>
                      <a:pPr marL="0" lvl="0" indent="0">
                        <a:lnSpc>
                          <a:spcPct val="115000"/>
                        </a:lnSpc>
                        <a:spcAft>
                          <a:spcPts val="0"/>
                        </a:spcAft>
                        <a:buFont typeface="+mj-lt"/>
                        <a:buNone/>
                      </a:pPr>
                      <a:r>
                        <a:rPr lang="en-GB" sz="2400" b="1" dirty="0" smtClean="0">
                          <a:solidFill>
                            <a:schemeClr val="tx1"/>
                          </a:solidFill>
                          <a:effectLst/>
                          <a:latin typeface="Calibri"/>
                          <a:ea typeface="Calibri"/>
                          <a:cs typeface="Times New Roman"/>
                        </a:rPr>
                        <a:t>1.1. </a:t>
                      </a:r>
                      <a:r>
                        <a:rPr lang="en-GB" sz="2400" b="0" dirty="0" smtClean="0">
                          <a:solidFill>
                            <a:schemeClr val="tx1"/>
                          </a:solidFill>
                          <a:effectLst/>
                          <a:latin typeface="Calibri"/>
                          <a:ea typeface="Calibri"/>
                          <a:cs typeface="Times New Roman"/>
                        </a:rPr>
                        <a:t>Describe </a:t>
                      </a:r>
                      <a:r>
                        <a:rPr lang="en-GB" sz="2400" b="0" dirty="0">
                          <a:solidFill>
                            <a:schemeClr val="tx1"/>
                          </a:solidFill>
                          <a:effectLst/>
                          <a:latin typeface="Calibri"/>
                          <a:ea typeface="Calibri"/>
                          <a:cs typeface="Times New Roman"/>
                        </a:rPr>
                        <a:t>the different communication methods available to </a:t>
                      </a:r>
                      <a:r>
                        <a:rPr lang="en-GB" sz="2400" b="0" dirty="0" smtClean="0">
                          <a:solidFill>
                            <a:schemeClr val="tx1"/>
                          </a:solidFill>
                          <a:effectLst/>
                          <a:latin typeface="Calibri"/>
                          <a:ea typeface="Calibri"/>
                          <a:cs typeface="Times New Roman"/>
                        </a:rPr>
                        <a:t>    </a:t>
                      </a:r>
                    </a:p>
                    <a:p>
                      <a:pPr marL="0" lvl="0" indent="0">
                        <a:lnSpc>
                          <a:spcPct val="115000"/>
                        </a:lnSpc>
                        <a:spcAft>
                          <a:spcPts val="0"/>
                        </a:spcAft>
                        <a:buFont typeface="+mj-lt"/>
                        <a:buNone/>
                      </a:pPr>
                      <a:r>
                        <a:rPr lang="en-GB" sz="2400" b="0" dirty="0" smtClean="0">
                          <a:solidFill>
                            <a:schemeClr val="tx1"/>
                          </a:solidFill>
                          <a:effectLst/>
                          <a:latin typeface="Calibri"/>
                          <a:ea typeface="Calibri"/>
                          <a:cs typeface="Times New Roman"/>
                        </a:rPr>
                        <a:t>        communicate </a:t>
                      </a:r>
                      <a:r>
                        <a:rPr lang="en-GB" sz="2400" b="0" dirty="0">
                          <a:solidFill>
                            <a:schemeClr val="tx1"/>
                          </a:solidFill>
                          <a:effectLst/>
                          <a:latin typeface="Calibri"/>
                          <a:ea typeface="Calibri"/>
                          <a:cs typeface="Times New Roman"/>
                        </a:rPr>
                        <a:t>from Lifeguard to Lifeguard </a:t>
                      </a:r>
                    </a:p>
                  </a:txBody>
                  <a:tcPr marL="68580" marR="68580" marT="0" marB="0"/>
                </a:tc>
              </a:tr>
              <a:tr h="0">
                <a:tc>
                  <a:txBody>
                    <a:bodyPr/>
                    <a:lstStyle/>
                    <a:p>
                      <a:pPr marL="0" lvl="0" indent="0">
                        <a:lnSpc>
                          <a:spcPct val="115000"/>
                        </a:lnSpc>
                        <a:spcAft>
                          <a:spcPts val="0"/>
                        </a:spcAft>
                        <a:buFont typeface="+mj-lt"/>
                        <a:buNone/>
                      </a:pPr>
                      <a:r>
                        <a:rPr lang="en-GB" sz="2400" b="1" dirty="0" smtClean="0">
                          <a:solidFill>
                            <a:schemeClr val="tx1"/>
                          </a:solidFill>
                          <a:effectLst/>
                          <a:latin typeface="Calibri"/>
                          <a:ea typeface="Calibri"/>
                          <a:cs typeface="Times New Roman"/>
                        </a:rPr>
                        <a:t>1.2. </a:t>
                      </a:r>
                      <a:r>
                        <a:rPr lang="en-GB" sz="2400" b="0" dirty="0" smtClean="0">
                          <a:solidFill>
                            <a:schemeClr val="tx1"/>
                          </a:solidFill>
                          <a:effectLst/>
                          <a:latin typeface="Calibri"/>
                          <a:ea typeface="Calibri"/>
                          <a:cs typeface="Times New Roman"/>
                        </a:rPr>
                        <a:t>Describe </a:t>
                      </a:r>
                      <a:r>
                        <a:rPr lang="en-GB" sz="2400" b="0" dirty="0">
                          <a:solidFill>
                            <a:schemeClr val="tx1"/>
                          </a:solidFill>
                          <a:effectLst/>
                          <a:latin typeface="Calibri"/>
                          <a:ea typeface="Calibri"/>
                          <a:cs typeface="Times New Roman"/>
                        </a:rPr>
                        <a:t>the different communication methods available to </a:t>
                      </a:r>
                      <a:endParaRPr lang="en-GB" sz="2400" b="0" dirty="0" smtClean="0">
                        <a:solidFill>
                          <a:schemeClr val="tx1"/>
                        </a:solidFill>
                        <a:effectLst/>
                        <a:latin typeface="Calibri"/>
                        <a:ea typeface="Calibri"/>
                        <a:cs typeface="Times New Roman"/>
                      </a:endParaRPr>
                    </a:p>
                    <a:p>
                      <a:pPr marL="0" lvl="0" indent="0">
                        <a:lnSpc>
                          <a:spcPct val="115000"/>
                        </a:lnSpc>
                        <a:spcAft>
                          <a:spcPts val="0"/>
                        </a:spcAft>
                        <a:buFont typeface="+mj-lt"/>
                        <a:buNone/>
                      </a:pPr>
                      <a:r>
                        <a:rPr lang="en-GB" sz="2400" b="0" dirty="0" smtClean="0">
                          <a:solidFill>
                            <a:schemeClr val="tx1"/>
                          </a:solidFill>
                          <a:effectLst/>
                          <a:latin typeface="Calibri"/>
                          <a:ea typeface="Calibri"/>
                          <a:cs typeface="Times New Roman"/>
                        </a:rPr>
                        <a:t>        communicate </a:t>
                      </a:r>
                      <a:r>
                        <a:rPr lang="en-GB" sz="2400" b="0" dirty="0">
                          <a:solidFill>
                            <a:schemeClr val="tx1"/>
                          </a:solidFill>
                          <a:effectLst/>
                          <a:latin typeface="Calibri"/>
                          <a:ea typeface="Calibri"/>
                          <a:cs typeface="Times New Roman"/>
                        </a:rPr>
                        <a:t>from Lifeguard to public.</a:t>
                      </a:r>
                    </a:p>
                  </a:txBody>
                  <a:tcPr marL="68580" marR="68580" marT="0" marB="0"/>
                </a:tc>
              </a:tr>
            </a:tbl>
          </a:graphicData>
        </a:graphic>
      </p:graphicFrame>
    </p:spTree>
    <p:extLst>
      <p:ext uri="{BB962C8B-B14F-4D97-AF65-F5344CB8AC3E}">
        <p14:creationId xmlns:p14="http://schemas.microsoft.com/office/powerpoint/2010/main" val="42743189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142875" y="0"/>
            <a:ext cx="6400800" cy="1143000"/>
          </a:xfrm>
        </p:spPr>
        <p:txBody>
          <a:bodyPr/>
          <a:lstStyle/>
          <a:p>
            <a:pPr algn="l">
              <a:defRPr/>
            </a:pPr>
            <a:r>
              <a:rPr lang="en-GB" sz="2400" b="1" dirty="0" smtClean="0">
                <a:solidFill>
                  <a:srgbClr val="FFFF00"/>
                </a:solidFill>
                <a:latin typeface="Calibri" pitchFamily="34" charset="0"/>
              </a:rPr>
              <a:t>5 Top Pieces of Safety Advice</a:t>
            </a:r>
          </a:p>
        </p:txBody>
      </p:sp>
      <p:sp>
        <p:nvSpPr>
          <p:cNvPr id="50182" name="TextBox 8"/>
          <p:cNvSpPr txBox="1">
            <a:spLocks noChangeArrowheads="1"/>
          </p:cNvSpPr>
          <p:nvPr/>
        </p:nvSpPr>
        <p:spPr bwMode="auto">
          <a:xfrm>
            <a:off x="395536" y="2204864"/>
            <a:ext cx="846271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endParaRPr lang="en-GB" sz="1600" dirty="0">
              <a:latin typeface="Calibri" pitchFamily="34" charset="0"/>
            </a:endParaRPr>
          </a:p>
          <a:p>
            <a:pPr eaLnBrk="1" hangingPunct="1"/>
            <a:endParaRPr lang="en-GB" dirty="0">
              <a:latin typeface="Calibri" pitchFamily="34" charset="0"/>
            </a:endParaRPr>
          </a:p>
          <a:p>
            <a:pPr eaLnBrk="1" hangingPunct="1"/>
            <a:endParaRPr lang="en-GB" dirty="0">
              <a:latin typeface="Calibri" pitchFamily="34" charset="0"/>
            </a:endParaRPr>
          </a:p>
          <a:p>
            <a:pPr eaLnBrk="1" hangingPunct="1"/>
            <a:endParaRPr lang="en-GB" dirty="0">
              <a:latin typeface="Calibri" pitchFamily="34" charset="0"/>
            </a:endParaRPr>
          </a:p>
          <a:p>
            <a:pPr eaLnBrk="1" hangingPunct="1"/>
            <a:endParaRPr lang="en-GB" dirty="0">
              <a:latin typeface="Calibri" pitchFamily="34" charset="0"/>
            </a:endParaRPr>
          </a:p>
        </p:txBody>
      </p:sp>
      <p:pic>
        <p:nvPicPr>
          <p:cNvPr id="5122" name="Picture 2" descr="Image result for 1 2 3 4 5 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952565"/>
            <a:ext cx="108012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1 2 3 4 5 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520" y="2032685"/>
            <a:ext cx="108012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1 2 3 4 5 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2737" y="3070965"/>
            <a:ext cx="1079326" cy="107932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Related image">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2737" y="4106753"/>
            <a:ext cx="1079326" cy="1079326"/>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mage result for 1 2 3 4 5 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1520" y="5186079"/>
            <a:ext cx="1080543" cy="15442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28056" y="1196752"/>
            <a:ext cx="6768752" cy="553998"/>
          </a:xfrm>
          <a:prstGeom prst="rect">
            <a:avLst/>
          </a:prstGeom>
          <a:noFill/>
        </p:spPr>
        <p:txBody>
          <a:bodyPr wrap="square" rtlCol="0">
            <a:spAutoFit/>
          </a:bodyPr>
          <a:lstStyle/>
          <a:p>
            <a:r>
              <a:rPr lang="en-GB" sz="3000" dirty="0" smtClean="0">
                <a:solidFill>
                  <a:schemeClr val="bg1"/>
                </a:solidFill>
                <a:latin typeface="Calibri" panose="020F0502020204030204" pitchFamily="34" charset="0"/>
              </a:rPr>
              <a:t>Display the tide times</a:t>
            </a:r>
            <a:endParaRPr lang="en-GB" sz="3000" dirty="0">
              <a:solidFill>
                <a:schemeClr val="bg1"/>
              </a:solidFill>
              <a:latin typeface="Calibri" panose="020F0502020204030204" pitchFamily="34" charset="0"/>
            </a:endParaRPr>
          </a:p>
        </p:txBody>
      </p:sp>
      <p:sp>
        <p:nvSpPr>
          <p:cNvPr id="11" name="TextBox 10"/>
          <p:cNvSpPr txBox="1"/>
          <p:nvPr/>
        </p:nvSpPr>
        <p:spPr>
          <a:xfrm>
            <a:off x="1628056" y="2295746"/>
            <a:ext cx="6768752" cy="553998"/>
          </a:xfrm>
          <a:prstGeom prst="rect">
            <a:avLst/>
          </a:prstGeom>
          <a:noFill/>
        </p:spPr>
        <p:txBody>
          <a:bodyPr wrap="square" rtlCol="0">
            <a:spAutoFit/>
          </a:bodyPr>
          <a:lstStyle/>
          <a:p>
            <a:r>
              <a:rPr lang="en-GB" sz="3000" dirty="0" smtClean="0">
                <a:solidFill>
                  <a:schemeClr val="bg1"/>
                </a:solidFill>
                <a:latin typeface="Calibri" panose="020F0502020204030204" pitchFamily="34" charset="0"/>
              </a:rPr>
              <a:t>Highlight the tidal cut off areas</a:t>
            </a:r>
            <a:endParaRPr lang="en-GB" sz="3000" dirty="0">
              <a:solidFill>
                <a:schemeClr val="bg1"/>
              </a:solidFill>
              <a:latin typeface="Calibri" panose="020F0502020204030204" pitchFamily="34" charset="0"/>
            </a:endParaRPr>
          </a:p>
        </p:txBody>
      </p:sp>
      <p:sp>
        <p:nvSpPr>
          <p:cNvPr id="12" name="TextBox 11"/>
          <p:cNvSpPr txBox="1"/>
          <p:nvPr/>
        </p:nvSpPr>
        <p:spPr>
          <a:xfrm>
            <a:off x="1628056" y="3333629"/>
            <a:ext cx="6768752" cy="553998"/>
          </a:xfrm>
          <a:prstGeom prst="rect">
            <a:avLst/>
          </a:prstGeom>
          <a:noFill/>
        </p:spPr>
        <p:txBody>
          <a:bodyPr wrap="square" rtlCol="0">
            <a:spAutoFit/>
          </a:bodyPr>
          <a:lstStyle/>
          <a:p>
            <a:r>
              <a:rPr lang="en-GB" sz="3000" dirty="0" smtClean="0">
                <a:solidFill>
                  <a:schemeClr val="bg1"/>
                </a:solidFill>
                <a:latin typeface="Calibri" panose="020F0502020204030204" pitchFamily="34" charset="0"/>
              </a:rPr>
              <a:t>Clearly signpost the First Aid Point</a:t>
            </a:r>
            <a:endParaRPr lang="en-GB" sz="3000" dirty="0">
              <a:solidFill>
                <a:schemeClr val="bg1"/>
              </a:solidFill>
              <a:latin typeface="Calibri" panose="020F0502020204030204" pitchFamily="34" charset="0"/>
            </a:endParaRPr>
          </a:p>
        </p:txBody>
      </p:sp>
      <p:sp>
        <p:nvSpPr>
          <p:cNvPr id="13" name="TextBox 12"/>
          <p:cNvSpPr txBox="1"/>
          <p:nvPr/>
        </p:nvSpPr>
        <p:spPr>
          <a:xfrm>
            <a:off x="1628056" y="4369417"/>
            <a:ext cx="6768752" cy="553998"/>
          </a:xfrm>
          <a:prstGeom prst="rect">
            <a:avLst/>
          </a:prstGeom>
          <a:noFill/>
        </p:spPr>
        <p:txBody>
          <a:bodyPr wrap="square" rtlCol="0">
            <a:spAutoFit/>
          </a:bodyPr>
          <a:lstStyle/>
          <a:p>
            <a:r>
              <a:rPr lang="en-GB" sz="3000" dirty="0" smtClean="0">
                <a:solidFill>
                  <a:schemeClr val="bg1"/>
                </a:solidFill>
                <a:latin typeface="Calibri" panose="020F0502020204030204" pitchFamily="34" charset="0"/>
              </a:rPr>
              <a:t>Show the save places to swim</a:t>
            </a:r>
            <a:endParaRPr lang="en-GB" sz="3000" dirty="0">
              <a:solidFill>
                <a:schemeClr val="bg1"/>
              </a:solidFill>
              <a:latin typeface="Calibri" panose="020F0502020204030204" pitchFamily="34" charset="0"/>
            </a:endParaRPr>
          </a:p>
        </p:txBody>
      </p:sp>
      <p:sp>
        <p:nvSpPr>
          <p:cNvPr id="14" name="TextBox 13"/>
          <p:cNvSpPr txBox="1"/>
          <p:nvPr/>
        </p:nvSpPr>
        <p:spPr>
          <a:xfrm>
            <a:off x="1631132" y="5414509"/>
            <a:ext cx="7227118" cy="553998"/>
          </a:xfrm>
          <a:prstGeom prst="rect">
            <a:avLst/>
          </a:prstGeom>
          <a:noFill/>
        </p:spPr>
        <p:txBody>
          <a:bodyPr wrap="square" rtlCol="0">
            <a:spAutoFit/>
          </a:bodyPr>
          <a:lstStyle/>
          <a:p>
            <a:r>
              <a:rPr lang="en-GB" sz="3000" dirty="0" smtClean="0">
                <a:solidFill>
                  <a:schemeClr val="bg1"/>
                </a:solidFill>
                <a:latin typeface="Calibri" panose="020F0502020204030204" pitchFamily="34" charset="0"/>
              </a:rPr>
              <a:t>Let people know how to signal for assistance</a:t>
            </a:r>
            <a:endParaRPr lang="en-GB" sz="3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7882152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79512" y="260648"/>
            <a:ext cx="5181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4400" b="1" dirty="0" smtClean="0">
                <a:solidFill>
                  <a:srgbClr val="FFFF00"/>
                </a:solidFill>
                <a:latin typeface="Calibri" pitchFamily="34" charset="0"/>
                <a:cs typeface="Calibri" pitchFamily="34" charset="0"/>
              </a:rPr>
              <a:t>Knowledge Check</a:t>
            </a:r>
            <a:endParaRPr lang="en-US" sz="4400" b="1" dirty="0">
              <a:solidFill>
                <a:srgbClr val="FFFF00"/>
              </a:solidFill>
              <a:latin typeface="Calibri" pitchFamily="34" charset="0"/>
              <a:cs typeface="Calibri" pitchFamily="34" charset="0"/>
            </a:endParaRPr>
          </a:p>
        </p:txBody>
      </p:sp>
      <p:sp>
        <p:nvSpPr>
          <p:cNvPr id="2" name="AutoShape 2" descr="data:image/jpeg;base64,/9j/4AAQSkZJRgABAQAAAQABAAD/2wCEAAkGBxEQEhUQEhAWFRUXFxcXFRgXFxcVFhUVFhUWFhcXFRgYHSggGBolGxUVIjEhJSk3Li4uFx8zODMsNygtLisBCgoKDg0OGhAQGi0lICUtLS0yLy0tLS0rLS0tLy0tLS0vLS0tLSstLS0vLS0tLS0tLTAtLS0vLS0tLS0tLS0tLf/AABEIANIA8AMBEQACEQEDEQH/xAAcAAABBQEBAQAAAAAAAAAAAAAAAQQFBgcDAgj/xABCEAABAwIDBQUFBgQEBgMAAAABAAIDBBEFEiEGMUFRYRMicYGRBxQycqFCUoKxwdGSouHwFSNiwiQzc4OyszRTY//EABsBAQACAwEBAAAAAAAAAAAAAAABAgMFBgQH/8QAMxEBAAIBAgIHCAMBAAIDAAAAAAECEQMEITEFEkFRgaGxBhMyYXGRwdEi4fBCFGIzUvH/2gAMAwEAAhEDEQA/ANxQCAQCAQCAQCAQCAQCAQCBtUV0bNHPF+Q1PoNyBt/jUfJ/8P8AVDDtDikLzYPAPJ12+l96B4gEAgEAgEAgEDLEMVig0e7X7o1P9PNZ9Lb6mr8MM+lt9TV+GDOn2lgcbHMzq4C3nYmyzX2GrWMxifozX2GrWMxifomGuBFwbg7l4pjDxTGCoBAIBAIBAIBAIBAIBAIBAhKCFqq50pysJDOY3u/YIl4houiJd/dByQNaiiB4IOFPWyU5tq5nFp4D/SeHhuQwsdNUNkaHsNwf7seRRV1QCBEAgEEVjmMCAZG2Mh3Dg0c3fsvXttrOrOZ5er17bbTqzmeSmTuc45nEknUk8VuqxERiG6rERGIcldZMYDjJhcGON4zv/wBHUdOY/s+PdbWNWOtHxerx7raxqR1o5+q6g31WjaQqAQCAQCAQCAQCCGxfaemppGwOcXTPtliYMzzfdfcG36kXQMaXbqkdP7rIJIJbgWlDQCTqBma4gE3G8jegs6AQRWN1B0iH2tXfLy8z+RQFHAAEWPA1B5cES4PCkMaqMEIGmE1fYS5Se482PRx0Dv0P9FCJhakVCAQCCobTbSkONNTus4ECSQWOS5tlZf7W+54Wtv3ZdGnX1IrLJo06+pFUMxn9nUnqSd56rf8ACIxDoIiIjEHRjzNtxG5Y+t1bZVicSYuCzxLK8qRdtlakvgsfsOLR4WBHpe3ktHvqRXVzHbxaTfUiurmO3imV43jCAQCAQCAQIUHCoqGsGZxsP70A4nogzKq2Zmlq31pnMTnPLm5fiaNzRfnlACIy6VWycMrzLM+SV53ue7U8OCIym6WrmpmZWSPLWjRrrPNhwBdr4C9kMprCdoGPY8zSRsLHWJJDGuY5ofG9uY6AtcOO8FMZZdPSvqTilZmflGTf3hs0rpGuDmm2UjUEAbweV7oWpalpraMTCXg3Ih1QeXKUm8hRJpM5BCYm24KIW3C6ntYY5DvLRf5hofqCoUOkAgq20W0Qyujgdd3ea54+yRoQ08wdL+W9ETKvYTgL3MuBqTx36XDSemZh9QsmjfqXi3cvo36l4t3HDdy33N0OckMlk6uTDy57X7yA76FTETX6JjMG7hwWTPBfK97PURhhAcLOcS5w5E2AHoAtDu9WNTUzHKODQ7vVjU1Mxy5JNeZ5ggEAgEAgEHKeUNF3EAcybD6omtZtOIjKuVGKRSSOMUjZBH2efKQ8NY9zmOsRuIuHG3BiJ1NO9JxeMT83d8aMTg+JEuD40ENXbPQykFwddoyizj8NyQPAXNvRF6at6fDMx9Jwl8GiEbRGL2boL77DddEzabTmZ4rBE9B1zoPD3qUm0siJMp5USh6+VBZdkzelZ4v/APY5QxzzS6IVbbnF3xsFPCbSSbyN7GdOp3evRCVdw6i7rWAaZQPK1v3+vUkqtFLUdm1pPAWPXLZp1I1+Ea8bXQRONujuZoyLE99t9Q7mB14+q2O03URHUv4S2O03UVjqX8JQ5mzag6LbRMY4NrEx2PLLuc2NgzPcbNA3k7/0PoqX1IrGZlS94rGZXbAdnWwWkkIfL/Kz5evX8lp9xu7anCOEerU7jdW1OEcITy8byBAIBAjnAC5NgN/RCIzwVTFfaDRQkta50zh/9Yu3+MkAjwujebb2f3mtGbRFY/8Abn9o4/fCs13tRmP/ACqdjOr3F/0GVG40fZfSj/5NSZ+kY9cos7TYpV3yyvDddY2ZWj8bRceqmGfX2XRnR9OvemZjHCZzM+EzEeR3hmxtZVESTuc0felJe8/K0m/mSEy53e9NX1M6e3j3dO6uImfrMekea6YJspBSd6Npc/i9xuethub5BQ0aX9zJROCjDhxKGCmiibq4+psicFDoR8Lb+DSfruROEPiXdlz5S0PHG28aHd0siTqCXREupkRLk+VSk1mmRKOqJ0ThC11TvQloGA0xip4mHQ5QSORd3iPUlQwyi9r9qWULMrbOmcO63g0fef06cVatctl0d0dfdWzPCsc5/EKjsZKap0kspL3BxLnHm4Cx9MwHKwU3jEsvTe3jQ1qxWMV6sY8MrZ2DGt7oAt8Q3acCen6joqNMiMWqAAQDZxHRpsCO84/ZAAsBu14lBG0EIc3KW3vva4Wt1A4DXeCN9tdyB1LRROtFHF2kx4NcRYc3uaRYLJTWvT4ZZaa2pT4ZWbZjZplJeRxzzOFi7Uho35WX1A5njYJfVvf4pyX1L3+KU+sagQCAQCCk+1eqeylY1pID5A19uLcrnZT0uB6KJdD7NadL7uZtHGKzMfXMRnzZ5snQsqKuOKRhewk5gCWm2U2NwQdDbyukQ6zpTcW0NrfUpOJjGO3t/LW6XZ2kg/5dNGCNxLczv4nXKlwOt0ju9b49SfviPtGIPKJrXlznEdw2A4N0BuRuvr5W8UeCZdn4lCPth3yAvP8AKCiHg4g4/BA89XFrB+ZP0ROHmOaZ4vmjaP8ATd/o7QfRE4e+wJ+KR588v/jZE4e2UzBqGi/Pj6oOwQNcTpO1ZlGjhq09R+h3IK9BUEEtcLEaEHeCgdioRLw+ZSkxqahFoQldWgcUXw97LYeaycEj/KjIc88Cd7WefHpfmEYrSs+2O1bKJuRtnTOGg4MH3nfoOKmtcth0d0bbdWzPCsdvf8oY5XVj5Xuke4uc43JO8lZ4dto6VdOsVrGIhIbKY/7lPncLxPGWUcbcHDqD+ZVb1zDxdK7GN3o4j4o4x+vFcqrEi6RvYSBzSLtcDe4PAjj4W16EAnA4K9LUtNbRiYeIKVziS431vexOvN1r3I4DcPFFXTD6SSqk7KMODAf8yQtIa3pd1i53h9AdCcL1heGRUzMkbbczxceZKJPEAgVAIBAIKz7RKHtqGS29lpB+E3P0ujbdCa/ut7TPKf4/f+8MgwqtNPNHMPsOBPVu5w82khRDvt3t43GhfSntjHj2ebeIJQ9ocDcEAjrdS+XTE1mYnnCPxBsLZGD3ftJJLgWDRowXOZziBYZt2/U2G9RlS1sTEYdWR1FrAQxD8Uun8gH1Tij+c90ef6VCDEpMQmAE8hw4yGEyNyx+8zNDjljcxoc2mu0tLs13usAbXuVzNZjM817hjaxoYxoa1oAa1oAa0AWAAGgAHBSyul0BdAoKBboI/FcKbN3gcrxuPA9HfugrVWJYNJGED729p8Hf2USaSYiOalaERiGKgcUXhFRMlqHEDugbydD4Ac0JnuWKj2qNBSmmEY7UE5HaWs7XM8cXDhz05a2rXLZbTo+N5eL9Xq04Z45zMd317fL5UWsqnyOL3uLnONyTqSVmh2Glp106xWsYiDSR6MkzhwJuoYL3yfYTWzxPAhJJJsGZc4cTpYN33PTVVmInm1u722hrRnVjl28pjx/bY9ncFnfGH1uRrjr2UQLbD/8AR2Ykno028VinHY5HcV0IvjRzMd8//kLPDC1gDWNDWjcAAAPIKGB7QCAQKgEAgEHKpiD2OYdzgQfMWRatprMWjsfPddTGKR8R3sc5vobKH1XQ1Y1tKupHbET92rezjEu2pAwnvRHIfl3t+mnkrS4Tp7be53c2jlb+Xj2+fHxSu0QLYhOB3oHibmcjbtlA8YnSedlW3LLQ6vLrd3H9+WVS2h2dZKJRRYtNB2wPbRsLqyN7X3zFsdy+Mm+9pAtpYJmE9evZP5TkeHuFEyighLRHHG2OR+WNofHlLZMt3PvnaHWI15pPGFbxNq4iPunqipZE0vke1rRa5JsLk2A14kkADqpZXa6BboFugUFAt0CoGU2E079XQRk/I39kSZ1gpqMZmQxNkPwWY0OJ5kgXsEMs4rMR7LM4G8jiSehOpJ6q9a5bbo3o624nrW+H1VqomLiXE3JWZ2Gnp1pWK1jgayPRkmYhxtdQ89r5PcKwqaqkEULC5x9AOLnHgOqiZw8mvuKaNetecNm2P2NhoBnNpJyNX20bfe2McB13n6LFa2XKbzf33E45V7v2s6q8AQCAQCAQKgRAIBBjftKoOyrHPA0laH+Y7rvyHqol3/s7r+82nUnnWZjwnjH5L7NsR7Kq7InuzNy/jbdzf9w81aOSvtFtve7X3kc6TnwnhP4nwaxdQ4RGNr3OdJFBCD2bgxxe4RsDi1r7NDQ5x7r2/ZA13qM9zH15mZiscjXGKx1NDJUVNU2GJgzOMcYzDgGh0hdmJJAADRckJxTi3bP2/tCbKxzTzieuD8xYJ6OKQg9hG4lri4AC89iy7j8IlDRbVO3CKzi3Vn6rtdSyFugW6BQUCgoFuga4jiDIGZ3k9AN7jyCJZztHtKyQBzQ4SXN91gP16f3e9a5bbo/oyde3Wv8AD6qdLITqSszsKUilYiI4Gsj0WtaIcrKHntfKd2W2Ymr5MrO6xts8h3NB4AfadodPyVZthrt5v6bevHjPc2jAcDgoo+yhbb7zjq955uP6bhwWKZy5TcbjU179a8/qEkoYCoBAIEQKgECoEQCAQUP2s0GaCOcDVj7H5X6fmGpLpfZnX6m4tpT/ANR5x/WWYU8zo3Nkb8TXBzfFpuPqFaku01NOupSaW5TGJ8W70dUJY2St3Pa1w8HC6iYw+W62lbS1LaducTMfZD4jStdUGJ+YR1URY7K9zD2sPeGVzSHAujc7cd0Sr2vLPDU+vrH9eio4nsrIZoIX4sZ6SKVkxppR205yG4YTGM8jbXAzDTkUytN6xwyuVSXzSwyRxPbkeSXvswGNzS17cpOe57p1aNWjVFZza0TEcv8AfVKvlDbXIFyALkC5JsAL8SeClle8yBcyBcyBcyDxPOGDMfADmTuAQRNdh5mY++r3NuOlvsjkAi1JxKhbF4SySWobURF4iAbqOLiSHdTZo9Vkm3CMN/u9/NNvpe6nGc5x8sK1jDWsmljZ8LXkC/AcvLd5LJE8G92uvN9Clrc5gwshayxbObNmch8l2x8vtP8ADkOqpNmo3vSMaf8AHT4z6L/hbm0crSBlicMrgNzevl+6xy5rUta1utacyuqhjCAQKgRAIBAqAQKgRAIIzaag94pZYuLmG3zAXH1AR6tjr+43FNTumPt2+TAwkPqTVPZxX9pS9mTrE4t/C7vN/Nw/Cr373B+0O393u+vHK0Z8Y4T+J8VjrKaKVuWVjHtBzWeA4Ajjr56qjQWrW0YtBhS4kwtHu1O97D8Ja1sUduBBeW3b1aCoie5St4x/COH2g0xzFpaWB9TO+KCNg1DQ6d7idGtYTkGcmwtY/qnFP857o8/0YbIxTVLjV13/AMiN2RkNrMpQ5jXAtbc3lcx4zP4XLRYXvMFLZzHctmZFxmQGdA2xDEmQtu7U8AN5/YImIyhqDaeOpmZT5MriHFpzBwuGkgbhra/ordWcZeqdlqxozrTHD/cVvp4hYHjv8L7x6qrxo+pw5sQkfGNX6u6kaIt1plgdc9wmla/4xI/N4lxOnTVZong63b7inua8eERHkkKDDi4ZuPD+qpNu5qt50lNv4afLvaBs1IHNynRw3hVarOU3XUmZhHHePEIrKQ2arM8fZk6ssB1Yfh9LEeQUMaYQCAQCAQCAQKgVAiAQIQgwfaqh93q5o+Gcub8r+8PzI8lHa+mdFa/v9pp37cYn6xwS3s3r+zqjETpK0j8TO836Zx5rJzq1/tHt/ebWNSOdZ8p4T+GnlUcKqgpqswOpqSqbBLTSlozxiRskNs8THX1a3I9ozN17hUV7mLS4RNe707EDDS4nXYhTf4hSNjp6UOkvG4OhlqAO5Jqb2FwQ06ixudbKWVam1TPfAYnh4kjLZgw5sjojmjc4jRtw97ddT3eSjtYcx7zh4+HJM5lLMTMgR0ltUFb20o3Gnc/lYusbad0nytf0Vq83u6OrS+vWt+WWdCdzHB7XFrmm7SNCCOIWZ2dtOtqzS0cO5ouy23bJgI6hwZJuudGP6g8D0PksVq45OT33RltG020+NfOP93/db5HF4IB3qjVQzrHNgZTUGeNuYvcXPJIt9kNDBw0BvfiVOWf3s2rFc8ISNDsrOAAQ0eZP7IpiEmzZh9w7tcrhuLRbyN94RHBLxwStFnlp6jT1CIR2GTNhqbFwAcSwcrusWjxuLeagilrZ6scuPhHNa0YwgEAgEAgECoFQCBEAgy72tUGWWKcD4mljvFuo+hd6KJdl7L7jNL6M9k5jx4T+FIoaowyMlbvY5rhwvlN7ee5ZaceDpdfRjW0rac8piY+7cI5Q9oe03DgHA8wRcH0VHyy1ZraazzjgYVOGkymZkz4y5gY/KGHMGlxae+02cMzhfkVXDFNP5daJwb1dJSxjNUPDhznkzNvwsx5yA+ATEdqLVpHG3n/sPE+Nxxsc9kUjmMBLiGiKNrWi5OaYsaQBxF0ye8/+sTP++eEfgOJzV7m1YzRUgv2LN0k51aZJfux78rBvtmPAKWSJysBegiMfxj3YRm1w54DujBq63VWrXL37HZf+T1/lHD69iH2t2zifC6Gnu577AktIaGuF3EX+0LkW69FMVl69n0Zr11YteMRH4UF77rK6W+oe4Pg0lU6zdGj4nncP3PT8lWZw1u73tNCOPPuabhNO2njbGxz7N3EuJP10A6DQLFM5ctras6t5vPb3Ct2tbGcgkDn3AsGkjfY3cNAoUiEhTYpK8A930P7oO3vMp+0B+H+qIR9XUybjIfIAIKPtdXuzMibdoFn31BJubEHxub81l068Mut9m9lWa23FsT/zEeufr6fVo2xWPitgBcR2rLNlHXg7wcBfxuOCpauJaTpbo+dnr4j4Z4x+vD9SsCq1YQCAQCAQCD0gEAgRBVvaRQdrRPcBrGRIPw/F/KSjcdBa/ut7Xut/H78vPDGlNZfRGr7BVva0jWk6xkxnwGrf5SB5K144vnvTu39zvLTHK38vvz80lj8cjqeUREh+QluU2JI1sCNxNrXG66xzyaTUiZpOOav12O4fQCGd0TmsmaHCcROka0EDL2surrm/VIxzhFIpjrVjmhcdxRmL1kOGU8rX0wb7xWPY4OD2NIyQhw4FxbmH+ocipZFlw4CGaWmtZrv8+IDQBrjaVoHR/e/7oURzwxU/jaa+Mfnz9Ui5yllVvaJnbsc0bxYs8R+4J9V660xR0fR0xoViZ7efioFQxzTZwLT1VJbidWLckng2CGWz5LtZ/M7w5DqqWthp970lGn/CnG3lC602VjQxgDWjcAsbnr3teetacy8yOfN3GXDeLuJ6Dp1QiEhQYHG2xLRoicpEUYYbt0HLh5KFZLJLYIhDTB0rsrRcDV3DTlfmUQbbT4SKmLMwWez4RuPVp8dPor0t1ZbbojpCdprfy+G3Cf34eiobL406hqGy65fhlbzYTrpzG8eHVZrVzDs+kdlXe7eadvOs/P8AU8m4wTNe1r2kOa4AtI3EEXBC8z5vas0tNbRiY4PaKhAIEQKgEHpAIBAiDjVwCRjmHc5pB8xZFqWmlotHOHz5V05ie+I72Oc0/hJCiH1bR1Y1dOupHbET91s9mlfknfATpI24+ePXT8Jd/Cs08a5c97S7fraNdWP+Zx4T/ePu0grG4pW6GZkAlo5I3uDXu7NoifIHwyd9o7rSLNLnMN92UKkcODBS3UzWfDh2T/sGWD7Nw00r56TD2U75AWudJIfhJDrMiYXNAuAbXbuU8WTNp5Rj6/0lWYY4yNmllzvY1zWhrRGwZ8ubS5cfhG9x3Jgik5i1p4o7aGvyn3WJ3/ESMcWNGpYzcZX/AHWg6AneSALqV5V6lhmYwMldmLRa4FtBoL6m+4arL722MPTG81Ir1XdluQ/P81SbTPNitralucy7CVVY0xg2HmYFx+HdbmiYTsVIG8FKcvb5A3ioRkxqcRaOKIQ1Xi4Og18OCITeEysLAGn+viiXuvjLAZGtzWGrd10GZbSthMnaxvbd987Ablrvvef5+K9GnMzGJd10Bra9tD3erWcRyme2O7w9Poufssxwua6jedWDPF8l+83yJBHzHkqale1rPaTYxS0bmnbwn69k+P4+bQFicsECIBAqAQekAgEAgRBjPtHoOyrXOA0kAePH4T+Q9VEvoHs9r+82cVnnWZjw5wgsJrTBNHMPsPDj1bezh5tJHmstOMYbLe6Hv9C+n3x59nm28WOo1B3eCo+YYxzNsRrGQMzvvYua1oaC5znvOVrWgbySVEzhW1orGZMjNVyfBAyEc5nZ3D/txG386jipm88ox9f1H7V7bKrNJBnlnlmmkcIqeGM9gHzO0aB2dn24m7jy4hMd5NJn4pn09OPm8bF4YYY5RMc9X2lqqQnM6RwaDHYn7Ajc0Abhr1Uwmls5ju/3ofVtN0UroqWCyDjlQW7ZKUdnbqfzUJg/xkHLdpsUQz6txt4vmlt04+m9BCVWME/CHOPU2+iIdMBMsz3l7rBtrMbp5k7/ACui3VnmsMVS6I3bpzHBBasIxISgA7zu6ohnG1+EGmqHWbZjzmbyBO9vrfyK9OnbMO96E3sbjQikz/KvCe/HZP4+p57OoXur43NvZgeXnhlLHNAPmR6KupPBPtBqUrsrVtzmYx4TE+jZFgfPwgEAgECoPSAQCAQIgoPtZoM0Uc4GrHZT8r9PzDUl03szr9XXtpT/ANR5x/WWXq1JxLtmw7D13b0cZJu5l4neLNBfxblPmpvGJfOel9v7nd3jsnjHj/eT7HqEzwSRt0fbNGeUjCHxn+JrVS0ZhqdWvWrMRz/PYruMT4nNHDW4dJC5hjDn00rLGRxuXAS30dubbQAt3nckTmMlLdasWhV9n6iqxPGGz1dFLTspYH9kx4cWNnJa1xzloDic7iLcGNPC6Ldq5Vtoq2Igj/PY6NzeOaMGSN9uVu0aT1ao5SxWnq6kfPh9jyogVmZFVVMgrldi1PGbGVpPJvePnbd5qEJzYzEhMx5aCAH21tf4QeCCerqjunwQY5VYjGXEsaXXJNz3W6nkNSskac9reaHQmpbjqWx8o4z/AL7mUs8j9M1hyb3R+5WSKRDc6HROhp8q5nvnid7PVZpZM1rtPxD9bJamVd/0ZOtTNPijz+TTaWCGoaHNIIPJYJhyGpp2paa2jEwk8Mw9jCANNVCh/jmHR1DexLQ4u0HTrfhbepicMmjrX0dSNSk4mDjAcCho2ZY26neeJSZytut3q7m/X1JylFDzBAIBAqAQe0AgEAgEERtVQe8UssXEtNvmGo+tkezYa/uNzTU7p8u3yYMFEPqC9+yyvtJLTk6PaJG/Mw5XeZDm/wAKzX4xEuU9pdvmtNaOzhPjy/3zaPZY3IoGlpKqB0kUTIjE6R0kbnPcCwSHM5hYG96zy4jvDRyrETDBWt6zMREYz6/26yYbI4XnqnkW1bH/AMPH6gmT+dMd63Umfit9uH9+Zj79Q01+ya0uO/sm5nO+aT7Xm5TERC9a1ryhFV+0NQ8hsELWXIAL7vOptewsB9USmHbNMe0du50xt3s57hP/AExZg9FKXl2zMFrCFgHINH7IHuEbPNga7IwNDjewFuAH6KEInapkjIJSwG4Y63oVMc2bbRW2tSLcsx6sigpza+5erD6Jp6UylKPCZH/DGT1Og+qrN4hTV3u10PivGe6OPp+U/Q7ISO1e7KOQ/crHOo0+49oqxw0q/f8AUftLxbP+76xucL7yCdfFUtbPNz27319zOdTifUs8wOpv5a/RVeFcMMOZufeTv/ZFZPkAgEAgEAgVB7QCAQCAQeXtuCEGDbT0PYVU0fDMXDwd3h+ZHkofTejNf3+0079uMT9Y4PGz1f7vUwzX0a8Zvkd3X/ykrLScxMJ6R23/AJG2vpxzmOH1jjDW6jaGEC7A6XkWizf4nW08Lqj5rMTE4nmjX4pWTaRsbGOgzu/id3foiDafB3EdpVT6DW73aD+LQeSLU076lurSJme6OKMqsfoKfRgM7umjb/MdPQFTjvbvbez261eN8Uj58/tH5wg6ra+Z7mlrGxsa5pytFyQCDYud+gCnNYbuns5tq0mJmZtjnPKJ78R+ctNwTaCnqmAteL8RxB6jgquT3ey1ttbq6lcek/SUs3JvuFDxiatY0akWRXCFxHEYp2mJhBLgW9BfS5KLVnqzEoFuzVNTgBozO5nVXm8y9+46U3Gt8Vpx5fbkkKSADQBUeGbzPNJRU10VycCiuLEIjJq/CyDoEEvR0+RtkQ7oBAIBAIBAIOiAQCAQCBCgy72r4flljqANHAsd4jvN/wByiXZezG4zS+jPZ/KPSfwoSOqWDZ3aV1PI3tgZImsLQ0Btxp3SN1zcAa8CVbrZaTpDoTR16WnSiK3mc54+P+jtPsS2+qH3EMbYRz+N/qRYeijMMO29nNvp8dWZtP2jy4+asVdXLM7NLI555uJdbwvu8k60t5paOno16unWIj5RhyyqF+skaLAqiX4Yjbm7uj9/opw12v0ttdHnfM90cf6803Q7JkOBfIWkfd7tvPepiGo3HTdtSsxp0jHz4+XL1WSHDi0BoqH+b3H6kpLmdaZtabTWPCIjyjgdt2czaveXeJJ/NQ8sycf4a2Ed3eiDeVhQdaV1igmqHeiD9AWQKgEAgECIBAIBB0QCAQCAQCCG2pwcVcDojod7TycNQfVHs2G7ttdeurHZ5x2wxOuoJIHFkrS0jTXceoPFQ+kbfdaW4p19Kc+sfWHGOPMbDU8gLn0CMl7xSM24fXglaDZqqm+GEgc3936b/omGt1+mdppf9Zn/ANePny81ow32eE2Msh8G90eu9ThpNx7SXnhpViPnPGf16rXhmydNB8MYvz3nzJ1U5aLcdIa+v8dpn0+3JMtpmNFg0BQ8c2mUHXUupIUw9e31OxHuiI1UvRbimMOq7jKVEvBq0xOTqWK6hicHU6DmKUXQSdHDlCIOUAgECoBAIEQIgEAg6IBAIBAIBAiBrUUEb/iaCi9dSY5OceFRN3MHopymdW08zlkLRuChSbTL2iAg5y7kDWSO4Ras4lGTQWKl7q3zDk1hBRjvxSVFJcaqHkmDstRBY4UDkBAIBAIBAIBAIEQCAQe0AgEAgEAgRAIAoEQCBEHl4Qcy1AynZqjNS2HB0SlkmXuBtlDBY9hdzRQ6CBUAgEAgEAgEAgEAgEHpAIBAIBAIEQCAQIgEAgCg8FqDm+K6Dk6BF4sGwoiZdAxFXdqBUAgEAgEAgEAgEAgEHpAIBAIBAIBAiBEAgEAgEAgLIPJCJebIPQCIekAgEAgEAgEAgEAgVAIFQCAQCAQCAKBECIBAIEQCBUAgECIBAqAQCAQCAQCAQKgEAgVB/9k=">
            <a:hlinkClick r:id="rId2"/>
          </p:cNvPr>
          <p:cNvSpPr>
            <a:spLocks noChangeAspect="1" noChangeArrowheads="1"/>
          </p:cNvSpPr>
          <p:nvPr/>
        </p:nvSpPr>
        <p:spPr bwMode="auto">
          <a:xfrm>
            <a:off x="53975" y="-1812925"/>
            <a:ext cx="4324350" cy="3790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1" name="Picture 5" descr="http://keenhire.typepad.com/.a/6a00e54ed967ad88330147e36af404970b-800wi">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1268760"/>
            <a:ext cx="3744416" cy="5165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740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7584" y="1772816"/>
            <a:ext cx="7560840" cy="2554545"/>
          </a:xfrm>
          <a:prstGeom prst="rect">
            <a:avLst/>
          </a:prstGeom>
        </p:spPr>
        <p:txBody>
          <a:bodyPr wrap="square">
            <a:spAutoFit/>
          </a:bodyPr>
          <a:lstStyle/>
          <a:p>
            <a:pPr algn="ctr"/>
            <a:r>
              <a:rPr lang="en-GB" sz="4000" b="1" dirty="0">
                <a:solidFill>
                  <a:srgbClr val="FFFF00"/>
                </a:solidFill>
                <a:latin typeface="Calibri" pitchFamily="34" charset="0"/>
              </a:rPr>
              <a:t>1.1. </a:t>
            </a:r>
            <a:r>
              <a:rPr lang="en-GB" sz="4000" dirty="0">
                <a:solidFill>
                  <a:srgbClr val="FFFF00"/>
                </a:solidFill>
                <a:latin typeface="Calibri" pitchFamily="34" charset="0"/>
              </a:rPr>
              <a:t>Describe the different communication methods available to </a:t>
            </a:r>
            <a:r>
              <a:rPr lang="en-GB" sz="4000" dirty="0" smtClean="0">
                <a:solidFill>
                  <a:srgbClr val="FFFF00"/>
                </a:solidFill>
                <a:latin typeface="Calibri" pitchFamily="34" charset="0"/>
              </a:rPr>
              <a:t>communicate </a:t>
            </a:r>
            <a:r>
              <a:rPr lang="en-GB" sz="4000" dirty="0">
                <a:solidFill>
                  <a:srgbClr val="FFFF00"/>
                </a:solidFill>
                <a:latin typeface="Calibri" pitchFamily="34" charset="0"/>
              </a:rPr>
              <a:t>from Lifeguard to Lifeguard </a:t>
            </a:r>
          </a:p>
        </p:txBody>
      </p:sp>
    </p:spTree>
    <p:extLst>
      <p:ext uri="{BB962C8B-B14F-4D97-AF65-F5344CB8AC3E}">
        <p14:creationId xmlns:p14="http://schemas.microsoft.com/office/powerpoint/2010/main" val="1087709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177818" y="116632"/>
            <a:ext cx="7346509" cy="1143000"/>
          </a:xfrm>
        </p:spPr>
        <p:txBody>
          <a:bodyPr/>
          <a:lstStyle/>
          <a:p>
            <a:pPr algn="l">
              <a:defRPr/>
            </a:pPr>
            <a:r>
              <a:rPr lang="en-GB" sz="2400" b="1" dirty="0" smtClean="0">
                <a:solidFill>
                  <a:srgbClr val="FFFF00"/>
                </a:solidFill>
                <a:effectLst>
                  <a:outerShdw blurRad="38100" dist="38100" dir="2700000" algn="tl">
                    <a:srgbClr val="C0C0C0"/>
                  </a:outerShdw>
                </a:effectLst>
                <a:latin typeface="Calibri" pitchFamily="34" charset="0"/>
                <a:ea typeface="ＭＳ Ｐゴシック" charset="-128"/>
              </a:rPr>
              <a:t>Communication Methods</a:t>
            </a:r>
            <a:r>
              <a:rPr lang="en-GB" b="1" dirty="0" smtClean="0">
                <a:solidFill>
                  <a:srgbClr val="FFFF00"/>
                </a:solidFill>
                <a:effectLst>
                  <a:outerShdw blurRad="38100" dist="38100" dir="2700000" algn="tl">
                    <a:srgbClr val="C0C0C0"/>
                  </a:outerShdw>
                </a:effectLst>
                <a:latin typeface="Calibri" pitchFamily="34" charset="0"/>
                <a:ea typeface="ＭＳ Ｐゴシック" charset="-128"/>
              </a:rPr>
              <a:t/>
            </a:r>
            <a:br>
              <a:rPr lang="en-GB" b="1" dirty="0" smtClean="0">
                <a:solidFill>
                  <a:srgbClr val="FFFF00"/>
                </a:solidFill>
                <a:effectLst>
                  <a:outerShdw blurRad="38100" dist="38100" dir="2700000" algn="tl">
                    <a:srgbClr val="C0C0C0"/>
                  </a:outerShdw>
                </a:effectLst>
                <a:latin typeface="Calibri" pitchFamily="34" charset="0"/>
                <a:ea typeface="ＭＳ Ｐゴシック" charset="-128"/>
              </a:rPr>
            </a:br>
            <a:endParaRPr lang="en-GB" sz="2000" b="1" dirty="0" smtClean="0">
              <a:solidFill>
                <a:srgbClr val="FFFF00"/>
              </a:solidFill>
              <a:latin typeface="Calibri" pitchFamily="34" charset="0"/>
            </a:endParaRPr>
          </a:p>
        </p:txBody>
      </p:sp>
      <p:sp>
        <p:nvSpPr>
          <p:cNvPr id="2" name="TextBox 1"/>
          <p:cNvSpPr txBox="1"/>
          <p:nvPr/>
        </p:nvSpPr>
        <p:spPr>
          <a:xfrm>
            <a:off x="395536" y="1124744"/>
            <a:ext cx="8568952" cy="954107"/>
          </a:xfrm>
          <a:prstGeom prst="rect">
            <a:avLst/>
          </a:prstGeom>
          <a:noFill/>
        </p:spPr>
        <p:txBody>
          <a:bodyPr wrap="square" rtlCol="0">
            <a:spAutoFit/>
          </a:bodyPr>
          <a:lstStyle/>
          <a:p>
            <a:endParaRPr lang="en-GB" sz="2800" dirty="0">
              <a:solidFill>
                <a:schemeClr val="bg1"/>
              </a:solidFill>
              <a:latin typeface="Calibri" pitchFamily="34" charset="0"/>
            </a:endParaRPr>
          </a:p>
          <a:p>
            <a:endParaRPr lang="en-GB" sz="2800" dirty="0">
              <a:solidFill>
                <a:schemeClr val="bg1"/>
              </a:solidFill>
              <a:latin typeface="Calibri" pitchFamily="34" charset="0"/>
            </a:endParaRPr>
          </a:p>
        </p:txBody>
      </p:sp>
      <p:pic>
        <p:nvPicPr>
          <p:cNvPr id="5" name="Picture 2" descr="http://www.crwflags.com/fotw/images/n/nz@sfcom.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124744"/>
            <a:ext cx="1697322" cy="13578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39752" y="1542063"/>
            <a:ext cx="1795684" cy="523220"/>
          </a:xfrm>
          <a:prstGeom prst="rect">
            <a:avLst/>
          </a:prstGeom>
          <a:noFill/>
        </p:spPr>
        <p:txBody>
          <a:bodyPr wrap="none" rtlCol="0">
            <a:spAutoFit/>
          </a:bodyPr>
          <a:lstStyle/>
          <a:p>
            <a:r>
              <a:rPr lang="en-GB" sz="2800" dirty="0" smtClean="0">
                <a:solidFill>
                  <a:schemeClr val="bg1"/>
                </a:solidFill>
                <a:latin typeface="Calibri" pitchFamily="34" charset="0"/>
              </a:rPr>
              <a:t>Signal flags</a:t>
            </a:r>
            <a:endParaRPr lang="en-GB" sz="2800" dirty="0">
              <a:solidFill>
                <a:schemeClr val="bg1"/>
              </a:solidFill>
              <a:latin typeface="Calibri" pitchFamily="34" charset="0"/>
            </a:endParaRPr>
          </a:p>
        </p:txBody>
      </p:sp>
      <p:pic>
        <p:nvPicPr>
          <p:cNvPr id="8" name="Picture 2" descr="http://files.softicons.com/download/sport-icons/fifa-world-cup-2006-icons-by-yellow-icon/png/256/whistle.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2971249"/>
            <a:ext cx="1121258" cy="112125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370425" y="3022438"/>
            <a:ext cx="1432572" cy="523220"/>
          </a:xfrm>
          <a:prstGeom prst="rect">
            <a:avLst/>
          </a:prstGeom>
          <a:noFill/>
        </p:spPr>
        <p:txBody>
          <a:bodyPr wrap="none" rtlCol="0">
            <a:spAutoFit/>
          </a:bodyPr>
          <a:lstStyle/>
          <a:p>
            <a:r>
              <a:rPr lang="en-GB" sz="2800" dirty="0" smtClean="0">
                <a:solidFill>
                  <a:schemeClr val="bg1"/>
                </a:solidFill>
                <a:latin typeface="Calibri" pitchFamily="34" charset="0"/>
              </a:rPr>
              <a:t>Whistles</a:t>
            </a:r>
            <a:endParaRPr lang="en-GB" sz="2800" dirty="0">
              <a:solidFill>
                <a:schemeClr val="bg1"/>
              </a:solidFill>
              <a:latin typeface="Calibri" pitchFamily="34" charset="0"/>
            </a:endParaRPr>
          </a:p>
        </p:txBody>
      </p:sp>
      <p:pic>
        <p:nvPicPr>
          <p:cNvPr id="1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834" y="4365104"/>
            <a:ext cx="1990725"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2403014" y="4832156"/>
            <a:ext cx="2039341" cy="523220"/>
          </a:xfrm>
          <a:prstGeom prst="rect">
            <a:avLst/>
          </a:prstGeom>
          <a:noFill/>
        </p:spPr>
        <p:txBody>
          <a:bodyPr wrap="none" rtlCol="0">
            <a:spAutoFit/>
          </a:bodyPr>
          <a:lstStyle/>
          <a:p>
            <a:r>
              <a:rPr lang="en-GB" sz="2800" dirty="0" smtClean="0">
                <a:solidFill>
                  <a:schemeClr val="bg1"/>
                </a:solidFill>
                <a:latin typeface="Calibri" pitchFamily="34" charset="0"/>
              </a:rPr>
              <a:t>Hand Signals</a:t>
            </a:r>
            <a:endParaRPr lang="en-GB" sz="2800" dirty="0">
              <a:solidFill>
                <a:schemeClr val="bg1"/>
              </a:solidFill>
              <a:latin typeface="Calibri" pitchFamily="34" charset="0"/>
            </a:endParaRPr>
          </a:p>
        </p:txBody>
      </p:sp>
      <p:sp>
        <p:nvSpPr>
          <p:cNvPr id="4" name="Rounded Rectangle 3"/>
          <p:cNvSpPr/>
          <p:nvPr/>
        </p:nvSpPr>
        <p:spPr bwMode="auto">
          <a:xfrm>
            <a:off x="4819269" y="1646440"/>
            <a:ext cx="3888432" cy="1926213"/>
          </a:xfrm>
          <a:prstGeom prst="roundRect">
            <a:avLst/>
          </a:prstGeom>
          <a:solidFill>
            <a:srgbClr val="92D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Calibri" panose="020F0502020204030204" pitchFamily="34" charset="0"/>
              </a:rPr>
              <a:t>What methods are there for Lifeguards to communicate with each other during patrols?</a:t>
            </a:r>
            <a:endParaRPr kumimoji="0" lang="en-GB" sz="2400" b="0" i="0" u="none" strike="noStrike" cap="none" normalizeH="0" baseline="0" dirty="0">
              <a:ln>
                <a:noFill/>
              </a:ln>
              <a:solidFill>
                <a:schemeClr val="tx1"/>
              </a:solidFill>
              <a:effectLst/>
              <a:latin typeface="Calibri" panose="020F0502020204030204" pitchFamily="34" charset="0"/>
            </a:endParaRPr>
          </a:p>
        </p:txBody>
      </p:sp>
      <p:pic>
        <p:nvPicPr>
          <p:cNvPr id="18" name="Picture 4" descr="http://www.standardhorizon.co.uk/images/HX751_Pers.pn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982789">
            <a:off x="4858069" y="3961815"/>
            <a:ext cx="1159752" cy="309267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658624" y="4827403"/>
            <a:ext cx="1152880" cy="523220"/>
          </a:xfrm>
          <a:prstGeom prst="rect">
            <a:avLst/>
          </a:prstGeom>
          <a:noFill/>
        </p:spPr>
        <p:txBody>
          <a:bodyPr wrap="none" rtlCol="0">
            <a:spAutoFit/>
          </a:bodyPr>
          <a:lstStyle/>
          <a:p>
            <a:r>
              <a:rPr lang="en-GB" sz="2800" dirty="0" smtClean="0">
                <a:solidFill>
                  <a:schemeClr val="bg1"/>
                </a:solidFill>
                <a:latin typeface="Calibri" pitchFamily="34" charset="0"/>
              </a:rPr>
              <a:t>Radios</a:t>
            </a:r>
            <a:endParaRPr lang="en-GB" sz="2800" dirty="0">
              <a:solidFill>
                <a:schemeClr val="bg1"/>
              </a:solidFill>
              <a:latin typeface="Calibri" pitchFamily="34" charset="0"/>
            </a:endParaRPr>
          </a:p>
        </p:txBody>
      </p:sp>
    </p:spTree>
    <p:extLst>
      <p:ext uri="{BB962C8B-B14F-4D97-AF65-F5344CB8AC3E}">
        <p14:creationId xmlns:p14="http://schemas.microsoft.com/office/powerpoint/2010/main" val="190482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6"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208166" y="252413"/>
            <a:ext cx="6400800" cy="1143000"/>
          </a:xfrm>
        </p:spPr>
        <p:txBody>
          <a:bodyPr/>
          <a:lstStyle/>
          <a:p>
            <a:pPr algn="l">
              <a:defRPr/>
            </a:pPr>
            <a:r>
              <a:rPr lang="en-GB" b="1" dirty="0" smtClean="0">
                <a:solidFill>
                  <a:srgbClr val="FFFF00"/>
                </a:solidFill>
                <a:effectLst>
                  <a:outerShdw blurRad="38100" dist="38100" dir="2700000" algn="tl">
                    <a:srgbClr val="C0C0C0"/>
                  </a:outerShdw>
                </a:effectLst>
                <a:latin typeface="Calibri" pitchFamily="34" charset="0"/>
                <a:ea typeface="ＭＳ Ｐゴシック" charset="-128"/>
              </a:rPr>
              <a:t>Hand and Flag Signals;</a:t>
            </a:r>
            <a:br>
              <a:rPr lang="en-GB" b="1" dirty="0" smtClean="0">
                <a:solidFill>
                  <a:srgbClr val="FFFF00"/>
                </a:solidFill>
                <a:effectLst>
                  <a:outerShdw blurRad="38100" dist="38100" dir="2700000" algn="tl">
                    <a:srgbClr val="C0C0C0"/>
                  </a:outerShdw>
                </a:effectLst>
                <a:latin typeface="Calibri" pitchFamily="34" charset="0"/>
                <a:ea typeface="ＭＳ Ｐゴシック" charset="-128"/>
              </a:rPr>
            </a:br>
            <a:r>
              <a:rPr lang="en-GB" sz="3600" b="1" dirty="0" smtClean="0">
                <a:solidFill>
                  <a:srgbClr val="FFFF00"/>
                </a:solidFill>
                <a:effectLst>
                  <a:outerShdw blurRad="38100" dist="38100" dir="2700000" algn="tl">
                    <a:srgbClr val="C0C0C0"/>
                  </a:outerShdw>
                </a:effectLst>
                <a:latin typeface="Calibri" pitchFamily="34" charset="0"/>
                <a:ea typeface="ＭＳ Ｐゴシック" charset="-128"/>
              </a:rPr>
              <a:t>From the beach</a:t>
            </a:r>
            <a:endParaRPr lang="en-GB" sz="3600" b="1" dirty="0" smtClean="0">
              <a:solidFill>
                <a:srgbClr val="FFFF00"/>
              </a:solidFill>
              <a:effectLst>
                <a:outerShdw blurRad="38100" dist="38100" dir="2700000" algn="tl">
                  <a:srgbClr val="C0C0C0"/>
                </a:outerShdw>
              </a:effectLst>
              <a:latin typeface="Calibri"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960" y="1528217"/>
            <a:ext cx="1990725"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8540" y="1528217"/>
            <a:ext cx="1990725"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0849" y="1562970"/>
            <a:ext cx="200977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8966" y="1556792"/>
            <a:ext cx="1943100"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960" y="3212976"/>
            <a:ext cx="202882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24992" y="3212976"/>
            <a:ext cx="1990725"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79424" y="3182944"/>
            <a:ext cx="1981200"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08966" y="3173419"/>
            <a:ext cx="1943100"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50850" y="4882816"/>
            <a:ext cx="2005904"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24992" y="4907260"/>
            <a:ext cx="1990725"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bwMode="auto">
          <a:xfrm>
            <a:off x="177819" y="2793330"/>
            <a:ext cx="1998866" cy="380089"/>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rPr>
              <a:t>Return to shore</a:t>
            </a:r>
            <a:endParaRPr kumimoji="0" lang="en-GB" sz="1400" b="0" i="0" u="none" strike="noStrike" cap="none" normalizeH="0" baseline="0" dirty="0">
              <a:ln>
                <a:noFill/>
              </a:ln>
              <a:solidFill>
                <a:schemeClr val="tx1"/>
              </a:solidFill>
              <a:effectLst/>
              <a:latin typeface="Calibri" pitchFamily="34" charset="0"/>
            </a:endParaRPr>
          </a:p>
        </p:txBody>
      </p:sp>
      <p:sp>
        <p:nvSpPr>
          <p:cNvPr id="19" name="Rounded Rectangle 18"/>
          <p:cNvSpPr/>
          <p:nvPr/>
        </p:nvSpPr>
        <p:spPr bwMode="auto">
          <a:xfrm>
            <a:off x="2308539" y="2793330"/>
            <a:ext cx="1990725" cy="563661"/>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rPr>
              <a:t>Investigate submerged object</a:t>
            </a:r>
            <a:endParaRPr kumimoji="0" lang="en-GB" sz="1400" b="0" i="0" u="none" strike="noStrike" cap="none" normalizeH="0" baseline="0" dirty="0">
              <a:ln>
                <a:noFill/>
              </a:ln>
              <a:solidFill>
                <a:schemeClr val="tx1"/>
              </a:solidFill>
              <a:effectLst/>
              <a:latin typeface="Calibri" pitchFamily="34" charset="0"/>
            </a:endParaRPr>
          </a:p>
        </p:txBody>
      </p:sp>
      <p:sp>
        <p:nvSpPr>
          <p:cNvPr id="20" name="Rounded Rectangle 19"/>
          <p:cNvSpPr/>
          <p:nvPr/>
        </p:nvSpPr>
        <p:spPr bwMode="auto">
          <a:xfrm>
            <a:off x="6608966" y="2818955"/>
            <a:ext cx="1943100" cy="538036"/>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rPr>
              <a:t>Proceed further out to sea</a:t>
            </a:r>
            <a:endParaRPr kumimoji="0" lang="en-GB" sz="1400" b="0" i="0" u="none" strike="noStrike" cap="none" normalizeH="0" baseline="0" dirty="0">
              <a:ln>
                <a:noFill/>
              </a:ln>
              <a:solidFill>
                <a:schemeClr val="tx1"/>
              </a:solidFill>
              <a:effectLst/>
              <a:latin typeface="Calibri" pitchFamily="34" charset="0"/>
            </a:endParaRPr>
          </a:p>
        </p:txBody>
      </p:sp>
      <p:sp>
        <p:nvSpPr>
          <p:cNvPr id="21" name="Rounded Rectangle 20"/>
          <p:cNvSpPr/>
          <p:nvPr/>
        </p:nvSpPr>
        <p:spPr bwMode="auto">
          <a:xfrm>
            <a:off x="4478676" y="2818955"/>
            <a:ext cx="2019191" cy="403473"/>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rPr>
              <a:t>Attract attention</a:t>
            </a:r>
            <a:endParaRPr kumimoji="0" lang="en-GB" sz="1400" b="0" i="0" u="none" strike="noStrike" cap="none" normalizeH="0" baseline="0" dirty="0">
              <a:ln>
                <a:noFill/>
              </a:ln>
              <a:solidFill>
                <a:schemeClr val="tx1"/>
              </a:solidFill>
              <a:effectLst/>
              <a:latin typeface="Calibri" pitchFamily="34" charset="0"/>
            </a:endParaRPr>
          </a:p>
        </p:txBody>
      </p:sp>
      <p:sp>
        <p:nvSpPr>
          <p:cNvPr id="22" name="Rounded Rectangle 21"/>
          <p:cNvSpPr/>
          <p:nvPr/>
        </p:nvSpPr>
        <p:spPr bwMode="auto">
          <a:xfrm>
            <a:off x="6608966" y="4510883"/>
            <a:ext cx="1943100" cy="371933"/>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rPr>
              <a:t>Pick up buoys</a:t>
            </a:r>
            <a:endParaRPr kumimoji="0" lang="en-GB" sz="1400" b="0" i="0" u="none" strike="noStrike" cap="none" normalizeH="0" baseline="0" dirty="0">
              <a:ln>
                <a:noFill/>
              </a:ln>
              <a:solidFill>
                <a:schemeClr val="tx1"/>
              </a:solidFill>
              <a:effectLst/>
              <a:latin typeface="Calibri" pitchFamily="34" charset="0"/>
            </a:endParaRPr>
          </a:p>
        </p:txBody>
      </p:sp>
      <p:sp>
        <p:nvSpPr>
          <p:cNvPr id="23" name="Rounded Rectangle 22"/>
          <p:cNvSpPr/>
          <p:nvPr/>
        </p:nvSpPr>
        <p:spPr bwMode="auto">
          <a:xfrm>
            <a:off x="4478676" y="4510883"/>
            <a:ext cx="1978078" cy="574301"/>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rPr>
              <a:t>Go left! (reverse this for go</a:t>
            </a:r>
            <a:r>
              <a:rPr kumimoji="0" lang="en-GB" sz="1400" b="0" i="0" u="none" strike="noStrike" cap="none" normalizeH="0" dirty="0" smtClean="0">
                <a:ln>
                  <a:noFill/>
                </a:ln>
                <a:solidFill>
                  <a:schemeClr val="tx1"/>
                </a:solidFill>
                <a:effectLst/>
                <a:latin typeface="Calibri" pitchFamily="34" charset="0"/>
              </a:rPr>
              <a:t> right)</a:t>
            </a:r>
            <a:endParaRPr kumimoji="0" lang="en-GB" sz="1400" b="0" i="0" u="none" strike="noStrike" cap="none" normalizeH="0" baseline="0" dirty="0">
              <a:ln>
                <a:noFill/>
              </a:ln>
              <a:solidFill>
                <a:schemeClr val="tx1"/>
              </a:solidFill>
              <a:effectLst/>
              <a:latin typeface="Calibri" pitchFamily="34" charset="0"/>
            </a:endParaRPr>
          </a:p>
        </p:txBody>
      </p:sp>
      <p:sp>
        <p:nvSpPr>
          <p:cNvPr id="24" name="Rounded Rectangle 23"/>
          <p:cNvSpPr/>
          <p:nvPr/>
        </p:nvSpPr>
        <p:spPr bwMode="auto">
          <a:xfrm>
            <a:off x="2331448" y="4503787"/>
            <a:ext cx="1967815" cy="581397"/>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rPr>
              <a:t>Message NOT clear – please repeat</a:t>
            </a:r>
            <a:endParaRPr kumimoji="0" lang="en-GB" sz="1400" b="0" i="0" u="none" strike="noStrike" cap="none" normalizeH="0" baseline="0" dirty="0">
              <a:ln>
                <a:noFill/>
              </a:ln>
              <a:solidFill>
                <a:schemeClr val="tx1"/>
              </a:solidFill>
              <a:effectLst/>
              <a:latin typeface="Calibri" pitchFamily="34" charset="0"/>
            </a:endParaRPr>
          </a:p>
        </p:txBody>
      </p:sp>
      <p:sp>
        <p:nvSpPr>
          <p:cNvPr id="26" name="Rounded Rectangle 25"/>
          <p:cNvSpPr/>
          <p:nvPr/>
        </p:nvSpPr>
        <p:spPr bwMode="auto">
          <a:xfrm>
            <a:off x="4407902" y="6331454"/>
            <a:ext cx="2048851" cy="436604"/>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rPr>
              <a:t>Remain stationary</a:t>
            </a:r>
            <a:endParaRPr kumimoji="0" lang="en-GB" sz="1400" b="0" i="0" u="none" strike="noStrike" cap="none" normalizeH="0" baseline="0" dirty="0">
              <a:ln>
                <a:noFill/>
              </a:ln>
              <a:solidFill>
                <a:schemeClr val="tx1"/>
              </a:solidFill>
              <a:effectLst/>
              <a:latin typeface="Calibri" pitchFamily="34" charset="0"/>
            </a:endParaRPr>
          </a:p>
        </p:txBody>
      </p:sp>
      <p:sp>
        <p:nvSpPr>
          <p:cNvPr id="27" name="Rounded Rectangle 26"/>
          <p:cNvSpPr/>
          <p:nvPr/>
        </p:nvSpPr>
        <p:spPr bwMode="auto">
          <a:xfrm>
            <a:off x="2308539" y="6364585"/>
            <a:ext cx="1990724" cy="403473"/>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rPr>
              <a:t>Pick up swimmers</a:t>
            </a:r>
            <a:endParaRPr kumimoji="0" lang="en-GB" sz="1400" b="0" i="0" u="none" strike="noStrike" cap="none" normalizeH="0" baseline="0" dirty="0">
              <a:ln>
                <a:noFill/>
              </a:ln>
              <a:solidFill>
                <a:schemeClr val="tx1"/>
              </a:solidFill>
              <a:effectLst/>
              <a:latin typeface="Calibri" pitchFamily="34" charset="0"/>
            </a:endParaRPr>
          </a:p>
        </p:txBody>
      </p:sp>
      <p:pic>
        <p:nvPicPr>
          <p:cNvPr id="2061"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4060" y="4932265"/>
            <a:ext cx="1990725"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ounded Rectangle 27"/>
          <p:cNvSpPr/>
          <p:nvPr/>
        </p:nvSpPr>
        <p:spPr bwMode="auto">
          <a:xfrm>
            <a:off x="177819" y="6331455"/>
            <a:ext cx="1998866" cy="403473"/>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rPr>
              <a:t>Adjust</a:t>
            </a:r>
            <a:r>
              <a:rPr kumimoji="0" lang="en-GB" sz="1400" b="0" i="0" u="none" strike="noStrike" cap="none" normalizeH="0" dirty="0" smtClean="0">
                <a:ln>
                  <a:noFill/>
                </a:ln>
                <a:solidFill>
                  <a:schemeClr val="tx1"/>
                </a:solidFill>
                <a:effectLst/>
                <a:latin typeface="Calibri" pitchFamily="34" charset="0"/>
              </a:rPr>
              <a:t> buoys</a:t>
            </a:r>
            <a:endParaRPr kumimoji="0" lang="en-GB" sz="1400" b="0" i="0" u="none" strike="noStrike" cap="none" normalizeH="0" baseline="0" dirty="0">
              <a:ln>
                <a:noFill/>
              </a:ln>
              <a:solidFill>
                <a:schemeClr val="tx1"/>
              </a:solidFill>
              <a:effectLst/>
              <a:latin typeface="Calibri" pitchFamily="34" charset="0"/>
            </a:endParaRPr>
          </a:p>
        </p:txBody>
      </p:sp>
      <p:sp>
        <p:nvSpPr>
          <p:cNvPr id="25" name="Rounded Rectangle 24"/>
          <p:cNvSpPr/>
          <p:nvPr/>
        </p:nvSpPr>
        <p:spPr bwMode="auto">
          <a:xfrm>
            <a:off x="177819" y="4503787"/>
            <a:ext cx="1998866" cy="430628"/>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rPr>
              <a:t>Message understood</a:t>
            </a:r>
            <a:endParaRPr kumimoji="0" lang="en-GB" sz="1400" b="0" i="0" u="none" strike="noStrike" cap="none" normalizeH="0" baseline="0" dirty="0">
              <a:ln>
                <a:noFill/>
              </a:ln>
              <a:solidFill>
                <a:schemeClr val="tx1"/>
              </a:solidFill>
              <a:effectLst/>
              <a:latin typeface="Calibri" pitchFamily="34" charset="0"/>
            </a:endParaRPr>
          </a:p>
        </p:txBody>
      </p:sp>
    </p:spTree>
    <p:extLst>
      <p:ext uri="{BB962C8B-B14F-4D97-AF65-F5344CB8AC3E}">
        <p14:creationId xmlns:p14="http://schemas.microsoft.com/office/powerpoint/2010/main" val="323559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177819" y="116632"/>
            <a:ext cx="6400800" cy="1143000"/>
          </a:xfrm>
        </p:spPr>
        <p:txBody>
          <a:bodyPr/>
          <a:lstStyle/>
          <a:p>
            <a:pPr algn="l">
              <a:defRPr/>
            </a:pPr>
            <a:r>
              <a:rPr lang="en-GB" sz="2400" b="1" dirty="0" smtClean="0">
                <a:solidFill>
                  <a:srgbClr val="FFFF00"/>
                </a:solidFill>
                <a:effectLst>
                  <a:outerShdw blurRad="38100" dist="38100" dir="2700000" algn="tl">
                    <a:srgbClr val="C0C0C0"/>
                  </a:outerShdw>
                </a:effectLst>
                <a:latin typeface="Calibri" pitchFamily="34" charset="0"/>
                <a:ea typeface="ＭＳ Ｐゴシック" charset="-128"/>
              </a:rPr>
              <a:t>Hand and Flag Signals;</a:t>
            </a:r>
            <a:r>
              <a:rPr lang="en-GB" b="1" dirty="0" smtClean="0">
                <a:solidFill>
                  <a:srgbClr val="FFFF00"/>
                </a:solidFill>
                <a:effectLst>
                  <a:outerShdw blurRad="38100" dist="38100" dir="2700000" algn="tl">
                    <a:srgbClr val="C0C0C0"/>
                  </a:outerShdw>
                </a:effectLst>
                <a:latin typeface="Calibri" pitchFamily="34" charset="0"/>
                <a:ea typeface="ＭＳ Ｐゴシック" charset="-128"/>
              </a:rPr>
              <a:t/>
            </a:r>
            <a:br>
              <a:rPr lang="en-GB" b="1" dirty="0" smtClean="0">
                <a:solidFill>
                  <a:srgbClr val="FFFF00"/>
                </a:solidFill>
                <a:effectLst>
                  <a:outerShdw blurRad="38100" dist="38100" dir="2700000" algn="tl">
                    <a:srgbClr val="C0C0C0"/>
                  </a:outerShdw>
                </a:effectLst>
                <a:latin typeface="Calibri" pitchFamily="34" charset="0"/>
                <a:ea typeface="ＭＳ Ｐゴシック" charset="-128"/>
              </a:rPr>
            </a:br>
            <a:r>
              <a:rPr lang="en-GB" sz="2000" b="1" dirty="0" smtClean="0">
                <a:solidFill>
                  <a:srgbClr val="FFFF00"/>
                </a:solidFill>
                <a:latin typeface="Calibri" pitchFamily="34" charset="0"/>
                <a:ea typeface="ＭＳ Ｐゴシック" charset="-128"/>
              </a:rPr>
              <a:t>From boat to beach</a:t>
            </a:r>
            <a:endParaRPr lang="en-GB" sz="2000" b="1" dirty="0" smtClean="0">
              <a:solidFill>
                <a:srgbClr val="FFFF00"/>
              </a:solidFill>
              <a:latin typeface="Calibri" pitchFamily="34" charset="0"/>
            </a:endParaRPr>
          </a:p>
        </p:txBody>
      </p:sp>
      <p:sp>
        <p:nvSpPr>
          <p:cNvPr id="3" name="Rounded Rectangle 2"/>
          <p:cNvSpPr/>
          <p:nvPr/>
        </p:nvSpPr>
        <p:spPr bwMode="auto">
          <a:xfrm>
            <a:off x="2529383" y="1268760"/>
            <a:ext cx="1998866" cy="681186"/>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rPr>
              <a:t>Craft wishes to return to shore</a:t>
            </a:r>
            <a:endParaRPr kumimoji="0" lang="en-GB" sz="1400" b="0" i="0" u="none" strike="noStrike" cap="none" normalizeH="0" baseline="0" dirty="0">
              <a:ln>
                <a:noFill/>
              </a:ln>
              <a:solidFill>
                <a:schemeClr val="tx1"/>
              </a:solidFill>
              <a:effectLst/>
              <a:latin typeface="Calibri"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814" y="1268760"/>
            <a:ext cx="2076450"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44132" y="2742161"/>
            <a:ext cx="2052037" cy="369332"/>
          </a:xfrm>
          <a:prstGeom prst="rect">
            <a:avLst/>
          </a:prstGeom>
        </p:spPr>
        <p:txBody>
          <a:bodyPr wrap="none">
            <a:spAutoFit/>
          </a:bodyPr>
          <a:lstStyle/>
          <a:p>
            <a:r>
              <a:rPr lang="en-GB" b="1" dirty="0">
                <a:solidFill>
                  <a:srgbClr val="FFFF00"/>
                </a:solidFill>
                <a:latin typeface="Calibri" pitchFamily="34" charset="0"/>
                <a:ea typeface="ＭＳ Ｐゴシック" charset="-128"/>
              </a:rPr>
              <a:t>From </a:t>
            </a:r>
            <a:r>
              <a:rPr lang="en-GB" b="1" dirty="0" smtClean="0">
                <a:solidFill>
                  <a:srgbClr val="FFFF00"/>
                </a:solidFill>
                <a:latin typeface="Calibri" pitchFamily="34" charset="0"/>
                <a:ea typeface="ＭＳ Ｐゴシック" charset="-128"/>
              </a:rPr>
              <a:t>craft to beach</a:t>
            </a:r>
            <a:endParaRPr lang="en-GB"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030" y="3158840"/>
            <a:ext cx="2038350"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ounded Rectangle 20"/>
          <p:cNvSpPr/>
          <p:nvPr/>
        </p:nvSpPr>
        <p:spPr bwMode="auto">
          <a:xfrm>
            <a:off x="251030" y="4514589"/>
            <a:ext cx="2019191" cy="403473"/>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rPr>
              <a:t>DANGER!</a:t>
            </a:r>
            <a:endParaRPr kumimoji="0" lang="en-GB" sz="1400" b="0" i="0" u="none" strike="noStrike" cap="none" normalizeH="0" baseline="0" dirty="0">
              <a:ln>
                <a:noFill/>
              </a:ln>
              <a:solidFill>
                <a:schemeClr val="tx1"/>
              </a:solidFill>
              <a:effectLst/>
              <a:latin typeface="Calibri" pitchFamily="34" charset="0"/>
            </a:endParaRPr>
          </a:p>
        </p:txBody>
      </p:sp>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0650" y="3183508"/>
            <a:ext cx="2000250"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ounded Rectangle 18"/>
          <p:cNvSpPr/>
          <p:nvPr/>
        </p:nvSpPr>
        <p:spPr bwMode="auto">
          <a:xfrm>
            <a:off x="2372263" y="4515434"/>
            <a:ext cx="2028637" cy="466496"/>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rPr>
              <a:t>Assistance</a:t>
            </a:r>
            <a:r>
              <a:rPr kumimoji="0" lang="en-GB" sz="1400" b="0" i="0" u="none" strike="noStrike" cap="none" normalizeH="0" dirty="0" smtClean="0">
                <a:ln>
                  <a:noFill/>
                </a:ln>
                <a:solidFill>
                  <a:schemeClr val="tx1"/>
                </a:solidFill>
                <a:effectLst/>
                <a:latin typeface="Calibri" pitchFamily="34" charset="0"/>
              </a:rPr>
              <a:t> required</a:t>
            </a:r>
            <a:endParaRPr kumimoji="0" lang="en-GB" sz="1400" b="0" i="0" u="none" strike="noStrike" cap="none" normalizeH="0" baseline="0" dirty="0">
              <a:ln>
                <a:noFill/>
              </a:ln>
              <a:solidFill>
                <a:schemeClr val="tx1"/>
              </a:solidFill>
              <a:effectLst/>
              <a:latin typeface="Calibri" pitchFamily="34" charset="0"/>
            </a:endParaRPr>
          </a:p>
        </p:txBody>
      </p:sp>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0830" y="3193033"/>
            <a:ext cx="2009775"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ounded Rectangle 19"/>
          <p:cNvSpPr/>
          <p:nvPr/>
        </p:nvSpPr>
        <p:spPr bwMode="auto">
          <a:xfrm>
            <a:off x="4528249" y="4514589"/>
            <a:ext cx="2032356" cy="467341"/>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rPr>
              <a:t>Swimmer required</a:t>
            </a:r>
            <a:endParaRPr kumimoji="0" lang="en-GB" sz="1400" b="0" i="0" u="none" strike="noStrike" cap="none" normalizeH="0" baseline="0" dirty="0">
              <a:ln>
                <a:noFill/>
              </a:ln>
              <a:solidFill>
                <a:schemeClr val="tx1"/>
              </a:solidFill>
              <a:effectLst/>
              <a:latin typeface="Calibri" pitchFamily="34" charset="0"/>
            </a:endParaRPr>
          </a:p>
        </p:txBody>
      </p:sp>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137" y="5086223"/>
            <a:ext cx="4391025"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ounded Rectangle 24"/>
          <p:cNvSpPr/>
          <p:nvPr/>
        </p:nvSpPr>
        <p:spPr bwMode="auto">
          <a:xfrm>
            <a:off x="2987824" y="6322470"/>
            <a:ext cx="1608338" cy="430628"/>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sz="1400" dirty="0" smtClean="0">
                <a:latin typeface="Calibri" pitchFamily="34" charset="0"/>
              </a:rPr>
              <a:t>All Clear</a:t>
            </a:r>
            <a:endParaRPr kumimoji="0" lang="en-GB" sz="1400" b="0" i="0" u="none" strike="noStrike" cap="none" normalizeH="0" baseline="0" dirty="0">
              <a:ln>
                <a:noFill/>
              </a:ln>
              <a:solidFill>
                <a:schemeClr val="tx1"/>
              </a:solidFill>
              <a:effectLst/>
              <a:latin typeface="Calibri" pitchFamily="34" charset="0"/>
            </a:endParaRPr>
          </a:p>
        </p:txBody>
      </p:sp>
      <p:sp>
        <p:nvSpPr>
          <p:cNvPr id="30" name="Rectangle 29"/>
          <p:cNvSpPr/>
          <p:nvPr/>
        </p:nvSpPr>
        <p:spPr>
          <a:xfrm>
            <a:off x="6837719" y="2188163"/>
            <a:ext cx="2066806" cy="923330"/>
          </a:xfrm>
          <a:prstGeom prst="rect">
            <a:avLst/>
          </a:prstGeom>
        </p:spPr>
        <p:txBody>
          <a:bodyPr wrap="square">
            <a:spAutoFit/>
          </a:bodyPr>
          <a:lstStyle/>
          <a:p>
            <a:r>
              <a:rPr lang="en-GB" b="1" dirty="0" smtClean="0">
                <a:solidFill>
                  <a:srgbClr val="FFFF00"/>
                </a:solidFill>
                <a:latin typeface="Calibri" pitchFamily="34" charset="0"/>
                <a:ea typeface="ＭＳ Ｐゴシック" charset="-128"/>
              </a:rPr>
              <a:t>Hand signal by lifeguard or casualty</a:t>
            </a:r>
            <a:endParaRPr lang="en-GB" dirty="0"/>
          </a:p>
        </p:txBody>
      </p:sp>
      <p:pic>
        <p:nvPicPr>
          <p:cNvPr id="30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4093" y="3127477"/>
            <a:ext cx="209550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ounded Rectangle 23"/>
          <p:cNvSpPr/>
          <p:nvPr/>
        </p:nvSpPr>
        <p:spPr bwMode="auto">
          <a:xfrm>
            <a:off x="6837719" y="4496878"/>
            <a:ext cx="2101874" cy="438894"/>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rPr>
              <a:t>Assistance</a:t>
            </a:r>
            <a:r>
              <a:rPr kumimoji="0" lang="en-GB" sz="1400" b="0" i="0" u="none" strike="noStrike" cap="none" normalizeH="0" dirty="0" smtClean="0">
                <a:ln>
                  <a:noFill/>
                </a:ln>
                <a:solidFill>
                  <a:schemeClr val="tx1"/>
                </a:solidFill>
                <a:effectLst/>
                <a:latin typeface="Calibri" pitchFamily="34" charset="0"/>
              </a:rPr>
              <a:t> required</a:t>
            </a:r>
            <a:endParaRPr kumimoji="0" lang="en-GB" sz="1400" b="0" i="0" u="none" strike="noStrike" cap="none" normalizeH="0" baseline="0" dirty="0">
              <a:ln>
                <a:noFill/>
              </a:ln>
              <a:solidFill>
                <a:schemeClr val="tx1"/>
              </a:solidFill>
              <a:effectLst/>
              <a:latin typeface="Calibri" pitchFamily="34" charset="0"/>
            </a:endParaRPr>
          </a:p>
        </p:txBody>
      </p:sp>
    </p:spTree>
    <p:extLst>
      <p:ext uri="{BB962C8B-B14F-4D97-AF65-F5344CB8AC3E}">
        <p14:creationId xmlns:p14="http://schemas.microsoft.com/office/powerpoint/2010/main" val="2741105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5"/>
          <p:cNvSpPr>
            <a:spLocks noGrp="1"/>
          </p:cNvSpPr>
          <p:nvPr>
            <p:ph sz="half" idx="4294967295"/>
          </p:nvPr>
        </p:nvSpPr>
        <p:spPr>
          <a:xfrm>
            <a:off x="250825" y="1125538"/>
            <a:ext cx="8713788" cy="5543550"/>
          </a:xfrm>
        </p:spPr>
        <p:txBody>
          <a:bodyPr/>
          <a:lstStyle/>
          <a:p>
            <a:pPr marL="533400" indent="-533400" eaLnBrk="1" hangingPunct="1">
              <a:buFontTx/>
              <a:buNone/>
            </a:pPr>
            <a:endParaRPr lang="en-GB" sz="1600" dirty="0" smtClean="0">
              <a:solidFill>
                <a:schemeClr val="bg1"/>
              </a:solidFill>
              <a:latin typeface="Calibri" pitchFamily="34" charset="0"/>
              <a:ea typeface="ＭＳ Ｐゴシック" charset="-128"/>
            </a:endParaRPr>
          </a:p>
          <a:p>
            <a:pPr marL="533400" indent="-533400" eaLnBrk="1" hangingPunct="1">
              <a:buFontTx/>
              <a:buChar char=""/>
            </a:pPr>
            <a:endParaRPr lang="en-GB" sz="1800" dirty="0" smtClean="0">
              <a:latin typeface="Calibri" pitchFamily="34" charset="0"/>
              <a:ea typeface="ＭＳ Ｐゴシック" charset="-128"/>
            </a:endParaRPr>
          </a:p>
          <a:p>
            <a:pPr marL="533400" indent="-533400" eaLnBrk="1" hangingPunct="1">
              <a:buFontTx/>
              <a:buNone/>
            </a:pPr>
            <a:endParaRPr lang="en-GB" sz="2000" i="1" dirty="0" smtClean="0">
              <a:latin typeface="Calibri" pitchFamily="34" charset="0"/>
              <a:ea typeface="ＭＳ Ｐゴシック" charset="-128"/>
            </a:endParaRPr>
          </a:p>
          <a:p>
            <a:pPr marL="533400" indent="-533400" eaLnBrk="1" hangingPunct="1">
              <a:buFontTx/>
              <a:buNone/>
            </a:pPr>
            <a:endParaRPr lang="en-GB" sz="2000" b="1" dirty="0" smtClean="0">
              <a:solidFill>
                <a:srgbClr val="CC0000"/>
              </a:solidFill>
              <a:latin typeface="Calibri" pitchFamily="34" charset="0"/>
              <a:ea typeface="ＭＳ Ｐゴシック" charset="-128"/>
            </a:endParaRPr>
          </a:p>
          <a:p>
            <a:pPr marL="533400" indent="-533400" eaLnBrk="1" hangingPunct="1">
              <a:buFontTx/>
              <a:buNone/>
            </a:pPr>
            <a:endParaRPr lang="en-GB" sz="2000" b="1" dirty="0" smtClean="0">
              <a:solidFill>
                <a:srgbClr val="CC0000"/>
              </a:solidFill>
              <a:latin typeface="Calibri" pitchFamily="34" charset="0"/>
              <a:ea typeface="ＭＳ Ｐゴシック" charset="-128"/>
            </a:endParaRPr>
          </a:p>
          <a:p>
            <a:pPr marL="533400" indent="-533400">
              <a:buFontTx/>
              <a:buNone/>
            </a:pPr>
            <a:endParaRPr lang="en-GB" sz="2400" b="1" i="1" dirty="0" smtClean="0">
              <a:solidFill>
                <a:srgbClr val="CC0000"/>
              </a:solidFill>
              <a:latin typeface="Calibri" pitchFamily="34" charset="0"/>
              <a:ea typeface="ＭＳ Ｐゴシック" charset="-128"/>
            </a:endParaRPr>
          </a:p>
          <a:p>
            <a:pPr marL="533400" indent="-533400">
              <a:buFontTx/>
              <a:buNone/>
            </a:pPr>
            <a:endParaRPr lang="en-GB" sz="2400" b="1" i="1" dirty="0" smtClean="0">
              <a:latin typeface="Calibri" pitchFamily="34" charset="0"/>
              <a:ea typeface="ＭＳ Ｐゴシック" charset="-128"/>
            </a:endParaRPr>
          </a:p>
        </p:txBody>
      </p:sp>
      <p:sp>
        <p:nvSpPr>
          <p:cNvPr id="7" name="Title 6"/>
          <p:cNvSpPr>
            <a:spLocks noGrp="1"/>
          </p:cNvSpPr>
          <p:nvPr>
            <p:ph type="title" idx="4294967295"/>
          </p:nvPr>
        </p:nvSpPr>
        <p:spPr>
          <a:xfrm>
            <a:off x="395288" y="0"/>
            <a:ext cx="6400800" cy="1143000"/>
          </a:xfrm>
        </p:spPr>
        <p:txBody>
          <a:bodyPr/>
          <a:lstStyle/>
          <a:p>
            <a:pPr algn="l">
              <a:defRPr/>
            </a:pPr>
            <a:r>
              <a:rPr lang="en-GB" sz="2400" b="1" dirty="0" smtClean="0">
                <a:solidFill>
                  <a:srgbClr val="FFFF00"/>
                </a:solidFill>
                <a:effectLst>
                  <a:outerShdw blurRad="38100" dist="38100" dir="2700000" algn="tl">
                    <a:srgbClr val="C0C0C0"/>
                  </a:outerShdw>
                </a:effectLst>
                <a:latin typeface="Calibri" pitchFamily="34" charset="0"/>
                <a:ea typeface="ＭＳ Ｐゴシック" charset="-128"/>
              </a:rPr>
              <a:t>Signal Flags</a:t>
            </a:r>
            <a:endParaRPr lang="en-GB" sz="2400" b="1" dirty="0" smtClean="0">
              <a:solidFill>
                <a:srgbClr val="FFFF00"/>
              </a:solidFill>
              <a:effectLst>
                <a:outerShdw blurRad="38100" dist="38100" dir="2700000" algn="tl">
                  <a:srgbClr val="C0C0C0"/>
                </a:outerShdw>
              </a:effectLst>
              <a:latin typeface="Calibri" pitchFamily="34" charset="0"/>
            </a:endParaRPr>
          </a:p>
        </p:txBody>
      </p:sp>
      <p:pic>
        <p:nvPicPr>
          <p:cNvPr id="1026" name="Picture 2" descr="http://www.crwflags.com/fotw/images/n/nz@sfcom.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585491"/>
            <a:ext cx="3394643" cy="2715716"/>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bwMode="auto">
          <a:xfrm>
            <a:off x="1547664" y="1189907"/>
            <a:ext cx="5616624" cy="617287"/>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Calibri" pitchFamily="34" charset="0"/>
              </a:rPr>
              <a:t>When do you think signal</a:t>
            </a:r>
            <a:r>
              <a:rPr kumimoji="0" lang="en-GB" sz="2400" b="0" i="0" u="none" strike="noStrike" cap="none" normalizeH="0" dirty="0" smtClean="0">
                <a:ln>
                  <a:noFill/>
                </a:ln>
                <a:solidFill>
                  <a:schemeClr val="tx1"/>
                </a:solidFill>
                <a:effectLst/>
                <a:latin typeface="Calibri" pitchFamily="34" charset="0"/>
              </a:rPr>
              <a:t> flags are used?</a:t>
            </a:r>
            <a:endParaRPr kumimoji="0" lang="en-GB" sz="2400" b="0" i="0" u="none" strike="noStrike" cap="none" normalizeH="0" baseline="0" dirty="0">
              <a:ln>
                <a:noFill/>
              </a:ln>
              <a:solidFill>
                <a:schemeClr val="tx1"/>
              </a:solidFill>
              <a:effectLst/>
              <a:latin typeface="Times" pitchFamily="-112" charset="0"/>
            </a:endParaRPr>
          </a:p>
        </p:txBody>
      </p:sp>
      <p:sp>
        <p:nvSpPr>
          <p:cNvPr id="2" name="TextBox 1"/>
          <p:cNvSpPr txBox="1"/>
          <p:nvPr/>
        </p:nvSpPr>
        <p:spPr>
          <a:xfrm>
            <a:off x="3955791" y="2389077"/>
            <a:ext cx="4814270" cy="3108543"/>
          </a:xfrm>
          <a:prstGeom prst="rect">
            <a:avLst/>
          </a:prstGeom>
          <a:noFill/>
        </p:spPr>
        <p:txBody>
          <a:bodyPr wrap="square" rtlCol="0">
            <a:spAutoFit/>
          </a:bodyPr>
          <a:lstStyle/>
          <a:p>
            <a:pPr marL="285750" indent="-285750">
              <a:buFont typeface="Arial" pitchFamily="34" charset="0"/>
              <a:buChar char="•"/>
            </a:pPr>
            <a:r>
              <a:rPr lang="en-GB" sz="2800" dirty="0" smtClean="0">
                <a:solidFill>
                  <a:schemeClr val="bg1"/>
                </a:solidFill>
                <a:latin typeface="Calibri" pitchFamily="34" charset="0"/>
              </a:rPr>
              <a:t>Radio failure</a:t>
            </a:r>
          </a:p>
          <a:p>
            <a:endParaRPr lang="en-GB" sz="2800" dirty="0" smtClean="0">
              <a:solidFill>
                <a:schemeClr val="bg1"/>
              </a:solidFill>
              <a:latin typeface="Calibri" pitchFamily="34" charset="0"/>
            </a:endParaRPr>
          </a:p>
          <a:p>
            <a:pPr marL="285750" indent="-285750">
              <a:buFont typeface="Arial" pitchFamily="34" charset="0"/>
              <a:buChar char="•"/>
            </a:pPr>
            <a:r>
              <a:rPr lang="en-GB" sz="2800" dirty="0" smtClean="0">
                <a:solidFill>
                  <a:schemeClr val="bg1"/>
                </a:solidFill>
                <a:latin typeface="Calibri" pitchFamily="34" charset="0"/>
              </a:rPr>
              <a:t>Increased noise due to heavy surf</a:t>
            </a:r>
          </a:p>
          <a:p>
            <a:endParaRPr lang="en-GB" sz="2800" dirty="0" smtClean="0">
              <a:solidFill>
                <a:schemeClr val="bg1"/>
              </a:solidFill>
              <a:latin typeface="Calibri" pitchFamily="34" charset="0"/>
            </a:endParaRPr>
          </a:p>
          <a:p>
            <a:pPr marL="285750" indent="-285750">
              <a:buFont typeface="Arial" pitchFamily="34" charset="0"/>
              <a:buChar char="•"/>
            </a:pPr>
            <a:r>
              <a:rPr lang="en-GB" sz="2800" dirty="0" smtClean="0">
                <a:solidFill>
                  <a:schemeClr val="bg1"/>
                </a:solidFill>
                <a:latin typeface="Calibri" pitchFamily="34" charset="0"/>
              </a:rPr>
              <a:t>No other communication methods available</a:t>
            </a:r>
            <a:endParaRPr lang="en-GB" sz="2800" dirty="0">
              <a:solidFill>
                <a:schemeClr val="bg1"/>
              </a:solidFill>
              <a:latin typeface="Calibri" pitchFamily="34" charset="0"/>
            </a:endParaRPr>
          </a:p>
        </p:txBody>
      </p:sp>
    </p:spTree>
    <p:extLst>
      <p:ext uri="{BB962C8B-B14F-4D97-AF65-F5344CB8AC3E}">
        <p14:creationId xmlns:p14="http://schemas.microsoft.com/office/powerpoint/2010/main" val="133225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177819" y="116632"/>
            <a:ext cx="6400800" cy="1143000"/>
          </a:xfrm>
        </p:spPr>
        <p:txBody>
          <a:bodyPr/>
          <a:lstStyle/>
          <a:p>
            <a:pPr algn="l">
              <a:defRPr/>
            </a:pPr>
            <a:r>
              <a:rPr lang="en-GB" sz="2400" b="1" dirty="0" smtClean="0">
                <a:solidFill>
                  <a:srgbClr val="FFFF00"/>
                </a:solidFill>
                <a:effectLst>
                  <a:outerShdw blurRad="38100" dist="38100" dir="2700000" algn="tl">
                    <a:srgbClr val="C0C0C0"/>
                  </a:outerShdw>
                </a:effectLst>
                <a:latin typeface="Calibri" pitchFamily="34" charset="0"/>
                <a:ea typeface="ＭＳ Ｐゴシック" charset="-128"/>
              </a:rPr>
              <a:t>Whistle Signals;</a:t>
            </a:r>
            <a:r>
              <a:rPr lang="en-GB" b="1" dirty="0" smtClean="0">
                <a:solidFill>
                  <a:srgbClr val="FFFF00"/>
                </a:solidFill>
                <a:effectLst>
                  <a:outerShdw blurRad="38100" dist="38100" dir="2700000" algn="tl">
                    <a:srgbClr val="C0C0C0"/>
                  </a:outerShdw>
                </a:effectLst>
                <a:latin typeface="Calibri" pitchFamily="34" charset="0"/>
                <a:ea typeface="ＭＳ Ｐゴシック" charset="-128"/>
              </a:rPr>
              <a:t/>
            </a:r>
            <a:br>
              <a:rPr lang="en-GB" b="1" dirty="0" smtClean="0">
                <a:solidFill>
                  <a:srgbClr val="FFFF00"/>
                </a:solidFill>
                <a:effectLst>
                  <a:outerShdw blurRad="38100" dist="38100" dir="2700000" algn="tl">
                    <a:srgbClr val="C0C0C0"/>
                  </a:outerShdw>
                </a:effectLst>
                <a:latin typeface="Calibri" pitchFamily="34" charset="0"/>
                <a:ea typeface="ＭＳ Ｐゴシック" charset="-128"/>
              </a:rPr>
            </a:br>
            <a:endParaRPr lang="en-GB" sz="2000" b="1" dirty="0" smtClean="0">
              <a:solidFill>
                <a:srgbClr val="FFFF00"/>
              </a:solidFill>
              <a:latin typeface="Calibri" pitchFamily="34" charset="0"/>
            </a:endParaRPr>
          </a:p>
        </p:txBody>
      </p:sp>
      <p:sp>
        <p:nvSpPr>
          <p:cNvPr id="15" name="Rounded Rectangle 14"/>
          <p:cNvSpPr/>
          <p:nvPr/>
        </p:nvSpPr>
        <p:spPr bwMode="auto">
          <a:xfrm>
            <a:off x="2267745" y="5373215"/>
            <a:ext cx="6120679" cy="720081"/>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sz="3600" b="1" dirty="0" smtClean="0">
                <a:latin typeface="Calibri" pitchFamily="34" charset="0"/>
              </a:rPr>
              <a:t>4 </a:t>
            </a:r>
            <a:r>
              <a:rPr lang="en-GB" sz="2400" b="1" dirty="0" smtClean="0">
                <a:latin typeface="Calibri" pitchFamily="34" charset="0"/>
              </a:rPr>
              <a:t>Blasts</a:t>
            </a:r>
            <a:r>
              <a:rPr lang="en-GB" sz="2400" dirty="0" smtClean="0">
                <a:latin typeface="Calibri" pitchFamily="34" charset="0"/>
              </a:rPr>
              <a:t> – Mass Rescue (2 or more casualties)</a:t>
            </a:r>
            <a:endParaRPr kumimoji="0" lang="en-GB" sz="2400" b="0" i="0" u="none" strike="noStrike" cap="none" normalizeH="0" baseline="0" dirty="0">
              <a:ln>
                <a:noFill/>
              </a:ln>
              <a:solidFill>
                <a:schemeClr val="tx1"/>
              </a:solidFill>
              <a:effectLst/>
              <a:latin typeface="Calibri" pitchFamily="34" charset="0"/>
            </a:endParaRPr>
          </a:p>
        </p:txBody>
      </p:sp>
      <p:pic>
        <p:nvPicPr>
          <p:cNvPr id="1026" name="Picture 2" descr="Image result for blowing whistle 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4705" y="1304626"/>
            <a:ext cx="3976382" cy="4068589"/>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p:cNvSpPr/>
          <p:nvPr/>
        </p:nvSpPr>
        <p:spPr bwMode="auto">
          <a:xfrm>
            <a:off x="251518" y="1217963"/>
            <a:ext cx="5688633" cy="698869"/>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sz="3600" b="1" dirty="0" smtClean="0">
                <a:latin typeface="Calibri" pitchFamily="34" charset="0"/>
              </a:rPr>
              <a:t>1</a:t>
            </a:r>
            <a:r>
              <a:rPr lang="en-GB" sz="2400" b="1" dirty="0" smtClean="0">
                <a:latin typeface="Calibri" pitchFamily="34" charset="0"/>
              </a:rPr>
              <a:t> Blast</a:t>
            </a:r>
            <a:r>
              <a:rPr lang="en-GB" sz="2400" dirty="0" smtClean="0">
                <a:latin typeface="Calibri" pitchFamily="34" charset="0"/>
              </a:rPr>
              <a:t> - Attract attention of bathers</a:t>
            </a:r>
            <a:r>
              <a:rPr kumimoji="0" lang="en-GB" sz="2000" b="0" i="0" u="none" strike="noStrike" cap="none" normalizeH="0" baseline="0" dirty="0" smtClean="0">
                <a:ln>
                  <a:noFill/>
                </a:ln>
                <a:solidFill>
                  <a:schemeClr val="tx1"/>
                </a:solidFill>
                <a:effectLst/>
                <a:latin typeface="Calibri" pitchFamily="34" charset="0"/>
              </a:rPr>
              <a:t>!</a:t>
            </a:r>
            <a:endParaRPr kumimoji="0" lang="en-GB" sz="2000" b="0" i="0" u="none" strike="noStrike" cap="none" normalizeH="0" baseline="0" dirty="0">
              <a:ln>
                <a:noFill/>
              </a:ln>
              <a:solidFill>
                <a:schemeClr val="tx1"/>
              </a:solidFill>
              <a:effectLst/>
              <a:latin typeface="Calibri" pitchFamily="34" charset="0"/>
            </a:endParaRPr>
          </a:p>
        </p:txBody>
      </p:sp>
      <p:sp>
        <p:nvSpPr>
          <p:cNvPr id="31" name="Rounded Rectangle 30"/>
          <p:cNvSpPr/>
          <p:nvPr/>
        </p:nvSpPr>
        <p:spPr bwMode="auto">
          <a:xfrm>
            <a:off x="194152" y="4012111"/>
            <a:ext cx="5856267" cy="641025"/>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sz="3600" b="1" dirty="0" smtClean="0">
                <a:latin typeface="Calibri" pitchFamily="34" charset="0"/>
              </a:rPr>
              <a:t>3</a:t>
            </a:r>
            <a:r>
              <a:rPr lang="en-GB" sz="2400" b="1" dirty="0" smtClean="0">
                <a:latin typeface="Calibri" pitchFamily="34" charset="0"/>
              </a:rPr>
              <a:t> Blasts - </a:t>
            </a:r>
            <a:r>
              <a:rPr lang="en-GB" sz="2400" dirty="0" smtClean="0">
                <a:latin typeface="Calibri" pitchFamily="34" charset="0"/>
              </a:rPr>
              <a:t>Lifeguard taking emergency action</a:t>
            </a:r>
            <a:endParaRPr kumimoji="0" lang="en-GB" sz="2400" b="0" i="0" u="none" strike="noStrike" cap="none" normalizeH="0" baseline="0" dirty="0">
              <a:ln>
                <a:noFill/>
              </a:ln>
              <a:solidFill>
                <a:schemeClr val="tx1"/>
              </a:solidFill>
              <a:effectLst/>
              <a:latin typeface="Calibri" pitchFamily="34" charset="0"/>
            </a:endParaRPr>
          </a:p>
        </p:txBody>
      </p:sp>
      <p:sp>
        <p:nvSpPr>
          <p:cNvPr id="29" name="Rounded Rectangle 28"/>
          <p:cNvSpPr/>
          <p:nvPr/>
        </p:nvSpPr>
        <p:spPr bwMode="auto">
          <a:xfrm>
            <a:off x="2627784" y="2653129"/>
            <a:ext cx="6120680" cy="685791"/>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sz="3600" b="1" dirty="0" smtClean="0">
                <a:latin typeface="Calibri" pitchFamily="34" charset="0"/>
              </a:rPr>
              <a:t>2</a:t>
            </a:r>
            <a:r>
              <a:rPr lang="en-GB" sz="2400" b="1" dirty="0" smtClean="0">
                <a:latin typeface="Calibri" pitchFamily="34" charset="0"/>
              </a:rPr>
              <a:t> Blasts </a:t>
            </a:r>
            <a:r>
              <a:rPr lang="en-GB" sz="2400" dirty="0" smtClean="0">
                <a:latin typeface="Calibri" pitchFamily="34" charset="0"/>
              </a:rPr>
              <a:t>- Attract attention of another lifeguard</a:t>
            </a:r>
            <a:endParaRPr kumimoji="0" lang="en-GB" sz="2400" b="0" i="0" u="none" strike="noStrike" cap="none" normalizeH="0" baseline="0" dirty="0">
              <a:ln>
                <a:noFill/>
              </a:ln>
              <a:solidFill>
                <a:schemeClr val="tx1"/>
              </a:solidFill>
              <a:effectLst/>
              <a:latin typeface="Calibri" pitchFamily="34" charset="0"/>
            </a:endParaRPr>
          </a:p>
        </p:txBody>
      </p:sp>
    </p:spTree>
    <p:extLst>
      <p:ext uri="{BB962C8B-B14F-4D97-AF65-F5344CB8AC3E}">
        <p14:creationId xmlns:p14="http://schemas.microsoft.com/office/powerpoint/2010/main" val="80097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P spid="31"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177818" y="116632"/>
            <a:ext cx="7346509" cy="1143000"/>
          </a:xfrm>
        </p:spPr>
        <p:txBody>
          <a:bodyPr/>
          <a:lstStyle/>
          <a:p>
            <a:pPr algn="l">
              <a:defRPr/>
            </a:pPr>
            <a:r>
              <a:rPr lang="en-GB" sz="2400" b="1" dirty="0" smtClean="0">
                <a:solidFill>
                  <a:srgbClr val="FFFF00"/>
                </a:solidFill>
                <a:effectLst>
                  <a:outerShdw blurRad="38100" dist="38100" dir="2700000" algn="tl">
                    <a:srgbClr val="C0C0C0"/>
                  </a:outerShdw>
                </a:effectLst>
                <a:latin typeface="Calibri" pitchFamily="34" charset="0"/>
                <a:ea typeface="ＭＳ Ｐゴシック" charset="-128"/>
              </a:rPr>
              <a:t>Radios</a:t>
            </a:r>
            <a:r>
              <a:rPr lang="en-GB" b="1" dirty="0" smtClean="0">
                <a:solidFill>
                  <a:srgbClr val="FFFF00"/>
                </a:solidFill>
                <a:effectLst>
                  <a:outerShdw blurRad="38100" dist="38100" dir="2700000" algn="tl">
                    <a:srgbClr val="C0C0C0"/>
                  </a:outerShdw>
                </a:effectLst>
                <a:latin typeface="Calibri" pitchFamily="34" charset="0"/>
                <a:ea typeface="ＭＳ Ｐゴシック" charset="-128"/>
              </a:rPr>
              <a:t/>
            </a:r>
            <a:br>
              <a:rPr lang="en-GB" b="1" dirty="0" smtClean="0">
                <a:solidFill>
                  <a:srgbClr val="FFFF00"/>
                </a:solidFill>
                <a:effectLst>
                  <a:outerShdw blurRad="38100" dist="38100" dir="2700000" algn="tl">
                    <a:srgbClr val="C0C0C0"/>
                  </a:outerShdw>
                </a:effectLst>
                <a:latin typeface="Calibri" pitchFamily="34" charset="0"/>
                <a:ea typeface="ＭＳ Ｐゴシック" charset="-128"/>
              </a:rPr>
            </a:br>
            <a:endParaRPr lang="en-GB" sz="2000" b="1" dirty="0" smtClean="0">
              <a:solidFill>
                <a:srgbClr val="FFFF00"/>
              </a:solidFill>
              <a:latin typeface="Calibri" pitchFamily="34" charset="0"/>
            </a:endParaRPr>
          </a:p>
        </p:txBody>
      </p:sp>
      <p:sp>
        <p:nvSpPr>
          <p:cNvPr id="3" name="Rounded Rectangle 2"/>
          <p:cNvSpPr/>
          <p:nvPr/>
        </p:nvSpPr>
        <p:spPr bwMode="auto">
          <a:xfrm>
            <a:off x="297883" y="1011646"/>
            <a:ext cx="5472608" cy="648072"/>
          </a:xfrm>
          <a:prstGeom prst="round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400" dirty="0" smtClean="0">
                <a:latin typeface="Calibri" pitchFamily="34" charset="0"/>
              </a:rPr>
              <a:t>Good to communicate over distance</a:t>
            </a:r>
            <a:endParaRPr kumimoji="0" lang="en-GB" sz="2400" b="0" i="0" u="none" strike="noStrike" cap="none" normalizeH="0" baseline="0" dirty="0">
              <a:ln>
                <a:noFill/>
              </a:ln>
              <a:solidFill>
                <a:schemeClr val="tx1"/>
              </a:solidFill>
              <a:effectLst/>
              <a:latin typeface="Calibri" pitchFamily="34" charset="0"/>
            </a:endParaRPr>
          </a:p>
        </p:txBody>
      </p:sp>
      <p:pic>
        <p:nvPicPr>
          <p:cNvPr id="8196" name="Picture 4" descr="http://rnli.org/PhotoLibrary/New-season-starts-for-RNLI-Lifeguards-in-Norfolk-17-02-12-Thumbnails/New-season-starts-for-RNLI-Lifeguards-in-Norfolk-17-02-12-Medium.jpg">
            <a:hlinkClick r:id="rId3"/>
          </p:cNvPr>
          <p:cNvPicPr>
            <a:picLocks noChangeAspect="1" noChangeArrowheads="1"/>
          </p:cNvPicPr>
          <p:nvPr/>
        </p:nvPicPr>
        <p:blipFill>
          <a:blip r:embed="rId4"/>
          <a:stretch>
            <a:fillRect/>
          </a:stretch>
        </p:blipFill>
        <p:spPr bwMode="auto">
          <a:xfrm>
            <a:off x="249489" y="2365678"/>
            <a:ext cx="4896982" cy="3350567"/>
          </a:xfrm>
          <a:prstGeom prst="rect">
            <a:avLst/>
          </a:prstGeom>
          <a:noFill/>
          <a:ln w="28575">
            <a:solidFill>
              <a:srgbClr val="FFFF00"/>
            </a:solid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bwMode="auto">
          <a:xfrm>
            <a:off x="3491880" y="3214557"/>
            <a:ext cx="5472608" cy="648072"/>
          </a:xfrm>
          <a:prstGeom prst="round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400" dirty="0" smtClean="0">
                <a:latin typeface="Calibri" pitchFamily="34" charset="0"/>
              </a:rPr>
              <a:t>Always identify yourself first</a:t>
            </a:r>
            <a:endParaRPr kumimoji="0" lang="en-GB" sz="2400" b="0" i="0" u="none" strike="noStrike" cap="none" normalizeH="0" baseline="0" dirty="0">
              <a:ln>
                <a:noFill/>
              </a:ln>
              <a:solidFill>
                <a:schemeClr val="tx1"/>
              </a:solidFill>
              <a:effectLst/>
              <a:latin typeface="Calibri" pitchFamily="34" charset="0"/>
            </a:endParaRPr>
          </a:p>
        </p:txBody>
      </p:sp>
      <p:sp>
        <p:nvSpPr>
          <p:cNvPr id="10" name="Rounded Rectangle 9"/>
          <p:cNvSpPr/>
          <p:nvPr/>
        </p:nvSpPr>
        <p:spPr bwMode="auto">
          <a:xfrm>
            <a:off x="3491880" y="4278875"/>
            <a:ext cx="5472608" cy="648072"/>
          </a:xfrm>
          <a:prstGeom prst="round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400" dirty="0" smtClean="0">
                <a:latin typeface="Calibri" pitchFamily="34" charset="0"/>
              </a:rPr>
              <a:t>Use Call Signs</a:t>
            </a:r>
            <a:endParaRPr kumimoji="0" lang="en-GB" sz="2400" b="0" i="0" u="none" strike="noStrike" cap="none" normalizeH="0" baseline="0" dirty="0">
              <a:ln>
                <a:noFill/>
              </a:ln>
              <a:solidFill>
                <a:schemeClr val="tx1"/>
              </a:solidFill>
              <a:effectLst/>
              <a:latin typeface="Calibri" pitchFamily="34" charset="0"/>
            </a:endParaRPr>
          </a:p>
        </p:txBody>
      </p:sp>
      <p:sp>
        <p:nvSpPr>
          <p:cNvPr id="11" name="Rounded Rectangle 10"/>
          <p:cNvSpPr/>
          <p:nvPr/>
        </p:nvSpPr>
        <p:spPr bwMode="auto">
          <a:xfrm>
            <a:off x="3491880" y="2155576"/>
            <a:ext cx="5472608" cy="648072"/>
          </a:xfrm>
          <a:prstGeom prst="round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400" dirty="0" smtClean="0">
                <a:latin typeface="Calibri" pitchFamily="34" charset="0"/>
              </a:rPr>
              <a:t>Language used needs to be appropriate</a:t>
            </a:r>
            <a:endParaRPr kumimoji="0" lang="en-GB" sz="2400" b="0" i="0" u="none" strike="noStrike" cap="none" normalizeH="0" baseline="0" dirty="0">
              <a:ln>
                <a:noFill/>
              </a:ln>
              <a:solidFill>
                <a:schemeClr val="tx1"/>
              </a:solidFill>
              <a:effectLst/>
              <a:latin typeface="Calibri" pitchFamily="34" charset="0"/>
            </a:endParaRPr>
          </a:p>
        </p:txBody>
      </p:sp>
      <p:sp>
        <p:nvSpPr>
          <p:cNvPr id="12" name="Rounded Rectangle 11"/>
          <p:cNvSpPr/>
          <p:nvPr/>
        </p:nvSpPr>
        <p:spPr bwMode="auto">
          <a:xfrm>
            <a:off x="3456434" y="5317497"/>
            <a:ext cx="5472608" cy="648072"/>
          </a:xfrm>
          <a:prstGeom prst="round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400" dirty="0" smtClean="0">
                <a:latin typeface="Calibri" pitchFamily="34" charset="0"/>
              </a:rPr>
              <a:t>Use the phonetic alphabet</a:t>
            </a:r>
            <a:endParaRPr kumimoji="0" lang="en-GB" sz="2400" b="0" i="0" u="none" strike="noStrike" cap="none" normalizeH="0" baseline="0" dirty="0">
              <a:ln>
                <a:noFill/>
              </a:ln>
              <a:solidFill>
                <a:schemeClr val="tx1"/>
              </a:solidFill>
              <a:effectLst/>
              <a:latin typeface="Calibri" pitchFamily="34" charset="0"/>
            </a:endParaRPr>
          </a:p>
        </p:txBody>
      </p:sp>
    </p:spTree>
    <p:extLst>
      <p:ext uri="{BB962C8B-B14F-4D97-AF65-F5344CB8AC3E}">
        <p14:creationId xmlns:p14="http://schemas.microsoft.com/office/powerpoint/2010/main" val="285991284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6347</TotalTime>
  <Words>2263</Words>
  <Application>Microsoft Office PowerPoint</Application>
  <PresentationFormat>On-screen Show (4:3)</PresentationFormat>
  <Paragraphs>287</Paragraphs>
  <Slides>21</Slides>
  <Notes>17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Blank Presentation</vt:lpstr>
      <vt:lpstr>SLSGB Lifeguard Awards Unit - Communications</vt:lpstr>
      <vt:lpstr>Learning Outcomes</vt:lpstr>
      <vt:lpstr>PowerPoint Presentation</vt:lpstr>
      <vt:lpstr>Communication Methods </vt:lpstr>
      <vt:lpstr>Hand and Flag Signals; From the beach</vt:lpstr>
      <vt:lpstr>Hand and Flag Signals; From boat to beach</vt:lpstr>
      <vt:lpstr>Signal Flags</vt:lpstr>
      <vt:lpstr>Whistle Signals; </vt:lpstr>
      <vt:lpstr>Radios </vt:lpstr>
      <vt:lpstr>Other Methods </vt:lpstr>
      <vt:lpstr>PowerPoint Presentation</vt:lpstr>
      <vt:lpstr>PowerPoint Presentation</vt:lpstr>
      <vt:lpstr>PowerPoint Presentation</vt:lpstr>
      <vt:lpstr>PowerPoint Presentation</vt:lpstr>
      <vt:lpstr>Effective Communication Skills</vt:lpstr>
      <vt:lpstr>PowerPoint Presentation</vt:lpstr>
      <vt:lpstr>Causes of Aggression</vt:lpstr>
      <vt:lpstr>Cycle of Aggression</vt:lpstr>
      <vt:lpstr>Aggression Avoidance</vt:lpstr>
      <vt:lpstr>5 Top Pieces of Safety Advice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LG1 – Foundation Surf competence and knowledge</dc:title>
  <dc:creator>TURNERCHOPS</dc:creator>
  <cp:lastModifiedBy>Lauren Turner</cp:lastModifiedBy>
  <cp:revision>141</cp:revision>
  <dcterms:created xsi:type="dcterms:W3CDTF">2013-04-15T07:26:13Z</dcterms:created>
  <dcterms:modified xsi:type="dcterms:W3CDTF">2018-03-05T16:03:55Z</dcterms:modified>
</cp:coreProperties>
</file>