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408" r:id="rId3"/>
    <p:sldId id="420" r:id="rId4"/>
    <p:sldId id="259" r:id="rId5"/>
    <p:sldId id="421" r:id="rId6"/>
    <p:sldId id="286" r:id="rId7"/>
    <p:sldId id="285" r:id="rId8"/>
    <p:sldId id="417" r:id="rId9"/>
    <p:sldId id="422" r:id="rId10"/>
    <p:sldId id="315" r:id="rId11"/>
    <p:sldId id="410" r:id="rId12"/>
    <p:sldId id="416" r:id="rId13"/>
    <p:sldId id="411" r:id="rId14"/>
    <p:sldId id="423" r:id="rId15"/>
    <p:sldId id="320" r:id="rId16"/>
    <p:sldId id="412" r:id="rId17"/>
    <p:sldId id="377" r:id="rId18"/>
    <p:sldId id="424" r:id="rId19"/>
    <p:sldId id="413" r:id="rId20"/>
    <p:sldId id="414" r:id="rId21"/>
    <p:sldId id="323" r:id="rId22"/>
    <p:sldId id="418" r:id="rId23"/>
    <p:sldId id="419" r:id="rId24"/>
    <p:sldId id="415" r:id="rId25"/>
    <p:sldId id="425" r:id="rId26"/>
    <p:sldId id="288" r:id="rId27"/>
    <p:sldId id="37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uUkvXdgt5vul8x/+MJkyeQ==" hashData="IJGL3mDWeO0UTyLAgkQ6GEswBn4="/>
  <p:extLst>
    <p:ext uri="{521415D9-36F7-43E2-AB2F-B90AF26B5E84}">
      <p14:sectionLst xmlns:p14="http://schemas.microsoft.com/office/powerpoint/2010/main">
        <p14:section name="Default Section" id="{D07D0EAB-A6C1-4206-8B0C-DF8D8379E85F}">
          <p14:sldIdLst>
            <p14:sldId id="257"/>
            <p14:sldId id="408"/>
            <p14:sldId id="420"/>
            <p14:sldId id="259"/>
            <p14:sldId id="421"/>
            <p14:sldId id="286"/>
            <p14:sldId id="285"/>
            <p14:sldId id="417"/>
            <p14:sldId id="422"/>
            <p14:sldId id="315"/>
            <p14:sldId id="410"/>
            <p14:sldId id="416"/>
            <p14:sldId id="411"/>
            <p14:sldId id="423"/>
            <p14:sldId id="320"/>
            <p14:sldId id="412"/>
            <p14:sldId id="377"/>
            <p14:sldId id="424"/>
            <p14:sldId id="413"/>
            <p14:sldId id="414"/>
            <p14:sldId id="323"/>
            <p14:sldId id="418"/>
            <p14:sldId id="419"/>
            <p14:sldId id="415"/>
            <p14:sldId id="425"/>
            <p14:sldId id="288"/>
            <p14:sldId id="37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80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323" autoAdjust="0"/>
  </p:normalViewPr>
  <p:slideViewPr>
    <p:cSldViewPr>
      <p:cViewPr>
        <p:scale>
          <a:sx n="60" d="100"/>
          <a:sy n="60" d="100"/>
        </p:scale>
        <p:origin x="-157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6BDCFF-23DA-41CF-B6CC-8FC62CF6AE1A}" type="datetimeFigureOut">
              <a:rPr lang="en-GB" smtClean="0"/>
              <a:t>05/03/2018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B0BD25-84CD-4924-B551-46214EEF4275}" type="slidenum">
              <a:rPr lang="en-GB" smtClean="0"/>
              <a:t>‹#›</a:t>
            </a:fld>
            <a:endParaRPr lang="en-GB"/>
          </a:p>
        </p:txBody>
      </p:sp>
    </p:spTree>
    <p:extLst>
      <p:ext uri="{BB962C8B-B14F-4D97-AF65-F5344CB8AC3E}">
        <p14:creationId xmlns:p14="http://schemas.microsoft.com/office/powerpoint/2010/main" val="3001115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Trainer Assessor’s Please note:</a:t>
            </a:r>
          </a:p>
          <a:p>
            <a:endParaRPr lang="en-US" dirty="0" smtClean="0"/>
          </a:p>
          <a:p>
            <a:r>
              <a:rPr lang="en-US" dirty="0" smtClean="0"/>
              <a:t>Please note that this is a </a:t>
            </a:r>
            <a:r>
              <a:rPr lang="en-US" b="1" dirty="0" smtClean="0"/>
              <a:t>practical based unit </a:t>
            </a:r>
            <a:r>
              <a:rPr lang="en-US" dirty="0" smtClean="0"/>
              <a:t>that should be evidenced through practical scenarios and questioning.</a:t>
            </a:r>
          </a:p>
          <a:p>
            <a:endParaRPr lang="en-US" dirty="0" smtClean="0"/>
          </a:p>
          <a:p>
            <a:r>
              <a:rPr lang="en-US" b="0" dirty="0" smtClean="0"/>
              <a:t>This power point is the basic information that needs to</a:t>
            </a:r>
            <a:r>
              <a:rPr lang="en-US" b="0" baseline="0" dirty="0" smtClean="0"/>
              <a:t> be covered for this unit. The majority of the slides need further explanation (notes have been included on each slide to help you). As a competent Trainer Assessor you need to ensure that you are inserting learning activities, group work, quizzes etc. Where you see appropriate, in order to ensure that we are delivering quality teaching practice. You should be encouraging active learning that is learner led, see the resource bank section of moodle if you want inspiration for activities! This will be monitored during quality assurance visits to ensure that this is happening!</a:t>
            </a:r>
            <a:endParaRPr lang="en-US" b="0" dirty="0"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fld id="{18E57EDB-2E12-459A-AD7D-2FFE0A5EB7A9}" type="slidenum">
              <a:rPr lang="en-GB" sz="1200" smtClean="0">
                <a:solidFill>
                  <a:prstClr val="black"/>
                </a:solidFill>
                <a:latin typeface="Arial" charset="0"/>
              </a:rPr>
              <a:pPr eaLnBrk="1" hangingPunct="1"/>
              <a:t>1</a:t>
            </a:fld>
            <a:endParaRPr lang="en-GB" sz="1200" smtClean="0">
              <a:solidFill>
                <a:prstClr val="black"/>
              </a:solidFill>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smtClean="0">
                <a:solidFill>
                  <a:schemeClr val="bg1"/>
                </a:solidFill>
                <a:latin typeface="Calibri" pitchFamily="34" charset="0"/>
              </a:rPr>
              <a:t>There are three  types of shock:</a:t>
            </a:r>
          </a:p>
          <a:p>
            <a:pPr eaLnBrk="1" hangingPunct="1"/>
            <a:endParaRPr lang="en-GB" dirty="0" smtClean="0">
              <a:solidFill>
                <a:schemeClr val="bg1"/>
              </a:solidFill>
              <a:latin typeface="Calibri" pitchFamily="34" charset="0"/>
            </a:endParaRPr>
          </a:p>
          <a:p>
            <a:pPr eaLnBrk="1" hangingPunct="1">
              <a:buFont typeface="Arial" charset="0"/>
              <a:buChar char="•"/>
            </a:pPr>
            <a:r>
              <a:rPr lang="en-GB" b="1" dirty="0" smtClean="0">
                <a:solidFill>
                  <a:schemeClr val="bg1"/>
                </a:solidFill>
                <a:latin typeface="Calibri" pitchFamily="34" charset="0"/>
              </a:rPr>
              <a:t> </a:t>
            </a:r>
            <a:r>
              <a:rPr lang="en-GB" b="1" dirty="0" err="1" smtClean="0">
                <a:solidFill>
                  <a:schemeClr val="bg1"/>
                </a:solidFill>
                <a:latin typeface="Calibri" pitchFamily="34" charset="0"/>
              </a:rPr>
              <a:t>Hypovolaemic</a:t>
            </a:r>
            <a:endParaRPr lang="en-GB" b="1" dirty="0" smtClean="0">
              <a:solidFill>
                <a:schemeClr val="bg1"/>
              </a:solidFill>
              <a:latin typeface="Calibri" pitchFamily="34" charset="0"/>
            </a:endParaRPr>
          </a:p>
          <a:p>
            <a:pPr eaLnBrk="1" hangingPunct="1">
              <a:buFont typeface="Arial" charset="0"/>
              <a:buNone/>
            </a:pPr>
            <a:endParaRPr kumimoji="0" lang="en-GB" sz="1400" b="0" i="0" u="none" strike="noStrike" cap="none" normalizeH="0" baseline="0" dirty="0" smtClean="0">
              <a:ln>
                <a:noFill/>
              </a:ln>
              <a:solidFill>
                <a:srgbClr val="FFFFFF"/>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FFFFFF"/>
                </a:solidFill>
                <a:effectLst/>
                <a:latin typeface="Calibri" pitchFamily="34" charset="0"/>
              </a:rPr>
              <a:t> A loss of bodily fluids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FFFFFF"/>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FFFF"/>
                </a:solidFill>
                <a:effectLst/>
                <a:latin typeface="Calibri" pitchFamily="34" charset="0"/>
              </a:rPr>
              <a:t>Typical Causes include: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FFFFFF"/>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FFFFFF"/>
                </a:solidFill>
                <a:effectLst/>
                <a:latin typeface="Calibri" pitchFamily="34" charset="0"/>
              </a:rPr>
              <a:t> Open wounds (Bleeding)</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FFFFFF"/>
                </a:solidFill>
                <a:effectLst/>
                <a:latin typeface="Calibri" pitchFamily="34" charset="0"/>
              </a:rPr>
              <a:t> Internal bleeding</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FFFFFF"/>
                </a:solidFill>
                <a:effectLst/>
                <a:latin typeface="Calibri" pitchFamily="34" charset="0"/>
              </a:rPr>
              <a:t> Crush injuries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FFFFFF"/>
                </a:solidFill>
                <a:effectLst/>
                <a:latin typeface="Calibri" pitchFamily="34" charset="0"/>
              </a:rPr>
              <a:t> Burns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FFFFFF"/>
                </a:solidFill>
                <a:effectLst/>
                <a:latin typeface="Calibri" pitchFamily="34" charset="0"/>
              </a:rPr>
              <a:t> Vomiting/Diarrhoea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FFFFFF"/>
                </a:solidFill>
                <a:effectLst/>
                <a:latin typeface="Calibri" pitchFamily="34" charset="0"/>
              </a:rPr>
              <a:t> Excessive sweating</a:t>
            </a:r>
          </a:p>
          <a:p>
            <a:pPr eaLnBrk="1" hangingPunct="1"/>
            <a:endParaRPr lang="en-GB" dirty="0" smtClean="0">
              <a:solidFill>
                <a:schemeClr val="bg1"/>
              </a:solidFill>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FFFFFF"/>
                </a:solidFill>
                <a:effectLst/>
                <a:latin typeface="Calibri" pitchFamily="34" charset="0"/>
              </a:rPr>
              <a:t>Signs and Symptoms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FFFFFF"/>
              </a:solidFill>
              <a:effectLst/>
              <a:latin typeface="Calibri"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200" b="0" i="0" u="none" strike="noStrike" cap="none" normalizeH="0" baseline="0" dirty="0" smtClean="0">
                <a:ln>
                  <a:noFill/>
                </a:ln>
                <a:solidFill>
                  <a:srgbClr val="FFFFFF"/>
                </a:solidFill>
                <a:effectLst/>
                <a:latin typeface="Calibri" pitchFamily="34" charset="0"/>
              </a:rPr>
              <a:t>Fast pulse rate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200" b="0" i="0" u="none" strike="noStrike" cap="none" normalizeH="0" baseline="0" dirty="0" smtClean="0">
                <a:ln>
                  <a:noFill/>
                </a:ln>
                <a:solidFill>
                  <a:srgbClr val="FFFFFF"/>
                </a:solidFill>
                <a:effectLst/>
                <a:latin typeface="Calibri" pitchFamily="34" charset="0"/>
              </a:rPr>
              <a:t>Pale, clammy skin</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200" b="0" i="0" u="none" strike="noStrike" cap="none" normalizeH="0" baseline="0" dirty="0" smtClean="0">
                <a:ln>
                  <a:noFill/>
                </a:ln>
                <a:solidFill>
                  <a:srgbClr val="FFFFFF"/>
                </a:solidFill>
                <a:effectLst/>
                <a:latin typeface="Calibri" pitchFamily="34" charset="0"/>
              </a:rPr>
              <a:t>Cyanosis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200" b="0" i="0" u="none" strike="noStrike" cap="none" normalizeH="0" baseline="0" dirty="0" smtClean="0">
                <a:ln>
                  <a:noFill/>
                </a:ln>
                <a:solidFill>
                  <a:srgbClr val="FFFFFF"/>
                </a:solidFill>
                <a:effectLst/>
                <a:latin typeface="Calibri" pitchFamily="34" charset="0"/>
              </a:rPr>
              <a:t>Nausea or vomiting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200" b="0" i="0" u="none" strike="noStrike" cap="none" normalizeH="0" baseline="0" dirty="0" smtClean="0">
                <a:ln>
                  <a:noFill/>
                </a:ln>
                <a:solidFill>
                  <a:srgbClr val="FFFFFF"/>
                </a:solidFill>
                <a:effectLst/>
                <a:latin typeface="Calibri" pitchFamily="34" charset="0"/>
              </a:rPr>
              <a:t>Sweating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200" b="0" i="0" u="none" strike="noStrike" cap="none" normalizeH="0" baseline="0" dirty="0" smtClean="0">
              <a:ln>
                <a:noFill/>
              </a:ln>
              <a:solidFill>
                <a:srgbClr val="FFFFFF"/>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200" b="1" i="0" u="none" strike="noStrike" cap="none" normalizeH="0" baseline="0" dirty="0" smtClean="0">
                <a:ln>
                  <a:noFill/>
                </a:ln>
                <a:solidFill>
                  <a:srgbClr val="FFFFFF"/>
                </a:solidFill>
                <a:effectLst/>
                <a:latin typeface="Calibri" pitchFamily="34" charset="0"/>
              </a:rPr>
              <a:t>Treatment</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GB" sz="1200" b="1" i="0" u="none" strike="noStrike" cap="none" normalizeH="0" baseline="0" dirty="0" smtClean="0">
              <a:ln>
                <a:noFill/>
              </a:ln>
              <a:solidFill>
                <a:srgbClr val="FFFFFF"/>
              </a:solidFill>
              <a:effectLst/>
              <a:latin typeface="Calibri"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200" b="0" i="0" u="none" strike="noStrike" cap="none" normalizeH="0" baseline="0" dirty="0" smtClean="0">
                <a:ln>
                  <a:noFill/>
                </a:ln>
                <a:solidFill>
                  <a:srgbClr val="FFFFFF"/>
                </a:solidFill>
                <a:effectLst/>
                <a:latin typeface="Calibri" pitchFamily="34" charset="0"/>
              </a:rPr>
              <a:t>Treat the cause of the shock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200" b="0" i="0" u="none" strike="noStrike" cap="none" normalizeH="0" baseline="0" dirty="0" smtClean="0">
                <a:ln>
                  <a:noFill/>
                </a:ln>
                <a:solidFill>
                  <a:srgbClr val="FFFFFF"/>
                </a:solidFill>
                <a:effectLst/>
                <a:latin typeface="Calibri" pitchFamily="34" charset="0"/>
              </a:rPr>
              <a:t>Lay casualty down and raise the legs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200" b="0" i="0" u="none" strike="noStrike" cap="none" normalizeH="0" baseline="0" dirty="0" smtClean="0">
                <a:ln>
                  <a:noFill/>
                </a:ln>
                <a:solidFill>
                  <a:srgbClr val="FFFFFF"/>
                </a:solidFill>
                <a:effectLst/>
                <a:latin typeface="Calibri" pitchFamily="34" charset="0"/>
              </a:rPr>
              <a:t>Call 999/112</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lang="en-GB" dirty="0" smtClean="0">
              <a:solidFill>
                <a:schemeClr val="bg1"/>
              </a:solidFill>
              <a:latin typeface="Calibri" pitchFamily="34" charset="0"/>
            </a:endParaRPr>
          </a:p>
          <a:p>
            <a:pPr eaLnBrk="1" hangingPunct="1">
              <a:buFont typeface="Arial" charset="0"/>
              <a:buChar char="•"/>
            </a:pPr>
            <a:r>
              <a:rPr lang="en-GB" dirty="0" smtClean="0">
                <a:solidFill>
                  <a:schemeClr val="bg1"/>
                </a:solidFill>
                <a:latin typeface="Calibri" pitchFamily="34" charset="0"/>
              </a:rPr>
              <a:t> </a:t>
            </a:r>
            <a:r>
              <a:rPr lang="en-GB" b="1" dirty="0" smtClean="0">
                <a:solidFill>
                  <a:schemeClr val="bg1"/>
                </a:solidFill>
                <a:latin typeface="Calibri" pitchFamily="34" charset="0"/>
              </a:rPr>
              <a:t>Anaphylactic</a:t>
            </a:r>
          </a:p>
          <a:p>
            <a:pPr eaLnBrk="1" hangingPunct="1">
              <a:buFont typeface="Arial" charset="0"/>
              <a:buNone/>
            </a:pPr>
            <a:endParaRPr kumimoji="0" lang="en-GB" sz="1400" b="1"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Calibri" pitchFamily="34" charset="0"/>
              </a:rPr>
              <a:t> Serious medical condition</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Calibri" pitchFamily="34" charset="0"/>
              </a:rPr>
              <a:t> Causes a fall in blood pressure/swelling of airway due to a </a:t>
            </a:r>
            <a:r>
              <a:rPr kumimoji="0" lang="en-GB" sz="1200" b="0" i="0" u="sng" strike="noStrike" cap="none" normalizeH="0" baseline="0" dirty="0" smtClean="0">
                <a:ln>
                  <a:noFill/>
                </a:ln>
                <a:solidFill>
                  <a:schemeClr val="tx1"/>
                </a:solidFill>
                <a:effectLst/>
                <a:latin typeface="Calibri" pitchFamily="34" charset="0"/>
              </a:rPr>
              <a:t>severe allergic reaction</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GB" sz="12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Calibri" pitchFamily="34" charset="0"/>
              </a:rPr>
              <a:t>Typical Causes include: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Calibri" pitchFamily="34" charset="0"/>
              </a:rPr>
              <a:t> Penicillin</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Calibri" pitchFamily="34" charset="0"/>
              </a:rPr>
              <a:t> Shellfish</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Calibri" pitchFamily="34" charset="0"/>
              </a:rPr>
              <a:t> Stings/animals</a:t>
            </a:r>
          </a:p>
          <a:p>
            <a:pPr eaLnBrk="1" hangingPunct="1"/>
            <a:endParaRPr lang="en-GB" dirty="0" smtClean="0">
              <a:solidFill>
                <a:schemeClr val="bg1"/>
              </a:solidFill>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Calibri" pitchFamily="34" charset="0"/>
              </a:rPr>
              <a:t>CARDIOGENIC</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Calibri" pitchFamily="34" charset="0"/>
              </a:rPr>
              <a:t> Ineffective pumping of the heart</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Calibri" pitchFamily="34" charset="0"/>
              </a:rPr>
              <a:t> Causes a fall in blood pressure and inhibition of hearts pumping </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GB" sz="12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Calibri" pitchFamily="34" charset="0"/>
              </a:rPr>
              <a:t>Typical Causes: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Calibri" pitchFamily="34" charset="0"/>
              </a:rPr>
              <a:t> Heart attack</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Calibri" pitchFamily="34" charset="0"/>
              </a:rPr>
              <a:t> Cardiac failure</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Calibri" pitchFamily="34" charset="0"/>
              </a:rPr>
              <a:t> Cardiac arrest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FFFFFF"/>
                </a:solidFill>
                <a:effectLst>
                  <a:outerShdw blurRad="38100" dist="38100" dir="2700000" algn="tl">
                    <a:srgbClr val="000000"/>
                  </a:outerShdw>
                </a:effectLst>
                <a:latin typeface="Calibri" pitchFamily="34" charset="0"/>
              </a:rPr>
              <a:t>General RECOGNITION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FFFF"/>
                </a:solidFill>
                <a:effectLst/>
                <a:latin typeface="Calibri" pitchFamily="34" charset="0"/>
              </a:rPr>
              <a:t>Slow at first, getting progressively faster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FFFF"/>
                </a:solidFill>
                <a:effectLst/>
                <a:latin typeface="Calibri" pitchFamily="34" charset="0"/>
              </a:rPr>
              <a:t>Cold and Clammy skin</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FFFF"/>
                </a:solidFill>
                <a:effectLst/>
                <a:latin typeface="Calibri" pitchFamily="34" charset="0"/>
              </a:rPr>
              <a:t>Pale and ashen, cyanosis at extremities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FFFF"/>
                </a:solidFill>
                <a:effectLst/>
                <a:latin typeface="Calibri" pitchFamily="34" charset="0"/>
              </a:rPr>
              <a:t>Fast, shallow, gasping breathing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FFFF"/>
                </a:solidFill>
                <a:effectLst/>
                <a:latin typeface="Calibri" pitchFamily="34" charset="0"/>
              </a:rPr>
              <a:t>Faint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FFFF"/>
                </a:solidFill>
                <a:effectLst/>
                <a:latin typeface="Calibri" pitchFamily="34" charset="0"/>
              </a:rPr>
              <a:t>Nausea and vomiting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FFFF"/>
                </a:solidFill>
                <a:effectLst/>
                <a:latin typeface="Calibri" pitchFamily="34" charset="0"/>
              </a:rPr>
              <a:t>Blurred vision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FFFFFF"/>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 General TREATMENT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400" b="1"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Calibri" pitchFamily="34" charset="0"/>
              </a:rPr>
              <a:t> If conscious lay casualty down with legs raised</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Calibri" pitchFamily="34" charset="0"/>
              </a:rPr>
              <a:t> If unconscious place casualty in recovery position</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Calibri" pitchFamily="34" charset="0"/>
              </a:rPr>
              <a:t> Treat cause of shock e.g. bleeding</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Calibri" pitchFamily="34" charset="0"/>
              </a:rPr>
              <a:t> Administer Oxygen</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Calibri" pitchFamily="34" charset="0"/>
              </a:rPr>
              <a:t> Assist with medication if anaphylactic</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Calibri" pitchFamily="34" charset="0"/>
              </a:rPr>
              <a:t> Loosen any tight clothing</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Calibri" pitchFamily="34" charset="0"/>
              </a:rPr>
              <a:t> WRR</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Calibri" pitchFamily="34" charset="0"/>
              </a:rPr>
              <a:t> Call 999 if needed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FFFFFF"/>
              </a:solidFill>
              <a:effectLst/>
              <a:latin typeface="Calibri" pitchFamily="34" charset="0"/>
            </a:endParaRPr>
          </a:p>
          <a:p>
            <a:endParaRPr lang="en-US" dirty="0" smtClean="0">
              <a:ea typeface="ＭＳ Ｐゴシック" pitchFamily="34" charset="-128"/>
            </a:endParaRPr>
          </a:p>
        </p:txBody>
      </p:sp>
      <p:sp>
        <p:nvSpPr>
          <p:cNvPr id="200708" name="Slide Number Placeholder 3"/>
          <p:cNvSpPr txBox="1">
            <a:spLocks noGrp="1"/>
          </p:cNvSpPr>
          <p:nvPr/>
        </p:nvSpPr>
        <p:spPr bwMode="auto">
          <a:xfrm>
            <a:off x="3884613" y="8684246"/>
            <a:ext cx="2971800" cy="4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eaLnBrk="1" hangingPunct="1"/>
            <a:fld id="{1FDB6D7D-AAF9-4C33-A36B-1FB7A1209532}" type="slidenum">
              <a:rPr lang="en-GB" sz="1200">
                <a:latin typeface="Arial" charset="0"/>
              </a:rPr>
              <a:pPr algn="r" eaLnBrk="1" hangingPunct="1"/>
              <a:t>15</a:t>
            </a:fld>
            <a:endParaRPr lang="en-GB" sz="120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smtClean="0">
                <a:solidFill>
                  <a:schemeClr val="bg1"/>
                </a:solidFill>
                <a:latin typeface="Calibri" pitchFamily="34" charset="0"/>
              </a:rPr>
              <a:t>There are three  types of shock:</a:t>
            </a:r>
          </a:p>
          <a:p>
            <a:pPr eaLnBrk="1" hangingPunct="1"/>
            <a:endParaRPr lang="en-GB" dirty="0" smtClean="0">
              <a:solidFill>
                <a:schemeClr val="bg1"/>
              </a:solidFill>
              <a:latin typeface="Calibri" pitchFamily="34" charset="0"/>
            </a:endParaRPr>
          </a:p>
          <a:p>
            <a:pPr eaLnBrk="1" hangingPunct="1">
              <a:buFont typeface="Arial" charset="0"/>
              <a:buChar char="•"/>
            </a:pPr>
            <a:r>
              <a:rPr lang="en-GB" b="1" dirty="0" smtClean="0">
                <a:solidFill>
                  <a:schemeClr val="bg1"/>
                </a:solidFill>
                <a:latin typeface="Calibri" pitchFamily="34" charset="0"/>
              </a:rPr>
              <a:t> </a:t>
            </a:r>
            <a:r>
              <a:rPr lang="en-GB" b="1" dirty="0" err="1" smtClean="0">
                <a:solidFill>
                  <a:schemeClr val="bg1"/>
                </a:solidFill>
                <a:latin typeface="Calibri" pitchFamily="34" charset="0"/>
              </a:rPr>
              <a:t>Hypovolaemic</a:t>
            </a:r>
            <a:endParaRPr lang="en-GB" b="1" dirty="0" smtClean="0">
              <a:solidFill>
                <a:schemeClr val="bg1"/>
              </a:solidFill>
              <a:latin typeface="Calibri" pitchFamily="34" charset="0"/>
            </a:endParaRPr>
          </a:p>
          <a:p>
            <a:pPr eaLnBrk="1" hangingPunct="1">
              <a:buFont typeface="Arial" charset="0"/>
              <a:buNone/>
            </a:pPr>
            <a:endParaRPr kumimoji="0" lang="en-GB" sz="1400" b="0" i="0" u="none" strike="noStrike" cap="none" normalizeH="0" baseline="0" dirty="0" smtClean="0">
              <a:ln>
                <a:noFill/>
              </a:ln>
              <a:solidFill>
                <a:srgbClr val="FFFFFF"/>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FFFFFF"/>
                </a:solidFill>
                <a:effectLst/>
                <a:latin typeface="Calibri" pitchFamily="34" charset="0"/>
              </a:rPr>
              <a:t> A loss of bodily fluids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FFFFFF"/>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FFFF"/>
                </a:solidFill>
                <a:effectLst/>
                <a:latin typeface="Calibri" pitchFamily="34" charset="0"/>
              </a:rPr>
              <a:t>Typical Causes include: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FFFFFF"/>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FFFFFF"/>
                </a:solidFill>
                <a:effectLst/>
                <a:latin typeface="Calibri" pitchFamily="34" charset="0"/>
              </a:rPr>
              <a:t> Open wounds (Bleeding)</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FFFFFF"/>
                </a:solidFill>
                <a:effectLst/>
                <a:latin typeface="Calibri" pitchFamily="34" charset="0"/>
              </a:rPr>
              <a:t> Internal bleeding</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FFFFFF"/>
                </a:solidFill>
                <a:effectLst/>
                <a:latin typeface="Calibri" pitchFamily="34" charset="0"/>
              </a:rPr>
              <a:t> Crush injuries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FFFFFF"/>
                </a:solidFill>
                <a:effectLst/>
                <a:latin typeface="Calibri" pitchFamily="34" charset="0"/>
              </a:rPr>
              <a:t> Burns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FFFFFF"/>
                </a:solidFill>
                <a:effectLst/>
                <a:latin typeface="Calibri" pitchFamily="34" charset="0"/>
              </a:rPr>
              <a:t> Vomiting/Diarrhoea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FFFFFF"/>
                </a:solidFill>
                <a:effectLst/>
                <a:latin typeface="Calibri" pitchFamily="34" charset="0"/>
              </a:rPr>
              <a:t> Excessive sweating</a:t>
            </a:r>
          </a:p>
          <a:p>
            <a:pPr eaLnBrk="1" hangingPunct="1"/>
            <a:endParaRPr lang="en-GB" dirty="0" smtClean="0">
              <a:solidFill>
                <a:schemeClr val="bg1"/>
              </a:solidFill>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FFFFFF"/>
                </a:solidFill>
                <a:effectLst/>
                <a:latin typeface="Calibri" pitchFamily="34" charset="0"/>
              </a:rPr>
              <a:t>Signs and Symptoms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FFFFFF"/>
              </a:solidFill>
              <a:effectLst/>
              <a:latin typeface="Calibri"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200" b="0" i="0" u="none" strike="noStrike" cap="none" normalizeH="0" baseline="0" dirty="0" smtClean="0">
                <a:ln>
                  <a:noFill/>
                </a:ln>
                <a:solidFill>
                  <a:srgbClr val="FFFFFF"/>
                </a:solidFill>
                <a:effectLst/>
                <a:latin typeface="Calibri" pitchFamily="34" charset="0"/>
              </a:rPr>
              <a:t>Fast pulse rate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200" b="0" i="0" u="none" strike="noStrike" cap="none" normalizeH="0" baseline="0" dirty="0" smtClean="0">
                <a:ln>
                  <a:noFill/>
                </a:ln>
                <a:solidFill>
                  <a:srgbClr val="FFFFFF"/>
                </a:solidFill>
                <a:effectLst/>
                <a:latin typeface="Calibri" pitchFamily="34" charset="0"/>
              </a:rPr>
              <a:t>Pale, clammy skin</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200" b="0" i="0" u="none" strike="noStrike" cap="none" normalizeH="0" baseline="0" dirty="0" smtClean="0">
                <a:ln>
                  <a:noFill/>
                </a:ln>
                <a:solidFill>
                  <a:srgbClr val="FFFFFF"/>
                </a:solidFill>
                <a:effectLst/>
                <a:latin typeface="Calibri" pitchFamily="34" charset="0"/>
              </a:rPr>
              <a:t>Cyanosis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200" b="0" i="0" u="none" strike="noStrike" cap="none" normalizeH="0" baseline="0" dirty="0" smtClean="0">
                <a:ln>
                  <a:noFill/>
                </a:ln>
                <a:solidFill>
                  <a:srgbClr val="FFFFFF"/>
                </a:solidFill>
                <a:effectLst/>
                <a:latin typeface="Calibri" pitchFamily="34" charset="0"/>
              </a:rPr>
              <a:t>Nausea or vomiting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200" b="0" i="0" u="none" strike="noStrike" cap="none" normalizeH="0" baseline="0" dirty="0" smtClean="0">
                <a:ln>
                  <a:noFill/>
                </a:ln>
                <a:solidFill>
                  <a:srgbClr val="FFFFFF"/>
                </a:solidFill>
                <a:effectLst/>
                <a:latin typeface="Calibri" pitchFamily="34" charset="0"/>
              </a:rPr>
              <a:t>Sweating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200" b="0" i="0" u="none" strike="noStrike" cap="none" normalizeH="0" baseline="0" dirty="0" smtClean="0">
              <a:ln>
                <a:noFill/>
              </a:ln>
              <a:solidFill>
                <a:srgbClr val="FFFFFF"/>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200" b="1" i="0" u="none" strike="noStrike" cap="none" normalizeH="0" baseline="0" dirty="0" smtClean="0">
                <a:ln>
                  <a:noFill/>
                </a:ln>
                <a:solidFill>
                  <a:srgbClr val="FFFFFF"/>
                </a:solidFill>
                <a:effectLst/>
                <a:latin typeface="Calibri" pitchFamily="34" charset="0"/>
              </a:rPr>
              <a:t>Treatment</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GB" sz="1200" b="1" i="0" u="none" strike="noStrike" cap="none" normalizeH="0" baseline="0" dirty="0" smtClean="0">
              <a:ln>
                <a:noFill/>
              </a:ln>
              <a:solidFill>
                <a:srgbClr val="FFFFFF"/>
              </a:solidFill>
              <a:effectLst/>
              <a:latin typeface="Calibri"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200" b="0" i="0" u="none" strike="noStrike" cap="none" normalizeH="0" baseline="0" dirty="0" smtClean="0">
                <a:ln>
                  <a:noFill/>
                </a:ln>
                <a:solidFill>
                  <a:srgbClr val="FFFFFF"/>
                </a:solidFill>
                <a:effectLst/>
                <a:latin typeface="Calibri" pitchFamily="34" charset="0"/>
              </a:rPr>
              <a:t>Treat the cause of the shock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200" b="0" i="0" u="none" strike="noStrike" cap="none" normalizeH="0" baseline="0" dirty="0" smtClean="0">
                <a:ln>
                  <a:noFill/>
                </a:ln>
                <a:solidFill>
                  <a:srgbClr val="FFFFFF"/>
                </a:solidFill>
                <a:effectLst/>
                <a:latin typeface="Calibri" pitchFamily="34" charset="0"/>
              </a:rPr>
              <a:t>Lay casualty down and raise the legs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200" b="0" i="0" u="none" strike="noStrike" cap="none" normalizeH="0" baseline="0" dirty="0" smtClean="0">
                <a:ln>
                  <a:noFill/>
                </a:ln>
                <a:solidFill>
                  <a:srgbClr val="FFFFFF"/>
                </a:solidFill>
                <a:effectLst/>
                <a:latin typeface="Calibri" pitchFamily="34" charset="0"/>
              </a:rPr>
              <a:t>Call 999/112</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lang="en-GB" dirty="0" smtClean="0">
              <a:solidFill>
                <a:schemeClr val="bg1"/>
              </a:solidFill>
              <a:latin typeface="Calibri" pitchFamily="34" charset="0"/>
            </a:endParaRPr>
          </a:p>
          <a:p>
            <a:pPr eaLnBrk="1" hangingPunct="1">
              <a:buFont typeface="Arial" charset="0"/>
              <a:buChar char="•"/>
            </a:pPr>
            <a:r>
              <a:rPr lang="en-GB" dirty="0" smtClean="0">
                <a:solidFill>
                  <a:schemeClr val="bg1"/>
                </a:solidFill>
                <a:latin typeface="Calibri" pitchFamily="34" charset="0"/>
              </a:rPr>
              <a:t> </a:t>
            </a:r>
            <a:r>
              <a:rPr lang="en-GB" b="1" dirty="0" smtClean="0">
                <a:solidFill>
                  <a:schemeClr val="bg1"/>
                </a:solidFill>
                <a:latin typeface="Calibri" pitchFamily="34" charset="0"/>
              </a:rPr>
              <a:t>Anaphylactic</a:t>
            </a:r>
          </a:p>
          <a:p>
            <a:pPr eaLnBrk="1" hangingPunct="1">
              <a:buFont typeface="Arial" charset="0"/>
              <a:buNone/>
            </a:pPr>
            <a:endParaRPr kumimoji="0" lang="en-GB" sz="1400" b="1"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Calibri" pitchFamily="34" charset="0"/>
              </a:rPr>
              <a:t> Serious medical condition</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Calibri" pitchFamily="34" charset="0"/>
              </a:rPr>
              <a:t> Causes a fall in blood pressure/swelling of airway due to a </a:t>
            </a:r>
            <a:r>
              <a:rPr kumimoji="0" lang="en-GB" sz="1200" b="0" i="0" u="sng" strike="noStrike" cap="none" normalizeH="0" baseline="0" dirty="0" smtClean="0">
                <a:ln>
                  <a:noFill/>
                </a:ln>
                <a:solidFill>
                  <a:schemeClr val="tx1"/>
                </a:solidFill>
                <a:effectLst/>
                <a:latin typeface="Calibri" pitchFamily="34" charset="0"/>
              </a:rPr>
              <a:t>severe allergic reaction</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GB" sz="12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Calibri" pitchFamily="34" charset="0"/>
              </a:rPr>
              <a:t>Typical Causes include: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Calibri" pitchFamily="34" charset="0"/>
              </a:rPr>
              <a:t> Penicillin</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Calibri" pitchFamily="34" charset="0"/>
              </a:rPr>
              <a:t> Shellfish</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Calibri" pitchFamily="34" charset="0"/>
              </a:rPr>
              <a:t> Stings/animals</a:t>
            </a:r>
          </a:p>
          <a:p>
            <a:pPr eaLnBrk="1" hangingPunct="1"/>
            <a:endParaRPr lang="en-GB" dirty="0" smtClean="0">
              <a:solidFill>
                <a:schemeClr val="bg1"/>
              </a:solidFill>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Calibri" pitchFamily="34" charset="0"/>
              </a:rPr>
              <a:t>CARDIOGENIC</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Calibri" pitchFamily="34" charset="0"/>
              </a:rPr>
              <a:t> Ineffective pumping of the heart</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Calibri" pitchFamily="34" charset="0"/>
              </a:rPr>
              <a:t> Causes a fall in blood pressure and inhibition of hearts pumping </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GB" sz="12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Calibri" pitchFamily="34" charset="0"/>
              </a:rPr>
              <a:t>Typical Causes: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Calibri" pitchFamily="34" charset="0"/>
              </a:rPr>
              <a:t> Heart attack</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Calibri" pitchFamily="34" charset="0"/>
              </a:rPr>
              <a:t> Cardiac failure</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Calibri" pitchFamily="34" charset="0"/>
              </a:rPr>
              <a:t> Cardiac arrest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FFFFFF"/>
                </a:solidFill>
                <a:effectLst>
                  <a:outerShdw blurRad="38100" dist="38100" dir="2700000" algn="tl">
                    <a:srgbClr val="000000"/>
                  </a:outerShdw>
                </a:effectLst>
                <a:latin typeface="Calibri" pitchFamily="34" charset="0"/>
              </a:rPr>
              <a:t>General RECOGNITION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FFFF"/>
                </a:solidFill>
                <a:effectLst/>
                <a:latin typeface="Calibri" pitchFamily="34" charset="0"/>
              </a:rPr>
              <a:t>Slow at first, getting progressively faster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FFFF"/>
                </a:solidFill>
                <a:effectLst/>
                <a:latin typeface="Calibri" pitchFamily="34" charset="0"/>
              </a:rPr>
              <a:t>Cold and Clammy skin</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FFFF"/>
                </a:solidFill>
                <a:effectLst/>
                <a:latin typeface="Calibri" pitchFamily="34" charset="0"/>
              </a:rPr>
              <a:t>Pale and ashen, cyanosis at extremities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FFFF"/>
                </a:solidFill>
                <a:effectLst/>
                <a:latin typeface="Calibri" pitchFamily="34" charset="0"/>
              </a:rPr>
              <a:t>Fast, shallow, gasping breathing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FFFF"/>
                </a:solidFill>
                <a:effectLst/>
                <a:latin typeface="Calibri" pitchFamily="34" charset="0"/>
              </a:rPr>
              <a:t>Faint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FFFF"/>
                </a:solidFill>
                <a:effectLst/>
                <a:latin typeface="Calibri" pitchFamily="34" charset="0"/>
              </a:rPr>
              <a:t>Nausea and vomiting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FFFF"/>
                </a:solidFill>
                <a:effectLst/>
                <a:latin typeface="Calibri" pitchFamily="34" charset="0"/>
              </a:rPr>
              <a:t>Blurred vision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FFFFFF"/>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 General TREATMENT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400" b="1"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Calibri" pitchFamily="34" charset="0"/>
              </a:rPr>
              <a:t> If conscious lay casualty down with legs raised</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Calibri" pitchFamily="34" charset="0"/>
              </a:rPr>
              <a:t> If unconscious place casualty in recovery position</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Calibri" pitchFamily="34" charset="0"/>
              </a:rPr>
              <a:t> Treat cause of shock e.g. bleeding</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Calibri" pitchFamily="34" charset="0"/>
              </a:rPr>
              <a:t> Administer Oxygen</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Calibri" pitchFamily="34" charset="0"/>
              </a:rPr>
              <a:t> Assist with medication if anaphylactic</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Calibri" pitchFamily="34" charset="0"/>
              </a:rPr>
              <a:t> Loosen any tight clothing</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Calibri" pitchFamily="34" charset="0"/>
              </a:rPr>
              <a:t> WRR</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rgbClr val="000000"/>
                </a:solidFill>
                <a:effectLst/>
                <a:latin typeface="Calibri" pitchFamily="34" charset="0"/>
              </a:rPr>
              <a:t> Call 999 if needed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FFFFFF"/>
              </a:solidFill>
              <a:effectLst/>
              <a:latin typeface="Calibri" pitchFamily="34" charset="0"/>
            </a:endParaRPr>
          </a:p>
          <a:p>
            <a:endParaRPr lang="en-US" dirty="0" smtClean="0">
              <a:ea typeface="ＭＳ Ｐゴシック" pitchFamily="34" charset="-128"/>
            </a:endParaRPr>
          </a:p>
        </p:txBody>
      </p:sp>
      <p:sp>
        <p:nvSpPr>
          <p:cNvPr id="200708" name="Slide Number Placeholder 3"/>
          <p:cNvSpPr txBox="1">
            <a:spLocks noGrp="1"/>
          </p:cNvSpPr>
          <p:nvPr/>
        </p:nvSpPr>
        <p:spPr bwMode="auto">
          <a:xfrm>
            <a:off x="3884613" y="8684246"/>
            <a:ext cx="2971800" cy="4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eaLnBrk="1" hangingPunct="1"/>
            <a:fld id="{1FDB6D7D-AAF9-4C33-A36B-1FB7A1209532}" type="slidenum">
              <a:rPr lang="en-GB" sz="1200">
                <a:latin typeface="Arial" charset="0"/>
              </a:rPr>
              <a:pPr algn="r" eaLnBrk="1" hangingPunct="1"/>
              <a:t>16</a:t>
            </a:fld>
            <a:endParaRPr lang="en-GB" sz="120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buFontTx/>
              <a:buNone/>
            </a:pPr>
            <a:r>
              <a:rPr lang="en-GB" altLang="en-US" sz="1200" dirty="0" smtClean="0">
                <a:solidFill>
                  <a:schemeClr val="bg1"/>
                </a:solidFill>
                <a:latin typeface="Calibri" pitchFamily="34" charset="0"/>
                <a:cs typeface="Arial" pitchFamily="34" charset="0"/>
              </a:rPr>
              <a:t>Caused by </a:t>
            </a:r>
            <a:r>
              <a:rPr lang="en-GB" altLang="en-US" sz="1200" b="1" dirty="0" smtClean="0">
                <a:solidFill>
                  <a:schemeClr val="bg1"/>
                </a:solidFill>
                <a:latin typeface="Calibri" pitchFamily="34" charset="0"/>
                <a:cs typeface="Arial" pitchFamily="34" charset="0"/>
              </a:rPr>
              <a:t>a temporary reduction of blood flow to the brain</a:t>
            </a:r>
            <a:r>
              <a:rPr lang="en-GB" altLang="en-US" sz="1200" dirty="0" smtClean="0">
                <a:solidFill>
                  <a:schemeClr val="bg1"/>
                </a:solidFill>
                <a:latin typeface="Calibri" pitchFamily="34" charset="0"/>
                <a:cs typeface="Arial" pitchFamily="34" charset="0"/>
              </a:rPr>
              <a:t>. Causing a partial or complete loss of consciousness. </a:t>
            </a:r>
          </a:p>
          <a:p>
            <a:pPr eaLnBrk="1" hangingPunct="1">
              <a:lnSpc>
                <a:spcPct val="90000"/>
              </a:lnSpc>
              <a:spcBef>
                <a:spcPct val="0"/>
              </a:spcBef>
              <a:buFontTx/>
              <a:buNone/>
            </a:pPr>
            <a:endParaRPr lang="en-GB" altLang="en-US" sz="1200" dirty="0" smtClean="0">
              <a:latin typeface="Calibri" pitchFamily="34" charset="0"/>
              <a:cs typeface="Arial" pitchFamily="34" charset="0"/>
            </a:endParaRPr>
          </a:p>
          <a:p>
            <a:pPr eaLnBrk="1" hangingPunct="1">
              <a:lnSpc>
                <a:spcPct val="90000"/>
              </a:lnSpc>
              <a:spcBef>
                <a:spcPct val="0"/>
              </a:spcBef>
              <a:buFontTx/>
              <a:buNone/>
            </a:pPr>
            <a:r>
              <a:rPr lang="en-GB" altLang="en-US" sz="1200" b="1" dirty="0" smtClean="0">
                <a:solidFill>
                  <a:srgbClr val="FFFF00"/>
                </a:solidFill>
                <a:latin typeface="Calibri" pitchFamily="34" charset="0"/>
                <a:cs typeface="Arial" pitchFamily="34" charset="0"/>
              </a:rPr>
              <a:t>What do you think can cause somebody to faint?</a:t>
            </a:r>
          </a:p>
          <a:p>
            <a:pPr eaLnBrk="1" hangingPunct="1">
              <a:lnSpc>
                <a:spcPct val="90000"/>
              </a:lnSpc>
              <a:spcBef>
                <a:spcPct val="0"/>
              </a:spcBef>
              <a:buFontTx/>
              <a:buNone/>
            </a:pPr>
            <a:endParaRPr lang="en-GB" altLang="en-US" sz="1200" dirty="0" smtClean="0">
              <a:solidFill>
                <a:schemeClr val="bg1"/>
              </a:solidFill>
              <a:latin typeface="Calibri" pitchFamily="34" charset="0"/>
              <a:cs typeface="Arial" pitchFamily="34" charset="0"/>
            </a:endParaRPr>
          </a:p>
          <a:p>
            <a:pPr marL="171450" indent="-171450" eaLnBrk="1" hangingPunct="1">
              <a:lnSpc>
                <a:spcPct val="90000"/>
              </a:lnSpc>
              <a:spcBef>
                <a:spcPct val="0"/>
              </a:spcBef>
              <a:buFont typeface="Arial" panose="020B0604020202020204" pitchFamily="34" charset="0"/>
              <a:buChar char="•"/>
            </a:pPr>
            <a:r>
              <a:rPr lang="en-GB" altLang="en-US" sz="1200" dirty="0" smtClean="0">
                <a:solidFill>
                  <a:schemeClr val="bg1"/>
                </a:solidFill>
                <a:latin typeface="Calibri" pitchFamily="34" charset="0"/>
                <a:cs typeface="Arial" pitchFamily="34" charset="0"/>
              </a:rPr>
              <a:t>Emotional shock </a:t>
            </a:r>
          </a:p>
          <a:p>
            <a:pPr marL="171450" indent="-171450" eaLnBrk="1" hangingPunct="1">
              <a:lnSpc>
                <a:spcPct val="90000"/>
              </a:lnSpc>
              <a:spcBef>
                <a:spcPct val="0"/>
              </a:spcBef>
              <a:buFont typeface="Arial" panose="020B0604020202020204" pitchFamily="34" charset="0"/>
              <a:buChar char="•"/>
            </a:pPr>
            <a:r>
              <a:rPr lang="en-GB" altLang="en-US" sz="1200" dirty="0" smtClean="0">
                <a:solidFill>
                  <a:schemeClr val="bg1"/>
                </a:solidFill>
                <a:latin typeface="Calibri" pitchFamily="34" charset="0"/>
                <a:cs typeface="Arial" pitchFamily="34" charset="0"/>
              </a:rPr>
              <a:t>Pain </a:t>
            </a:r>
          </a:p>
          <a:p>
            <a:pPr marL="171450" indent="-171450" eaLnBrk="1" hangingPunct="1">
              <a:lnSpc>
                <a:spcPct val="90000"/>
              </a:lnSpc>
              <a:spcBef>
                <a:spcPct val="0"/>
              </a:spcBef>
              <a:buFont typeface="Arial" panose="020B0604020202020204" pitchFamily="34" charset="0"/>
              <a:buChar char="•"/>
            </a:pPr>
            <a:r>
              <a:rPr lang="en-GB" altLang="en-US" sz="1200" dirty="0" smtClean="0">
                <a:solidFill>
                  <a:schemeClr val="bg1"/>
                </a:solidFill>
                <a:latin typeface="Calibri" pitchFamily="34" charset="0"/>
                <a:cs typeface="Arial" pitchFamily="34" charset="0"/>
              </a:rPr>
              <a:t>Sight of blood </a:t>
            </a:r>
          </a:p>
          <a:p>
            <a:pPr marL="171450" indent="-171450" eaLnBrk="1" hangingPunct="1">
              <a:lnSpc>
                <a:spcPct val="90000"/>
              </a:lnSpc>
              <a:spcBef>
                <a:spcPct val="0"/>
              </a:spcBef>
              <a:buFont typeface="Arial" panose="020B0604020202020204" pitchFamily="34" charset="0"/>
              <a:buChar char="•"/>
            </a:pPr>
            <a:r>
              <a:rPr lang="en-GB" altLang="en-US" sz="1200" dirty="0" smtClean="0">
                <a:solidFill>
                  <a:schemeClr val="bg1"/>
                </a:solidFill>
                <a:latin typeface="Calibri" pitchFamily="34" charset="0"/>
                <a:cs typeface="Arial" pitchFamily="34" charset="0"/>
              </a:rPr>
              <a:t>Over-exertion </a:t>
            </a:r>
          </a:p>
          <a:p>
            <a:pPr marL="171450" indent="-171450" eaLnBrk="1" hangingPunct="1">
              <a:lnSpc>
                <a:spcPct val="90000"/>
              </a:lnSpc>
              <a:spcBef>
                <a:spcPct val="0"/>
              </a:spcBef>
              <a:buFont typeface="Arial" panose="020B0604020202020204" pitchFamily="34" charset="0"/>
              <a:buChar char="•"/>
            </a:pPr>
            <a:r>
              <a:rPr lang="en-GB" altLang="en-US" sz="1200" dirty="0" smtClean="0">
                <a:solidFill>
                  <a:schemeClr val="bg1"/>
                </a:solidFill>
                <a:latin typeface="Calibri" pitchFamily="34" charset="0"/>
                <a:cs typeface="Arial" pitchFamily="34" charset="0"/>
              </a:rPr>
              <a:t>Lack of food </a:t>
            </a:r>
          </a:p>
          <a:p>
            <a:pPr marL="171450" indent="-171450" eaLnBrk="1" hangingPunct="1">
              <a:lnSpc>
                <a:spcPct val="90000"/>
              </a:lnSpc>
              <a:spcBef>
                <a:spcPct val="0"/>
              </a:spcBef>
              <a:buFont typeface="Arial" panose="020B0604020202020204" pitchFamily="34" charset="0"/>
              <a:buChar char="•"/>
            </a:pPr>
            <a:r>
              <a:rPr lang="en-GB" altLang="en-US" sz="1200" dirty="0" smtClean="0">
                <a:solidFill>
                  <a:schemeClr val="bg1"/>
                </a:solidFill>
                <a:latin typeface="Calibri" pitchFamily="34" charset="0"/>
                <a:cs typeface="Arial" pitchFamily="34" charset="0"/>
              </a:rPr>
              <a:t>Standing in the one position too long in the heat</a:t>
            </a:r>
          </a:p>
          <a:p>
            <a:pPr eaLnBrk="1" hangingPunct="1">
              <a:lnSpc>
                <a:spcPct val="90000"/>
              </a:lnSpc>
              <a:spcBef>
                <a:spcPct val="0"/>
              </a:spcBef>
              <a:buFontTx/>
              <a:buNone/>
            </a:pPr>
            <a:endParaRPr lang="en-GB" altLang="en-US" sz="1200" dirty="0" smtClean="0">
              <a:solidFill>
                <a:schemeClr val="bg1"/>
              </a:solidFill>
              <a:latin typeface="Calibri" pitchFamily="34" charset="0"/>
              <a:cs typeface="Arial" pitchFamily="34" charset="0"/>
            </a:endParaRPr>
          </a:p>
          <a:p>
            <a:pPr eaLnBrk="1" hangingPunct="1">
              <a:lnSpc>
                <a:spcPct val="90000"/>
              </a:lnSpc>
              <a:spcBef>
                <a:spcPct val="0"/>
              </a:spcBef>
              <a:buFontTx/>
              <a:buNone/>
            </a:pPr>
            <a:r>
              <a:rPr lang="en-GB" altLang="en-US" sz="1200" b="1" dirty="0" smtClean="0">
                <a:solidFill>
                  <a:schemeClr val="bg1"/>
                </a:solidFill>
                <a:latin typeface="Calibri" pitchFamily="34" charset="0"/>
                <a:cs typeface="Arial" pitchFamily="34" charset="0"/>
              </a:rPr>
              <a:t>Signs and Symptoms</a:t>
            </a:r>
          </a:p>
          <a:p>
            <a:pPr eaLnBrk="1" hangingPunct="1">
              <a:lnSpc>
                <a:spcPct val="90000"/>
              </a:lnSpc>
              <a:spcBef>
                <a:spcPct val="0"/>
              </a:spcBef>
              <a:buFontTx/>
              <a:buNone/>
            </a:pPr>
            <a:endParaRPr lang="en-GB" altLang="en-US" sz="1200" b="1" dirty="0" smtClean="0">
              <a:solidFill>
                <a:schemeClr val="bg1"/>
              </a:solidFill>
              <a:latin typeface="Calibri" pitchFamily="34" charset="0"/>
              <a:cs typeface="Arial" pitchFamily="34" charset="0"/>
            </a:endParaRPr>
          </a:p>
          <a:p>
            <a:pPr marL="171450" indent="-171450" eaLnBrk="1" hangingPunct="1">
              <a:spcBef>
                <a:spcPct val="0"/>
              </a:spcBef>
              <a:buFont typeface="Arial" panose="020B0604020202020204" pitchFamily="34" charset="0"/>
              <a:buChar char="•"/>
            </a:pPr>
            <a:r>
              <a:rPr lang="en-GB" altLang="en-US" sz="1200" dirty="0" smtClean="0">
                <a:latin typeface="Calibri" pitchFamily="34" charset="0"/>
                <a:cs typeface="Arial" pitchFamily="34" charset="0"/>
              </a:rPr>
              <a:t>Feeling light headed </a:t>
            </a:r>
          </a:p>
          <a:p>
            <a:pPr marL="171450" indent="-171450" eaLnBrk="1" hangingPunct="1">
              <a:spcBef>
                <a:spcPct val="0"/>
              </a:spcBef>
              <a:buFont typeface="Arial" panose="020B0604020202020204" pitchFamily="34" charset="0"/>
              <a:buChar char="•"/>
            </a:pPr>
            <a:r>
              <a:rPr lang="en-GB" altLang="en-US" sz="1200" dirty="0" smtClean="0">
                <a:latin typeface="Calibri" pitchFamily="34" charset="0"/>
                <a:cs typeface="Arial" pitchFamily="34" charset="0"/>
              </a:rPr>
              <a:t> Dizziness </a:t>
            </a:r>
          </a:p>
          <a:p>
            <a:pPr marL="171450" indent="-171450" eaLnBrk="1" hangingPunct="1">
              <a:spcBef>
                <a:spcPct val="0"/>
              </a:spcBef>
              <a:buFont typeface="Arial" panose="020B0604020202020204" pitchFamily="34" charset="0"/>
              <a:buChar char="•"/>
            </a:pPr>
            <a:r>
              <a:rPr lang="en-GB" altLang="en-US" sz="1200" dirty="0" smtClean="0">
                <a:latin typeface="Calibri" pitchFamily="34" charset="0"/>
                <a:cs typeface="Arial" pitchFamily="34" charset="0"/>
              </a:rPr>
              <a:t> Pale, cool, moist skin </a:t>
            </a:r>
          </a:p>
          <a:p>
            <a:pPr marL="171450" indent="-171450" eaLnBrk="1" hangingPunct="1">
              <a:spcBef>
                <a:spcPct val="0"/>
              </a:spcBef>
              <a:buFont typeface="Arial" panose="020B0604020202020204" pitchFamily="34" charset="0"/>
              <a:buChar char="•"/>
            </a:pPr>
            <a:r>
              <a:rPr lang="en-GB" altLang="en-US" sz="1200" dirty="0" smtClean="0">
                <a:latin typeface="Calibri" pitchFamily="34" charset="0"/>
                <a:cs typeface="Arial" pitchFamily="34" charset="0"/>
              </a:rPr>
              <a:t> Nausea </a:t>
            </a:r>
          </a:p>
          <a:p>
            <a:pPr marL="171450" indent="-171450" eaLnBrk="1" hangingPunct="1">
              <a:spcBef>
                <a:spcPct val="0"/>
              </a:spcBef>
              <a:buFont typeface="Arial" panose="020B0604020202020204" pitchFamily="34" charset="0"/>
              <a:buChar char="•"/>
            </a:pPr>
            <a:r>
              <a:rPr lang="en-GB" altLang="en-US" sz="1200" dirty="0" smtClean="0">
                <a:latin typeface="Calibri" pitchFamily="34" charset="0"/>
                <a:cs typeface="Arial" pitchFamily="34" charset="0"/>
              </a:rPr>
              <a:t> Numbness or tingling in fingers or toes. </a:t>
            </a:r>
          </a:p>
          <a:p>
            <a:pPr marL="0" indent="0" eaLnBrk="1" hangingPunct="1">
              <a:spcBef>
                <a:spcPct val="0"/>
              </a:spcBef>
              <a:buFont typeface="Arial" panose="020B0604020202020204" pitchFamily="34" charset="0"/>
              <a:buNone/>
            </a:pPr>
            <a:endParaRPr lang="en-GB" altLang="en-US" sz="1200" b="1" u="sng" dirty="0" smtClean="0">
              <a:latin typeface="Calibri" pitchFamily="34" charset="0"/>
              <a:cs typeface="Arial" pitchFamily="34" charset="0"/>
            </a:endParaRPr>
          </a:p>
          <a:p>
            <a:pPr marL="0" indent="0" eaLnBrk="1" hangingPunct="1">
              <a:spcBef>
                <a:spcPct val="0"/>
              </a:spcBef>
              <a:buFont typeface="Arial" panose="020B0604020202020204" pitchFamily="34" charset="0"/>
              <a:buNone/>
            </a:pPr>
            <a:r>
              <a:rPr lang="en-GB" altLang="en-US" sz="1800" b="1" u="sng" dirty="0" smtClean="0">
                <a:latin typeface="Calibri" pitchFamily="34" charset="0"/>
                <a:cs typeface="Arial" pitchFamily="34" charset="0"/>
              </a:rPr>
              <a:t>Treatment</a:t>
            </a:r>
          </a:p>
          <a:p>
            <a:pPr eaLnBrk="1" hangingPunct="1">
              <a:lnSpc>
                <a:spcPct val="90000"/>
              </a:lnSpc>
              <a:spcBef>
                <a:spcPct val="0"/>
              </a:spcBef>
            </a:pPr>
            <a:endParaRPr lang="en-GB" altLang="en-US" sz="1000" b="1" u="sng" dirty="0" smtClean="0">
              <a:latin typeface="Calibri" pitchFamily="34" charset="0"/>
              <a:cs typeface="Arial" pitchFamily="34" charset="0"/>
            </a:endParaRPr>
          </a:p>
          <a:p>
            <a:pPr marL="171450" indent="-171450" eaLnBrk="1" hangingPunct="1">
              <a:lnSpc>
                <a:spcPct val="90000"/>
              </a:lnSpc>
              <a:spcBef>
                <a:spcPct val="0"/>
              </a:spcBef>
              <a:buFont typeface="Arial" panose="020B0604020202020204" pitchFamily="34" charset="0"/>
              <a:buChar char="•"/>
            </a:pPr>
            <a:r>
              <a:rPr lang="en-GB" altLang="en-US" sz="1200" dirty="0" smtClean="0">
                <a:latin typeface="Calibri" pitchFamily="34" charset="0"/>
                <a:cs typeface="Arial" pitchFamily="34" charset="0"/>
              </a:rPr>
              <a:t>Assist the casualty to the ground</a:t>
            </a:r>
          </a:p>
          <a:p>
            <a:pPr marL="171450" indent="-171450" eaLnBrk="1" hangingPunct="1">
              <a:lnSpc>
                <a:spcPct val="90000"/>
              </a:lnSpc>
              <a:spcBef>
                <a:spcPct val="0"/>
              </a:spcBef>
              <a:buFont typeface="Arial" panose="020B0604020202020204" pitchFamily="34" charset="0"/>
              <a:buChar char="•"/>
            </a:pPr>
            <a:r>
              <a:rPr lang="en-GB" altLang="en-US" sz="1200" dirty="0" smtClean="0">
                <a:latin typeface="Calibri" pitchFamily="34" charset="0"/>
                <a:cs typeface="Arial" pitchFamily="34" charset="0"/>
              </a:rPr>
              <a:t>If the casualty is responding, leave them lying flat and elevate their legs 20-30cms </a:t>
            </a:r>
          </a:p>
          <a:p>
            <a:pPr marL="171450" indent="-171450" eaLnBrk="1" hangingPunct="1">
              <a:lnSpc>
                <a:spcPct val="90000"/>
              </a:lnSpc>
              <a:spcBef>
                <a:spcPct val="0"/>
              </a:spcBef>
              <a:buFont typeface="Arial" panose="020B0604020202020204" pitchFamily="34" charset="0"/>
              <a:buChar char="•"/>
            </a:pPr>
            <a:r>
              <a:rPr lang="en-GB" altLang="en-US" sz="1200" dirty="0" smtClean="0">
                <a:latin typeface="Calibri" pitchFamily="34" charset="0"/>
                <a:cs typeface="Arial" pitchFamily="34" charset="0"/>
              </a:rPr>
              <a:t>If the casualty is not responding</a:t>
            </a:r>
            <a:r>
              <a:rPr lang="en-GB" altLang="en-US" sz="1200" baseline="0" dirty="0" smtClean="0">
                <a:latin typeface="Calibri" pitchFamily="34" charset="0"/>
                <a:cs typeface="Arial" pitchFamily="34" charset="0"/>
              </a:rPr>
              <a:t> </a:t>
            </a:r>
            <a:r>
              <a:rPr lang="en-GB" altLang="en-US" sz="1200" dirty="0" smtClean="0">
                <a:latin typeface="Calibri" pitchFamily="34" charset="0"/>
                <a:cs typeface="Arial" pitchFamily="34" charset="0"/>
              </a:rPr>
              <a:t>immediately place them into the Recovery</a:t>
            </a:r>
            <a:r>
              <a:rPr lang="en-GB" altLang="en-US" sz="1200" baseline="0" dirty="0" smtClean="0">
                <a:latin typeface="Calibri" pitchFamily="34" charset="0"/>
                <a:cs typeface="Arial" pitchFamily="34" charset="0"/>
              </a:rPr>
              <a:t> </a:t>
            </a:r>
            <a:r>
              <a:rPr lang="en-GB" altLang="en-US" sz="1200" dirty="0" smtClean="0">
                <a:latin typeface="Calibri" pitchFamily="34" charset="0"/>
                <a:cs typeface="Arial" pitchFamily="34" charset="0"/>
              </a:rPr>
              <a:t>position, observe ABC  </a:t>
            </a:r>
          </a:p>
          <a:p>
            <a:pPr marL="171450" indent="-171450" eaLnBrk="1" hangingPunct="1">
              <a:lnSpc>
                <a:spcPct val="90000"/>
              </a:lnSpc>
              <a:spcBef>
                <a:spcPct val="0"/>
              </a:spcBef>
              <a:buFont typeface="Arial" panose="020B0604020202020204" pitchFamily="34" charset="0"/>
              <a:buChar char="•"/>
            </a:pPr>
            <a:r>
              <a:rPr lang="en-GB" altLang="en-US" sz="1200" dirty="0" smtClean="0">
                <a:latin typeface="Calibri" pitchFamily="34" charset="0"/>
                <a:cs typeface="Arial" pitchFamily="34" charset="0"/>
              </a:rPr>
              <a:t>Loosen tight clothing at the waist and</a:t>
            </a:r>
            <a:r>
              <a:rPr lang="en-GB" altLang="en-US" sz="1200" baseline="0" dirty="0" smtClean="0">
                <a:latin typeface="Calibri" pitchFamily="34" charset="0"/>
                <a:cs typeface="Arial" pitchFamily="34" charset="0"/>
              </a:rPr>
              <a:t> </a:t>
            </a:r>
            <a:r>
              <a:rPr lang="en-GB" altLang="en-US" sz="1200" dirty="0" smtClean="0">
                <a:latin typeface="Calibri" pitchFamily="34" charset="0"/>
                <a:cs typeface="Arial" pitchFamily="34" charset="0"/>
              </a:rPr>
              <a:t>neck </a:t>
            </a:r>
          </a:p>
          <a:p>
            <a:pPr marL="171450" indent="-171450" eaLnBrk="1" hangingPunct="1">
              <a:lnSpc>
                <a:spcPct val="90000"/>
              </a:lnSpc>
              <a:spcBef>
                <a:spcPct val="0"/>
              </a:spcBef>
              <a:buFont typeface="Arial" panose="020B0604020202020204" pitchFamily="34" charset="0"/>
              <a:buChar char="•"/>
            </a:pPr>
            <a:r>
              <a:rPr lang="en-GB" altLang="en-US" sz="1200" dirty="0" smtClean="0">
                <a:latin typeface="Calibri" pitchFamily="34" charset="0"/>
                <a:cs typeface="Arial" pitchFamily="34" charset="0"/>
              </a:rPr>
              <a:t>Do not give anything to eat or drink </a:t>
            </a:r>
          </a:p>
          <a:p>
            <a:pPr marL="171450" indent="-171450" eaLnBrk="1" hangingPunct="1">
              <a:lnSpc>
                <a:spcPct val="90000"/>
              </a:lnSpc>
              <a:spcBef>
                <a:spcPct val="0"/>
              </a:spcBef>
              <a:buFont typeface="Arial" panose="020B0604020202020204" pitchFamily="34" charset="0"/>
              <a:buChar char="•"/>
            </a:pPr>
            <a:r>
              <a:rPr lang="en-GB" altLang="en-US" sz="1200" dirty="0" smtClean="0">
                <a:latin typeface="Calibri" pitchFamily="34" charset="0"/>
                <a:cs typeface="Arial" pitchFamily="34" charset="0"/>
              </a:rPr>
              <a:t>Advise the casualty to seek medical attention to determine the cause</a:t>
            </a:r>
          </a:p>
          <a:p>
            <a:pPr eaLnBrk="1" hangingPunct="1">
              <a:lnSpc>
                <a:spcPct val="90000"/>
              </a:lnSpc>
              <a:spcBef>
                <a:spcPct val="0"/>
              </a:spcBef>
              <a:buFontTx/>
              <a:buNone/>
            </a:pPr>
            <a:endParaRPr lang="en-US" altLang="en-US" dirty="0" smtClean="0"/>
          </a:p>
        </p:txBody>
      </p:sp>
      <p:sp>
        <p:nvSpPr>
          <p:cNvPr id="198660" name="Slide Number Placeholder 3"/>
          <p:cNvSpPr txBox="1">
            <a:spLocks noGrp="1"/>
          </p:cNvSpPr>
          <p:nvPr/>
        </p:nvSpPr>
        <p:spPr bwMode="auto">
          <a:xfrm>
            <a:off x="3884613" y="8684246"/>
            <a:ext cx="2971800" cy="4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pPr>
            <a:fld id="{E8D87EF0-06F3-40AC-B586-7F6DE2F825F3}" type="slidenum">
              <a:rPr lang="en-GB" altLang="en-US">
                <a:latin typeface="Arial" pitchFamily="34" charset="0"/>
                <a:cs typeface="Arial" pitchFamily="34" charset="0"/>
              </a:rPr>
              <a:pPr algn="r" eaLnBrk="1" hangingPunct="1">
                <a:spcBef>
                  <a:spcPct val="0"/>
                </a:spcBef>
              </a:pPr>
              <a:t>17</a:t>
            </a:fld>
            <a:endParaRPr lang="en-GB" altLang="en-US">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buFontTx/>
              <a:buNone/>
            </a:pPr>
            <a:r>
              <a:rPr lang="en-GB" altLang="en-US" sz="1200" dirty="0" smtClean="0">
                <a:solidFill>
                  <a:schemeClr val="bg1"/>
                </a:solidFill>
                <a:latin typeface="Calibri" pitchFamily="34" charset="0"/>
                <a:cs typeface="Arial" pitchFamily="34" charset="0"/>
              </a:rPr>
              <a:t>Caused by </a:t>
            </a:r>
            <a:r>
              <a:rPr lang="en-GB" altLang="en-US" sz="1200" b="1" dirty="0" smtClean="0">
                <a:solidFill>
                  <a:schemeClr val="bg1"/>
                </a:solidFill>
                <a:latin typeface="Calibri" pitchFamily="34" charset="0"/>
                <a:cs typeface="Arial" pitchFamily="34" charset="0"/>
              </a:rPr>
              <a:t>a temporary reduction of blood flow to the brain</a:t>
            </a:r>
            <a:r>
              <a:rPr lang="en-GB" altLang="en-US" sz="1200" dirty="0" smtClean="0">
                <a:solidFill>
                  <a:schemeClr val="bg1"/>
                </a:solidFill>
                <a:latin typeface="Calibri" pitchFamily="34" charset="0"/>
                <a:cs typeface="Arial" pitchFamily="34" charset="0"/>
              </a:rPr>
              <a:t>. Causing a partial or complete loss of consciousness. </a:t>
            </a:r>
          </a:p>
          <a:p>
            <a:pPr eaLnBrk="1" hangingPunct="1">
              <a:lnSpc>
                <a:spcPct val="90000"/>
              </a:lnSpc>
              <a:spcBef>
                <a:spcPct val="0"/>
              </a:spcBef>
              <a:buFontTx/>
              <a:buNone/>
            </a:pPr>
            <a:endParaRPr lang="en-GB" altLang="en-US" sz="1200" dirty="0" smtClean="0">
              <a:latin typeface="Calibri" pitchFamily="34" charset="0"/>
              <a:cs typeface="Arial" pitchFamily="34" charset="0"/>
            </a:endParaRPr>
          </a:p>
          <a:p>
            <a:pPr eaLnBrk="1" hangingPunct="1">
              <a:lnSpc>
                <a:spcPct val="90000"/>
              </a:lnSpc>
              <a:spcBef>
                <a:spcPct val="0"/>
              </a:spcBef>
              <a:buFontTx/>
              <a:buNone/>
            </a:pPr>
            <a:r>
              <a:rPr lang="en-GB" altLang="en-US" sz="1200" b="1" dirty="0" smtClean="0">
                <a:solidFill>
                  <a:srgbClr val="FFFF00"/>
                </a:solidFill>
                <a:latin typeface="Calibri" pitchFamily="34" charset="0"/>
                <a:cs typeface="Arial" pitchFamily="34" charset="0"/>
              </a:rPr>
              <a:t>What do you think can cause somebody to faint?</a:t>
            </a:r>
          </a:p>
          <a:p>
            <a:pPr eaLnBrk="1" hangingPunct="1">
              <a:lnSpc>
                <a:spcPct val="90000"/>
              </a:lnSpc>
              <a:spcBef>
                <a:spcPct val="0"/>
              </a:spcBef>
              <a:buFontTx/>
              <a:buNone/>
            </a:pPr>
            <a:endParaRPr lang="en-GB" altLang="en-US" sz="1200" dirty="0" smtClean="0">
              <a:solidFill>
                <a:schemeClr val="bg1"/>
              </a:solidFill>
              <a:latin typeface="Calibri" pitchFamily="34" charset="0"/>
              <a:cs typeface="Arial" pitchFamily="34" charset="0"/>
            </a:endParaRPr>
          </a:p>
          <a:p>
            <a:pPr marL="171450" indent="-171450" eaLnBrk="1" hangingPunct="1">
              <a:lnSpc>
                <a:spcPct val="90000"/>
              </a:lnSpc>
              <a:spcBef>
                <a:spcPct val="0"/>
              </a:spcBef>
              <a:buFont typeface="Arial" panose="020B0604020202020204" pitchFamily="34" charset="0"/>
              <a:buChar char="•"/>
            </a:pPr>
            <a:r>
              <a:rPr lang="en-GB" altLang="en-US" sz="1200" dirty="0" smtClean="0">
                <a:solidFill>
                  <a:schemeClr val="bg1"/>
                </a:solidFill>
                <a:latin typeface="Calibri" pitchFamily="34" charset="0"/>
                <a:cs typeface="Arial" pitchFamily="34" charset="0"/>
              </a:rPr>
              <a:t>Emotional shock </a:t>
            </a:r>
          </a:p>
          <a:p>
            <a:pPr marL="171450" indent="-171450" eaLnBrk="1" hangingPunct="1">
              <a:lnSpc>
                <a:spcPct val="90000"/>
              </a:lnSpc>
              <a:spcBef>
                <a:spcPct val="0"/>
              </a:spcBef>
              <a:buFont typeface="Arial" panose="020B0604020202020204" pitchFamily="34" charset="0"/>
              <a:buChar char="•"/>
            </a:pPr>
            <a:r>
              <a:rPr lang="en-GB" altLang="en-US" sz="1200" dirty="0" smtClean="0">
                <a:solidFill>
                  <a:schemeClr val="bg1"/>
                </a:solidFill>
                <a:latin typeface="Calibri" pitchFamily="34" charset="0"/>
                <a:cs typeface="Arial" pitchFamily="34" charset="0"/>
              </a:rPr>
              <a:t>Pain </a:t>
            </a:r>
          </a:p>
          <a:p>
            <a:pPr marL="171450" indent="-171450" eaLnBrk="1" hangingPunct="1">
              <a:lnSpc>
                <a:spcPct val="90000"/>
              </a:lnSpc>
              <a:spcBef>
                <a:spcPct val="0"/>
              </a:spcBef>
              <a:buFont typeface="Arial" panose="020B0604020202020204" pitchFamily="34" charset="0"/>
              <a:buChar char="•"/>
            </a:pPr>
            <a:r>
              <a:rPr lang="en-GB" altLang="en-US" sz="1200" dirty="0" smtClean="0">
                <a:solidFill>
                  <a:schemeClr val="bg1"/>
                </a:solidFill>
                <a:latin typeface="Calibri" pitchFamily="34" charset="0"/>
                <a:cs typeface="Arial" pitchFamily="34" charset="0"/>
              </a:rPr>
              <a:t>Sight of blood </a:t>
            </a:r>
          </a:p>
          <a:p>
            <a:pPr marL="171450" indent="-171450" eaLnBrk="1" hangingPunct="1">
              <a:lnSpc>
                <a:spcPct val="90000"/>
              </a:lnSpc>
              <a:spcBef>
                <a:spcPct val="0"/>
              </a:spcBef>
              <a:buFont typeface="Arial" panose="020B0604020202020204" pitchFamily="34" charset="0"/>
              <a:buChar char="•"/>
            </a:pPr>
            <a:r>
              <a:rPr lang="en-GB" altLang="en-US" sz="1200" dirty="0" smtClean="0">
                <a:solidFill>
                  <a:schemeClr val="bg1"/>
                </a:solidFill>
                <a:latin typeface="Calibri" pitchFamily="34" charset="0"/>
                <a:cs typeface="Arial" pitchFamily="34" charset="0"/>
              </a:rPr>
              <a:t>Over-exertion </a:t>
            </a:r>
          </a:p>
          <a:p>
            <a:pPr marL="171450" indent="-171450" eaLnBrk="1" hangingPunct="1">
              <a:lnSpc>
                <a:spcPct val="90000"/>
              </a:lnSpc>
              <a:spcBef>
                <a:spcPct val="0"/>
              </a:spcBef>
              <a:buFont typeface="Arial" panose="020B0604020202020204" pitchFamily="34" charset="0"/>
              <a:buChar char="•"/>
            </a:pPr>
            <a:r>
              <a:rPr lang="en-GB" altLang="en-US" sz="1200" dirty="0" smtClean="0">
                <a:solidFill>
                  <a:schemeClr val="bg1"/>
                </a:solidFill>
                <a:latin typeface="Calibri" pitchFamily="34" charset="0"/>
                <a:cs typeface="Arial" pitchFamily="34" charset="0"/>
              </a:rPr>
              <a:t>Lack of food </a:t>
            </a:r>
          </a:p>
          <a:p>
            <a:pPr marL="171450" indent="-171450" eaLnBrk="1" hangingPunct="1">
              <a:lnSpc>
                <a:spcPct val="90000"/>
              </a:lnSpc>
              <a:spcBef>
                <a:spcPct val="0"/>
              </a:spcBef>
              <a:buFont typeface="Arial" panose="020B0604020202020204" pitchFamily="34" charset="0"/>
              <a:buChar char="•"/>
            </a:pPr>
            <a:r>
              <a:rPr lang="en-GB" altLang="en-US" sz="1200" dirty="0" smtClean="0">
                <a:solidFill>
                  <a:schemeClr val="bg1"/>
                </a:solidFill>
                <a:latin typeface="Calibri" pitchFamily="34" charset="0"/>
                <a:cs typeface="Arial" pitchFamily="34" charset="0"/>
              </a:rPr>
              <a:t>Standing in the one position too long in the heat</a:t>
            </a:r>
          </a:p>
          <a:p>
            <a:pPr eaLnBrk="1" hangingPunct="1">
              <a:lnSpc>
                <a:spcPct val="90000"/>
              </a:lnSpc>
              <a:spcBef>
                <a:spcPct val="0"/>
              </a:spcBef>
              <a:buFontTx/>
              <a:buNone/>
            </a:pPr>
            <a:endParaRPr lang="en-GB" altLang="en-US" sz="1200" dirty="0" smtClean="0">
              <a:solidFill>
                <a:schemeClr val="bg1"/>
              </a:solidFill>
              <a:latin typeface="Calibri" pitchFamily="34" charset="0"/>
              <a:cs typeface="Arial" pitchFamily="34" charset="0"/>
            </a:endParaRPr>
          </a:p>
          <a:p>
            <a:pPr eaLnBrk="1" hangingPunct="1">
              <a:lnSpc>
                <a:spcPct val="90000"/>
              </a:lnSpc>
              <a:spcBef>
                <a:spcPct val="0"/>
              </a:spcBef>
              <a:buFontTx/>
              <a:buNone/>
            </a:pPr>
            <a:r>
              <a:rPr lang="en-GB" altLang="en-US" sz="1200" b="1" dirty="0" smtClean="0">
                <a:solidFill>
                  <a:schemeClr val="bg1"/>
                </a:solidFill>
                <a:latin typeface="Calibri" pitchFamily="34" charset="0"/>
                <a:cs typeface="Arial" pitchFamily="34" charset="0"/>
              </a:rPr>
              <a:t>Signs and Symptoms</a:t>
            </a:r>
          </a:p>
          <a:p>
            <a:pPr eaLnBrk="1" hangingPunct="1">
              <a:lnSpc>
                <a:spcPct val="90000"/>
              </a:lnSpc>
              <a:spcBef>
                <a:spcPct val="0"/>
              </a:spcBef>
              <a:buFontTx/>
              <a:buNone/>
            </a:pPr>
            <a:endParaRPr lang="en-GB" altLang="en-US" sz="1200" b="1" dirty="0" smtClean="0">
              <a:solidFill>
                <a:schemeClr val="bg1"/>
              </a:solidFill>
              <a:latin typeface="Calibri" pitchFamily="34" charset="0"/>
              <a:cs typeface="Arial" pitchFamily="34" charset="0"/>
            </a:endParaRPr>
          </a:p>
          <a:p>
            <a:pPr marL="171450" indent="-171450" eaLnBrk="1" hangingPunct="1">
              <a:spcBef>
                <a:spcPct val="0"/>
              </a:spcBef>
              <a:buFont typeface="Arial" panose="020B0604020202020204" pitchFamily="34" charset="0"/>
              <a:buChar char="•"/>
            </a:pPr>
            <a:r>
              <a:rPr lang="en-GB" altLang="en-US" sz="1200" dirty="0" smtClean="0">
                <a:latin typeface="Calibri" pitchFamily="34" charset="0"/>
                <a:cs typeface="Arial" pitchFamily="34" charset="0"/>
              </a:rPr>
              <a:t>Feeling light headed </a:t>
            </a:r>
          </a:p>
          <a:p>
            <a:pPr marL="171450" indent="-171450" eaLnBrk="1" hangingPunct="1">
              <a:spcBef>
                <a:spcPct val="0"/>
              </a:spcBef>
              <a:buFont typeface="Arial" panose="020B0604020202020204" pitchFamily="34" charset="0"/>
              <a:buChar char="•"/>
            </a:pPr>
            <a:r>
              <a:rPr lang="en-GB" altLang="en-US" sz="1200" dirty="0" smtClean="0">
                <a:latin typeface="Calibri" pitchFamily="34" charset="0"/>
                <a:cs typeface="Arial" pitchFamily="34" charset="0"/>
              </a:rPr>
              <a:t> Dizziness </a:t>
            </a:r>
          </a:p>
          <a:p>
            <a:pPr marL="171450" indent="-171450" eaLnBrk="1" hangingPunct="1">
              <a:spcBef>
                <a:spcPct val="0"/>
              </a:spcBef>
              <a:buFont typeface="Arial" panose="020B0604020202020204" pitchFamily="34" charset="0"/>
              <a:buChar char="•"/>
            </a:pPr>
            <a:r>
              <a:rPr lang="en-GB" altLang="en-US" sz="1200" dirty="0" smtClean="0">
                <a:latin typeface="Calibri" pitchFamily="34" charset="0"/>
                <a:cs typeface="Arial" pitchFamily="34" charset="0"/>
              </a:rPr>
              <a:t> Pale, cool, moist skin </a:t>
            </a:r>
          </a:p>
          <a:p>
            <a:pPr marL="171450" indent="-171450" eaLnBrk="1" hangingPunct="1">
              <a:spcBef>
                <a:spcPct val="0"/>
              </a:spcBef>
              <a:buFont typeface="Arial" panose="020B0604020202020204" pitchFamily="34" charset="0"/>
              <a:buChar char="•"/>
            </a:pPr>
            <a:r>
              <a:rPr lang="en-GB" altLang="en-US" sz="1200" dirty="0" smtClean="0">
                <a:latin typeface="Calibri" pitchFamily="34" charset="0"/>
                <a:cs typeface="Arial" pitchFamily="34" charset="0"/>
              </a:rPr>
              <a:t> Nausea </a:t>
            </a:r>
          </a:p>
          <a:p>
            <a:pPr marL="171450" indent="-171450" eaLnBrk="1" hangingPunct="1">
              <a:spcBef>
                <a:spcPct val="0"/>
              </a:spcBef>
              <a:buFont typeface="Arial" panose="020B0604020202020204" pitchFamily="34" charset="0"/>
              <a:buChar char="•"/>
            </a:pPr>
            <a:r>
              <a:rPr lang="en-GB" altLang="en-US" sz="1200" dirty="0" smtClean="0">
                <a:latin typeface="Calibri" pitchFamily="34" charset="0"/>
                <a:cs typeface="Arial" pitchFamily="34" charset="0"/>
              </a:rPr>
              <a:t> Numbness or tingling in fingers or toes. </a:t>
            </a:r>
          </a:p>
          <a:p>
            <a:pPr marL="0" indent="0" eaLnBrk="1" hangingPunct="1">
              <a:spcBef>
                <a:spcPct val="0"/>
              </a:spcBef>
              <a:buFont typeface="Arial" panose="020B0604020202020204" pitchFamily="34" charset="0"/>
              <a:buNone/>
            </a:pPr>
            <a:endParaRPr lang="en-GB" altLang="en-US" sz="1200" b="1" u="sng" dirty="0" smtClean="0">
              <a:latin typeface="Calibri" pitchFamily="34" charset="0"/>
              <a:cs typeface="Arial" pitchFamily="34" charset="0"/>
            </a:endParaRPr>
          </a:p>
          <a:p>
            <a:pPr marL="0" indent="0" eaLnBrk="1" hangingPunct="1">
              <a:spcBef>
                <a:spcPct val="0"/>
              </a:spcBef>
              <a:buFont typeface="Arial" panose="020B0604020202020204" pitchFamily="34" charset="0"/>
              <a:buNone/>
            </a:pPr>
            <a:r>
              <a:rPr lang="en-GB" altLang="en-US" sz="1800" b="1" u="sng" dirty="0" smtClean="0">
                <a:latin typeface="Calibri" pitchFamily="34" charset="0"/>
                <a:cs typeface="Arial" pitchFamily="34" charset="0"/>
              </a:rPr>
              <a:t>Treatment</a:t>
            </a:r>
          </a:p>
          <a:p>
            <a:pPr eaLnBrk="1" hangingPunct="1">
              <a:lnSpc>
                <a:spcPct val="90000"/>
              </a:lnSpc>
              <a:spcBef>
                <a:spcPct val="0"/>
              </a:spcBef>
            </a:pPr>
            <a:endParaRPr lang="en-GB" altLang="en-US" sz="1000" b="1" u="sng" dirty="0" smtClean="0">
              <a:latin typeface="Calibri" pitchFamily="34" charset="0"/>
              <a:cs typeface="Arial" pitchFamily="34" charset="0"/>
            </a:endParaRPr>
          </a:p>
          <a:p>
            <a:pPr marL="171450" indent="-171450" eaLnBrk="1" hangingPunct="1">
              <a:lnSpc>
                <a:spcPct val="90000"/>
              </a:lnSpc>
              <a:spcBef>
                <a:spcPct val="0"/>
              </a:spcBef>
              <a:buFont typeface="Arial" panose="020B0604020202020204" pitchFamily="34" charset="0"/>
              <a:buChar char="•"/>
            </a:pPr>
            <a:r>
              <a:rPr lang="en-GB" altLang="en-US" sz="1200" dirty="0" smtClean="0">
                <a:latin typeface="Calibri" pitchFamily="34" charset="0"/>
                <a:cs typeface="Arial" pitchFamily="34" charset="0"/>
              </a:rPr>
              <a:t>Assist the casualty to the ground</a:t>
            </a:r>
          </a:p>
          <a:p>
            <a:pPr marL="171450" indent="-171450" eaLnBrk="1" hangingPunct="1">
              <a:lnSpc>
                <a:spcPct val="90000"/>
              </a:lnSpc>
              <a:spcBef>
                <a:spcPct val="0"/>
              </a:spcBef>
              <a:buFont typeface="Arial" panose="020B0604020202020204" pitchFamily="34" charset="0"/>
              <a:buChar char="•"/>
            </a:pPr>
            <a:r>
              <a:rPr lang="en-GB" altLang="en-US" sz="1200" dirty="0" smtClean="0">
                <a:latin typeface="Calibri" pitchFamily="34" charset="0"/>
                <a:cs typeface="Arial" pitchFamily="34" charset="0"/>
              </a:rPr>
              <a:t>If the casualty is responding, leave them lying flat and elevate their legs 20-30cms </a:t>
            </a:r>
          </a:p>
          <a:p>
            <a:pPr marL="171450" indent="-171450" eaLnBrk="1" hangingPunct="1">
              <a:lnSpc>
                <a:spcPct val="90000"/>
              </a:lnSpc>
              <a:spcBef>
                <a:spcPct val="0"/>
              </a:spcBef>
              <a:buFont typeface="Arial" panose="020B0604020202020204" pitchFamily="34" charset="0"/>
              <a:buChar char="•"/>
            </a:pPr>
            <a:r>
              <a:rPr lang="en-GB" altLang="en-US" sz="1200" dirty="0" smtClean="0">
                <a:latin typeface="Calibri" pitchFamily="34" charset="0"/>
                <a:cs typeface="Arial" pitchFamily="34" charset="0"/>
              </a:rPr>
              <a:t>If the casualty is not responding</a:t>
            </a:r>
            <a:r>
              <a:rPr lang="en-GB" altLang="en-US" sz="1200" baseline="0" dirty="0" smtClean="0">
                <a:latin typeface="Calibri" pitchFamily="34" charset="0"/>
                <a:cs typeface="Arial" pitchFamily="34" charset="0"/>
              </a:rPr>
              <a:t> </a:t>
            </a:r>
            <a:r>
              <a:rPr lang="en-GB" altLang="en-US" sz="1200" dirty="0" smtClean="0">
                <a:latin typeface="Calibri" pitchFamily="34" charset="0"/>
                <a:cs typeface="Arial" pitchFamily="34" charset="0"/>
              </a:rPr>
              <a:t>immediately place them into the Recovery</a:t>
            </a:r>
            <a:r>
              <a:rPr lang="en-GB" altLang="en-US" sz="1200" baseline="0" dirty="0" smtClean="0">
                <a:latin typeface="Calibri" pitchFamily="34" charset="0"/>
                <a:cs typeface="Arial" pitchFamily="34" charset="0"/>
              </a:rPr>
              <a:t> </a:t>
            </a:r>
            <a:r>
              <a:rPr lang="en-GB" altLang="en-US" sz="1200" dirty="0" smtClean="0">
                <a:latin typeface="Calibri" pitchFamily="34" charset="0"/>
                <a:cs typeface="Arial" pitchFamily="34" charset="0"/>
              </a:rPr>
              <a:t>position, observe ABC  </a:t>
            </a:r>
          </a:p>
          <a:p>
            <a:pPr marL="171450" indent="-171450" eaLnBrk="1" hangingPunct="1">
              <a:lnSpc>
                <a:spcPct val="90000"/>
              </a:lnSpc>
              <a:spcBef>
                <a:spcPct val="0"/>
              </a:spcBef>
              <a:buFont typeface="Arial" panose="020B0604020202020204" pitchFamily="34" charset="0"/>
              <a:buChar char="•"/>
            </a:pPr>
            <a:r>
              <a:rPr lang="en-GB" altLang="en-US" sz="1200" dirty="0" smtClean="0">
                <a:latin typeface="Calibri" pitchFamily="34" charset="0"/>
                <a:cs typeface="Arial" pitchFamily="34" charset="0"/>
              </a:rPr>
              <a:t>Loosen tight clothing at the waist and</a:t>
            </a:r>
            <a:r>
              <a:rPr lang="en-GB" altLang="en-US" sz="1200" baseline="0" dirty="0" smtClean="0">
                <a:latin typeface="Calibri" pitchFamily="34" charset="0"/>
                <a:cs typeface="Arial" pitchFamily="34" charset="0"/>
              </a:rPr>
              <a:t> </a:t>
            </a:r>
            <a:r>
              <a:rPr lang="en-GB" altLang="en-US" sz="1200" dirty="0" smtClean="0">
                <a:latin typeface="Calibri" pitchFamily="34" charset="0"/>
                <a:cs typeface="Arial" pitchFamily="34" charset="0"/>
              </a:rPr>
              <a:t>neck </a:t>
            </a:r>
          </a:p>
          <a:p>
            <a:pPr marL="171450" indent="-171450" eaLnBrk="1" hangingPunct="1">
              <a:lnSpc>
                <a:spcPct val="90000"/>
              </a:lnSpc>
              <a:spcBef>
                <a:spcPct val="0"/>
              </a:spcBef>
              <a:buFont typeface="Arial" panose="020B0604020202020204" pitchFamily="34" charset="0"/>
              <a:buChar char="•"/>
            </a:pPr>
            <a:r>
              <a:rPr lang="en-GB" altLang="en-US" sz="1200" dirty="0" smtClean="0">
                <a:latin typeface="Calibri" pitchFamily="34" charset="0"/>
                <a:cs typeface="Arial" pitchFamily="34" charset="0"/>
              </a:rPr>
              <a:t>Do not give anything to eat or drink </a:t>
            </a:r>
          </a:p>
          <a:p>
            <a:pPr marL="171450" indent="-171450" eaLnBrk="1" hangingPunct="1">
              <a:lnSpc>
                <a:spcPct val="90000"/>
              </a:lnSpc>
              <a:spcBef>
                <a:spcPct val="0"/>
              </a:spcBef>
              <a:buFont typeface="Arial" panose="020B0604020202020204" pitchFamily="34" charset="0"/>
              <a:buChar char="•"/>
            </a:pPr>
            <a:r>
              <a:rPr lang="en-GB" altLang="en-US" sz="1200" dirty="0" smtClean="0">
                <a:latin typeface="Calibri" pitchFamily="34" charset="0"/>
                <a:cs typeface="Arial" pitchFamily="34" charset="0"/>
              </a:rPr>
              <a:t>Advise the casualty to seek medical attention to determine the cause</a:t>
            </a:r>
          </a:p>
          <a:p>
            <a:pPr eaLnBrk="1" hangingPunct="1">
              <a:lnSpc>
                <a:spcPct val="90000"/>
              </a:lnSpc>
              <a:spcBef>
                <a:spcPct val="0"/>
              </a:spcBef>
              <a:buFontTx/>
              <a:buNone/>
            </a:pPr>
            <a:endParaRPr lang="en-US" altLang="en-US" dirty="0" smtClean="0"/>
          </a:p>
        </p:txBody>
      </p:sp>
      <p:sp>
        <p:nvSpPr>
          <p:cNvPr id="198660" name="Slide Number Placeholder 3"/>
          <p:cNvSpPr txBox="1">
            <a:spLocks noGrp="1"/>
          </p:cNvSpPr>
          <p:nvPr/>
        </p:nvSpPr>
        <p:spPr bwMode="auto">
          <a:xfrm>
            <a:off x="3884613" y="8684246"/>
            <a:ext cx="2971800" cy="4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pPr>
            <a:fld id="{E8D87EF0-06F3-40AC-B586-7F6DE2F825F3}" type="slidenum">
              <a:rPr lang="en-GB" altLang="en-US">
                <a:latin typeface="Arial" pitchFamily="34" charset="0"/>
                <a:cs typeface="Arial" pitchFamily="34" charset="0"/>
              </a:rPr>
              <a:pPr algn="r" eaLnBrk="1" hangingPunct="1">
                <a:spcBef>
                  <a:spcPct val="0"/>
                </a:spcBef>
              </a:pPr>
              <a:t>19</a:t>
            </a:fld>
            <a:endParaRPr lang="en-GB" altLang="en-US">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buFontTx/>
              <a:buNone/>
            </a:pPr>
            <a:r>
              <a:rPr lang="en-GB" altLang="en-US" sz="1200" dirty="0" smtClean="0">
                <a:solidFill>
                  <a:schemeClr val="bg1"/>
                </a:solidFill>
                <a:latin typeface="Calibri" pitchFamily="34" charset="0"/>
                <a:cs typeface="Arial" pitchFamily="34" charset="0"/>
              </a:rPr>
              <a:t>Caused by </a:t>
            </a:r>
            <a:r>
              <a:rPr lang="en-GB" altLang="en-US" sz="1200" b="1" dirty="0" smtClean="0">
                <a:solidFill>
                  <a:schemeClr val="bg1"/>
                </a:solidFill>
                <a:latin typeface="Calibri" pitchFamily="34" charset="0"/>
                <a:cs typeface="Arial" pitchFamily="34" charset="0"/>
              </a:rPr>
              <a:t>a temporary reduction of blood flow to the brain</a:t>
            </a:r>
            <a:r>
              <a:rPr lang="en-GB" altLang="en-US" sz="1200" dirty="0" smtClean="0">
                <a:solidFill>
                  <a:schemeClr val="bg1"/>
                </a:solidFill>
                <a:latin typeface="Calibri" pitchFamily="34" charset="0"/>
                <a:cs typeface="Arial" pitchFamily="34" charset="0"/>
              </a:rPr>
              <a:t>. Causing a partial or complete loss of consciousness. </a:t>
            </a:r>
          </a:p>
          <a:p>
            <a:pPr eaLnBrk="1" hangingPunct="1">
              <a:lnSpc>
                <a:spcPct val="90000"/>
              </a:lnSpc>
              <a:spcBef>
                <a:spcPct val="0"/>
              </a:spcBef>
              <a:buFontTx/>
              <a:buNone/>
            </a:pPr>
            <a:endParaRPr lang="en-GB" altLang="en-US" sz="1200" dirty="0" smtClean="0">
              <a:latin typeface="Calibri" pitchFamily="34" charset="0"/>
              <a:cs typeface="Arial" pitchFamily="34" charset="0"/>
            </a:endParaRPr>
          </a:p>
          <a:p>
            <a:pPr eaLnBrk="1" hangingPunct="1">
              <a:lnSpc>
                <a:spcPct val="90000"/>
              </a:lnSpc>
              <a:spcBef>
                <a:spcPct val="0"/>
              </a:spcBef>
              <a:buFontTx/>
              <a:buNone/>
            </a:pPr>
            <a:r>
              <a:rPr lang="en-GB" altLang="en-US" sz="1200" b="1" dirty="0" smtClean="0">
                <a:solidFill>
                  <a:srgbClr val="FFFF00"/>
                </a:solidFill>
                <a:latin typeface="Calibri" pitchFamily="34" charset="0"/>
                <a:cs typeface="Arial" pitchFamily="34" charset="0"/>
              </a:rPr>
              <a:t>What do you think can cause somebody to faint?</a:t>
            </a:r>
          </a:p>
          <a:p>
            <a:pPr eaLnBrk="1" hangingPunct="1">
              <a:lnSpc>
                <a:spcPct val="90000"/>
              </a:lnSpc>
              <a:spcBef>
                <a:spcPct val="0"/>
              </a:spcBef>
              <a:buFontTx/>
              <a:buNone/>
            </a:pPr>
            <a:endParaRPr lang="en-GB" altLang="en-US" sz="1200" dirty="0" smtClean="0">
              <a:solidFill>
                <a:schemeClr val="bg1"/>
              </a:solidFill>
              <a:latin typeface="Calibri" pitchFamily="34" charset="0"/>
              <a:cs typeface="Arial" pitchFamily="34" charset="0"/>
            </a:endParaRPr>
          </a:p>
          <a:p>
            <a:pPr marL="171450" indent="-171450" eaLnBrk="1" hangingPunct="1">
              <a:lnSpc>
                <a:spcPct val="90000"/>
              </a:lnSpc>
              <a:spcBef>
                <a:spcPct val="0"/>
              </a:spcBef>
              <a:buFont typeface="Arial" panose="020B0604020202020204" pitchFamily="34" charset="0"/>
              <a:buChar char="•"/>
            </a:pPr>
            <a:r>
              <a:rPr lang="en-GB" altLang="en-US" sz="1200" dirty="0" smtClean="0">
                <a:solidFill>
                  <a:schemeClr val="bg1"/>
                </a:solidFill>
                <a:latin typeface="Calibri" pitchFamily="34" charset="0"/>
                <a:cs typeface="Arial" pitchFamily="34" charset="0"/>
              </a:rPr>
              <a:t>Emotional shock </a:t>
            </a:r>
          </a:p>
          <a:p>
            <a:pPr marL="171450" indent="-171450" eaLnBrk="1" hangingPunct="1">
              <a:lnSpc>
                <a:spcPct val="90000"/>
              </a:lnSpc>
              <a:spcBef>
                <a:spcPct val="0"/>
              </a:spcBef>
              <a:buFont typeface="Arial" panose="020B0604020202020204" pitchFamily="34" charset="0"/>
              <a:buChar char="•"/>
            </a:pPr>
            <a:r>
              <a:rPr lang="en-GB" altLang="en-US" sz="1200" dirty="0" smtClean="0">
                <a:solidFill>
                  <a:schemeClr val="bg1"/>
                </a:solidFill>
                <a:latin typeface="Calibri" pitchFamily="34" charset="0"/>
                <a:cs typeface="Arial" pitchFamily="34" charset="0"/>
              </a:rPr>
              <a:t>Pain </a:t>
            </a:r>
          </a:p>
          <a:p>
            <a:pPr marL="171450" indent="-171450" eaLnBrk="1" hangingPunct="1">
              <a:lnSpc>
                <a:spcPct val="90000"/>
              </a:lnSpc>
              <a:spcBef>
                <a:spcPct val="0"/>
              </a:spcBef>
              <a:buFont typeface="Arial" panose="020B0604020202020204" pitchFamily="34" charset="0"/>
              <a:buChar char="•"/>
            </a:pPr>
            <a:r>
              <a:rPr lang="en-GB" altLang="en-US" sz="1200" dirty="0" smtClean="0">
                <a:solidFill>
                  <a:schemeClr val="bg1"/>
                </a:solidFill>
                <a:latin typeface="Calibri" pitchFamily="34" charset="0"/>
                <a:cs typeface="Arial" pitchFamily="34" charset="0"/>
              </a:rPr>
              <a:t>Sight of blood </a:t>
            </a:r>
          </a:p>
          <a:p>
            <a:pPr marL="171450" indent="-171450" eaLnBrk="1" hangingPunct="1">
              <a:lnSpc>
                <a:spcPct val="90000"/>
              </a:lnSpc>
              <a:spcBef>
                <a:spcPct val="0"/>
              </a:spcBef>
              <a:buFont typeface="Arial" panose="020B0604020202020204" pitchFamily="34" charset="0"/>
              <a:buChar char="•"/>
            </a:pPr>
            <a:r>
              <a:rPr lang="en-GB" altLang="en-US" sz="1200" dirty="0" smtClean="0">
                <a:solidFill>
                  <a:schemeClr val="bg1"/>
                </a:solidFill>
                <a:latin typeface="Calibri" pitchFamily="34" charset="0"/>
                <a:cs typeface="Arial" pitchFamily="34" charset="0"/>
              </a:rPr>
              <a:t>Over-exertion </a:t>
            </a:r>
          </a:p>
          <a:p>
            <a:pPr marL="171450" indent="-171450" eaLnBrk="1" hangingPunct="1">
              <a:lnSpc>
                <a:spcPct val="90000"/>
              </a:lnSpc>
              <a:spcBef>
                <a:spcPct val="0"/>
              </a:spcBef>
              <a:buFont typeface="Arial" panose="020B0604020202020204" pitchFamily="34" charset="0"/>
              <a:buChar char="•"/>
            </a:pPr>
            <a:r>
              <a:rPr lang="en-GB" altLang="en-US" sz="1200" dirty="0" smtClean="0">
                <a:solidFill>
                  <a:schemeClr val="bg1"/>
                </a:solidFill>
                <a:latin typeface="Calibri" pitchFamily="34" charset="0"/>
                <a:cs typeface="Arial" pitchFamily="34" charset="0"/>
              </a:rPr>
              <a:t>Lack of food </a:t>
            </a:r>
          </a:p>
          <a:p>
            <a:pPr marL="171450" indent="-171450" eaLnBrk="1" hangingPunct="1">
              <a:lnSpc>
                <a:spcPct val="90000"/>
              </a:lnSpc>
              <a:spcBef>
                <a:spcPct val="0"/>
              </a:spcBef>
              <a:buFont typeface="Arial" panose="020B0604020202020204" pitchFamily="34" charset="0"/>
              <a:buChar char="•"/>
            </a:pPr>
            <a:r>
              <a:rPr lang="en-GB" altLang="en-US" sz="1200" dirty="0" smtClean="0">
                <a:solidFill>
                  <a:schemeClr val="bg1"/>
                </a:solidFill>
                <a:latin typeface="Calibri" pitchFamily="34" charset="0"/>
                <a:cs typeface="Arial" pitchFamily="34" charset="0"/>
              </a:rPr>
              <a:t>Standing in the one position too long in the heat</a:t>
            </a:r>
          </a:p>
          <a:p>
            <a:pPr eaLnBrk="1" hangingPunct="1">
              <a:lnSpc>
                <a:spcPct val="90000"/>
              </a:lnSpc>
              <a:spcBef>
                <a:spcPct val="0"/>
              </a:spcBef>
              <a:buFontTx/>
              <a:buNone/>
            </a:pPr>
            <a:endParaRPr lang="en-GB" altLang="en-US" sz="1200" dirty="0" smtClean="0">
              <a:solidFill>
                <a:schemeClr val="bg1"/>
              </a:solidFill>
              <a:latin typeface="Calibri" pitchFamily="34" charset="0"/>
              <a:cs typeface="Arial" pitchFamily="34" charset="0"/>
            </a:endParaRPr>
          </a:p>
          <a:p>
            <a:pPr eaLnBrk="1" hangingPunct="1">
              <a:lnSpc>
                <a:spcPct val="90000"/>
              </a:lnSpc>
              <a:spcBef>
                <a:spcPct val="0"/>
              </a:spcBef>
              <a:buFontTx/>
              <a:buNone/>
            </a:pPr>
            <a:r>
              <a:rPr lang="en-GB" altLang="en-US" sz="1200" b="1" dirty="0" smtClean="0">
                <a:solidFill>
                  <a:schemeClr val="bg1"/>
                </a:solidFill>
                <a:latin typeface="Calibri" pitchFamily="34" charset="0"/>
                <a:cs typeface="Arial" pitchFamily="34" charset="0"/>
              </a:rPr>
              <a:t>Signs and Symptoms</a:t>
            </a:r>
          </a:p>
          <a:p>
            <a:pPr eaLnBrk="1" hangingPunct="1">
              <a:lnSpc>
                <a:spcPct val="90000"/>
              </a:lnSpc>
              <a:spcBef>
                <a:spcPct val="0"/>
              </a:spcBef>
              <a:buFontTx/>
              <a:buNone/>
            </a:pPr>
            <a:endParaRPr lang="en-GB" altLang="en-US" sz="1200" b="1" dirty="0" smtClean="0">
              <a:solidFill>
                <a:schemeClr val="bg1"/>
              </a:solidFill>
              <a:latin typeface="Calibri" pitchFamily="34" charset="0"/>
              <a:cs typeface="Arial" pitchFamily="34" charset="0"/>
            </a:endParaRPr>
          </a:p>
          <a:p>
            <a:pPr marL="171450" indent="-171450" eaLnBrk="1" hangingPunct="1">
              <a:spcBef>
                <a:spcPct val="0"/>
              </a:spcBef>
              <a:buFont typeface="Arial" panose="020B0604020202020204" pitchFamily="34" charset="0"/>
              <a:buChar char="•"/>
            </a:pPr>
            <a:r>
              <a:rPr lang="en-GB" altLang="en-US" sz="1200" dirty="0" smtClean="0">
                <a:latin typeface="Calibri" pitchFamily="34" charset="0"/>
                <a:cs typeface="Arial" pitchFamily="34" charset="0"/>
              </a:rPr>
              <a:t>Feeling light headed </a:t>
            </a:r>
          </a:p>
          <a:p>
            <a:pPr marL="171450" indent="-171450" eaLnBrk="1" hangingPunct="1">
              <a:spcBef>
                <a:spcPct val="0"/>
              </a:spcBef>
              <a:buFont typeface="Arial" panose="020B0604020202020204" pitchFamily="34" charset="0"/>
              <a:buChar char="•"/>
            </a:pPr>
            <a:r>
              <a:rPr lang="en-GB" altLang="en-US" sz="1200" dirty="0" smtClean="0">
                <a:latin typeface="Calibri" pitchFamily="34" charset="0"/>
                <a:cs typeface="Arial" pitchFamily="34" charset="0"/>
              </a:rPr>
              <a:t> Dizziness </a:t>
            </a:r>
          </a:p>
          <a:p>
            <a:pPr marL="171450" indent="-171450" eaLnBrk="1" hangingPunct="1">
              <a:spcBef>
                <a:spcPct val="0"/>
              </a:spcBef>
              <a:buFont typeface="Arial" panose="020B0604020202020204" pitchFamily="34" charset="0"/>
              <a:buChar char="•"/>
            </a:pPr>
            <a:r>
              <a:rPr lang="en-GB" altLang="en-US" sz="1200" dirty="0" smtClean="0">
                <a:latin typeface="Calibri" pitchFamily="34" charset="0"/>
                <a:cs typeface="Arial" pitchFamily="34" charset="0"/>
              </a:rPr>
              <a:t> Pale, cool, moist skin </a:t>
            </a:r>
          </a:p>
          <a:p>
            <a:pPr marL="171450" indent="-171450" eaLnBrk="1" hangingPunct="1">
              <a:spcBef>
                <a:spcPct val="0"/>
              </a:spcBef>
              <a:buFont typeface="Arial" panose="020B0604020202020204" pitchFamily="34" charset="0"/>
              <a:buChar char="•"/>
            </a:pPr>
            <a:r>
              <a:rPr lang="en-GB" altLang="en-US" sz="1200" dirty="0" smtClean="0">
                <a:latin typeface="Calibri" pitchFamily="34" charset="0"/>
                <a:cs typeface="Arial" pitchFamily="34" charset="0"/>
              </a:rPr>
              <a:t> Nausea </a:t>
            </a:r>
          </a:p>
          <a:p>
            <a:pPr marL="171450" indent="-171450" eaLnBrk="1" hangingPunct="1">
              <a:spcBef>
                <a:spcPct val="0"/>
              </a:spcBef>
              <a:buFont typeface="Arial" panose="020B0604020202020204" pitchFamily="34" charset="0"/>
              <a:buChar char="•"/>
            </a:pPr>
            <a:r>
              <a:rPr lang="en-GB" altLang="en-US" sz="1200" dirty="0" smtClean="0">
                <a:latin typeface="Calibri" pitchFamily="34" charset="0"/>
                <a:cs typeface="Arial" pitchFamily="34" charset="0"/>
              </a:rPr>
              <a:t> Numbness or tingling in fingers or toes. </a:t>
            </a:r>
          </a:p>
          <a:p>
            <a:pPr marL="0" indent="0" eaLnBrk="1" hangingPunct="1">
              <a:spcBef>
                <a:spcPct val="0"/>
              </a:spcBef>
              <a:buFont typeface="Arial" panose="020B0604020202020204" pitchFamily="34" charset="0"/>
              <a:buNone/>
            </a:pPr>
            <a:endParaRPr lang="en-GB" altLang="en-US" sz="1200" b="1" u="sng" dirty="0" smtClean="0">
              <a:latin typeface="Calibri" pitchFamily="34" charset="0"/>
              <a:cs typeface="Arial" pitchFamily="34" charset="0"/>
            </a:endParaRPr>
          </a:p>
          <a:p>
            <a:pPr marL="0" indent="0" eaLnBrk="1" hangingPunct="1">
              <a:spcBef>
                <a:spcPct val="0"/>
              </a:spcBef>
              <a:buFont typeface="Arial" panose="020B0604020202020204" pitchFamily="34" charset="0"/>
              <a:buNone/>
            </a:pPr>
            <a:r>
              <a:rPr lang="en-GB" altLang="en-US" sz="1800" b="1" u="sng" dirty="0" smtClean="0">
                <a:latin typeface="Calibri" pitchFamily="34" charset="0"/>
                <a:cs typeface="Arial" pitchFamily="34" charset="0"/>
              </a:rPr>
              <a:t>Treatment</a:t>
            </a:r>
          </a:p>
          <a:p>
            <a:pPr eaLnBrk="1" hangingPunct="1">
              <a:lnSpc>
                <a:spcPct val="90000"/>
              </a:lnSpc>
              <a:spcBef>
                <a:spcPct val="0"/>
              </a:spcBef>
            </a:pPr>
            <a:endParaRPr lang="en-GB" altLang="en-US" sz="1000" b="1" u="sng" dirty="0" smtClean="0">
              <a:latin typeface="Calibri" pitchFamily="34" charset="0"/>
              <a:cs typeface="Arial" pitchFamily="34" charset="0"/>
            </a:endParaRPr>
          </a:p>
          <a:p>
            <a:pPr marL="171450" indent="-171450" eaLnBrk="1" hangingPunct="1">
              <a:lnSpc>
                <a:spcPct val="90000"/>
              </a:lnSpc>
              <a:spcBef>
                <a:spcPct val="0"/>
              </a:spcBef>
              <a:buFont typeface="Arial" panose="020B0604020202020204" pitchFamily="34" charset="0"/>
              <a:buChar char="•"/>
            </a:pPr>
            <a:r>
              <a:rPr lang="en-GB" altLang="en-US" sz="1200" dirty="0" smtClean="0">
                <a:latin typeface="Calibri" pitchFamily="34" charset="0"/>
                <a:cs typeface="Arial" pitchFamily="34" charset="0"/>
              </a:rPr>
              <a:t>Assist the casualty to the ground</a:t>
            </a:r>
          </a:p>
          <a:p>
            <a:pPr marL="171450" indent="-171450" eaLnBrk="1" hangingPunct="1">
              <a:lnSpc>
                <a:spcPct val="90000"/>
              </a:lnSpc>
              <a:spcBef>
                <a:spcPct val="0"/>
              </a:spcBef>
              <a:buFont typeface="Arial" panose="020B0604020202020204" pitchFamily="34" charset="0"/>
              <a:buChar char="•"/>
            </a:pPr>
            <a:r>
              <a:rPr lang="en-GB" altLang="en-US" sz="1200" dirty="0" smtClean="0">
                <a:latin typeface="Calibri" pitchFamily="34" charset="0"/>
                <a:cs typeface="Arial" pitchFamily="34" charset="0"/>
              </a:rPr>
              <a:t>If the casualty is responding, leave them lying flat and elevate their legs 20-30cms </a:t>
            </a:r>
          </a:p>
          <a:p>
            <a:pPr marL="171450" indent="-171450" eaLnBrk="1" hangingPunct="1">
              <a:lnSpc>
                <a:spcPct val="90000"/>
              </a:lnSpc>
              <a:spcBef>
                <a:spcPct val="0"/>
              </a:spcBef>
              <a:buFont typeface="Arial" panose="020B0604020202020204" pitchFamily="34" charset="0"/>
              <a:buChar char="•"/>
            </a:pPr>
            <a:r>
              <a:rPr lang="en-GB" altLang="en-US" sz="1200" dirty="0" smtClean="0">
                <a:latin typeface="Calibri" pitchFamily="34" charset="0"/>
                <a:cs typeface="Arial" pitchFamily="34" charset="0"/>
              </a:rPr>
              <a:t>If the casualty is not responding</a:t>
            </a:r>
            <a:r>
              <a:rPr lang="en-GB" altLang="en-US" sz="1200" baseline="0" dirty="0" smtClean="0">
                <a:latin typeface="Calibri" pitchFamily="34" charset="0"/>
                <a:cs typeface="Arial" pitchFamily="34" charset="0"/>
              </a:rPr>
              <a:t> </a:t>
            </a:r>
            <a:r>
              <a:rPr lang="en-GB" altLang="en-US" sz="1200" dirty="0" smtClean="0">
                <a:latin typeface="Calibri" pitchFamily="34" charset="0"/>
                <a:cs typeface="Arial" pitchFamily="34" charset="0"/>
              </a:rPr>
              <a:t>immediately place them into the Recovery</a:t>
            </a:r>
            <a:r>
              <a:rPr lang="en-GB" altLang="en-US" sz="1200" baseline="0" dirty="0" smtClean="0">
                <a:latin typeface="Calibri" pitchFamily="34" charset="0"/>
                <a:cs typeface="Arial" pitchFamily="34" charset="0"/>
              </a:rPr>
              <a:t> </a:t>
            </a:r>
            <a:r>
              <a:rPr lang="en-GB" altLang="en-US" sz="1200" dirty="0" smtClean="0">
                <a:latin typeface="Calibri" pitchFamily="34" charset="0"/>
                <a:cs typeface="Arial" pitchFamily="34" charset="0"/>
              </a:rPr>
              <a:t>position, observe ABC  </a:t>
            </a:r>
          </a:p>
          <a:p>
            <a:pPr marL="171450" indent="-171450" eaLnBrk="1" hangingPunct="1">
              <a:lnSpc>
                <a:spcPct val="90000"/>
              </a:lnSpc>
              <a:spcBef>
                <a:spcPct val="0"/>
              </a:spcBef>
              <a:buFont typeface="Arial" panose="020B0604020202020204" pitchFamily="34" charset="0"/>
              <a:buChar char="•"/>
            </a:pPr>
            <a:r>
              <a:rPr lang="en-GB" altLang="en-US" sz="1200" dirty="0" smtClean="0">
                <a:latin typeface="Calibri" pitchFamily="34" charset="0"/>
                <a:cs typeface="Arial" pitchFamily="34" charset="0"/>
              </a:rPr>
              <a:t>Loosen tight clothing at the waist and</a:t>
            </a:r>
            <a:r>
              <a:rPr lang="en-GB" altLang="en-US" sz="1200" baseline="0" dirty="0" smtClean="0">
                <a:latin typeface="Calibri" pitchFamily="34" charset="0"/>
                <a:cs typeface="Arial" pitchFamily="34" charset="0"/>
              </a:rPr>
              <a:t> </a:t>
            </a:r>
            <a:r>
              <a:rPr lang="en-GB" altLang="en-US" sz="1200" dirty="0" smtClean="0">
                <a:latin typeface="Calibri" pitchFamily="34" charset="0"/>
                <a:cs typeface="Arial" pitchFamily="34" charset="0"/>
              </a:rPr>
              <a:t>neck </a:t>
            </a:r>
          </a:p>
          <a:p>
            <a:pPr marL="171450" indent="-171450" eaLnBrk="1" hangingPunct="1">
              <a:lnSpc>
                <a:spcPct val="90000"/>
              </a:lnSpc>
              <a:spcBef>
                <a:spcPct val="0"/>
              </a:spcBef>
              <a:buFont typeface="Arial" panose="020B0604020202020204" pitchFamily="34" charset="0"/>
              <a:buChar char="•"/>
            </a:pPr>
            <a:r>
              <a:rPr lang="en-GB" altLang="en-US" sz="1200" dirty="0" smtClean="0">
                <a:latin typeface="Calibri" pitchFamily="34" charset="0"/>
                <a:cs typeface="Arial" pitchFamily="34" charset="0"/>
              </a:rPr>
              <a:t>Do not give anything to eat or drink </a:t>
            </a:r>
          </a:p>
          <a:p>
            <a:pPr marL="171450" indent="-171450" eaLnBrk="1" hangingPunct="1">
              <a:lnSpc>
                <a:spcPct val="90000"/>
              </a:lnSpc>
              <a:spcBef>
                <a:spcPct val="0"/>
              </a:spcBef>
              <a:buFont typeface="Arial" panose="020B0604020202020204" pitchFamily="34" charset="0"/>
              <a:buChar char="•"/>
            </a:pPr>
            <a:r>
              <a:rPr lang="en-GB" altLang="en-US" sz="1200" dirty="0" smtClean="0">
                <a:latin typeface="Calibri" pitchFamily="34" charset="0"/>
                <a:cs typeface="Arial" pitchFamily="34" charset="0"/>
              </a:rPr>
              <a:t>Advise the casualty to seek medical attention to determine the cause</a:t>
            </a:r>
          </a:p>
          <a:p>
            <a:pPr eaLnBrk="1" hangingPunct="1">
              <a:lnSpc>
                <a:spcPct val="90000"/>
              </a:lnSpc>
              <a:spcBef>
                <a:spcPct val="0"/>
              </a:spcBef>
              <a:buFontTx/>
              <a:buNone/>
            </a:pPr>
            <a:endParaRPr lang="en-US" altLang="en-US" dirty="0" smtClean="0"/>
          </a:p>
        </p:txBody>
      </p:sp>
      <p:sp>
        <p:nvSpPr>
          <p:cNvPr id="198660" name="Slide Number Placeholder 3"/>
          <p:cNvSpPr txBox="1">
            <a:spLocks noGrp="1"/>
          </p:cNvSpPr>
          <p:nvPr/>
        </p:nvSpPr>
        <p:spPr bwMode="auto">
          <a:xfrm>
            <a:off x="3884613" y="8684246"/>
            <a:ext cx="2971800" cy="4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pPr>
            <a:fld id="{E8D87EF0-06F3-40AC-B586-7F6DE2F825F3}" type="slidenum">
              <a:rPr lang="en-GB" altLang="en-US">
                <a:latin typeface="Arial" pitchFamily="34" charset="0"/>
                <a:cs typeface="Arial" pitchFamily="34" charset="0"/>
              </a:rPr>
              <a:pPr algn="r" eaLnBrk="1" hangingPunct="1">
                <a:spcBef>
                  <a:spcPct val="0"/>
                </a:spcBef>
              </a:pPr>
              <a:t>20</a:t>
            </a:fld>
            <a:endParaRPr lang="en-GB" altLang="en-US">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GB" sz="1200" b="1" dirty="0" smtClean="0">
                <a:solidFill>
                  <a:schemeClr val="bg1"/>
                </a:solidFill>
                <a:latin typeface="Calibri" pitchFamily="34" charset="0"/>
              </a:rPr>
              <a:t>Estimating the severity of a burn</a:t>
            </a:r>
          </a:p>
          <a:p>
            <a:pPr eaLnBrk="1" hangingPunct="1">
              <a:spcBef>
                <a:spcPct val="50000"/>
              </a:spcBef>
            </a:pPr>
            <a:r>
              <a:rPr lang="en-GB" sz="1200" dirty="0" smtClean="0">
                <a:solidFill>
                  <a:schemeClr val="bg1"/>
                </a:solidFill>
                <a:latin typeface="Calibri" pitchFamily="34" charset="0"/>
              </a:rPr>
              <a:t>5 factors;</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srgbClr val="FFFF00"/>
                </a:solidFill>
                <a:latin typeface="Calibri" pitchFamily="34" charset="0"/>
              </a:rPr>
              <a:t>Size – </a:t>
            </a:r>
            <a:r>
              <a:rPr lang="en-GB" sz="1200" dirty="0" smtClean="0">
                <a:solidFill>
                  <a:schemeClr val="bg1"/>
                </a:solidFill>
                <a:latin typeface="Calibri" pitchFamily="34" charset="0"/>
              </a:rPr>
              <a:t>Compare size of the burn to the casualties hand, 1 side of the casualties open hand is 1% of the body area. The larger the area the more severe </a:t>
            </a:r>
            <a:r>
              <a:rPr lang="en-GB" sz="1800" b="1" dirty="0" smtClean="0">
                <a:solidFill>
                  <a:srgbClr val="FFFF00"/>
                </a:solidFill>
                <a:latin typeface="Calibri" pitchFamily="34" charset="0"/>
              </a:rPr>
              <a:t>Cause – </a:t>
            </a:r>
            <a:r>
              <a:rPr lang="en-GB" sz="1200" dirty="0" smtClean="0">
                <a:solidFill>
                  <a:schemeClr val="bg1"/>
                </a:solidFill>
                <a:latin typeface="Calibri" pitchFamily="34" charset="0"/>
              </a:rPr>
              <a:t>Cause of the burn can affect the severity e.g. chemicals</a:t>
            </a:r>
            <a:r>
              <a:rPr lang="en-GB" sz="1200" baseline="0" dirty="0" smtClean="0">
                <a:solidFill>
                  <a:schemeClr val="bg1"/>
                </a:solidFill>
                <a:latin typeface="Calibri" pitchFamily="34" charset="0"/>
              </a:rPr>
              <a:t> </a:t>
            </a:r>
            <a:r>
              <a:rPr lang="en-GB" sz="1200" b="0" baseline="0" dirty="0" smtClean="0">
                <a:solidFill>
                  <a:schemeClr val="bg1"/>
                </a:solidFill>
                <a:latin typeface="Calibri" pitchFamily="34" charset="0"/>
              </a:rPr>
              <a:t>a</a:t>
            </a:r>
            <a:r>
              <a:rPr lang="en-GB" sz="1200" b="0" dirty="0" smtClean="0">
                <a:solidFill>
                  <a:schemeClr val="bg1"/>
                </a:solidFill>
                <a:latin typeface="Calibri" pitchFamily="34" charset="0"/>
              </a:rPr>
              <a:t>nd electrical burns</a:t>
            </a:r>
            <a:endParaRPr lang="en-GB" sz="1200" b="0" dirty="0" smtClean="0">
              <a:solidFill>
                <a:srgbClr val="FFFF00"/>
              </a:solidFill>
              <a:latin typeface="Calibri" pitchFamily="34" charset="0"/>
            </a:endParaRPr>
          </a:p>
          <a:p>
            <a:r>
              <a:rPr lang="en-GB" sz="1800" b="1" dirty="0" smtClean="0">
                <a:solidFill>
                  <a:srgbClr val="FFFF00"/>
                </a:solidFill>
                <a:latin typeface="Calibri" pitchFamily="34" charset="0"/>
              </a:rPr>
              <a:t>Age – </a:t>
            </a:r>
            <a:r>
              <a:rPr lang="en-GB" sz="1200" dirty="0" smtClean="0">
                <a:solidFill>
                  <a:schemeClr val="bg1"/>
                </a:solidFill>
                <a:latin typeface="Calibri" pitchFamily="34" charset="0"/>
              </a:rPr>
              <a:t>This can affect the recovery rate and severity e.g. the old </a:t>
            </a:r>
            <a:r>
              <a:rPr lang="en-GB" sz="1200" b="0" dirty="0" smtClean="0">
                <a:solidFill>
                  <a:schemeClr val="bg1"/>
                </a:solidFill>
                <a:latin typeface="Calibri" pitchFamily="34" charset="0"/>
              </a:rPr>
              <a:t>and very young</a:t>
            </a:r>
            <a:endParaRPr lang="en-GB" sz="1200" b="0" dirty="0" smtClean="0">
              <a:solidFill>
                <a:srgbClr val="FFFF00"/>
              </a:solidFill>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srgbClr val="FFFF00"/>
                </a:solidFill>
                <a:latin typeface="Calibri" pitchFamily="34" charset="0"/>
              </a:rPr>
              <a:t>Location – </a:t>
            </a:r>
            <a:r>
              <a:rPr lang="en-GB" sz="1200" dirty="0" smtClean="0">
                <a:solidFill>
                  <a:schemeClr val="bg1"/>
                </a:solidFill>
                <a:latin typeface="Calibri" pitchFamily="34" charset="0"/>
              </a:rPr>
              <a:t>Location of the burn can affect severity e.g. anything that can interrupt with bodily functions e.g. breathing, airway, vision, blood flow</a:t>
            </a:r>
            <a:endParaRPr lang="en-GB" sz="1200" b="1" dirty="0" smtClean="0">
              <a:solidFill>
                <a:srgbClr val="FFFF00"/>
              </a:solidFill>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srgbClr val="FFFF00"/>
                </a:solidFill>
                <a:latin typeface="Calibri" pitchFamily="34" charset="0"/>
              </a:rPr>
              <a:t>Depth– </a:t>
            </a:r>
            <a:r>
              <a:rPr lang="en-GB" sz="1200" dirty="0" smtClean="0">
                <a:solidFill>
                  <a:schemeClr val="bg1"/>
                </a:solidFill>
                <a:latin typeface="Calibri" pitchFamily="34" charset="0"/>
              </a:rPr>
              <a:t>The Deeper the burn the more severe (see next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smtClean="0">
              <a:solidFill>
                <a:schemeClr val="bg1"/>
              </a:solidFill>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rgbClr val="FFFF00"/>
                </a:solidFill>
                <a:effectLst>
                  <a:outerShdw blurRad="38100" dist="38100" dir="2700000" algn="tl">
                    <a:srgbClr val="C0C0C0"/>
                  </a:outerShdw>
                </a:effectLst>
                <a:latin typeface="Calibri" pitchFamily="34" charset="0"/>
              </a:rPr>
              <a:t>Depth of burns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smtClean="0">
              <a:solidFill>
                <a:srgbClr val="FFFF00"/>
              </a:solidFill>
              <a:effectLst>
                <a:outerShdw blurRad="38100" dist="38100" dir="2700000" algn="tl">
                  <a:srgbClr val="C0C0C0"/>
                </a:outerShdw>
              </a:effectLst>
              <a:latin typeface="Calibri" pitchFamily="34" charset="0"/>
            </a:endParaRPr>
          </a:p>
          <a:p>
            <a:r>
              <a:rPr lang="en-GB" dirty="0" smtClean="0">
                <a:solidFill>
                  <a:schemeClr val="bg1"/>
                </a:solidFill>
                <a:latin typeface="Calibri" pitchFamily="34" charset="0"/>
              </a:rPr>
              <a:t>3 layers of skin;</a:t>
            </a:r>
          </a:p>
          <a:p>
            <a:endParaRPr lang="en-GB" dirty="0" smtClean="0">
              <a:solidFill>
                <a:schemeClr val="bg1"/>
              </a:solidFill>
              <a:latin typeface="Calibri" pitchFamily="34" charset="0"/>
            </a:endParaRPr>
          </a:p>
          <a:p>
            <a:r>
              <a:rPr lang="en-GB" dirty="0" smtClean="0">
                <a:solidFill>
                  <a:schemeClr val="bg1"/>
                </a:solidFill>
                <a:latin typeface="Calibri" pitchFamily="34" charset="0"/>
              </a:rPr>
              <a:t>1). The epidermis (the outside)</a:t>
            </a:r>
          </a:p>
          <a:p>
            <a:r>
              <a:rPr lang="en-GB" dirty="0" smtClean="0">
                <a:solidFill>
                  <a:schemeClr val="bg1"/>
                </a:solidFill>
                <a:latin typeface="Calibri" pitchFamily="34" charset="0"/>
              </a:rPr>
              <a:t>2). The dermis (Beneath)</a:t>
            </a:r>
          </a:p>
          <a:p>
            <a:r>
              <a:rPr lang="en-GB" dirty="0" smtClean="0">
                <a:solidFill>
                  <a:schemeClr val="bg1"/>
                </a:solidFill>
                <a:latin typeface="Calibri" pitchFamily="34" charset="0"/>
              </a:rPr>
              <a:t>3). Subcutaneous (fat)</a:t>
            </a:r>
          </a:p>
          <a:p>
            <a:endParaRPr lang="en-GB" dirty="0" smtClean="0">
              <a:solidFill>
                <a:schemeClr val="bg1"/>
              </a:solidFill>
              <a:latin typeface="Calibri" pitchFamily="34" charset="0"/>
            </a:endParaRPr>
          </a:p>
          <a:p>
            <a:r>
              <a:rPr lang="en-GB" sz="1800" b="1" dirty="0" smtClean="0">
                <a:solidFill>
                  <a:srgbClr val="FFFF00"/>
                </a:solidFill>
                <a:latin typeface="Calibri" pitchFamily="34" charset="0"/>
              </a:rPr>
              <a:t>Superficial </a:t>
            </a:r>
            <a:r>
              <a:rPr lang="en-GB" b="1" dirty="0" smtClean="0">
                <a:solidFill>
                  <a:schemeClr val="bg1"/>
                </a:solidFill>
                <a:latin typeface="Calibri" pitchFamily="34" charset="0"/>
              </a:rPr>
              <a:t>- </a:t>
            </a:r>
            <a:r>
              <a:rPr lang="en-GB" dirty="0" smtClean="0">
                <a:solidFill>
                  <a:schemeClr val="bg1"/>
                </a:solidFill>
                <a:latin typeface="Calibri" pitchFamily="34" charset="0"/>
              </a:rPr>
              <a:t>Involved the epidermis and mainly occurs from scalds. Burn looks red, sore and swollen</a:t>
            </a:r>
          </a:p>
          <a:p>
            <a:endParaRPr lang="en-GB" sz="900" dirty="0" smtClean="0">
              <a:solidFill>
                <a:schemeClr val="bg1"/>
              </a:solidFill>
              <a:latin typeface="Calibri" pitchFamily="34" charset="0"/>
            </a:endParaRPr>
          </a:p>
          <a:p>
            <a:r>
              <a:rPr lang="en-GB" sz="1800" b="1" dirty="0" smtClean="0">
                <a:solidFill>
                  <a:srgbClr val="FFFF00"/>
                </a:solidFill>
                <a:latin typeface="Calibri" pitchFamily="34" charset="0"/>
              </a:rPr>
              <a:t>Intermediate</a:t>
            </a:r>
            <a:r>
              <a:rPr lang="en-GB" sz="2800" b="1" dirty="0" smtClean="0">
                <a:solidFill>
                  <a:srgbClr val="FFFF00"/>
                </a:solidFill>
                <a:latin typeface="Calibri" pitchFamily="34" charset="0"/>
              </a:rPr>
              <a:t> </a:t>
            </a:r>
            <a:r>
              <a:rPr lang="en-GB" sz="1800" b="1" dirty="0" smtClean="0">
                <a:solidFill>
                  <a:schemeClr val="bg1"/>
                </a:solidFill>
                <a:latin typeface="Calibri" pitchFamily="34" charset="0"/>
              </a:rPr>
              <a:t>– </a:t>
            </a:r>
            <a:r>
              <a:rPr lang="en-GB" dirty="0" smtClean="0">
                <a:solidFill>
                  <a:schemeClr val="bg1"/>
                </a:solidFill>
                <a:latin typeface="Calibri" pitchFamily="34" charset="0"/>
              </a:rPr>
              <a:t>This affects both the epidermis and the dermis. Burn will look raw and blisters will form</a:t>
            </a:r>
          </a:p>
          <a:p>
            <a:endParaRPr lang="en-GB" sz="900" dirty="0" smtClean="0">
              <a:solidFill>
                <a:schemeClr val="bg1"/>
              </a:solidFill>
              <a:latin typeface="Calibri" pitchFamily="34" charset="0"/>
            </a:endParaRPr>
          </a:p>
          <a:p>
            <a:r>
              <a:rPr lang="en-GB" sz="1800" b="1" dirty="0" smtClean="0">
                <a:solidFill>
                  <a:srgbClr val="FFFF00"/>
                </a:solidFill>
                <a:latin typeface="Calibri" pitchFamily="34" charset="0"/>
              </a:rPr>
              <a:t>Full Thickness</a:t>
            </a:r>
            <a:r>
              <a:rPr lang="en-GB" sz="2800" b="1" dirty="0" smtClean="0">
                <a:solidFill>
                  <a:srgbClr val="FFFF00"/>
                </a:solidFill>
                <a:latin typeface="Calibri" pitchFamily="34" charset="0"/>
              </a:rPr>
              <a:t> </a:t>
            </a:r>
            <a:r>
              <a:rPr lang="en-GB" sz="1800" b="1" dirty="0" smtClean="0">
                <a:solidFill>
                  <a:schemeClr val="bg1"/>
                </a:solidFill>
                <a:latin typeface="Calibri" pitchFamily="34" charset="0"/>
              </a:rPr>
              <a:t>– </a:t>
            </a:r>
            <a:r>
              <a:rPr lang="en-GB" dirty="0" smtClean="0">
                <a:solidFill>
                  <a:schemeClr val="bg1"/>
                </a:solidFill>
                <a:latin typeface="Calibri" pitchFamily="34" charset="0"/>
              </a:rPr>
              <a:t>All layers of skin are burnt away to the fat layer. Burn will look pale, charred or waxy. May be absent from pain as nerve endings are burnt away</a:t>
            </a:r>
          </a:p>
          <a:p>
            <a:endParaRPr lang="en-GB" dirty="0" smtClean="0">
              <a:solidFill>
                <a:schemeClr val="bg1"/>
              </a:solidFill>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rgbClr val="FFFF00"/>
                </a:solidFill>
                <a:latin typeface="Calibri" pitchFamily="34" charset="0"/>
              </a:rPr>
              <a:t>Treatment for Minor Burns &amp; Scalds</a:t>
            </a:r>
            <a:endParaRPr lang="en-GB" sz="1200" b="1" dirty="0" smtClean="0">
              <a:solidFill>
                <a:srgbClr val="FFFF00"/>
              </a:solidFill>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smtClean="0">
              <a:solidFill>
                <a:srgbClr val="FFFF00"/>
              </a:solidFill>
              <a:latin typeface="Calibri" pitchFamily="34" charset="0"/>
            </a:endParaRPr>
          </a:p>
          <a:p>
            <a:r>
              <a:rPr lang="en-GB" sz="1200" b="1" dirty="0" smtClean="0">
                <a:solidFill>
                  <a:srgbClr val="FFFF00"/>
                </a:solidFill>
                <a:latin typeface="Calibri" pitchFamily="34" charset="0"/>
              </a:rPr>
              <a:t>Scalds – Usually wet heat</a:t>
            </a:r>
          </a:p>
          <a:p>
            <a:pPr marL="342900" indent="-342900">
              <a:buFont typeface="Arial" pitchFamily="34" charset="0"/>
              <a:buChar char="•"/>
            </a:pPr>
            <a:r>
              <a:rPr lang="en-GB" sz="1200" dirty="0" smtClean="0">
                <a:solidFill>
                  <a:schemeClr val="bg1"/>
                </a:solidFill>
                <a:latin typeface="Calibri" pitchFamily="34" charset="0"/>
              </a:rPr>
              <a:t>Cool burn with cold running water for a </a:t>
            </a:r>
            <a:r>
              <a:rPr lang="en-GB" sz="1200" b="1" dirty="0" smtClean="0">
                <a:solidFill>
                  <a:schemeClr val="bg1"/>
                </a:solidFill>
                <a:latin typeface="Calibri" pitchFamily="34" charset="0"/>
              </a:rPr>
              <a:t>minimum of 10 minutes</a:t>
            </a:r>
          </a:p>
          <a:p>
            <a:pPr marL="342900" indent="-342900">
              <a:buFont typeface="Arial" pitchFamily="34" charset="0"/>
              <a:buChar char="•"/>
            </a:pPr>
            <a:r>
              <a:rPr lang="en-GB" sz="1200" dirty="0" smtClean="0">
                <a:solidFill>
                  <a:schemeClr val="bg1"/>
                </a:solidFill>
                <a:latin typeface="Calibri" pitchFamily="34" charset="0"/>
              </a:rPr>
              <a:t>Remove watches/rings </a:t>
            </a:r>
          </a:p>
          <a:p>
            <a:pPr marL="342900" indent="-342900">
              <a:buFont typeface="Arial" pitchFamily="34" charset="0"/>
              <a:buChar char="•"/>
            </a:pPr>
            <a:r>
              <a:rPr lang="en-GB" sz="1200" dirty="0" smtClean="0">
                <a:solidFill>
                  <a:schemeClr val="bg1"/>
                </a:solidFill>
                <a:latin typeface="Calibri" pitchFamily="34" charset="0"/>
              </a:rPr>
              <a:t>Dress the burn with sterile non-stick dressing/cling film</a:t>
            </a:r>
          </a:p>
          <a:p>
            <a:pPr marL="342900" indent="-342900">
              <a:buFont typeface="Arial" pitchFamily="34" charset="0"/>
              <a:buChar char="•"/>
            </a:pPr>
            <a:r>
              <a:rPr lang="en-GB" sz="1200" dirty="0" smtClean="0">
                <a:solidFill>
                  <a:schemeClr val="bg1"/>
                </a:solidFill>
                <a:latin typeface="Calibri" pitchFamily="34" charset="0"/>
              </a:rPr>
              <a:t>Call 999/112 if you deem it severe</a:t>
            </a:r>
          </a:p>
          <a:p>
            <a:endParaRPr lang="en-US" dirty="0" smtClean="0">
              <a:ea typeface="ＭＳ Ｐゴシック" pitchFamily="34" charset="-128"/>
            </a:endParaRPr>
          </a:p>
          <a:p>
            <a:r>
              <a:rPr lang="en-GB" sz="1200" b="1" dirty="0" smtClean="0">
                <a:solidFill>
                  <a:srgbClr val="FFFF00"/>
                </a:solidFill>
                <a:latin typeface="Calibri" pitchFamily="34" charset="0"/>
              </a:rPr>
              <a:t>Radiation Burn – sunburn</a:t>
            </a:r>
          </a:p>
          <a:p>
            <a:pPr marL="342900" indent="-342900">
              <a:buFont typeface="Arial" pitchFamily="34" charset="0"/>
              <a:buChar char="•"/>
            </a:pPr>
            <a:r>
              <a:rPr lang="en-GB" sz="1200" dirty="0" smtClean="0">
                <a:solidFill>
                  <a:schemeClr val="bg1"/>
                </a:solidFill>
                <a:latin typeface="Calibri" pitchFamily="34" charset="0"/>
              </a:rPr>
              <a:t>Remove casualty from the sun</a:t>
            </a:r>
          </a:p>
          <a:p>
            <a:pPr marL="342900" indent="-342900">
              <a:buFont typeface="Arial" pitchFamily="34" charset="0"/>
              <a:buChar char="•"/>
            </a:pPr>
            <a:r>
              <a:rPr lang="en-GB" sz="1200" dirty="0" smtClean="0">
                <a:solidFill>
                  <a:schemeClr val="bg1"/>
                </a:solidFill>
                <a:latin typeface="Calibri" pitchFamily="34" charset="0"/>
              </a:rPr>
              <a:t>Give frequent sips of water to avoid heat exhaustion</a:t>
            </a:r>
          </a:p>
          <a:p>
            <a:pPr marL="342900" indent="-342900">
              <a:buFont typeface="Arial" pitchFamily="34" charset="0"/>
              <a:buChar char="•"/>
            </a:pPr>
            <a:r>
              <a:rPr lang="en-GB" sz="1200" dirty="0" smtClean="0">
                <a:solidFill>
                  <a:schemeClr val="bg1"/>
                </a:solidFill>
                <a:latin typeface="Calibri" pitchFamily="34" charset="0"/>
              </a:rPr>
              <a:t>Cool burn with cool water for minimum of 10 minutes</a:t>
            </a:r>
          </a:p>
          <a:p>
            <a:pPr marL="342900" indent="-342900">
              <a:buFont typeface="Arial" pitchFamily="34" charset="0"/>
              <a:buChar char="•"/>
            </a:pPr>
            <a:endParaRPr lang="en-GB" sz="1200" dirty="0" smtClean="0">
              <a:solidFill>
                <a:schemeClr val="bg1"/>
              </a:solidFill>
              <a:latin typeface="Calibri" pitchFamily="34" charset="0"/>
            </a:endParaRPr>
          </a:p>
          <a:p>
            <a:r>
              <a:rPr lang="en-GB" sz="1200" b="1" dirty="0" smtClean="0">
                <a:solidFill>
                  <a:srgbClr val="FFFF00"/>
                </a:solidFill>
                <a:latin typeface="Calibri" panose="020F0502020204030204" pitchFamily="34" charset="0"/>
              </a:rPr>
              <a:t>Chemical Burn</a:t>
            </a:r>
          </a:p>
          <a:p>
            <a:pPr marL="285750" indent="-285750">
              <a:buFont typeface="Arial" panose="020B0604020202020204" pitchFamily="34" charset="0"/>
              <a:buChar char="•"/>
            </a:pPr>
            <a:r>
              <a:rPr lang="en-GB" sz="1200" dirty="0" smtClean="0">
                <a:solidFill>
                  <a:schemeClr val="bg1"/>
                </a:solidFill>
                <a:latin typeface="Calibri" pitchFamily="34" charset="0"/>
              </a:rPr>
              <a:t>Cool water for minimum of 20 minutes</a:t>
            </a:r>
          </a:p>
          <a:p>
            <a:pPr marL="0" indent="0">
              <a:buFont typeface="Arial" pitchFamily="34" charset="0"/>
              <a:buNone/>
            </a:pPr>
            <a:endParaRPr lang="en-GB" sz="1200" dirty="0" smtClean="0">
              <a:solidFill>
                <a:schemeClr val="bg1"/>
              </a:solidFill>
              <a:latin typeface="Calibri" pitchFamily="34" charset="0"/>
            </a:endParaRPr>
          </a:p>
          <a:p>
            <a:endParaRPr lang="en-US" dirty="0" smtClean="0">
              <a:ea typeface="ＭＳ Ｐゴシック" pitchFamily="34" charset="-128"/>
            </a:endParaRPr>
          </a:p>
        </p:txBody>
      </p:sp>
      <p:sp>
        <p:nvSpPr>
          <p:cNvPr id="223236" name="Slide Number Placeholder 3"/>
          <p:cNvSpPr txBox="1">
            <a:spLocks noGrp="1"/>
          </p:cNvSpPr>
          <p:nvPr/>
        </p:nvSpPr>
        <p:spPr bwMode="auto">
          <a:xfrm>
            <a:off x="3884613" y="8684246"/>
            <a:ext cx="2971800" cy="4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eaLnBrk="1" hangingPunct="1"/>
            <a:fld id="{1F7436A5-E3A6-4708-B51E-66DBB0827020}" type="slidenum">
              <a:rPr lang="en-GB" sz="1200">
                <a:latin typeface="Arial" charset="0"/>
              </a:rPr>
              <a:pPr algn="r" eaLnBrk="1" hangingPunct="1"/>
              <a:t>21</a:t>
            </a:fld>
            <a:endParaRPr lang="en-GB" sz="120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GB" sz="1200" b="1" dirty="0" smtClean="0">
                <a:solidFill>
                  <a:schemeClr val="bg1"/>
                </a:solidFill>
                <a:latin typeface="Calibri" pitchFamily="34" charset="0"/>
              </a:rPr>
              <a:t>Estimating the severity of a burn</a:t>
            </a:r>
          </a:p>
          <a:p>
            <a:pPr eaLnBrk="1" hangingPunct="1">
              <a:spcBef>
                <a:spcPct val="50000"/>
              </a:spcBef>
            </a:pPr>
            <a:r>
              <a:rPr lang="en-GB" sz="1200" dirty="0" smtClean="0">
                <a:solidFill>
                  <a:schemeClr val="bg1"/>
                </a:solidFill>
                <a:latin typeface="Calibri" pitchFamily="34" charset="0"/>
              </a:rPr>
              <a:t>5 factors;</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srgbClr val="FFFF00"/>
                </a:solidFill>
                <a:latin typeface="Calibri" pitchFamily="34" charset="0"/>
              </a:rPr>
              <a:t>Size – </a:t>
            </a:r>
            <a:r>
              <a:rPr lang="en-GB" sz="1200" dirty="0" smtClean="0">
                <a:solidFill>
                  <a:schemeClr val="bg1"/>
                </a:solidFill>
                <a:latin typeface="Calibri" pitchFamily="34" charset="0"/>
              </a:rPr>
              <a:t>Compare size of the burn to the casualties hand, 1 side of the casualties open hand is 1% of the body area. The larger the area the more severe </a:t>
            </a:r>
            <a:r>
              <a:rPr lang="en-GB" sz="1800" b="1" dirty="0" smtClean="0">
                <a:solidFill>
                  <a:srgbClr val="FFFF00"/>
                </a:solidFill>
                <a:latin typeface="Calibri" pitchFamily="34" charset="0"/>
              </a:rPr>
              <a:t>Cause – </a:t>
            </a:r>
            <a:r>
              <a:rPr lang="en-GB" sz="1200" dirty="0" smtClean="0">
                <a:solidFill>
                  <a:schemeClr val="bg1"/>
                </a:solidFill>
                <a:latin typeface="Calibri" pitchFamily="34" charset="0"/>
              </a:rPr>
              <a:t>Cause of the burn can affect the severity e.g. chemicals</a:t>
            </a:r>
            <a:r>
              <a:rPr lang="en-GB" sz="1200" baseline="0" dirty="0" smtClean="0">
                <a:solidFill>
                  <a:schemeClr val="bg1"/>
                </a:solidFill>
                <a:latin typeface="Calibri" pitchFamily="34" charset="0"/>
              </a:rPr>
              <a:t> </a:t>
            </a:r>
            <a:r>
              <a:rPr lang="en-GB" sz="1200" b="0" baseline="0" dirty="0" smtClean="0">
                <a:solidFill>
                  <a:schemeClr val="bg1"/>
                </a:solidFill>
                <a:latin typeface="Calibri" pitchFamily="34" charset="0"/>
              </a:rPr>
              <a:t>a</a:t>
            </a:r>
            <a:r>
              <a:rPr lang="en-GB" sz="1200" b="0" dirty="0" smtClean="0">
                <a:solidFill>
                  <a:schemeClr val="bg1"/>
                </a:solidFill>
                <a:latin typeface="Calibri" pitchFamily="34" charset="0"/>
              </a:rPr>
              <a:t>nd electrical burns</a:t>
            </a:r>
            <a:endParaRPr lang="en-GB" sz="1200" b="0" dirty="0" smtClean="0">
              <a:solidFill>
                <a:srgbClr val="FFFF00"/>
              </a:solidFill>
              <a:latin typeface="Calibri" pitchFamily="34" charset="0"/>
            </a:endParaRPr>
          </a:p>
          <a:p>
            <a:r>
              <a:rPr lang="en-GB" sz="1800" b="1" dirty="0" smtClean="0">
                <a:solidFill>
                  <a:srgbClr val="FFFF00"/>
                </a:solidFill>
                <a:latin typeface="Calibri" pitchFamily="34" charset="0"/>
              </a:rPr>
              <a:t>Age – </a:t>
            </a:r>
            <a:r>
              <a:rPr lang="en-GB" sz="1200" dirty="0" smtClean="0">
                <a:solidFill>
                  <a:schemeClr val="bg1"/>
                </a:solidFill>
                <a:latin typeface="Calibri" pitchFamily="34" charset="0"/>
              </a:rPr>
              <a:t>This can affect the recovery rate and severity e.g. the old </a:t>
            </a:r>
            <a:r>
              <a:rPr lang="en-GB" sz="1200" b="0" dirty="0" smtClean="0">
                <a:solidFill>
                  <a:schemeClr val="bg1"/>
                </a:solidFill>
                <a:latin typeface="Calibri" pitchFamily="34" charset="0"/>
              </a:rPr>
              <a:t>and very young</a:t>
            </a:r>
            <a:endParaRPr lang="en-GB" sz="1200" b="0" dirty="0" smtClean="0">
              <a:solidFill>
                <a:srgbClr val="FFFF00"/>
              </a:solidFill>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srgbClr val="FFFF00"/>
                </a:solidFill>
                <a:latin typeface="Calibri" pitchFamily="34" charset="0"/>
              </a:rPr>
              <a:t>Location – </a:t>
            </a:r>
            <a:r>
              <a:rPr lang="en-GB" sz="1200" dirty="0" smtClean="0">
                <a:solidFill>
                  <a:schemeClr val="bg1"/>
                </a:solidFill>
                <a:latin typeface="Calibri" pitchFamily="34" charset="0"/>
              </a:rPr>
              <a:t>Location of the burn can affect severity e.g. anything that can interrupt with bodily functions e.g. breathing, airway, vision, blood flow</a:t>
            </a:r>
            <a:endParaRPr lang="en-GB" sz="1200" b="1" dirty="0" smtClean="0">
              <a:solidFill>
                <a:srgbClr val="FFFF00"/>
              </a:solidFill>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srgbClr val="FFFF00"/>
                </a:solidFill>
                <a:latin typeface="Calibri" pitchFamily="34" charset="0"/>
              </a:rPr>
              <a:t>Depth– </a:t>
            </a:r>
            <a:r>
              <a:rPr lang="en-GB" sz="1200" dirty="0" smtClean="0">
                <a:solidFill>
                  <a:schemeClr val="bg1"/>
                </a:solidFill>
                <a:latin typeface="Calibri" pitchFamily="34" charset="0"/>
              </a:rPr>
              <a:t>The Deeper the burn the more severe (see next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smtClean="0">
              <a:solidFill>
                <a:schemeClr val="bg1"/>
              </a:solidFill>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rgbClr val="FFFF00"/>
                </a:solidFill>
                <a:effectLst>
                  <a:outerShdw blurRad="38100" dist="38100" dir="2700000" algn="tl">
                    <a:srgbClr val="C0C0C0"/>
                  </a:outerShdw>
                </a:effectLst>
                <a:latin typeface="Calibri" pitchFamily="34" charset="0"/>
              </a:rPr>
              <a:t>Depth of burns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smtClean="0">
              <a:solidFill>
                <a:srgbClr val="FFFF00"/>
              </a:solidFill>
              <a:effectLst>
                <a:outerShdw blurRad="38100" dist="38100" dir="2700000" algn="tl">
                  <a:srgbClr val="C0C0C0"/>
                </a:outerShdw>
              </a:effectLst>
              <a:latin typeface="Calibri" pitchFamily="34" charset="0"/>
            </a:endParaRPr>
          </a:p>
          <a:p>
            <a:r>
              <a:rPr lang="en-GB" dirty="0" smtClean="0">
                <a:solidFill>
                  <a:schemeClr val="bg1"/>
                </a:solidFill>
                <a:latin typeface="Calibri" pitchFamily="34" charset="0"/>
              </a:rPr>
              <a:t>3 layers of skin;</a:t>
            </a:r>
          </a:p>
          <a:p>
            <a:endParaRPr lang="en-GB" dirty="0" smtClean="0">
              <a:solidFill>
                <a:schemeClr val="bg1"/>
              </a:solidFill>
              <a:latin typeface="Calibri" pitchFamily="34" charset="0"/>
            </a:endParaRPr>
          </a:p>
          <a:p>
            <a:r>
              <a:rPr lang="en-GB" dirty="0" smtClean="0">
                <a:solidFill>
                  <a:schemeClr val="bg1"/>
                </a:solidFill>
                <a:latin typeface="Calibri" pitchFamily="34" charset="0"/>
              </a:rPr>
              <a:t>1). The epidermis (the outside)</a:t>
            </a:r>
          </a:p>
          <a:p>
            <a:r>
              <a:rPr lang="en-GB" dirty="0" smtClean="0">
                <a:solidFill>
                  <a:schemeClr val="bg1"/>
                </a:solidFill>
                <a:latin typeface="Calibri" pitchFamily="34" charset="0"/>
              </a:rPr>
              <a:t>2). The dermis (Beneath)</a:t>
            </a:r>
          </a:p>
          <a:p>
            <a:r>
              <a:rPr lang="en-GB" dirty="0" smtClean="0">
                <a:solidFill>
                  <a:schemeClr val="bg1"/>
                </a:solidFill>
                <a:latin typeface="Calibri" pitchFamily="34" charset="0"/>
              </a:rPr>
              <a:t>3). Subcutaneous (fat)</a:t>
            </a:r>
          </a:p>
          <a:p>
            <a:endParaRPr lang="en-GB" dirty="0" smtClean="0">
              <a:solidFill>
                <a:schemeClr val="bg1"/>
              </a:solidFill>
              <a:latin typeface="Calibri" pitchFamily="34" charset="0"/>
            </a:endParaRPr>
          </a:p>
          <a:p>
            <a:r>
              <a:rPr lang="en-GB" sz="1800" b="1" dirty="0" smtClean="0">
                <a:solidFill>
                  <a:srgbClr val="FFFF00"/>
                </a:solidFill>
                <a:latin typeface="Calibri" pitchFamily="34" charset="0"/>
              </a:rPr>
              <a:t>Superficial </a:t>
            </a:r>
            <a:r>
              <a:rPr lang="en-GB" b="1" dirty="0" smtClean="0">
                <a:solidFill>
                  <a:schemeClr val="bg1"/>
                </a:solidFill>
                <a:latin typeface="Calibri" pitchFamily="34" charset="0"/>
              </a:rPr>
              <a:t>- </a:t>
            </a:r>
            <a:r>
              <a:rPr lang="en-GB" dirty="0" smtClean="0">
                <a:solidFill>
                  <a:schemeClr val="bg1"/>
                </a:solidFill>
                <a:latin typeface="Calibri" pitchFamily="34" charset="0"/>
              </a:rPr>
              <a:t>Involved the epidermis and mainly occurs from scalds. Burn looks red, sore and swollen</a:t>
            </a:r>
          </a:p>
          <a:p>
            <a:endParaRPr lang="en-GB" sz="900" dirty="0" smtClean="0">
              <a:solidFill>
                <a:schemeClr val="bg1"/>
              </a:solidFill>
              <a:latin typeface="Calibri" pitchFamily="34" charset="0"/>
            </a:endParaRPr>
          </a:p>
          <a:p>
            <a:r>
              <a:rPr lang="en-GB" sz="1800" b="1" dirty="0" smtClean="0">
                <a:solidFill>
                  <a:srgbClr val="FFFF00"/>
                </a:solidFill>
                <a:latin typeface="Calibri" pitchFamily="34" charset="0"/>
              </a:rPr>
              <a:t>Intermediate</a:t>
            </a:r>
            <a:r>
              <a:rPr lang="en-GB" sz="2800" b="1" dirty="0" smtClean="0">
                <a:solidFill>
                  <a:srgbClr val="FFFF00"/>
                </a:solidFill>
                <a:latin typeface="Calibri" pitchFamily="34" charset="0"/>
              </a:rPr>
              <a:t> </a:t>
            </a:r>
            <a:r>
              <a:rPr lang="en-GB" sz="1800" b="1" dirty="0" smtClean="0">
                <a:solidFill>
                  <a:schemeClr val="bg1"/>
                </a:solidFill>
                <a:latin typeface="Calibri" pitchFamily="34" charset="0"/>
              </a:rPr>
              <a:t>– </a:t>
            </a:r>
            <a:r>
              <a:rPr lang="en-GB" dirty="0" smtClean="0">
                <a:solidFill>
                  <a:schemeClr val="bg1"/>
                </a:solidFill>
                <a:latin typeface="Calibri" pitchFamily="34" charset="0"/>
              </a:rPr>
              <a:t>This affects both the epidermis and the dermis. Burn will look raw and blisters will form</a:t>
            </a:r>
          </a:p>
          <a:p>
            <a:endParaRPr lang="en-GB" sz="900" dirty="0" smtClean="0">
              <a:solidFill>
                <a:schemeClr val="bg1"/>
              </a:solidFill>
              <a:latin typeface="Calibri" pitchFamily="34" charset="0"/>
            </a:endParaRPr>
          </a:p>
          <a:p>
            <a:r>
              <a:rPr lang="en-GB" sz="1800" b="1" dirty="0" smtClean="0">
                <a:solidFill>
                  <a:srgbClr val="FFFF00"/>
                </a:solidFill>
                <a:latin typeface="Calibri" pitchFamily="34" charset="0"/>
              </a:rPr>
              <a:t>Full Thickness</a:t>
            </a:r>
            <a:r>
              <a:rPr lang="en-GB" sz="2800" b="1" dirty="0" smtClean="0">
                <a:solidFill>
                  <a:srgbClr val="FFFF00"/>
                </a:solidFill>
                <a:latin typeface="Calibri" pitchFamily="34" charset="0"/>
              </a:rPr>
              <a:t> </a:t>
            </a:r>
            <a:r>
              <a:rPr lang="en-GB" sz="1800" b="1" dirty="0" smtClean="0">
                <a:solidFill>
                  <a:schemeClr val="bg1"/>
                </a:solidFill>
                <a:latin typeface="Calibri" pitchFamily="34" charset="0"/>
              </a:rPr>
              <a:t>– </a:t>
            </a:r>
            <a:r>
              <a:rPr lang="en-GB" dirty="0" smtClean="0">
                <a:solidFill>
                  <a:schemeClr val="bg1"/>
                </a:solidFill>
                <a:latin typeface="Calibri" pitchFamily="34" charset="0"/>
              </a:rPr>
              <a:t>All layers of skin are burnt away to the fat layer. Burn will look pale, charred or waxy. May be absent from pain as nerve endings are burnt away</a:t>
            </a:r>
          </a:p>
          <a:p>
            <a:endParaRPr lang="en-GB" dirty="0" smtClean="0">
              <a:solidFill>
                <a:schemeClr val="bg1"/>
              </a:solidFill>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rgbClr val="FFFF00"/>
                </a:solidFill>
                <a:latin typeface="Calibri" pitchFamily="34" charset="0"/>
              </a:rPr>
              <a:t>Treatment for Minor Burns &amp; Scalds</a:t>
            </a:r>
            <a:endParaRPr lang="en-GB" sz="1200" b="1" dirty="0" smtClean="0">
              <a:solidFill>
                <a:srgbClr val="FFFF00"/>
              </a:solidFill>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smtClean="0">
              <a:solidFill>
                <a:srgbClr val="FFFF00"/>
              </a:solidFill>
              <a:latin typeface="Calibri" pitchFamily="34" charset="0"/>
            </a:endParaRPr>
          </a:p>
          <a:p>
            <a:r>
              <a:rPr lang="en-GB" sz="1200" b="1" dirty="0" smtClean="0">
                <a:solidFill>
                  <a:srgbClr val="FFFF00"/>
                </a:solidFill>
                <a:latin typeface="Calibri" pitchFamily="34" charset="0"/>
              </a:rPr>
              <a:t>Scalds – Usually wet heat</a:t>
            </a:r>
          </a:p>
          <a:p>
            <a:pPr marL="342900" indent="-342900">
              <a:buFont typeface="Arial" pitchFamily="34" charset="0"/>
              <a:buChar char="•"/>
            </a:pPr>
            <a:r>
              <a:rPr lang="en-GB" sz="1200" dirty="0" smtClean="0">
                <a:solidFill>
                  <a:schemeClr val="bg1"/>
                </a:solidFill>
                <a:latin typeface="Calibri" pitchFamily="34" charset="0"/>
              </a:rPr>
              <a:t>Cool burn with cold running water for a </a:t>
            </a:r>
            <a:r>
              <a:rPr lang="en-GB" sz="1200" b="1" dirty="0" smtClean="0">
                <a:solidFill>
                  <a:schemeClr val="bg1"/>
                </a:solidFill>
                <a:latin typeface="Calibri" pitchFamily="34" charset="0"/>
              </a:rPr>
              <a:t>minimum of 10 minutes</a:t>
            </a:r>
          </a:p>
          <a:p>
            <a:pPr marL="342900" indent="-342900">
              <a:buFont typeface="Arial" pitchFamily="34" charset="0"/>
              <a:buChar char="•"/>
            </a:pPr>
            <a:r>
              <a:rPr lang="en-GB" sz="1200" dirty="0" smtClean="0">
                <a:solidFill>
                  <a:schemeClr val="bg1"/>
                </a:solidFill>
                <a:latin typeface="Calibri" pitchFamily="34" charset="0"/>
              </a:rPr>
              <a:t>Remove watches/rings </a:t>
            </a:r>
          </a:p>
          <a:p>
            <a:pPr marL="342900" indent="-342900">
              <a:buFont typeface="Arial" pitchFamily="34" charset="0"/>
              <a:buChar char="•"/>
            </a:pPr>
            <a:r>
              <a:rPr lang="en-GB" sz="1200" dirty="0" smtClean="0">
                <a:solidFill>
                  <a:schemeClr val="bg1"/>
                </a:solidFill>
                <a:latin typeface="Calibri" pitchFamily="34" charset="0"/>
              </a:rPr>
              <a:t>Dress the burn with sterile non-stick dressing/cling film</a:t>
            </a:r>
          </a:p>
          <a:p>
            <a:pPr marL="342900" indent="-342900">
              <a:buFont typeface="Arial" pitchFamily="34" charset="0"/>
              <a:buChar char="•"/>
            </a:pPr>
            <a:r>
              <a:rPr lang="en-GB" sz="1200" dirty="0" smtClean="0">
                <a:solidFill>
                  <a:schemeClr val="bg1"/>
                </a:solidFill>
                <a:latin typeface="Calibri" pitchFamily="34" charset="0"/>
              </a:rPr>
              <a:t>Call 999/112 if you deem it severe</a:t>
            </a:r>
          </a:p>
          <a:p>
            <a:endParaRPr lang="en-US" dirty="0" smtClean="0">
              <a:ea typeface="ＭＳ Ｐゴシック" pitchFamily="34" charset="-128"/>
            </a:endParaRPr>
          </a:p>
          <a:p>
            <a:r>
              <a:rPr lang="en-GB" sz="1200" b="1" dirty="0" smtClean="0">
                <a:solidFill>
                  <a:srgbClr val="FFFF00"/>
                </a:solidFill>
                <a:latin typeface="Calibri" pitchFamily="34" charset="0"/>
              </a:rPr>
              <a:t>Radiation Burn – sunburn</a:t>
            </a:r>
          </a:p>
          <a:p>
            <a:pPr marL="342900" indent="-342900">
              <a:buFont typeface="Arial" pitchFamily="34" charset="0"/>
              <a:buChar char="•"/>
            </a:pPr>
            <a:r>
              <a:rPr lang="en-GB" sz="1200" dirty="0" smtClean="0">
                <a:solidFill>
                  <a:schemeClr val="bg1"/>
                </a:solidFill>
                <a:latin typeface="Calibri" pitchFamily="34" charset="0"/>
              </a:rPr>
              <a:t>Remove casualty from the sun</a:t>
            </a:r>
          </a:p>
          <a:p>
            <a:pPr marL="342900" indent="-342900">
              <a:buFont typeface="Arial" pitchFamily="34" charset="0"/>
              <a:buChar char="•"/>
            </a:pPr>
            <a:r>
              <a:rPr lang="en-GB" sz="1200" dirty="0" smtClean="0">
                <a:solidFill>
                  <a:schemeClr val="bg1"/>
                </a:solidFill>
                <a:latin typeface="Calibri" pitchFamily="34" charset="0"/>
              </a:rPr>
              <a:t>Give frequent sips of water to avoid heat exhaustion</a:t>
            </a:r>
          </a:p>
          <a:p>
            <a:pPr marL="342900" indent="-342900">
              <a:buFont typeface="Arial" pitchFamily="34" charset="0"/>
              <a:buChar char="•"/>
            </a:pPr>
            <a:r>
              <a:rPr lang="en-GB" sz="1200" dirty="0" smtClean="0">
                <a:solidFill>
                  <a:schemeClr val="bg1"/>
                </a:solidFill>
                <a:latin typeface="Calibri" pitchFamily="34" charset="0"/>
              </a:rPr>
              <a:t>Cool burn with cool water for minimum of 10 minutes</a:t>
            </a:r>
          </a:p>
          <a:p>
            <a:pPr marL="342900" indent="-342900">
              <a:buFont typeface="Arial" pitchFamily="34" charset="0"/>
              <a:buChar char="•"/>
            </a:pPr>
            <a:endParaRPr lang="en-GB" sz="1200" dirty="0" smtClean="0">
              <a:solidFill>
                <a:schemeClr val="bg1"/>
              </a:solidFill>
              <a:latin typeface="Calibri" pitchFamily="34" charset="0"/>
            </a:endParaRPr>
          </a:p>
          <a:p>
            <a:r>
              <a:rPr lang="en-GB" sz="1200" b="1" dirty="0" smtClean="0">
                <a:solidFill>
                  <a:srgbClr val="FFFF00"/>
                </a:solidFill>
                <a:latin typeface="Calibri" panose="020F0502020204030204" pitchFamily="34" charset="0"/>
              </a:rPr>
              <a:t>Chemical Burn</a:t>
            </a:r>
          </a:p>
          <a:p>
            <a:pPr marL="285750" indent="-285750">
              <a:buFont typeface="Arial" panose="020B0604020202020204" pitchFamily="34" charset="0"/>
              <a:buChar char="•"/>
            </a:pPr>
            <a:r>
              <a:rPr lang="en-GB" sz="1200" dirty="0" smtClean="0">
                <a:solidFill>
                  <a:schemeClr val="bg1"/>
                </a:solidFill>
                <a:latin typeface="Calibri" pitchFamily="34" charset="0"/>
              </a:rPr>
              <a:t>Cool water for minimum of 20 minutes</a:t>
            </a:r>
          </a:p>
          <a:p>
            <a:pPr marL="0" indent="0">
              <a:buFont typeface="Arial" pitchFamily="34" charset="0"/>
              <a:buNone/>
            </a:pPr>
            <a:endParaRPr lang="en-GB" sz="1200" dirty="0" smtClean="0">
              <a:solidFill>
                <a:schemeClr val="bg1"/>
              </a:solidFill>
              <a:latin typeface="Calibri" pitchFamily="34" charset="0"/>
            </a:endParaRPr>
          </a:p>
          <a:p>
            <a:endParaRPr lang="en-US" dirty="0" smtClean="0">
              <a:ea typeface="ＭＳ Ｐゴシック" pitchFamily="34" charset="-128"/>
            </a:endParaRPr>
          </a:p>
        </p:txBody>
      </p:sp>
      <p:sp>
        <p:nvSpPr>
          <p:cNvPr id="223236" name="Slide Number Placeholder 3"/>
          <p:cNvSpPr txBox="1">
            <a:spLocks noGrp="1"/>
          </p:cNvSpPr>
          <p:nvPr/>
        </p:nvSpPr>
        <p:spPr bwMode="auto">
          <a:xfrm>
            <a:off x="3884613" y="8684246"/>
            <a:ext cx="2971800" cy="4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eaLnBrk="1" hangingPunct="1"/>
            <a:fld id="{1F7436A5-E3A6-4708-B51E-66DBB0827020}" type="slidenum">
              <a:rPr lang="en-GB" sz="1200">
                <a:latin typeface="Arial" charset="0"/>
              </a:rPr>
              <a:pPr algn="r" eaLnBrk="1" hangingPunct="1"/>
              <a:t>22</a:t>
            </a:fld>
            <a:endParaRPr lang="en-GB" sz="120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GB" b="1" dirty="0" smtClean="0">
                <a:latin typeface="Calibri" pitchFamily="34" charset="0"/>
              </a:rPr>
              <a:t>JELLYFISH</a:t>
            </a:r>
          </a:p>
          <a:p>
            <a:pPr eaLnBrk="1" hangingPunct="1">
              <a:buFont typeface="Arial" charset="0"/>
              <a:buChar char="•"/>
            </a:pPr>
            <a:r>
              <a:rPr lang="en-GB" sz="1400" dirty="0" smtClean="0">
                <a:latin typeface="Calibri" pitchFamily="34" charset="0"/>
              </a:rPr>
              <a:t> </a:t>
            </a:r>
            <a:r>
              <a:rPr lang="en-GB" sz="1200" dirty="0" smtClean="0">
                <a:latin typeface="Calibri" pitchFamily="34" charset="0"/>
              </a:rPr>
              <a:t>Can cause a nettle rash, or larger ones can cause very painful rashes</a:t>
            </a:r>
          </a:p>
          <a:p>
            <a:pPr eaLnBrk="1" hangingPunct="1">
              <a:buFont typeface="Arial" charset="0"/>
              <a:buChar char="•"/>
            </a:pPr>
            <a:r>
              <a:rPr lang="en-GB" sz="1200" dirty="0" smtClean="0">
                <a:latin typeface="Calibri" pitchFamily="34" charset="0"/>
              </a:rPr>
              <a:t> Reassure patient, sit them down, allergy advise</a:t>
            </a:r>
          </a:p>
          <a:p>
            <a:pPr eaLnBrk="1" hangingPunct="1">
              <a:buFont typeface="Arial" charset="0"/>
              <a:buChar char="•"/>
            </a:pPr>
            <a:r>
              <a:rPr lang="en-GB" sz="1200" dirty="0" smtClean="0">
                <a:latin typeface="Calibri" pitchFamily="34" charset="0"/>
              </a:rPr>
              <a:t> Brush off remaining tentacles</a:t>
            </a:r>
          </a:p>
          <a:p>
            <a:pPr eaLnBrk="1" hangingPunct="1">
              <a:buFont typeface="Arial" charset="0"/>
              <a:buChar char="•"/>
            </a:pPr>
            <a:r>
              <a:rPr lang="en-GB" sz="1200" dirty="0" smtClean="0">
                <a:latin typeface="Calibri" pitchFamily="34" charset="0"/>
              </a:rPr>
              <a:t>Pour large amounts of cold seawater (or vinegar) onto sting in copious amounts to incapacitate sting</a:t>
            </a:r>
          </a:p>
          <a:p>
            <a:pPr eaLnBrk="1" hangingPunct="1">
              <a:buFont typeface="Arial" charset="0"/>
              <a:buChar char="•"/>
            </a:pPr>
            <a:r>
              <a:rPr lang="en-GB" sz="1200" dirty="0" smtClean="0">
                <a:latin typeface="Calibri" pitchFamily="34" charset="0"/>
              </a:rPr>
              <a:t> Avoid rubbing the area</a:t>
            </a:r>
          </a:p>
          <a:p>
            <a:pPr eaLnBrk="1" hangingPunct="1">
              <a:buFont typeface="Arial" charset="0"/>
              <a:buChar char="•"/>
            </a:pPr>
            <a:endParaRPr lang="en-GB" sz="1200" dirty="0" smtClean="0">
              <a:latin typeface="Calibri" pitchFamily="34" charset="0"/>
            </a:endParaRPr>
          </a:p>
          <a:p>
            <a:pPr algn="ctr" eaLnBrk="1" hangingPunct="1"/>
            <a:r>
              <a:rPr lang="en-GB" sz="1800" b="1" dirty="0" smtClean="0">
                <a:latin typeface="Calibri" pitchFamily="34" charset="0"/>
              </a:rPr>
              <a:t>WEEVER FISH – Marine Puncture Wound</a:t>
            </a:r>
          </a:p>
          <a:p>
            <a:pPr eaLnBrk="1" hangingPunct="1">
              <a:buFont typeface="Arial" charset="0"/>
              <a:buChar char="•"/>
            </a:pPr>
            <a:r>
              <a:rPr lang="en-GB" sz="1200" dirty="0" smtClean="0">
                <a:latin typeface="Calibri" pitchFamily="34" charset="0"/>
              </a:rPr>
              <a:t> Will cause severe pain the casualties injured limb</a:t>
            </a:r>
          </a:p>
          <a:p>
            <a:pPr eaLnBrk="1" hangingPunct="1">
              <a:buFont typeface="Arial" charset="0"/>
              <a:buChar char="•"/>
            </a:pPr>
            <a:r>
              <a:rPr lang="en-GB" sz="1200" dirty="0" smtClean="0">
                <a:latin typeface="Calibri" pitchFamily="34" charset="0"/>
              </a:rPr>
              <a:t> Minimise movement and sit casualty down, allergy advise</a:t>
            </a:r>
          </a:p>
          <a:p>
            <a:pPr eaLnBrk="1" hangingPunct="1">
              <a:buFont typeface="Arial" charset="0"/>
              <a:buChar char="•"/>
            </a:pPr>
            <a:r>
              <a:rPr lang="en-GB" sz="1200" dirty="0" smtClean="0">
                <a:latin typeface="Calibri" pitchFamily="34" charset="0"/>
              </a:rPr>
              <a:t> Place injured limb in hot water(as hot as casualty can bear) for a minimum of 30-60 minutes, this draws the sting out of the limb. Keep topping up hot water when it cools.</a:t>
            </a:r>
          </a:p>
          <a:p>
            <a:pPr eaLnBrk="1" hangingPunct="1">
              <a:buFont typeface="Arial" charset="0"/>
              <a:buChar char="•"/>
            </a:pPr>
            <a:r>
              <a:rPr lang="en-GB" sz="1200" dirty="0" smtClean="0">
                <a:latin typeface="Calibri" pitchFamily="34" charset="0"/>
              </a:rPr>
              <a:t> If all spines cant be removed send patient to hospital</a:t>
            </a:r>
          </a:p>
          <a:p>
            <a:pPr eaLnBrk="1" hangingPunct="1">
              <a:buFont typeface="Arial" charset="0"/>
              <a:buNone/>
            </a:pPr>
            <a:endParaRPr lang="en-GB" sz="1200" dirty="0" smtClean="0">
              <a:latin typeface="Calibri" pitchFamily="34" charset="0"/>
            </a:endParaRPr>
          </a:p>
          <a:p>
            <a:pPr algn="ctr" eaLnBrk="1" hangingPunct="1"/>
            <a:r>
              <a:rPr lang="en-GB" b="1" dirty="0" smtClean="0">
                <a:latin typeface="Calibri" pitchFamily="34" charset="0"/>
              </a:rPr>
              <a:t>BEE/WASP STING</a:t>
            </a:r>
          </a:p>
          <a:p>
            <a:pPr eaLnBrk="1" hangingPunct="1">
              <a:buFont typeface="Arial" charset="0"/>
              <a:buChar char="•"/>
            </a:pPr>
            <a:r>
              <a:rPr lang="en-GB" sz="1200" dirty="0" smtClean="0">
                <a:latin typeface="Calibri" pitchFamily="34" charset="0"/>
              </a:rPr>
              <a:t> Can cause irritation and a slight red rash</a:t>
            </a:r>
          </a:p>
          <a:p>
            <a:pPr eaLnBrk="1" hangingPunct="1">
              <a:buFont typeface="Arial" charset="0"/>
              <a:buChar char="•"/>
            </a:pPr>
            <a:r>
              <a:rPr lang="en-GB" sz="1200" dirty="0" smtClean="0">
                <a:latin typeface="Calibri" pitchFamily="34" charset="0"/>
              </a:rPr>
              <a:t> Sit casualty down and give allergy advise</a:t>
            </a:r>
          </a:p>
          <a:p>
            <a:pPr eaLnBrk="1" hangingPunct="1">
              <a:buFont typeface="Arial" charset="0"/>
              <a:buChar char="•"/>
            </a:pPr>
            <a:r>
              <a:rPr lang="en-GB" sz="1200" dirty="0" smtClean="0">
                <a:latin typeface="Calibri" pitchFamily="34" charset="0"/>
              </a:rPr>
              <a:t> If you can see the sting, try to scrape away, making sure not to squeeze the sting sac</a:t>
            </a:r>
          </a:p>
          <a:p>
            <a:pPr eaLnBrk="1" hangingPunct="1">
              <a:buFont typeface="Arial" charset="0"/>
              <a:buChar char="•"/>
            </a:pPr>
            <a:r>
              <a:rPr lang="en-GB" sz="1200" dirty="0" smtClean="0">
                <a:latin typeface="Calibri" pitchFamily="34" charset="0"/>
              </a:rPr>
              <a:t> Wash the area with soap and water</a:t>
            </a:r>
          </a:p>
          <a:p>
            <a:pPr eaLnBrk="1" hangingPunct="1">
              <a:buFont typeface="Arial" charset="0"/>
              <a:buChar char="•"/>
            </a:pPr>
            <a:r>
              <a:rPr lang="en-GB" sz="1200" dirty="0" smtClean="0">
                <a:latin typeface="Calibri" pitchFamily="34" charset="0"/>
              </a:rPr>
              <a:t> If in mouth can give casualty ice to suck on</a:t>
            </a:r>
          </a:p>
          <a:p>
            <a:endParaRPr lang="en-US" dirty="0" smtClean="0">
              <a:ea typeface="ＭＳ Ｐゴシック" pitchFamily="34" charset="-128"/>
            </a:endParaRPr>
          </a:p>
        </p:txBody>
      </p:sp>
      <p:sp>
        <p:nvSpPr>
          <p:cNvPr id="233476" name="Slide Number Placeholder 3"/>
          <p:cNvSpPr txBox="1">
            <a:spLocks noGrp="1"/>
          </p:cNvSpPr>
          <p:nvPr/>
        </p:nvSpPr>
        <p:spPr bwMode="auto">
          <a:xfrm>
            <a:off x="3884613" y="8684246"/>
            <a:ext cx="2971800" cy="4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eaLnBrk="1" hangingPunct="1"/>
            <a:fld id="{A251A0EE-048F-4690-9380-E688D971EF0E}" type="slidenum">
              <a:rPr lang="en-GB" sz="1200">
                <a:latin typeface="Arial" charset="0"/>
              </a:rPr>
              <a:pPr algn="r" eaLnBrk="1" hangingPunct="1"/>
              <a:t>23</a:t>
            </a:fld>
            <a:endParaRPr lang="en-GB" sz="120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buFontTx/>
              <a:buNone/>
            </a:pPr>
            <a:r>
              <a:rPr lang="en-GB" altLang="en-US" sz="1200" dirty="0" smtClean="0">
                <a:solidFill>
                  <a:schemeClr val="bg1"/>
                </a:solidFill>
                <a:latin typeface="Calibri" pitchFamily="34" charset="0"/>
                <a:cs typeface="Arial" pitchFamily="34" charset="0"/>
              </a:rPr>
              <a:t>Caused by </a:t>
            </a:r>
            <a:r>
              <a:rPr lang="en-GB" altLang="en-US" sz="1200" b="1" dirty="0" smtClean="0">
                <a:solidFill>
                  <a:schemeClr val="bg1"/>
                </a:solidFill>
                <a:latin typeface="Calibri" pitchFamily="34" charset="0"/>
                <a:cs typeface="Arial" pitchFamily="34" charset="0"/>
              </a:rPr>
              <a:t>a temporary reduction of blood flow to the brain</a:t>
            </a:r>
            <a:r>
              <a:rPr lang="en-GB" altLang="en-US" sz="1200" dirty="0" smtClean="0">
                <a:solidFill>
                  <a:schemeClr val="bg1"/>
                </a:solidFill>
                <a:latin typeface="Calibri" pitchFamily="34" charset="0"/>
                <a:cs typeface="Arial" pitchFamily="34" charset="0"/>
              </a:rPr>
              <a:t>. Causing a partial or complete loss of consciousness. </a:t>
            </a:r>
          </a:p>
          <a:p>
            <a:pPr eaLnBrk="1" hangingPunct="1">
              <a:lnSpc>
                <a:spcPct val="90000"/>
              </a:lnSpc>
              <a:spcBef>
                <a:spcPct val="0"/>
              </a:spcBef>
              <a:buFontTx/>
              <a:buNone/>
            </a:pPr>
            <a:endParaRPr lang="en-GB" altLang="en-US" sz="1200" dirty="0" smtClean="0">
              <a:latin typeface="Calibri" pitchFamily="34" charset="0"/>
              <a:cs typeface="Arial" pitchFamily="34" charset="0"/>
            </a:endParaRPr>
          </a:p>
          <a:p>
            <a:pPr eaLnBrk="1" hangingPunct="1">
              <a:lnSpc>
                <a:spcPct val="90000"/>
              </a:lnSpc>
              <a:spcBef>
                <a:spcPct val="0"/>
              </a:spcBef>
              <a:buFontTx/>
              <a:buNone/>
            </a:pPr>
            <a:r>
              <a:rPr lang="en-GB" altLang="en-US" sz="1200" b="1" dirty="0" smtClean="0">
                <a:solidFill>
                  <a:srgbClr val="FFFF00"/>
                </a:solidFill>
                <a:latin typeface="Calibri" pitchFamily="34" charset="0"/>
                <a:cs typeface="Arial" pitchFamily="34" charset="0"/>
              </a:rPr>
              <a:t>What do you think can cause somebody to faint?</a:t>
            </a:r>
          </a:p>
          <a:p>
            <a:pPr eaLnBrk="1" hangingPunct="1">
              <a:lnSpc>
                <a:spcPct val="90000"/>
              </a:lnSpc>
              <a:spcBef>
                <a:spcPct val="0"/>
              </a:spcBef>
              <a:buFontTx/>
              <a:buNone/>
            </a:pPr>
            <a:endParaRPr lang="en-GB" altLang="en-US" sz="1200" dirty="0" smtClean="0">
              <a:solidFill>
                <a:schemeClr val="bg1"/>
              </a:solidFill>
              <a:latin typeface="Calibri" pitchFamily="34" charset="0"/>
              <a:cs typeface="Arial" pitchFamily="34" charset="0"/>
            </a:endParaRPr>
          </a:p>
          <a:p>
            <a:pPr marL="171450" indent="-171450" eaLnBrk="1" hangingPunct="1">
              <a:lnSpc>
                <a:spcPct val="90000"/>
              </a:lnSpc>
              <a:spcBef>
                <a:spcPct val="0"/>
              </a:spcBef>
              <a:buFont typeface="Arial" panose="020B0604020202020204" pitchFamily="34" charset="0"/>
              <a:buChar char="•"/>
            </a:pPr>
            <a:r>
              <a:rPr lang="en-GB" altLang="en-US" sz="1200" dirty="0" smtClean="0">
                <a:solidFill>
                  <a:schemeClr val="bg1"/>
                </a:solidFill>
                <a:latin typeface="Calibri" pitchFamily="34" charset="0"/>
                <a:cs typeface="Arial" pitchFamily="34" charset="0"/>
              </a:rPr>
              <a:t>Emotional shock </a:t>
            </a:r>
          </a:p>
          <a:p>
            <a:pPr marL="171450" indent="-171450" eaLnBrk="1" hangingPunct="1">
              <a:lnSpc>
                <a:spcPct val="90000"/>
              </a:lnSpc>
              <a:spcBef>
                <a:spcPct val="0"/>
              </a:spcBef>
              <a:buFont typeface="Arial" panose="020B0604020202020204" pitchFamily="34" charset="0"/>
              <a:buChar char="•"/>
            </a:pPr>
            <a:r>
              <a:rPr lang="en-GB" altLang="en-US" sz="1200" dirty="0" smtClean="0">
                <a:solidFill>
                  <a:schemeClr val="bg1"/>
                </a:solidFill>
                <a:latin typeface="Calibri" pitchFamily="34" charset="0"/>
                <a:cs typeface="Arial" pitchFamily="34" charset="0"/>
              </a:rPr>
              <a:t>Pain </a:t>
            </a:r>
          </a:p>
          <a:p>
            <a:pPr marL="171450" indent="-171450" eaLnBrk="1" hangingPunct="1">
              <a:lnSpc>
                <a:spcPct val="90000"/>
              </a:lnSpc>
              <a:spcBef>
                <a:spcPct val="0"/>
              </a:spcBef>
              <a:buFont typeface="Arial" panose="020B0604020202020204" pitchFamily="34" charset="0"/>
              <a:buChar char="•"/>
            </a:pPr>
            <a:r>
              <a:rPr lang="en-GB" altLang="en-US" sz="1200" dirty="0" smtClean="0">
                <a:solidFill>
                  <a:schemeClr val="bg1"/>
                </a:solidFill>
                <a:latin typeface="Calibri" pitchFamily="34" charset="0"/>
                <a:cs typeface="Arial" pitchFamily="34" charset="0"/>
              </a:rPr>
              <a:t>Sight of blood </a:t>
            </a:r>
          </a:p>
          <a:p>
            <a:pPr marL="171450" indent="-171450" eaLnBrk="1" hangingPunct="1">
              <a:lnSpc>
                <a:spcPct val="90000"/>
              </a:lnSpc>
              <a:spcBef>
                <a:spcPct val="0"/>
              </a:spcBef>
              <a:buFont typeface="Arial" panose="020B0604020202020204" pitchFamily="34" charset="0"/>
              <a:buChar char="•"/>
            </a:pPr>
            <a:r>
              <a:rPr lang="en-GB" altLang="en-US" sz="1200" dirty="0" smtClean="0">
                <a:solidFill>
                  <a:schemeClr val="bg1"/>
                </a:solidFill>
                <a:latin typeface="Calibri" pitchFamily="34" charset="0"/>
                <a:cs typeface="Arial" pitchFamily="34" charset="0"/>
              </a:rPr>
              <a:t>Over-exertion </a:t>
            </a:r>
          </a:p>
          <a:p>
            <a:pPr marL="171450" indent="-171450" eaLnBrk="1" hangingPunct="1">
              <a:lnSpc>
                <a:spcPct val="90000"/>
              </a:lnSpc>
              <a:spcBef>
                <a:spcPct val="0"/>
              </a:spcBef>
              <a:buFont typeface="Arial" panose="020B0604020202020204" pitchFamily="34" charset="0"/>
              <a:buChar char="•"/>
            </a:pPr>
            <a:r>
              <a:rPr lang="en-GB" altLang="en-US" sz="1200" dirty="0" smtClean="0">
                <a:solidFill>
                  <a:schemeClr val="bg1"/>
                </a:solidFill>
                <a:latin typeface="Calibri" pitchFamily="34" charset="0"/>
                <a:cs typeface="Arial" pitchFamily="34" charset="0"/>
              </a:rPr>
              <a:t>Lack of food </a:t>
            </a:r>
          </a:p>
          <a:p>
            <a:pPr marL="171450" indent="-171450" eaLnBrk="1" hangingPunct="1">
              <a:lnSpc>
                <a:spcPct val="90000"/>
              </a:lnSpc>
              <a:spcBef>
                <a:spcPct val="0"/>
              </a:spcBef>
              <a:buFont typeface="Arial" panose="020B0604020202020204" pitchFamily="34" charset="0"/>
              <a:buChar char="•"/>
            </a:pPr>
            <a:r>
              <a:rPr lang="en-GB" altLang="en-US" sz="1200" dirty="0" smtClean="0">
                <a:solidFill>
                  <a:schemeClr val="bg1"/>
                </a:solidFill>
                <a:latin typeface="Calibri" pitchFamily="34" charset="0"/>
                <a:cs typeface="Arial" pitchFamily="34" charset="0"/>
              </a:rPr>
              <a:t>Standing in the one position too long in the heat</a:t>
            </a:r>
          </a:p>
          <a:p>
            <a:pPr eaLnBrk="1" hangingPunct="1">
              <a:lnSpc>
                <a:spcPct val="90000"/>
              </a:lnSpc>
              <a:spcBef>
                <a:spcPct val="0"/>
              </a:spcBef>
              <a:buFontTx/>
              <a:buNone/>
            </a:pPr>
            <a:endParaRPr lang="en-GB" altLang="en-US" sz="1200" dirty="0" smtClean="0">
              <a:solidFill>
                <a:schemeClr val="bg1"/>
              </a:solidFill>
              <a:latin typeface="Calibri" pitchFamily="34" charset="0"/>
              <a:cs typeface="Arial" pitchFamily="34" charset="0"/>
            </a:endParaRPr>
          </a:p>
          <a:p>
            <a:pPr eaLnBrk="1" hangingPunct="1">
              <a:lnSpc>
                <a:spcPct val="90000"/>
              </a:lnSpc>
              <a:spcBef>
                <a:spcPct val="0"/>
              </a:spcBef>
              <a:buFontTx/>
              <a:buNone/>
            </a:pPr>
            <a:r>
              <a:rPr lang="en-GB" altLang="en-US" sz="1200" b="1" dirty="0" smtClean="0">
                <a:solidFill>
                  <a:schemeClr val="bg1"/>
                </a:solidFill>
                <a:latin typeface="Calibri" pitchFamily="34" charset="0"/>
                <a:cs typeface="Arial" pitchFamily="34" charset="0"/>
              </a:rPr>
              <a:t>Signs and Symptoms</a:t>
            </a:r>
          </a:p>
          <a:p>
            <a:pPr eaLnBrk="1" hangingPunct="1">
              <a:lnSpc>
                <a:spcPct val="90000"/>
              </a:lnSpc>
              <a:spcBef>
                <a:spcPct val="0"/>
              </a:spcBef>
              <a:buFontTx/>
              <a:buNone/>
            </a:pPr>
            <a:endParaRPr lang="en-GB" altLang="en-US" sz="1200" b="1" dirty="0" smtClean="0">
              <a:solidFill>
                <a:schemeClr val="bg1"/>
              </a:solidFill>
              <a:latin typeface="Calibri" pitchFamily="34" charset="0"/>
              <a:cs typeface="Arial" pitchFamily="34" charset="0"/>
            </a:endParaRPr>
          </a:p>
          <a:p>
            <a:pPr marL="171450" indent="-171450" eaLnBrk="1" hangingPunct="1">
              <a:spcBef>
                <a:spcPct val="0"/>
              </a:spcBef>
              <a:buFont typeface="Arial" panose="020B0604020202020204" pitchFamily="34" charset="0"/>
              <a:buChar char="•"/>
            </a:pPr>
            <a:r>
              <a:rPr lang="en-GB" altLang="en-US" sz="1200" dirty="0" smtClean="0">
                <a:latin typeface="Calibri" pitchFamily="34" charset="0"/>
                <a:cs typeface="Arial" pitchFamily="34" charset="0"/>
              </a:rPr>
              <a:t>Feeling light headed </a:t>
            </a:r>
          </a:p>
          <a:p>
            <a:pPr marL="171450" indent="-171450" eaLnBrk="1" hangingPunct="1">
              <a:spcBef>
                <a:spcPct val="0"/>
              </a:spcBef>
              <a:buFont typeface="Arial" panose="020B0604020202020204" pitchFamily="34" charset="0"/>
              <a:buChar char="•"/>
            </a:pPr>
            <a:r>
              <a:rPr lang="en-GB" altLang="en-US" sz="1200" dirty="0" smtClean="0">
                <a:latin typeface="Calibri" pitchFamily="34" charset="0"/>
                <a:cs typeface="Arial" pitchFamily="34" charset="0"/>
              </a:rPr>
              <a:t> Dizziness </a:t>
            </a:r>
          </a:p>
          <a:p>
            <a:pPr marL="171450" indent="-171450" eaLnBrk="1" hangingPunct="1">
              <a:spcBef>
                <a:spcPct val="0"/>
              </a:spcBef>
              <a:buFont typeface="Arial" panose="020B0604020202020204" pitchFamily="34" charset="0"/>
              <a:buChar char="•"/>
            </a:pPr>
            <a:r>
              <a:rPr lang="en-GB" altLang="en-US" sz="1200" dirty="0" smtClean="0">
                <a:latin typeface="Calibri" pitchFamily="34" charset="0"/>
                <a:cs typeface="Arial" pitchFamily="34" charset="0"/>
              </a:rPr>
              <a:t> Pale, cool, moist skin </a:t>
            </a:r>
          </a:p>
          <a:p>
            <a:pPr marL="171450" indent="-171450" eaLnBrk="1" hangingPunct="1">
              <a:spcBef>
                <a:spcPct val="0"/>
              </a:spcBef>
              <a:buFont typeface="Arial" panose="020B0604020202020204" pitchFamily="34" charset="0"/>
              <a:buChar char="•"/>
            </a:pPr>
            <a:r>
              <a:rPr lang="en-GB" altLang="en-US" sz="1200" dirty="0" smtClean="0">
                <a:latin typeface="Calibri" pitchFamily="34" charset="0"/>
                <a:cs typeface="Arial" pitchFamily="34" charset="0"/>
              </a:rPr>
              <a:t> Nausea </a:t>
            </a:r>
          </a:p>
          <a:p>
            <a:pPr marL="171450" indent="-171450" eaLnBrk="1" hangingPunct="1">
              <a:spcBef>
                <a:spcPct val="0"/>
              </a:spcBef>
              <a:buFont typeface="Arial" panose="020B0604020202020204" pitchFamily="34" charset="0"/>
              <a:buChar char="•"/>
            </a:pPr>
            <a:r>
              <a:rPr lang="en-GB" altLang="en-US" sz="1200" dirty="0" smtClean="0">
                <a:latin typeface="Calibri" pitchFamily="34" charset="0"/>
                <a:cs typeface="Arial" pitchFamily="34" charset="0"/>
              </a:rPr>
              <a:t> Numbness or tingling in fingers or toes. </a:t>
            </a:r>
          </a:p>
          <a:p>
            <a:pPr marL="0" indent="0" eaLnBrk="1" hangingPunct="1">
              <a:spcBef>
                <a:spcPct val="0"/>
              </a:spcBef>
              <a:buFont typeface="Arial" panose="020B0604020202020204" pitchFamily="34" charset="0"/>
              <a:buNone/>
            </a:pPr>
            <a:endParaRPr lang="en-GB" altLang="en-US" sz="1200" b="1" u="sng" dirty="0" smtClean="0">
              <a:latin typeface="Calibri" pitchFamily="34" charset="0"/>
              <a:cs typeface="Arial" pitchFamily="34" charset="0"/>
            </a:endParaRPr>
          </a:p>
          <a:p>
            <a:pPr marL="0" indent="0" eaLnBrk="1" hangingPunct="1">
              <a:spcBef>
                <a:spcPct val="0"/>
              </a:spcBef>
              <a:buFont typeface="Arial" panose="020B0604020202020204" pitchFamily="34" charset="0"/>
              <a:buNone/>
            </a:pPr>
            <a:r>
              <a:rPr lang="en-GB" altLang="en-US" sz="1800" b="1" u="sng" dirty="0" smtClean="0">
                <a:latin typeface="Calibri" pitchFamily="34" charset="0"/>
                <a:cs typeface="Arial" pitchFamily="34" charset="0"/>
              </a:rPr>
              <a:t>Treatment</a:t>
            </a:r>
          </a:p>
          <a:p>
            <a:pPr eaLnBrk="1" hangingPunct="1">
              <a:lnSpc>
                <a:spcPct val="90000"/>
              </a:lnSpc>
              <a:spcBef>
                <a:spcPct val="0"/>
              </a:spcBef>
            </a:pPr>
            <a:endParaRPr lang="en-GB" altLang="en-US" sz="1000" b="1" u="sng" dirty="0" smtClean="0">
              <a:latin typeface="Calibri" pitchFamily="34" charset="0"/>
              <a:cs typeface="Arial" pitchFamily="34" charset="0"/>
            </a:endParaRPr>
          </a:p>
          <a:p>
            <a:pPr marL="171450" indent="-171450" eaLnBrk="1" hangingPunct="1">
              <a:lnSpc>
                <a:spcPct val="90000"/>
              </a:lnSpc>
              <a:spcBef>
                <a:spcPct val="0"/>
              </a:spcBef>
              <a:buFont typeface="Arial" panose="020B0604020202020204" pitchFamily="34" charset="0"/>
              <a:buChar char="•"/>
            </a:pPr>
            <a:r>
              <a:rPr lang="en-GB" altLang="en-US" sz="1200" dirty="0" smtClean="0">
                <a:latin typeface="Calibri" pitchFamily="34" charset="0"/>
                <a:cs typeface="Arial" pitchFamily="34" charset="0"/>
              </a:rPr>
              <a:t>Assist the casualty to the ground</a:t>
            </a:r>
          </a:p>
          <a:p>
            <a:pPr marL="171450" indent="-171450" eaLnBrk="1" hangingPunct="1">
              <a:lnSpc>
                <a:spcPct val="90000"/>
              </a:lnSpc>
              <a:spcBef>
                <a:spcPct val="0"/>
              </a:spcBef>
              <a:buFont typeface="Arial" panose="020B0604020202020204" pitchFamily="34" charset="0"/>
              <a:buChar char="•"/>
            </a:pPr>
            <a:r>
              <a:rPr lang="en-GB" altLang="en-US" sz="1200" dirty="0" smtClean="0">
                <a:latin typeface="Calibri" pitchFamily="34" charset="0"/>
                <a:cs typeface="Arial" pitchFamily="34" charset="0"/>
              </a:rPr>
              <a:t>If the casualty is responding, leave them lying flat and elevate their legs 20-30cms </a:t>
            </a:r>
          </a:p>
          <a:p>
            <a:pPr marL="171450" indent="-171450" eaLnBrk="1" hangingPunct="1">
              <a:lnSpc>
                <a:spcPct val="90000"/>
              </a:lnSpc>
              <a:spcBef>
                <a:spcPct val="0"/>
              </a:spcBef>
              <a:buFont typeface="Arial" panose="020B0604020202020204" pitchFamily="34" charset="0"/>
              <a:buChar char="•"/>
            </a:pPr>
            <a:r>
              <a:rPr lang="en-GB" altLang="en-US" sz="1200" dirty="0" smtClean="0">
                <a:latin typeface="Calibri" pitchFamily="34" charset="0"/>
                <a:cs typeface="Arial" pitchFamily="34" charset="0"/>
              </a:rPr>
              <a:t>If the casualty is not responding</a:t>
            </a:r>
            <a:r>
              <a:rPr lang="en-GB" altLang="en-US" sz="1200" baseline="0" dirty="0" smtClean="0">
                <a:latin typeface="Calibri" pitchFamily="34" charset="0"/>
                <a:cs typeface="Arial" pitchFamily="34" charset="0"/>
              </a:rPr>
              <a:t> </a:t>
            </a:r>
            <a:r>
              <a:rPr lang="en-GB" altLang="en-US" sz="1200" dirty="0" smtClean="0">
                <a:latin typeface="Calibri" pitchFamily="34" charset="0"/>
                <a:cs typeface="Arial" pitchFamily="34" charset="0"/>
              </a:rPr>
              <a:t>immediately place them into the Recovery</a:t>
            </a:r>
            <a:r>
              <a:rPr lang="en-GB" altLang="en-US" sz="1200" baseline="0" dirty="0" smtClean="0">
                <a:latin typeface="Calibri" pitchFamily="34" charset="0"/>
                <a:cs typeface="Arial" pitchFamily="34" charset="0"/>
              </a:rPr>
              <a:t> </a:t>
            </a:r>
            <a:r>
              <a:rPr lang="en-GB" altLang="en-US" sz="1200" dirty="0" smtClean="0">
                <a:latin typeface="Calibri" pitchFamily="34" charset="0"/>
                <a:cs typeface="Arial" pitchFamily="34" charset="0"/>
              </a:rPr>
              <a:t>position, observe ABC  </a:t>
            </a:r>
          </a:p>
          <a:p>
            <a:pPr marL="171450" indent="-171450" eaLnBrk="1" hangingPunct="1">
              <a:lnSpc>
                <a:spcPct val="90000"/>
              </a:lnSpc>
              <a:spcBef>
                <a:spcPct val="0"/>
              </a:spcBef>
              <a:buFont typeface="Arial" panose="020B0604020202020204" pitchFamily="34" charset="0"/>
              <a:buChar char="•"/>
            </a:pPr>
            <a:r>
              <a:rPr lang="en-GB" altLang="en-US" sz="1200" dirty="0" smtClean="0">
                <a:latin typeface="Calibri" pitchFamily="34" charset="0"/>
                <a:cs typeface="Arial" pitchFamily="34" charset="0"/>
              </a:rPr>
              <a:t>Loosen tight clothing at the waist and</a:t>
            </a:r>
            <a:r>
              <a:rPr lang="en-GB" altLang="en-US" sz="1200" baseline="0" dirty="0" smtClean="0">
                <a:latin typeface="Calibri" pitchFamily="34" charset="0"/>
                <a:cs typeface="Arial" pitchFamily="34" charset="0"/>
              </a:rPr>
              <a:t> </a:t>
            </a:r>
            <a:r>
              <a:rPr lang="en-GB" altLang="en-US" sz="1200" dirty="0" smtClean="0">
                <a:latin typeface="Calibri" pitchFamily="34" charset="0"/>
                <a:cs typeface="Arial" pitchFamily="34" charset="0"/>
              </a:rPr>
              <a:t>neck </a:t>
            </a:r>
          </a:p>
          <a:p>
            <a:pPr marL="171450" indent="-171450" eaLnBrk="1" hangingPunct="1">
              <a:lnSpc>
                <a:spcPct val="90000"/>
              </a:lnSpc>
              <a:spcBef>
                <a:spcPct val="0"/>
              </a:spcBef>
              <a:buFont typeface="Arial" panose="020B0604020202020204" pitchFamily="34" charset="0"/>
              <a:buChar char="•"/>
            </a:pPr>
            <a:r>
              <a:rPr lang="en-GB" altLang="en-US" sz="1200" dirty="0" smtClean="0">
                <a:latin typeface="Calibri" pitchFamily="34" charset="0"/>
                <a:cs typeface="Arial" pitchFamily="34" charset="0"/>
              </a:rPr>
              <a:t>Do not give anything to eat or drink </a:t>
            </a:r>
          </a:p>
          <a:p>
            <a:pPr marL="171450" indent="-171450" eaLnBrk="1" hangingPunct="1">
              <a:lnSpc>
                <a:spcPct val="90000"/>
              </a:lnSpc>
              <a:spcBef>
                <a:spcPct val="0"/>
              </a:spcBef>
              <a:buFont typeface="Arial" panose="020B0604020202020204" pitchFamily="34" charset="0"/>
              <a:buChar char="•"/>
            </a:pPr>
            <a:r>
              <a:rPr lang="en-GB" altLang="en-US" sz="1200" dirty="0" smtClean="0">
                <a:latin typeface="Calibri" pitchFamily="34" charset="0"/>
                <a:cs typeface="Arial" pitchFamily="34" charset="0"/>
              </a:rPr>
              <a:t>Advise the casualty to seek medical attention to determine the cause</a:t>
            </a:r>
          </a:p>
          <a:p>
            <a:pPr eaLnBrk="1" hangingPunct="1">
              <a:lnSpc>
                <a:spcPct val="90000"/>
              </a:lnSpc>
              <a:spcBef>
                <a:spcPct val="0"/>
              </a:spcBef>
              <a:buFontTx/>
              <a:buNone/>
            </a:pPr>
            <a:endParaRPr lang="en-US" altLang="en-US" dirty="0" smtClean="0"/>
          </a:p>
        </p:txBody>
      </p:sp>
      <p:sp>
        <p:nvSpPr>
          <p:cNvPr id="198660" name="Slide Number Placeholder 3"/>
          <p:cNvSpPr txBox="1">
            <a:spLocks noGrp="1"/>
          </p:cNvSpPr>
          <p:nvPr/>
        </p:nvSpPr>
        <p:spPr bwMode="auto">
          <a:xfrm>
            <a:off x="3884613" y="8684246"/>
            <a:ext cx="2971800" cy="4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pPr>
            <a:fld id="{E8D87EF0-06F3-40AC-B586-7F6DE2F825F3}" type="slidenum">
              <a:rPr lang="en-GB" altLang="en-US">
                <a:latin typeface="Arial" pitchFamily="34" charset="0"/>
                <a:cs typeface="Arial" pitchFamily="34" charset="0"/>
              </a:rPr>
              <a:pPr algn="r" eaLnBrk="1" hangingPunct="1">
                <a:spcBef>
                  <a:spcPct val="0"/>
                </a:spcBef>
              </a:pPr>
              <a:t>24</a:t>
            </a:fld>
            <a:endParaRPr lang="en-GB" altLang="en-US">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p:txBody>
          <a:bodyPr/>
          <a:lstStyle/>
          <a:p>
            <a:pPr>
              <a:defRPr/>
            </a:pPr>
            <a:fld id="{CCE40C49-4C7E-436A-8757-0DFBC2F2631A}" type="slidenum">
              <a:rPr lang="en-GB" smtClean="0"/>
              <a:pPr>
                <a:defRPr/>
              </a:pPr>
              <a:t>26</a:t>
            </a:fld>
            <a:endParaRPr lang="en-GB"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xfrm>
            <a:off x="685637" y="4343144"/>
            <a:ext cx="5486727" cy="4115019"/>
          </a:xfrm>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chemeClr val="bg1"/>
                </a:solidFill>
                <a:latin typeface="Calibri" pitchFamily="34" charset="0"/>
                <a:cs typeface="Arial" pitchFamily="34" charset="0"/>
              </a:rPr>
              <a:t>Tutor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solidFill>
                <a:schemeClr val="bg1"/>
              </a:solidFill>
              <a:latin typeface="Calibri"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bg1"/>
                </a:solidFill>
                <a:latin typeface="Calibri" pitchFamily="34" charset="0"/>
                <a:cs typeface="Arial" pitchFamily="34" charset="0"/>
              </a:rPr>
              <a:t>Basic</a:t>
            </a:r>
            <a:r>
              <a:rPr lang="en-GB" b="0" baseline="0" dirty="0" smtClean="0">
                <a:solidFill>
                  <a:schemeClr val="bg1"/>
                </a:solidFill>
                <a:latin typeface="Calibri" pitchFamily="34" charset="0"/>
                <a:cs typeface="Arial" pitchFamily="34" charset="0"/>
              </a:rPr>
              <a:t> details will include;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solidFill>
                <a:schemeClr val="bg1"/>
              </a:solidFill>
              <a:latin typeface="Calibri" pitchFamily="34" charset="0"/>
              <a:cs typeface="Arial" pitchFamily="34" charset="0"/>
            </a:endParaRPr>
          </a:p>
          <a:p>
            <a:pPr lvl="1">
              <a:buClr>
                <a:srgbClr val="FFC000"/>
              </a:buClr>
              <a:buFont typeface="Wingdings" pitchFamily="2" charset="2"/>
              <a:buChar char="§"/>
              <a:defRPr/>
            </a:pPr>
            <a:r>
              <a:rPr lang="en-GB" dirty="0" smtClean="0">
                <a:solidFill>
                  <a:schemeClr val="tx1">
                    <a:lumMod val="65000"/>
                    <a:lumOff val="35000"/>
                  </a:schemeClr>
                </a:solidFill>
                <a:latin typeface="Arial" pitchFamily="34" charset="0"/>
                <a:cs typeface="Arial" pitchFamily="34" charset="0"/>
              </a:rPr>
              <a:t> 	</a:t>
            </a:r>
            <a:r>
              <a:rPr lang="en-GB" sz="2000" dirty="0" smtClean="0">
                <a:solidFill>
                  <a:schemeClr val="bg1"/>
                </a:solidFill>
                <a:latin typeface="Calibri" pitchFamily="34" charset="0"/>
                <a:cs typeface="Arial" pitchFamily="34" charset="0"/>
              </a:rPr>
              <a:t>Date &amp; Time</a:t>
            </a:r>
          </a:p>
          <a:p>
            <a:pPr lvl="1">
              <a:buClr>
                <a:srgbClr val="FFC000"/>
              </a:buClr>
              <a:buFont typeface="Wingdings" pitchFamily="2" charset="2"/>
              <a:buChar char="§"/>
              <a:defRPr/>
            </a:pPr>
            <a:r>
              <a:rPr lang="en-GB" sz="2000" dirty="0" smtClean="0">
                <a:solidFill>
                  <a:schemeClr val="bg1"/>
                </a:solidFill>
                <a:latin typeface="Calibri" pitchFamily="34" charset="0"/>
                <a:cs typeface="Arial" pitchFamily="34" charset="0"/>
              </a:rPr>
              <a:t> 	Full Name &amp; Address</a:t>
            </a:r>
          </a:p>
          <a:p>
            <a:pPr lvl="1">
              <a:buClr>
                <a:srgbClr val="FFC000"/>
              </a:buClr>
              <a:buFont typeface="Wingdings" pitchFamily="2" charset="2"/>
              <a:buChar char="§"/>
              <a:defRPr/>
            </a:pPr>
            <a:r>
              <a:rPr lang="en-GB" sz="2000" dirty="0" smtClean="0">
                <a:solidFill>
                  <a:schemeClr val="bg1"/>
                </a:solidFill>
                <a:latin typeface="Calibri" pitchFamily="34" charset="0"/>
                <a:cs typeface="Arial" pitchFamily="34" charset="0"/>
              </a:rPr>
              <a:t> 	Occupation</a:t>
            </a:r>
          </a:p>
          <a:p>
            <a:pPr lvl="1">
              <a:buClr>
                <a:srgbClr val="FFC000"/>
              </a:buClr>
              <a:buFont typeface="Wingdings" pitchFamily="2" charset="2"/>
              <a:buChar char="§"/>
              <a:defRPr/>
            </a:pPr>
            <a:r>
              <a:rPr lang="en-GB" sz="2000" dirty="0" smtClean="0">
                <a:solidFill>
                  <a:schemeClr val="bg1"/>
                </a:solidFill>
                <a:latin typeface="Calibri" pitchFamily="34" charset="0"/>
                <a:cs typeface="Arial" pitchFamily="34" charset="0"/>
              </a:rPr>
              <a:t> 	Nature of Injury</a:t>
            </a:r>
          </a:p>
          <a:p>
            <a:pPr lvl="1">
              <a:buClr>
                <a:srgbClr val="FFC000"/>
              </a:buClr>
              <a:buFont typeface="Wingdings" pitchFamily="2" charset="2"/>
              <a:buChar char="§"/>
              <a:defRPr/>
            </a:pPr>
            <a:r>
              <a:rPr lang="en-GB" sz="2000" dirty="0" smtClean="0">
                <a:solidFill>
                  <a:schemeClr val="bg1"/>
                </a:solidFill>
                <a:latin typeface="Calibri" pitchFamily="34" charset="0"/>
                <a:cs typeface="Arial" pitchFamily="34" charset="0"/>
              </a:rPr>
              <a:t> 	Where it Happened</a:t>
            </a:r>
          </a:p>
          <a:p>
            <a:pPr lvl="1">
              <a:buClr>
                <a:srgbClr val="FFC000"/>
              </a:buClr>
              <a:buFont typeface="Wingdings" pitchFamily="2" charset="2"/>
              <a:buChar char="§"/>
              <a:defRPr/>
            </a:pPr>
            <a:r>
              <a:rPr lang="en-GB" sz="2000" dirty="0" smtClean="0">
                <a:solidFill>
                  <a:schemeClr val="bg1"/>
                </a:solidFill>
                <a:latin typeface="Calibri" pitchFamily="34" charset="0"/>
                <a:cs typeface="Arial" pitchFamily="34" charset="0"/>
              </a:rPr>
              <a:t> 	Description of Circumstances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solidFill>
                <a:schemeClr val="bg1"/>
              </a:solidFill>
              <a:latin typeface="Calibri"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solidFill>
                <a:schemeClr val="bg1"/>
              </a:solidFill>
              <a:latin typeface="Calibri"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bg1"/>
                </a:solidFill>
                <a:latin typeface="Calibri" pitchFamily="34" charset="0"/>
                <a:cs typeface="Arial" pitchFamily="34" charset="0"/>
              </a:rPr>
              <a:t>The minimal legal requirement to keep accidents is 3 years.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chemeClr val="bg1"/>
              </a:solidFill>
              <a:latin typeface="Calibri"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FFFF00"/>
                </a:solidFill>
                <a:latin typeface="Calibri" pitchFamily="34" charset="0"/>
                <a:cs typeface="Calibri" pitchFamily="34" charset="0"/>
              </a:rPr>
              <a:t>Why is recording important?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FFFF00"/>
              </a:solidFill>
              <a:latin typeface="Calibri" pitchFamily="34" charset="0"/>
              <a:cs typeface="Calibri" pitchFamily="34" charset="0"/>
            </a:endParaRPr>
          </a:p>
          <a:p>
            <a:pPr marL="342900" indent="-342900">
              <a:buFont typeface="Arial" panose="020B0604020202020204" pitchFamily="34" charset="0"/>
              <a:buChar char="•"/>
            </a:pPr>
            <a:r>
              <a:rPr lang="en-GB" sz="1200" dirty="0" smtClean="0">
                <a:solidFill>
                  <a:schemeClr val="bg1"/>
                </a:solidFill>
                <a:latin typeface="Calibri" panose="020F0502020204030204" pitchFamily="34" charset="0"/>
              </a:rPr>
              <a:t>Legislative purposes</a:t>
            </a:r>
          </a:p>
          <a:p>
            <a:pPr marL="342900" indent="-342900">
              <a:buFont typeface="Arial" panose="020B0604020202020204" pitchFamily="34" charset="0"/>
              <a:buChar char="•"/>
            </a:pPr>
            <a:r>
              <a:rPr lang="en-GB" sz="1200" dirty="0" smtClean="0">
                <a:solidFill>
                  <a:schemeClr val="bg1"/>
                </a:solidFill>
                <a:latin typeface="Calibri" panose="020F0502020204030204" pitchFamily="34" charset="0"/>
              </a:rPr>
              <a:t>Prevention of similar incidents</a:t>
            </a:r>
          </a:p>
          <a:p>
            <a:pPr marL="342900" indent="-342900">
              <a:buFont typeface="Arial" panose="020B0604020202020204" pitchFamily="34" charset="0"/>
              <a:buChar char="•"/>
            </a:pPr>
            <a:r>
              <a:rPr lang="en-GB" sz="1200" dirty="0" smtClean="0">
                <a:solidFill>
                  <a:schemeClr val="bg1"/>
                </a:solidFill>
                <a:latin typeface="Calibri" panose="020F0502020204030204" pitchFamily="34" charset="0"/>
              </a:rPr>
              <a:t>Identifies equipment and training needs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FFFF00"/>
              </a:solidFill>
              <a:latin typeface="Calibri" pitchFamily="34" charset="0"/>
              <a:cs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chemeClr val="bg1"/>
              </a:solidFill>
              <a:latin typeface="Calibri"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chemeClr val="bg1"/>
              </a:solidFill>
              <a:latin typeface="Calibri" pitchFamily="34" charset="0"/>
              <a:cs typeface="Arial" pitchFamily="34" charset="0"/>
            </a:endParaRPr>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p:txBody>
          <a:bodyPr/>
          <a:lstStyle/>
          <a:p>
            <a:pPr>
              <a:defRPr/>
            </a:pPr>
            <a:fld id="{408433C5-F47C-4242-87A0-1559509F9C38}" type="slidenum">
              <a:rPr lang="en-GB" smtClean="0"/>
              <a:pPr>
                <a:defRPr/>
              </a:pPr>
              <a:t>2</a:t>
            </a:fld>
            <a:endParaRPr lang="en-GB"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685637" y="4343144"/>
            <a:ext cx="5486727" cy="4115019"/>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fld id="{682EE26A-9A52-4142-9F49-FAAFC1795859}" type="slidenum">
              <a:rPr lang="en-GB" sz="1200" smtClean="0">
                <a:solidFill>
                  <a:prstClr val="black"/>
                </a:solidFill>
                <a:latin typeface="Arial" charset="0"/>
              </a:rPr>
              <a:pPr eaLnBrk="1" hangingPunct="1"/>
              <a:t>4</a:t>
            </a:fld>
            <a:endParaRPr lang="en-GB" sz="1200" smtClean="0">
              <a:solidFill>
                <a:prstClr val="black"/>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A6C8852E-9640-4B09-9DEA-DFE1CA3E6AB6}" type="slidenum">
              <a:rPr lang="en-GB" smtClean="0"/>
              <a:pPr>
                <a:defRPr/>
              </a:pPr>
              <a:t>6</a:t>
            </a:fld>
            <a:endParaRPr lang="en-GB"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685637" y="4343144"/>
            <a:ext cx="5486727" cy="4115019"/>
          </a:xfrm>
          <a:noFill/>
          <a:ln/>
        </p:spPr>
        <p:txBody>
          <a:bodyPr/>
          <a:lstStyle/>
          <a:p>
            <a:pPr lvl="1">
              <a:buClr>
                <a:srgbClr val="FFC000"/>
              </a:buClr>
              <a:buFont typeface="Wingdings" pitchFamily="2" charset="2"/>
              <a:buChar char="§"/>
              <a:defRPr/>
            </a:pPr>
            <a:r>
              <a:rPr lang="en-GB" sz="2400" dirty="0" smtClean="0">
                <a:solidFill>
                  <a:schemeClr val="bg1"/>
                </a:solidFill>
                <a:latin typeface="Calibri" pitchFamily="34" charset="0"/>
                <a:cs typeface="Arial" pitchFamily="34" charset="0"/>
              </a:rPr>
              <a:t> 	Easily accessible</a:t>
            </a:r>
          </a:p>
          <a:p>
            <a:pPr lvl="1">
              <a:buClr>
                <a:srgbClr val="FFC000"/>
              </a:buClr>
              <a:buFont typeface="Wingdings" pitchFamily="2" charset="2"/>
              <a:buChar char="§"/>
              <a:defRPr/>
            </a:pPr>
            <a:endParaRPr lang="en-GB" sz="2400" dirty="0" smtClean="0">
              <a:solidFill>
                <a:schemeClr val="bg1"/>
              </a:solidFill>
              <a:latin typeface="Calibri" pitchFamily="34" charset="0"/>
              <a:cs typeface="Arial" pitchFamily="34" charset="0"/>
            </a:endParaRPr>
          </a:p>
          <a:p>
            <a:pPr lvl="1">
              <a:buClr>
                <a:srgbClr val="FFC000"/>
              </a:buClr>
              <a:buFont typeface="Wingdings" pitchFamily="2" charset="2"/>
              <a:buChar char="§"/>
              <a:defRPr/>
            </a:pPr>
            <a:r>
              <a:rPr lang="en-GB" sz="2400" dirty="0" smtClean="0">
                <a:solidFill>
                  <a:schemeClr val="bg1"/>
                </a:solidFill>
                <a:latin typeface="Calibri" pitchFamily="34" charset="0"/>
                <a:cs typeface="Arial" pitchFamily="34" charset="0"/>
              </a:rPr>
              <a:t> 	White cross on green background</a:t>
            </a:r>
          </a:p>
          <a:p>
            <a:pPr lvl="1">
              <a:buClr>
                <a:srgbClr val="FFC000"/>
              </a:buClr>
              <a:buFont typeface="Wingdings" pitchFamily="2" charset="2"/>
              <a:buChar char="§"/>
              <a:defRPr/>
            </a:pPr>
            <a:endParaRPr lang="en-GB" sz="2400" dirty="0" smtClean="0">
              <a:solidFill>
                <a:schemeClr val="bg1"/>
              </a:solidFill>
              <a:latin typeface="Calibri" pitchFamily="34" charset="0"/>
              <a:cs typeface="Arial" pitchFamily="34" charset="0"/>
            </a:endParaRPr>
          </a:p>
          <a:p>
            <a:pPr lvl="1">
              <a:buClr>
                <a:srgbClr val="FFC000"/>
              </a:buClr>
              <a:buFont typeface="Wingdings" pitchFamily="2" charset="2"/>
              <a:buChar char="§"/>
              <a:defRPr/>
            </a:pPr>
            <a:r>
              <a:rPr lang="en-GB" sz="2400" dirty="0" smtClean="0">
                <a:solidFill>
                  <a:schemeClr val="bg1"/>
                </a:solidFill>
                <a:latin typeface="Calibri" pitchFamily="34" charset="0"/>
                <a:cs typeface="Arial" pitchFamily="34" charset="0"/>
              </a:rPr>
              <a:t> 	Only contain dressings</a:t>
            </a:r>
          </a:p>
          <a:p>
            <a:pPr lvl="1">
              <a:buClr>
                <a:srgbClr val="FFC000"/>
              </a:buClr>
              <a:buFont typeface="Wingdings" pitchFamily="2" charset="2"/>
              <a:buChar char="§"/>
              <a:defRPr/>
            </a:pPr>
            <a:endParaRPr lang="en-GB" sz="2400" dirty="0" smtClean="0">
              <a:solidFill>
                <a:schemeClr val="bg1"/>
              </a:solidFill>
              <a:latin typeface="Calibri" pitchFamily="34" charset="0"/>
              <a:cs typeface="Arial" pitchFamily="34" charset="0"/>
            </a:endParaRPr>
          </a:p>
          <a:p>
            <a:pPr lvl="1">
              <a:buClr>
                <a:srgbClr val="FFC000"/>
              </a:buClr>
              <a:buFont typeface="Wingdings" pitchFamily="2" charset="2"/>
              <a:buChar char="§"/>
              <a:defRPr/>
            </a:pPr>
            <a:r>
              <a:rPr lang="en-GB" sz="2400" dirty="0" smtClean="0">
                <a:solidFill>
                  <a:schemeClr val="bg1"/>
                </a:solidFill>
                <a:latin typeface="Calibri" pitchFamily="34" charset="0"/>
                <a:cs typeface="Arial" pitchFamily="34" charset="0"/>
              </a:rPr>
              <a:t> 	Gloves</a:t>
            </a:r>
          </a:p>
          <a:p>
            <a:pPr lvl="1">
              <a:buClr>
                <a:srgbClr val="FFC000"/>
              </a:buClr>
              <a:buFont typeface="Wingdings" pitchFamily="2" charset="2"/>
              <a:buChar char="§"/>
              <a:defRPr/>
            </a:pPr>
            <a:endParaRPr lang="en-GB" sz="2400" dirty="0" smtClean="0">
              <a:solidFill>
                <a:schemeClr val="bg1"/>
              </a:solidFill>
              <a:latin typeface="Calibri" pitchFamily="34" charset="0"/>
              <a:cs typeface="Arial" pitchFamily="34" charset="0"/>
            </a:endParaRPr>
          </a:p>
          <a:p>
            <a:pPr lvl="1">
              <a:buClr>
                <a:srgbClr val="FFC000"/>
              </a:buClr>
              <a:buFont typeface="Wingdings" pitchFamily="2" charset="2"/>
              <a:buChar char="§"/>
              <a:defRPr/>
            </a:pPr>
            <a:r>
              <a:rPr lang="en-GB" sz="2400" dirty="0" smtClean="0">
                <a:solidFill>
                  <a:schemeClr val="bg1"/>
                </a:solidFill>
                <a:latin typeface="Calibri" pitchFamily="34" charset="0"/>
                <a:cs typeface="Arial" pitchFamily="34" charset="0"/>
              </a:rPr>
              <a:t> 	No medication</a:t>
            </a:r>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Tutor </a:t>
            </a:r>
            <a:r>
              <a:rPr lang="en-US" b="1" baseline="0" dirty="0" smtClean="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bg1"/>
              </a:solidFill>
              <a:latin typeface="Calibri" pitchFamily="34" charset="0"/>
            </a:endParaRPr>
          </a:p>
          <a:p>
            <a:r>
              <a:rPr lang="en-GB" sz="1200" dirty="0" smtClean="0">
                <a:solidFill>
                  <a:schemeClr val="bg1"/>
                </a:solidFill>
                <a:latin typeface="Calibri" pitchFamily="34" charset="0"/>
              </a:rPr>
              <a:t>As first aiders we must, at all times, protect ourselves and the casualties in our care, we can do the following to minimise the chances of infection;</a:t>
            </a:r>
          </a:p>
          <a:p>
            <a:endParaRPr lang="en-GB" sz="1200" dirty="0" smtClean="0">
              <a:solidFill>
                <a:schemeClr val="bg1"/>
              </a:solidFill>
              <a:latin typeface="Calibri" pitchFamily="34" charset="0"/>
            </a:endParaRPr>
          </a:p>
          <a:p>
            <a:pPr marL="342900" indent="-342900">
              <a:buFont typeface="Arial" pitchFamily="34" charset="0"/>
              <a:buChar char="•"/>
            </a:pPr>
            <a:r>
              <a:rPr lang="en-GB" sz="1200" dirty="0" smtClean="0">
                <a:solidFill>
                  <a:schemeClr val="bg1"/>
                </a:solidFill>
                <a:latin typeface="Calibri" pitchFamily="34" charset="0"/>
              </a:rPr>
              <a:t>Always wear gloves</a:t>
            </a:r>
          </a:p>
          <a:p>
            <a:endParaRPr lang="en-GB" sz="1200" dirty="0" smtClean="0">
              <a:solidFill>
                <a:schemeClr val="bg1"/>
              </a:solidFill>
              <a:latin typeface="Calibri" pitchFamily="34" charset="0"/>
            </a:endParaRPr>
          </a:p>
          <a:p>
            <a:pPr marL="342900" indent="-342900">
              <a:buFont typeface="Arial" pitchFamily="34" charset="0"/>
              <a:buChar char="•"/>
            </a:pPr>
            <a:r>
              <a:rPr lang="en-GB" sz="1200" dirty="0" smtClean="0">
                <a:solidFill>
                  <a:schemeClr val="bg1"/>
                </a:solidFill>
                <a:latin typeface="Calibri" pitchFamily="34" charset="0"/>
              </a:rPr>
              <a:t>Use a pocket mask/face shield</a:t>
            </a:r>
          </a:p>
          <a:p>
            <a:pPr marL="342900" indent="-342900">
              <a:buFont typeface="Arial" pitchFamily="34" charset="0"/>
              <a:buChar char="•"/>
            </a:pPr>
            <a:endParaRPr lang="en-GB" sz="1200" dirty="0" smtClean="0">
              <a:solidFill>
                <a:schemeClr val="bg1"/>
              </a:solidFill>
              <a:latin typeface="Calibri" pitchFamily="34" charset="0"/>
            </a:endParaRPr>
          </a:p>
          <a:p>
            <a:r>
              <a:rPr lang="en-GB" sz="1200" dirty="0" smtClean="0">
                <a:solidFill>
                  <a:schemeClr val="bg1"/>
                </a:solidFill>
                <a:latin typeface="Calibri" pitchFamily="34" charset="0"/>
              </a:rPr>
              <a:t>You must ensure that you establish consent from the casualty to provide first aid.</a:t>
            </a:r>
          </a:p>
          <a:p>
            <a:endParaRPr lang="en-GB" dirty="0" smtClean="0"/>
          </a:p>
          <a:p>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1B0BD25-84CD-4924-B551-46214EEF4275}" type="slidenum">
              <a:rPr lang="en-GB" smtClean="0"/>
              <a:t>7</a:t>
            </a:fld>
            <a:endParaRPr lang="en-GB"/>
          </a:p>
        </p:txBody>
      </p:sp>
    </p:spTree>
    <p:extLst>
      <p:ext uri="{BB962C8B-B14F-4D97-AF65-F5344CB8AC3E}">
        <p14:creationId xmlns:p14="http://schemas.microsoft.com/office/powerpoint/2010/main" val="3082832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b="1" dirty="0" smtClean="0">
                <a:solidFill>
                  <a:srgbClr val="FFFF00"/>
                </a:solidFill>
                <a:latin typeface="Calibri" pitchFamily="34" charset="0"/>
              </a:rPr>
              <a:t>TYPES OF BLEEDING</a:t>
            </a:r>
          </a:p>
          <a:p>
            <a:pPr eaLnBrk="1" hangingPunct="1"/>
            <a:endParaRPr lang="en-GB" dirty="0" smtClean="0">
              <a:solidFill>
                <a:schemeClr val="bg1"/>
              </a:solidFill>
              <a:latin typeface="Calibri" pitchFamily="34" charset="0"/>
            </a:endParaRPr>
          </a:p>
          <a:p>
            <a:pPr eaLnBrk="1" hangingPunct="1"/>
            <a:r>
              <a:rPr lang="en-GB" b="1" dirty="0" smtClean="0">
                <a:solidFill>
                  <a:schemeClr val="bg1"/>
                </a:solidFill>
                <a:latin typeface="Calibri" pitchFamily="34" charset="0"/>
              </a:rPr>
              <a:t>Capillary</a:t>
            </a:r>
            <a:r>
              <a:rPr lang="en-GB" dirty="0" smtClean="0">
                <a:solidFill>
                  <a:schemeClr val="bg1"/>
                </a:solidFill>
                <a:latin typeface="Calibri" pitchFamily="34" charset="0"/>
              </a:rPr>
              <a:t> -  </a:t>
            </a:r>
            <a:r>
              <a:rPr lang="en-GB" sz="1200" dirty="0" smtClean="0">
                <a:solidFill>
                  <a:schemeClr val="bg1"/>
                </a:solidFill>
                <a:latin typeface="Calibri" pitchFamily="34" charset="0"/>
              </a:rPr>
              <a:t>Superficial bleeding of the blood vessels, minor injury e.g. graze</a:t>
            </a:r>
          </a:p>
          <a:p>
            <a:pPr eaLnBrk="1" hangingPunct="1"/>
            <a:endParaRPr lang="en-GB" b="1" dirty="0" smtClean="0">
              <a:solidFill>
                <a:schemeClr val="bg1"/>
              </a:solidFill>
              <a:latin typeface="Calibri" pitchFamily="34" charset="0"/>
            </a:endParaRPr>
          </a:p>
          <a:p>
            <a:pPr eaLnBrk="1" hangingPunct="1"/>
            <a:r>
              <a:rPr lang="en-GB" b="1" dirty="0" smtClean="0">
                <a:solidFill>
                  <a:schemeClr val="bg1"/>
                </a:solidFill>
                <a:latin typeface="Calibri" pitchFamily="34" charset="0"/>
              </a:rPr>
              <a:t>Venous </a:t>
            </a:r>
            <a:r>
              <a:rPr lang="en-GB" dirty="0" smtClean="0">
                <a:solidFill>
                  <a:schemeClr val="bg1"/>
                </a:solidFill>
                <a:latin typeface="Calibri" pitchFamily="34" charset="0"/>
              </a:rPr>
              <a:t>– </a:t>
            </a:r>
            <a:r>
              <a:rPr lang="en-GB" sz="1200" dirty="0" smtClean="0">
                <a:solidFill>
                  <a:schemeClr val="bg1"/>
                </a:solidFill>
                <a:latin typeface="Calibri" pitchFamily="34" charset="0"/>
              </a:rPr>
              <a:t>Bleeding from the veins, usually a darker red as it is de-oxygenated and a slow flowing bleed</a:t>
            </a:r>
          </a:p>
          <a:p>
            <a:pPr eaLnBrk="1" hangingPunct="1"/>
            <a:endParaRPr lang="en-GB" b="1" dirty="0" smtClean="0">
              <a:solidFill>
                <a:schemeClr val="bg1"/>
              </a:solidFill>
              <a:latin typeface="Calibri" pitchFamily="34" charset="0"/>
            </a:endParaRPr>
          </a:p>
          <a:p>
            <a:pPr eaLnBrk="1" hangingPunct="1"/>
            <a:r>
              <a:rPr lang="en-GB" b="1" dirty="0" smtClean="0">
                <a:solidFill>
                  <a:schemeClr val="bg1"/>
                </a:solidFill>
                <a:latin typeface="Calibri" pitchFamily="34" charset="0"/>
              </a:rPr>
              <a:t>Arterial </a:t>
            </a:r>
            <a:r>
              <a:rPr lang="en-GB" dirty="0" smtClean="0">
                <a:solidFill>
                  <a:schemeClr val="bg1"/>
                </a:solidFill>
                <a:latin typeface="Calibri" pitchFamily="34" charset="0"/>
              </a:rPr>
              <a:t>– </a:t>
            </a:r>
            <a:r>
              <a:rPr lang="en-GB" sz="1200" dirty="0" smtClean="0">
                <a:solidFill>
                  <a:schemeClr val="bg1"/>
                </a:solidFill>
                <a:latin typeface="Calibri" pitchFamily="34" charset="0"/>
              </a:rPr>
              <a:t>High pressure bleed from the heart, would be spurting in time with the rhythm of the heart, bright red in colour as it is oxygenated and can potentially be life threatening</a:t>
            </a:r>
          </a:p>
          <a:p>
            <a:pPr eaLnBrk="1" hangingPunct="1"/>
            <a:endParaRPr lang="en-GB" sz="1200" b="1" dirty="0" smtClean="0">
              <a:solidFill>
                <a:schemeClr val="bg1"/>
              </a:solidFill>
              <a:latin typeface="Calibri" pitchFamily="34" charset="0"/>
            </a:endParaRPr>
          </a:p>
          <a:p>
            <a:r>
              <a:rPr lang="en-US" b="1" dirty="0" smtClean="0">
                <a:ea typeface="ＭＳ Ｐゴシック" pitchFamily="34" charset="-128"/>
              </a:rPr>
              <a:t>TREATMENT</a:t>
            </a:r>
            <a:endParaRPr lang="en-US" b="0" dirty="0" smtClean="0">
              <a:ea typeface="ＭＳ Ｐゴシック" pitchFamily="34" charset="-128"/>
            </a:endParaRPr>
          </a:p>
          <a:p>
            <a:endParaRPr lang="en-US" b="0" dirty="0" smtClean="0">
              <a:ea typeface="ＭＳ Ｐゴシック" pitchFamily="34" charset="-128"/>
            </a:endParaRPr>
          </a:p>
          <a:p>
            <a:pPr marL="171450" indent="-171450">
              <a:buFont typeface="Arial" panose="020B0604020202020204" pitchFamily="34" charset="0"/>
              <a:buChar char="•"/>
            </a:pPr>
            <a:r>
              <a:rPr lang="en-US" b="0" dirty="0" smtClean="0">
                <a:ea typeface="ＭＳ Ｐゴシック" pitchFamily="34" charset="-128"/>
              </a:rPr>
              <a:t>Sit or Lay</a:t>
            </a:r>
          </a:p>
          <a:p>
            <a:pPr marL="171450" indent="-171450">
              <a:buFont typeface="Arial" panose="020B0604020202020204" pitchFamily="34" charset="0"/>
              <a:buChar char="•"/>
            </a:pPr>
            <a:r>
              <a:rPr lang="en-US" b="0" dirty="0" smtClean="0">
                <a:ea typeface="ＭＳ Ｐゴシック" pitchFamily="34" charset="-128"/>
              </a:rPr>
              <a:t>Examine</a:t>
            </a:r>
          </a:p>
          <a:p>
            <a:pPr marL="171450" indent="-171450">
              <a:buFont typeface="Arial" panose="020B0604020202020204" pitchFamily="34" charset="0"/>
              <a:buChar char="•"/>
            </a:pPr>
            <a:r>
              <a:rPr lang="en-US" b="0" dirty="0" smtClean="0">
                <a:ea typeface="ＭＳ Ｐゴシック" pitchFamily="34" charset="-128"/>
              </a:rPr>
              <a:t>Elevate</a:t>
            </a:r>
          </a:p>
          <a:p>
            <a:pPr marL="171450" indent="-171450">
              <a:buFont typeface="Arial" panose="020B0604020202020204" pitchFamily="34" charset="0"/>
              <a:buChar char="•"/>
            </a:pPr>
            <a:r>
              <a:rPr lang="en-US" b="0" dirty="0" smtClean="0">
                <a:ea typeface="ＭＳ Ｐゴシック" pitchFamily="34" charset="-128"/>
              </a:rPr>
              <a:t>Pressure</a:t>
            </a:r>
          </a:p>
          <a:p>
            <a:endParaRPr lang="en-US" b="0" dirty="0" smtClean="0">
              <a:ea typeface="ＭＳ Ｐゴシック" pitchFamily="34" charset="-128"/>
            </a:endParaRPr>
          </a:p>
          <a:p>
            <a:r>
              <a:rPr lang="en-GB" b="0" dirty="0" smtClean="0">
                <a:solidFill>
                  <a:schemeClr val="bg1"/>
                </a:solidFill>
                <a:latin typeface="Calibri" pitchFamily="34" charset="0"/>
              </a:rPr>
              <a:t>The objectives when treating a wound are to:</a:t>
            </a:r>
          </a:p>
          <a:p>
            <a:endParaRPr lang="en-GB" dirty="0" smtClean="0">
              <a:solidFill>
                <a:schemeClr val="bg1"/>
              </a:solidFill>
              <a:latin typeface="Calibri" pitchFamily="34" charset="0"/>
            </a:endParaRPr>
          </a:p>
          <a:p>
            <a:pPr>
              <a:buFont typeface="Arial" charset="0"/>
              <a:buChar char="•"/>
            </a:pPr>
            <a:r>
              <a:rPr lang="en-GB" dirty="0" smtClean="0">
                <a:solidFill>
                  <a:schemeClr val="bg1"/>
                </a:solidFill>
                <a:latin typeface="Calibri" pitchFamily="34" charset="0"/>
              </a:rPr>
              <a:t> Control the bleeding</a:t>
            </a:r>
          </a:p>
          <a:p>
            <a:pPr>
              <a:buFont typeface="Arial" charset="0"/>
              <a:buChar char="•"/>
            </a:pPr>
            <a:r>
              <a:rPr lang="en-GB" dirty="0" smtClean="0">
                <a:solidFill>
                  <a:schemeClr val="bg1"/>
                </a:solidFill>
                <a:latin typeface="Calibri" pitchFamily="34" charset="0"/>
              </a:rPr>
              <a:t> Reduce Infection</a:t>
            </a:r>
          </a:p>
          <a:p>
            <a:pPr>
              <a:buFont typeface="Arial" charset="0"/>
              <a:buChar char="•"/>
            </a:pPr>
            <a:r>
              <a:rPr lang="en-GB" dirty="0" smtClean="0">
                <a:solidFill>
                  <a:schemeClr val="bg1"/>
                </a:solidFill>
                <a:latin typeface="Calibri" pitchFamily="34" charset="0"/>
              </a:rPr>
              <a:t> Prevent further complications</a:t>
            </a:r>
          </a:p>
          <a:p>
            <a:pPr>
              <a:buFont typeface="Arial" charset="0"/>
              <a:buChar char="•"/>
            </a:pPr>
            <a:endParaRPr lang="en-GB" dirty="0" smtClean="0">
              <a:solidFill>
                <a:schemeClr val="bg1"/>
              </a:solidFill>
              <a:latin typeface="Calibri" pitchFamily="34" charset="0"/>
            </a:endParaRPr>
          </a:p>
          <a:p>
            <a:pPr>
              <a:buFont typeface="Arial" charset="0"/>
              <a:buNone/>
            </a:pPr>
            <a:r>
              <a:rPr lang="en-GB" b="1" dirty="0" smtClean="0">
                <a:solidFill>
                  <a:srgbClr val="FFFF00"/>
                </a:solidFill>
                <a:effectLst>
                  <a:outerShdw blurRad="38100" dist="38100" dir="2700000" algn="tl">
                    <a:srgbClr val="C0C0C0"/>
                  </a:outerShdw>
                </a:effectLst>
                <a:latin typeface="Calibri" pitchFamily="34" charset="0"/>
              </a:rPr>
              <a:t>Direct and Indirect Pressure</a:t>
            </a:r>
          </a:p>
          <a:p>
            <a:pPr>
              <a:buFont typeface="Arial" charset="0"/>
              <a:buNone/>
            </a:pPr>
            <a:endParaRPr lang="en-GB" b="1" dirty="0" smtClean="0">
              <a:solidFill>
                <a:srgbClr val="FFFF00"/>
              </a:solidFill>
              <a:effectLst>
                <a:outerShdw blurRad="38100" dist="38100" dir="2700000" algn="tl">
                  <a:srgbClr val="C0C0C0"/>
                </a:outerShdw>
              </a:effectLst>
              <a:latin typeface="Calibri"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Calibri" pitchFamily="34" charset="0"/>
              </a:rPr>
              <a:t>Direct pressure</a:t>
            </a:r>
          </a:p>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Calibri" pitchFamily="34" charset="0"/>
            </a:endParaRPr>
          </a:p>
          <a:p>
            <a:pPr marL="342900" marR="0" indent="-342900" algn="l" defTabSz="914400" rtl="0" eaLnBrk="0" fontAlgn="base" latinLnBrk="0" hangingPunct="0">
              <a:lnSpc>
                <a:spcPct val="100000"/>
              </a:lnSpc>
              <a:spcBef>
                <a:spcPct val="0"/>
              </a:spcBef>
              <a:spcAft>
                <a:spcPct val="0"/>
              </a:spcAft>
              <a:buClrTx/>
              <a:buSzTx/>
              <a:buFont typeface="Arial" pitchFamily="34" charset="0"/>
              <a:buChar char="•"/>
              <a:tabLst/>
            </a:pPr>
            <a:r>
              <a:rPr lang="en-GB" sz="1200" dirty="0" smtClean="0">
                <a:latin typeface="Calibri" pitchFamily="34" charset="0"/>
              </a:rPr>
              <a:t>Apply direct pressure to the wound using hands or cloth (ensure you wear gloves)</a:t>
            </a:r>
          </a:p>
          <a:p>
            <a:pPr marL="342900" marR="0" indent="-342900" algn="l" defTabSz="914400" rtl="0" eaLnBrk="0" fontAlgn="base" latinLnBrk="0" hangingPunct="0">
              <a:lnSpc>
                <a:spcPct val="100000"/>
              </a:lnSpc>
              <a:spcBef>
                <a:spcPct val="0"/>
              </a:spcBef>
              <a:spcAft>
                <a:spcPct val="0"/>
              </a:spcAft>
              <a:buClrTx/>
              <a:buSzTx/>
              <a:buFont typeface="Arial" pitchFamily="34" charset="0"/>
              <a:buChar char="•"/>
              <a:tabLst/>
            </a:pPr>
            <a:r>
              <a:rPr lang="en-GB" sz="1200" dirty="0" smtClean="0">
                <a:latin typeface="Calibri" pitchFamily="34" charset="0"/>
              </a:rPr>
              <a:t>Maintain pressure for a continuous 10 minutes</a:t>
            </a:r>
          </a:p>
          <a:p>
            <a:pPr marL="342900" marR="0" indent="-342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GB" sz="1200" b="0" i="0" u="none" strike="noStrike" cap="none" normalizeH="0" baseline="0" dirty="0" smtClean="0">
              <a:ln>
                <a:noFill/>
              </a:ln>
              <a:solidFill>
                <a:schemeClr val="tx1"/>
              </a:solidFill>
              <a:effectLst/>
              <a:latin typeface="Calibri"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Calibri" pitchFamily="34" charset="0"/>
              </a:rPr>
              <a:t>Indirect pressure</a:t>
            </a:r>
          </a:p>
          <a:p>
            <a:pPr marL="342900" marR="0" indent="-342900" algn="l" defTabSz="914400" rtl="0" eaLnBrk="0" fontAlgn="base" latinLnBrk="0" hangingPunct="0">
              <a:lnSpc>
                <a:spcPct val="100000"/>
              </a:lnSpc>
              <a:spcBef>
                <a:spcPct val="0"/>
              </a:spcBef>
              <a:spcAft>
                <a:spcPct val="0"/>
              </a:spcAft>
              <a:buClrTx/>
              <a:buSzTx/>
              <a:buFont typeface="Arial" pitchFamily="34" charset="0"/>
              <a:buChar char="•"/>
              <a:tabLst/>
            </a:pPr>
            <a:r>
              <a:rPr lang="en-GB" sz="1200" dirty="0" smtClean="0">
                <a:latin typeface="Calibri" pitchFamily="34" charset="0"/>
              </a:rPr>
              <a:t>Pressure can be applied to the artery supplying the limb</a:t>
            </a:r>
          </a:p>
          <a:p>
            <a:pPr marL="342900" marR="0" indent="-342900" algn="l" defTabSz="914400" rtl="0" eaLnBrk="0" fontAlgn="base" latinLnBrk="0" hangingPunct="0">
              <a:lnSpc>
                <a:spcPct val="100000"/>
              </a:lnSpc>
              <a:spcBef>
                <a:spcPct val="0"/>
              </a:spcBef>
              <a:spcAft>
                <a:spcPct val="0"/>
              </a:spcAft>
              <a:buClrTx/>
              <a:buSzTx/>
              <a:buFont typeface="Arial" pitchFamily="34" charset="0"/>
              <a:buChar char="•"/>
              <a:tabLst/>
            </a:pPr>
            <a:r>
              <a:rPr kumimoji="0" lang="en-GB" sz="1200" b="0" i="0" u="none" strike="noStrike" cap="none" normalizeH="0" baseline="0" dirty="0" smtClean="0">
                <a:ln>
                  <a:noFill/>
                </a:ln>
                <a:solidFill>
                  <a:schemeClr val="tx1"/>
                </a:solidFill>
                <a:effectLst/>
                <a:latin typeface="Calibri" pitchFamily="34" charset="0"/>
              </a:rPr>
              <a:t>Apply indirect pressure for a maximum of 10 minutes</a:t>
            </a:r>
          </a:p>
          <a:p>
            <a:pPr marL="342900" marR="0" indent="-342900" algn="l" defTabSz="914400" rtl="0" eaLnBrk="0" fontAlgn="base" latinLnBrk="0" hangingPunct="0">
              <a:lnSpc>
                <a:spcPct val="100000"/>
              </a:lnSpc>
              <a:spcBef>
                <a:spcPct val="0"/>
              </a:spcBef>
              <a:spcAft>
                <a:spcPct val="0"/>
              </a:spcAft>
              <a:buClrTx/>
              <a:buSzTx/>
              <a:buFont typeface="Arial" pitchFamily="34" charset="0"/>
              <a:buChar char="•"/>
              <a:tabLst/>
            </a:pPr>
            <a:r>
              <a:rPr lang="en-GB" sz="1200" dirty="0" smtClean="0">
                <a:latin typeface="Calibri" pitchFamily="34" charset="0"/>
              </a:rPr>
              <a:t>The two main indirect pressure points are:</a:t>
            </a:r>
          </a:p>
          <a:p>
            <a:pPr marL="342900" marR="0" indent="-342900" algn="l" defTabSz="914400" rtl="0" eaLnBrk="0" fontAlgn="base" latinLnBrk="0" hangingPunct="0">
              <a:lnSpc>
                <a:spcPct val="100000"/>
              </a:lnSpc>
              <a:spcBef>
                <a:spcPct val="0"/>
              </a:spcBef>
              <a:spcAft>
                <a:spcPct val="0"/>
              </a:spcAft>
              <a:buClrTx/>
              <a:buSzTx/>
              <a:buFont typeface="Arial" pitchFamily="34" charset="0"/>
              <a:buChar char="•"/>
              <a:tabLst/>
            </a:pPr>
            <a:r>
              <a:rPr kumimoji="0" lang="en-GB" sz="1200" b="1" i="0" u="none" strike="noStrike" cap="none" normalizeH="0" baseline="0" dirty="0" smtClean="0">
                <a:ln>
                  <a:noFill/>
                </a:ln>
                <a:solidFill>
                  <a:schemeClr val="tx1"/>
                </a:solidFill>
                <a:effectLst/>
                <a:latin typeface="Calibri" pitchFamily="34" charset="0"/>
              </a:rPr>
              <a:t>Brachial </a:t>
            </a:r>
            <a:r>
              <a:rPr kumimoji="0" lang="en-GB" sz="1200" b="0" i="0" u="none" strike="noStrike" cap="none" normalizeH="0" baseline="0" dirty="0" smtClean="0">
                <a:ln>
                  <a:noFill/>
                </a:ln>
                <a:solidFill>
                  <a:schemeClr val="tx1"/>
                </a:solidFill>
                <a:effectLst/>
                <a:latin typeface="Calibri" pitchFamily="34" charset="0"/>
              </a:rPr>
              <a:t>– inside of upper arm</a:t>
            </a:r>
          </a:p>
          <a:p>
            <a:pPr marL="342900" marR="0" indent="-342900" algn="l" defTabSz="914400" rtl="0" eaLnBrk="0" fontAlgn="base" latinLnBrk="0" hangingPunct="0">
              <a:lnSpc>
                <a:spcPct val="100000"/>
              </a:lnSpc>
              <a:spcBef>
                <a:spcPct val="0"/>
              </a:spcBef>
              <a:spcAft>
                <a:spcPct val="0"/>
              </a:spcAft>
              <a:buClrTx/>
              <a:buSzTx/>
              <a:buFont typeface="Arial" pitchFamily="34" charset="0"/>
              <a:buChar char="•"/>
              <a:tabLst/>
            </a:pPr>
            <a:r>
              <a:rPr lang="en-GB" sz="1200" b="1" dirty="0" smtClean="0">
                <a:latin typeface="Calibri" pitchFamily="34" charset="0"/>
              </a:rPr>
              <a:t>Femoral </a:t>
            </a:r>
            <a:r>
              <a:rPr lang="en-GB" sz="1200" dirty="0" smtClean="0">
                <a:latin typeface="Calibri" pitchFamily="34" charset="0"/>
              </a:rPr>
              <a:t>– Thigh bone crosses bikini line</a:t>
            </a:r>
          </a:p>
          <a:p>
            <a:pPr marL="342900" marR="0" indent="-342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GB" sz="1200" b="0" i="0" u="none" strike="noStrike" cap="none" normalizeH="0" baseline="0" dirty="0" smtClean="0">
              <a:ln>
                <a:noFill/>
              </a:ln>
              <a:solidFill>
                <a:schemeClr val="tx1"/>
              </a:solidFill>
              <a:effectLst/>
              <a:latin typeface="Calibri" pitchFamily="34" charset="0"/>
            </a:endParaRPr>
          </a:p>
          <a:p>
            <a:pPr marL="0" marR="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n-GB" sz="1200" b="1" i="0" u="none" strike="noStrike" cap="none" normalizeH="0" baseline="0" dirty="0" smtClean="0">
                <a:ln>
                  <a:noFill/>
                </a:ln>
                <a:solidFill>
                  <a:schemeClr val="tx1"/>
                </a:solidFill>
                <a:effectLst/>
                <a:latin typeface="Calibri" pitchFamily="34" charset="0"/>
              </a:rPr>
              <a:t>DRESSINGS</a:t>
            </a:r>
          </a:p>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en-GB" sz="1200" b="0" i="0" u="none" strike="noStrike" cap="none" normalizeH="0" baseline="0" dirty="0" smtClean="0">
              <a:ln>
                <a:noFill/>
              </a:ln>
              <a:solidFill>
                <a:schemeClr val="tx1"/>
              </a:solidFill>
              <a:effectLst/>
              <a:latin typeface="Calibri" pitchFamily="34" charset="0"/>
            </a:endParaRPr>
          </a:p>
          <a:p>
            <a:pPr marL="342900" indent="-342900">
              <a:buFont typeface="Arial" pitchFamily="34" charset="0"/>
              <a:buChar char="•"/>
            </a:pPr>
            <a:r>
              <a:rPr lang="en-GB" sz="1200" dirty="0" smtClean="0">
                <a:solidFill>
                  <a:schemeClr val="bg1"/>
                </a:solidFill>
                <a:latin typeface="Calibri" pitchFamily="34" charset="0"/>
              </a:rPr>
              <a:t>Sterile</a:t>
            </a:r>
          </a:p>
          <a:p>
            <a:pPr marL="342900" indent="-342900">
              <a:buFont typeface="Arial" pitchFamily="34" charset="0"/>
              <a:buChar char="•"/>
            </a:pPr>
            <a:r>
              <a:rPr lang="en-GB" sz="1200" dirty="0" smtClean="0">
                <a:solidFill>
                  <a:schemeClr val="bg1"/>
                </a:solidFill>
                <a:latin typeface="Calibri" pitchFamily="34" charset="0"/>
              </a:rPr>
              <a:t>Large enough to cover the wound</a:t>
            </a:r>
          </a:p>
          <a:p>
            <a:pPr marL="342900" indent="-342900">
              <a:buFont typeface="Arial" pitchFamily="34" charset="0"/>
              <a:buChar char="•"/>
            </a:pPr>
            <a:r>
              <a:rPr lang="en-GB" sz="1200" dirty="0" smtClean="0">
                <a:solidFill>
                  <a:schemeClr val="bg1"/>
                </a:solidFill>
                <a:latin typeface="Calibri" pitchFamily="34" charset="0"/>
              </a:rPr>
              <a:t>Non-stick</a:t>
            </a:r>
          </a:p>
          <a:p>
            <a:pPr marL="342900" indent="-342900">
              <a:buFont typeface="Arial" pitchFamily="34" charset="0"/>
              <a:buChar char="•"/>
            </a:pPr>
            <a:r>
              <a:rPr lang="en-GB" sz="1200" dirty="0" smtClean="0">
                <a:solidFill>
                  <a:schemeClr val="bg1"/>
                </a:solidFill>
                <a:latin typeface="Calibri" pitchFamily="34" charset="0"/>
              </a:rPr>
              <a:t>If the dressing becomes saturated in blood, keep in place and put another larger dressing on top</a:t>
            </a:r>
          </a:p>
          <a:p>
            <a:pPr marL="342900" indent="-342900">
              <a:buFont typeface="Arial" pitchFamily="34" charset="0"/>
              <a:buChar char="•"/>
            </a:pPr>
            <a:r>
              <a:rPr lang="en-GB" sz="1200" dirty="0" smtClean="0">
                <a:solidFill>
                  <a:schemeClr val="bg1"/>
                </a:solidFill>
                <a:latin typeface="Calibri" pitchFamily="34" charset="0"/>
              </a:rPr>
              <a:t>If this doesn’t work take the dressings off and start again</a:t>
            </a:r>
          </a:p>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en-GB" sz="1200" b="0" i="0" u="none" strike="noStrike" cap="none" normalizeH="0" baseline="0" dirty="0" smtClean="0">
              <a:ln>
                <a:noFill/>
              </a:ln>
              <a:solidFill>
                <a:schemeClr val="tx1"/>
              </a:solidFill>
              <a:effectLst/>
              <a:latin typeface="Calibri" pitchFamily="34" charset="0"/>
            </a:endParaRPr>
          </a:p>
          <a:p>
            <a:pPr>
              <a:buFont typeface="Arial" charset="0"/>
              <a:buNone/>
            </a:pPr>
            <a:endParaRPr lang="en-GB" dirty="0" smtClean="0">
              <a:solidFill>
                <a:schemeClr val="bg1"/>
              </a:solidFill>
              <a:latin typeface="Calibri" pitchFamily="34" charset="0"/>
            </a:endParaRPr>
          </a:p>
          <a:p>
            <a:endParaRPr lang="en-US" b="1" dirty="0" smtClean="0">
              <a:ea typeface="ＭＳ Ｐゴシック" pitchFamily="34" charset="-128"/>
            </a:endParaRPr>
          </a:p>
        </p:txBody>
      </p:sp>
      <p:sp>
        <p:nvSpPr>
          <p:cNvPr id="231428" name="Slide Number Placeholder 3"/>
          <p:cNvSpPr txBox="1">
            <a:spLocks noGrp="1"/>
          </p:cNvSpPr>
          <p:nvPr/>
        </p:nvSpPr>
        <p:spPr bwMode="auto">
          <a:xfrm>
            <a:off x="3884613" y="8684246"/>
            <a:ext cx="2971800" cy="4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eaLnBrk="1" hangingPunct="1"/>
            <a:fld id="{5D3A3D63-0E37-4295-8453-F841A8BBA79A}" type="slidenum">
              <a:rPr lang="en-GB" sz="1200">
                <a:latin typeface="Arial" charset="0"/>
              </a:rPr>
              <a:pPr algn="r" eaLnBrk="1" hangingPunct="1"/>
              <a:t>10</a:t>
            </a:fld>
            <a:endParaRPr lang="en-GB" sz="120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ea typeface="ＭＳ Ｐゴシック" pitchFamily="34" charset="-128"/>
              </a:rPr>
              <a:t>TREATMENT</a:t>
            </a:r>
            <a:endParaRPr lang="en-US" b="0" dirty="0" smtClean="0">
              <a:ea typeface="ＭＳ Ｐゴシック" pitchFamily="34" charset="-128"/>
            </a:endParaRPr>
          </a:p>
          <a:p>
            <a:endParaRPr lang="en-US" b="0" dirty="0" smtClean="0">
              <a:ea typeface="ＭＳ Ｐゴシック" pitchFamily="34" charset="-128"/>
            </a:endParaRPr>
          </a:p>
          <a:p>
            <a:pPr marL="171450" indent="-171450">
              <a:buFont typeface="Arial" panose="020B0604020202020204" pitchFamily="34" charset="0"/>
              <a:buChar char="•"/>
            </a:pPr>
            <a:r>
              <a:rPr lang="en-US" b="0" dirty="0" smtClean="0">
                <a:ea typeface="ＭＳ Ｐゴシック" pitchFamily="34" charset="-128"/>
              </a:rPr>
              <a:t>Sit or Lay</a:t>
            </a:r>
          </a:p>
          <a:p>
            <a:pPr marL="171450" indent="-171450">
              <a:buFont typeface="Arial" panose="020B0604020202020204" pitchFamily="34" charset="0"/>
              <a:buChar char="•"/>
            </a:pPr>
            <a:r>
              <a:rPr lang="en-US" b="0" dirty="0" smtClean="0">
                <a:ea typeface="ＭＳ Ｐゴシック" pitchFamily="34" charset="-128"/>
              </a:rPr>
              <a:t>Examine</a:t>
            </a:r>
          </a:p>
          <a:p>
            <a:pPr marL="171450" indent="-171450">
              <a:buFont typeface="Arial" panose="020B0604020202020204" pitchFamily="34" charset="0"/>
              <a:buChar char="•"/>
            </a:pPr>
            <a:r>
              <a:rPr lang="en-US" b="0" dirty="0" smtClean="0">
                <a:ea typeface="ＭＳ Ｐゴシック" pitchFamily="34" charset="-128"/>
              </a:rPr>
              <a:t>Elevate</a:t>
            </a:r>
          </a:p>
          <a:p>
            <a:pPr marL="171450" indent="-171450">
              <a:buFont typeface="Arial" panose="020B0604020202020204" pitchFamily="34" charset="0"/>
              <a:buChar char="•"/>
            </a:pPr>
            <a:r>
              <a:rPr lang="en-US" b="0" dirty="0" smtClean="0">
                <a:ea typeface="ＭＳ Ｐゴシック" pitchFamily="34" charset="-128"/>
              </a:rPr>
              <a:t>Pressure</a:t>
            </a:r>
          </a:p>
          <a:p>
            <a:endParaRPr lang="en-US" b="0" dirty="0" smtClean="0">
              <a:ea typeface="ＭＳ Ｐゴシック" pitchFamily="34" charset="-128"/>
            </a:endParaRPr>
          </a:p>
          <a:p>
            <a:r>
              <a:rPr lang="en-GB" b="0" dirty="0" smtClean="0">
                <a:solidFill>
                  <a:schemeClr val="bg1"/>
                </a:solidFill>
                <a:latin typeface="Calibri" pitchFamily="34" charset="0"/>
              </a:rPr>
              <a:t>The objectives when treating a wound are to:</a:t>
            </a:r>
          </a:p>
          <a:p>
            <a:endParaRPr lang="en-GB" dirty="0" smtClean="0">
              <a:solidFill>
                <a:schemeClr val="bg1"/>
              </a:solidFill>
              <a:latin typeface="Calibri" pitchFamily="34" charset="0"/>
            </a:endParaRPr>
          </a:p>
          <a:p>
            <a:pPr>
              <a:buFont typeface="Arial" charset="0"/>
              <a:buChar char="•"/>
            </a:pPr>
            <a:r>
              <a:rPr lang="en-GB" dirty="0" smtClean="0">
                <a:solidFill>
                  <a:schemeClr val="bg1"/>
                </a:solidFill>
                <a:latin typeface="Calibri" pitchFamily="34" charset="0"/>
              </a:rPr>
              <a:t> Control the bleeding</a:t>
            </a:r>
          </a:p>
          <a:p>
            <a:pPr>
              <a:buFont typeface="Arial" charset="0"/>
              <a:buChar char="•"/>
            </a:pPr>
            <a:r>
              <a:rPr lang="en-GB" dirty="0" smtClean="0">
                <a:solidFill>
                  <a:schemeClr val="bg1"/>
                </a:solidFill>
                <a:latin typeface="Calibri" pitchFamily="34" charset="0"/>
              </a:rPr>
              <a:t> Reduce Infection</a:t>
            </a:r>
          </a:p>
          <a:p>
            <a:pPr>
              <a:buFont typeface="Arial" charset="0"/>
              <a:buChar char="•"/>
            </a:pPr>
            <a:r>
              <a:rPr lang="en-GB" dirty="0" smtClean="0">
                <a:solidFill>
                  <a:schemeClr val="bg1"/>
                </a:solidFill>
                <a:latin typeface="Calibri" pitchFamily="34" charset="0"/>
              </a:rPr>
              <a:t> Prevent further complications</a:t>
            </a:r>
          </a:p>
          <a:p>
            <a:pPr>
              <a:buFont typeface="Arial" charset="0"/>
              <a:buChar char="•"/>
            </a:pPr>
            <a:endParaRPr lang="en-GB" dirty="0" smtClean="0">
              <a:solidFill>
                <a:schemeClr val="bg1"/>
              </a:solidFill>
              <a:latin typeface="Calibri" pitchFamily="34" charset="0"/>
            </a:endParaRPr>
          </a:p>
          <a:p>
            <a:pPr>
              <a:buFont typeface="Arial" charset="0"/>
              <a:buNone/>
            </a:pPr>
            <a:r>
              <a:rPr lang="en-GB" b="1" dirty="0" smtClean="0">
                <a:solidFill>
                  <a:srgbClr val="FFFF00"/>
                </a:solidFill>
                <a:effectLst>
                  <a:outerShdw blurRad="38100" dist="38100" dir="2700000" algn="tl">
                    <a:srgbClr val="C0C0C0"/>
                  </a:outerShdw>
                </a:effectLst>
                <a:latin typeface="Calibri" pitchFamily="34" charset="0"/>
              </a:rPr>
              <a:t>Direct and Indirect Pressure</a:t>
            </a:r>
          </a:p>
          <a:p>
            <a:pPr>
              <a:buFont typeface="Arial" charset="0"/>
              <a:buNone/>
            </a:pPr>
            <a:endParaRPr lang="en-GB" b="1" dirty="0" smtClean="0">
              <a:solidFill>
                <a:srgbClr val="FFFF00"/>
              </a:solidFill>
              <a:effectLst>
                <a:outerShdw blurRad="38100" dist="38100" dir="2700000" algn="tl">
                  <a:srgbClr val="C0C0C0"/>
                </a:outerShdw>
              </a:effectLst>
              <a:latin typeface="Calibri"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Calibri" pitchFamily="34" charset="0"/>
              </a:rPr>
              <a:t>Direct pressure</a:t>
            </a:r>
          </a:p>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Calibri" pitchFamily="34" charset="0"/>
            </a:endParaRPr>
          </a:p>
          <a:p>
            <a:pPr marL="342900" marR="0" indent="-342900" algn="l" defTabSz="914400" rtl="0" eaLnBrk="0" fontAlgn="base" latinLnBrk="0" hangingPunct="0">
              <a:lnSpc>
                <a:spcPct val="100000"/>
              </a:lnSpc>
              <a:spcBef>
                <a:spcPct val="0"/>
              </a:spcBef>
              <a:spcAft>
                <a:spcPct val="0"/>
              </a:spcAft>
              <a:buClrTx/>
              <a:buSzTx/>
              <a:buFont typeface="Arial" pitchFamily="34" charset="0"/>
              <a:buChar char="•"/>
              <a:tabLst/>
            </a:pPr>
            <a:r>
              <a:rPr lang="en-GB" sz="1200" dirty="0" smtClean="0">
                <a:latin typeface="Calibri" pitchFamily="34" charset="0"/>
              </a:rPr>
              <a:t>Apply direct pressure to the wound using hands or cloth (ensure you wear gloves)</a:t>
            </a:r>
          </a:p>
          <a:p>
            <a:pPr marL="342900" marR="0" indent="-342900" algn="l" defTabSz="914400" rtl="0" eaLnBrk="0" fontAlgn="base" latinLnBrk="0" hangingPunct="0">
              <a:lnSpc>
                <a:spcPct val="100000"/>
              </a:lnSpc>
              <a:spcBef>
                <a:spcPct val="0"/>
              </a:spcBef>
              <a:spcAft>
                <a:spcPct val="0"/>
              </a:spcAft>
              <a:buClrTx/>
              <a:buSzTx/>
              <a:buFont typeface="Arial" pitchFamily="34" charset="0"/>
              <a:buChar char="•"/>
              <a:tabLst/>
            </a:pPr>
            <a:r>
              <a:rPr lang="en-GB" sz="1200" dirty="0" smtClean="0">
                <a:latin typeface="Calibri" pitchFamily="34" charset="0"/>
              </a:rPr>
              <a:t>Maintain pressure for a continuous 10 minutes</a:t>
            </a:r>
          </a:p>
          <a:p>
            <a:pPr marL="342900" marR="0" indent="-342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GB" sz="1200" b="0" i="0" u="none" strike="noStrike" cap="none" normalizeH="0" baseline="0" dirty="0" smtClean="0">
              <a:ln>
                <a:noFill/>
              </a:ln>
              <a:solidFill>
                <a:schemeClr val="tx1"/>
              </a:solidFill>
              <a:effectLst/>
              <a:latin typeface="Calibri"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Calibri" pitchFamily="34" charset="0"/>
              </a:rPr>
              <a:t>Indirect pressure</a:t>
            </a:r>
          </a:p>
          <a:p>
            <a:pPr marL="342900" marR="0" indent="-342900" algn="l" defTabSz="914400" rtl="0" eaLnBrk="0" fontAlgn="base" latinLnBrk="0" hangingPunct="0">
              <a:lnSpc>
                <a:spcPct val="100000"/>
              </a:lnSpc>
              <a:spcBef>
                <a:spcPct val="0"/>
              </a:spcBef>
              <a:spcAft>
                <a:spcPct val="0"/>
              </a:spcAft>
              <a:buClrTx/>
              <a:buSzTx/>
              <a:buFont typeface="Arial" pitchFamily="34" charset="0"/>
              <a:buChar char="•"/>
              <a:tabLst/>
            </a:pPr>
            <a:r>
              <a:rPr lang="en-GB" sz="1200" dirty="0" smtClean="0">
                <a:latin typeface="Calibri" pitchFamily="34" charset="0"/>
              </a:rPr>
              <a:t>Pressure can be applied to the artery supplying the limb</a:t>
            </a:r>
          </a:p>
          <a:p>
            <a:pPr marL="342900" marR="0" indent="-342900" algn="l" defTabSz="914400" rtl="0" eaLnBrk="0" fontAlgn="base" latinLnBrk="0" hangingPunct="0">
              <a:lnSpc>
                <a:spcPct val="100000"/>
              </a:lnSpc>
              <a:spcBef>
                <a:spcPct val="0"/>
              </a:spcBef>
              <a:spcAft>
                <a:spcPct val="0"/>
              </a:spcAft>
              <a:buClrTx/>
              <a:buSzTx/>
              <a:buFont typeface="Arial" pitchFamily="34" charset="0"/>
              <a:buChar char="•"/>
              <a:tabLst/>
            </a:pPr>
            <a:r>
              <a:rPr kumimoji="0" lang="en-GB" sz="1200" b="0" i="0" u="none" strike="noStrike" cap="none" normalizeH="0" baseline="0" dirty="0" smtClean="0">
                <a:ln>
                  <a:noFill/>
                </a:ln>
                <a:solidFill>
                  <a:schemeClr val="tx1"/>
                </a:solidFill>
                <a:effectLst/>
                <a:latin typeface="Calibri" pitchFamily="34" charset="0"/>
              </a:rPr>
              <a:t>Apply indirect pressure for a maximum of 10 minutes</a:t>
            </a:r>
          </a:p>
          <a:p>
            <a:pPr marL="342900" marR="0" indent="-342900" algn="l" defTabSz="914400" rtl="0" eaLnBrk="0" fontAlgn="base" latinLnBrk="0" hangingPunct="0">
              <a:lnSpc>
                <a:spcPct val="100000"/>
              </a:lnSpc>
              <a:spcBef>
                <a:spcPct val="0"/>
              </a:spcBef>
              <a:spcAft>
                <a:spcPct val="0"/>
              </a:spcAft>
              <a:buClrTx/>
              <a:buSzTx/>
              <a:buFont typeface="Arial" pitchFamily="34" charset="0"/>
              <a:buChar char="•"/>
              <a:tabLst/>
            </a:pPr>
            <a:r>
              <a:rPr lang="en-GB" sz="1200" dirty="0" smtClean="0">
                <a:latin typeface="Calibri" pitchFamily="34" charset="0"/>
              </a:rPr>
              <a:t>The two main indirect pressure points are:</a:t>
            </a:r>
          </a:p>
          <a:p>
            <a:pPr marL="342900" marR="0" indent="-342900" algn="l" defTabSz="914400" rtl="0" eaLnBrk="0" fontAlgn="base" latinLnBrk="0" hangingPunct="0">
              <a:lnSpc>
                <a:spcPct val="100000"/>
              </a:lnSpc>
              <a:spcBef>
                <a:spcPct val="0"/>
              </a:spcBef>
              <a:spcAft>
                <a:spcPct val="0"/>
              </a:spcAft>
              <a:buClrTx/>
              <a:buSzTx/>
              <a:buFont typeface="Arial" pitchFamily="34" charset="0"/>
              <a:buChar char="•"/>
              <a:tabLst/>
            </a:pPr>
            <a:r>
              <a:rPr kumimoji="0" lang="en-GB" sz="1200" b="1" i="0" u="none" strike="noStrike" cap="none" normalizeH="0" baseline="0" dirty="0" smtClean="0">
                <a:ln>
                  <a:noFill/>
                </a:ln>
                <a:solidFill>
                  <a:schemeClr val="tx1"/>
                </a:solidFill>
                <a:effectLst/>
                <a:latin typeface="Calibri" pitchFamily="34" charset="0"/>
              </a:rPr>
              <a:t>Brachial </a:t>
            </a:r>
            <a:r>
              <a:rPr kumimoji="0" lang="en-GB" sz="1200" b="0" i="0" u="none" strike="noStrike" cap="none" normalizeH="0" baseline="0" dirty="0" smtClean="0">
                <a:ln>
                  <a:noFill/>
                </a:ln>
                <a:solidFill>
                  <a:schemeClr val="tx1"/>
                </a:solidFill>
                <a:effectLst/>
                <a:latin typeface="Calibri" pitchFamily="34" charset="0"/>
              </a:rPr>
              <a:t>– inside of upper arm</a:t>
            </a:r>
          </a:p>
          <a:p>
            <a:pPr marL="342900" marR="0" indent="-342900" algn="l" defTabSz="914400" rtl="0" eaLnBrk="0" fontAlgn="base" latinLnBrk="0" hangingPunct="0">
              <a:lnSpc>
                <a:spcPct val="100000"/>
              </a:lnSpc>
              <a:spcBef>
                <a:spcPct val="0"/>
              </a:spcBef>
              <a:spcAft>
                <a:spcPct val="0"/>
              </a:spcAft>
              <a:buClrTx/>
              <a:buSzTx/>
              <a:buFont typeface="Arial" pitchFamily="34" charset="0"/>
              <a:buChar char="•"/>
              <a:tabLst/>
            </a:pPr>
            <a:r>
              <a:rPr lang="en-GB" sz="1200" b="1" dirty="0" smtClean="0">
                <a:latin typeface="Calibri" pitchFamily="34" charset="0"/>
              </a:rPr>
              <a:t>Femoral </a:t>
            </a:r>
            <a:r>
              <a:rPr lang="en-GB" sz="1200" dirty="0" smtClean="0">
                <a:latin typeface="Calibri" pitchFamily="34" charset="0"/>
              </a:rPr>
              <a:t>– Thigh bone crosses bikini line</a:t>
            </a:r>
          </a:p>
          <a:p>
            <a:pPr marL="342900" marR="0" indent="-342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GB" sz="1200" b="0" i="0" u="none" strike="noStrike" cap="none" normalizeH="0" baseline="0" dirty="0" smtClean="0">
              <a:ln>
                <a:noFill/>
              </a:ln>
              <a:solidFill>
                <a:schemeClr val="tx1"/>
              </a:solidFill>
              <a:effectLst/>
              <a:latin typeface="Calibri" pitchFamily="34" charset="0"/>
            </a:endParaRPr>
          </a:p>
          <a:p>
            <a:pPr marL="0" marR="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n-GB" sz="1200" b="1" i="0" u="none" strike="noStrike" cap="none" normalizeH="0" baseline="0" dirty="0" smtClean="0">
                <a:ln>
                  <a:noFill/>
                </a:ln>
                <a:solidFill>
                  <a:schemeClr val="tx1"/>
                </a:solidFill>
                <a:effectLst/>
                <a:latin typeface="Calibri" pitchFamily="34" charset="0"/>
              </a:rPr>
              <a:t>DRESSINGS</a:t>
            </a:r>
          </a:p>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en-GB" sz="1200" b="0" i="0" u="none" strike="noStrike" cap="none" normalizeH="0" baseline="0" dirty="0" smtClean="0">
              <a:ln>
                <a:noFill/>
              </a:ln>
              <a:solidFill>
                <a:schemeClr val="tx1"/>
              </a:solidFill>
              <a:effectLst/>
              <a:latin typeface="Calibri" pitchFamily="34" charset="0"/>
            </a:endParaRPr>
          </a:p>
          <a:p>
            <a:pPr marL="342900" indent="-342900">
              <a:buFont typeface="Arial" pitchFamily="34" charset="0"/>
              <a:buChar char="•"/>
            </a:pPr>
            <a:r>
              <a:rPr lang="en-GB" sz="1200" dirty="0" smtClean="0">
                <a:solidFill>
                  <a:schemeClr val="bg1"/>
                </a:solidFill>
                <a:latin typeface="Calibri" pitchFamily="34" charset="0"/>
              </a:rPr>
              <a:t>Sterile</a:t>
            </a:r>
          </a:p>
          <a:p>
            <a:pPr marL="342900" indent="-342900">
              <a:buFont typeface="Arial" pitchFamily="34" charset="0"/>
              <a:buChar char="•"/>
            </a:pPr>
            <a:r>
              <a:rPr lang="en-GB" sz="1200" dirty="0" smtClean="0">
                <a:solidFill>
                  <a:schemeClr val="bg1"/>
                </a:solidFill>
                <a:latin typeface="Calibri" pitchFamily="34" charset="0"/>
              </a:rPr>
              <a:t>Large enough to cover the wound</a:t>
            </a:r>
          </a:p>
          <a:p>
            <a:pPr marL="342900" indent="-342900">
              <a:buFont typeface="Arial" pitchFamily="34" charset="0"/>
              <a:buChar char="•"/>
            </a:pPr>
            <a:r>
              <a:rPr lang="en-GB" sz="1200" dirty="0" smtClean="0">
                <a:solidFill>
                  <a:schemeClr val="bg1"/>
                </a:solidFill>
                <a:latin typeface="Calibri" pitchFamily="34" charset="0"/>
              </a:rPr>
              <a:t>Non-stick</a:t>
            </a:r>
          </a:p>
          <a:p>
            <a:pPr marL="342900" indent="-342900">
              <a:buFont typeface="Arial" pitchFamily="34" charset="0"/>
              <a:buChar char="•"/>
            </a:pPr>
            <a:r>
              <a:rPr lang="en-GB" sz="1200" dirty="0" smtClean="0">
                <a:solidFill>
                  <a:schemeClr val="bg1"/>
                </a:solidFill>
                <a:latin typeface="Calibri" pitchFamily="34" charset="0"/>
              </a:rPr>
              <a:t>If the dressing becomes saturated in blood, keep in place and put another larger dressing on top</a:t>
            </a:r>
          </a:p>
          <a:p>
            <a:pPr marL="342900" indent="-342900">
              <a:buFont typeface="Arial" pitchFamily="34" charset="0"/>
              <a:buChar char="•"/>
            </a:pPr>
            <a:r>
              <a:rPr lang="en-GB" sz="1200" dirty="0" smtClean="0">
                <a:solidFill>
                  <a:schemeClr val="bg1"/>
                </a:solidFill>
                <a:latin typeface="Calibri" pitchFamily="34" charset="0"/>
              </a:rPr>
              <a:t>If this doesn’t work take the dressings off and start again</a:t>
            </a:r>
          </a:p>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en-GB" sz="1200" b="0" i="0" u="none" strike="noStrike" cap="none" normalizeH="0" baseline="0" dirty="0" smtClean="0">
              <a:ln>
                <a:noFill/>
              </a:ln>
              <a:solidFill>
                <a:schemeClr val="tx1"/>
              </a:solidFill>
              <a:effectLst/>
              <a:latin typeface="Calibri" pitchFamily="34" charset="0"/>
            </a:endParaRPr>
          </a:p>
          <a:p>
            <a:pPr>
              <a:buFont typeface="Arial" charset="0"/>
              <a:buNone/>
            </a:pPr>
            <a:endParaRPr lang="en-GB" dirty="0" smtClean="0">
              <a:solidFill>
                <a:schemeClr val="bg1"/>
              </a:solidFill>
              <a:latin typeface="Calibri" pitchFamily="34" charset="0"/>
            </a:endParaRPr>
          </a:p>
          <a:p>
            <a:endParaRPr lang="en-US" b="1" dirty="0" smtClean="0">
              <a:ea typeface="ＭＳ Ｐゴシック" pitchFamily="34" charset="-128"/>
            </a:endParaRPr>
          </a:p>
        </p:txBody>
      </p:sp>
      <p:sp>
        <p:nvSpPr>
          <p:cNvPr id="231428" name="Slide Number Placeholder 3"/>
          <p:cNvSpPr txBox="1">
            <a:spLocks noGrp="1"/>
          </p:cNvSpPr>
          <p:nvPr/>
        </p:nvSpPr>
        <p:spPr bwMode="auto">
          <a:xfrm>
            <a:off x="3884613" y="8684246"/>
            <a:ext cx="2971800" cy="4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eaLnBrk="1" hangingPunct="1"/>
            <a:fld id="{5D3A3D63-0E37-4295-8453-F841A8BBA79A}" type="slidenum">
              <a:rPr lang="en-GB" sz="1200">
                <a:latin typeface="Arial" charset="0"/>
              </a:rPr>
              <a:pPr algn="r" eaLnBrk="1" hangingPunct="1"/>
              <a:t>11</a:t>
            </a:fld>
            <a:endParaRPr lang="en-GB" sz="120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ea typeface="ＭＳ Ｐゴシック" pitchFamily="34" charset="-128"/>
              </a:rPr>
              <a:t>TREATMENT</a:t>
            </a:r>
            <a:endParaRPr lang="en-US" b="0" dirty="0" smtClean="0">
              <a:ea typeface="ＭＳ Ｐゴシック" pitchFamily="34" charset="-128"/>
            </a:endParaRPr>
          </a:p>
          <a:p>
            <a:endParaRPr lang="en-US" b="0" dirty="0" smtClean="0">
              <a:ea typeface="ＭＳ Ｐゴシック" pitchFamily="34" charset="-128"/>
            </a:endParaRPr>
          </a:p>
          <a:p>
            <a:pPr marL="171450" indent="-171450">
              <a:buFont typeface="Arial" panose="020B0604020202020204" pitchFamily="34" charset="0"/>
              <a:buChar char="•"/>
            </a:pPr>
            <a:r>
              <a:rPr lang="en-US" b="0" dirty="0" smtClean="0">
                <a:ea typeface="ＭＳ Ｐゴシック" pitchFamily="34" charset="-128"/>
              </a:rPr>
              <a:t>Sit or Lay</a:t>
            </a:r>
          </a:p>
          <a:p>
            <a:pPr marL="171450" indent="-171450">
              <a:buFont typeface="Arial" panose="020B0604020202020204" pitchFamily="34" charset="0"/>
              <a:buChar char="•"/>
            </a:pPr>
            <a:r>
              <a:rPr lang="en-US" b="0" dirty="0" smtClean="0">
                <a:ea typeface="ＭＳ Ｐゴシック" pitchFamily="34" charset="-128"/>
              </a:rPr>
              <a:t>Examine</a:t>
            </a:r>
          </a:p>
          <a:p>
            <a:pPr marL="171450" indent="-171450">
              <a:buFont typeface="Arial" panose="020B0604020202020204" pitchFamily="34" charset="0"/>
              <a:buChar char="•"/>
            </a:pPr>
            <a:r>
              <a:rPr lang="en-US" b="0" dirty="0" smtClean="0">
                <a:ea typeface="ＭＳ Ｐゴシック" pitchFamily="34" charset="-128"/>
              </a:rPr>
              <a:t>Elevate</a:t>
            </a:r>
          </a:p>
          <a:p>
            <a:pPr marL="171450" indent="-171450">
              <a:buFont typeface="Arial" panose="020B0604020202020204" pitchFamily="34" charset="0"/>
              <a:buChar char="•"/>
            </a:pPr>
            <a:r>
              <a:rPr lang="en-US" b="0" dirty="0" smtClean="0">
                <a:ea typeface="ＭＳ Ｐゴシック" pitchFamily="34" charset="-128"/>
              </a:rPr>
              <a:t>Pressure</a:t>
            </a:r>
          </a:p>
          <a:p>
            <a:endParaRPr lang="en-US" b="0" dirty="0" smtClean="0">
              <a:ea typeface="ＭＳ Ｐゴシック" pitchFamily="34" charset="-128"/>
            </a:endParaRPr>
          </a:p>
          <a:p>
            <a:r>
              <a:rPr lang="en-GB" b="0" dirty="0" smtClean="0">
                <a:solidFill>
                  <a:schemeClr val="bg1"/>
                </a:solidFill>
                <a:latin typeface="Calibri" pitchFamily="34" charset="0"/>
              </a:rPr>
              <a:t>The objectives when treating a wound are to:</a:t>
            </a:r>
          </a:p>
          <a:p>
            <a:endParaRPr lang="en-GB" dirty="0" smtClean="0">
              <a:solidFill>
                <a:schemeClr val="bg1"/>
              </a:solidFill>
              <a:latin typeface="Calibri" pitchFamily="34" charset="0"/>
            </a:endParaRPr>
          </a:p>
          <a:p>
            <a:pPr>
              <a:buFont typeface="Arial" charset="0"/>
              <a:buChar char="•"/>
            </a:pPr>
            <a:r>
              <a:rPr lang="en-GB" dirty="0" smtClean="0">
                <a:solidFill>
                  <a:schemeClr val="bg1"/>
                </a:solidFill>
                <a:latin typeface="Calibri" pitchFamily="34" charset="0"/>
              </a:rPr>
              <a:t> Control the bleeding</a:t>
            </a:r>
          </a:p>
          <a:p>
            <a:pPr>
              <a:buFont typeface="Arial" charset="0"/>
              <a:buChar char="•"/>
            </a:pPr>
            <a:r>
              <a:rPr lang="en-GB" dirty="0" smtClean="0">
                <a:solidFill>
                  <a:schemeClr val="bg1"/>
                </a:solidFill>
                <a:latin typeface="Calibri" pitchFamily="34" charset="0"/>
              </a:rPr>
              <a:t> Reduce Infection</a:t>
            </a:r>
          </a:p>
          <a:p>
            <a:pPr>
              <a:buFont typeface="Arial" charset="0"/>
              <a:buChar char="•"/>
            </a:pPr>
            <a:r>
              <a:rPr lang="en-GB" dirty="0" smtClean="0">
                <a:solidFill>
                  <a:schemeClr val="bg1"/>
                </a:solidFill>
                <a:latin typeface="Calibri" pitchFamily="34" charset="0"/>
              </a:rPr>
              <a:t> Prevent further complications</a:t>
            </a:r>
          </a:p>
          <a:p>
            <a:pPr>
              <a:buFont typeface="Arial" charset="0"/>
              <a:buChar char="•"/>
            </a:pPr>
            <a:endParaRPr lang="en-GB" dirty="0" smtClean="0">
              <a:solidFill>
                <a:schemeClr val="bg1"/>
              </a:solidFill>
              <a:latin typeface="Calibri" pitchFamily="34" charset="0"/>
            </a:endParaRPr>
          </a:p>
          <a:p>
            <a:pPr>
              <a:buFont typeface="Arial" charset="0"/>
              <a:buNone/>
            </a:pPr>
            <a:r>
              <a:rPr lang="en-GB" b="1" dirty="0" smtClean="0">
                <a:solidFill>
                  <a:srgbClr val="FFFF00"/>
                </a:solidFill>
                <a:effectLst>
                  <a:outerShdw blurRad="38100" dist="38100" dir="2700000" algn="tl">
                    <a:srgbClr val="C0C0C0"/>
                  </a:outerShdw>
                </a:effectLst>
                <a:latin typeface="Calibri" pitchFamily="34" charset="0"/>
              </a:rPr>
              <a:t>Direct and Indirect Pressure</a:t>
            </a:r>
          </a:p>
          <a:p>
            <a:pPr>
              <a:buFont typeface="Arial" charset="0"/>
              <a:buNone/>
            </a:pPr>
            <a:endParaRPr lang="en-GB" b="1" dirty="0" smtClean="0">
              <a:solidFill>
                <a:srgbClr val="FFFF00"/>
              </a:solidFill>
              <a:effectLst>
                <a:outerShdw blurRad="38100" dist="38100" dir="2700000" algn="tl">
                  <a:srgbClr val="C0C0C0"/>
                </a:outerShdw>
              </a:effectLst>
              <a:latin typeface="Calibri"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Calibri" pitchFamily="34" charset="0"/>
              </a:rPr>
              <a:t>Direct pressure</a:t>
            </a:r>
          </a:p>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Calibri" pitchFamily="34" charset="0"/>
            </a:endParaRPr>
          </a:p>
          <a:p>
            <a:pPr marL="342900" marR="0" indent="-342900" algn="l" defTabSz="914400" rtl="0" eaLnBrk="0" fontAlgn="base" latinLnBrk="0" hangingPunct="0">
              <a:lnSpc>
                <a:spcPct val="100000"/>
              </a:lnSpc>
              <a:spcBef>
                <a:spcPct val="0"/>
              </a:spcBef>
              <a:spcAft>
                <a:spcPct val="0"/>
              </a:spcAft>
              <a:buClrTx/>
              <a:buSzTx/>
              <a:buFont typeface="Arial" pitchFamily="34" charset="0"/>
              <a:buChar char="•"/>
              <a:tabLst/>
            </a:pPr>
            <a:r>
              <a:rPr lang="en-GB" sz="1200" dirty="0" smtClean="0">
                <a:latin typeface="Calibri" pitchFamily="34" charset="0"/>
              </a:rPr>
              <a:t>Apply direct pressure to the wound using hands or cloth (ensure you wear gloves)</a:t>
            </a:r>
          </a:p>
          <a:p>
            <a:pPr marL="342900" marR="0" indent="-342900" algn="l" defTabSz="914400" rtl="0" eaLnBrk="0" fontAlgn="base" latinLnBrk="0" hangingPunct="0">
              <a:lnSpc>
                <a:spcPct val="100000"/>
              </a:lnSpc>
              <a:spcBef>
                <a:spcPct val="0"/>
              </a:spcBef>
              <a:spcAft>
                <a:spcPct val="0"/>
              </a:spcAft>
              <a:buClrTx/>
              <a:buSzTx/>
              <a:buFont typeface="Arial" pitchFamily="34" charset="0"/>
              <a:buChar char="•"/>
              <a:tabLst/>
            </a:pPr>
            <a:r>
              <a:rPr lang="en-GB" sz="1200" dirty="0" smtClean="0">
                <a:latin typeface="Calibri" pitchFamily="34" charset="0"/>
              </a:rPr>
              <a:t>Maintain pressure for a continuous 10 minutes</a:t>
            </a:r>
          </a:p>
          <a:p>
            <a:pPr marL="342900" marR="0" indent="-342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GB" sz="1200" b="0" i="0" u="none" strike="noStrike" cap="none" normalizeH="0" baseline="0" dirty="0" smtClean="0">
              <a:ln>
                <a:noFill/>
              </a:ln>
              <a:solidFill>
                <a:schemeClr val="tx1"/>
              </a:solidFill>
              <a:effectLst/>
              <a:latin typeface="Calibri"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Calibri" pitchFamily="34" charset="0"/>
              </a:rPr>
              <a:t>Indirect pressure</a:t>
            </a:r>
          </a:p>
          <a:p>
            <a:pPr marL="342900" marR="0" indent="-342900" algn="l" defTabSz="914400" rtl="0" eaLnBrk="0" fontAlgn="base" latinLnBrk="0" hangingPunct="0">
              <a:lnSpc>
                <a:spcPct val="100000"/>
              </a:lnSpc>
              <a:spcBef>
                <a:spcPct val="0"/>
              </a:spcBef>
              <a:spcAft>
                <a:spcPct val="0"/>
              </a:spcAft>
              <a:buClrTx/>
              <a:buSzTx/>
              <a:buFont typeface="Arial" pitchFamily="34" charset="0"/>
              <a:buChar char="•"/>
              <a:tabLst/>
            </a:pPr>
            <a:r>
              <a:rPr lang="en-GB" sz="1200" dirty="0" smtClean="0">
                <a:latin typeface="Calibri" pitchFamily="34" charset="0"/>
              </a:rPr>
              <a:t>Pressure can be applied to the artery supplying the limb</a:t>
            </a:r>
          </a:p>
          <a:p>
            <a:pPr marL="342900" marR="0" indent="-342900" algn="l" defTabSz="914400" rtl="0" eaLnBrk="0" fontAlgn="base" latinLnBrk="0" hangingPunct="0">
              <a:lnSpc>
                <a:spcPct val="100000"/>
              </a:lnSpc>
              <a:spcBef>
                <a:spcPct val="0"/>
              </a:spcBef>
              <a:spcAft>
                <a:spcPct val="0"/>
              </a:spcAft>
              <a:buClrTx/>
              <a:buSzTx/>
              <a:buFont typeface="Arial" pitchFamily="34" charset="0"/>
              <a:buChar char="•"/>
              <a:tabLst/>
            </a:pPr>
            <a:r>
              <a:rPr kumimoji="0" lang="en-GB" sz="1200" b="0" i="0" u="none" strike="noStrike" cap="none" normalizeH="0" baseline="0" dirty="0" smtClean="0">
                <a:ln>
                  <a:noFill/>
                </a:ln>
                <a:solidFill>
                  <a:schemeClr val="tx1"/>
                </a:solidFill>
                <a:effectLst/>
                <a:latin typeface="Calibri" pitchFamily="34" charset="0"/>
              </a:rPr>
              <a:t>Apply indirect pressure for a maximum of 10 minutes</a:t>
            </a:r>
          </a:p>
          <a:p>
            <a:pPr marL="342900" marR="0" indent="-342900" algn="l" defTabSz="914400" rtl="0" eaLnBrk="0" fontAlgn="base" latinLnBrk="0" hangingPunct="0">
              <a:lnSpc>
                <a:spcPct val="100000"/>
              </a:lnSpc>
              <a:spcBef>
                <a:spcPct val="0"/>
              </a:spcBef>
              <a:spcAft>
                <a:spcPct val="0"/>
              </a:spcAft>
              <a:buClrTx/>
              <a:buSzTx/>
              <a:buFont typeface="Arial" pitchFamily="34" charset="0"/>
              <a:buChar char="•"/>
              <a:tabLst/>
            </a:pPr>
            <a:r>
              <a:rPr lang="en-GB" sz="1200" dirty="0" smtClean="0">
                <a:latin typeface="Calibri" pitchFamily="34" charset="0"/>
              </a:rPr>
              <a:t>The two main indirect pressure points are:</a:t>
            </a:r>
          </a:p>
          <a:p>
            <a:pPr marL="342900" marR="0" indent="-342900" algn="l" defTabSz="914400" rtl="0" eaLnBrk="0" fontAlgn="base" latinLnBrk="0" hangingPunct="0">
              <a:lnSpc>
                <a:spcPct val="100000"/>
              </a:lnSpc>
              <a:spcBef>
                <a:spcPct val="0"/>
              </a:spcBef>
              <a:spcAft>
                <a:spcPct val="0"/>
              </a:spcAft>
              <a:buClrTx/>
              <a:buSzTx/>
              <a:buFont typeface="Arial" pitchFamily="34" charset="0"/>
              <a:buChar char="•"/>
              <a:tabLst/>
            </a:pPr>
            <a:r>
              <a:rPr kumimoji="0" lang="en-GB" sz="1200" b="1" i="0" u="none" strike="noStrike" cap="none" normalizeH="0" baseline="0" dirty="0" smtClean="0">
                <a:ln>
                  <a:noFill/>
                </a:ln>
                <a:solidFill>
                  <a:schemeClr val="tx1"/>
                </a:solidFill>
                <a:effectLst/>
                <a:latin typeface="Calibri" pitchFamily="34" charset="0"/>
              </a:rPr>
              <a:t>Brachial </a:t>
            </a:r>
            <a:r>
              <a:rPr kumimoji="0" lang="en-GB" sz="1200" b="0" i="0" u="none" strike="noStrike" cap="none" normalizeH="0" baseline="0" dirty="0" smtClean="0">
                <a:ln>
                  <a:noFill/>
                </a:ln>
                <a:solidFill>
                  <a:schemeClr val="tx1"/>
                </a:solidFill>
                <a:effectLst/>
                <a:latin typeface="Calibri" pitchFamily="34" charset="0"/>
              </a:rPr>
              <a:t>– inside of upper arm</a:t>
            </a:r>
          </a:p>
          <a:p>
            <a:pPr marL="342900" marR="0" indent="-342900" algn="l" defTabSz="914400" rtl="0" eaLnBrk="0" fontAlgn="base" latinLnBrk="0" hangingPunct="0">
              <a:lnSpc>
                <a:spcPct val="100000"/>
              </a:lnSpc>
              <a:spcBef>
                <a:spcPct val="0"/>
              </a:spcBef>
              <a:spcAft>
                <a:spcPct val="0"/>
              </a:spcAft>
              <a:buClrTx/>
              <a:buSzTx/>
              <a:buFont typeface="Arial" pitchFamily="34" charset="0"/>
              <a:buChar char="•"/>
              <a:tabLst/>
            </a:pPr>
            <a:r>
              <a:rPr lang="en-GB" sz="1200" b="1" dirty="0" smtClean="0">
                <a:latin typeface="Calibri" pitchFamily="34" charset="0"/>
              </a:rPr>
              <a:t>Femoral </a:t>
            </a:r>
            <a:r>
              <a:rPr lang="en-GB" sz="1200" dirty="0" smtClean="0">
                <a:latin typeface="Calibri" pitchFamily="34" charset="0"/>
              </a:rPr>
              <a:t>– Thigh bone crosses bikini line</a:t>
            </a:r>
          </a:p>
          <a:p>
            <a:pPr marL="342900" marR="0" indent="-342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GB" sz="1200" b="0" i="0" u="none" strike="noStrike" cap="none" normalizeH="0" baseline="0" dirty="0" smtClean="0">
              <a:ln>
                <a:noFill/>
              </a:ln>
              <a:solidFill>
                <a:schemeClr val="tx1"/>
              </a:solidFill>
              <a:effectLst/>
              <a:latin typeface="Calibri" pitchFamily="34" charset="0"/>
            </a:endParaRPr>
          </a:p>
          <a:p>
            <a:pPr marL="0" marR="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n-GB" sz="1200" b="1" i="0" u="none" strike="noStrike" cap="none" normalizeH="0" baseline="0" dirty="0" smtClean="0">
                <a:ln>
                  <a:noFill/>
                </a:ln>
                <a:solidFill>
                  <a:schemeClr val="tx1"/>
                </a:solidFill>
                <a:effectLst/>
                <a:latin typeface="Calibri" pitchFamily="34" charset="0"/>
              </a:rPr>
              <a:t>DRESSINGS</a:t>
            </a:r>
          </a:p>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en-GB" sz="1200" b="0" i="0" u="none" strike="noStrike" cap="none" normalizeH="0" baseline="0" dirty="0" smtClean="0">
              <a:ln>
                <a:noFill/>
              </a:ln>
              <a:solidFill>
                <a:schemeClr val="tx1"/>
              </a:solidFill>
              <a:effectLst/>
              <a:latin typeface="Calibri" pitchFamily="34" charset="0"/>
            </a:endParaRPr>
          </a:p>
          <a:p>
            <a:pPr marL="342900" indent="-342900">
              <a:buFont typeface="Arial" pitchFamily="34" charset="0"/>
              <a:buChar char="•"/>
            </a:pPr>
            <a:r>
              <a:rPr lang="en-GB" sz="1200" dirty="0" smtClean="0">
                <a:solidFill>
                  <a:schemeClr val="bg1"/>
                </a:solidFill>
                <a:latin typeface="Calibri" pitchFamily="34" charset="0"/>
              </a:rPr>
              <a:t>Sterile</a:t>
            </a:r>
          </a:p>
          <a:p>
            <a:pPr marL="342900" indent="-342900">
              <a:buFont typeface="Arial" pitchFamily="34" charset="0"/>
              <a:buChar char="•"/>
            </a:pPr>
            <a:r>
              <a:rPr lang="en-GB" sz="1200" dirty="0" smtClean="0">
                <a:solidFill>
                  <a:schemeClr val="bg1"/>
                </a:solidFill>
                <a:latin typeface="Calibri" pitchFamily="34" charset="0"/>
              </a:rPr>
              <a:t>Large enough to cover the wound</a:t>
            </a:r>
          </a:p>
          <a:p>
            <a:pPr marL="342900" indent="-342900">
              <a:buFont typeface="Arial" pitchFamily="34" charset="0"/>
              <a:buChar char="•"/>
            </a:pPr>
            <a:r>
              <a:rPr lang="en-GB" sz="1200" dirty="0" smtClean="0">
                <a:solidFill>
                  <a:schemeClr val="bg1"/>
                </a:solidFill>
                <a:latin typeface="Calibri" pitchFamily="34" charset="0"/>
              </a:rPr>
              <a:t>Non-stick</a:t>
            </a:r>
          </a:p>
          <a:p>
            <a:pPr marL="342900" indent="-342900">
              <a:buFont typeface="Arial" pitchFamily="34" charset="0"/>
              <a:buChar char="•"/>
            </a:pPr>
            <a:r>
              <a:rPr lang="en-GB" sz="1200" dirty="0" smtClean="0">
                <a:solidFill>
                  <a:schemeClr val="bg1"/>
                </a:solidFill>
                <a:latin typeface="Calibri" pitchFamily="34" charset="0"/>
              </a:rPr>
              <a:t>If the dressing becomes saturated in blood, keep in place and put another larger dressing on top</a:t>
            </a:r>
          </a:p>
          <a:p>
            <a:pPr marL="342900" indent="-342900">
              <a:buFont typeface="Arial" pitchFamily="34" charset="0"/>
              <a:buChar char="•"/>
            </a:pPr>
            <a:r>
              <a:rPr lang="en-GB" sz="1200" dirty="0" smtClean="0">
                <a:solidFill>
                  <a:schemeClr val="bg1"/>
                </a:solidFill>
                <a:latin typeface="Calibri" pitchFamily="34" charset="0"/>
              </a:rPr>
              <a:t>If this doesn’t work take the dressings off and start again</a:t>
            </a:r>
          </a:p>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en-GB" sz="1200" b="0" i="0" u="none" strike="noStrike" cap="none" normalizeH="0" baseline="0" dirty="0" smtClean="0">
              <a:ln>
                <a:noFill/>
              </a:ln>
              <a:solidFill>
                <a:schemeClr val="tx1"/>
              </a:solidFill>
              <a:effectLst/>
              <a:latin typeface="Calibri" pitchFamily="34" charset="0"/>
            </a:endParaRPr>
          </a:p>
          <a:p>
            <a:pPr>
              <a:buFont typeface="Arial" charset="0"/>
              <a:buNone/>
            </a:pPr>
            <a:endParaRPr lang="en-GB" dirty="0" smtClean="0">
              <a:solidFill>
                <a:schemeClr val="bg1"/>
              </a:solidFill>
              <a:latin typeface="Calibri" pitchFamily="34" charset="0"/>
            </a:endParaRPr>
          </a:p>
          <a:p>
            <a:endParaRPr lang="en-US" b="1" dirty="0" smtClean="0">
              <a:ea typeface="ＭＳ Ｐゴシック" pitchFamily="34" charset="-128"/>
            </a:endParaRPr>
          </a:p>
        </p:txBody>
      </p:sp>
      <p:sp>
        <p:nvSpPr>
          <p:cNvPr id="231428" name="Slide Number Placeholder 3"/>
          <p:cNvSpPr txBox="1">
            <a:spLocks noGrp="1"/>
          </p:cNvSpPr>
          <p:nvPr/>
        </p:nvSpPr>
        <p:spPr bwMode="auto">
          <a:xfrm>
            <a:off x="3884613" y="8684246"/>
            <a:ext cx="2971800" cy="4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eaLnBrk="1" hangingPunct="1"/>
            <a:fld id="{5D3A3D63-0E37-4295-8453-F841A8BBA79A}" type="slidenum">
              <a:rPr lang="en-GB" sz="1200">
                <a:latin typeface="Arial" charset="0"/>
              </a:rPr>
              <a:pPr algn="r" eaLnBrk="1" hangingPunct="1"/>
              <a:t>12</a:t>
            </a:fld>
            <a:endParaRPr lang="en-GB" sz="120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p:txBody>
          <a:bodyPr/>
          <a:lstStyle/>
          <a:p>
            <a:pPr>
              <a:defRPr/>
            </a:pPr>
            <a:fld id="{408433C5-F47C-4242-87A0-1559509F9C38}" type="slidenum">
              <a:rPr lang="en-GB" smtClean="0"/>
              <a:pPr>
                <a:defRPr/>
              </a:pPr>
              <a:t>13</a:t>
            </a:fld>
            <a:endParaRPr lang="en-GB"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685637" y="4343144"/>
            <a:ext cx="5486727" cy="4115019"/>
          </a:xfrm>
          <a:noFill/>
          <a:ln/>
        </p:spPr>
        <p:txBody>
          <a:bodyPr/>
          <a:lstStyle/>
          <a:p>
            <a:pPr eaLnBrk="1" hangingPunct="1"/>
            <a:r>
              <a:rPr lang="en-US" b="1" dirty="0" smtClean="0"/>
              <a:t>Trainer Assessor Notes;</a:t>
            </a:r>
          </a:p>
          <a:p>
            <a:pPr eaLnBrk="1" hangingPunct="1"/>
            <a:endParaRPr lang="en-US" b="1" dirty="0" smtClean="0"/>
          </a:p>
          <a:p>
            <a:pPr eaLnBrk="1" hangingPunct="1"/>
            <a:r>
              <a:rPr lang="en-US" b="0" dirty="0" smtClean="0"/>
              <a:t>LEARNER TASK – Ask learners to think about what they think makes a casualties</a:t>
            </a:r>
            <a:r>
              <a:rPr lang="en-US" b="0" baseline="0" dirty="0" smtClean="0"/>
              <a:t> condition ‘life threatening’</a:t>
            </a:r>
            <a:endParaRPr lang="en-US" b="0" dirty="0" smtClean="0"/>
          </a:p>
          <a:p>
            <a:pPr eaLnBrk="1" hangingPunct="1"/>
            <a:endParaRPr lang="en-US" b="0" dirty="0" smtClean="0"/>
          </a:p>
          <a:p>
            <a:pPr eaLnBrk="1" hangingPunct="1"/>
            <a:r>
              <a:rPr lang="en-US" b="0" dirty="0" smtClean="0"/>
              <a:t>Talk them through each of the points</a:t>
            </a:r>
          </a:p>
          <a:p>
            <a:pPr eaLnBrk="1" hangingPunct="1"/>
            <a:endParaRPr lang="en-US" b="0" dirty="0" smtClean="0"/>
          </a:p>
          <a:p>
            <a:pPr eaLnBrk="1" hangingPunct="1"/>
            <a:r>
              <a:rPr lang="en-US" b="0" dirty="0" smtClean="0"/>
              <a:t>Refer to page 4</a:t>
            </a:r>
            <a:r>
              <a:rPr lang="en-US" b="0" baseline="0" dirty="0" smtClean="0"/>
              <a:t> and 5</a:t>
            </a:r>
            <a:r>
              <a:rPr lang="en-US" b="0" dirty="0" smtClean="0"/>
              <a:t> of the SLSGB First Aid Manual for further information to build on the content slide.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C39469-67D4-44A8-881D-1CFA90DB0A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0288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CF52C1-A86E-4B83-9B66-F4381A6765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1056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D778CF-D775-45C5-9854-B02DCE2756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4898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13A63C-B692-4F9A-BBA2-98BAE4D936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329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ED481C-653F-4AB3-AA1F-12F6745351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131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7D8DB8-E2B1-4150-B177-7D5F79183C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194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CDB7ED7-C5A0-410A-80ED-2ECD95A4C6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0326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E3330BE-BD14-4634-8D9F-850C760BC8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8801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714EBE7-E2F1-4AE0-9890-915FECAC03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5985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594B0E-98D1-487C-A591-0F3E2691E2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2059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120577-E22C-44CB-A58C-F23E201CA8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0228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fontAlgn="base">
              <a:spcBef>
                <a:spcPct val="0"/>
              </a:spcBef>
              <a:spcAft>
                <a:spcPct val="0"/>
              </a:spcAft>
              <a:defRPr/>
            </a:pPr>
            <a:endParaRPr lang="en-US">
              <a:solidFill>
                <a:srgbClr val="000000"/>
              </a:solidFill>
              <a:latin typeface="Times" charset="0"/>
              <a:ea typeface="ＭＳ Ｐゴシック" charset="-128"/>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fontAlgn="base">
              <a:spcBef>
                <a:spcPct val="0"/>
              </a:spcBef>
              <a:spcAft>
                <a:spcPct val="0"/>
              </a:spcAft>
              <a:defRPr/>
            </a:pPr>
            <a:endParaRPr lang="en-US">
              <a:solidFill>
                <a:srgbClr val="000000"/>
              </a:solidFill>
              <a:latin typeface="Times" charset="0"/>
              <a:ea typeface="ＭＳ Ｐゴシック" charset="-128"/>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fontAlgn="base">
              <a:spcBef>
                <a:spcPct val="0"/>
              </a:spcBef>
              <a:spcAft>
                <a:spcPct val="0"/>
              </a:spcAft>
              <a:defRPr/>
            </a:pPr>
            <a:fld id="{4BE251BB-012E-43B8-A8A7-EF5FDA874801}" type="slidenum">
              <a:rPr lang="en-US">
                <a:solidFill>
                  <a:srgbClr val="000000"/>
                </a:solidFill>
                <a:latin typeface="Times" charset="0"/>
                <a:ea typeface="ＭＳ Ｐゴシック" charset="-128"/>
              </a:rPr>
              <a:pPr fontAlgn="base">
                <a:spcBef>
                  <a:spcPct val="0"/>
                </a:spcBef>
                <a:spcAft>
                  <a:spcPct val="0"/>
                </a:spcAft>
                <a:defRPr/>
              </a:pPr>
              <a:t>‹#›</a:t>
            </a:fld>
            <a:endParaRPr lang="en-US">
              <a:solidFill>
                <a:srgbClr val="000000"/>
              </a:solidFill>
              <a:latin typeface="Times" charset="0"/>
              <a:ea typeface="ＭＳ Ｐゴシック" charset="-128"/>
            </a:endParaRPr>
          </a:p>
        </p:txBody>
      </p:sp>
    </p:spTree>
    <p:extLst>
      <p:ext uri="{BB962C8B-B14F-4D97-AF65-F5344CB8AC3E}">
        <p14:creationId xmlns:p14="http://schemas.microsoft.com/office/powerpoint/2010/main" val="41646404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uk/url?sa=i&amp;rct=j&amp;q=elevating+bleed&amp;source=images&amp;cd=&amp;cad=rja&amp;docid=WwpxyP2YRomQ0M&amp;tbnid=Ajns722IigIIXM:&amp;ved=0CAUQjRw&amp;url=http://fjaved.wordpress.com/2010/12/07/cob-elevation-and-pressure-points/&amp;ei=SU56UYL_JIep0AXryIF4&amp;bvm=bv.45645796,d.d2k&amp;psig=AFQjCNGlskKIUDBcWJf8f1aaaA-fTE_8FQ&amp;ust=1367056317636514"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jelayXvI7XAhVMrRQKHVt0AAoQjRwIBw&amp;url=https://nsfsakai.nthsydney.tafensw.edu.au/access/content/group/c6670d14-a876-4456-a2e8-20649f2a9d73/FirstAid/html/ExternalBleeding.html&amp;psig=AOvVaw2K6_4eZqRmQZj5eSZdWWuH&amp;ust=1509113504312827"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GspybxY7XAhUEaRQKHcC3ABYQjRwIBw&amp;url=http://www.google.co.uk/url?sa%3Di%26rct%3Dj%26q%3D%26esrc%3Ds%26source%3Dimages%26cd%3D%26ved%3D%26url%3Dhttp://riversidehealth.co.uk/general-health/minor-cuts-grazes/%26psig%3DAOvVaw1e87dSWedQLmABYOypqYP-%26ust%3D1509115946526332&amp;psig=AOvVaw1e87dSWedQLmABYOypqYP-&amp;ust=1509115946526332"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jJ5dHGxo7XAhUMnRQKHQukBzIQjRwIBw&amp;url=https://www.healthline.com/health/bruise-colors&amp;psig=AOvVaw32xUKzbhbzgFok3pjtJS3f&amp;ust=1509116279006308"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uk/url?sa=i&amp;rct=j&amp;q=hand+png&amp;source=images&amp;cd=&amp;docid=pmRQMtwl-BHTYM&amp;tbnid=Lk6W7RD8svQbqM:&amp;ved=0CAUQjRw&amp;url=http://fermat.unh.edu/~cjy67/strum.html&amp;ei=1T5-UZSWDoiy0QW5_oHIBQ&amp;bvm=bv.45645796,d.d2k&amp;psig=AFQjCNGs6oGb5lpaNtXH2plCO8QJwQg-Ag&amp;ust=1367314486500126"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j5ouv0tJ3XAhXFLMAKHaxEBNYQjRwIBw&amp;url=https://healthylife.com/online/HealthierAtSchool/FraminghamStateU/Burns.html&amp;psig=AOvVaw1bUq49esScrMwAPcjbys21&amp;ust=1509626948527117"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j30Y3HyI7XAhVBoRQKHfE1ARwQjRwIBw&amp;url=https://en.wikipedia.org/wiki/Splinter&amp;psig=AOvVaw0vwjV5rcf60q3VjnEVHB3m&amp;ust=1509116841520458"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iGyKj15PfKAhVDShQKHbVBBxEQjRwIBw&amp;url=https://www.keenalignment.com/confident-employees-are-successful-employees/&amp;bvm=bv.114195076,d.d24&amp;psig=AFQjCNE9DDHkLze3At0pa12YwhdPZ0a-LQ&amp;ust=1455557595993522" TargetMode="External"/><Relationship Id="rId2" Type="http://schemas.openxmlformats.org/officeDocument/2006/relationships/hyperlink" Target="http://www.google.co.uk/url?sa=i&amp;rct=j&amp;q=&amp;esrc=s&amp;source=images&amp;cd=&amp;cad=rja&amp;uact=8&amp;ved=0ahUKEwiGoILf5PfKAhUGthQKHSi9CkoQjRwIBw&amp;url=http://www.medleague.com/blog/?attachment_id%3D3473/feed/&amp;bvm=bv.114195076,d.d24&amp;psig=AFQjCNE9DDHkLze3At0pa12YwhdPZ0a-LQ&amp;ust=1455557595993522" TargetMode="Externa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Ee59uOr6Oda-eM&amp;tbnid=w9MuguJXTrpAvM:&amp;ved=0CAUQjRw&amp;url=http://www.youngboozebusters.com/tobacco--other-drugs/other-drugs/risks--dangers/first-aid.aspx&amp;ei=a_RvUbKUFYHU0QXRi4DAAQ&amp;bvm=bv.45368065,d.d2k&amp;psig=AFQjCNHJEhSVv1b7Nam1Posg4kayl5tMbQ&amp;ust=1366377951630851"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8htnV9Ybm-PZtM&amp;tbnid=h558SrqYv6z_4M:&amp;ved=0CAUQjRw&amp;url=http://simply-firstaid.co.uk/&amp;ei=E6puUfbqBpKN0wXCk4GIBA&amp;bvm=bv.45368065,d.ZG4&amp;psig=AFQjCNGyYtRIyBCtuzOft9pCat7Pr8Au8g&amp;ust=1366293388829223"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hyperlink" Target="https://www.google.co.uk/url?sa=i&amp;rct=j&amp;q=&amp;esrc=s&amp;frm=1&amp;source=images&amp;cd=&amp;cad=rja&amp;docid=kKSiqrPjBbeFWM&amp;tbnid=ia4HKRl1OBWu5M:&amp;ved=0CAUQjRw&amp;url=https://www.lifesaversdirect.co.uk/categories/Emergency%20Response/Airway%20Management/products/820011/Pocket+Mask+-+Valve+&amp;+Filter/&amp;ei=R6puUa_yEuua0QXh0YAQ&amp;bvm=bv.45368065,d.ZG4&amp;psig=AFQjCNEk2qb9KFblLtQEV0iqhhirfcIMKQ&amp;ust=1366293432000704" TargetMode="Externa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oogle.co.uk/url?sa=i&amp;rct=j&amp;q=&amp;esrc=s&amp;source=images&amp;cd=&amp;cad=rja&amp;uact=8&amp;ved=0ahUKEwikjJCPs53XAhXoKcAKHUUaBdkQjRwIBw&amp;url=https://www.vivantage.co.uk/medical-consumables/medical-waste-disposal.html&amp;psig=AOvVaw2dAHvOhRuRE9ZevxcKmKkB&amp;ust=1509626503230813"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4"/>
          <p:cNvSpPr>
            <a:spLocks noGrp="1"/>
          </p:cNvSpPr>
          <p:nvPr>
            <p:ph type="ctrTitle"/>
          </p:nvPr>
        </p:nvSpPr>
        <p:spPr>
          <a:xfrm>
            <a:off x="251520" y="1"/>
            <a:ext cx="7772400" cy="2060848"/>
          </a:xfrm>
        </p:spPr>
        <p:txBody>
          <a:bodyPr/>
          <a:lstStyle/>
          <a:p>
            <a:pPr>
              <a:defRPr/>
            </a:pPr>
            <a:r>
              <a:rPr lang="en-US" sz="4800" b="1" dirty="0" smtClean="0">
                <a:solidFill>
                  <a:srgbClr val="FFFF00"/>
                </a:solidFill>
                <a:effectLst>
                  <a:outerShdw blurRad="38100" dist="38100" dir="2700000" algn="tl">
                    <a:srgbClr val="C0C0C0"/>
                  </a:outerShdw>
                </a:effectLst>
                <a:latin typeface="Calibri" pitchFamily="34" charset="0"/>
              </a:rPr>
              <a:t>SLSGB Lifeguard Awards</a:t>
            </a:r>
            <a:br>
              <a:rPr lang="en-US" sz="4800" b="1" dirty="0" smtClean="0">
                <a:solidFill>
                  <a:srgbClr val="FFFF00"/>
                </a:solidFill>
                <a:effectLst>
                  <a:outerShdw blurRad="38100" dist="38100" dir="2700000" algn="tl">
                    <a:srgbClr val="C0C0C0"/>
                  </a:outerShdw>
                </a:effectLst>
                <a:latin typeface="Calibri" pitchFamily="34" charset="0"/>
              </a:rPr>
            </a:br>
            <a:r>
              <a:rPr lang="en-US" sz="4800" b="1" dirty="0" smtClean="0">
                <a:solidFill>
                  <a:srgbClr val="FFFF00"/>
                </a:solidFill>
                <a:effectLst>
                  <a:outerShdw blurRad="38100" dist="38100" dir="2700000" algn="tl">
                    <a:srgbClr val="C0C0C0"/>
                  </a:outerShdw>
                </a:effectLst>
                <a:latin typeface="Calibri" pitchFamily="34" charset="0"/>
              </a:rPr>
              <a:t>Level 1 Basic First Aid</a:t>
            </a:r>
          </a:p>
        </p:txBody>
      </p:sp>
      <p:pic>
        <p:nvPicPr>
          <p:cNvPr id="1026" name="Picture 2" descr="Z:\Master Documents\Photo Library\2013\SLSGB images selection 2013\Tenby SLSC 2012 (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3939" y="2060848"/>
            <a:ext cx="4768531" cy="4291678"/>
          </a:xfrm>
          <a:prstGeom prst="rect">
            <a:avLst/>
          </a:prstGeom>
          <a:noFill/>
          <a:ln w="2540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193965"/>
      </p:ext>
    </p:extLst>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42875" y="0"/>
            <a:ext cx="6400800" cy="1143000"/>
          </a:xfrm>
        </p:spPr>
        <p:txBody>
          <a:bodyPr/>
          <a:lstStyle/>
          <a:p>
            <a:pPr algn="l">
              <a:defRPr/>
            </a:pPr>
            <a:r>
              <a:rPr lang="en-GB" b="1" dirty="0" smtClean="0">
                <a:solidFill>
                  <a:srgbClr val="FFFF00"/>
                </a:solidFill>
                <a:effectLst>
                  <a:outerShdw blurRad="38100" dist="38100" dir="2700000" algn="tl">
                    <a:srgbClr val="C0C0C0"/>
                  </a:outerShdw>
                </a:effectLst>
                <a:latin typeface="Calibri" pitchFamily="34" charset="0"/>
              </a:rPr>
              <a:t>Types of Bleeding</a:t>
            </a:r>
          </a:p>
        </p:txBody>
      </p:sp>
      <p:sp>
        <p:nvSpPr>
          <p:cNvPr id="106500" name="TextBox 3"/>
          <p:cNvSpPr txBox="1">
            <a:spLocks noChangeArrowheads="1"/>
          </p:cNvSpPr>
          <p:nvPr/>
        </p:nvSpPr>
        <p:spPr bwMode="auto">
          <a:xfrm>
            <a:off x="251520" y="1124744"/>
            <a:ext cx="5000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eaLnBrk="1" hangingPunct="1"/>
            <a:endParaRPr lang="en-GB" dirty="0">
              <a:latin typeface="Calibri" pitchFamily="34" charset="0"/>
            </a:endParaRPr>
          </a:p>
          <a:p>
            <a:pPr eaLnBrk="1" hangingPunct="1"/>
            <a:endParaRPr lang="en-GB" u="sng" dirty="0">
              <a:latin typeface="Calibri" pitchFamily="34" charset="0"/>
            </a:endParaRPr>
          </a:p>
        </p:txBody>
      </p:sp>
      <p:pic>
        <p:nvPicPr>
          <p:cNvPr id="5" name="Picture 2" descr="http://upload.wikimedia.org/wikipedia/commons/thumb/6/6a/Direct-pressure-and-elevation.jpg/300px-Direct-pressure-and-elevatio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1701431"/>
            <a:ext cx="4349971" cy="4248472"/>
          </a:xfrm>
          <a:prstGeom prst="rect">
            <a:avLst/>
          </a:prstGeom>
          <a:noFill/>
          <a:ln w="25400">
            <a:solidFill>
              <a:srgbClr val="FFFF00"/>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1520" y="6525344"/>
            <a:ext cx="5976664" cy="246221"/>
          </a:xfrm>
          <a:prstGeom prst="rect">
            <a:avLst/>
          </a:prstGeom>
          <a:noFill/>
        </p:spPr>
        <p:txBody>
          <a:bodyPr wrap="square" rtlCol="0">
            <a:spAutoFit/>
          </a:bodyPr>
          <a:lstStyle/>
          <a:p>
            <a:r>
              <a:rPr lang="en-GB" sz="1000" dirty="0" smtClean="0">
                <a:solidFill>
                  <a:schemeClr val="bg1"/>
                </a:solidFill>
                <a:latin typeface="Calibri" panose="020F0502020204030204" pitchFamily="34" charset="0"/>
              </a:rPr>
              <a:t>3. Demonstrate how to administer first aid to a casualty who is wounded and bleeding</a:t>
            </a:r>
            <a:endParaRPr lang="en-GB" sz="1000" dirty="0">
              <a:solidFill>
                <a:schemeClr val="bg1"/>
              </a:solidFill>
              <a:latin typeface="Calibri" panose="020F0502020204030204" pitchFamily="34" charset="0"/>
            </a:endParaRPr>
          </a:p>
        </p:txBody>
      </p:sp>
      <p:sp>
        <p:nvSpPr>
          <p:cNvPr id="4" name="Rounded Rectangle 3"/>
          <p:cNvSpPr/>
          <p:nvPr/>
        </p:nvSpPr>
        <p:spPr bwMode="auto">
          <a:xfrm>
            <a:off x="251520" y="1955741"/>
            <a:ext cx="3744416" cy="609163"/>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bg1"/>
                </a:solidFill>
                <a:effectLst/>
                <a:latin typeface="Calibri" panose="020F0502020204030204" pitchFamily="34" charset="0"/>
              </a:rPr>
              <a:t>Arterial</a:t>
            </a:r>
            <a:endParaRPr kumimoji="0" lang="en-GB" sz="2800" b="1" i="0" u="none" strike="noStrike" cap="none" normalizeH="0" baseline="0" dirty="0">
              <a:ln>
                <a:noFill/>
              </a:ln>
              <a:solidFill>
                <a:schemeClr val="bg1"/>
              </a:solidFill>
              <a:effectLst/>
              <a:latin typeface="Calibri" panose="020F0502020204030204" pitchFamily="34" charset="0"/>
            </a:endParaRPr>
          </a:p>
        </p:txBody>
      </p:sp>
      <p:sp>
        <p:nvSpPr>
          <p:cNvPr id="9" name="Rounded Rectangle 8"/>
          <p:cNvSpPr/>
          <p:nvPr/>
        </p:nvSpPr>
        <p:spPr bwMode="auto">
          <a:xfrm>
            <a:off x="238398" y="3216504"/>
            <a:ext cx="3744416" cy="609163"/>
          </a:xfrm>
          <a:prstGeom prst="roundRect">
            <a:avLst/>
          </a:prstGeom>
          <a:solidFill>
            <a:srgbClr val="CC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bg1"/>
                </a:solidFill>
                <a:effectLst/>
                <a:latin typeface="Calibri" panose="020F0502020204030204" pitchFamily="34" charset="0"/>
              </a:rPr>
              <a:t>Venous</a:t>
            </a:r>
            <a:endParaRPr kumimoji="0" lang="en-GB" sz="2800" b="1" i="0" u="none" strike="noStrike" cap="none" normalizeH="0" baseline="0" dirty="0">
              <a:ln>
                <a:noFill/>
              </a:ln>
              <a:solidFill>
                <a:schemeClr val="bg1"/>
              </a:solidFill>
              <a:effectLst/>
              <a:latin typeface="Calibri" panose="020F0502020204030204" pitchFamily="34" charset="0"/>
            </a:endParaRPr>
          </a:p>
        </p:txBody>
      </p:sp>
      <p:sp>
        <p:nvSpPr>
          <p:cNvPr id="10" name="Rounded Rectangle 9"/>
          <p:cNvSpPr/>
          <p:nvPr/>
        </p:nvSpPr>
        <p:spPr bwMode="auto">
          <a:xfrm>
            <a:off x="238398" y="4437112"/>
            <a:ext cx="3744416" cy="609163"/>
          </a:xfrm>
          <a:prstGeom prst="roundRect">
            <a:avLst/>
          </a:prstGeom>
          <a:solidFill>
            <a:srgbClr val="8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bg1"/>
                </a:solidFill>
                <a:effectLst/>
                <a:latin typeface="Calibri" panose="020F0502020204030204" pitchFamily="34" charset="0"/>
              </a:rPr>
              <a:t>Capillary</a:t>
            </a:r>
            <a:endParaRPr kumimoji="0" lang="en-GB" sz="2800" b="1"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4196450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42875" y="0"/>
            <a:ext cx="6400800" cy="1143000"/>
          </a:xfrm>
        </p:spPr>
        <p:txBody>
          <a:bodyPr/>
          <a:lstStyle/>
          <a:p>
            <a:pPr algn="l">
              <a:defRPr/>
            </a:pPr>
            <a:r>
              <a:rPr lang="en-GB" b="1" dirty="0" smtClean="0">
                <a:solidFill>
                  <a:srgbClr val="FFFF00"/>
                </a:solidFill>
                <a:effectLst>
                  <a:outerShdw blurRad="38100" dist="38100" dir="2700000" algn="tl">
                    <a:srgbClr val="C0C0C0"/>
                  </a:outerShdw>
                </a:effectLst>
                <a:latin typeface="Calibri" pitchFamily="34" charset="0"/>
              </a:rPr>
              <a:t>Treatment of Bleeding</a:t>
            </a:r>
          </a:p>
        </p:txBody>
      </p:sp>
      <p:sp>
        <p:nvSpPr>
          <p:cNvPr id="106500" name="TextBox 3"/>
          <p:cNvSpPr txBox="1">
            <a:spLocks noChangeArrowheads="1"/>
          </p:cNvSpPr>
          <p:nvPr/>
        </p:nvSpPr>
        <p:spPr bwMode="auto">
          <a:xfrm>
            <a:off x="251520" y="1124744"/>
            <a:ext cx="5000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eaLnBrk="1" hangingPunct="1"/>
            <a:endParaRPr lang="en-GB" dirty="0">
              <a:latin typeface="Calibri" pitchFamily="34" charset="0"/>
            </a:endParaRPr>
          </a:p>
          <a:p>
            <a:pPr eaLnBrk="1" hangingPunct="1"/>
            <a:endParaRPr lang="en-GB" u="sng" dirty="0">
              <a:latin typeface="Calibri" pitchFamily="34" charset="0"/>
            </a:endParaRPr>
          </a:p>
        </p:txBody>
      </p:sp>
      <p:sp>
        <p:nvSpPr>
          <p:cNvPr id="6" name="TextBox 5"/>
          <p:cNvSpPr txBox="1"/>
          <p:nvPr/>
        </p:nvSpPr>
        <p:spPr>
          <a:xfrm>
            <a:off x="251520" y="6525344"/>
            <a:ext cx="5976664" cy="246221"/>
          </a:xfrm>
          <a:prstGeom prst="rect">
            <a:avLst/>
          </a:prstGeom>
          <a:noFill/>
        </p:spPr>
        <p:txBody>
          <a:bodyPr wrap="square" rtlCol="0">
            <a:spAutoFit/>
          </a:bodyPr>
          <a:lstStyle/>
          <a:p>
            <a:r>
              <a:rPr lang="en-GB" sz="1000" dirty="0" smtClean="0">
                <a:solidFill>
                  <a:schemeClr val="bg1"/>
                </a:solidFill>
                <a:latin typeface="Calibri" panose="020F0502020204030204" pitchFamily="34" charset="0"/>
              </a:rPr>
              <a:t>3. Demonstrate how to administer first aid to a casualty who is wounded and bleeding</a:t>
            </a:r>
            <a:endParaRPr lang="en-GB" sz="1000" dirty="0">
              <a:solidFill>
                <a:schemeClr val="bg1"/>
              </a:solidFill>
              <a:latin typeface="Calibri" panose="020F0502020204030204" pitchFamily="34" charset="0"/>
            </a:endParaRPr>
          </a:p>
        </p:txBody>
      </p:sp>
      <p:sp>
        <p:nvSpPr>
          <p:cNvPr id="2" name="Oval 1"/>
          <p:cNvSpPr/>
          <p:nvPr/>
        </p:nvSpPr>
        <p:spPr bwMode="auto">
          <a:xfrm>
            <a:off x="251520" y="1340768"/>
            <a:ext cx="936104" cy="825187"/>
          </a:xfrm>
          <a:prstGeom prst="ellipse">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3200" b="0" i="0" u="none" strike="noStrike" cap="none" normalizeH="0" baseline="0" dirty="0" smtClean="0">
                <a:ln>
                  <a:noFill/>
                </a:ln>
                <a:solidFill>
                  <a:schemeClr val="bg1"/>
                </a:solidFill>
                <a:effectLst/>
                <a:latin typeface="Showcard Gothic" panose="04020904020102020604" pitchFamily="82" charset="0"/>
              </a:rPr>
              <a:t>S</a:t>
            </a:r>
            <a:endParaRPr kumimoji="0" lang="en-GB" sz="3200" b="0" i="0" u="none" strike="noStrike" cap="none" normalizeH="0" baseline="0" dirty="0">
              <a:ln>
                <a:noFill/>
              </a:ln>
              <a:solidFill>
                <a:schemeClr val="bg1"/>
              </a:solidFill>
              <a:effectLst/>
              <a:latin typeface="Showcard Gothic" panose="04020904020102020604" pitchFamily="82" charset="0"/>
            </a:endParaRPr>
          </a:p>
        </p:txBody>
      </p:sp>
      <p:sp>
        <p:nvSpPr>
          <p:cNvPr id="11" name="Oval 10"/>
          <p:cNvSpPr/>
          <p:nvPr/>
        </p:nvSpPr>
        <p:spPr bwMode="auto">
          <a:xfrm>
            <a:off x="251520" y="3827949"/>
            <a:ext cx="936104" cy="825187"/>
          </a:xfrm>
          <a:prstGeom prst="ellipse">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3200" b="0" i="0" u="none" strike="noStrike" cap="none" normalizeH="0" baseline="0" dirty="0" smtClean="0">
                <a:ln>
                  <a:noFill/>
                </a:ln>
                <a:solidFill>
                  <a:schemeClr val="bg1"/>
                </a:solidFill>
                <a:effectLst/>
                <a:latin typeface="Showcard Gothic" panose="04020904020102020604" pitchFamily="82" charset="0"/>
              </a:rPr>
              <a:t>P</a:t>
            </a:r>
            <a:endParaRPr kumimoji="0" lang="en-GB" sz="3200" b="0" i="0" u="none" strike="noStrike" cap="none" normalizeH="0" baseline="0" dirty="0">
              <a:ln>
                <a:noFill/>
              </a:ln>
              <a:solidFill>
                <a:schemeClr val="bg1"/>
              </a:solidFill>
              <a:effectLst/>
              <a:latin typeface="Showcard Gothic" panose="04020904020102020604" pitchFamily="82" charset="0"/>
            </a:endParaRPr>
          </a:p>
        </p:txBody>
      </p:sp>
      <p:sp>
        <p:nvSpPr>
          <p:cNvPr id="12" name="Oval 11"/>
          <p:cNvSpPr/>
          <p:nvPr/>
        </p:nvSpPr>
        <p:spPr bwMode="auto">
          <a:xfrm>
            <a:off x="236712" y="5048701"/>
            <a:ext cx="936104" cy="825187"/>
          </a:xfrm>
          <a:prstGeom prst="ellipse">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3200" b="0" i="0" u="none" strike="noStrike" cap="none" normalizeH="0" baseline="0" dirty="0" smtClean="0">
                <a:ln>
                  <a:noFill/>
                </a:ln>
                <a:solidFill>
                  <a:schemeClr val="bg1"/>
                </a:solidFill>
                <a:effectLst/>
                <a:latin typeface="Showcard Gothic" panose="04020904020102020604" pitchFamily="82" charset="0"/>
              </a:rPr>
              <a:t>D</a:t>
            </a:r>
            <a:endParaRPr kumimoji="0" lang="en-GB" sz="3200" b="0" i="0" u="none" strike="noStrike" cap="none" normalizeH="0" baseline="0" dirty="0">
              <a:ln>
                <a:noFill/>
              </a:ln>
              <a:solidFill>
                <a:schemeClr val="bg1"/>
              </a:solidFill>
              <a:effectLst/>
              <a:latin typeface="Showcard Gothic" panose="04020904020102020604" pitchFamily="82" charset="0"/>
            </a:endParaRPr>
          </a:p>
        </p:txBody>
      </p:sp>
      <p:sp>
        <p:nvSpPr>
          <p:cNvPr id="13" name="Oval 12"/>
          <p:cNvSpPr/>
          <p:nvPr/>
        </p:nvSpPr>
        <p:spPr bwMode="auto">
          <a:xfrm>
            <a:off x="251520" y="2564904"/>
            <a:ext cx="936104" cy="825187"/>
          </a:xfrm>
          <a:prstGeom prst="ellipse">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3200" b="0" i="0" u="none" strike="noStrike" cap="none" normalizeH="0" baseline="0" dirty="0" smtClean="0">
                <a:ln>
                  <a:noFill/>
                </a:ln>
                <a:solidFill>
                  <a:schemeClr val="bg1"/>
                </a:solidFill>
                <a:effectLst/>
                <a:latin typeface="Showcard Gothic" panose="04020904020102020604" pitchFamily="82" charset="0"/>
              </a:rPr>
              <a:t>E</a:t>
            </a:r>
            <a:endParaRPr kumimoji="0" lang="en-GB" sz="3200" b="0" i="0" u="none" strike="noStrike" cap="none" normalizeH="0" baseline="0" dirty="0">
              <a:ln>
                <a:noFill/>
              </a:ln>
              <a:solidFill>
                <a:schemeClr val="bg1"/>
              </a:solidFill>
              <a:effectLst/>
              <a:latin typeface="Showcard Gothic" panose="04020904020102020604" pitchFamily="82" charset="0"/>
            </a:endParaRPr>
          </a:p>
        </p:txBody>
      </p:sp>
      <p:pic>
        <p:nvPicPr>
          <p:cNvPr id="1026" name="Picture 2" descr="Image result for putting pressure on a bleed 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692"/>
          <a:stretch/>
        </p:blipFill>
        <p:spPr bwMode="auto">
          <a:xfrm>
            <a:off x="5287747" y="1958049"/>
            <a:ext cx="3743325" cy="32617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75656" y="1445816"/>
            <a:ext cx="4392488" cy="523220"/>
          </a:xfrm>
          <a:prstGeom prst="rect">
            <a:avLst/>
          </a:prstGeom>
          <a:noFill/>
        </p:spPr>
        <p:txBody>
          <a:bodyPr wrap="square" rtlCol="0">
            <a:spAutoFit/>
          </a:bodyPr>
          <a:lstStyle/>
          <a:p>
            <a:r>
              <a:rPr lang="en-GB" sz="2800" b="1" dirty="0" smtClean="0">
                <a:solidFill>
                  <a:schemeClr val="bg1"/>
                </a:solidFill>
                <a:latin typeface="Calibri" panose="020F0502020204030204" pitchFamily="34" charset="0"/>
              </a:rPr>
              <a:t>Sit or Lay</a:t>
            </a:r>
            <a:endParaRPr lang="en-GB" sz="2800" b="1" dirty="0">
              <a:solidFill>
                <a:schemeClr val="bg1"/>
              </a:solidFill>
              <a:latin typeface="Calibri" panose="020F0502020204030204" pitchFamily="34" charset="0"/>
            </a:endParaRPr>
          </a:p>
        </p:txBody>
      </p:sp>
      <p:sp>
        <p:nvSpPr>
          <p:cNvPr id="15" name="TextBox 14"/>
          <p:cNvSpPr txBox="1"/>
          <p:nvPr/>
        </p:nvSpPr>
        <p:spPr>
          <a:xfrm>
            <a:off x="1506382" y="2715887"/>
            <a:ext cx="4392488" cy="523220"/>
          </a:xfrm>
          <a:prstGeom prst="rect">
            <a:avLst/>
          </a:prstGeom>
          <a:noFill/>
        </p:spPr>
        <p:txBody>
          <a:bodyPr wrap="square" rtlCol="0">
            <a:spAutoFit/>
          </a:bodyPr>
          <a:lstStyle/>
          <a:p>
            <a:r>
              <a:rPr lang="en-GB" sz="2800" b="1" dirty="0" smtClean="0">
                <a:solidFill>
                  <a:schemeClr val="bg1"/>
                </a:solidFill>
                <a:latin typeface="Calibri" panose="020F0502020204030204" pitchFamily="34" charset="0"/>
              </a:rPr>
              <a:t>Examine</a:t>
            </a:r>
            <a:endParaRPr lang="en-GB" sz="2800" b="1" dirty="0">
              <a:solidFill>
                <a:schemeClr val="bg1"/>
              </a:solidFill>
              <a:latin typeface="Calibri" panose="020F0502020204030204" pitchFamily="34" charset="0"/>
            </a:endParaRPr>
          </a:p>
        </p:txBody>
      </p:sp>
      <p:sp>
        <p:nvSpPr>
          <p:cNvPr id="16" name="TextBox 15"/>
          <p:cNvSpPr txBox="1"/>
          <p:nvPr/>
        </p:nvSpPr>
        <p:spPr>
          <a:xfrm>
            <a:off x="1494946" y="3978932"/>
            <a:ext cx="4392488" cy="523220"/>
          </a:xfrm>
          <a:prstGeom prst="rect">
            <a:avLst/>
          </a:prstGeom>
          <a:noFill/>
        </p:spPr>
        <p:txBody>
          <a:bodyPr wrap="square" rtlCol="0">
            <a:spAutoFit/>
          </a:bodyPr>
          <a:lstStyle/>
          <a:p>
            <a:r>
              <a:rPr lang="en-GB" sz="2800" b="1" dirty="0" smtClean="0">
                <a:solidFill>
                  <a:schemeClr val="bg1"/>
                </a:solidFill>
                <a:latin typeface="Calibri" panose="020F0502020204030204" pitchFamily="34" charset="0"/>
              </a:rPr>
              <a:t>Pressure</a:t>
            </a:r>
            <a:endParaRPr lang="en-GB" sz="2800" b="1" dirty="0">
              <a:solidFill>
                <a:schemeClr val="bg1"/>
              </a:solidFill>
              <a:latin typeface="Calibri" panose="020F0502020204030204" pitchFamily="34" charset="0"/>
            </a:endParaRPr>
          </a:p>
        </p:txBody>
      </p:sp>
      <p:sp>
        <p:nvSpPr>
          <p:cNvPr id="17" name="TextBox 16"/>
          <p:cNvSpPr txBox="1"/>
          <p:nvPr/>
        </p:nvSpPr>
        <p:spPr>
          <a:xfrm>
            <a:off x="1506382" y="5199684"/>
            <a:ext cx="4392488" cy="523220"/>
          </a:xfrm>
          <a:prstGeom prst="rect">
            <a:avLst/>
          </a:prstGeom>
          <a:noFill/>
        </p:spPr>
        <p:txBody>
          <a:bodyPr wrap="square" rtlCol="0">
            <a:spAutoFit/>
          </a:bodyPr>
          <a:lstStyle/>
          <a:p>
            <a:r>
              <a:rPr lang="en-GB" sz="2800" b="1" dirty="0" smtClean="0">
                <a:solidFill>
                  <a:schemeClr val="bg1"/>
                </a:solidFill>
                <a:latin typeface="Calibri" panose="020F0502020204030204" pitchFamily="34" charset="0"/>
              </a:rPr>
              <a:t>Dress</a:t>
            </a:r>
            <a:endParaRPr lang="en-GB" sz="28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29209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42875" y="0"/>
            <a:ext cx="6400800" cy="1143000"/>
          </a:xfrm>
        </p:spPr>
        <p:txBody>
          <a:bodyPr/>
          <a:lstStyle/>
          <a:p>
            <a:pPr algn="l">
              <a:defRPr/>
            </a:pPr>
            <a:r>
              <a:rPr lang="en-GB" b="1" dirty="0" smtClean="0">
                <a:solidFill>
                  <a:srgbClr val="FFFF00"/>
                </a:solidFill>
                <a:effectLst>
                  <a:outerShdw blurRad="38100" dist="38100" dir="2700000" algn="tl">
                    <a:srgbClr val="C0C0C0"/>
                  </a:outerShdw>
                </a:effectLst>
                <a:latin typeface="Calibri" pitchFamily="34" charset="0"/>
              </a:rPr>
              <a:t>Nosebleed</a:t>
            </a:r>
          </a:p>
        </p:txBody>
      </p:sp>
      <p:sp>
        <p:nvSpPr>
          <p:cNvPr id="106500" name="TextBox 3"/>
          <p:cNvSpPr txBox="1">
            <a:spLocks noChangeArrowheads="1"/>
          </p:cNvSpPr>
          <p:nvPr/>
        </p:nvSpPr>
        <p:spPr bwMode="auto">
          <a:xfrm>
            <a:off x="251520" y="1124744"/>
            <a:ext cx="5000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eaLnBrk="1" hangingPunct="1"/>
            <a:endParaRPr lang="en-GB" dirty="0">
              <a:latin typeface="Calibri" pitchFamily="34" charset="0"/>
            </a:endParaRPr>
          </a:p>
          <a:p>
            <a:pPr eaLnBrk="1" hangingPunct="1"/>
            <a:endParaRPr lang="en-GB" u="sng" dirty="0">
              <a:latin typeface="Calibri" pitchFamily="34" charset="0"/>
            </a:endParaRPr>
          </a:p>
        </p:txBody>
      </p:sp>
      <p:sp>
        <p:nvSpPr>
          <p:cNvPr id="6" name="TextBox 5"/>
          <p:cNvSpPr txBox="1"/>
          <p:nvPr/>
        </p:nvSpPr>
        <p:spPr>
          <a:xfrm>
            <a:off x="251520" y="6525344"/>
            <a:ext cx="5976664" cy="246221"/>
          </a:xfrm>
          <a:prstGeom prst="rect">
            <a:avLst/>
          </a:prstGeom>
          <a:noFill/>
        </p:spPr>
        <p:txBody>
          <a:bodyPr wrap="square" rtlCol="0">
            <a:spAutoFit/>
          </a:bodyPr>
          <a:lstStyle/>
          <a:p>
            <a:r>
              <a:rPr lang="en-GB" sz="1000" dirty="0" smtClean="0">
                <a:solidFill>
                  <a:schemeClr val="bg1"/>
                </a:solidFill>
                <a:latin typeface="Calibri" panose="020F0502020204030204" pitchFamily="34" charset="0"/>
              </a:rPr>
              <a:t>3. Demonstrate how to administer first aid to a casualty who is wounded and bleeding</a:t>
            </a:r>
            <a:endParaRPr lang="en-GB" sz="1000" dirty="0">
              <a:solidFill>
                <a:schemeClr val="bg1"/>
              </a:solidFill>
              <a:latin typeface="Calibri" panose="020F0502020204030204" pitchFamily="34" charset="0"/>
            </a:endParaRPr>
          </a:p>
        </p:txBody>
      </p:sp>
      <p:sp>
        <p:nvSpPr>
          <p:cNvPr id="2" name="Oval 1"/>
          <p:cNvSpPr/>
          <p:nvPr/>
        </p:nvSpPr>
        <p:spPr bwMode="auto">
          <a:xfrm>
            <a:off x="251520" y="2020202"/>
            <a:ext cx="936104" cy="825187"/>
          </a:xfrm>
          <a:prstGeom prst="ellipse">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3200" b="0" i="0" u="none" strike="noStrike" cap="none" normalizeH="0" baseline="0" dirty="0" smtClean="0">
                <a:ln>
                  <a:noFill/>
                </a:ln>
                <a:solidFill>
                  <a:schemeClr val="bg1"/>
                </a:solidFill>
                <a:effectLst/>
                <a:latin typeface="Showcard Gothic" panose="04020904020102020604" pitchFamily="82" charset="0"/>
              </a:rPr>
              <a:t>S</a:t>
            </a:r>
            <a:endParaRPr kumimoji="0" lang="en-GB" sz="3200" b="0" i="0" u="none" strike="noStrike" cap="none" normalizeH="0" baseline="0" dirty="0">
              <a:ln>
                <a:noFill/>
              </a:ln>
              <a:solidFill>
                <a:schemeClr val="bg1"/>
              </a:solidFill>
              <a:effectLst/>
              <a:latin typeface="Showcard Gothic" panose="04020904020102020604" pitchFamily="82" charset="0"/>
            </a:endParaRPr>
          </a:p>
        </p:txBody>
      </p:sp>
      <p:sp>
        <p:nvSpPr>
          <p:cNvPr id="13" name="Oval 12"/>
          <p:cNvSpPr/>
          <p:nvPr/>
        </p:nvSpPr>
        <p:spPr bwMode="auto">
          <a:xfrm>
            <a:off x="251520" y="3244338"/>
            <a:ext cx="936104" cy="825187"/>
          </a:xfrm>
          <a:prstGeom prst="ellipse">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3200" b="0" i="0" u="none" strike="noStrike" cap="none" normalizeH="0" baseline="0" dirty="0" smtClean="0">
                <a:ln>
                  <a:noFill/>
                </a:ln>
                <a:solidFill>
                  <a:schemeClr val="bg1"/>
                </a:solidFill>
                <a:effectLst/>
                <a:latin typeface="Showcard Gothic" panose="04020904020102020604" pitchFamily="82" charset="0"/>
              </a:rPr>
              <a:t>N</a:t>
            </a:r>
            <a:endParaRPr kumimoji="0" lang="en-GB" sz="3200" b="0" i="0" u="none" strike="noStrike" cap="none" normalizeH="0" baseline="0" dirty="0">
              <a:ln>
                <a:noFill/>
              </a:ln>
              <a:solidFill>
                <a:schemeClr val="bg1"/>
              </a:solidFill>
              <a:effectLst/>
              <a:latin typeface="Showcard Gothic" panose="04020904020102020604" pitchFamily="82" charset="0"/>
            </a:endParaRPr>
          </a:p>
        </p:txBody>
      </p:sp>
      <p:sp>
        <p:nvSpPr>
          <p:cNvPr id="3" name="TextBox 2"/>
          <p:cNvSpPr txBox="1"/>
          <p:nvPr/>
        </p:nvSpPr>
        <p:spPr>
          <a:xfrm>
            <a:off x="1475656" y="1955741"/>
            <a:ext cx="4392488" cy="954107"/>
          </a:xfrm>
          <a:prstGeom prst="rect">
            <a:avLst/>
          </a:prstGeom>
          <a:noFill/>
        </p:spPr>
        <p:txBody>
          <a:bodyPr wrap="square" rtlCol="0">
            <a:spAutoFit/>
          </a:bodyPr>
          <a:lstStyle/>
          <a:p>
            <a:r>
              <a:rPr lang="en-GB" sz="2800" dirty="0" smtClean="0">
                <a:solidFill>
                  <a:schemeClr val="bg1"/>
                </a:solidFill>
                <a:latin typeface="Calibri" panose="020F0502020204030204" pitchFamily="34" charset="0"/>
              </a:rPr>
              <a:t>Sit casualty down, head tipped forward</a:t>
            </a:r>
            <a:endParaRPr lang="en-GB" sz="2800" dirty="0">
              <a:solidFill>
                <a:schemeClr val="bg1"/>
              </a:solidFill>
              <a:latin typeface="Calibri" panose="020F0502020204030204" pitchFamily="34" charset="0"/>
            </a:endParaRPr>
          </a:p>
        </p:txBody>
      </p:sp>
      <p:sp>
        <p:nvSpPr>
          <p:cNvPr id="15" name="TextBox 14"/>
          <p:cNvSpPr txBox="1"/>
          <p:nvPr/>
        </p:nvSpPr>
        <p:spPr>
          <a:xfrm>
            <a:off x="1506382" y="3244338"/>
            <a:ext cx="4392488" cy="954107"/>
          </a:xfrm>
          <a:prstGeom prst="rect">
            <a:avLst/>
          </a:prstGeom>
          <a:noFill/>
        </p:spPr>
        <p:txBody>
          <a:bodyPr wrap="square" rtlCol="0">
            <a:spAutoFit/>
          </a:bodyPr>
          <a:lstStyle/>
          <a:p>
            <a:r>
              <a:rPr lang="en-GB" sz="2800" dirty="0" smtClean="0">
                <a:solidFill>
                  <a:schemeClr val="bg1"/>
                </a:solidFill>
                <a:latin typeface="Calibri" panose="020F0502020204030204" pitchFamily="34" charset="0"/>
              </a:rPr>
              <a:t>Nip soft part of nose for around 10 minutes</a:t>
            </a:r>
            <a:endParaRPr lang="en-GB" sz="2800" dirty="0">
              <a:solidFill>
                <a:schemeClr val="bg1"/>
              </a:solidFill>
              <a:latin typeface="Calibri" panose="020F0502020204030204" pitchFamily="34" charset="0"/>
            </a:endParaRPr>
          </a:p>
        </p:txBody>
      </p:sp>
      <p:sp>
        <p:nvSpPr>
          <p:cNvPr id="16" name="TextBox 15"/>
          <p:cNvSpPr txBox="1"/>
          <p:nvPr/>
        </p:nvSpPr>
        <p:spPr>
          <a:xfrm>
            <a:off x="251520" y="4939061"/>
            <a:ext cx="7109502" cy="954107"/>
          </a:xfrm>
          <a:prstGeom prst="rect">
            <a:avLst/>
          </a:prstGeom>
          <a:noFill/>
        </p:spPr>
        <p:txBody>
          <a:bodyPr wrap="square" rtlCol="0">
            <a:spAutoFit/>
          </a:bodyPr>
          <a:lstStyle/>
          <a:p>
            <a:r>
              <a:rPr lang="en-GB" sz="2800" b="1" dirty="0" smtClean="0">
                <a:solidFill>
                  <a:schemeClr val="bg1"/>
                </a:solidFill>
                <a:latin typeface="Calibri" panose="020F0502020204030204" pitchFamily="34" charset="0"/>
              </a:rPr>
              <a:t>If it bleeds for </a:t>
            </a:r>
            <a:r>
              <a:rPr lang="en-GB" sz="2800" b="1" u="sng" dirty="0" smtClean="0">
                <a:solidFill>
                  <a:schemeClr val="bg1"/>
                </a:solidFill>
                <a:latin typeface="Calibri" panose="020F0502020204030204" pitchFamily="34" charset="0"/>
              </a:rPr>
              <a:t>more than 30 minutes </a:t>
            </a:r>
            <a:r>
              <a:rPr lang="en-GB" sz="2800" b="1" dirty="0" smtClean="0">
                <a:solidFill>
                  <a:schemeClr val="bg1"/>
                </a:solidFill>
                <a:latin typeface="Calibri" panose="020F0502020204030204" pitchFamily="34" charset="0"/>
              </a:rPr>
              <a:t>take them to hospital</a:t>
            </a:r>
            <a:endParaRPr lang="en-GB" sz="2800" b="1" dirty="0">
              <a:solidFill>
                <a:schemeClr val="bg1"/>
              </a:solidFill>
              <a:latin typeface="Calibri" panose="020F0502020204030204" pitchFamily="34" charset="0"/>
            </a:endParaRPr>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5868144" y="1644138"/>
            <a:ext cx="2736304" cy="3064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9328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251520" y="260648"/>
            <a:ext cx="8064500" cy="769441"/>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spcBef>
                <a:spcPct val="50000"/>
              </a:spcBef>
              <a:defRPr/>
            </a:pPr>
            <a:r>
              <a:rPr lang="en-GB" sz="4400" b="1" dirty="0" smtClean="0">
                <a:solidFill>
                  <a:srgbClr val="FFFF00"/>
                </a:solidFill>
                <a:effectLst>
                  <a:outerShdw blurRad="38100" dist="38100" dir="2700000" algn="tl">
                    <a:srgbClr val="000000">
                      <a:alpha val="43137"/>
                    </a:srgbClr>
                  </a:outerShdw>
                </a:effectLst>
                <a:latin typeface="Calibri" pitchFamily="34" charset="0"/>
                <a:cs typeface="Arial" pitchFamily="34" charset="0"/>
              </a:rPr>
              <a:t>Dressings</a:t>
            </a:r>
            <a:endParaRPr lang="en-GB" sz="4400" b="1" dirty="0">
              <a:solidFill>
                <a:srgbClr val="FFFF00"/>
              </a:solidFill>
              <a:effectLst>
                <a:outerShdw blurRad="38100" dist="38100" dir="2700000" algn="tl">
                  <a:srgbClr val="000000">
                    <a:alpha val="43137"/>
                  </a:srgbClr>
                </a:outerShdw>
              </a:effectLst>
              <a:latin typeface="Calibri" pitchFamily="34" charset="0"/>
              <a:cs typeface="Arial" pitchFamily="34" charset="0"/>
            </a:endParaRPr>
          </a:p>
        </p:txBody>
      </p:sp>
      <p:sp>
        <p:nvSpPr>
          <p:cNvPr id="10" name="Rounded Rectangle 9"/>
          <p:cNvSpPr/>
          <p:nvPr/>
        </p:nvSpPr>
        <p:spPr bwMode="auto">
          <a:xfrm>
            <a:off x="3203848" y="2852936"/>
            <a:ext cx="3024336" cy="1368152"/>
          </a:xfrm>
          <a:prstGeom prst="roundRect">
            <a:avLst/>
          </a:prstGeom>
          <a:solidFill>
            <a:srgbClr val="92D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Calibri" panose="020F0502020204030204" pitchFamily="34" charset="0"/>
              </a:rPr>
              <a:t>Practice how to dress</a:t>
            </a:r>
            <a:r>
              <a:rPr kumimoji="0" lang="en-GB" sz="2400" b="1" i="0" u="none" strike="noStrike" cap="none" normalizeH="0" dirty="0" smtClean="0">
                <a:ln>
                  <a:noFill/>
                </a:ln>
                <a:solidFill>
                  <a:schemeClr val="tx1"/>
                </a:solidFill>
                <a:effectLst/>
                <a:latin typeface="Calibri" panose="020F0502020204030204" pitchFamily="34" charset="0"/>
              </a:rPr>
              <a:t> various types of wounds</a:t>
            </a:r>
            <a:endParaRPr kumimoji="0" lang="en-GB" sz="2400" b="1" i="0" u="none" strike="noStrike" cap="none" normalizeH="0" baseline="0" dirty="0">
              <a:ln>
                <a:noFill/>
              </a:ln>
              <a:solidFill>
                <a:schemeClr val="tx1"/>
              </a:solidFill>
              <a:effectLst/>
              <a:latin typeface="Calibri" panose="020F0502020204030204" pitchFamily="34" charset="0"/>
            </a:endParaRPr>
          </a:p>
        </p:txBody>
      </p:sp>
      <p:sp>
        <p:nvSpPr>
          <p:cNvPr id="2" name="Rectangle 1"/>
          <p:cNvSpPr/>
          <p:nvPr/>
        </p:nvSpPr>
        <p:spPr>
          <a:xfrm>
            <a:off x="41887" y="1450695"/>
            <a:ext cx="4860231" cy="584775"/>
          </a:xfrm>
          <a:prstGeom prst="rect">
            <a:avLst/>
          </a:prstGeom>
          <a:noFill/>
        </p:spPr>
        <p:txBody>
          <a:bodyPr wrap="square" lIns="91440" tIns="45720" rIns="91440" bIns="45720">
            <a:spAutoFit/>
          </a:bodyPr>
          <a:lstStyle/>
          <a:p>
            <a:pPr algn="ctr"/>
            <a:r>
              <a:rPr lang="en-US" sz="32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anose="020F0502020204030204" pitchFamily="34" charset="0"/>
              </a:rPr>
              <a:t>Must be sterile</a:t>
            </a:r>
            <a:endParaRPr lang="en-US" sz="32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anose="020F0502020204030204" pitchFamily="34" charset="0"/>
            </a:endParaRPr>
          </a:p>
        </p:txBody>
      </p:sp>
      <p:sp>
        <p:nvSpPr>
          <p:cNvPr id="12" name="Rectangle 11"/>
          <p:cNvSpPr/>
          <p:nvPr/>
        </p:nvSpPr>
        <p:spPr>
          <a:xfrm>
            <a:off x="379299" y="4869160"/>
            <a:ext cx="4860231" cy="584775"/>
          </a:xfrm>
          <a:prstGeom prst="rect">
            <a:avLst/>
          </a:prstGeom>
          <a:noFill/>
        </p:spPr>
        <p:txBody>
          <a:bodyPr wrap="square" lIns="91440" tIns="45720" rIns="91440" bIns="45720">
            <a:spAutoFit/>
          </a:bodyPr>
          <a:lstStyle/>
          <a:p>
            <a:pPr algn="ctr"/>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anose="020F0502020204030204" pitchFamily="34" charset="0"/>
              </a:rPr>
              <a:t>Low adherent</a:t>
            </a:r>
            <a:endParaRPr lang="en-US" sz="32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anose="020F0502020204030204" pitchFamily="34" charset="0"/>
            </a:endParaRPr>
          </a:p>
        </p:txBody>
      </p:sp>
      <p:sp>
        <p:nvSpPr>
          <p:cNvPr id="13" name="Rectangle 12"/>
          <p:cNvSpPr/>
          <p:nvPr/>
        </p:nvSpPr>
        <p:spPr>
          <a:xfrm>
            <a:off x="205174" y="2752182"/>
            <a:ext cx="2737568" cy="1569660"/>
          </a:xfrm>
          <a:prstGeom prst="rect">
            <a:avLst/>
          </a:prstGeom>
          <a:noFill/>
        </p:spPr>
        <p:txBody>
          <a:bodyPr wrap="square" lIns="91440" tIns="45720" rIns="91440" bIns="45720">
            <a:spAutoFit/>
          </a:bodyPr>
          <a:lstStyle/>
          <a:p>
            <a:r>
              <a:rPr lang="en-US" sz="32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anose="020F0502020204030204" pitchFamily="34" charset="0"/>
              </a:rPr>
              <a:t>Shouldn’t restrict blood flow</a:t>
            </a:r>
            <a:endParaRPr lang="en-US" sz="32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anose="020F0502020204030204" pitchFamily="34" charset="0"/>
            </a:endParaRPr>
          </a:p>
        </p:txBody>
      </p:sp>
      <p:sp>
        <p:nvSpPr>
          <p:cNvPr id="14" name="TextBox 13"/>
          <p:cNvSpPr txBox="1"/>
          <p:nvPr/>
        </p:nvSpPr>
        <p:spPr>
          <a:xfrm>
            <a:off x="247784" y="6525343"/>
            <a:ext cx="5976664" cy="246221"/>
          </a:xfrm>
          <a:prstGeom prst="rect">
            <a:avLst/>
          </a:prstGeom>
          <a:noFill/>
        </p:spPr>
        <p:txBody>
          <a:bodyPr wrap="square" rtlCol="0">
            <a:spAutoFit/>
          </a:bodyPr>
          <a:lstStyle/>
          <a:p>
            <a:r>
              <a:rPr lang="en-GB" sz="1000" dirty="0" smtClean="0">
                <a:solidFill>
                  <a:schemeClr val="bg1"/>
                </a:solidFill>
                <a:latin typeface="Calibri" panose="020F0502020204030204" pitchFamily="34" charset="0"/>
              </a:rPr>
              <a:t>3. Demonstrate how to administer first aid to a casualty who is wounded and bleeding</a:t>
            </a:r>
            <a:endParaRPr lang="en-GB" sz="1000" dirty="0">
              <a:solidFill>
                <a:schemeClr val="bg1"/>
              </a:solidFill>
              <a:latin typeface="Calibri" panose="020F0502020204030204" pitchFamily="34" charset="0"/>
            </a:endParaRPr>
          </a:p>
        </p:txBody>
      </p:sp>
      <p:sp>
        <p:nvSpPr>
          <p:cNvPr id="16" name="Rectangle 15"/>
          <p:cNvSpPr/>
          <p:nvPr/>
        </p:nvSpPr>
        <p:spPr>
          <a:xfrm>
            <a:off x="5724128" y="4509120"/>
            <a:ext cx="3276055" cy="1569660"/>
          </a:xfrm>
          <a:prstGeom prst="rect">
            <a:avLst/>
          </a:prstGeom>
          <a:noFill/>
        </p:spPr>
        <p:txBody>
          <a:bodyPr wrap="square" lIns="91440" tIns="45720" rIns="91440" bIns="45720">
            <a:spAutoFit/>
          </a:bodyPr>
          <a:lstStyle/>
          <a:p>
            <a:pPr algn="ctr"/>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anose="020F0502020204030204" pitchFamily="34" charset="0"/>
              </a:rPr>
              <a:t>Support arm injuries with an elevated sling</a:t>
            </a:r>
            <a:endParaRPr lang="en-US" sz="32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anose="020F0502020204030204" pitchFamily="34" charset="0"/>
            </a:endParaRPr>
          </a:p>
        </p:txBody>
      </p:sp>
      <p:sp>
        <p:nvSpPr>
          <p:cNvPr id="17" name="Rectangle 16"/>
          <p:cNvSpPr/>
          <p:nvPr/>
        </p:nvSpPr>
        <p:spPr>
          <a:xfrm>
            <a:off x="4268808" y="1386934"/>
            <a:ext cx="4860231" cy="1077218"/>
          </a:xfrm>
          <a:prstGeom prst="rect">
            <a:avLst/>
          </a:prstGeom>
          <a:noFill/>
        </p:spPr>
        <p:txBody>
          <a:bodyPr wrap="square" lIns="91440" tIns="45720" rIns="91440" bIns="45720">
            <a:spAutoFit/>
          </a:bodyPr>
          <a:lstStyle/>
          <a:p>
            <a:pPr algn="ctr"/>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anose="020F0502020204030204" pitchFamily="34" charset="0"/>
              </a:rPr>
              <a:t>Consider…Is it a ‘catastrophic bleed’?</a:t>
            </a:r>
            <a:endParaRPr lang="en-US" sz="32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anose="020F0502020204030204" pitchFamily="34" charset="0"/>
            </a:endParaRPr>
          </a:p>
        </p:txBody>
      </p:sp>
    </p:spTree>
    <p:extLst>
      <p:ext uri="{BB962C8B-B14F-4D97-AF65-F5344CB8AC3E}">
        <p14:creationId xmlns:p14="http://schemas.microsoft.com/office/powerpoint/2010/main" val="4403321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12" grpId="0"/>
      <p:bldP spid="13"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FF00"/>
                </a:solidFill>
                <a:latin typeface="Calibri" panose="020F0502020204030204" pitchFamily="34" charset="0"/>
              </a:rPr>
              <a:t>Learning Outcome</a:t>
            </a:r>
            <a:endParaRPr lang="en-GB" b="1" dirty="0">
              <a:solidFill>
                <a:srgbClr val="FFFF00"/>
              </a:solidFill>
              <a:latin typeface="Calibri" panose="020F0502020204030204" pitchFamily="34" charset="0"/>
            </a:endParaRPr>
          </a:p>
        </p:txBody>
      </p:sp>
      <p:sp>
        <p:nvSpPr>
          <p:cNvPr id="3" name="Content Placeholder 2"/>
          <p:cNvSpPr>
            <a:spLocks noGrp="1"/>
          </p:cNvSpPr>
          <p:nvPr>
            <p:ph idx="1"/>
          </p:nvPr>
        </p:nvSpPr>
        <p:spPr/>
        <p:txBody>
          <a:bodyPr/>
          <a:lstStyle/>
          <a:p>
            <a:pPr marL="0" indent="0" algn="ctr">
              <a:buNone/>
            </a:pPr>
            <a:endParaRPr lang="en-GB" dirty="0">
              <a:solidFill>
                <a:schemeClr val="bg1"/>
              </a:solidFill>
              <a:latin typeface="Calibri" panose="020F0502020204030204" pitchFamily="34" charset="0"/>
            </a:endParaRPr>
          </a:p>
          <a:p>
            <a:pPr marL="0" indent="0" algn="ctr">
              <a:buNone/>
            </a:pPr>
            <a:endParaRPr lang="en-GB" dirty="0">
              <a:solidFill>
                <a:schemeClr val="bg1"/>
              </a:solidFill>
              <a:latin typeface="Calibri" panose="020F0502020204030204" pitchFamily="34" charset="0"/>
            </a:endParaRPr>
          </a:p>
          <a:p>
            <a:pPr marL="0" indent="0" algn="ctr">
              <a:buNone/>
            </a:pPr>
            <a:r>
              <a:rPr lang="en-GB" dirty="0" smtClean="0">
                <a:solidFill>
                  <a:schemeClr val="bg1"/>
                </a:solidFill>
                <a:latin typeface="Calibri" panose="020F0502020204030204" pitchFamily="34" charset="0"/>
              </a:rPr>
              <a:t>4. Demonstrate </a:t>
            </a:r>
            <a:r>
              <a:rPr lang="en-GB" dirty="0">
                <a:solidFill>
                  <a:schemeClr val="bg1"/>
                </a:solidFill>
                <a:latin typeface="Calibri" panose="020F0502020204030204" pitchFamily="34" charset="0"/>
              </a:rPr>
              <a:t>how to administer first aid to a casualty who is suffering from shock</a:t>
            </a:r>
          </a:p>
        </p:txBody>
      </p:sp>
    </p:spTree>
    <p:extLst>
      <p:ext uri="{BB962C8B-B14F-4D97-AF65-F5344CB8AC3E}">
        <p14:creationId xmlns:p14="http://schemas.microsoft.com/office/powerpoint/2010/main" val="5717961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42875" y="0"/>
            <a:ext cx="6400800" cy="1143000"/>
          </a:xfrm>
        </p:spPr>
        <p:txBody>
          <a:bodyPr/>
          <a:lstStyle/>
          <a:p>
            <a:pPr algn="l">
              <a:defRPr/>
            </a:pPr>
            <a:r>
              <a:rPr lang="en-GB" b="1" dirty="0" smtClean="0">
                <a:solidFill>
                  <a:srgbClr val="FFFF00"/>
                </a:solidFill>
                <a:effectLst>
                  <a:outerShdw blurRad="38100" dist="38100" dir="2700000" algn="tl">
                    <a:srgbClr val="C0C0C0"/>
                  </a:outerShdw>
                </a:effectLst>
                <a:latin typeface="Calibri" pitchFamily="34" charset="0"/>
              </a:rPr>
              <a:t>Shock</a:t>
            </a:r>
          </a:p>
        </p:txBody>
      </p:sp>
      <p:sp>
        <p:nvSpPr>
          <p:cNvPr id="76804" name="TextBox 3"/>
          <p:cNvSpPr txBox="1">
            <a:spLocks noChangeArrowheads="1"/>
          </p:cNvSpPr>
          <p:nvPr/>
        </p:nvSpPr>
        <p:spPr bwMode="auto">
          <a:xfrm>
            <a:off x="285750" y="836712"/>
            <a:ext cx="774263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eaLnBrk="1" hangingPunct="1"/>
            <a:r>
              <a:rPr lang="en-GB" b="1" dirty="0">
                <a:solidFill>
                  <a:srgbClr val="FFFF00"/>
                </a:solidFill>
                <a:effectLst>
                  <a:outerShdw blurRad="38100" dist="38100" dir="2700000" algn="tl">
                    <a:srgbClr val="000000">
                      <a:alpha val="43137"/>
                    </a:srgbClr>
                  </a:outerShdw>
                </a:effectLst>
                <a:latin typeface="Calibri" pitchFamily="34" charset="0"/>
              </a:rPr>
              <a:t>What is shock?</a:t>
            </a:r>
          </a:p>
          <a:p>
            <a:pPr eaLnBrk="1" hangingPunct="1"/>
            <a:endParaRPr lang="en-GB" b="1" dirty="0">
              <a:latin typeface="Calibri" pitchFamily="34" charset="0"/>
            </a:endParaRPr>
          </a:p>
          <a:p>
            <a:pPr algn="ctr" eaLnBrk="1" hangingPunct="1"/>
            <a:r>
              <a:rPr lang="en-GB" dirty="0">
                <a:solidFill>
                  <a:schemeClr val="bg1"/>
                </a:solidFill>
                <a:latin typeface="Calibri" pitchFamily="34" charset="0"/>
              </a:rPr>
              <a:t>“A fall in the level of blood volume or blood pressure, resulting in poor oxygen supply to the body’s tissues”.</a:t>
            </a:r>
          </a:p>
        </p:txBody>
      </p:sp>
      <p:pic>
        <p:nvPicPr>
          <p:cNvPr id="81926" name="Picture 8" descr="http://www.tutorialjungle.com/tutorials/images/red_shock_text_8.jpg"/>
          <p:cNvPicPr>
            <a:picLocks noChangeAspect="1" noChangeArrowheads="1"/>
          </p:cNvPicPr>
          <p:nvPr/>
        </p:nvPicPr>
        <p:blipFill rotWithShape="1">
          <a:blip r:embed="rId3">
            <a:extLst>
              <a:ext uri="{28A0092B-C50C-407E-A947-70E740481C1C}">
                <a14:useLocalDpi xmlns:a14="http://schemas.microsoft.com/office/drawing/2010/main" val="0"/>
              </a:ext>
            </a:extLst>
          </a:blip>
          <a:srcRect t="18842" b="21405"/>
          <a:stretch/>
        </p:blipFill>
        <p:spPr bwMode="auto">
          <a:xfrm>
            <a:off x="2483768" y="2556139"/>
            <a:ext cx="3871317" cy="3469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47784" y="6525343"/>
            <a:ext cx="5976664" cy="246221"/>
          </a:xfrm>
          <a:prstGeom prst="rect">
            <a:avLst/>
          </a:prstGeom>
          <a:noFill/>
        </p:spPr>
        <p:txBody>
          <a:bodyPr wrap="square" rtlCol="0">
            <a:spAutoFit/>
          </a:bodyPr>
          <a:lstStyle/>
          <a:p>
            <a:r>
              <a:rPr lang="en-GB" sz="1000" dirty="0" smtClean="0">
                <a:solidFill>
                  <a:schemeClr val="bg1"/>
                </a:solidFill>
                <a:latin typeface="Calibri" panose="020F0502020204030204" pitchFamily="34" charset="0"/>
              </a:rPr>
              <a:t>4. Demonstrate how to administer first aid to a casualty who is suffering from shock</a:t>
            </a:r>
            <a:endParaRPr lang="en-GB" sz="1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998241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6804">
                                            <p:txEl>
                                              <p:pRg st="0" end="0"/>
                                            </p:txEl>
                                          </p:spTgt>
                                        </p:tgtEl>
                                        <p:attrNameLst>
                                          <p:attrName>style.visibility</p:attrName>
                                        </p:attrNameLst>
                                      </p:cBhvr>
                                      <p:to>
                                        <p:strVal val="visible"/>
                                      </p:to>
                                    </p:set>
                                    <p:animEffect transition="in" filter="blinds(horizontal)">
                                      <p:cBhvr>
                                        <p:cTn id="7" dur="500"/>
                                        <p:tgtEl>
                                          <p:spTgt spid="768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6804">
                                            <p:txEl>
                                              <p:pRg st="2" end="2"/>
                                            </p:txEl>
                                          </p:spTgt>
                                        </p:tgtEl>
                                        <p:attrNameLst>
                                          <p:attrName>style.visibility</p:attrName>
                                        </p:attrNameLst>
                                      </p:cBhvr>
                                      <p:to>
                                        <p:strVal val="visible"/>
                                      </p:to>
                                    </p:set>
                                    <p:animEffect transition="in" filter="blinds(horizontal)">
                                      <p:cBhvr>
                                        <p:cTn id="12" dur="500"/>
                                        <p:tgtEl>
                                          <p:spTgt spid="7680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42875" y="0"/>
            <a:ext cx="6400800" cy="1143000"/>
          </a:xfrm>
        </p:spPr>
        <p:txBody>
          <a:bodyPr/>
          <a:lstStyle/>
          <a:p>
            <a:pPr algn="l">
              <a:defRPr/>
            </a:pPr>
            <a:r>
              <a:rPr lang="en-GB" b="1" dirty="0" smtClean="0">
                <a:solidFill>
                  <a:srgbClr val="FFFF00"/>
                </a:solidFill>
                <a:effectLst>
                  <a:outerShdw blurRad="38100" dist="38100" dir="2700000" algn="tl">
                    <a:srgbClr val="C0C0C0"/>
                  </a:outerShdw>
                </a:effectLst>
                <a:latin typeface="Calibri" pitchFamily="34" charset="0"/>
              </a:rPr>
              <a:t>Types of Shock</a:t>
            </a:r>
          </a:p>
        </p:txBody>
      </p:sp>
      <p:sp>
        <p:nvSpPr>
          <p:cNvPr id="5" name="TextBox 4"/>
          <p:cNvSpPr txBox="1"/>
          <p:nvPr/>
        </p:nvSpPr>
        <p:spPr>
          <a:xfrm>
            <a:off x="247784" y="6525343"/>
            <a:ext cx="5976664" cy="246221"/>
          </a:xfrm>
          <a:prstGeom prst="rect">
            <a:avLst/>
          </a:prstGeom>
          <a:noFill/>
        </p:spPr>
        <p:txBody>
          <a:bodyPr wrap="square" rtlCol="0">
            <a:spAutoFit/>
          </a:bodyPr>
          <a:lstStyle/>
          <a:p>
            <a:r>
              <a:rPr lang="en-GB" sz="1000" dirty="0" smtClean="0">
                <a:solidFill>
                  <a:schemeClr val="bg1"/>
                </a:solidFill>
                <a:latin typeface="Calibri" panose="020F0502020204030204" pitchFamily="34" charset="0"/>
              </a:rPr>
              <a:t>4. Demonstrate how to administer first aid to a casualty who is suffering from shock</a:t>
            </a:r>
            <a:endParaRPr lang="en-GB" sz="1000" dirty="0">
              <a:solidFill>
                <a:schemeClr val="bg1"/>
              </a:solidFill>
              <a:latin typeface="Calibri" panose="020F0502020204030204" pitchFamily="34" charset="0"/>
            </a:endParaRPr>
          </a:p>
        </p:txBody>
      </p:sp>
      <p:sp>
        <p:nvSpPr>
          <p:cNvPr id="3" name="Rounded Rectangle 2"/>
          <p:cNvSpPr/>
          <p:nvPr/>
        </p:nvSpPr>
        <p:spPr bwMode="auto">
          <a:xfrm>
            <a:off x="247784" y="1340768"/>
            <a:ext cx="3100080" cy="720080"/>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Calibri" panose="020F0502020204030204" pitchFamily="34" charset="0"/>
              </a:rPr>
              <a:t>Hypovolemic</a:t>
            </a:r>
            <a:r>
              <a:rPr kumimoji="0" lang="en-GB" sz="2400" b="1" i="0" u="none" strike="noStrike" cap="none" normalizeH="0" dirty="0" smtClean="0">
                <a:ln>
                  <a:noFill/>
                </a:ln>
                <a:solidFill>
                  <a:schemeClr val="tx1"/>
                </a:solidFill>
                <a:effectLst/>
                <a:latin typeface="Calibri" panose="020F0502020204030204" pitchFamily="34" charset="0"/>
              </a:rPr>
              <a:t> Shock</a:t>
            </a:r>
            <a:endParaRPr kumimoji="0" lang="en-GB" sz="2400" b="1" i="0" u="none" strike="noStrike" cap="none" normalizeH="0" baseline="0" dirty="0">
              <a:ln>
                <a:noFill/>
              </a:ln>
              <a:solidFill>
                <a:schemeClr val="tx1"/>
              </a:solidFill>
              <a:effectLst/>
              <a:latin typeface="Calibri" panose="020F0502020204030204" pitchFamily="34" charset="0"/>
            </a:endParaRPr>
          </a:p>
        </p:txBody>
      </p:sp>
      <p:sp>
        <p:nvSpPr>
          <p:cNvPr id="8" name="Rounded Rectangle 7"/>
          <p:cNvSpPr/>
          <p:nvPr/>
        </p:nvSpPr>
        <p:spPr bwMode="auto">
          <a:xfrm>
            <a:off x="5796136" y="2924944"/>
            <a:ext cx="3100080" cy="720080"/>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Calibri" panose="020F0502020204030204" pitchFamily="34" charset="0"/>
              </a:rPr>
              <a:t>Cardiogenic</a:t>
            </a:r>
            <a:r>
              <a:rPr kumimoji="0" lang="en-GB" sz="2400" b="1" i="0" u="none" strike="noStrike" cap="none" normalizeH="0" dirty="0" smtClean="0">
                <a:ln>
                  <a:noFill/>
                </a:ln>
                <a:solidFill>
                  <a:schemeClr val="tx1"/>
                </a:solidFill>
                <a:effectLst/>
                <a:latin typeface="Calibri" panose="020F0502020204030204" pitchFamily="34" charset="0"/>
              </a:rPr>
              <a:t> Shock</a:t>
            </a:r>
            <a:endParaRPr kumimoji="0" lang="en-GB" sz="2400" b="1" i="0" u="none" strike="noStrike" cap="none" normalizeH="0" baseline="0" dirty="0">
              <a:ln>
                <a:noFill/>
              </a:ln>
              <a:solidFill>
                <a:schemeClr val="tx1"/>
              </a:solidFill>
              <a:effectLst/>
              <a:latin typeface="Calibri" panose="020F0502020204030204" pitchFamily="34" charset="0"/>
            </a:endParaRPr>
          </a:p>
        </p:txBody>
      </p:sp>
      <p:sp>
        <p:nvSpPr>
          <p:cNvPr id="9" name="Rounded Rectangle 8"/>
          <p:cNvSpPr/>
          <p:nvPr/>
        </p:nvSpPr>
        <p:spPr bwMode="auto">
          <a:xfrm>
            <a:off x="219337" y="5157192"/>
            <a:ext cx="3100080" cy="720080"/>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Calibri" panose="020F0502020204030204" pitchFamily="34" charset="0"/>
              </a:rPr>
              <a:t>Anaphylactic</a:t>
            </a:r>
            <a:r>
              <a:rPr kumimoji="0" lang="en-GB" sz="2400" b="1" i="0" u="none" strike="noStrike" cap="none" normalizeH="0" dirty="0" smtClean="0">
                <a:ln>
                  <a:noFill/>
                </a:ln>
                <a:solidFill>
                  <a:schemeClr val="tx1"/>
                </a:solidFill>
                <a:effectLst/>
                <a:latin typeface="Calibri" panose="020F0502020204030204" pitchFamily="34" charset="0"/>
              </a:rPr>
              <a:t> Shock</a:t>
            </a:r>
            <a:endParaRPr kumimoji="0" lang="en-GB" sz="2400" b="1" i="0" u="none" strike="noStrike" cap="none" normalizeH="0" baseline="0" dirty="0">
              <a:ln>
                <a:noFill/>
              </a:ln>
              <a:solidFill>
                <a:schemeClr val="tx1"/>
              </a:solidFill>
              <a:effectLst/>
              <a:latin typeface="Calibri" panose="020F0502020204030204" pitchFamily="34" charset="0"/>
            </a:endParaRPr>
          </a:p>
        </p:txBody>
      </p:sp>
      <p:sp>
        <p:nvSpPr>
          <p:cNvPr id="4" name="TextBox 3"/>
          <p:cNvSpPr txBox="1"/>
          <p:nvPr/>
        </p:nvSpPr>
        <p:spPr>
          <a:xfrm>
            <a:off x="4788024" y="1469975"/>
            <a:ext cx="3638272" cy="461665"/>
          </a:xfrm>
          <a:prstGeom prst="rect">
            <a:avLst/>
          </a:prstGeom>
          <a:noFill/>
        </p:spPr>
        <p:txBody>
          <a:bodyPr wrap="square" rtlCol="0">
            <a:spAutoFit/>
          </a:bodyPr>
          <a:lstStyle/>
          <a:p>
            <a:r>
              <a:rPr lang="en-GB" sz="2400" dirty="0" smtClean="0">
                <a:solidFill>
                  <a:schemeClr val="bg1"/>
                </a:solidFill>
                <a:latin typeface="Calibri" panose="020F0502020204030204" pitchFamily="34" charset="0"/>
              </a:rPr>
              <a:t>Loss of bodily fluids</a:t>
            </a:r>
            <a:endParaRPr lang="en-GB" sz="2400" dirty="0">
              <a:solidFill>
                <a:schemeClr val="bg1"/>
              </a:solidFill>
              <a:latin typeface="Calibri" panose="020F0502020204030204" pitchFamily="34" charset="0"/>
            </a:endParaRPr>
          </a:p>
        </p:txBody>
      </p:sp>
      <p:sp>
        <p:nvSpPr>
          <p:cNvPr id="11" name="TextBox 10"/>
          <p:cNvSpPr txBox="1"/>
          <p:nvPr/>
        </p:nvSpPr>
        <p:spPr>
          <a:xfrm>
            <a:off x="467544" y="2901736"/>
            <a:ext cx="4608512" cy="830997"/>
          </a:xfrm>
          <a:prstGeom prst="rect">
            <a:avLst/>
          </a:prstGeom>
          <a:noFill/>
        </p:spPr>
        <p:txBody>
          <a:bodyPr wrap="square" rtlCol="0">
            <a:spAutoFit/>
          </a:bodyPr>
          <a:lstStyle/>
          <a:p>
            <a:r>
              <a:rPr lang="en-GB" sz="2400" dirty="0" smtClean="0">
                <a:solidFill>
                  <a:schemeClr val="bg1"/>
                </a:solidFill>
                <a:latin typeface="Calibri" panose="020F0502020204030204" pitchFamily="34" charset="0"/>
              </a:rPr>
              <a:t>Fall in blood pressure, due to heart not pumping effectively</a:t>
            </a:r>
            <a:endParaRPr lang="en-GB" sz="2400" dirty="0">
              <a:solidFill>
                <a:schemeClr val="bg1"/>
              </a:solidFill>
              <a:latin typeface="Calibri" panose="020F0502020204030204" pitchFamily="34" charset="0"/>
            </a:endParaRPr>
          </a:p>
        </p:txBody>
      </p:sp>
      <p:sp>
        <p:nvSpPr>
          <p:cNvPr id="12" name="TextBox 11"/>
          <p:cNvSpPr txBox="1"/>
          <p:nvPr/>
        </p:nvSpPr>
        <p:spPr>
          <a:xfrm>
            <a:off x="4788024" y="5286399"/>
            <a:ext cx="3638272" cy="461665"/>
          </a:xfrm>
          <a:prstGeom prst="rect">
            <a:avLst/>
          </a:prstGeom>
          <a:noFill/>
        </p:spPr>
        <p:txBody>
          <a:bodyPr wrap="square" rtlCol="0">
            <a:spAutoFit/>
          </a:bodyPr>
          <a:lstStyle/>
          <a:p>
            <a:r>
              <a:rPr lang="en-GB" sz="2400" dirty="0" smtClean="0">
                <a:solidFill>
                  <a:schemeClr val="bg1"/>
                </a:solidFill>
                <a:latin typeface="Calibri" panose="020F0502020204030204" pitchFamily="34" charset="0"/>
              </a:rPr>
              <a:t>Severe allergic reaction</a:t>
            </a:r>
            <a:endParaRPr lang="en-GB" sz="2400" dirty="0">
              <a:solidFill>
                <a:schemeClr val="bg1"/>
              </a:solidFill>
              <a:latin typeface="Calibri" panose="020F0502020204030204" pitchFamily="34" charset="0"/>
            </a:endParaRPr>
          </a:p>
        </p:txBody>
      </p:sp>
      <p:cxnSp>
        <p:nvCxnSpPr>
          <p:cNvPr id="10" name="Straight Arrow Connector 9"/>
          <p:cNvCxnSpPr>
            <a:endCxn id="4" idx="1"/>
          </p:cNvCxnSpPr>
          <p:nvPr/>
        </p:nvCxnSpPr>
        <p:spPr bwMode="auto">
          <a:xfrm>
            <a:off x="3347864" y="1700807"/>
            <a:ext cx="1440160" cy="1"/>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5" name="Straight Arrow Connector 14"/>
          <p:cNvCxnSpPr/>
          <p:nvPr/>
        </p:nvCxnSpPr>
        <p:spPr bwMode="auto">
          <a:xfrm>
            <a:off x="3319417" y="5541639"/>
            <a:ext cx="1440160" cy="1"/>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6" name="Straight Arrow Connector 15"/>
          <p:cNvCxnSpPr/>
          <p:nvPr/>
        </p:nvCxnSpPr>
        <p:spPr bwMode="auto">
          <a:xfrm flipH="1">
            <a:off x="5076056" y="3284983"/>
            <a:ext cx="720080"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43796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4"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42875" y="0"/>
            <a:ext cx="4357688" cy="1143000"/>
          </a:xfrm>
        </p:spPr>
        <p:txBody>
          <a:bodyPr/>
          <a:lstStyle/>
          <a:p>
            <a:pPr algn="l">
              <a:defRPr/>
            </a:pPr>
            <a:r>
              <a:rPr lang="en-GB" b="1" dirty="0" smtClean="0">
                <a:solidFill>
                  <a:srgbClr val="FFFF00"/>
                </a:solidFill>
                <a:latin typeface="Calibri" pitchFamily="34" charset="0"/>
                <a:ea typeface="ＭＳ Ｐゴシック" pitchFamily="-112" charset="-128"/>
              </a:rPr>
              <a:t>Fainti</a:t>
            </a:r>
            <a:r>
              <a:rPr lang="en-GB" b="1" dirty="0" smtClean="0">
                <a:solidFill>
                  <a:srgbClr val="FFFF00"/>
                </a:solidFill>
                <a:latin typeface="Calibri" pitchFamily="34" charset="0"/>
              </a:rPr>
              <a:t>ng</a:t>
            </a:r>
          </a:p>
        </p:txBody>
      </p:sp>
      <p:sp>
        <p:nvSpPr>
          <p:cNvPr id="4" name="TextBox 3"/>
          <p:cNvSpPr txBox="1">
            <a:spLocks noChangeArrowheads="1"/>
          </p:cNvSpPr>
          <p:nvPr/>
        </p:nvSpPr>
        <p:spPr bwMode="auto">
          <a:xfrm>
            <a:off x="285750" y="1143000"/>
            <a:ext cx="767062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lnSpc>
                <a:spcPct val="90000"/>
              </a:lnSpc>
              <a:spcBef>
                <a:spcPct val="0"/>
              </a:spcBef>
              <a:buFontTx/>
              <a:buNone/>
            </a:pPr>
            <a:r>
              <a:rPr lang="en-GB" altLang="en-US" sz="2400" dirty="0" smtClean="0">
                <a:solidFill>
                  <a:schemeClr val="bg1"/>
                </a:solidFill>
                <a:latin typeface="Calibri" pitchFamily="34" charset="0"/>
                <a:cs typeface="Arial" pitchFamily="34" charset="0"/>
              </a:rPr>
              <a:t>Caused </a:t>
            </a:r>
            <a:r>
              <a:rPr lang="en-GB" altLang="en-US" sz="2400" dirty="0">
                <a:solidFill>
                  <a:schemeClr val="bg1"/>
                </a:solidFill>
                <a:latin typeface="Calibri" pitchFamily="34" charset="0"/>
                <a:cs typeface="Arial" pitchFamily="34" charset="0"/>
              </a:rPr>
              <a:t>by </a:t>
            </a:r>
            <a:r>
              <a:rPr lang="en-GB" altLang="en-US" sz="2400" b="1" dirty="0">
                <a:solidFill>
                  <a:schemeClr val="bg1"/>
                </a:solidFill>
                <a:latin typeface="Calibri" pitchFamily="34" charset="0"/>
                <a:cs typeface="Arial" pitchFamily="34" charset="0"/>
              </a:rPr>
              <a:t>a temporary reduction of blood flow to the brain</a:t>
            </a:r>
            <a:r>
              <a:rPr lang="en-GB" altLang="en-US" sz="2400" dirty="0">
                <a:solidFill>
                  <a:schemeClr val="bg1"/>
                </a:solidFill>
                <a:latin typeface="Calibri" pitchFamily="34" charset="0"/>
                <a:cs typeface="Arial" pitchFamily="34" charset="0"/>
              </a:rPr>
              <a:t>. Causing a partial or complete loss of consciousness. </a:t>
            </a:r>
          </a:p>
          <a:p>
            <a:pPr eaLnBrk="1" hangingPunct="1">
              <a:lnSpc>
                <a:spcPct val="90000"/>
              </a:lnSpc>
              <a:spcBef>
                <a:spcPct val="0"/>
              </a:spcBef>
              <a:buFontTx/>
              <a:buNone/>
            </a:pPr>
            <a:endParaRPr lang="en-GB" altLang="en-US" sz="2400" dirty="0">
              <a:latin typeface="Calibri" pitchFamily="34" charset="0"/>
              <a:cs typeface="Arial" pitchFamily="34" charset="0"/>
            </a:endParaRPr>
          </a:p>
          <a:p>
            <a:pPr eaLnBrk="1" hangingPunct="1">
              <a:lnSpc>
                <a:spcPct val="90000"/>
              </a:lnSpc>
              <a:spcBef>
                <a:spcPct val="0"/>
              </a:spcBef>
              <a:buFontTx/>
              <a:buNone/>
            </a:pPr>
            <a:r>
              <a:rPr lang="en-GB" altLang="en-US" sz="2400" b="1" dirty="0">
                <a:solidFill>
                  <a:srgbClr val="FFFF00"/>
                </a:solidFill>
                <a:latin typeface="Calibri" pitchFamily="34" charset="0"/>
                <a:cs typeface="Arial" pitchFamily="34" charset="0"/>
              </a:rPr>
              <a:t>What do you think can cause somebody to faint?</a:t>
            </a:r>
          </a:p>
          <a:p>
            <a:pPr eaLnBrk="1" hangingPunct="1">
              <a:lnSpc>
                <a:spcPct val="90000"/>
              </a:lnSpc>
              <a:spcBef>
                <a:spcPct val="0"/>
              </a:spcBef>
              <a:buFontTx/>
              <a:buNone/>
            </a:pPr>
            <a:endParaRPr lang="en-GB" altLang="en-US" sz="2400" dirty="0">
              <a:solidFill>
                <a:schemeClr val="bg1"/>
              </a:solidFill>
              <a:latin typeface="Calibri" pitchFamily="34" charset="0"/>
              <a:cs typeface="Arial" pitchFamily="34" charset="0"/>
            </a:endParaRPr>
          </a:p>
        </p:txBody>
      </p:sp>
      <p:sp>
        <p:nvSpPr>
          <p:cNvPr id="6" name="TextBox 5"/>
          <p:cNvSpPr txBox="1">
            <a:spLocks noChangeArrowheads="1"/>
          </p:cNvSpPr>
          <p:nvPr/>
        </p:nvSpPr>
        <p:spPr bwMode="auto">
          <a:xfrm>
            <a:off x="4572000" y="1143000"/>
            <a:ext cx="4214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pPr>
            <a:r>
              <a:rPr lang="en-GB" altLang="en-US" sz="1800" dirty="0" smtClean="0">
                <a:latin typeface="Calibri" pitchFamily="34" charset="0"/>
                <a:cs typeface="Arial" pitchFamily="34" charset="0"/>
              </a:rPr>
              <a:t> </a:t>
            </a:r>
            <a:endParaRPr lang="en-GB" altLang="en-US" sz="2400" b="1" u="sng" dirty="0">
              <a:latin typeface="Calibri" pitchFamily="34" charset="0"/>
              <a:cs typeface="Arial" pitchFamily="34" charset="0"/>
            </a:endParaRPr>
          </a:p>
        </p:txBody>
      </p:sp>
      <p:pic>
        <p:nvPicPr>
          <p:cNvPr id="79880" name="Picture 5" descr="http://www.health24.com/images/firstaid/fainting.jpg"/>
          <p:cNvPicPr>
            <a:picLocks noChangeAspect="1" noChangeArrowheads="1"/>
          </p:cNvPicPr>
          <p:nvPr/>
        </p:nvPicPr>
        <p:blipFill>
          <a:blip r:embed="rId3">
            <a:extLst>
              <a:ext uri="{28A0092B-C50C-407E-A947-70E740481C1C}">
                <a14:useLocalDpi xmlns:a14="http://schemas.microsoft.com/office/drawing/2010/main" val="0"/>
              </a:ext>
            </a:extLst>
          </a:blip>
          <a:srcRect l="4121" t="58420" b="14236"/>
          <a:stretch>
            <a:fillRect/>
          </a:stretch>
        </p:blipFill>
        <p:spPr bwMode="auto">
          <a:xfrm>
            <a:off x="899592" y="3573016"/>
            <a:ext cx="7632848" cy="17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47784" y="6525343"/>
            <a:ext cx="5976664" cy="246221"/>
          </a:xfrm>
          <a:prstGeom prst="rect">
            <a:avLst/>
          </a:prstGeom>
          <a:noFill/>
        </p:spPr>
        <p:txBody>
          <a:bodyPr wrap="square" rtlCol="0">
            <a:spAutoFit/>
          </a:bodyPr>
          <a:lstStyle/>
          <a:p>
            <a:r>
              <a:rPr lang="en-GB" sz="1000" dirty="0" smtClean="0">
                <a:solidFill>
                  <a:schemeClr val="bg1"/>
                </a:solidFill>
                <a:latin typeface="Calibri" panose="020F0502020204030204" pitchFamily="34" charset="0"/>
              </a:rPr>
              <a:t>4. Demonstrate how to administer first aid to a casualty who is suffering from shock</a:t>
            </a:r>
            <a:endParaRPr lang="en-GB" sz="1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85919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linds(horizontal)">
                                      <p:cBhvr>
                                        <p:cTn id="10" dur="500"/>
                                        <p:tgtEl>
                                          <p:spTgt spid="4">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linds(horizontal)">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FF00"/>
                </a:solidFill>
                <a:latin typeface="Calibri" panose="020F0502020204030204" pitchFamily="34" charset="0"/>
              </a:rPr>
              <a:t>Learning Outcome</a:t>
            </a:r>
            <a:endParaRPr lang="en-GB" b="1" dirty="0">
              <a:solidFill>
                <a:srgbClr val="FFFF00"/>
              </a:solidFill>
              <a:latin typeface="Calibri" panose="020F0502020204030204" pitchFamily="34" charset="0"/>
            </a:endParaRPr>
          </a:p>
        </p:txBody>
      </p:sp>
      <p:sp>
        <p:nvSpPr>
          <p:cNvPr id="3" name="Content Placeholder 2"/>
          <p:cNvSpPr>
            <a:spLocks noGrp="1"/>
          </p:cNvSpPr>
          <p:nvPr>
            <p:ph idx="1"/>
          </p:nvPr>
        </p:nvSpPr>
        <p:spPr/>
        <p:txBody>
          <a:bodyPr/>
          <a:lstStyle/>
          <a:p>
            <a:pPr marL="0" indent="0" algn="ctr">
              <a:buNone/>
            </a:pPr>
            <a:endParaRPr lang="en-GB" dirty="0">
              <a:solidFill>
                <a:schemeClr val="bg1"/>
              </a:solidFill>
              <a:latin typeface="Calibri" panose="020F0502020204030204" pitchFamily="34" charset="0"/>
            </a:endParaRPr>
          </a:p>
          <a:p>
            <a:pPr marL="0" indent="0" algn="ctr">
              <a:buNone/>
            </a:pPr>
            <a:endParaRPr lang="en-GB" dirty="0">
              <a:solidFill>
                <a:schemeClr val="bg1"/>
              </a:solidFill>
              <a:latin typeface="Calibri" panose="020F0502020204030204" pitchFamily="34" charset="0"/>
            </a:endParaRPr>
          </a:p>
          <a:p>
            <a:pPr marL="0" indent="0" algn="ctr">
              <a:buNone/>
            </a:pPr>
            <a:r>
              <a:rPr lang="en-GB" dirty="0">
                <a:solidFill>
                  <a:schemeClr val="bg1"/>
                </a:solidFill>
                <a:latin typeface="Calibri" panose="020F0502020204030204" pitchFamily="34" charset="0"/>
              </a:rPr>
              <a:t>5. Demonstrate how to provide appropriate first aid for minor injuries </a:t>
            </a:r>
          </a:p>
        </p:txBody>
      </p:sp>
    </p:spTree>
    <p:extLst>
      <p:ext uri="{BB962C8B-B14F-4D97-AF65-F5344CB8AC3E}">
        <p14:creationId xmlns:p14="http://schemas.microsoft.com/office/powerpoint/2010/main" val="227675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42874" y="0"/>
            <a:ext cx="7309445" cy="1143000"/>
          </a:xfrm>
        </p:spPr>
        <p:txBody>
          <a:bodyPr/>
          <a:lstStyle/>
          <a:p>
            <a:pPr algn="l">
              <a:defRPr/>
            </a:pPr>
            <a:r>
              <a:rPr lang="en-GB" sz="4000" b="1" dirty="0" smtClean="0">
                <a:solidFill>
                  <a:srgbClr val="FFFF00"/>
                </a:solidFill>
                <a:latin typeface="Calibri" pitchFamily="34" charset="0"/>
              </a:rPr>
              <a:t>Minor Injuries – Cuts &amp; Grazes</a:t>
            </a:r>
          </a:p>
        </p:txBody>
      </p:sp>
      <p:sp>
        <p:nvSpPr>
          <p:cNvPr id="9" name="TextBox 8"/>
          <p:cNvSpPr txBox="1"/>
          <p:nvPr/>
        </p:nvSpPr>
        <p:spPr>
          <a:xfrm>
            <a:off x="247784" y="6525343"/>
            <a:ext cx="5976664" cy="246221"/>
          </a:xfrm>
          <a:prstGeom prst="rect">
            <a:avLst/>
          </a:prstGeom>
          <a:noFill/>
        </p:spPr>
        <p:txBody>
          <a:bodyPr wrap="square" rtlCol="0">
            <a:spAutoFit/>
          </a:bodyPr>
          <a:lstStyle/>
          <a:p>
            <a:r>
              <a:rPr lang="en-GB" sz="1000" dirty="0" smtClean="0">
                <a:solidFill>
                  <a:schemeClr val="bg1"/>
                </a:solidFill>
                <a:latin typeface="Calibri" panose="020F0502020204030204" pitchFamily="34" charset="0"/>
              </a:rPr>
              <a:t>5. Demonstrate how to provide appropriate first aid for minor injuries </a:t>
            </a:r>
            <a:endParaRPr lang="en-GB" sz="1000" dirty="0">
              <a:solidFill>
                <a:schemeClr val="bg1"/>
              </a:solidFill>
              <a:latin typeface="Calibri" panose="020F0502020204030204" pitchFamily="34" charset="0"/>
            </a:endParaRPr>
          </a:p>
        </p:txBody>
      </p:sp>
      <p:sp>
        <p:nvSpPr>
          <p:cNvPr id="2" name="AutoShape 2" descr="Image result for cuts and grazes">
            <a:hlinkClick r:id="rId3"/>
          </p:cNvPr>
          <p:cNvSpPr>
            <a:spLocks noChangeAspect="1" noChangeArrowheads="1"/>
          </p:cNvSpPr>
          <p:nvPr/>
        </p:nvSpPr>
        <p:spPr bwMode="auto">
          <a:xfrm>
            <a:off x="53975" y="-1790700"/>
            <a:ext cx="66579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7599" y="2517660"/>
            <a:ext cx="4569214" cy="2558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47784" y="1556792"/>
            <a:ext cx="3604136" cy="4154984"/>
          </a:xfrm>
          <a:prstGeom prst="rect">
            <a:avLst/>
          </a:prstGeom>
          <a:noFill/>
        </p:spPr>
        <p:txBody>
          <a:bodyPr wrap="square" rtlCol="0">
            <a:spAutoFit/>
          </a:bodyPr>
          <a:lstStyle/>
          <a:p>
            <a:pPr marL="342900" indent="-342900">
              <a:buFont typeface="Wingdings" panose="05000000000000000000" pitchFamily="2" charset="2"/>
              <a:buChar char="Ø"/>
            </a:pPr>
            <a:r>
              <a:rPr lang="en-GB" sz="2400" dirty="0">
                <a:solidFill>
                  <a:schemeClr val="bg1"/>
                </a:solidFill>
                <a:latin typeface="Calibri" panose="020F0502020204030204" pitchFamily="34" charset="0"/>
              </a:rPr>
              <a:t>I</a:t>
            </a:r>
            <a:r>
              <a:rPr lang="en-GB" sz="2400" dirty="0" smtClean="0">
                <a:solidFill>
                  <a:schemeClr val="bg1"/>
                </a:solidFill>
                <a:latin typeface="Calibri" panose="020F0502020204030204" pitchFamily="34" charset="0"/>
              </a:rPr>
              <a:t>rrigate wound</a:t>
            </a:r>
          </a:p>
          <a:p>
            <a:pPr marL="342900" indent="-342900">
              <a:buFont typeface="Wingdings" panose="05000000000000000000" pitchFamily="2" charset="2"/>
              <a:buChar char="Ø"/>
            </a:pPr>
            <a:endParaRPr lang="en-GB" sz="2400" dirty="0">
              <a:solidFill>
                <a:schemeClr val="bg1"/>
              </a:solidFill>
              <a:latin typeface="Calibri" panose="020F0502020204030204" pitchFamily="34" charset="0"/>
            </a:endParaRPr>
          </a:p>
          <a:p>
            <a:pPr marL="342900" indent="-342900">
              <a:buFont typeface="Wingdings" panose="05000000000000000000" pitchFamily="2" charset="2"/>
              <a:buChar char="Ø"/>
            </a:pPr>
            <a:r>
              <a:rPr lang="en-GB" sz="2400" dirty="0" smtClean="0">
                <a:solidFill>
                  <a:schemeClr val="bg1"/>
                </a:solidFill>
                <a:latin typeface="Calibri" panose="020F0502020204030204" pitchFamily="34" charset="0"/>
              </a:rPr>
              <a:t>Pat the wound dry with a sterile swab</a:t>
            </a:r>
          </a:p>
          <a:p>
            <a:pPr marL="342900" indent="-342900">
              <a:buFont typeface="Wingdings" panose="05000000000000000000" pitchFamily="2" charset="2"/>
              <a:buChar char="Ø"/>
            </a:pPr>
            <a:endParaRPr lang="en-GB" sz="2400" dirty="0">
              <a:solidFill>
                <a:schemeClr val="bg1"/>
              </a:solidFill>
              <a:latin typeface="Calibri" panose="020F0502020204030204" pitchFamily="34" charset="0"/>
            </a:endParaRPr>
          </a:p>
          <a:p>
            <a:pPr marL="342900" indent="-342900">
              <a:buFont typeface="Wingdings" panose="05000000000000000000" pitchFamily="2" charset="2"/>
              <a:buChar char="Ø"/>
            </a:pPr>
            <a:r>
              <a:rPr lang="en-GB" sz="2400" dirty="0" smtClean="0">
                <a:solidFill>
                  <a:schemeClr val="bg1"/>
                </a:solidFill>
                <a:latin typeface="Calibri" panose="020F0502020204030204" pitchFamily="34" charset="0"/>
              </a:rPr>
              <a:t>Cover with a plaster or low-adherent dressing</a:t>
            </a:r>
          </a:p>
          <a:p>
            <a:pPr marL="342900" indent="-342900">
              <a:buFont typeface="Wingdings" panose="05000000000000000000" pitchFamily="2" charset="2"/>
              <a:buChar char="Ø"/>
            </a:pPr>
            <a:endParaRPr lang="en-GB" sz="2400" dirty="0">
              <a:solidFill>
                <a:schemeClr val="bg1"/>
              </a:solidFill>
              <a:latin typeface="Calibri" panose="020F0502020204030204" pitchFamily="34" charset="0"/>
            </a:endParaRPr>
          </a:p>
          <a:p>
            <a:pPr marL="342900" indent="-342900">
              <a:buFont typeface="Wingdings" panose="05000000000000000000" pitchFamily="2" charset="2"/>
              <a:buChar char="Ø"/>
            </a:pPr>
            <a:r>
              <a:rPr lang="en-GB" sz="2400" dirty="0" smtClean="0">
                <a:solidFill>
                  <a:schemeClr val="bg1"/>
                </a:solidFill>
                <a:latin typeface="Calibri" panose="020F0502020204030204" pitchFamily="34" charset="0"/>
              </a:rPr>
              <a:t>If immunisations aren't up to date seek medical advice</a:t>
            </a:r>
            <a:endParaRPr lang="en-GB" sz="2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281636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251520" y="260648"/>
            <a:ext cx="8064500" cy="769441"/>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spcBef>
                <a:spcPct val="50000"/>
              </a:spcBef>
              <a:defRPr/>
            </a:pPr>
            <a:r>
              <a:rPr lang="en-GB" sz="4400" b="1" dirty="0" smtClean="0">
                <a:solidFill>
                  <a:srgbClr val="FFFF00"/>
                </a:solidFill>
                <a:effectLst>
                  <a:outerShdw blurRad="38100" dist="38100" dir="2700000" algn="tl">
                    <a:srgbClr val="000000">
                      <a:alpha val="43137"/>
                    </a:srgbClr>
                  </a:outerShdw>
                </a:effectLst>
                <a:latin typeface="Calibri" pitchFamily="34" charset="0"/>
                <a:cs typeface="Arial" pitchFamily="34" charset="0"/>
              </a:rPr>
              <a:t>Unit Learning Outcomes</a:t>
            </a:r>
            <a:endParaRPr lang="en-GB" sz="4400" b="1" dirty="0">
              <a:solidFill>
                <a:srgbClr val="FFFF00"/>
              </a:solidFill>
              <a:effectLst>
                <a:outerShdw blurRad="38100" dist="38100" dir="2700000" algn="tl">
                  <a:srgbClr val="000000">
                    <a:alpha val="43137"/>
                  </a:srgbClr>
                </a:outerShdw>
              </a:effectLst>
              <a:latin typeface="Calibri" pitchFamily="34" charset="0"/>
              <a:cs typeface="Arial" pitchFamily="34" charset="0"/>
            </a:endParaRPr>
          </a:p>
        </p:txBody>
      </p:sp>
      <p:sp>
        <p:nvSpPr>
          <p:cNvPr id="2" name="TextBox 1"/>
          <p:cNvSpPr txBox="1"/>
          <p:nvPr/>
        </p:nvSpPr>
        <p:spPr>
          <a:xfrm>
            <a:off x="395536" y="1340768"/>
            <a:ext cx="8136904" cy="4832092"/>
          </a:xfrm>
          <a:prstGeom prst="rect">
            <a:avLst/>
          </a:prstGeom>
          <a:noFill/>
        </p:spPr>
        <p:txBody>
          <a:bodyPr wrap="square" rtlCol="0">
            <a:spAutoFit/>
          </a:bodyPr>
          <a:lstStyle/>
          <a:p>
            <a:pPr marL="457200" indent="-457200">
              <a:buFont typeface="+mj-lt"/>
              <a:buAutoNum type="arabicPeriod"/>
            </a:pPr>
            <a:r>
              <a:rPr lang="en-GB" sz="2200" dirty="0" smtClean="0">
                <a:solidFill>
                  <a:schemeClr val="bg1"/>
                </a:solidFill>
                <a:latin typeface="Calibri" panose="020F0502020204030204" pitchFamily="34" charset="0"/>
              </a:rPr>
              <a:t>Explain the aims of administering First Aid</a:t>
            </a:r>
          </a:p>
          <a:p>
            <a:pPr marL="457200" indent="-457200">
              <a:buFont typeface="+mj-lt"/>
              <a:buAutoNum type="arabicPeriod"/>
            </a:pPr>
            <a:endParaRPr lang="en-GB" sz="2200" dirty="0">
              <a:solidFill>
                <a:schemeClr val="bg1"/>
              </a:solidFill>
              <a:latin typeface="Calibri" panose="020F0502020204030204" pitchFamily="34" charset="0"/>
            </a:endParaRPr>
          </a:p>
          <a:p>
            <a:pPr marL="457200" indent="-457200">
              <a:buFont typeface="+mj-lt"/>
              <a:buAutoNum type="arabicPeriod"/>
            </a:pPr>
            <a:r>
              <a:rPr lang="en-GB" sz="2200" dirty="0" smtClean="0">
                <a:solidFill>
                  <a:schemeClr val="bg1"/>
                </a:solidFill>
                <a:latin typeface="Calibri" panose="020F0502020204030204" pitchFamily="34" charset="0"/>
              </a:rPr>
              <a:t>Identify the key components of a First Aid Kit</a:t>
            </a:r>
          </a:p>
          <a:p>
            <a:pPr marL="457200" indent="-457200">
              <a:buFont typeface="+mj-lt"/>
              <a:buAutoNum type="arabicPeriod"/>
            </a:pPr>
            <a:endParaRPr lang="en-GB" sz="2200" dirty="0">
              <a:solidFill>
                <a:schemeClr val="bg1"/>
              </a:solidFill>
              <a:latin typeface="Calibri" panose="020F0502020204030204" pitchFamily="34" charset="0"/>
            </a:endParaRPr>
          </a:p>
          <a:p>
            <a:pPr marL="457200" indent="-457200">
              <a:buFont typeface="+mj-lt"/>
              <a:buAutoNum type="arabicPeriod"/>
            </a:pPr>
            <a:r>
              <a:rPr lang="en-GB" sz="2200" dirty="0" smtClean="0">
                <a:solidFill>
                  <a:schemeClr val="bg1"/>
                </a:solidFill>
                <a:latin typeface="Calibri" panose="020F0502020204030204" pitchFamily="34" charset="0"/>
              </a:rPr>
              <a:t>Demonstrate how to administer first aid to a casualty who is wounded and bleeding</a:t>
            </a:r>
          </a:p>
          <a:p>
            <a:pPr marL="457200" indent="-457200">
              <a:buFont typeface="+mj-lt"/>
              <a:buAutoNum type="arabicPeriod"/>
            </a:pPr>
            <a:endParaRPr lang="en-GB" sz="2200" dirty="0">
              <a:solidFill>
                <a:schemeClr val="bg1"/>
              </a:solidFill>
              <a:latin typeface="Calibri" panose="020F0502020204030204" pitchFamily="34" charset="0"/>
            </a:endParaRPr>
          </a:p>
          <a:p>
            <a:pPr marL="457200" indent="-457200">
              <a:buFont typeface="+mj-lt"/>
              <a:buAutoNum type="arabicPeriod"/>
            </a:pPr>
            <a:r>
              <a:rPr lang="en-GB" sz="2200" dirty="0" smtClean="0">
                <a:solidFill>
                  <a:schemeClr val="bg1"/>
                </a:solidFill>
                <a:latin typeface="Calibri" panose="020F0502020204030204" pitchFamily="34" charset="0"/>
              </a:rPr>
              <a:t>Demonstrate how to administer first aid to a casualty who is suffering from shock</a:t>
            </a:r>
          </a:p>
          <a:p>
            <a:pPr marL="457200" indent="-457200">
              <a:buFont typeface="+mj-lt"/>
              <a:buAutoNum type="arabicPeriod"/>
            </a:pPr>
            <a:endParaRPr lang="en-GB" sz="2200" dirty="0">
              <a:solidFill>
                <a:schemeClr val="bg1"/>
              </a:solidFill>
              <a:latin typeface="Calibri" panose="020F0502020204030204" pitchFamily="34" charset="0"/>
            </a:endParaRPr>
          </a:p>
          <a:p>
            <a:pPr marL="457200" indent="-457200">
              <a:buFont typeface="+mj-lt"/>
              <a:buAutoNum type="arabicPeriod"/>
            </a:pPr>
            <a:r>
              <a:rPr lang="en-GB" sz="2200" dirty="0" smtClean="0">
                <a:solidFill>
                  <a:schemeClr val="bg1"/>
                </a:solidFill>
                <a:latin typeface="Calibri" panose="020F0502020204030204" pitchFamily="34" charset="0"/>
              </a:rPr>
              <a:t>Demonstrate how to provide appropriate first aid for minor injuries </a:t>
            </a:r>
          </a:p>
          <a:p>
            <a:pPr marL="457200" indent="-457200">
              <a:buFont typeface="+mj-lt"/>
              <a:buAutoNum type="arabicPeriod"/>
            </a:pPr>
            <a:endParaRPr lang="en-GB" sz="2200" dirty="0">
              <a:solidFill>
                <a:schemeClr val="bg1"/>
              </a:solidFill>
              <a:latin typeface="Calibri" panose="020F0502020204030204" pitchFamily="34" charset="0"/>
            </a:endParaRPr>
          </a:p>
          <a:p>
            <a:pPr marL="457200" indent="-457200">
              <a:buFont typeface="+mj-lt"/>
              <a:buAutoNum type="arabicPeriod"/>
            </a:pPr>
            <a:r>
              <a:rPr lang="en-GB" sz="2200" dirty="0" smtClean="0">
                <a:solidFill>
                  <a:schemeClr val="bg1"/>
                </a:solidFill>
                <a:latin typeface="Calibri" panose="020F0502020204030204" pitchFamily="34" charset="0"/>
              </a:rPr>
              <a:t>Explain the importance of recording and reporting incidents</a:t>
            </a:r>
          </a:p>
        </p:txBody>
      </p:sp>
    </p:spTree>
    <p:extLst>
      <p:ext uri="{BB962C8B-B14F-4D97-AF65-F5344CB8AC3E}">
        <p14:creationId xmlns:p14="http://schemas.microsoft.com/office/powerpoint/2010/main" val="418274969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42874" y="0"/>
            <a:ext cx="7309445" cy="1143000"/>
          </a:xfrm>
        </p:spPr>
        <p:txBody>
          <a:bodyPr/>
          <a:lstStyle/>
          <a:p>
            <a:pPr algn="l">
              <a:defRPr/>
            </a:pPr>
            <a:r>
              <a:rPr lang="en-GB" sz="4000" b="1" dirty="0" smtClean="0">
                <a:solidFill>
                  <a:srgbClr val="FFFF00"/>
                </a:solidFill>
                <a:latin typeface="Calibri" pitchFamily="34" charset="0"/>
              </a:rPr>
              <a:t>Minor Injuries – Bruises</a:t>
            </a:r>
          </a:p>
        </p:txBody>
      </p:sp>
      <p:sp>
        <p:nvSpPr>
          <p:cNvPr id="9" name="TextBox 8"/>
          <p:cNvSpPr txBox="1"/>
          <p:nvPr/>
        </p:nvSpPr>
        <p:spPr>
          <a:xfrm>
            <a:off x="247784" y="6525343"/>
            <a:ext cx="5976664" cy="246221"/>
          </a:xfrm>
          <a:prstGeom prst="rect">
            <a:avLst/>
          </a:prstGeom>
          <a:noFill/>
        </p:spPr>
        <p:txBody>
          <a:bodyPr wrap="square" rtlCol="0">
            <a:spAutoFit/>
          </a:bodyPr>
          <a:lstStyle/>
          <a:p>
            <a:r>
              <a:rPr lang="en-GB" sz="1000" dirty="0" smtClean="0">
                <a:solidFill>
                  <a:schemeClr val="bg1"/>
                </a:solidFill>
                <a:latin typeface="Calibri" panose="020F0502020204030204" pitchFamily="34" charset="0"/>
              </a:rPr>
              <a:t>5. Demonstrate how to provide appropriate first aid for minor injuries </a:t>
            </a:r>
            <a:endParaRPr lang="en-GB" sz="1000" dirty="0">
              <a:solidFill>
                <a:schemeClr val="bg1"/>
              </a:solidFill>
              <a:latin typeface="Calibri" panose="020F0502020204030204" pitchFamily="34" charset="0"/>
            </a:endParaRPr>
          </a:p>
        </p:txBody>
      </p:sp>
      <p:sp>
        <p:nvSpPr>
          <p:cNvPr id="10" name="TextBox 9"/>
          <p:cNvSpPr txBox="1"/>
          <p:nvPr/>
        </p:nvSpPr>
        <p:spPr>
          <a:xfrm>
            <a:off x="247784" y="1834084"/>
            <a:ext cx="3604136" cy="3046988"/>
          </a:xfrm>
          <a:prstGeom prst="rect">
            <a:avLst/>
          </a:prstGeom>
          <a:noFill/>
        </p:spPr>
        <p:txBody>
          <a:bodyPr wrap="square" rtlCol="0">
            <a:spAutoFit/>
          </a:bodyPr>
          <a:lstStyle/>
          <a:p>
            <a:pPr marL="342900" indent="-342900">
              <a:buFont typeface="Wingdings" panose="05000000000000000000" pitchFamily="2" charset="2"/>
              <a:buChar char="Ø"/>
            </a:pPr>
            <a:r>
              <a:rPr lang="en-GB" sz="2400" dirty="0" smtClean="0">
                <a:solidFill>
                  <a:schemeClr val="bg1"/>
                </a:solidFill>
                <a:latin typeface="Calibri" panose="020F0502020204030204" pitchFamily="34" charset="0"/>
              </a:rPr>
              <a:t>Reduce Swelling</a:t>
            </a:r>
          </a:p>
          <a:p>
            <a:endParaRPr lang="en-GB" sz="2400" dirty="0" smtClean="0">
              <a:solidFill>
                <a:schemeClr val="bg1"/>
              </a:solidFill>
              <a:latin typeface="Calibri" panose="020F0502020204030204" pitchFamily="34" charset="0"/>
            </a:endParaRPr>
          </a:p>
          <a:p>
            <a:pPr marL="342900" indent="-342900">
              <a:buFont typeface="Wingdings" panose="05000000000000000000" pitchFamily="2" charset="2"/>
              <a:buChar char="Ø"/>
            </a:pPr>
            <a:r>
              <a:rPr lang="en-GB" sz="2400" dirty="0" smtClean="0">
                <a:solidFill>
                  <a:schemeClr val="bg1"/>
                </a:solidFill>
                <a:latin typeface="Calibri" panose="020F0502020204030204" pitchFamily="34" charset="0"/>
              </a:rPr>
              <a:t>Place ice pack on the bruising for 10 minutes</a:t>
            </a:r>
          </a:p>
          <a:p>
            <a:pPr marL="342900" indent="-342900">
              <a:buFont typeface="Wingdings" panose="05000000000000000000" pitchFamily="2" charset="2"/>
              <a:buChar char="Ø"/>
            </a:pPr>
            <a:endParaRPr lang="en-GB" sz="2400" dirty="0">
              <a:solidFill>
                <a:schemeClr val="bg1"/>
              </a:solidFill>
              <a:latin typeface="Calibri" panose="020F0502020204030204" pitchFamily="34" charset="0"/>
            </a:endParaRPr>
          </a:p>
          <a:p>
            <a:pPr marL="342900" indent="-342900">
              <a:buFont typeface="Wingdings" panose="05000000000000000000" pitchFamily="2" charset="2"/>
              <a:buChar char="Ø"/>
            </a:pPr>
            <a:r>
              <a:rPr lang="en-GB" sz="2400" dirty="0" smtClean="0">
                <a:solidFill>
                  <a:schemeClr val="bg1"/>
                </a:solidFill>
                <a:latin typeface="Calibri" panose="020F0502020204030204" pitchFamily="34" charset="0"/>
              </a:rPr>
              <a:t>If you don’t have an ice pack, run it under cold running water </a:t>
            </a:r>
          </a:p>
        </p:txBody>
      </p:sp>
      <p:pic>
        <p:nvPicPr>
          <p:cNvPr id="10242" name="Picture 2" descr="Image result for bruises">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745" r="16944"/>
          <a:stretch/>
        </p:blipFill>
        <p:spPr bwMode="auto">
          <a:xfrm>
            <a:off x="4644008" y="1834084"/>
            <a:ext cx="4252505"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796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42875" y="0"/>
            <a:ext cx="6400800" cy="1143000"/>
          </a:xfrm>
        </p:spPr>
        <p:txBody>
          <a:bodyPr/>
          <a:lstStyle/>
          <a:p>
            <a:pPr algn="l">
              <a:defRPr/>
            </a:pPr>
            <a:r>
              <a:rPr lang="en-GB" b="1" dirty="0" smtClean="0">
                <a:solidFill>
                  <a:srgbClr val="FFFF00"/>
                </a:solidFill>
                <a:effectLst>
                  <a:outerShdw blurRad="38100" dist="38100" dir="2700000" algn="tl">
                    <a:srgbClr val="C0C0C0"/>
                  </a:outerShdw>
                </a:effectLst>
                <a:latin typeface="Calibri" pitchFamily="34" charset="0"/>
              </a:rPr>
              <a:t>Minor Burns &amp; Scalds</a:t>
            </a:r>
          </a:p>
        </p:txBody>
      </p:sp>
      <p:sp>
        <p:nvSpPr>
          <p:cNvPr id="98308" name="Text Box 5"/>
          <p:cNvSpPr txBox="1">
            <a:spLocks noChangeArrowheads="1"/>
          </p:cNvSpPr>
          <p:nvPr/>
        </p:nvSpPr>
        <p:spPr bwMode="auto">
          <a:xfrm>
            <a:off x="250825" y="1108105"/>
            <a:ext cx="604996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eaLnBrk="1" hangingPunct="1">
              <a:spcBef>
                <a:spcPct val="50000"/>
              </a:spcBef>
            </a:pPr>
            <a:r>
              <a:rPr lang="en-GB" sz="2800" b="1" dirty="0" smtClean="0">
                <a:solidFill>
                  <a:schemeClr val="bg1"/>
                </a:solidFill>
                <a:latin typeface="Calibri" pitchFamily="34" charset="0"/>
              </a:rPr>
              <a:t>Estimating the severity of a burn</a:t>
            </a:r>
          </a:p>
          <a:p>
            <a:pPr eaLnBrk="1" hangingPunct="1">
              <a:spcBef>
                <a:spcPct val="50000"/>
              </a:spcBef>
            </a:pPr>
            <a:r>
              <a:rPr lang="en-GB" sz="2800" dirty="0" smtClean="0">
                <a:solidFill>
                  <a:schemeClr val="bg1"/>
                </a:solidFill>
                <a:latin typeface="Calibri" pitchFamily="34" charset="0"/>
              </a:rPr>
              <a:t>5 factors;</a:t>
            </a:r>
          </a:p>
          <a:p>
            <a:pPr eaLnBrk="1" hangingPunct="1">
              <a:spcBef>
                <a:spcPct val="50000"/>
              </a:spcBef>
            </a:pPr>
            <a:endParaRPr lang="en-GB" sz="2800" dirty="0">
              <a:solidFill>
                <a:schemeClr val="bg1"/>
              </a:solidFill>
              <a:latin typeface="Calibri" pitchFamily="34" charset="0"/>
            </a:endParaRPr>
          </a:p>
        </p:txBody>
      </p:sp>
      <p:sp>
        <p:nvSpPr>
          <p:cNvPr id="2" name="Oval 1"/>
          <p:cNvSpPr/>
          <p:nvPr/>
        </p:nvSpPr>
        <p:spPr bwMode="auto">
          <a:xfrm>
            <a:off x="408111" y="2391882"/>
            <a:ext cx="576064" cy="576064"/>
          </a:xfrm>
          <a:prstGeom prst="ellipse">
            <a:avLst/>
          </a:prstGeom>
          <a:solidFill>
            <a:srgbClr val="FF0000"/>
          </a:solidFill>
          <a:ln w="9525" cap="flat" cmpd="sng" algn="ctr">
            <a:solidFill>
              <a:schemeClr val="bg1">
                <a:lumMod val="9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bg1"/>
                </a:solidFill>
                <a:effectLst/>
                <a:latin typeface="Calibri" pitchFamily="34" charset="0"/>
              </a:rPr>
              <a:t>S</a:t>
            </a:r>
            <a:endParaRPr kumimoji="0" lang="en-GB" sz="2400" b="1" i="0" u="none" strike="noStrike" cap="none" normalizeH="0" baseline="0" dirty="0">
              <a:ln>
                <a:noFill/>
              </a:ln>
              <a:solidFill>
                <a:schemeClr val="bg1"/>
              </a:solidFill>
              <a:effectLst/>
              <a:latin typeface="Calibri" pitchFamily="34" charset="0"/>
            </a:endParaRPr>
          </a:p>
        </p:txBody>
      </p:sp>
      <p:sp>
        <p:nvSpPr>
          <p:cNvPr id="8" name="Oval 7"/>
          <p:cNvSpPr/>
          <p:nvPr/>
        </p:nvSpPr>
        <p:spPr bwMode="auto">
          <a:xfrm>
            <a:off x="402296" y="3255978"/>
            <a:ext cx="576064" cy="576064"/>
          </a:xfrm>
          <a:prstGeom prst="ellipse">
            <a:avLst/>
          </a:prstGeom>
          <a:solidFill>
            <a:srgbClr val="FF0000"/>
          </a:solidFill>
          <a:ln w="9525" cap="flat" cmpd="sng" algn="ctr">
            <a:solidFill>
              <a:schemeClr val="bg1">
                <a:lumMod val="9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bg1"/>
                </a:solidFill>
                <a:effectLst/>
                <a:latin typeface="Calibri" pitchFamily="34" charset="0"/>
              </a:rPr>
              <a:t>C</a:t>
            </a:r>
            <a:endParaRPr kumimoji="0" lang="en-GB" sz="2400" b="1" i="0" u="none" strike="noStrike" cap="none" normalizeH="0" baseline="0" dirty="0">
              <a:ln>
                <a:noFill/>
              </a:ln>
              <a:solidFill>
                <a:schemeClr val="bg1"/>
              </a:solidFill>
              <a:effectLst/>
              <a:latin typeface="Calibri" pitchFamily="34" charset="0"/>
            </a:endParaRPr>
          </a:p>
        </p:txBody>
      </p:sp>
      <p:sp>
        <p:nvSpPr>
          <p:cNvPr id="9" name="Oval 8"/>
          <p:cNvSpPr/>
          <p:nvPr/>
        </p:nvSpPr>
        <p:spPr bwMode="auto">
          <a:xfrm>
            <a:off x="382012" y="4108715"/>
            <a:ext cx="576064" cy="576064"/>
          </a:xfrm>
          <a:prstGeom prst="ellipse">
            <a:avLst/>
          </a:prstGeom>
          <a:solidFill>
            <a:srgbClr val="FF0000"/>
          </a:solidFill>
          <a:ln w="9525" cap="flat" cmpd="sng" algn="ctr">
            <a:solidFill>
              <a:schemeClr val="bg1">
                <a:lumMod val="9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bg1"/>
                </a:solidFill>
                <a:effectLst/>
                <a:latin typeface="Calibri" pitchFamily="34" charset="0"/>
              </a:rPr>
              <a:t>A</a:t>
            </a:r>
            <a:endParaRPr kumimoji="0" lang="en-GB" sz="2400" b="1" i="0" u="none" strike="noStrike" cap="none" normalizeH="0" baseline="0" dirty="0">
              <a:ln>
                <a:noFill/>
              </a:ln>
              <a:solidFill>
                <a:schemeClr val="bg1"/>
              </a:solidFill>
              <a:effectLst/>
              <a:latin typeface="Calibri" pitchFamily="34" charset="0"/>
            </a:endParaRPr>
          </a:p>
        </p:txBody>
      </p:sp>
      <p:sp>
        <p:nvSpPr>
          <p:cNvPr id="10" name="Oval 9"/>
          <p:cNvSpPr/>
          <p:nvPr/>
        </p:nvSpPr>
        <p:spPr bwMode="auto">
          <a:xfrm>
            <a:off x="402296" y="5877272"/>
            <a:ext cx="576064" cy="576064"/>
          </a:xfrm>
          <a:prstGeom prst="ellipse">
            <a:avLst/>
          </a:prstGeom>
          <a:solidFill>
            <a:srgbClr val="FF0000"/>
          </a:solidFill>
          <a:ln w="9525" cap="flat" cmpd="sng" algn="ctr">
            <a:solidFill>
              <a:schemeClr val="bg1">
                <a:lumMod val="9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bg1"/>
                </a:solidFill>
                <a:effectLst/>
                <a:latin typeface="Calibri" pitchFamily="34" charset="0"/>
              </a:rPr>
              <a:t>D</a:t>
            </a:r>
            <a:endParaRPr kumimoji="0" lang="en-GB" sz="2400" b="1" i="0" u="none" strike="noStrike" cap="none" normalizeH="0" baseline="0" dirty="0">
              <a:ln>
                <a:noFill/>
              </a:ln>
              <a:solidFill>
                <a:schemeClr val="bg1"/>
              </a:solidFill>
              <a:effectLst/>
              <a:latin typeface="Calibri" pitchFamily="34" charset="0"/>
            </a:endParaRPr>
          </a:p>
        </p:txBody>
      </p:sp>
      <p:sp>
        <p:nvSpPr>
          <p:cNvPr id="11" name="Oval 10"/>
          <p:cNvSpPr/>
          <p:nvPr/>
        </p:nvSpPr>
        <p:spPr bwMode="auto">
          <a:xfrm>
            <a:off x="408111" y="4941168"/>
            <a:ext cx="576064" cy="576064"/>
          </a:xfrm>
          <a:prstGeom prst="ellipse">
            <a:avLst/>
          </a:prstGeom>
          <a:solidFill>
            <a:srgbClr val="FF0000"/>
          </a:solidFill>
          <a:ln w="9525" cap="flat" cmpd="sng" algn="ctr">
            <a:solidFill>
              <a:schemeClr val="bg1">
                <a:lumMod val="9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bg1"/>
                </a:solidFill>
                <a:effectLst/>
                <a:latin typeface="Calibri" pitchFamily="34" charset="0"/>
              </a:rPr>
              <a:t>L</a:t>
            </a:r>
            <a:endParaRPr kumimoji="0" lang="en-GB" sz="2400" b="1" i="0" u="none" strike="noStrike" cap="none" normalizeH="0" baseline="0" dirty="0">
              <a:ln>
                <a:noFill/>
              </a:ln>
              <a:solidFill>
                <a:schemeClr val="bg1"/>
              </a:solidFill>
              <a:effectLst/>
              <a:latin typeface="Calibri" pitchFamily="34" charset="0"/>
            </a:endParaRPr>
          </a:p>
        </p:txBody>
      </p:sp>
      <p:sp>
        <p:nvSpPr>
          <p:cNvPr id="3" name="TextBox 2"/>
          <p:cNvSpPr txBox="1"/>
          <p:nvPr/>
        </p:nvSpPr>
        <p:spPr>
          <a:xfrm>
            <a:off x="1187624" y="2242470"/>
            <a:ext cx="7632848" cy="461665"/>
          </a:xfrm>
          <a:prstGeom prst="rect">
            <a:avLst/>
          </a:prstGeom>
          <a:noFill/>
        </p:spPr>
        <p:txBody>
          <a:bodyPr wrap="square" rtlCol="0">
            <a:spAutoFit/>
          </a:bodyPr>
          <a:lstStyle/>
          <a:p>
            <a:r>
              <a:rPr lang="en-GB" sz="2400" b="1" dirty="0" smtClean="0">
                <a:solidFill>
                  <a:srgbClr val="FFFF00"/>
                </a:solidFill>
                <a:latin typeface="Calibri" pitchFamily="34" charset="0"/>
              </a:rPr>
              <a:t>Size</a:t>
            </a:r>
            <a:endParaRPr lang="en-GB" sz="1600" b="1" dirty="0">
              <a:solidFill>
                <a:srgbClr val="FFFF00"/>
              </a:solidFill>
              <a:latin typeface="Calibri" pitchFamily="34" charset="0"/>
            </a:endParaRPr>
          </a:p>
        </p:txBody>
      </p:sp>
      <p:pic>
        <p:nvPicPr>
          <p:cNvPr id="2052" name="Picture 4" descr="http://fermat.unh.edu/~cjy67/Images/hand.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3998272" y="2202565"/>
            <a:ext cx="2726553" cy="3217823"/>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bwMode="auto">
          <a:xfrm>
            <a:off x="4796350" y="3081819"/>
            <a:ext cx="2431169" cy="1500446"/>
          </a:xfrm>
          <a:prstGeom prst="ellipse">
            <a:avLst/>
          </a:prstGeom>
          <a:noFill/>
          <a:ln w="25400" cap="flat" cmpd="sng" algn="ctr">
            <a:solidFill>
              <a:srgbClr val="FFFF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12" charset="0"/>
            </a:endParaRPr>
          </a:p>
        </p:txBody>
      </p:sp>
      <p:sp>
        <p:nvSpPr>
          <p:cNvPr id="5" name="TextBox 4"/>
          <p:cNvSpPr txBox="1"/>
          <p:nvPr/>
        </p:nvSpPr>
        <p:spPr>
          <a:xfrm>
            <a:off x="5660894" y="3462384"/>
            <a:ext cx="1566626" cy="646331"/>
          </a:xfrm>
          <a:prstGeom prst="rect">
            <a:avLst/>
          </a:prstGeom>
          <a:noFill/>
        </p:spPr>
        <p:txBody>
          <a:bodyPr wrap="square" rtlCol="0">
            <a:spAutoFit/>
          </a:bodyPr>
          <a:lstStyle/>
          <a:p>
            <a:r>
              <a:rPr lang="en-GB" sz="3600" b="1" dirty="0" smtClean="0">
                <a:solidFill>
                  <a:srgbClr val="FFFF00"/>
                </a:solidFill>
                <a:latin typeface="Calibri" pitchFamily="34" charset="0"/>
              </a:rPr>
              <a:t>1%</a:t>
            </a:r>
            <a:endParaRPr lang="en-GB" sz="3600" b="1" dirty="0">
              <a:solidFill>
                <a:srgbClr val="FFFF00"/>
              </a:solidFill>
              <a:latin typeface="Calibri" pitchFamily="34" charset="0"/>
            </a:endParaRPr>
          </a:p>
        </p:txBody>
      </p:sp>
      <p:sp>
        <p:nvSpPr>
          <p:cNvPr id="17" name="TextBox 16"/>
          <p:cNvSpPr txBox="1"/>
          <p:nvPr/>
        </p:nvSpPr>
        <p:spPr>
          <a:xfrm>
            <a:off x="1214805" y="3062898"/>
            <a:ext cx="5085983" cy="461665"/>
          </a:xfrm>
          <a:prstGeom prst="rect">
            <a:avLst/>
          </a:prstGeom>
          <a:noFill/>
        </p:spPr>
        <p:txBody>
          <a:bodyPr wrap="square" rtlCol="0">
            <a:spAutoFit/>
          </a:bodyPr>
          <a:lstStyle/>
          <a:p>
            <a:r>
              <a:rPr lang="en-GB" sz="2400" b="1" dirty="0" smtClean="0">
                <a:solidFill>
                  <a:srgbClr val="FFFF00"/>
                </a:solidFill>
                <a:latin typeface="Calibri" pitchFamily="34" charset="0"/>
              </a:rPr>
              <a:t>Cause</a:t>
            </a:r>
            <a:endParaRPr lang="en-GB" sz="1600" b="1" dirty="0">
              <a:solidFill>
                <a:srgbClr val="FFFF00"/>
              </a:solidFill>
              <a:latin typeface="Calibri" pitchFamily="34" charset="0"/>
            </a:endParaRPr>
          </a:p>
        </p:txBody>
      </p:sp>
      <p:sp>
        <p:nvSpPr>
          <p:cNvPr id="18" name="TextBox 17"/>
          <p:cNvSpPr txBox="1"/>
          <p:nvPr/>
        </p:nvSpPr>
        <p:spPr>
          <a:xfrm>
            <a:off x="1227989" y="3964532"/>
            <a:ext cx="5216219" cy="461665"/>
          </a:xfrm>
          <a:prstGeom prst="rect">
            <a:avLst/>
          </a:prstGeom>
          <a:noFill/>
        </p:spPr>
        <p:txBody>
          <a:bodyPr wrap="square" rtlCol="0">
            <a:spAutoFit/>
          </a:bodyPr>
          <a:lstStyle/>
          <a:p>
            <a:r>
              <a:rPr lang="en-GB" sz="2400" b="1" dirty="0" smtClean="0">
                <a:solidFill>
                  <a:srgbClr val="FFFF00"/>
                </a:solidFill>
                <a:latin typeface="Calibri" pitchFamily="34" charset="0"/>
              </a:rPr>
              <a:t>Age</a:t>
            </a:r>
            <a:endParaRPr lang="en-GB" sz="1600" b="1" dirty="0">
              <a:solidFill>
                <a:srgbClr val="FFFF00"/>
              </a:solidFill>
              <a:latin typeface="Calibri" pitchFamily="34" charset="0"/>
            </a:endParaRPr>
          </a:p>
        </p:txBody>
      </p:sp>
      <p:sp>
        <p:nvSpPr>
          <p:cNvPr id="19" name="TextBox 18"/>
          <p:cNvSpPr txBox="1"/>
          <p:nvPr/>
        </p:nvSpPr>
        <p:spPr>
          <a:xfrm>
            <a:off x="1183973" y="4875257"/>
            <a:ext cx="7632848" cy="461665"/>
          </a:xfrm>
          <a:prstGeom prst="rect">
            <a:avLst/>
          </a:prstGeom>
          <a:noFill/>
        </p:spPr>
        <p:txBody>
          <a:bodyPr wrap="square" rtlCol="0">
            <a:spAutoFit/>
          </a:bodyPr>
          <a:lstStyle/>
          <a:p>
            <a:r>
              <a:rPr lang="en-GB" sz="2400" b="1" dirty="0" smtClean="0">
                <a:solidFill>
                  <a:srgbClr val="FFFF00"/>
                </a:solidFill>
                <a:latin typeface="Calibri" pitchFamily="34" charset="0"/>
              </a:rPr>
              <a:t>Location</a:t>
            </a:r>
            <a:endParaRPr lang="en-GB" sz="1600" b="1" dirty="0">
              <a:solidFill>
                <a:srgbClr val="FFFF00"/>
              </a:solidFill>
              <a:latin typeface="Calibri" pitchFamily="34" charset="0"/>
            </a:endParaRPr>
          </a:p>
        </p:txBody>
      </p:sp>
      <p:sp>
        <p:nvSpPr>
          <p:cNvPr id="20" name="TextBox 19"/>
          <p:cNvSpPr txBox="1"/>
          <p:nvPr/>
        </p:nvSpPr>
        <p:spPr>
          <a:xfrm>
            <a:off x="1238942" y="5745450"/>
            <a:ext cx="7632848" cy="461665"/>
          </a:xfrm>
          <a:prstGeom prst="rect">
            <a:avLst/>
          </a:prstGeom>
          <a:noFill/>
        </p:spPr>
        <p:txBody>
          <a:bodyPr wrap="square" rtlCol="0">
            <a:spAutoFit/>
          </a:bodyPr>
          <a:lstStyle/>
          <a:p>
            <a:r>
              <a:rPr lang="en-GB" sz="2400" b="1" dirty="0" smtClean="0">
                <a:solidFill>
                  <a:srgbClr val="FFFF00"/>
                </a:solidFill>
                <a:latin typeface="Calibri" pitchFamily="34" charset="0"/>
              </a:rPr>
              <a:t>Depth</a:t>
            </a:r>
            <a:endParaRPr lang="en-GB" sz="1600" b="1" dirty="0">
              <a:solidFill>
                <a:srgbClr val="FFFF00"/>
              </a:solidFill>
              <a:latin typeface="Calibri" pitchFamily="34" charset="0"/>
            </a:endParaRPr>
          </a:p>
        </p:txBody>
      </p:sp>
      <p:sp>
        <p:nvSpPr>
          <p:cNvPr id="21" name="TextBox 20"/>
          <p:cNvSpPr txBox="1"/>
          <p:nvPr/>
        </p:nvSpPr>
        <p:spPr>
          <a:xfrm>
            <a:off x="247784" y="6525343"/>
            <a:ext cx="5976664" cy="246221"/>
          </a:xfrm>
          <a:prstGeom prst="rect">
            <a:avLst/>
          </a:prstGeom>
          <a:noFill/>
        </p:spPr>
        <p:txBody>
          <a:bodyPr wrap="square" rtlCol="0">
            <a:spAutoFit/>
          </a:bodyPr>
          <a:lstStyle/>
          <a:p>
            <a:r>
              <a:rPr lang="en-GB" sz="1000" dirty="0" smtClean="0">
                <a:solidFill>
                  <a:schemeClr val="bg1"/>
                </a:solidFill>
                <a:latin typeface="Calibri" panose="020F0502020204030204" pitchFamily="34" charset="0"/>
              </a:rPr>
              <a:t>5. Demonstrate how to provide appropriate first aid for minor injuries </a:t>
            </a:r>
            <a:endParaRPr lang="en-GB" sz="1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9491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3" grpId="0"/>
      <p:bldP spid="17" grpId="0"/>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42875" y="0"/>
            <a:ext cx="6400800" cy="1143000"/>
          </a:xfrm>
        </p:spPr>
        <p:txBody>
          <a:bodyPr/>
          <a:lstStyle/>
          <a:p>
            <a:pPr algn="l">
              <a:defRPr/>
            </a:pPr>
            <a:r>
              <a:rPr lang="en-GB" b="1" dirty="0" smtClean="0">
                <a:solidFill>
                  <a:srgbClr val="FFFF00"/>
                </a:solidFill>
                <a:effectLst>
                  <a:outerShdw blurRad="38100" dist="38100" dir="2700000" algn="tl">
                    <a:srgbClr val="C0C0C0"/>
                  </a:outerShdw>
                </a:effectLst>
                <a:latin typeface="Calibri" pitchFamily="34" charset="0"/>
              </a:rPr>
              <a:t>Minor Burns &amp; Scalds</a:t>
            </a:r>
          </a:p>
        </p:txBody>
      </p:sp>
      <p:sp>
        <p:nvSpPr>
          <p:cNvPr id="98308" name="Text Box 5"/>
          <p:cNvSpPr txBox="1">
            <a:spLocks noChangeArrowheads="1"/>
          </p:cNvSpPr>
          <p:nvPr/>
        </p:nvSpPr>
        <p:spPr bwMode="auto">
          <a:xfrm>
            <a:off x="250825" y="1108105"/>
            <a:ext cx="6049963"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eaLnBrk="1" hangingPunct="1">
              <a:spcBef>
                <a:spcPct val="50000"/>
              </a:spcBef>
            </a:pPr>
            <a:r>
              <a:rPr lang="en-GB" sz="3200" b="1" dirty="0" smtClean="0">
                <a:solidFill>
                  <a:schemeClr val="bg1"/>
                </a:solidFill>
                <a:latin typeface="Calibri" pitchFamily="34" charset="0"/>
              </a:rPr>
              <a:t>Treatment of burns</a:t>
            </a:r>
          </a:p>
          <a:p>
            <a:pPr eaLnBrk="1" hangingPunct="1">
              <a:spcBef>
                <a:spcPct val="50000"/>
              </a:spcBef>
            </a:pPr>
            <a:endParaRPr lang="en-GB" sz="2800" dirty="0">
              <a:solidFill>
                <a:schemeClr val="bg1"/>
              </a:solidFill>
              <a:latin typeface="Calibri" pitchFamily="34" charset="0"/>
            </a:endParaRPr>
          </a:p>
        </p:txBody>
      </p:sp>
      <p:sp>
        <p:nvSpPr>
          <p:cNvPr id="21" name="TextBox 20"/>
          <p:cNvSpPr txBox="1"/>
          <p:nvPr/>
        </p:nvSpPr>
        <p:spPr>
          <a:xfrm>
            <a:off x="247784" y="6525343"/>
            <a:ext cx="5976664" cy="246221"/>
          </a:xfrm>
          <a:prstGeom prst="rect">
            <a:avLst/>
          </a:prstGeom>
          <a:noFill/>
        </p:spPr>
        <p:txBody>
          <a:bodyPr wrap="square" rtlCol="0">
            <a:spAutoFit/>
          </a:bodyPr>
          <a:lstStyle/>
          <a:p>
            <a:r>
              <a:rPr lang="en-GB" sz="1000" dirty="0" smtClean="0">
                <a:solidFill>
                  <a:schemeClr val="bg1"/>
                </a:solidFill>
                <a:latin typeface="Calibri" panose="020F0502020204030204" pitchFamily="34" charset="0"/>
              </a:rPr>
              <a:t>5. Demonstrate how to provide appropriate first aid for minor injuries </a:t>
            </a:r>
            <a:endParaRPr lang="en-GB" sz="1000" dirty="0">
              <a:solidFill>
                <a:schemeClr val="bg1"/>
              </a:solidFill>
              <a:latin typeface="Calibri" panose="020F0502020204030204" pitchFamily="34" charset="0"/>
            </a:endParaRPr>
          </a:p>
        </p:txBody>
      </p:sp>
      <p:sp>
        <p:nvSpPr>
          <p:cNvPr id="6" name="TextBox 5"/>
          <p:cNvSpPr txBox="1"/>
          <p:nvPr/>
        </p:nvSpPr>
        <p:spPr>
          <a:xfrm>
            <a:off x="1043609" y="2332650"/>
            <a:ext cx="3861852" cy="2677656"/>
          </a:xfrm>
          <a:prstGeom prst="rect">
            <a:avLst/>
          </a:prstGeom>
          <a:noFill/>
        </p:spPr>
        <p:txBody>
          <a:bodyPr wrap="square" rtlCol="0">
            <a:spAutoFit/>
          </a:bodyPr>
          <a:lstStyle/>
          <a:p>
            <a:r>
              <a:rPr lang="en-GB" sz="2400" b="1" dirty="0" smtClean="0">
                <a:solidFill>
                  <a:schemeClr val="bg1"/>
                </a:solidFill>
                <a:latin typeface="Calibri" panose="020F0502020204030204" pitchFamily="34" charset="0"/>
              </a:rPr>
              <a:t>Cool the burn </a:t>
            </a:r>
            <a:r>
              <a:rPr lang="en-GB" sz="2400" dirty="0" smtClean="0">
                <a:solidFill>
                  <a:schemeClr val="bg1"/>
                </a:solidFill>
                <a:latin typeface="Calibri" panose="020F0502020204030204" pitchFamily="34" charset="0"/>
              </a:rPr>
              <a:t>– Running water for 10 minutes</a:t>
            </a:r>
          </a:p>
          <a:p>
            <a:endParaRPr lang="en-GB" sz="2400" dirty="0">
              <a:solidFill>
                <a:schemeClr val="bg1"/>
              </a:solidFill>
              <a:latin typeface="Calibri" panose="020F0502020204030204" pitchFamily="34" charset="0"/>
            </a:endParaRPr>
          </a:p>
          <a:p>
            <a:r>
              <a:rPr lang="en-GB" sz="2400" b="1" dirty="0" smtClean="0">
                <a:solidFill>
                  <a:schemeClr val="bg1"/>
                </a:solidFill>
                <a:latin typeface="Calibri" panose="020F0502020204030204" pitchFamily="34" charset="0"/>
              </a:rPr>
              <a:t>Remove jewellery </a:t>
            </a:r>
            <a:r>
              <a:rPr lang="en-GB" sz="2400" dirty="0" smtClean="0">
                <a:solidFill>
                  <a:schemeClr val="bg1"/>
                </a:solidFill>
                <a:latin typeface="Calibri" panose="020F0502020204030204" pitchFamily="34" charset="0"/>
              </a:rPr>
              <a:t>and </a:t>
            </a:r>
            <a:r>
              <a:rPr lang="en-GB" sz="2400" b="1" dirty="0" smtClean="0">
                <a:solidFill>
                  <a:schemeClr val="bg1"/>
                </a:solidFill>
                <a:latin typeface="Calibri" panose="020F0502020204030204" pitchFamily="34" charset="0"/>
              </a:rPr>
              <a:t>loose clothing</a:t>
            </a:r>
          </a:p>
          <a:p>
            <a:endParaRPr lang="en-GB" sz="2400" dirty="0">
              <a:solidFill>
                <a:schemeClr val="bg1"/>
              </a:solidFill>
              <a:latin typeface="Calibri" panose="020F0502020204030204" pitchFamily="34" charset="0"/>
            </a:endParaRPr>
          </a:p>
          <a:p>
            <a:r>
              <a:rPr lang="en-GB" sz="2400" b="1" dirty="0" smtClean="0">
                <a:solidFill>
                  <a:schemeClr val="bg1"/>
                </a:solidFill>
                <a:latin typeface="Calibri" panose="020F0502020204030204" pitchFamily="34" charset="0"/>
              </a:rPr>
              <a:t>Dress the burn </a:t>
            </a:r>
            <a:r>
              <a:rPr lang="en-GB" sz="2400" dirty="0" smtClean="0">
                <a:solidFill>
                  <a:schemeClr val="bg1"/>
                </a:solidFill>
                <a:latin typeface="Calibri" panose="020F0502020204030204" pitchFamily="34" charset="0"/>
              </a:rPr>
              <a:t>– </a:t>
            </a:r>
            <a:r>
              <a:rPr lang="en-GB" sz="2400" i="1" dirty="0" smtClean="0">
                <a:solidFill>
                  <a:schemeClr val="bg1"/>
                </a:solidFill>
                <a:latin typeface="Calibri" panose="020F0502020204030204" pitchFamily="34" charset="0"/>
              </a:rPr>
              <a:t>Non-stick</a:t>
            </a:r>
            <a:endParaRPr lang="en-GB" sz="2400" dirty="0">
              <a:solidFill>
                <a:schemeClr val="bg1"/>
              </a:solidFill>
              <a:latin typeface="Calibri" panose="020F0502020204030204" pitchFamily="34" charset="0"/>
            </a:endParaRPr>
          </a:p>
        </p:txBody>
      </p:sp>
      <p:sp>
        <p:nvSpPr>
          <p:cNvPr id="22" name="Oval 21"/>
          <p:cNvSpPr/>
          <p:nvPr/>
        </p:nvSpPr>
        <p:spPr bwMode="auto">
          <a:xfrm>
            <a:off x="308051" y="2339211"/>
            <a:ext cx="576064" cy="576064"/>
          </a:xfrm>
          <a:prstGeom prst="ellipse">
            <a:avLst/>
          </a:prstGeom>
          <a:solidFill>
            <a:srgbClr val="FF0000"/>
          </a:solidFill>
          <a:ln w="9525" cap="flat" cmpd="sng" algn="ctr">
            <a:solidFill>
              <a:schemeClr val="bg1">
                <a:lumMod val="9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bg1"/>
                </a:solidFill>
                <a:effectLst/>
                <a:latin typeface="Calibri" pitchFamily="34" charset="0"/>
              </a:rPr>
              <a:t>1</a:t>
            </a:r>
            <a:endParaRPr kumimoji="0" lang="en-GB" sz="2400" b="1" i="0" u="none" strike="noStrike" cap="none" normalizeH="0" baseline="0" dirty="0">
              <a:ln>
                <a:noFill/>
              </a:ln>
              <a:solidFill>
                <a:schemeClr val="bg1"/>
              </a:solidFill>
              <a:effectLst/>
              <a:latin typeface="Calibri" pitchFamily="34" charset="0"/>
            </a:endParaRPr>
          </a:p>
        </p:txBody>
      </p:sp>
      <p:sp>
        <p:nvSpPr>
          <p:cNvPr id="23" name="Oval 22"/>
          <p:cNvSpPr/>
          <p:nvPr/>
        </p:nvSpPr>
        <p:spPr bwMode="auto">
          <a:xfrm>
            <a:off x="308051" y="3353149"/>
            <a:ext cx="576064" cy="576064"/>
          </a:xfrm>
          <a:prstGeom prst="ellipse">
            <a:avLst/>
          </a:prstGeom>
          <a:solidFill>
            <a:srgbClr val="FF0000"/>
          </a:solidFill>
          <a:ln w="9525" cap="flat" cmpd="sng" algn="ctr">
            <a:solidFill>
              <a:schemeClr val="bg1">
                <a:lumMod val="9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bg1"/>
                </a:solidFill>
                <a:effectLst/>
                <a:latin typeface="Calibri" pitchFamily="34" charset="0"/>
              </a:rPr>
              <a:t>2</a:t>
            </a:r>
            <a:endParaRPr kumimoji="0" lang="en-GB" sz="2400" b="1" i="0" u="none" strike="noStrike" cap="none" normalizeH="0" baseline="0" dirty="0">
              <a:ln>
                <a:noFill/>
              </a:ln>
              <a:solidFill>
                <a:schemeClr val="bg1"/>
              </a:solidFill>
              <a:effectLst/>
              <a:latin typeface="Calibri" pitchFamily="34" charset="0"/>
            </a:endParaRPr>
          </a:p>
        </p:txBody>
      </p:sp>
      <p:sp>
        <p:nvSpPr>
          <p:cNvPr id="24" name="Oval 23"/>
          <p:cNvSpPr/>
          <p:nvPr/>
        </p:nvSpPr>
        <p:spPr bwMode="auto">
          <a:xfrm>
            <a:off x="308051" y="4434242"/>
            <a:ext cx="576064" cy="576064"/>
          </a:xfrm>
          <a:prstGeom prst="ellipse">
            <a:avLst/>
          </a:prstGeom>
          <a:solidFill>
            <a:srgbClr val="FF0000"/>
          </a:solidFill>
          <a:ln w="9525" cap="flat" cmpd="sng" algn="ctr">
            <a:solidFill>
              <a:schemeClr val="bg1">
                <a:lumMod val="9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bg1"/>
                </a:solidFill>
                <a:effectLst/>
                <a:latin typeface="Calibri" pitchFamily="34" charset="0"/>
              </a:rPr>
              <a:t>3</a:t>
            </a:r>
            <a:endParaRPr kumimoji="0" lang="en-GB" sz="2400" b="1" i="0" u="none" strike="noStrike" cap="none" normalizeH="0" baseline="0" dirty="0">
              <a:ln>
                <a:noFill/>
              </a:ln>
              <a:solidFill>
                <a:schemeClr val="bg1"/>
              </a:solidFill>
              <a:effectLst/>
              <a:latin typeface="Calibri" pitchFamily="34" charset="0"/>
            </a:endParaRPr>
          </a:p>
        </p:txBody>
      </p:sp>
      <p:pic>
        <p:nvPicPr>
          <p:cNvPr id="3076" name="Picture 4" descr="Related imag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106"/>
          <a:stretch/>
        </p:blipFill>
        <p:spPr bwMode="auto">
          <a:xfrm>
            <a:off x="4905461" y="2059647"/>
            <a:ext cx="3950208" cy="3163068"/>
          </a:xfrm>
          <a:prstGeom prst="rect">
            <a:avLst/>
          </a:prstGeom>
          <a:noFill/>
          <a:ln w="6350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8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42875" y="0"/>
            <a:ext cx="6400800" cy="928688"/>
          </a:xfrm>
        </p:spPr>
        <p:txBody>
          <a:bodyPr/>
          <a:lstStyle/>
          <a:p>
            <a:pPr algn="l">
              <a:defRPr/>
            </a:pPr>
            <a:r>
              <a:rPr lang="en-GB" b="1" dirty="0" smtClean="0">
                <a:solidFill>
                  <a:srgbClr val="FFFF00"/>
                </a:solidFill>
                <a:effectLst>
                  <a:outerShdw blurRad="38100" dist="38100" dir="2700000" algn="tl">
                    <a:srgbClr val="C0C0C0"/>
                  </a:outerShdw>
                </a:effectLst>
                <a:latin typeface="Calibri" pitchFamily="34" charset="0"/>
              </a:rPr>
              <a:t>Bites and Stings</a:t>
            </a:r>
          </a:p>
        </p:txBody>
      </p:sp>
      <p:pic>
        <p:nvPicPr>
          <p:cNvPr id="114691" name="Picture 5" descr="http://toddfrisbie.files.wordpress.com/2008/08/windowslivewriterjellyfishcuriouscreatures-ff89jellyfish11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000125"/>
            <a:ext cx="20066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2" name="Picture 7" descr="http://www.the-broads.co.uk/fileattachments/W/Weaver%20Fis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2928938"/>
            <a:ext cx="200025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3" name="Picture 9" descr="http://static.howstuffworks.com/gif/bee-vs-wasp-1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4786313"/>
            <a:ext cx="2000250"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2286000" y="1550671"/>
            <a:ext cx="4786313" cy="720079"/>
          </a:xfrm>
          <a:prstGeom prst="roundRect">
            <a:avLst/>
          </a:prstGeom>
          <a:solidFill>
            <a:schemeClr val="accent1">
              <a:lumMod val="75000"/>
            </a:schemeClr>
          </a:solidFill>
          <a:ln>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smtClean="0">
                <a:solidFill>
                  <a:schemeClr val="tx1"/>
                </a:solidFill>
                <a:latin typeface="Calibri" panose="020F0502020204030204" pitchFamily="34" charset="0"/>
              </a:rPr>
              <a:t>Jellyfish</a:t>
            </a:r>
            <a:endParaRPr lang="en-GB" sz="2400" b="1" dirty="0">
              <a:solidFill>
                <a:schemeClr val="tx1"/>
              </a:solidFill>
              <a:latin typeface="Calibri" panose="020F0502020204030204" pitchFamily="34" charset="0"/>
            </a:endParaRPr>
          </a:p>
        </p:txBody>
      </p:sp>
      <p:sp>
        <p:nvSpPr>
          <p:cNvPr id="9" name="Rounded Rectangle 8"/>
          <p:cNvSpPr/>
          <p:nvPr/>
        </p:nvSpPr>
        <p:spPr>
          <a:xfrm>
            <a:off x="2286000" y="3479563"/>
            <a:ext cx="4786313" cy="684685"/>
          </a:xfrm>
          <a:prstGeom prst="roundRect">
            <a:avLst/>
          </a:prstGeom>
          <a:solidFill>
            <a:srgbClr val="FF9933"/>
          </a:solidFill>
          <a:ln>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smtClean="0">
                <a:solidFill>
                  <a:schemeClr val="tx1"/>
                </a:solidFill>
                <a:latin typeface="Calibri" panose="020F0502020204030204" pitchFamily="34" charset="0"/>
              </a:rPr>
              <a:t>Weaver Fish</a:t>
            </a:r>
            <a:endParaRPr lang="en-GB" sz="2400" b="1" dirty="0">
              <a:solidFill>
                <a:schemeClr val="tx1"/>
              </a:solidFill>
              <a:latin typeface="Calibri" panose="020F0502020204030204" pitchFamily="34" charset="0"/>
            </a:endParaRPr>
          </a:p>
        </p:txBody>
      </p:sp>
      <p:sp>
        <p:nvSpPr>
          <p:cNvPr id="10" name="Rounded Rectangle 9"/>
          <p:cNvSpPr/>
          <p:nvPr/>
        </p:nvSpPr>
        <p:spPr>
          <a:xfrm>
            <a:off x="2367705" y="5384974"/>
            <a:ext cx="4786313" cy="731490"/>
          </a:xfrm>
          <a:prstGeom prst="roundRect">
            <a:avLst/>
          </a:prstGeom>
          <a:solidFill>
            <a:srgbClr val="FFFF00"/>
          </a:solidFill>
          <a:ln>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smtClean="0">
                <a:solidFill>
                  <a:schemeClr val="tx1"/>
                </a:solidFill>
                <a:latin typeface="Calibri" panose="020F0502020204030204" pitchFamily="34" charset="0"/>
              </a:rPr>
              <a:t>Bee/Wasp</a:t>
            </a:r>
            <a:endParaRPr lang="en-GB" sz="2400" b="1" dirty="0">
              <a:solidFill>
                <a:schemeClr val="tx1"/>
              </a:solidFill>
              <a:latin typeface="Calibri" panose="020F0502020204030204" pitchFamily="34" charset="0"/>
            </a:endParaRPr>
          </a:p>
        </p:txBody>
      </p:sp>
      <p:sp>
        <p:nvSpPr>
          <p:cNvPr id="12" name="TextBox 11"/>
          <p:cNvSpPr txBox="1"/>
          <p:nvPr/>
        </p:nvSpPr>
        <p:spPr>
          <a:xfrm>
            <a:off x="7143750" y="3214688"/>
            <a:ext cx="1857375" cy="1077912"/>
          </a:xfrm>
          <a:prstGeom prst="rect">
            <a:avLst/>
          </a:prstGeom>
          <a:noFill/>
        </p:spPr>
        <p:txBody>
          <a:bodyPr>
            <a:spAutoFit/>
          </a:bodyPr>
          <a:lstStyle/>
          <a:p>
            <a:pPr algn="ctr">
              <a:defRPr/>
            </a:pPr>
            <a:r>
              <a:rPr lang="en-GB" sz="1600" b="1" dirty="0">
                <a:solidFill>
                  <a:srgbClr val="FFFF00"/>
                </a:solidFill>
                <a:latin typeface="Calibri" pitchFamily="34" charset="0"/>
                <a:ea typeface="ＭＳ Ｐゴシック" charset="-128"/>
                <a:cs typeface="+mn-cs"/>
              </a:rPr>
              <a:t>FOR ALL STINGS BE AWARE OF </a:t>
            </a:r>
            <a:r>
              <a:rPr lang="en-GB" sz="1600" b="1" dirty="0">
                <a:solidFill>
                  <a:srgbClr val="FFFF00"/>
                </a:solidFill>
                <a:effectLst>
                  <a:outerShdw blurRad="38100" dist="38100" dir="2700000" algn="tl">
                    <a:srgbClr val="000000">
                      <a:alpha val="43137"/>
                    </a:srgbClr>
                  </a:outerShdw>
                </a:effectLst>
                <a:latin typeface="Calibri" pitchFamily="34" charset="0"/>
                <a:ea typeface="ＭＳ Ｐゴシック" charset="-128"/>
                <a:cs typeface="+mn-cs"/>
              </a:rPr>
              <a:t>ANAPHYLACTIC SHOCK!</a:t>
            </a:r>
          </a:p>
        </p:txBody>
      </p:sp>
      <p:sp>
        <p:nvSpPr>
          <p:cNvPr id="11" name="TextBox 10"/>
          <p:cNvSpPr txBox="1"/>
          <p:nvPr/>
        </p:nvSpPr>
        <p:spPr>
          <a:xfrm>
            <a:off x="2220913" y="6468904"/>
            <a:ext cx="5976664" cy="246221"/>
          </a:xfrm>
          <a:prstGeom prst="rect">
            <a:avLst/>
          </a:prstGeom>
          <a:noFill/>
        </p:spPr>
        <p:txBody>
          <a:bodyPr wrap="square" rtlCol="0">
            <a:spAutoFit/>
          </a:bodyPr>
          <a:lstStyle/>
          <a:p>
            <a:r>
              <a:rPr lang="en-GB" sz="1000" dirty="0" smtClean="0">
                <a:solidFill>
                  <a:schemeClr val="bg1"/>
                </a:solidFill>
                <a:latin typeface="Calibri" panose="020F0502020204030204" pitchFamily="34" charset="0"/>
              </a:rPr>
              <a:t>5. Demonstrate how to provide appropriate first aid for minor injuries </a:t>
            </a:r>
            <a:endParaRPr lang="en-GB" sz="1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041606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42874" y="0"/>
            <a:ext cx="7309445" cy="1143000"/>
          </a:xfrm>
        </p:spPr>
        <p:txBody>
          <a:bodyPr/>
          <a:lstStyle/>
          <a:p>
            <a:pPr algn="l">
              <a:defRPr/>
            </a:pPr>
            <a:r>
              <a:rPr lang="en-GB" sz="4000" b="1" dirty="0" smtClean="0">
                <a:solidFill>
                  <a:srgbClr val="FFFF00"/>
                </a:solidFill>
                <a:latin typeface="Calibri" pitchFamily="34" charset="0"/>
              </a:rPr>
              <a:t>Minor Injuries – Splinters</a:t>
            </a:r>
          </a:p>
        </p:txBody>
      </p:sp>
      <p:sp>
        <p:nvSpPr>
          <p:cNvPr id="9" name="TextBox 8"/>
          <p:cNvSpPr txBox="1"/>
          <p:nvPr/>
        </p:nvSpPr>
        <p:spPr>
          <a:xfrm>
            <a:off x="247784" y="6525343"/>
            <a:ext cx="5976664" cy="246221"/>
          </a:xfrm>
          <a:prstGeom prst="rect">
            <a:avLst/>
          </a:prstGeom>
          <a:noFill/>
        </p:spPr>
        <p:txBody>
          <a:bodyPr wrap="square" rtlCol="0">
            <a:spAutoFit/>
          </a:bodyPr>
          <a:lstStyle/>
          <a:p>
            <a:r>
              <a:rPr lang="en-GB" sz="1000" dirty="0" smtClean="0">
                <a:solidFill>
                  <a:schemeClr val="bg1"/>
                </a:solidFill>
                <a:latin typeface="Calibri" panose="020F0502020204030204" pitchFamily="34" charset="0"/>
              </a:rPr>
              <a:t>5. Demonstrate how to provide appropriate first aid for minor injuries </a:t>
            </a:r>
            <a:endParaRPr lang="en-GB" sz="1000" dirty="0">
              <a:solidFill>
                <a:schemeClr val="bg1"/>
              </a:solidFill>
              <a:latin typeface="Calibri" panose="020F0502020204030204" pitchFamily="34" charset="0"/>
            </a:endParaRPr>
          </a:p>
        </p:txBody>
      </p:sp>
      <p:sp>
        <p:nvSpPr>
          <p:cNvPr id="10" name="TextBox 9"/>
          <p:cNvSpPr txBox="1"/>
          <p:nvPr/>
        </p:nvSpPr>
        <p:spPr>
          <a:xfrm>
            <a:off x="247784" y="1700808"/>
            <a:ext cx="4324216" cy="3416320"/>
          </a:xfrm>
          <a:prstGeom prst="rect">
            <a:avLst/>
          </a:prstGeom>
          <a:noFill/>
        </p:spPr>
        <p:txBody>
          <a:bodyPr wrap="square" rtlCol="0">
            <a:spAutoFit/>
          </a:bodyPr>
          <a:lstStyle/>
          <a:p>
            <a:pPr marL="342900" indent="-342900">
              <a:buFont typeface="Wingdings" panose="05000000000000000000" pitchFamily="2" charset="2"/>
              <a:buChar char="Ø"/>
            </a:pPr>
            <a:r>
              <a:rPr lang="en-GB" sz="2400" dirty="0" smtClean="0">
                <a:solidFill>
                  <a:schemeClr val="bg1"/>
                </a:solidFill>
                <a:latin typeface="Calibri" panose="020F0502020204030204" pitchFamily="34" charset="0"/>
              </a:rPr>
              <a:t>Clean the area with warm soapy water</a:t>
            </a:r>
          </a:p>
          <a:p>
            <a:pPr marL="342900" indent="-342900">
              <a:buFont typeface="Wingdings" panose="05000000000000000000" pitchFamily="2" charset="2"/>
              <a:buChar char="Ø"/>
            </a:pPr>
            <a:r>
              <a:rPr lang="en-GB" sz="2400" dirty="0" smtClean="0">
                <a:solidFill>
                  <a:schemeClr val="bg1"/>
                </a:solidFill>
                <a:latin typeface="Calibri" panose="020F0502020204030204" pitchFamily="34" charset="0"/>
              </a:rPr>
              <a:t>Pat dry</a:t>
            </a:r>
          </a:p>
          <a:p>
            <a:pPr marL="342900" indent="-342900">
              <a:buFont typeface="Wingdings" panose="05000000000000000000" pitchFamily="2" charset="2"/>
              <a:buChar char="Ø"/>
            </a:pPr>
            <a:r>
              <a:rPr lang="en-GB" sz="2400" dirty="0" smtClean="0">
                <a:solidFill>
                  <a:schemeClr val="bg1"/>
                </a:solidFill>
                <a:latin typeface="Calibri" panose="020F0502020204030204" pitchFamily="34" charset="0"/>
              </a:rPr>
              <a:t>Using tweezers, grip splinter, gently pull at angle it entered skin</a:t>
            </a:r>
          </a:p>
          <a:p>
            <a:pPr marL="342900" indent="-342900">
              <a:buFont typeface="Wingdings" panose="05000000000000000000" pitchFamily="2" charset="2"/>
              <a:buChar char="Ø"/>
            </a:pPr>
            <a:r>
              <a:rPr lang="en-GB" sz="2400" dirty="0" smtClean="0">
                <a:solidFill>
                  <a:schemeClr val="bg1"/>
                </a:solidFill>
                <a:latin typeface="Calibri" panose="020F0502020204030204" pitchFamily="34" charset="0"/>
              </a:rPr>
              <a:t>Gently squeeze around the wound to encourage bleeding </a:t>
            </a:r>
          </a:p>
          <a:p>
            <a:pPr marL="342900" indent="-342900">
              <a:buFont typeface="Wingdings" panose="05000000000000000000" pitchFamily="2" charset="2"/>
              <a:buChar char="Ø"/>
            </a:pPr>
            <a:r>
              <a:rPr lang="en-GB" sz="2400" dirty="0" smtClean="0">
                <a:solidFill>
                  <a:schemeClr val="bg1"/>
                </a:solidFill>
                <a:latin typeface="Calibri" panose="020F0502020204030204" pitchFamily="34" charset="0"/>
              </a:rPr>
              <a:t>Dry and cover with a dressing</a:t>
            </a:r>
          </a:p>
        </p:txBody>
      </p:sp>
      <p:sp>
        <p:nvSpPr>
          <p:cNvPr id="2" name="AutoShape 2" descr="Image result for splinter">
            <a:hlinkClick r:id="rId3"/>
          </p:cNvPr>
          <p:cNvSpPr>
            <a:spLocks noChangeAspect="1" noChangeArrowheads="1"/>
          </p:cNvSpPr>
          <p:nvPr/>
        </p:nvSpPr>
        <p:spPr bwMode="auto">
          <a:xfrm>
            <a:off x="53975" y="-1257300"/>
            <a:ext cx="2095500" cy="2619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1700808"/>
            <a:ext cx="3384376" cy="422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59716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FF00"/>
                </a:solidFill>
                <a:latin typeface="Calibri" panose="020F0502020204030204" pitchFamily="34" charset="0"/>
              </a:rPr>
              <a:t>Learning Outcome</a:t>
            </a:r>
            <a:endParaRPr lang="en-GB" b="1" dirty="0">
              <a:solidFill>
                <a:srgbClr val="FFFF00"/>
              </a:solidFill>
              <a:latin typeface="Calibri" panose="020F0502020204030204" pitchFamily="34" charset="0"/>
            </a:endParaRPr>
          </a:p>
        </p:txBody>
      </p:sp>
      <p:sp>
        <p:nvSpPr>
          <p:cNvPr id="3" name="Content Placeholder 2"/>
          <p:cNvSpPr>
            <a:spLocks noGrp="1"/>
          </p:cNvSpPr>
          <p:nvPr>
            <p:ph idx="1"/>
          </p:nvPr>
        </p:nvSpPr>
        <p:spPr/>
        <p:txBody>
          <a:bodyPr/>
          <a:lstStyle/>
          <a:p>
            <a:pPr marL="0" indent="0" algn="ctr">
              <a:buNone/>
            </a:pPr>
            <a:endParaRPr lang="en-GB" dirty="0">
              <a:solidFill>
                <a:schemeClr val="bg1"/>
              </a:solidFill>
              <a:latin typeface="Calibri" panose="020F0502020204030204" pitchFamily="34" charset="0"/>
            </a:endParaRPr>
          </a:p>
          <a:p>
            <a:pPr marL="0" indent="0" algn="ctr">
              <a:buNone/>
            </a:pPr>
            <a:endParaRPr lang="en-GB" dirty="0">
              <a:solidFill>
                <a:schemeClr val="bg1"/>
              </a:solidFill>
              <a:latin typeface="Calibri" panose="020F0502020204030204" pitchFamily="34" charset="0"/>
            </a:endParaRPr>
          </a:p>
          <a:p>
            <a:pPr marL="0" indent="0" algn="ctr">
              <a:buNone/>
            </a:pPr>
            <a:r>
              <a:rPr lang="en-GB" dirty="0" smtClean="0">
                <a:solidFill>
                  <a:schemeClr val="bg1"/>
                </a:solidFill>
                <a:latin typeface="Calibri" panose="020F0502020204030204" pitchFamily="34" charset="0"/>
              </a:rPr>
              <a:t>6. Explain </a:t>
            </a:r>
            <a:r>
              <a:rPr lang="en-GB" dirty="0">
                <a:solidFill>
                  <a:schemeClr val="bg1"/>
                </a:solidFill>
                <a:latin typeface="Calibri" panose="020F0502020204030204" pitchFamily="34" charset="0"/>
              </a:rPr>
              <a:t>the importance of recording and reporting incidents</a:t>
            </a:r>
          </a:p>
        </p:txBody>
      </p:sp>
    </p:spTree>
    <p:extLst>
      <p:ext uri="{BB962C8B-B14F-4D97-AF65-F5344CB8AC3E}">
        <p14:creationId xmlns:p14="http://schemas.microsoft.com/office/powerpoint/2010/main" val="6052630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252413" y="327382"/>
            <a:ext cx="8064500" cy="769441"/>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spcBef>
                <a:spcPct val="50000"/>
              </a:spcBef>
              <a:defRPr/>
            </a:pPr>
            <a:r>
              <a:rPr lang="en-GB" sz="4400" b="1" dirty="0" smtClean="0">
                <a:solidFill>
                  <a:srgbClr val="FFFF00"/>
                </a:solidFill>
                <a:effectLst>
                  <a:outerShdw blurRad="38100" dist="38100" dir="2700000" algn="tl">
                    <a:srgbClr val="000000">
                      <a:alpha val="43137"/>
                    </a:srgbClr>
                  </a:outerShdw>
                </a:effectLst>
                <a:latin typeface="Calibri" pitchFamily="34" charset="0"/>
                <a:cs typeface="Arial" pitchFamily="34" charset="0"/>
              </a:rPr>
              <a:t>Incident Report</a:t>
            </a:r>
            <a:endParaRPr lang="en-GB" sz="4400" b="1" dirty="0">
              <a:solidFill>
                <a:srgbClr val="FFFF00"/>
              </a:solidFill>
              <a:effectLst>
                <a:outerShdw blurRad="38100" dist="38100" dir="2700000" algn="tl">
                  <a:srgbClr val="000000">
                    <a:alpha val="43137"/>
                  </a:srgbClr>
                </a:outerShdw>
              </a:effectLst>
              <a:latin typeface="Calibri" pitchFamily="34" charset="0"/>
              <a:cs typeface="Arial"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118" t="12069" r="20998" b="6250"/>
          <a:stretch/>
        </p:blipFill>
        <p:spPr bwMode="auto">
          <a:xfrm>
            <a:off x="467544" y="1206706"/>
            <a:ext cx="8064500" cy="5224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47784" y="6525343"/>
            <a:ext cx="5976664" cy="246221"/>
          </a:xfrm>
          <a:prstGeom prst="rect">
            <a:avLst/>
          </a:prstGeom>
          <a:noFill/>
        </p:spPr>
        <p:txBody>
          <a:bodyPr wrap="square" rtlCol="0">
            <a:spAutoFit/>
          </a:bodyPr>
          <a:lstStyle/>
          <a:p>
            <a:r>
              <a:rPr lang="en-GB" sz="1000" dirty="0" smtClean="0">
                <a:solidFill>
                  <a:schemeClr val="bg1"/>
                </a:solidFill>
                <a:latin typeface="Calibri" panose="020F0502020204030204" pitchFamily="34" charset="0"/>
              </a:rPr>
              <a:t>6. Explain the importance of recording and reporting incidents </a:t>
            </a:r>
            <a:endParaRPr lang="en-GB" sz="1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79520770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79512" y="260648"/>
            <a:ext cx="5181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4400" b="1" dirty="0" smtClean="0">
                <a:solidFill>
                  <a:srgbClr val="FFFF00"/>
                </a:solidFill>
                <a:latin typeface="Calibri" pitchFamily="34" charset="0"/>
                <a:cs typeface="Calibri" pitchFamily="34" charset="0"/>
              </a:rPr>
              <a:t>Knowledge Check</a:t>
            </a:r>
            <a:endParaRPr lang="en-US" sz="4400" b="1" dirty="0">
              <a:solidFill>
                <a:srgbClr val="FFFF00"/>
              </a:solidFill>
              <a:latin typeface="Calibri" pitchFamily="34" charset="0"/>
              <a:cs typeface="Calibri" pitchFamily="34" charset="0"/>
            </a:endParaRPr>
          </a:p>
        </p:txBody>
      </p:sp>
      <p:sp>
        <p:nvSpPr>
          <p:cNvPr id="2" name="AutoShape 2" descr="data:image/jpeg;base64,/9j/4AAQSkZJRgABAQAAAQABAAD/2wCEAAkGBxEQEhUQEhAWFRUXFxcXFRgXFxcVFhUVFhUWFhcXFRgYHSggGBolGxUVIjEhJSk3Li4uFx8zODMsNygtLisBCgoKDg0OGhAQGi0lICUtLS0yLy0tLS0rLS0tLy0tLS0vLS0tLSstLS0vLS0tLS0tLTAtLS0vLS0tLS0tLS0tLf/AABEIANIA8AMBEQACEQEDEQH/xAAcAAABBQEBAQAAAAAAAAAAAAAAAQQFBgcDAgj/xABCEAABAwIDBQUFBgQEBgMAAAABAAIDBBEFEiEGMUFRYRMicYGRBxQycqFCUoKxwdGSouHwFSNiwiQzc4OyszRTY//EABsBAQACAwEBAAAAAAAAAAAAAAABAgMFBgQH/8QAMxEBAAIBAgIHCAMBAAIDAAAAAAECEQMEITEFEkFRgaGxBhMyYXGRwdEi4fBCFGIzUvH/2gAMAwEAAhEDEQA/ANxQCAQCAQCAQCAQCAQCAQCBtUV0bNHPF+Q1PoNyBt/jUfJ/8P8AVDDtDikLzYPAPJ12+l96B4gEAgEAgEAgEDLEMVig0e7X7o1P9PNZ9Lb6mr8MM+lt9TV+GDOn2lgcbHMzq4C3nYmyzX2GrWMxifozX2GrWMxifomGuBFwbg7l4pjDxTGCoBAIBAIBAIBAIBAIBAIBAhKCFqq50pysJDOY3u/YIl4houiJd/dByQNaiiB4IOFPWyU5tq5nFp4D/SeHhuQwsdNUNkaHsNwf7seRRV1QCBEAgEEVjmMCAZG2Mh3Dg0c3fsvXttrOrOZ5er17bbTqzmeSmTuc45nEknUk8VuqxERiG6rERGIcldZMYDjJhcGON4zv/wBHUdOY/s+PdbWNWOtHxerx7raxqR1o5+q6g31WjaQqAQCAQCAQCAQCCGxfaemppGwOcXTPtliYMzzfdfcG36kXQMaXbqkdP7rIJIJbgWlDQCTqBma4gE3G8jegs6AQRWN1B0iH2tXfLy8z+RQFHAAEWPA1B5cES4PCkMaqMEIGmE1fYS5Se482PRx0Dv0P9FCJhakVCAQCCobTbSkONNTus4ECSQWOS5tlZf7W+54Wtv3ZdGnX1IrLJo06+pFUMxn9nUnqSd56rf8ACIxDoIiIjEHRjzNtxG5Y+t1bZVicSYuCzxLK8qRdtlakvgsfsOLR4WBHpe3ktHvqRXVzHbxaTfUiurmO3imV43jCAQCAQCAQIUHCoqGsGZxsP70A4nogzKq2Zmlq31pnMTnPLm5fiaNzRfnlACIy6VWycMrzLM+SV53ue7U8OCIym6WrmpmZWSPLWjRrrPNhwBdr4C9kMprCdoGPY8zSRsLHWJJDGuY5ofG9uY6AtcOO8FMZZdPSvqTilZmflGTf3hs0rpGuDmm2UjUEAbweV7oWpalpraMTCXg3Ih1QeXKUm8hRJpM5BCYm24KIW3C6ntYY5DvLRf5hofqCoUOkAgq20W0Qyujgdd3ea54+yRoQ08wdL+W9ETKvYTgL3MuBqTx36XDSemZh9QsmjfqXi3cvo36l4t3HDdy33N0OckMlk6uTDy57X7yA76FTETX6JjMG7hwWTPBfK97PURhhAcLOcS5w5E2AHoAtDu9WNTUzHKODQ7vVjU1Mxy5JNeZ5ggEAgEAgEHKeUNF3EAcybD6omtZtOIjKuVGKRSSOMUjZBH2efKQ8NY9zmOsRuIuHG3BiJ1NO9JxeMT83d8aMTg+JEuD40ENXbPQykFwddoyizj8NyQPAXNvRF6at6fDMx9Jwl8GiEbRGL2boL77DddEzabTmZ4rBE9B1zoPD3qUm0siJMp5USh6+VBZdkzelZ4v/APY5QxzzS6IVbbnF3xsFPCbSSbyN7GdOp3evRCVdw6i7rWAaZQPK1v3+vUkqtFLUdm1pPAWPXLZp1I1+Ea8bXQRONujuZoyLE99t9Q7mB14+q2O03URHUv4S2O03UVjqX8JQ5mzag6LbRMY4NrEx2PLLuc2NgzPcbNA3k7/0PoqX1IrGZlS94rGZXbAdnWwWkkIfL/Kz5evX8lp9xu7anCOEerU7jdW1OEcITy8byBAIBAjnAC5NgN/RCIzwVTFfaDRQkta50zh/9Yu3+MkAjwujebb2f3mtGbRFY/8Abn9o4/fCs13tRmP/ACqdjOr3F/0GVG40fZfSj/5NSZ+kY9cos7TYpV3yyvDddY2ZWj8bRceqmGfX2XRnR9OvemZjHCZzM+EzEeR3hmxtZVESTuc0felJe8/K0m/mSEy53e9NX1M6e3j3dO6uImfrMekea6YJspBSd6Npc/i9xuethub5BQ0aX9zJROCjDhxKGCmiibq4+psicFDoR8Lb+DSfruROEPiXdlz5S0PHG28aHd0siTqCXREupkRLk+VSk1mmRKOqJ0ThC11TvQloGA0xip4mHQ5QSORd3iPUlQwyi9r9qWULMrbOmcO63g0fef06cVatctl0d0dfdWzPCsc5/EKjsZKap0kspL3BxLnHm4Cx9MwHKwU3jEsvTe3jQ1qxWMV6sY8MrZ2DGt7oAt8Q3acCen6joqNMiMWqAAQDZxHRpsCO84/ZAAsBu14lBG0EIc3KW3vva4Wt1A4DXeCN9tdyB1LRROtFHF2kx4NcRYc3uaRYLJTWvT4ZZaa2pT4ZWbZjZplJeRxzzOFi7Uho35WX1A5njYJfVvf4pyX1L3+KU+sagQCAQCCk+1eqeylY1pID5A19uLcrnZT0uB6KJdD7NadL7uZtHGKzMfXMRnzZ5snQsqKuOKRhewk5gCWm2U2NwQdDbyukQ6zpTcW0NrfUpOJjGO3t/LW6XZ2kg/5dNGCNxLczv4nXKlwOt0ju9b49SfviPtGIPKJrXlznEdw2A4N0BuRuvr5W8UeCZdn4lCPth3yAvP8AKCiHg4g4/BA89XFrB+ZP0ROHmOaZ4vmjaP8ATd/o7QfRE4e+wJ+KR588v/jZE4e2UzBqGi/Pj6oOwQNcTpO1ZlGjhq09R+h3IK9BUEEtcLEaEHeCgdioRLw+ZSkxqahFoQldWgcUXw97LYeaycEj/KjIc88Cd7WefHpfmEYrSs+2O1bKJuRtnTOGg4MH3nfoOKmtcth0d0bbdWzPCsdvf8oY5XVj5Xuke4uc43JO8lZ4dto6VdOsVrGIhIbKY/7lPncLxPGWUcbcHDqD+ZVb1zDxdK7GN3o4j4o4x+vFcqrEi6RvYSBzSLtcDe4PAjj4W16EAnA4K9LUtNbRiYeIKVziS431vexOvN1r3I4DcPFFXTD6SSqk7KMODAf8yQtIa3pd1i53h9AdCcL1heGRUzMkbbczxceZKJPEAgVAIBAIKz7RKHtqGS29lpB+E3P0ujbdCa/ut7TPKf4/f+8MgwqtNPNHMPsOBPVu5w82khRDvt3t43GhfSntjHj2ebeIJQ9ocDcEAjrdS+XTE1mYnnCPxBsLZGD3ftJJLgWDRowXOZziBYZt2/U2G9RlS1sTEYdWR1FrAQxD8Uun8gH1Tij+c90ef6VCDEpMQmAE8hw4yGEyNyx+8zNDjljcxoc2mu0tLs13usAbXuVzNZjM817hjaxoYxoa1oAa1oAa0AWAAGgAHBSyul0BdAoKBboI/FcKbN3gcrxuPA9HfugrVWJYNJGED729p8Hf2USaSYiOalaERiGKgcUXhFRMlqHEDugbydD4Ac0JnuWKj2qNBSmmEY7UE5HaWs7XM8cXDhz05a2rXLZbTo+N5eL9Xq04Z45zMd317fL5UWsqnyOL3uLnONyTqSVmh2Glp106xWsYiDSR6MkzhwJuoYL3yfYTWzxPAhJJJsGZc4cTpYN33PTVVmInm1u722hrRnVjl28pjx/bY9ncFnfGH1uRrjr2UQLbD/8AR2Ykno028VinHY5HcV0IvjRzMd8//kLPDC1gDWNDWjcAAAPIKGB7QCAQKgEAgEHKpiD2OYdzgQfMWRatprMWjsfPddTGKR8R3sc5vobKH1XQ1Y1tKupHbET92rezjEu2pAwnvRHIfl3t+mnkrS4Tp7be53c2jlb+Xj2+fHxSu0QLYhOB3oHibmcjbtlA8YnSedlW3LLQ6vLrd3H9+WVS2h2dZKJRRYtNB2wPbRsLqyN7X3zFsdy+Mm+9pAtpYJmE9evZP5TkeHuFEyighLRHHG2OR+WNofHlLZMt3PvnaHWI15pPGFbxNq4iPunqipZE0vke1rRa5JsLk2A14kkADqpZXa6BboFugUFAt0CoGU2E079XQRk/I39kSZ1gpqMZmQxNkPwWY0OJ5kgXsEMs4rMR7LM4G8jiSehOpJ6q9a5bbo3o624nrW+H1VqomLiXE3JWZ2Gnp1pWK1jgayPRkmYhxtdQ89r5PcKwqaqkEULC5x9AOLnHgOqiZw8mvuKaNetecNm2P2NhoBnNpJyNX20bfe2McB13n6LFa2XKbzf33E45V7v2s6q8AQCAQCAQKgRAIBBjftKoOyrHPA0laH+Y7rvyHqol3/s7r+82nUnnWZjwnjH5L7NsR7Kq7InuzNy/jbdzf9w81aOSvtFtve7X3kc6TnwnhP4nwaxdQ4RGNr3OdJFBCD2bgxxe4RsDi1r7NDQ5x7r2/ZA13qM9zH15mZiscjXGKx1NDJUVNU2GJgzOMcYzDgGh0hdmJJAADRckJxTi3bP2/tCbKxzTzieuD8xYJ6OKQg9hG4lri4AC89iy7j8IlDRbVO3CKzi3Vn6rtdSyFugW6BQUCgoFuga4jiDIGZ3k9AN7jyCJZztHtKyQBzQ4SXN91gP16f3e9a5bbo/oyde3Wv8AD6qdLITqSszsKUilYiI4Gsj0WtaIcrKHntfKd2W2Ymr5MrO6xts8h3NB4AfadodPyVZthrt5v6bevHjPc2jAcDgoo+yhbb7zjq955uP6bhwWKZy5TcbjU179a8/qEkoYCoBAIEQKgECoEQCAQUP2s0GaCOcDVj7H5X6fmGpLpfZnX6m4tpT/ANR5x/WWYU8zo3Nkb8TXBzfFpuPqFaku01NOupSaW5TGJ8W70dUJY2St3Pa1w8HC6iYw+W62lbS1LaducTMfZD4jStdUGJ+YR1URY7K9zD2sPeGVzSHAujc7cd0Sr2vLPDU+vrH9eio4nsrIZoIX4sZ6SKVkxppR205yG4YTGM8jbXAzDTkUytN6xwyuVSXzSwyRxPbkeSXvswGNzS17cpOe57p1aNWjVFZza0TEcv8AfVKvlDbXIFyALkC5JsAL8SeClle8yBcyBcyBcyDxPOGDMfADmTuAQRNdh5mY++r3NuOlvsjkAi1JxKhbF4SySWobURF4iAbqOLiSHdTZo9Vkm3CMN/u9/NNvpe6nGc5x8sK1jDWsmljZ8LXkC/AcvLd5LJE8G92uvN9Clrc5gwshayxbObNmch8l2x8vtP8ADkOqpNmo3vSMaf8AHT4z6L/hbm0crSBlicMrgNzevl+6xy5rUta1utacyuqhjCAQKgRAIBAqAQKgRAIIzaag94pZYuLmG3zAXH1AR6tjr+43FNTumPt2+TAwkPqTVPZxX9pS9mTrE4t/C7vN/Nw/Cr373B+0O393u+vHK0Z8Y4T+J8VjrKaKVuWVjHtBzWeA4Ajjr56qjQWrW0YtBhS4kwtHu1O97D8Ja1sUduBBeW3b1aCoie5St4x/COH2g0xzFpaWB9TO+KCNg1DQ6d7idGtYTkGcmwtY/qnFP857o8/0YbIxTVLjV13/AMiN2RkNrMpQ5jXAtbc3lcx4zP4XLRYXvMFLZzHctmZFxmQGdA2xDEmQtu7U8AN5/YImIyhqDaeOpmZT5MriHFpzBwuGkgbhra/ordWcZeqdlqxozrTHD/cVvp4hYHjv8L7x6qrxo+pw5sQkfGNX6u6kaIt1plgdc9wmla/4xI/N4lxOnTVZong63b7inua8eERHkkKDDi4ZuPD+qpNu5qt50lNv4afLvaBs1IHNynRw3hVarOU3XUmZhHHePEIrKQ2arM8fZk6ssB1Yfh9LEeQUMaYQCAQCAQCAQKgVAiAQIQgwfaqh93q5o+Gcub8r+8PzI8lHa+mdFa/v9pp37cYn6xwS3s3r+zqjETpK0j8TO836Zx5rJzq1/tHt/ebWNSOdZ8p4T+GnlUcKqgpqswOpqSqbBLTSlozxiRskNs8THX1a3I9ozN17hUV7mLS4RNe707EDDS4nXYhTf4hSNjp6UOkvG4OhlqAO5Jqb2FwQ06ixudbKWVam1TPfAYnh4kjLZgw5sjojmjc4jRtw97ddT3eSjtYcx7zh4+HJM5lLMTMgR0ltUFb20o3Gnc/lYusbad0nytf0Vq83u6OrS+vWt+WWdCdzHB7XFrmm7SNCCOIWZ2dtOtqzS0cO5ouy23bJgI6hwZJuudGP6g8D0PksVq45OT33RltG020+NfOP93/db5HF4IB3qjVQzrHNgZTUGeNuYvcXPJIt9kNDBw0BvfiVOWf3s2rFc8ISNDsrOAAQ0eZP7IpiEmzZh9w7tcrhuLRbyN94RHBLxwStFnlp6jT1CIR2GTNhqbFwAcSwcrusWjxuLeagilrZ6scuPhHNa0YwgEAgEAgECoFQCBEAgy72tUGWWKcD4mljvFuo+hd6KJdl7L7jNL6M9k5jx4T+FIoaowyMlbvY5rhwvlN7ee5ZaceDpdfRjW0rac8piY+7cI5Q9oe03DgHA8wRcH0VHyy1ZraazzjgYVOGkymZkz4y5gY/KGHMGlxae+02cMzhfkVXDFNP5daJwb1dJSxjNUPDhznkzNvwsx5yA+ATEdqLVpHG3n/sPE+Nxxsc9kUjmMBLiGiKNrWi5OaYsaQBxF0ye8/+sTP++eEfgOJzV7m1YzRUgv2LN0k51aZJfux78rBvtmPAKWSJysBegiMfxj3YRm1w54DujBq63VWrXL37HZf+T1/lHD69iH2t2zifC6Gnu577AktIaGuF3EX+0LkW69FMVl69n0Zr11YteMRH4UF77rK6W+oe4Pg0lU6zdGj4nncP3PT8lWZw1u73tNCOPPuabhNO2njbGxz7N3EuJP10A6DQLFM5ctras6t5vPb3Ct2tbGcgkDn3AsGkjfY3cNAoUiEhTYpK8A930P7oO3vMp+0B+H+qIR9XUybjIfIAIKPtdXuzMibdoFn31BJubEHxub81l068Mut9m9lWa23FsT/zEeufr6fVo2xWPitgBcR2rLNlHXg7wcBfxuOCpauJaTpbo+dnr4j4Z4x+vD9SsCq1YQCAQCAQCD0gEAgRBVvaRQdrRPcBrGRIPw/F/KSjcdBa/ut7Xut/H78vPDGlNZfRGr7BVva0jWk6xkxnwGrf5SB5K144vnvTu39zvLTHK38vvz80lj8cjqeUREh+QluU2JI1sCNxNrXG66xzyaTUiZpOOav12O4fQCGd0TmsmaHCcROka0EDL2surrm/VIxzhFIpjrVjmhcdxRmL1kOGU8rX0wb7xWPY4OD2NIyQhw4FxbmH+ocipZFlw4CGaWmtZrv8+IDQBrjaVoHR/e/7oURzwxU/jaa+Mfnz9Ui5yllVvaJnbsc0bxYs8R+4J9V660xR0fR0xoViZ7efioFQxzTZwLT1VJbidWLckng2CGWz5LtZ/M7w5DqqWthp970lGn/CnG3lC602VjQxgDWjcAsbnr3teetacy8yOfN3GXDeLuJ6Dp1QiEhQYHG2xLRoicpEUYYbt0HLh5KFZLJLYIhDTB0rsrRcDV3DTlfmUQbbT4SKmLMwWez4RuPVp8dPor0t1ZbbojpCdprfy+G3Cf34eiobL406hqGy65fhlbzYTrpzG8eHVZrVzDs+kdlXe7eadvOs/P8AU8m4wTNe1r2kOa4AtI3EEXBC8z5vas0tNbRiY4PaKhAIEQKgEHpAIBAiDjVwCRjmHc5pB8xZFqWmlotHOHz5V05ie+I72Oc0/hJCiH1bR1Y1dOupHbET91s9mlfknfATpI24+ePXT8Jd/Cs08a5c97S7fraNdWP+Zx4T/ePu0grG4pW6GZkAlo5I3uDXu7NoifIHwyd9o7rSLNLnMN92UKkcODBS3UzWfDh2T/sGWD7Nw00r56TD2U75AWudJIfhJDrMiYXNAuAbXbuU8WTNp5Rj6/0lWYY4yNmllzvY1zWhrRGwZ8ubS5cfhG9x3Jgik5i1p4o7aGvyn3WJ3/ESMcWNGpYzcZX/AHWg6AneSALqV5V6lhmYwMldmLRa4FtBoL6m+4arL722MPTG81Ir1XdluQ/P81SbTPNitralucy7CVVY0xg2HmYFx+HdbmiYTsVIG8FKcvb5A3ioRkxqcRaOKIQ1Xi4Og18OCITeEysLAGn+viiXuvjLAZGtzWGrd10GZbSthMnaxvbd987Ablrvvef5+K9GnMzGJd10Bra9tD3erWcRyme2O7w9Poufssxwua6jedWDPF8l+83yJBHzHkqale1rPaTYxS0bmnbwn69k+P4+bQFicsECIBAqAQekAgEAgRBjPtHoOyrXOA0kAePH4T+Q9VEvoHs9r+82cVnnWZjw5wgsJrTBNHMPsPDj1bezh5tJHmstOMYbLe6Hv9C+n3x59nm28WOo1B3eCo+YYxzNsRrGQMzvvYua1oaC5znvOVrWgbySVEzhW1orGZMjNVyfBAyEc5nZ3D/txG386jipm88ox9f1H7V7bKrNJBnlnlmmkcIqeGM9gHzO0aB2dn24m7jy4hMd5NJn4pn09OPm8bF4YYY5RMc9X2lqqQnM6RwaDHYn7Ajc0Abhr1Uwmls5ju/3ofVtN0UroqWCyDjlQW7ZKUdnbqfzUJg/xkHLdpsUQz6txt4vmlt04+m9BCVWME/CHOPU2+iIdMBMsz3l7rBtrMbp5k7/ACui3VnmsMVS6I3bpzHBBasIxISgA7zu6ohnG1+EGmqHWbZjzmbyBO9vrfyK9OnbMO96E3sbjQikz/KvCe/HZP4+p57OoXur43NvZgeXnhlLHNAPmR6KupPBPtBqUrsrVtzmYx4TE+jZFgfPwgEAgECoPSAQCAQIgoPtZoM0Uc4GrHZT8r9PzDUl03szr9XXtpT/ANR5x/WWXq1JxLtmw7D13b0cZJu5l4neLNBfxblPmpvGJfOel9v7nd3jsnjHj/eT7HqEzwSRt0fbNGeUjCHxn+JrVS0ZhqdWvWrMRz/PYruMT4nNHDW4dJC5hjDn00rLGRxuXAS30dubbQAt3nckTmMlLdasWhV9n6iqxPGGz1dFLTspYH9kx4cWNnJa1xzloDic7iLcGNPC6Ldq5Vtoq2Igj/PY6NzeOaMGSN9uVu0aT1ao5SxWnq6kfPh9jyogVmZFVVMgrldi1PGbGVpPJvePnbd5qEJzYzEhMx5aCAH21tf4QeCCerqjunwQY5VYjGXEsaXXJNz3W6nkNSskac9reaHQmpbjqWx8o4z/AL7mUs8j9M1hyb3R+5WSKRDc6HROhp8q5nvnid7PVZpZM1rtPxD9bJamVd/0ZOtTNPijz+TTaWCGoaHNIIPJYJhyGpp2paa2jEwk8Mw9jCANNVCh/jmHR1DexLQ4u0HTrfhbepicMmjrX0dSNSk4mDjAcCho2ZY26neeJSZytut3q7m/X1JylFDzBAIBAqAQe0AgEAgEERtVQe8UssXEtNvmGo+tkezYa/uNzTU7p8u3yYMFEPqC9+yyvtJLTk6PaJG/Mw5XeZDm/wAKzX4xEuU9pdvmtNaOzhPjy/3zaPZY3IoGlpKqB0kUTIjE6R0kbnPcCwSHM5hYG96zy4jvDRyrETDBWt6zMREYz6/26yYbI4XnqnkW1bH/AMPH6gmT+dMd63Umfit9uH9+Zj79Q01+ya0uO/sm5nO+aT7Xm5TERC9a1ryhFV+0NQ8hsELWXIAL7vOptewsB9USmHbNMe0du50xt3s57hP/AExZg9FKXl2zMFrCFgHINH7IHuEbPNga7IwNDjewFuAH6KEInapkjIJSwG4Y63oVMc2bbRW2tSLcsx6sigpza+5erD6Jp6UylKPCZH/DGT1Og+qrN4hTV3u10PivGe6OPp+U/Q7ISO1e7KOQ/crHOo0+49oqxw0q/f8AUftLxbP+76xucL7yCdfFUtbPNz27319zOdTifUs8wOpv5a/RVeFcMMOZufeTv/ZFZPkAgEAgEAgVB7QCAQCAQeXtuCEGDbT0PYVU0fDMXDwd3h+ZHkofTejNf3+0079uMT9Y4PGz1f7vUwzX0a8Zvkd3X/ykrLScxMJ6R23/AJG2vpxzmOH1jjDW6jaGEC7A6XkWizf4nW08Lqj5rMTE4nmjX4pWTaRsbGOgzu/id3foiDafB3EdpVT6DW73aD+LQeSLU076lurSJme6OKMqsfoKfRgM7umjb/MdPQFTjvbvbez261eN8Uj58/tH5wg6ra+Z7mlrGxsa5pytFyQCDYud+gCnNYbuns5tq0mJmZtjnPKJ78R+ctNwTaCnqmAteL8RxB6jgquT3ey1ttbq6lcek/SUs3JvuFDxiatY0akWRXCFxHEYp2mJhBLgW9BfS5KLVnqzEoFuzVNTgBozO5nVXm8y9+46U3Gt8Vpx5fbkkKSADQBUeGbzPNJRU10VycCiuLEIjJq/CyDoEEvR0+RtkQ7oBAIBAIBAIOiAQCAQCBCgy72r4flljqANHAsd4jvN/wByiXZezG4zS+jPZ/KPSfwoSOqWDZ3aV1PI3tgZImsLQ0Btxp3SN1zcAa8CVbrZaTpDoTR16WnSiK3mc54+P+jtPsS2+qH3EMbYRz+N/qRYeijMMO29nNvp8dWZtP2jy4+asVdXLM7NLI555uJdbwvu8k60t5paOno16unWIj5RhyyqF+skaLAqiX4Yjbm7uj9/opw12v0ttdHnfM90cf6803Q7JkOBfIWkfd7tvPepiGo3HTdtSsxp0jHz4+XL1WSHDi0BoqH+b3H6kpLmdaZtabTWPCIjyjgdt2czaveXeJJ/NQ8sycf4a2Ed3eiDeVhQdaV1igmqHeiD9AWQKgEAgECIBAIBB0QCAQCAQCCG2pwcVcDojod7TycNQfVHs2G7ttdeurHZ5x2wxOuoJIHFkrS0jTXceoPFQ+kbfdaW4p19Kc+sfWHGOPMbDU8gLn0CMl7xSM24fXglaDZqqm+GEgc3936b/omGt1+mdppf9Zn/ANePny81ow32eE2Msh8G90eu9ThpNx7SXnhpViPnPGf16rXhmydNB8MYvz3nzJ1U5aLcdIa+v8dpn0+3JMtpmNFg0BQ8c2mUHXUupIUw9e31OxHuiI1UvRbimMOq7jKVEvBq0xOTqWK6hicHU6DmKUXQSdHDlCIOUAgECoBAIEQIgEAg6IBAIBAIBAiBrUUEb/iaCi9dSY5OceFRN3MHopymdW08zlkLRuChSbTL2iAg5y7kDWSO4Ras4lGTQWKl7q3zDk1hBRjvxSVFJcaqHkmDstRBY4UDkBAIBAIBAIBAIEQCAQe0AgEAgEAgRAIAoEQCBEHl4Qcy1AynZqjNS2HB0SlkmXuBtlDBY9hdzRQ6CBUAgEAgEAgEAgEAgEHpAIBAIBAIEQCAQIgEAgCg8FqDm+K6Dk6BF4sGwoiZdAxFXdqBUAgEAgEAgEAgEAgEHpAIBAIBAIBAiBEAgEAgEAgLIPJCJebIPQCIekAgEAgEAgEAgEAgVAIFQCAQCAQCAKBECIBAIEQCBUAgECIBAqAQCAQCAQCAQKgEAgVB/9k=">
            <a:hlinkClick r:id="rId2"/>
          </p:cNvPr>
          <p:cNvSpPr>
            <a:spLocks noChangeAspect="1" noChangeArrowheads="1"/>
          </p:cNvSpPr>
          <p:nvPr/>
        </p:nvSpPr>
        <p:spPr bwMode="auto">
          <a:xfrm>
            <a:off x="53975" y="-1812925"/>
            <a:ext cx="4324350" cy="3790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1" name="Picture 5" descr="http://keenhire.typepad.com/.a/6a00e54ed967ad88330147e36af404970b-800wi">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1268760"/>
            <a:ext cx="3744416" cy="5165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626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FF00"/>
                </a:solidFill>
                <a:latin typeface="Calibri" panose="020F0502020204030204" pitchFamily="34" charset="0"/>
              </a:rPr>
              <a:t>Learning Outcome</a:t>
            </a:r>
            <a:endParaRPr lang="en-GB" b="1" dirty="0">
              <a:solidFill>
                <a:srgbClr val="FFFF00"/>
              </a:solidFill>
              <a:latin typeface="Calibri" panose="020F0502020204030204" pitchFamily="34" charset="0"/>
            </a:endParaRPr>
          </a:p>
        </p:txBody>
      </p:sp>
      <p:sp>
        <p:nvSpPr>
          <p:cNvPr id="3" name="Content Placeholder 2"/>
          <p:cNvSpPr>
            <a:spLocks noGrp="1"/>
          </p:cNvSpPr>
          <p:nvPr>
            <p:ph idx="1"/>
          </p:nvPr>
        </p:nvSpPr>
        <p:spPr/>
        <p:txBody>
          <a:bodyPr/>
          <a:lstStyle/>
          <a:p>
            <a:pPr marL="0" indent="0" algn="ctr">
              <a:buNone/>
            </a:pPr>
            <a:endParaRPr lang="en-GB" dirty="0">
              <a:solidFill>
                <a:schemeClr val="bg1"/>
              </a:solidFill>
              <a:latin typeface="Calibri" panose="020F0502020204030204" pitchFamily="34" charset="0"/>
            </a:endParaRPr>
          </a:p>
          <a:p>
            <a:pPr marL="0" indent="0" algn="ctr">
              <a:buNone/>
            </a:pPr>
            <a:endParaRPr lang="en-GB" dirty="0" smtClean="0">
              <a:solidFill>
                <a:schemeClr val="bg1"/>
              </a:solidFill>
              <a:latin typeface="Calibri" panose="020F0502020204030204" pitchFamily="34" charset="0"/>
            </a:endParaRPr>
          </a:p>
          <a:p>
            <a:pPr marL="0" indent="0" algn="ctr">
              <a:buNone/>
            </a:pPr>
            <a:r>
              <a:rPr lang="en-GB" dirty="0" smtClean="0">
                <a:solidFill>
                  <a:schemeClr val="bg1"/>
                </a:solidFill>
                <a:latin typeface="Calibri" panose="020F0502020204030204" pitchFamily="34" charset="0"/>
              </a:rPr>
              <a:t>1. </a:t>
            </a:r>
            <a:r>
              <a:rPr lang="en-GB" dirty="0">
                <a:solidFill>
                  <a:schemeClr val="bg1"/>
                </a:solidFill>
                <a:latin typeface="Calibri" panose="020F0502020204030204" pitchFamily="34" charset="0"/>
              </a:rPr>
              <a:t>Explain the aims of administering First Aid</a:t>
            </a:r>
          </a:p>
          <a:p>
            <a:pPr marL="0" indent="0">
              <a:buNone/>
            </a:pPr>
            <a:endParaRPr lang="en-GB" dirty="0"/>
          </a:p>
        </p:txBody>
      </p:sp>
    </p:spTree>
    <p:extLst>
      <p:ext uri="{BB962C8B-B14F-4D97-AF65-F5344CB8AC3E}">
        <p14:creationId xmlns:p14="http://schemas.microsoft.com/office/powerpoint/2010/main" val="4260483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5"/>
          <p:cNvSpPr>
            <a:spLocks noGrp="1"/>
          </p:cNvSpPr>
          <p:nvPr>
            <p:ph sz="half" idx="1"/>
          </p:nvPr>
        </p:nvSpPr>
        <p:spPr>
          <a:xfrm>
            <a:off x="251520" y="404664"/>
            <a:ext cx="8208912" cy="4525962"/>
          </a:xfrm>
        </p:spPr>
        <p:txBody>
          <a:bodyPr/>
          <a:lstStyle/>
          <a:p>
            <a:pPr marL="0" indent="0">
              <a:buNone/>
            </a:pPr>
            <a:r>
              <a:rPr lang="en-GB" sz="4800" b="1" dirty="0" smtClean="0">
                <a:solidFill>
                  <a:srgbClr val="FFFF00"/>
                </a:solidFill>
                <a:latin typeface="Calibri" pitchFamily="34" charset="0"/>
              </a:rPr>
              <a:t>The Aims of First Aid</a:t>
            </a:r>
            <a:endParaRPr lang="en-GB" sz="4800" dirty="0" smtClean="0">
              <a:solidFill>
                <a:schemeClr val="bg1"/>
              </a:solidFill>
              <a:latin typeface="Calibri" pitchFamily="34" charset="0"/>
              <a:ea typeface="ＭＳ Ｐゴシック" charset="-128"/>
            </a:endParaRPr>
          </a:p>
        </p:txBody>
      </p:sp>
      <p:pic>
        <p:nvPicPr>
          <p:cNvPr id="4" name="Picture 2" descr="http://www.youngboozebusters.com/media/24712/first_aid.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745" y="1774439"/>
            <a:ext cx="3888432" cy="43289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38126" y="1774439"/>
            <a:ext cx="4248472" cy="3785652"/>
          </a:xfrm>
          <a:prstGeom prst="rect">
            <a:avLst/>
          </a:prstGeom>
          <a:noFill/>
        </p:spPr>
        <p:txBody>
          <a:bodyPr wrap="square" rtlCol="0">
            <a:spAutoFit/>
          </a:bodyPr>
          <a:lstStyle/>
          <a:p>
            <a:r>
              <a:rPr lang="en-GB" sz="4800" dirty="0" smtClean="0">
                <a:solidFill>
                  <a:srgbClr val="FFFF00"/>
                </a:solidFill>
                <a:latin typeface="Calibri" panose="020F0502020204030204" pitchFamily="34" charset="0"/>
              </a:rPr>
              <a:t>P</a:t>
            </a:r>
            <a:r>
              <a:rPr lang="en-GB" sz="4800" dirty="0" smtClean="0">
                <a:solidFill>
                  <a:schemeClr val="bg1"/>
                </a:solidFill>
                <a:latin typeface="Calibri" panose="020F0502020204030204" pitchFamily="34" charset="0"/>
              </a:rPr>
              <a:t>reserve</a:t>
            </a:r>
          </a:p>
          <a:p>
            <a:r>
              <a:rPr lang="en-GB" sz="4800" dirty="0">
                <a:solidFill>
                  <a:schemeClr val="bg1"/>
                </a:solidFill>
                <a:latin typeface="Calibri" panose="020F0502020204030204" pitchFamily="34" charset="0"/>
              </a:rPr>
              <a:t/>
            </a:r>
            <a:br>
              <a:rPr lang="en-GB" sz="4800" dirty="0">
                <a:solidFill>
                  <a:schemeClr val="bg1"/>
                </a:solidFill>
                <a:latin typeface="Calibri" panose="020F0502020204030204" pitchFamily="34" charset="0"/>
              </a:rPr>
            </a:br>
            <a:r>
              <a:rPr lang="en-GB" sz="4800" dirty="0" smtClean="0">
                <a:solidFill>
                  <a:srgbClr val="FFFF00"/>
                </a:solidFill>
                <a:latin typeface="Calibri" panose="020F0502020204030204" pitchFamily="34" charset="0"/>
              </a:rPr>
              <a:t>P</a:t>
            </a:r>
            <a:r>
              <a:rPr lang="en-GB" sz="4800" dirty="0" smtClean="0">
                <a:solidFill>
                  <a:schemeClr val="bg1"/>
                </a:solidFill>
                <a:latin typeface="Calibri" panose="020F0502020204030204" pitchFamily="34" charset="0"/>
              </a:rPr>
              <a:t>revent </a:t>
            </a:r>
          </a:p>
          <a:p>
            <a:endParaRPr lang="en-GB" sz="4800" dirty="0">
              <a:solidFill>
                <a:schemeClr val="bg1"/>
              </a:solidFill>
              <a:latin typeface="Calibri" panose="020F0502020204030204" pitchFamily="34" charset="0"/>
            </a:endParaRPr>
          </a:p>
          <a:p>
            <a:r>
              <a:rPr lang="en-GB" sz="4800" dirty="0" smtClean="0">
                <a:solidFill>
                  <a:srgbClr val="FFFF00"/>
                </a:solidFill>
                <a:latin typeface="Calibri" panose="020F0502020204030204" pitchFamily="34" charset="0"/>
              </a:rPr>
              <a:t>P</a:t>
            </a:r>
            <a:r>
              <a:rPr lang="en-GB" sz="4800" dirty="0" smtClean="0">
                <a:solidFill>
                  <a:schemeClr val="bg1"/>
                </a:solidFill>
                <a:latin typeface="Calibri" panose="020F0502020204030204" pitchFamily="34" charset="0"/>
              </a:rPr>
              <a:t>romote</a:t>
            </a:r>
            <a:endParaRPr lang="en-GB" sz="4800" dirty="0">
              <a:solidFill>
                <a:schemeClr val="bg1"/>
              </a:solidFill>
              <a:latin typeface="Calibri" panose="020F0502020204030204" pitchFamily="34" charset="0"/>
            </a:endParaRPr>
          </a:p>
        </p:txBody>
      </p:sp>
      <p:sp>
        <p:nvSpPr>
          <p:cNvPr id="5" name="TextBox 4"/>
          <p:cNvSpPr txBox="1"/>
          <p:nvPr/>
        </p:nvSpPr>
        <p:spPr>
          <a:xfrm>
            <a:off x="251520" y="6525344"/>
            <a:ext cx="4212468" cy="246221"/>
          </a:xfrm>
          <a:prstGeom prst="rect">
            <a:avLst/>
          </a:prstGeom>
          <a:noFill/>
        </p:spPr>
        <p:txBody>
          <a:bodyPr wrap="square" rtlCol="0">
            <a:spAutoFit/>
          </a:bodyPr>
          <a:lstStyle/>
          <a:p>
            <a:r>
              <a:rPr lang="en-GB" sz="1000" dirty="0" smtClean="0">
                <a:solidFill>
                  <a:schemeClr val="bg1"/>
                </a:solidFill>
                <a:latin typeface="Calibri" panose="020F0502020204030204" pitchFamily="34" charset="0"/>
              </a:rPr>
              <a:t>1. Explain the aims of administering First Aid</a:t>
            </a:r>
            <a:endParaRPr lang="en-GB" sz="1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1438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FF00"/>
                </a:solidFill>
                <a:latin typeface="Calibri" panose="020F0502020204030204" pitchFamily="34" charset="0"/>
              </a:rPr>
              <a:t>Learning Outcome</a:t>
            </a:r>
            <a:endParaRPr lang="en-GB" b="1" dirty="0">
              <a:solidFill>
                <a:srgbClr val="FFFF00"/>
              </a:solidFill>
              <a:latin typeface="Calibri" panose="020F0502020204030204" pitchFamily="34" charset="0"/>
            </a:endParaRPr>
          </a:p>
        </p:txBody>
      </p:sp>
      <p:sp>
        <p:nvSpPr>
          <p:cNvPr id="3" name="Content Placeholder 2"/>
          <p:cNvSpPr>
            <a:spLocks noGrp="1"/>
          </p:cNvSpPr>
          <p:nvPr>
            <p:ph idx="1"/>
          </p:nvPr>
        </p:nvSpPr>
        <p:spPr/>
        <p:txBody>
          <a:bodyPr/>
          <a:lstStyle/>
          <a:p>
            <a:pPr marL="0" indent="0" algn="ctr">
              <a:buNone/>
            </a:pPr>
            <a:endParaRPr lang="en-GB" dirty="0" smtClean="0">
              <a:solidFill>
                <a:schemeClr val="bg1"/>
              </a:solidFill>
              <a:latin typeface="Calibri" panose="020F0502020204030204" pitchFamily="34" charset="0"/>
            </a:endParaRPr>
          </a:p>
          <a:p>
            <a:pPr marL="0" indent="0" algn="ctr">
              <a:buNone/>
            </a:pPr>
            <a:endParaRPr lang="en-GB" dirty="0">
              <a:solidFill>
                <a:schemeClr val="bg1"/>
              </a:solidFill>
              <a:latin typeface="Calibri" panose="020F0502020204030204" pitchFamily="34" charset="0"/>
            </a:endParaRPr>
          </a:p>
          <a:p>
            <a:pPr marL="0" indent="0" algn="ctr">
              <a:buNone/>
            </a:pPr>
            <a:r>
              <a:rPr lang="en-GB" dirty="0" smtClean="0">
                <a:solidFill>
                  <a:schemeClr val="bg1"/>
                </a:solidFill>
                <a:latin typeface="Calibri" panose="020F0502020204030204" pitchFamily="34" charset="0"/>
              </a:rPr>
              <a:t>2. Identify </a:t>
            </a:r>
            <a:r>
              <a:rPr lang="en-GB" dirty="0">
                <a:solidFill>
                  <a:schemeClr val="bg1"/>
                </a:solidFill>
                <a:latin typeface="Calibri" panose="020F0502020204030204" pitchFamily="34" charset="0"/>
              </a:rPr>
              <a:t>the key components of a First </a:t>
            </a:r>
            <a:endParaRPr lang="en-GB" dirty="0" smtClean="0">
              <a:solidFill>
                <a:schemeClr val="bg1"/>
              </a:solidFill>
              <a:latin typeface="Calibri" panose="020F0502020204030204" pitchFamily="34" charset="0"/>
            </a:endParaRPr>
          </a:p>
          <a:p>
            <a:pPr marL="0" indent="0" algn="ctr">
              <a:buNone/>
            </a:pPr>
            <a:r>
              <a:rPr lang="en-GB" dirty="0" smtClean="0">
                <a:solidFill>
                  <a:schemeClr val="bg1"/>
                </a:solidFill>
                <a:latin typeface="Calibri" panose="020F0502020204030204" pitchFamily="34" charset="0"/>
              </a:rPr>
              <a:t>Aid </a:t>
            </a:r>
            <a:r>
              <a:rPr lang="en-GB" dirty="0">
                <a:solidFill>
                  <a:schemeClr val="bg1"/>
                </a:solidFill>
                <a:latin typeface="Calibri" panose="020F0502020204030204" pitchFamily="34" charset="0"/>
              </a:rPr>
              <a:t>Kit</a:t>
            </a:r>
            <a:endParaRPr lang="en-GB" dirty="0"/>
          </a:p>
        </p:txBody>
      </p:sp>
    </p:spTree>
    <p:extLst>
      <p:ext uri="{BB962C8B-B14F-4D97-AF65-F5344CB8AC3E}">
        <p14:creationId xmlns:p14="http://schemas.microsoft.com/office/powerpoint/2010/main" val="984237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467544" y="332656"/>
            <a:ext cx="8064500" cy="769441"/>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spcBef>
                <a:spcPct val="50000"/>
              </a:spcBef>
              <a:defRPr/>
            </a:pPr>
            <a:r>
              <a:rPr lang="en-GB" sz="4400" b="1" dirty="0">
                <a:solidFill>
                  <a:srgbClr val="FFFF00"/>
                </a:solidFill>
                <a:effectLst>
                  <a:outerShdw blurRad="38100" dist="38100" dir="2700000" algn="tl">
                    <a:srgbClr val="000000">
                      <a:alpha val="43137"/>
                    </a:srgbClr>
                  </a:outerShdw>
                </a:effectLst>
                <a:latin typeface="Calibri" pitchFamily="34" charset="0"/>
                <a:cs typeface="Arial" pitchFamily="34" charset="0"/>
              </a:rPr>
              <a:t>First Aid Kits</a:t>
            </a:r>
          </a:p>
        </p:txBody>
      </p:sp>
      <p:sp>
        <p:nvSpPr>
          <p:cNvPr id="5" name="TextBox 4"/>
          <p:cNvSpPr txBox="1"/>
          <p:nvPr/>
        </p:nvSpPr>
        <p:spPr>
          <a:xfrm>
            <a:off x="285749" y="1441608"/>
            <a:ext cx="7993063" cy="646331"/>
          </a:xfrm>
          <a:prstGeom prst="rect">
            <a:avLst/>
          </a:prstGeom>
          <a:noFill/>
        </p:spPr>
        <p:txBody>
          <a:bodyPr>
            <a:spAutoFit/>
          </a:bodyPr>
          <a:lstStyle/>
          <a:p>
            <a:pPr lvl="1">
              <a:buClr>
                <a:srgbClr val="FFC000"/>
              </a:buClr>
              <a:buFont typeface="Wingdings" pitchFamily="2" charset="2"/>
              <a:buChar char="§"/>
              <a:defRPr/>
            </a:pPr>
            <a:endParaRPr lang="en-GB" dirty="0">
              <a:solidFill>
                <a:schemeClr val="tx1">
                  <a:lumMod val="65000"/>
                  <a:lumOff val="35000"/>
                </a:schemeClr>
              </a:solidFill>
              <a:latin typeface="Arial" pitchFamily="34" charset="0"/>
              <a:cs typeface="Arial" pitchFamily="34" charset="0"/>
            </a:endParaRPr>
          </a:p>
          <a:p>
            <a:pPr lvl="1">
              <a:buClr>
                <a:srgbClr val="FFC000"/>
              </a:buClr>
              <a:buFont typeface="Wingdings" pitchFamily="2" charset="2"/>
              <a:buChar char="§"/>
              <a:defRPr/>
            </a:pPr>
            <a:endParaRPr lang="en-GB" dirty="0">
              <a:solidFill>
                <a:schemeClr val="tx1">
                  <a:lumMod val="65000"/>
                  <a:lumOff val="35000"/>
                </a:schemeClr>
              </a:solidFill>
              <a:latin typeface="Arial" pitchFamily="34" charset="0"/>
              <a:cs typeface="Arial" pitchFamily="34" charset="0"/>
            </a:endParaRPr>
          </a:p>
        </p:txBody>
      </p:sp>
      <p:sp>
        <p:nvSpPr>
          <p:cNvPr id="2" name="Rounded Rectangle 1"/>
          <p:cNvSpPr/>
          <p:nvPr/>
        </p:nvSpPr>
        <p:spPr bwMode="auto">
          <a:xfrm>
            <a:off x="455226" y="2409263"/>
            <a:ext cx="4680520" cy="1303865"/>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bg1"/>
                </a:solidFill>
                <a:effectLst/>
                <a:latin typeface="Calibri" panose="020F0502020204030204" pitchFamily="34" charset="0"/>
              </a:rPr>
              <a:t>What needs to be included in</a:t>
            </a:r>
            <a:r>
              <a:rPr kumimoji="0" lang="en-GB" sz="2800" b="0" i="0" u="none" strike="noStrike" cap="none" normalizeH="0" dirty="0" smtClean="0">
                <a:ln>
                  <a:noFill/>
                </a:ln>
                <a:solidFill>
                  <a:schemeClr val="bg1"/>
                </a:solidFill>
                <a:effectLst/>
                <a:latin typeface="Calibri" panose="020F0502020204030204" pitchFamily="34" charset="0"/>
              </a:rPr>
              <a:t> a standard first aid kit?</a:t>
            </a:r>
            <a:endParaRPr kumimoji="0" lang="en-GB" sz="2800" b="0" i="0" u="none" strike="noStrike" cap="none" normalizeH="0" baseline="0" dirty="0">
              <a:ln>
                <a:noFill/>
              </a:ln>
              <a:solidFill>
                <a:schemeClr val="bg1"/>
              </a:solidFill>
              <a:effectLst/>
              <a:latin typeface="Calibri" panose="020F0502020204030204" pitchFamily="34" charset="0"/>
            </a:endParaRPr>
          </a:p>
        </p:txBody>
      </p:sp>
      <p:sp>
        <p:nvSpPr>
          <p:cNvPr id="9" name="TextBox 8"/>
          <p:cNvSpPr txBox="1"/>
          <p:nvPr/>
        </p:nvSpPr>
        <p:spPr>
          <a:xfrm>
            <a:off x="251520" y="6525344"/>
            <a:ext cx="4212468" cy="246221"/>
          </a:xfrm>
          <a:prstGeom prst="rect">
            <a:avLst/>
          </a:prstGeom>
          <a:noFill/>
        </p:spPr>
        <p:txBody>
          <a:bodyPr wrap="square" rtlCol="0">
            <a:spAutoFit/>
          </a:bodyPr>
          <a:lstStyle/>
          <a:p>
            <a:r>
              <a:rPr lang="en-GB" sz="1000" dirty="0" smtClean="0">
                <a:solidFill>
                  <a:schemeClr val="bg1"/>
                </a:solidFill>
                <a:latin typeface="Calibri" panose="020F0502020204030204" pitchFamily="34" charset="0"/>
              </a:rPr>
              <a:t>2. Identify the key components of a First Aid Kit</a:t>
            </a:r>
            <a:endParaRPr lang="en-GB" sz="1000" dirty="0">
              <a:solidFill>
                <a:schemeClr val="bg1"/>
              </a:solidFill>
              <a:latin typeface="Calibri" panose="020F0502020204030204" pitchFamily="34" charset="0"/>
            </a:endParaRPr>
          </a:p>
        </p:txBody>
      </p:sp>
      <p:sp>
        <p:nvSpPr>
          <p:cNvPr id="3" name="TextBox 2"/>
          <p:cNvSpPr txBox="1"/>
          <p:nvPr/>
        </p:nvSpPr>
        <p:spPr>
          <a:xfrm>
            <a:off x="5364088" y="1441608"/>
            <a:ext cx="3384376" cy="4893647"/>
          </a:xfrm>
          <a:prstGeom prst="rect">
            <a:avLst/>
          </a:prstGeom>
          <a:noFill/>
        </p:spPr>
        <p:txBody>
          <a:bodyPr wrap="square" rtlCol="0">
            <a:spAutoFit/>
          </a:bodyPr>
          <a:lstStyle/>
          <a:p>
            <a:pPr marL="457200" indent="-457200">
              <a:buFont typeface="Arial" panose="020B0604020202020204" pitchFamily="34" charset="0"/>
              <a:buChar char="•"/>
            </a:pPr>
            <a:r>
              <a:rPr lang="en-GB" sz="2400" dirty="0" smtClean="0">
                <a:solidFill>
                  <a:schemeClr val="bg1"/>
                </a:solidFill>
                <a:latin typeface="Calibri" panose="020F0502020204030204" pitchFamily="34" charset="0"/>
              </a:rPr>
              <a:t>Gloves</a:t>
            </a:r>
          </a:p>
          <a:p>
            <a:pPr marL="457200" indent="-457200">
              <a:buFont typeface="Arial" panose="020B0604020202020204" pitchFamily="34" charset="0"/>
              <a:buChar char="•"/>
            </a:pPr>
            <a:r>
              <a:rPr lang="en-GB" sz="2400" dirty="0" smtClean="0">
                <a:solidFill>
                  <a:schemeClr val="bg1"/>
                </a:solidFill>
                <a:latin typeface="Calibri" panose="020F0502020204030204" pitchFamily="34" charset="0"/>
              </a:rPr>
              <a:t>Face Shield</a:t>
            </a:r>
          </a:p>
          <a:p>
            <a:pPr marL="457200" indent="-457200">
              <a:buFont typeface="Arial" panose="020B0604020202020204" pitchFamily="34" charset="0"/>
              <a:buChar char="•"/>
            </a:pPr>
            <a:r>
              <a:rPr lang="en-GB" sz="2400" dirty="0" smtClean="0">
                <a:solidFill>
                  <a:schemeClr val="bg1"/>
                </a:solidFill>
                <a:latin typeface="Calibri" panose="020F0502020204030204" pitchFamily="34" charset="0"/>
              </a:rPr>
              <a:t>Safety Pins</a:t>
            </a:r>
          </a:p>
          <a:p>
            <a:pPr marL="457200" indent="-457200">
              <a:buFont typeface="Arial" panose="020B0604020202020204" pitchFamily="34" charset="0"/>
              <a:buChar char="•"/>
            </a:pPr>
            <a:r>
              <a:rPr lang="en-GB" sz="2400" dirty="0" smtClean="0">
                <a:solidFill>
                  <a:schemeClr val="bg1"/>
                </a:solidFill>
                <a:latin typeface="Calibri" panose="020F0502020204030204" pitchFamily="34" charset="0"/>
              </a:rPr>
              <a:t>Adhesive Tape</a:t>
            </a:r>
          </a:p>
          <a:p>
            <a:pPr marL="457200" indent="-457200">
              <a:buFont typeface="Arial" panose="020B0604020202020204" pitchFamily="34" charset="0"/>
              <a:buChar char="•"/>
            </a:pPr>
            <a:r>
              <a:rPr lang="en-GB" sz="2400" dirty="0" smtClean="0">
                <a:solidFill>
                  <a:schemeClr val="bg1"/>
                </a:solidFill>
                <a:latin typeface="Calibri" panose="020F0502020204030204" pitchFamily="34" charset="0"/>
              </a:rPr>
              <a:t>Foil Blanket</a:t>
            </a:r>
          </a:p>
          <a:p>
            <a:pPr marL="457200" indent="-457200">
              <a:buFont typeface="Arial" panose="020B0604020202020204" pitchFamily="34" charset="0"/>
              <a:buChar char="•"/>
            </a:pPr>
            <a:r>
              <a:rPr lang="en-GB" sz="2400" dirty="0" smtClean="0">
                <a:solidFill>
                  <a:schemeClr val="bg1"/>
                </a:solidFill>
                <a:latin typeface="Calibri" panose="020F0502020204030204" pitchFamily="34" charset="0"/>
              </a:rPr>
              <a:t>Eye wash</a:t>
            </a:r>
          </a:p>
          <a:p>
            <a:pPr marL="457200" indent="-457200">
              <a:buFont typeface="Arial" panose="020B0604020202020204" pitchFamily="34" charset="0"/>
              <a:buChar char="•"/>
            </a:pPr>
            <a:r>
              <a:rPr lang="en-GB" sz="2400" dirty="0" smtClean="0">
                <a:solidFill>
                  <a:schemeClr val="bg1"/>
                </a:solidFill>
                <a:latin typeface="Calibri" panose="020F0502020204030204" pitchFamily="34" charset="0"/>
              </a:rPr>
              <a:t>Scissors</a:t>
            </a:r>
          </a:p>
          <a:p>
            <a:pPr marL="457200" indent="-457200">
              <a:buFont typeface="Arial" panose="020B0604020202020204" pitchFamily="34" charset="0"/>
              <a:buChar char="•"/>
            </a:pPr>
            <a:r>
              <a:rPr lang="en-GB" sz="2400" dirty="0" smtClean="0">
                <a:solidFill>
                  <a:schemeClr val="bg1"/>
                </a:solidFill>
                <a:latin typeface="Calibri" panose="020F0502020204030204" pitchFamily="34" charset="0"/>
              </a:rPr>
              <a:t>Plasters</a:t>
            </a:r>
          </a:p>
          <a:p>
            <a:pPr marL="457200" indent="-457200">
              <a:buFont typeface="Arial" panose="020B0604020202020204" pitchFamily="34" charset="0"/>
              <a:buChar char="•"/>
            </a:pPr>
            <a:r>
              <a:rPr lang="en-GB" sz="2400" dirty="0" smtClean="0">
                <a:solidFill>
                  <a:schemeClr val="bg1"/>
                </a:solidFill>
                <a:latin typeface="Calibri" panose="020F0502020204030204" pitchFamily="34" charset="0"/>
              </a:rPr>
              <a:t>Wound Dressings</a:t>
            </a:r>
          </a:p>
          <a:p>
            <a:pPr marL="457200" indent="-457200">
              <a:buFont typeface="Arial" panose="020B0604020202020204" pitchFamily="34" charset="0"/>
              <a:buChar char="•"/>
            </a:pPr>
            <a:r>
              <a:rPr lang="en-GB" sz="2400" dirty="0" smtClean="0">
                <a:solidFill>
                  <a:schemeClr val="bg1"/>
                </a:solidFill>
                <a:latin typeface="Calibri" panose="020F0502020204030204" pitchFamily="34" charset="0"/>
              </a:rPr>
              <a:t>Eye Pad</a:t>
            </a:r>
          </a:p>
          <a:p>
            <a:pPr marL="457200" indent="-457200">
              <a:buFont typeface="Arial" panose="020B0604020202020204" pitchFamily="34" charset="0"/>
              <a:buChar char="•"/>
            </a:pPr>
            <a:r>
              <a:rPr lang="en-GB" sz="2400" dirty="0" smtClean="0">
                <a:solidFill>
                  <a:schemeClr val="bg1"/>
                </a:solidFill>
                <a:latin typeface="Calibri" panose="020F0502020204030204" pitchFamily="34" charset="0"/>
              </a:rPr>
              <a:t>Finger dressing</a:t>
            </a:r>
          </a:p>
          <a:p>
            <a:pPr marL="457200" indent="-457200">
              <a:buFont typeface="Arial" panose="020B0604020202020204" pitchFamily="34" charset="0"/>
              <a:buChar char="•"/>
            </a:pPr>
            <a:r>
              <a:rPr lang="en-GB" sz="2400" dirty="0" smtClean="0">
                <a:solidFill>
                  <a:schemeClr val="bg1"/>
                </a:solidFill>
                <a:latin typeface="Calibri" panose="020F0502020204030204" pitchFamily="34" charset="0"/>
              </a:rPr>
              <a:t>Burn Dressing</a:t>
            </a:r>
          </a:p>
          <a:p>
            <a:pPr marL="457200" indent="-457200">
              <a:buFont typeface="Arial" panose="020B0604020202020204" pitchFamily="34" charset="0"/>
              <a:buChar char="•"/>
            </a:pPr>
            <a:r>
              <a:rPr lang="en-GB" sz="2400" dirty="0" smtClean="0">
                <a:solidFill>
                  <a:schemeClr val="bg1"/>
                </a:solidFill>
                <a:latin typeface="Calibri" panose="020F0502020204030204" pitchFamily="34" charset="0"/>
              </a:rPr>
              <a:t>Triangular Bandage</a:t>
            </a:r>
            <a:endParaRPr lang="en-GB" sz="2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9489124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7772400" cy="1143000"/>
          </a:xfrm>
        </p:spPr>
        <p:txBody>
          <a:bodyPr/>
          <a:lstStyle/>
          <a:p>
            <a:pPr algn="l"/>
            <a:r>
              <a:rPr lang="en-GB" b="1" dirty="0" smtClean="0">
                <a:solidFill>
                  <a:srgbClr val="FFFF00"/>
                </a:solidFill>
                <a:effectLst>
                  <a:outerShdw blurRad="38100" dist="38100" dir="2700000" algn="tl">
                    <a:srgbClr val="000000">
                      <a:alpha val="43137"/>
                    </a:srgbClr>
                  </a:outerShdw>
                </a:effectLst>
                <a:latin typeface="Calibri" pitchFamily="34" charset="0"/>
              </a:rPr>
              <a:t>Minimising Infection</a:t>
            </a:r>
            <a:endParaRPr lang="en-GB" b="1" dirty="0">
              <a:solidFill>
                <a:srgbClr val="FFFF00"/>
              </a:solidFill>
              <a:effectLst>
                <a:outerShdw blurRad="38100" dist="38100" dir="2700000" algn="tl">
                  <a:srgbClr val="000000">
                    <a:alpha val="43137"/>
                  </a:srgbClr>
                </a:outerShdw>
              </a:effectLst>
              <a:latin typeface="Calibri" pitchFamily="34" charset="0"/>
            </a:endParaRPr>
          </a:p>
        </p:txBody>
      </p:sp>
      <p:sp>
        <p:nvSpPr>
          <p:cNvPr id="3" name="Rounded Rectangle 2"/>
          <p:cNvSpPr/>
          <p:nvPr/>
        </p:nvSpPr>
        <p:spPr bwMode="auto">
          <a:xfrm>
            <a:off x="755576" y="1340768"/>
            <a:ext cx="6982805" cy="1008112"/>
          </a:xfrm>
          <a:prstGeom prst="roundRect">
            <a:avLst/>
          </a:prstGeom>
          <a:solidFill>
            <a:srgbClr val="92D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Calibri" panose="020F0502020204030204" pitchFamily="34" charset="0"/>
              </a:rPr>
              <a:t>What personal</a:t>
            </a:r>
            <a:r>
              <a:rPr kumimoji="0" lang="en-GB" sz="2400" b="1" i="0" u="none" strike="noStrike" cap="none" normalizeH="0" dirty="0" smtClean="0">
                <a:ln>
                  <a:noFill/>
                </a:ln>
                <a:solidFill>
                  <a:schemeClr val="tx1"/>
                </a:solidFill>
                <a:effectLst/>
                <a:latin typeface="Calibri" panose="020F0502020204030204" pitchFamily="34" charset="0"/>
              </a:rPr>
              <a:t> protective equipment can you use to protect yourselves when doing first aid?</a:t>
            </a:r>
            <a:endParaRPr kumimoji="0" lang="en-GB" sz="2400" b="1" i="0" u="none" strike="noStrike" cap="none" normalizeH="0" baseline="0" dirty="0">
              <a:ln>
                <a:noFill/>
              </a:ln>
              <a:solidFill>
                <a:schemeClr val="tx1"/>
              </a:solidFill>
              <a:effectLst/>
              <a:latin typeface="Calibri" panose="020F0502020204030204" pitchFamily="34" charset="0"/>
            </a:endParaRPr>
          </a:p>
        </p:txBody>
      </p:sp>
      <p:pic>
        <p:nvPicPr>
          <p:cNvPr id="7" name="Picture 2" descr="https://encrypted-tbn0.gstatic.com/images?q=tbn:ANd9GcSpwVFmLj_biZm9u271qAptrNWsAV9Ko9rD0QOenIxkFlLaj5ct6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439" y="2636912"/>
            <a:ext cx="3094262" cy="2219326"/>
          </a:xfrm>
          <a:prstGeom prst="rect">
            <a:avLst/>
          </a:prstGeom>
          <a:noFill/>
          <a:ln w="25400">
            <a:solidFill>
              <a:srgbClr val="FFFF00"/>
            </a:solidFill>
          </a:ln>
          <a:extLst>
            <a:ext uri="{909E8E84-426E-40DD-AFC4-6F175D3DCCD1}">
              <a14:hiddenFill xmlns:a14="http://schemas.microsoft.com/office/drawing/2010/main">
                <a:solidFill>
                  <a:srgbClr val="FFFFFF"/>
                </a:solidFill>
              </a14:hiddenFill>
            </a:ext>
          </a:extLst>
        </p:spPr>
      </p:pic>
      <p:pic>
        <p:nvPicPr>
          <p:cNvPr id="8" name="Picture 6" descr="https://www.lifesaversdirect.co.uk/processed/resources/340-233-340-233-0-0-102.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1999" y="2636912"/>
            <a:ext cx="3166381" cy="2219326"/>
          </a:xfrm>
          <a:prstGeom prst="rect">
            <a:avLst/>
          </a:prstGeom>
          <a:noFill/>
          <a:ln w="25400">
            <a:solidFill>
              <a:srgbClr val="FFFF00"/>
            </a:solidFill>
          </a:ln>
          <a:extLst>
            <a:ext uri="{909E8E84-426E-40DD-AFC4-6F175D3DCCD1}">
              <a14:hiddenFill xmlns:a14="http://schemas.microsoft.com/office/drawing/2010/main">
                <a:solidFill>
                  <a:srgbClr val="FFFFFF"/>
                </a:solidFill>
              </a14:hiddenFill>
            </a:ext>
          </a:extLst>
        </p:spPr>
      </p:pic>
      <p:sp>
        <p:nvSpPr>
          <p:cNvPr id="9" name="Rounded Rectangle 8"/>
          <p:cNvSpPr/>
          <p:nvPr/>
        </p:nvSpPr>
        <p:spPr bwMode="auto">
          <a:xfrm>
            <a:off x="755576" y="5157192"/>
            <a:ext cx="6982805" cy="1008112"/>
          </a:xfrm>
          <a:prstGeom prst="roundRect">
            <a:avLst/>
          </a:prstGeom>
          <a:solidFill>
            <a:srgbClr val="92D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400" b="1" dirty="0" smtClean="0">
                <a:latin typeface="Calibri" panose="020F0502020204030204" pitchFamily="34" charset="0"/>
              </a:rPr>
              <a:t>Consider the different scenarios where different PPE would be needed.</a:t>
            </a:r>
            <a:endParaRPr kumimoji="0" lang="en-GB" sz="2400" b="1" i="0" u="none" strike="noStrike" cap="none" normalizeH="0" baseline="0" dirty="0">
              <a:ln>
                <a:noFill/>
              </a:ln>
              <a:solidFill>
                <a:schemeClr val="tx1"/>
              </a:solidFill>
              <a:effectLst/>
              <a:latin typeface="Calibri" panose="020F0502020204030204" pitchFamily="34" charset="0"/>
            </a:endParaRPr>
          </a:p>
        </p:txBody>
      </p:sp>
      <p:sp>
        <p:nvSpPr>
          <p:cNvPr id="10" name="TextBox 9"/>
          <p:cNvSpPr txBox="1"/>
          <p:nvPr/>
        </p:nvSpPr>
        <p:spPr>
          <a:xfrm>
            <a:off x="251520" y="6525344"/>
            <a:ext cx="4212468" cy="246221"/>
          </a:xfrm>
          <a:prstGeom prst="rect">
            <a:avLst/>
          </a:prstGeom>
          <a:noFill/>
        </p:spPr>
        <p:txBody>
          <a:bodyPr wrap="square" rtlCol="0">
            <a:spAutoFit/>
          </a:bodyPr>
          <a:lstStyle/>
          <a:p>
            <a:r>
              <a:rPr lang="en-GB" sz="1000" dirty="0" smtClean="0">
                <a:solidFill>
                  <a:schemeClr val="bg1"/>
                </a:solidFill>
                <a:latin typeface="Calibri" panose="020F0502020204030204" pitchFamily="34" charset="0"/>
              </a:rPr>
              <a:t>2. Identify the key components of a First Aid Kit</a:t>
            </a:r>
            <a:endParaRPr lang="en-GB" sz="1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40651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7772400" cy="1143000"/>
          </a:xfrm>
        </p:spPr>
        <p:txBody>
          <a:bodyPr/>
          <a:lstStyle/>
          <a:p>
            <a:pPr algn="l"/>
            <a:r>
              <a:rPr lang="en-GB" b="1" dirty="0" smtClean="0">
                <a:solidFill>
                  <a:srgbClr val="FFFF00"/>
                </a:solidFill>
                <a:latin typeface="Calibri" panose="020F0502020204030204" pitchFamily="34" charset="0"/>
              </a:rPr>
              <a:t>Disposal</a:t>
            </a:r>
            <a:endParaRPr lang="en-GB" b="1" dirty="0">
              <a:solidFill>
                <a:srgbClr val="FFFF00"/>
              </a:solidFill>
              <a:latin typeface="Calibri" panose="020F0502020204030204" pitchFamily="34" charset="0"/>
            </a:endParaRPr>
          </a:p>
        </p:txBody>
      </p:sp>
      <p:pic>
        <p:nvPicPr>
          <p:cNvPr id="2053" name="Picture 5" descr="Image result for clinical waste bag 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1163" y="2132856"/>
            <a:ext cx="4220002" cy="32403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5536" y="1556792"/>
            <a:ext cx="4176464" cy="4154984"/>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solidFill>
                  <a:schemeClr val="bg1"/>
                </a:solidFill>
                <a:latin typeface="Calibri" panose="020F0502020204030204" pitchFamily="34" charset="0"/>
              </a:rPr>
              <a:t>Any medical waste must be disposed off in a yellow or orange clinical waste bag</a:t>
            </a:r>
          </a:p>
          <a:p>
            <a:pPr marL="285750" indent="-285750">
              <a:buFont typeface="Arial" panose="020B0604020202020204" pitchFamily="34" charset="0"/>
              <a:buChar char="•"/>
            </a:pPr>
            <a:r>
              <a:rPr lang="en-GB" sz="2400" dirty="0" smtClean="0">
                <a:solidFill>
                  <a:schemeClr val="bg1"/>
                </a:solidFill>
                <a:latin typeface="Calibri" panose="020F0502020204030204" pitchFamily="34" charset="0"/>
              </a:rPr>
              <a:t>Any sharps must be disposed off in a sharps container</a:t>
            </a:r>
          </a:p>
          <a:p>
            <a:pPr marL="285750" indent="-285750">
              <a:buFont typeface="Arial" panose="020B0604020202020204" pitchFamily="34" charset="0"/>
              <a:buChar char="•"/>
            </a:pPr>
            <a:r>
              <a:rPr lang="en-GB" sz="2400" dirty="0" smtClean="0">
                <a:solidFill>
                  <a:schemeClr val="bg1"/>
                </a:solidFill>
                <a:latin typeface="Calibri" panose="020F0502020204030204" pitchFamily="34" charset="0"/>
              </a:rPr>
              <a:t>All waste must then be given to facility that accepts clinical waste e.g. hospitals, doctors surgeries, some pharmacies</a:t>
            </a:r>
          </a:p>
          <a:p>
            <a:pPr algn="ctr"/>
            <a:endParaRPr lang="en-GB" sz="2400" b="1" i="1" dirty="0" smtClean="0">
              <a:solidFill>
                <a:srgbClr val="FFFF00"/>
              </a:solidFill>
              <a:latin typeface="Calibri" panose="020F0502020204030204" pitchFamily="34" charset="0"/>
            </a:endParaRPr>
          </a:p>
          <a:p>
            <a:pPr algn="ctr"/>
            <a:r>
              <a:rPr lang="en-GB" sz="2400" b="1" i="1" dirty="0" smtClean="0">
                <a:solidFill>
                  <a:srgbClr val="FFFF00"/>
                </a:solidFill>
                <a:latin typeface="Calibri" panose="020F0502020204030204" pitchFamily="34" charset="0"/>
              </a:rPr>
              <a:t>This CANNOT go in normal bins</a:t>
            </a:r>
          </a:p>
        </p:txBody>
      </p:sp>
      <p:sp>
        <p:nvSpPr>
          <p:cNvPr id="6" name="TextBox 5"/>
          <p:cNvSpPr txBox="1"/>
          <p:nvPr/>
        </p:nvSpPr>
        <p:spPr>
          <a:xfrm>
            <a:off x="251520" y="6525344"/>
            <a:ext cx="4212468" cy="246221"/>
          </a:xfrm>
          <a:prstGeom prst="rect">
            <a:avLst/>
          </a:prstGeom>
          <a:noFill/>
        </p:spPr>
        <p:txBody>
          <a:bodyPr wrap="square" rtlCol="0">
            <a:spAutoFit/>
          </a:bodyPr>
          <a:lstStyle/>
          <a:p>
            <a:r>
              <a:rPr lang="en-GB" sz="1000" dirty="0" smtClean="0">
                <a:solidFill>
                  <a:schemeClr val="bg1"/>
                </a:solidFill>
                <a:latin typeface="Calibri" panose="020F0502020204030204" pitchFamily="34" charset="0"/>
              </a:rPr>
              <a:t>2. Identify the key components of a First Aid Kit</a:t>
            </a:r>
            <a:endParaRPr lang="en-GB" sz="1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098715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FF00"/>
                </a:solidFill>
                <a:latin typeface="Calibri" panose="020F0502020204030204" pitchFamily="34" charset="0"/>
              </a:rPr>
              <a:t>Learning Outcome</a:t>
            </a:r>
            <a:endParaRPr lang="en-GB" b="1" dirty="0">
              <a:solidFill>
                <a:srgbClr val="FFFF00"/>
              </a:solidFill>
              <a:latin typeface="Calibri" panose="020F0502020204030204" pitchFamily="34" charset="0"/>
            </a:endParaRPr>
          </a:p>
        </p:txBody>
      </p:sp>
      <p:sp>
        <p:nvSpPr>
          <p:cNvPr id="3" name="Content Placeholder 2"/>
          <p:cNvSpPr>
            <a:spLocks noGrp="1"/>
          </p:cNvSpPr>
          <p:nvPr>
            <p:ph idx="1"/>
          </p:nvPr>
        </p:nvSpPr>
        <p:spPr/>
        <p:txBody>
          <a:bodyPr/>
          <a:lstStyle/>
          <a:p>
            <a:pPr marL="0" indent="0" algn="ctr">
              <a:buNone/>
            </a:pPr>
            <a:endParaRPr lang="en-GB" dirty="0">
              <a:solidFill>
                <a:schemeClr val="bg1"/>
              </a:solidFill>
              <a:latin typeface="Calibri" panose="020F0502020204030204" pitchFamily="34" charset="0"/>
            </a:endParaRPr>
          </a:p>
          <a:p>
            <a:pPr marL="0" indent="0" algn="ctr">
              <a:buNone/>
            </a:pPr>
            <a:endParaRPr lang="en-GB" dirty="0">
              <a:solidFill>
                <a:schemeClr val="bg1"/>
              </a:solidFill>
              <a:latin typeface="Calibri" panose="020F0502020204030204" pitchFamily="34" charset="0"/>
            </a:endParaRPr>
          </a:p>
          <a:p>
            <a:pPr marL="0" indent="0" algn="ctr">
              <a:buNone/>
            </a:pPr>
            <a:r>
              <a:rPr lang="en-GB" dirty="0" smtClean="0">
                <a:solidFill>
                  <a:schemeClr val="bg1"/>
                </a:solidFill>
                <a:latin typeface="Calibri" panose="020F0502020204030204" pitchFamily="34" charset="0"/>
              </a:rPr>
              <a:t>3. Demonstrate </a:t>
            </a:r>
            <a:r>
              <a:rPr lang="en-GB" dirty="0">
                <a:solidFill>
                  <a:schemeClr val="bg1"/>
                </a:solidFill>
                <a:latin typeface="Calibri" panose="020F0502020204030204" pitchFamily="34" charset="0"/>
              </a:rPr>
              <a:t>how to administer first aid to a casualty who is wounded and bleeding</a:t>
            </a:r>
          </a:p>
        </p:txBody>
      </p:sp>
    </p:spTree>
    <p:extLst>
      <p:ext uri="{BB962C8B-B14F-4D97-AF65-F5344CB8AC3E}">
        <p14:creationId xmlns:p14="http://schemas.microsoft.com/office/powerpoint/2010/main" val="1924850720"/>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4735</TotalTime>
  <Words>3388</Words>
  <Application>Microsoft Office PowerPoint</Application>
  <PresentationFormat>On-screen Show (4:3)</PresentationFormat>
  <Paragraphs>700</Paragraphs>
  <Slides>27</Slides>
  <Notes>19</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Blank Presentation</vt:lpstr>
      <vt:lpstr>SLSGB Lifeguard Awards Level 1 Basic First Aid</vt:lpstr>
      <vt:lpstr>PowerPoint Presentation</vt:lpstr>
      <vt:lpstr>Learning Outcome</vt:lpstr>
      <vt:lpstr>PowerPoint Presentation</vt:lpstr>
      <vt:lpstr>Learning Outcome</vt:lpstr>
      <vt:lpstr>PowerPoint Presentation</vt:lpstr>
      <vt:lpstr>Minimising Infection</vt:lpstr>
      <vt:lpstr>Disposal</vt:lpstr>
      <vt:lpstr>Learning Outcome</vt:lpstr>
      <vt:lpstr>Types of Bleeding</vt:lpstr>
      <vt:lpstr>Treatment of Bleeding</vt:lpstr>
      <vt:lpstr>Nosebleed</vt:lpstr>
      <vt:lpstr>PowerPoint Presentation</vt:lpstr>
      <vt:lpstr>Learning Outcome</vt:lpstr>
      <vt:lpstr>Shock</vt:lpstr>
      <vt:lpstr>Types of Shock</vt:lpstr>
      <vt:lpstr>Fainting</vt:lpstr>
      <vt:lpstr>Learning Outcome</vt:lpstr>
      <vt:lpstr>Minor Injuries – Cuts &amp; Grazes</vt:lpstr>
      <vt:lpstr>Minor Injuries – Bruises</vt:lpstr>
      <vt:lpstr>Minor Burns &amp; Scalds</vt:lpstr>
      <vt:lpstr>Minor Burns &amp; Scalds</vt:lpstr>
      <vt:lpstr>Bites and Stings</vt:lpstr>
      <vt:lpstr>Minor Injuries – Splinters</vt:lpstr>
      <vt:lpstr>Learning Outcome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LG1 – Foundation Surf competence and knowledge</dc:title>
  <dc:creator>TURNERCHOPS</dc:creator>
  <cp:lastModifiedBy>Lauren Turner</cp:lastModifiedBy>
  <cp:revision>142</cp:revision>
  <dcterms:created xsi:type="dcterms:W3CDTF">2013-04-12T12:45:47Z</dcterms:created>
  <dcterms:modified xsi:type="dcterms:W3CDTF">2018-03-05T16:04:22Z</dcterms:modified>
</cp:coreProperties>
</file>