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3" r:id="rId2"/>
    <p:sldId id="360" r:id="rId3"/>
    <p:sldId id="363" r:id="rId4"/>
    <p:sldId id="357" r:id="rId5"/>
    <p:sldId id="313" r:id="rId6"/>
    <p:sldId id="314" r:id="rId7"/>
    <p:sldId id="323" r:id="rId8"/>
    <p:sldId id="364" r:id="rId9"/>
    <p:sldId id="318" r:id="rId10"/>
    <p:sldId id="325" r:id="rId11"/>
    <p:sldId id="326" r:id="rId12"/>
    <p:sldId id="335" r:id="rId13"/>
    <p:sldId id="365" r:id="rId14"/>
    <p:sldId id="336" r:id="rId15"/>
    <p:sldId id="337" r:id="rId16"/>
    <p:sldId id="338" r:id="rId17"/>
    <p:sldId id="366" r:id="rId18"/>
    <p:sldId id="339" r:id="rId19"/>
    <p:sldId id="367" r:id="rId20"/>
    <p:sldId id="361" r:id="rId21"/>
    <p:sldId id="356" r:id="rId22"/>
    <p:sldId id="362" r:id="rId23"/>
    <p:sldId id="3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5M4Z+IIL9gOXm7ePSM94vA==" hashData="OwMZUUcT3Z2Qz46OoX/GSbi2te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1833" autoAdjust="0"/>
  </p:normalViewPr>
  <p:slideViewPr>
    <p:cSldViewPr>
      <p:cViewPr>
        <p:scale>
          <a:sx n="76" d="100"/>
          <a:sy n="76" d="100"/>
        </p:scale>
        <p:origin x="-8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C17E1-5B96-49B5-AB33-A57FC893D39E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58C5-7710-402B-9017-EEB430E1A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Supplementary oxygen can be used in one of two ways;</a:t>
            </a:r>
          </a:p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To enrich inhaled air for the casualty who is breathing.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To increase oxygen concentration in artificial ventilation.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A5D1D-4DB2-448C-B06B-898FADACF9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Air contains 21-22% oxygen.</a:t>
            </a:r>
            <a:r>
              <a:rPr lang="en-GB" baseline="0" dirty="0" smtClean="0"/>
              <a:t> </a:t>
            </a:r>
            <a:r>
              <a:rPr lang="en-GB" i="0" baseline="0" dirty="0" smtClean="0"/>
              <a:t>It is carried into the lungs by ventilation (breathing). It then binds with haemoglobin in the blood which is carried to the tissues of the body where it is </a:t>
            </a:r>
            <a:r>
              <a:rPr lang="en-GB" i="0" baseline="0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A5D1D-4DB2-448C-B06B-898FADACF9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Paraquat</a:t>
            </a:r>
            <a:r>
              <a:rPr lang="en-GB" baseline="0" dirty="0" smtClean="0"/>
              <a:t> was used as a </a:t>
            </a:r>
            <a:r>
              <a:rPr lang="en-GB" baseline="0" dirty="0" err="1" smtClean="0"/>
              <a:t>weedkiller</a:t>
            </a:r>
            <a:r>
              <a:rPr lang="en-GB" baseline="0" dirty="0" smtClean="0"/>
              <a:t> – no longer commercially available without licence. </a:t>
            </a:r>
          </a:p>
          <a:p>
            <a:r>
              <a:rPr lang="en-GB" baseline="0" dirty="0" smtClean="0"/>
              <a:t>VERY RARE – if oxygen is given it speeds up the destructive process in the lungs. However the chances of survival are incredibly low regardless of oxygen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A5D1D-4DB2-448C-B06B-898FADACF9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A5D1D-4DB2-448C-B06B-898FADACF9A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Demonstrate</a:t>
            </a:r>
            <a:r>
              <a:rPr lang="en-GB" baseline="0" dirty="0" smtClean="0"/>
              <a:t> or use SLSGB video clip “oxygen”</a:t>
            </a:r>
          </a:p>
          <a:p>
            <a:endParaRPr lang="en-GB" baseline="0" dirty="0" smtClean="0"/>
          </a:p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Request oxygen set But don’t delay resuscitation!</a:t>
            </a:r>
          </a:p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turn on at the regulator The flow rate is usually on a separate control.</a:t>
            </a:r>
          </a:p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Select highest flow rate briefly. Clears any debris that may have collected in the outlet.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Audible hiss with no odour </a:t>
            </a:r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(odour suggests contamination – DO NOT USE).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Attach relevant mask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Resuscitation face mask.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Face mask with reservoir bag.</a:t>
            </a:r>
          </a:p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unconscious non-breathing casualty. Use 15 litres per min.</a:t>
            </a:r>
          </a:p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casualty who is breathing. Use 12–15 litres per min. Inflate reservoir bag by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obstructing the one way valve. Place mask onto patients face ensure ties are pulled tight and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nose piece pinched. Observe for misting of the mask and deflation of the bag with breathing.</a:t>
            </a:r>
          </a:p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Ensure cylinder is safe at all times. Preferably lying on its’ side, and unable to roll away.</a:t>
            </a:r>
          </a:p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Document time commenced. Required for handover to emergency medical services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 when cylinder runs out </a:t>
            </a:r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(e.g. ‘CD’ sized cylinder holds 460 litres therefore 30 minutes</a:t>
            </a:r>
          </a:p>
          <a:p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duration at a flow rate of 15 litres per minute).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A5D1D-4DB2-448C-B06B-898FADACF9A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Documentation important:</a:t>
            </a:r>
          </a:p>
          <a:p>
            <a:pPr>
              <a:buFontTx/>
              <a:buChar char="-"/>
            </a:pPr>
            <a:r>
              <a:rPr lang="en-GB" dirty="0" smtClean="0"/>
              <a:t>Informs</a:t>
            </a:r>
            <a:r>
              <a:rPr lang="en-GB" baseline="0" dirty="0" smtClean="0"/>
              <a:t> you how long you have left of the oxygen</a:t>
            </a:r>
          </a:p>
          <a:p>
            <a:pPr>
              <a:buFontTx/>
              <a:buChar char="-"/>
            </a:pPr>
            <a:r>
              <a:rPr lang="en-GB" baseline="0" dirty="0" smtClean="0"/>
              <a:t>Informs the Emergency medical services when and how much has been administered, and subsequently the effect it has had on the casualty.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A5D1D-4DB2-448C-B06B-898FADACF9A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breathing “Too fast or too slow” – give oxygen, remember the other indications (ABCDE)</a:t>
            </a:r>
          </a:p>
          <a:p>
            <a:endParaRPr lang="en-GB" dirty="0" smtClean="0"/>
          </a:p>
          <a:p>
            <a:r>
              <a:rPr lang="en-GB" dirty="0" smtClean="0"/>
              <a:t>If in doubt give oxygen – 15l via resuscitation facemask or mask with reservoir bag</a:t>
            </a:r>
          </a:p>
          <a:p>
            <a:endParaRPr lang="en-GB" dirty="0" smtClean="0"/>
          </a:p>
          <a:p>
            <a:r>
              <a:rPr lang="en-GB" dirty="0" smtClean="0"/>
              <a:t>Respect the cylinders - store safely.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A5D1D-4DB2-448C-B06B-898FADACF9A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0BD25-84CD-4924-B551-46214EEF4275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BEE95-8730-49C1-85B7-C1E2FF38DBBF}" type="datetimeFigureOut">
              <a:rPr lang="en-GB" smtClean="0"/>
              <a:pPr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7A129-A845-42F7-9476-92671D7CC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4vfGqoPzKAhUBOxoKHX1YA4EQjRwIBw&amp;url=http://www.healthfirst.com/savalife/EmergencyComplianceChecklist.html&amp;bvm=bv.114195076,d.d2s&amp;psig=AFQjCNGEiKGA63SYEj5IkMKQjucp2Y6nEQ&amp;ust=14557110261532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.uk/url?sa=i&amp;rct=j&amp;q=&amp;esrc=s&amp;source=images&amp;cd=&amp;cad=rja&amp;uact=8&amp;ved=0ahUKEwi50qSwk_zKAhUkCpoKHfu8DisQjRwIBw&amp;url=http://hsgsiput.moh.gov.my/&amp;psig=AFQjCNFWmULdLgm8I_xPjf5Uw3vpqZA8ug&amp;ust=1455707554274216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GoILf5PfKAhUGthQKHSi9CkoQjRwIBw&amp;url=http://www.medleague.com/blog/?attachment_id=3473/feed/&amp;bvm=bv.114195076,d.d24&amp;psig=AFQjCNE9DDHkLze3At0pa12YwhdPZ0a-LQ&amp;ust=14555575959935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hyperlink" Target="https://www.google.co.uk/url?sa=i&amp;rct=j&amp;q=&amp;esrc=s&amp;source=images&amp;cd=&amp;cad=rja&amp;uact=8&amp;ved=0ahUKEwiGyKj15PfKAhVDShQKHbVBBxEQjRwIBw&amp;url=https://www.keenalignment.com/confident-employees-are-successful-employees/&amp;bvm=bv.114195076,d.d24&amp;psig=AFQjCNE9DDHkLze3At0pa12YwhdPZ0a-LQ&amp;ust=145555759599352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SLSGB Lifeguard Awards</a:t>
            </a:r>
            <a:br>
              <a:rPr lang="en-GB" b="1" dirty="0" smtClean="0"/>
            </a:br>
            <a:r>
              <a:rPr lang="en-GB" b="1" dirty="0" smtClean="0"/>
              <a:t>Supplementary Oxygen Administration</a:t>
            </a:r>
            <a:endParaRPr lang="en-US" b="1" dirty="0"/>
          </a:p>
        </p:txBody>
      </p:sp>
      <p:pic>
        <p:nvPicPr>
          <p:cNvPr id="1026" name="Picture 2" descr="http://www.healthfirst.com/savalife/images/portable-oxygen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5" r="50000"/>
          <a:stretch/>
        </p:blipFill>
        <p:spPr bwMode="auto">
          <a:xfrm>
            <a:off x="3563888" y="2671159"/>
            <a:ext cx="1872674" cy="356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9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en-GB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✖ </a:t>
            </a:r>
            <a:r>
              <a:rPr lang="en-GB" sz="32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Poisoning with </a:t>
            </a:r>
            <a:r>
              <a:rPr lang="en-GB" dirty="0" err="1">
                <a:solidFill>
                  <a:schemeClr val="bg1"/>
                </a:solidFill>
              </a:rPr>
              <a:t>P</a:t>
            </a:r>
            <a:r>
              <a:rPr lang="en-GB" sz="3200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araquat</a:t>
            </a:r>
            <a:endParaRPr lang="en-GB" sz="3200" kern="1200" baseline="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 algn="l">
              <a:buNone/>
            </a:pPr>
            <a:r>
              <a:rPr lang="en-US" sz="2400" b="1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Absolute contraindication</a:t>
            </a:r>
            <a:endParaRPr lang="en-US" sz="24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45" y="2636912"/>
            <a:ext cx="5085812" cy="3384376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069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en-GB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✖ </a:t>
            </a:r>
            <a:r>
              <a:rPr lang="en-GB" sz="32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Very premature babies</a:t>
            </a:r>
          </a:p>
          <a:p>
            <a:pPr lvl="1">
              <a:buNone/>
            </a:pPr>
            <a:r>
              <a:rPr lang="en-GB" sz="24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- Not breathing or in respiratory distress they need oxygen.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 algn="l">
              <a:buNone/>
            </a:pPr>
            <a:r>
              <a:rPr lang="en-US" sz="2400" b="1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Relative contraindications</a:t>
            </a:r>
            <a:endParaRPr lang="en-US" sz="24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996952"/>
            <a:ext cx="4728818" cy="2947186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70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en-GB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✖ </a:t>
            </a:r>
            <a:r>
              <a:rPr lang="en-GB" sz="32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Very premature babies</a:t>
            </a:r>
          </a:p>
          <a:p>
            <a:pPr lvl="1">
              <a:buNone/>
            </a:pPr>
            <a:r>
              <a:rPr lang="en-GB" sz="24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- Not breathing or respiratory distress they need oxygen.</a:t>
            </a:r>
          </a:p>
          <a:p>
            <a:pPr>
              <a:buNone/>
            </a:pPr>
            <a:r>
              <a:rPr lang="en-GB" sz="32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✖ History of </a:t>
            </a:r>
            <a:r>
              <a:rPr lang="en-GB" sz="3200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Bronchitis or Emphysema. </a:t>
            </a:r>
            <a:endParaRPr lang="en-GB" sz="2800" b="1" kern="1200" baseline="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GB" sz="24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GB" sz="24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Chronic Obstructive Pulmonary Disease </a:t>
            </a:r>
            <a:r>
              <a:rPr lang="en-GB" sz="2400" i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(COPD)</a:t>
            </a:r>
            <a:r>
              <a:rPr lang="en-GB" sz="240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]</a:t>
            </a:r>
            <a:r>
              <a:rPr lang="en-GB" sz="2400" i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>
              <a:buNone/>
            </a:pPr>
            <a:r>
              <a:rPr lang="en-GB" sz="2400" i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GB" sz="24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Can become sleepy due to a rise in the CO</a:t>
            </a:r>
            <a:r>
              <a:rPr lang="en-GB" sz="2400" kern="1200" baseline="-25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GB" sz="24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level in the blood as a result of supplemental oxygen. </a:t>
            </a:r>
            <a:r>
              <a:rPr lang="en-GB" sz="2400" dirty="0" smtClean="0">
                <a:solidFill>
                  <a:schemeClr val="bg1"/>
                </a:solidFill>
              </a:rPr>
              <a:t>	</a:t>
            </a:r>
          </a:p>
          <a:p>
            <a:pPr lvl="0">
              <a:buFont typeface="Wingdings" pitchFamily="2" charset="2"/>
              <a:buChar char="ü"/>
            </a:pPr>
            <a:r>
              <a:rPr lang="en-GB" sz="32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If indicated as per guidance;</a:t>
            </a:r>
          </a:p>
          <a:p>
            <a:pPr>
              <a:buNone/>
            </a:pPr>
            <a:r>
              <a:rPr lang="en-GB" b="1" dirty="0" smtClean="0"/>
              <a:t>                              GIVE OXYGEN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 algn="l">
              <a:buNone/>
            </a:pPr>
            <a:r>
              <a:rPr lang="en-US" sz="2400" b="1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Relative contraindications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2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Learning Outcome 3</a:t>
            </a:r>
            <a:endParaRPr lang="en-GB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GB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Demonstrate and explain the different ways to administer supplementary oxygen</a:t>
            </a:r>
          </a:p>
        </p:txBody>
      </p:sp>
    </p:spTree>
    <p:extLst>
      <p:ext uri="{BB962C8B-B14F-4D97-AF65-F5344CB8AC3E}">
        <p14:creationId xmlns:p14="http://schemas.microsoft.com/office/powerpoint/2010/main" val="30894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Two ways to administer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58" y="1484784"/>
            <a:ext cx="4414925" cy="639762"/>
          </a:xfrm>
        </p:spPr>
        <p:txBody>
          <a:bodyPr>
            <a:noAutofit/>
          </a:bodyPr>
          <a:lstStyle/>
          <a:p>
            <a:pPr algn="ctr"/>
            <a:r>
              <a:rPr lang="en-GB" sz="1900" dirty="0" smtClean="0">
                <a:solidFill>
                  <a:schemeClr val="bg1"/>
                </a:solidFill>
              </a:rPr>
              <a:t>Conscious, Breathing Casualty </a:t>
            </a:r>
          </a:p>
          <a:p>
            <a:pPr algn="ctr"/>
            <a:r>
              <a:rPr lang="en-GB" sz="1900" dirty="0" smtClean="0"/>
              <a:t>Oxygen Therapy Mask with reservoir bag</a:t>
            </a:r>
            <a:endParaRPr lang="en-US" sz="19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55976" y="2276872"/>
            <a:ext cx="4041775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Unconscious, Non-breathing casualty</a:t>
            </a:r>
          </a:p>
          <a:p>
            <a:pPr algn="ctr"/>
            <a:r>
              <a:rPr lang="en-GB" dirty="0" smtClean="0"/>
              <a:t>Resuscitation Pocket Mask</a:t>
            </a:r>
            <a:endParaRPr lang="en-US" dirty="0"/>
          </a:p>
        </p:txBody>
      </p:sp>
      <p:pic>
        <p:nvPicPr>
          <p:cNvPr id="10" name="Content Placeholder 9" descr="IMG_657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996952"/>
            <a:ext cx="4041775" cy="2694517"/>
          </a:xfrm>
        </p:spPr>
      </p:pic>
      <p:pic>
        <p:nvPicPr>
          <p:cNvPr id="9" name="Content Placeholder 8" descr="IMG_658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899592" y="2204864"/>
            <a:ext cx="2634192" cy="3951288"/>
          </a:xfrm>
        </p:spPr>
      </p:pic>
    </p:spTree>
    <p:extLst>
      <p:ext uri="{BB962C8B-B14F-4D97-AF65-F5344CB8AC3E}">
        <p14:creationId xmlns:p14="http://schemas.microsoft.com/office/powerpoint/2010/main" val="288567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1052736"/>
            <a:ext cx="8229600" cy="1143000"/>
          </a:xfrm>
        </p:spPr>
        <p:txBody>
          <a:bodyPr/>
          <a:lstStyle/>
          <a:p>
            <a:r>
              <a:rPr lang="en-US" b="1" dirty="0" smtClean="0"/>
              <a:t>Turning the cylinder 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None/>
            </a:pPr>
            <a:endParaRPr lang="en-GB" sz="4800" b="1" dirty="0" smtClean="0"/>
          </a:p>
          <a:p>
            <a:pPr algn="ctr">
              <a:buNone/>
            </a:pPr>
            <a:endParaRPr lang="en-GB" sz="4800" b="1" dirty="0" smtClean="0"/>
          </a:p>
          <a:p>
            <a:pPr algn="ctr">
              <a:buNone/>
            </a:pPr>
            <a:r>
              <a:rPr lang="en-GB" sz="4800" b="1" dirty="0" smtClean="0">
                <a:solidFill>
                  <a:schemeClr val="bg1"/>
                </a:solidFill>
              </a:rPr>
              <a:t>Practical demonstration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762000" y="1600200"/>
            <a:ext cx="5791200" cy="4525963"/>
          </a:xfrm>
        </p:spPr>
        <p:txBody>
          <a:bodyPr/>
          <a:lstStyle/>
          <a:p>
            <a:r>
              <a:rPr lang="en-GB" baseline="0" dirty="0" smtClean="0"/>
              <a:t> </a:t>
            </a:r>
            <a:r>
              <a:rPr lang="en-GB" baseline="0" dirty="0" smtClean="0">
                <a:solidFill>
                  <a:schemeClr val="bg1"/>
                </a:solidFill>
              </a:rPr>
              <a:t>Create “seal” around the mask</a:t>
            </a: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Pinch</a:t>
            </a:r>
            <a:r>
              <a:rPr lang="en-GB" baseline="0" dirty="0" smtClean="0">
                <a:solidFill>
                  <a:schemeClr val="bg1"/>
                </a:solidFill>
              </a:rPr>
              <a:t> the nose piece</a:t>
            </a:r>
          </a:p>
          <a:p>
            <a:pPr lvl="1"/>
            <a:r>
              <a:rPr lang="en-GB" baseline="0" dirty="0" smtClean="0">
                <a:solidFill>
                  <a:schemeClr val="bg1"/>
                </a:solidFill>
              </a:rPr>
              <a:t>Pull ties</a:t>
            </a:r>
          </a:p>
          <a:p>
            <a:pPr lvl="1"/>
            <a:r>
              <a:rPr lang="en-GB" baseline="0" dirty="0" smtClean="0">
                <a:solidFill>
                  <a:schemeClr val="bg1"/>
                </a:solidFill>
              </a:rPr>
              <a:t>Observe misting and movement of reservoir with breathing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 algn="l"/>
            <a:r>
              <a:rPr lang="en-GB" sz="2400" b="1" baseline="0" dirty="0" smtClean="0"/>
              <a:t>Place mask onto the casualty’s face</a:t>
            </a:r>
            <a:endParaRPr lang="en-US" sz="2400" b="1" dirty="0"/>
          </a:p>
        </p:txBody>
      </p:sp>
      <p:pic>
        <p:nvPicPr>
          <p:cNvPr id="4" name="Picture 3" descr="IMG_65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133600"/>
            <a:ext cx="190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Learning Outcome 4</a:t>
            </a:r>
            <a:endParaRPr lang="en-GB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Explain the documentation you need to keep a record of when administering supplementary oxygen</a:t>
            </a:r>
            <a:endParaRPr lang="en-GB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Documentation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Reason</a:t>
            </a:r>
            <a:r>
              <a:rPr lang="en-GB" baseline="0" dirty="0" smtClean="0">
                <a:solidFill>
                  <a:schemeClr val="bg1"/>
                </a:solidFill>
              </a:rPr>
              <a:t> for oxygen use</a:t>
            </a:r>
          </a:p>
          <a:p>
            <a:endParaRPr lang="en-GB" baseline="0" dirty="0" smtClean="0">
              <a:solidFill>
                <a:schemeClr val="bg1"/>
              </a:solidFill>
            </a:endParaRPr>
          </a:p>
          <a:p>
            <a:r>
              <a:rPr lang="en-GB" baseline="0" dirty="0" smtClean="0">
                <a:solidFill>
                  <a:schemeClr val="bg1"/>
                </a:solidFill>
              </a:rPr>
              <a:t>Time of administration</a:t>
            </a:r>
          </a:p>
          <a:p>
            <a:endParaRPr lang="en-GB" baseline="0" dirty="0" smtClean="0">
              <a:solidFill>
                <a:schemeClr val="bg1"/>
              </a:solidFill>
            </a:endParaRPr>
          </a:p>
          <a:p>
            <a:r>
              <a:rPr lang="en-GB" baseline="0" dirty="0" smtClean="0">
                <a:solidFill>
                  <a:schemeClr val="bg1"/>
                </a:solidFill>
              </a:rPr>
              <a:t>Hand over to emergency medical services</a:t>
            </a:r>
          </a:p>
        </p:txBody>
      </p:sp>
    </p:spTree>
    <p:extLst>
      <p:ext uri="{BB962C8B-B14F-4D97-AF65-F5344CB8AC3E}">
        <p14:creationId xmlns:p14="http://schemas.microsoft.com/office/powerpoint/2010/main" val="31708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Learning Outcome 5</a:t>
            </a:r>
            <a:endParaRPr lang="en-GB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Explain the safety precautions to consider when administering supplementary oxygen</a:t>
            </a:r>
            <a:endParaRPr lang="en-GB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1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6981825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Learning Outcomes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395536" y="1700808"/>
            <a:ext cx="8424936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Explain why we use supplementary Oxygen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Explain the indications and contra-indications for administering supplementary oxygen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Demonstrate and explain the different ways to administer supplementary Oxygen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Explain the documentation you need to keep a record of when administering supplementary oxygen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Explain the safety precautions to consider when administering supplementary oxygen</a:t>
            </a:r>
            <a:endParaRPr lang="en-GB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3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Safety precautions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67544" y="1484784"/>
            <a:ext cx="38862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bg1"/>
                </a:solidFill>
              </a:rPr>
              <a:t>No smoking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bg1"/>
                </a:solidFill>
              </a:rPr>
              <a:t>Avoid contact with combustible</a:t>
            </a:r>
            <a:r>
              <a:rPr lang="en-GB" sz="2800" baseline="0" dirty="0" smtClean="0">
                <a:solidFill>
                  <a:schemeClr val="bg1"/>
                </a:solidFill>
              </a:rPr>
              <a:t> materials</a:t>
            </a:r>
          </a:p>
          <a:p>
            <a:pPr lvl="1">
              <a:buFont typeface="Wingdings" pitchFamily="2" charset="2"/>
              <a:buChar char="ü"/>
            </a:pPr>
            <a:r>
              <a:rPr lang="en-GB" sz="2400" dirty="0" smtClean="0">
                <a:solidFill>
                  <a:schemeClr val="bg1"/>
                </a:solidFill>
              </a:rPr>
              <a:t>Including</a:t>
            </a:r>
            <a:r>
              <a:rPr lang="en-GB" sz="2400" baseline="0" dirty="0" smtClean="0">
                <a:solidFill>
                  <a:schemeClr val="bg1"/>
                </a:solidFill>
              </a:rPr>
              <a:t> grease/ oil/ petrol</a:t>
            </a:r>
          </a:p>
          <a:p>
            <a:pPr lvl="0">
              <a:buFont typeface="Wingdings" pitchFamily="2" charset="2"/>
              <a:buChar char="ü"/>
            </a:pPr>
            <a:r>
              <a:rPr lang="en-GB" sz="2800" baseline="0" dirty="0" smtClean="0">
                <a:solidFill>
                  <a:schemeClr val="bg1"/>
                </a:solidFill>
              </a:rPr>
              <a:t>Switch off at regulator after use</a:t>
            </a:r>
          </a:p>
          <a:p>
            <a:pPr lvl="0">
              <a:buFont typeface="Wingdings" pitchFamily="2" charset="2"/>
              <a:buChar char="ü"/>
            </a:pPr>
            <a:r>
              <a:rPr lang="en-GB" sz="2800" dirty="0" smtClean="0">
                <a:solidFill>
                  <a:schemeClr val="bg1"/>
                </a:solidFill>
              </a:rPr>
              <a:t>Store</a:t>
            </a:r>
            <a:r>
              <a:rPr lang="en-GB" sz="2800" baseline="0" dirty="0" smtClean="0">
                <a:solidFill>
                  <a:schemeClr val="bg1"/>
                </a:solidFill>
              </a:rPr>
              <a:t> in a dry, clean, accessible place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4876800" y="1600200"/>
            <a:ext cx="3886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Secured when not in 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 carefully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Replace when ¾ full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Warning notices at place of storage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Comply with suppliers regulations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65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Summary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“Too fast or too slow” – give oxygen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If in doubt give oxygen – 15 litres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Respect the cylinders - store safely</a:t>
            </a:r>
          </a:p>
        </p:txBody>
      </p:sp>
    </p:spTree>
    <p:extLst>
      <p:ext uri="{BB962C8B-B14F-4D97-AF65-F5344CB8AC3E}">
        <p14:creationId xmlns:p14="http://schemas.microsoft.com/office/powerpoint/2010/main" val="13623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2555776" y="404664"/>
            <a:ext cx="3599755" cy="1470025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FFFF00"/>
                </a:solidFill>
                <a:latin typeface="Calibri" pitchFamily="34" charset="0"/>
              </a:rPr>
              <a:t>Any Questions?</a:t>
            </a:r>
            <a:r>
              <a:rPr lang="en-GB" altLang="en-US" sz="3600" dirty="0">
                <a:solidFill>
                  <a:srgbClr val="FFFF00"/>
                </a:solidFill>
                <a:latin typeface="Calibri" pitchFamily="34" charset="0"/>
              </a:rPr>
              <a:t/>
            </a:r>
            <a:br>
              <a:rPr lang="en-GB" altLang="en-US" sz="3600" dirty="0">
                <a:solidFill>
                  <a:srgbClr val="FFFF00"/>
                </a:solidFill>
                <a:latin typeface="Calibri" pitchFamily="34" charset="0"/>
              </a:rPr>
            </a:br>
            <a:endParaRPr lang="en-GB" altLang="en-US" sz="3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/>
          <a:lstStyle/>
          <a:p>
            <a:endParaRPr lang="en-GB" altLang="en-US" sz="44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endParaRPr lang="en-GB" altLang="en-US" sz="4400" b="1" dirty="0">
              <a:solidFill>
                <a:srgbClr val="FFFF00"/>
              </a:solidFill>
              <a:latin typeface="Calibri" pitchFamily="34" charset="0"/>
            </a:endParaRPr>
          </a:p>
          <a:p>
            <a:endParaRPr lang="en-GB" altLang="en-US" sz="4400" b="1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1026" name="Picture 2" descr="http://hsgsiput.moh.gov.my/v4/images/mukadepan/ques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0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260648"/>
            <a:ext cx="5181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Knowledge Check</a:t>
            </a:r>
            <a:endParaRPr lang="en-US" sz="44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utoShape 2" descr="data:image/jpeg;base64,/9j/4AAQSkZJRgABAQAAAQABAAD/2wCEAAkGBxEQEhUQEhAWFRUXFxcXFRgXFxcVFhUVFhUWFhcXFRgYHSggGBolGxUVIjEhJSk3Li4uFx8zODMsNygtLisBCgoKDg0OGhAQGi0lICUtLS0yLy0tLS0rLS0tLy0tLS0vLS0tLSstLS0vLS0tLS0tLTAtLS0vLS0tLS0tLS0tLf/AABEIANIA8AMBEQACEQEDEQH/xAAcAAABBQEBAQAAAAAAAAAAAAAAAQQFBgcDAgj/xABCEAABAwIDBQUFBgQEBgMAAAABAAIDBBEFEiEGMUFRYRMicYGRBxQycqFCUoKxwdGSouHwFSNiwiQzc4OyszRTY//EABsBAQACAwEBAAAAAAAAAAAAAAABAgMFBgQH/8QAMxEBAAIBAgIHCAMBAAIDAAAAAAECEQMEITEFEkFRgaGxBhMyYXGRwdEi4fBCFGIzUvH/2gAMAwEAAhEDEQA/ANxQCAQCAQCAQCAQCAQCAQCBtUV0bNHPF+Q1PoNyBt/jUfJ/8P8AVDDtDikLzYPAPJ12+l96B4gEAgEAgEAgEDLEMVig0e7X7o1P9PNZ9Lb6mr8MM+lt9TV+GDOn2lgcbHMzq4C3nYmyzX2GrWMxifozX2GrWMxifomGuBFwbg7l4pjDxTGCoBAIBAIBAIBAIBAIBAIBAhKCFqq50pysJDOY3u/YIl4houiJd/dByQNaiiB4IOFPWyU5tq5nFp4D/SeHhuQwsdNUNkaHsNwf7seRRV1QCBEAgEEVjmMCAZG2Mh3Dg0c3fsvXttrOrOZ5er17bbTqzmeSmTuc45nEknUk8VuqxERiG6rERGIcldZMYDjJhcGON4zv/wBHUdOY/s+PdbWNWOtHxerx7raxqR1o5+q6g31WjaQqAQCAQCAQCAQCCGxfaemppGwOcXTPtliYMzzfdfcG36kXQMaXbqkdP7rIJIJbgWlDQCTqBma4gE3G8jegs6AQRWN1B0iH2tXfLy8z+RQFHAAEWPA1B5cES4PCkMaqMEIGmE1fYS5Se482PRx0Dv0P9FCJhakVCAQCCobTbSkONNTus4ECSQWOS5tlZf7W+54Wtv3ZdGnX1IrLJo06+pFUMxn9nUnqSd56rf8ACIxDoIiIjEHRjzNtxG5Y+t1bZVicSYuCzxLK8qRdtlakvgsfsOLR4WBHpe3ktHvqRXVzHbxaTfUiurmO3imV43jCAQCAQCAQIUHCoqGsGZxsP70A4nogzKq2Zmlq31pnMTnPLm5fiaNzRfnlACIy6VWycMrzLM+SV53ue7U8OCIym6WrmpmZWSPLWjRrrPNhwBdr4C9kMprCdoGPY8zSRsLHWJJDGuY5ofG9uY6AtcOO8FMZZdPSvqTilZmflGTf3hs0rpGuDmm2UjUEAbweV7oWpalpraMTCXg3Ih1QeXKUm8hRJpM5BCYm24KIW3C6ntYY5DvLRf5hofqCoUOkAgq20W0Qyujgdd3ea54+yRoQ08wdL+W9ETKvYTgL3MuBqTx36XDSemZh9QsmjfqXi3cvo36l4t3HDdy33N0OckMlk6uTDy57X7yA76FTETX6JjMG7hwWTPBfK97PURhhAcLOcS5w5E2AHoAtDu9WNTUzHKODQ7vVjU1Mxy5JNeZ5ggEAgEAgEHKeUNF3EAcybD6omtZtOIjKuVGKRSSOMUjZBH2efKQ8NY9zmOsRuIuHG3BiJ1NO9JxeMT83d8aMTg+JEuD40ENXbPQykFwddoyizj8NyQPAXNvRF6at6fDMx9Jwl8GiEbRGL2boL77DddEzabTmZ4rBE9B1zoPD3qUm0siJMp5USh6+VBZdkzelZ4v/APY5QxzzS6IVbbnF3xsFPCbSSbyN7GdOp3evRCVdw6i7rWAaZQPK1v3+vUkqtFLUdm1pPAWPXLZp1I1+Ea8bXQRONujuZoyLE99t9Q7mB14+q2O03URHUv4S2O03UVjqX8JQ5mzag6LbRMY4NrEx2PLLuc2NgzPcbNA3k7/0PoqX1IrGZlS94rGZXbAdnWwWkkIfL/Kz5evX8lp9xu7anCOEerU7jdW1OEcITy8byBAIBAjnAC5NgN/RCIzwVTFfaDRQkta50zh/9Yu3+MkAjwujebb2f3mtGbRFY/8Abn9o4/fCs13tRmP/ACqdjOr3F/0GVG40fZfSj/5NSZ+kY9cos7TYpV3yyvDddY2ZWj8bRceqmGfX2XRnR9OvemZjHCZzM+EzEeR3hmxtZVESTuc0felJe8/K0m/mSEy53e9NX1M6e3j3dO6uImfrMekea6YJspBSd6Npc/i9xuethub5BQ0aX9zJROCjDhxKGCmiibq4+psicFDoR8Lb+DSfruROEPiXdlz5S0PHG28aHd0siTqCXREupkRLk+VSk1mmRKOqJ0ThC11TvQloGA0xip4mHQ5QSORd3iPUlQwyi9r9qWULMrbOmcO63g0fef06cVatctl0d0dfdWzPCsc5/EKjsZKap0kspL3BxLnHm4Cx9MwHKwU3jEsvTe3jQ1qxWMV6sY8MrZ2DGt7oAt8Q3acCen6joqNMiMWqAAQDZxHRpsCO84/ZAAsBu14lBG0EIc3KW3vva4Wt1A4DXeCN9tdyB1LRROtFHF2kx4NcRYc3uaRYLJTWvT4ZZaa2pT4ZWbZjZplJeRxzzOFi7Uho35WX1A5njYJfVvf4pyX1L3+KU+sagQCAQCCk+1eqeylY1pID5A19uLcrnZT0uB6KJdD7NadL7uZtHGKzMfXMRnzZ5snQsqKuOKRhewk5gCWm2U2NwQdDbyukQ6zpTcW0NrfUpOJjGO3t/LW6XZ2kg/5dNGCNxLczv4nXKlwOt0ju9b49SfviPtGIPKJrXlznEdw2A4N0BuRuvr5W8UeCZdn4lCPth3yAvP8AKCiHg4g4/BA89XFrB+ZP0ROHmOaZ4vmjaP8ATd/o7QfRE4e+wJ+KR588v/jZE4e2UzBqGi/Pj6oOwQNcTpO1ZlGjhq09R+h3IK9BUEEtcLEaEHeCgdioRLw+ZSkxqahFoQldWgcUXw97LYeaycEj/KjIc88Cd7WefHpfmEYrSs+2O1bKJuRtnTOGg4MH3nfoOKmtcth0d0bbdWzPCsdvf8oY5XVj5Xuke4uc43JO8lZ4dto6VdOsVrGIhIbKY/7lPncLxPGWUcbcHDqD+ZVb1zDxdK7GN3o4j4o4x+vFcqrEi6RvYSBzSLtcDe4PAjj4W16EAnA4K9LUtNbRiYeIKVziS431vexOvN1r3I4DcPFFXTD6SSqk7KMODAf8yQtIa3pd1i53h9AdCcL1heGRUzMkbbczxceZKJPEAgVAIBAIKz7RKHtqGS29lpB+E3P0ujbdCa/ut7TPKf4/f+8MgwqtNPNHMPsOBPVu5w82khRDvt3t43GhfSntjHj2ebeIJQ9ocDcEAjrdS+XTE1mYnnCPxBsLZGD3ftJJLgWDRowXOZziBYZt2/U2G9RlS1sTEYdWR1FrAQxD8Uun8gH1Tij+c90ef6VCDEpMQmAE8hw4yGEyNyx+8zNDjljcxoc2mu0tLs13usAbXuVzNZjM817hjaxoYxoa1oAa1oAa0AWAAGgAHBSyul0BdAoKBboI/FcKbN3gcrxuPA9HfugrVWJYNJGED729p8Hf2USaSYiOalaERiGKgcUXhFRMlqHEDugbydD4Ac0JnuWKj2qNBSmmEY7UE5HaWs7XM8cXDhz05a2rXLZbTo+N5eL9Xq04Z45zMd317fL5UWsqnyOL3uLnONyTqSVmh2Glp106xWsYiDSR6MkzhwJuoYL3yfYTWzxPAhJJJsGZc4cTpYN33PTVVmInm1u722hrRnVjl28pjx/bY9ncFnfGH1uRrjr2UQLbD/8AR2Ykno028VinHY5HcV0IvjRzMd8//kLPDC1gDWNDWjcAAAPIKGB7QCAQKgEAgEHKpiD2OYdzgQfMWRatprMWjsfPddTGKR8R3sc5vobKH1XQ1Y1tKupHbET92rezjEu2pAwnvRHIfl3t+mnkrS4Tp7be53c2jlb+Xj2+fHxSu0QLYhOB3oHibmcjbtlA8YnSedlW3LLQ6vLrd3H9+WVS2h2dZKJRRYtNB2wPbRsLqyN7X3zFsdy+Mm+9pAtpYJmE9evZP5TkeHuFEyighLRHHG2OR+WNofHlLZMt3PvnaHWI15pPGFbxNq4iPunqipZE0vke1rRa5JsLk2A14kkADqpZXa6BboFugUFAt0CoGU2E079XQRk/I39kSZ1gpqMZmQxNkPwWY0OJ5kgXsEMs4rMR7LM4G8jiSehOpJ6q9a5bbo3o624nrW+H1VqomLiXE3JWZ2Gnp1pWK1jgayPRkmYhxtdQ89r5PcKwqaqkEULC5x9AOLnHgOqiZw8mvuKaNetecNm2P2NhoBnNpJyNX20bfe2McB13n6LFa2XKbzf33E45V7v2s6q8AQCAQCAQKgRAIBBjftKoOyrHPA0laH+Y7rvyHqol3/s7r+82nUnnWZjwnjH5L7NsR7Kq7InuzNy/jbdzf9w81aOSvtFtve7X3kc6TnwnhP4nwaxdQ4RGNr3OdJFBCD2bgxxe4RsDi1r7NDQ5x7r2/ZA13qM9zH15mZiscjXGKx1NDJUVNU2GJgzOMcYzDgGh0hdmJJAADRckJxTi3bP2/tCbKxzTzieuD8xYJ6OKQg9hG4lri4AC89iy7j8IlDRbVO3CKzi3Vn6rtdSyFugW6BQUCgoFuga4jiDIGZ3k9AN7jyCJZztHtKyQBzQ4SXN91gP16f3e9a5bbo/oyde3Wv8AD6qdLITqSszsKUilYiI4Gsj0WtaIcrKHntfKd2W2Ymr5MrO6xts8h3NB4AfadodPyVZthrt5v6bevHjPc2jAcDgoo+yhbb7zjq955uP6bhwWKZy5TcbjU179a8/qEkoYCoBAIEQKgECoEQCAQUP2s0GaCOcDVj7H5X6fmGpLpfZnX6m4tpT/ANR5x/WWYU8zo3Nkb8TXBzfFpuPqFaku01NOupSaW5TGJ8W70dUJY2St3Pa1w8HC6iYw+W62lbS1LaducTMfZD4jStdUGJ+YR1URY7K9zD2sPeGVzSHAujc7cd0Sr2vLPDU+vrH9eio4nsrIZoIX4sZ6SKVkxppR205yG4YTGM8jbXAzDTkUytN6xwyuVSXzSwyRxPbkeSXvswGNzS17cpOe57p1aNWjVFZza0TEcv8AfVKvlDbXIFyALkC5JsAL8SeClle8yBcyBcyBcyDxPOGDMfADmTuAQRNdh5mY++r3NuOlvsjkAi1JxKhbF4SySWobURF4iAbqOLiSHdTZo9Vkm3CMN/u9/NNvpe6nGc5x8sK1jDWsmljZ8LXkC/AcvLd5LJE8G92uvN9Clrc5gwshayxbObNmch8l2x8vtP8ADkOqpNmo3vSMaf8AHT4z6L/hbm0crSBlicMrgNzevl+6xy5rUta1utacyuqhjCAQKgRAIBAqAQKgRAIIzaag94pZYuLmG3zAXH1AR6tjr+43FNTumPt2+TAwkPqTVPZxX9pS9mTrE4t/C7vN/Nw/Cr373B+0O393u+vHK0Z8Y4T+J8VjrKaKVuWVjHtBzWeA4Ajjr56qjQWrW0YtBhS4kwtHu1O97D8Ja1sUduBBeW3b1aCoie5St4x/COH2g0xzFpaWB9TO+KCNg1DQ6d7idGtYTkGcmwtY/qnFP857o8/0YbIxTVLjV13/AMiN2RkNrMpQ5jXAtbc3lcx4zP4XLRYXvMFLZzHctmZFxmQGdA2xDEmQtu7U8AN5/YImIyhqDaeOpmZT5MriHFpzBwuGkgbhra/ordWcZeqdlqxozrTHD/cVvp4hYHjv8L7x6qrxo+pw5sQkfGNX6u6kaIt1plgdc9wmla/4xI/N4lxOnTVZong63b7inua8eERHkkKDDi4ZuPD+qpNu5qt50lNv4afLvaBs1IHNynRw3hVarOU3XUmZhHHePEIrKQ2arM8fZk6ssB1Yfh9LEeQUMaYQCAQCAQCAQKgVAiAQIQgwfaqh93q5o+Gcub8r+8PzI8lHa+mdFa/v9pp37cYn6xwS3s3r+zqjETpK0j8TO836Zx5rJzq1/tHt/ebWNSOdZ8p4T+GnlUcKqgpqswOpqSqbBLTSlozxiRskNs8THX1a3I9ozN17hUV7mLS4RNe707EDDS4nXYhTf4hSNjp6UOkvG4OhlqAO5Jqb2FwQ06ixudbKWVam1TPfAYnh4kjLZgw5sjojmjc4jRtw97ddT3eSjtYcx7zh4+HJM5lLMTMgR0ltUFb20o3Gnc/lYusbad0nytf0Vq83u6OrS+vWt+WWdCdzHB7XFrmm7SNCCOIWZ2dtOtqzS0cO5ouy23bJgI6hwZJuudGP6g8D0PksVq45OT33RltG020+NfOP93/db5HF4IB3qjVQzrHNgZTUGeNuYvcXPJIt9kNDBw0BvfiVOWf3s2rFc8ISNDsrOAAQ0eZP7IpiEmzZh9w7tcrhuLRbyN94RHBLxwStFnlp6jT1CIR2GTNhqbFwAcSwcrusWjxuLeagilrZ6scuPhHNa0YwgEAgEAgECoFQCBEAgy72tUGWWKcD4mljvFuo+hd6KJdl7L7jNL6M9k5jx4T+FIoaowyMlbvY5rhwvlN7ee5ZaceDpdfRjW0rac8piY+7cI5Q9oe03DgHA8wRcH0VHyy1ZraazzjgYVOGkymZkz4y5gY/KGHMGlxae+02cMzhfkVXDFNP5daJwb1dJSxjNUPDhznkzNvwsx5yA+ATEdqLVpHG3n/sPE+Nxxsc9kUjmMBLiGiKNrWi5OaYsaQBxF0ye8/+sTP++eEfgOJzV7m1YzRUgv2LN0k51aZJfux78rBvtmPAKWSJysBegiMfxj3YRm1w54DujBq63VWrXL37HZf+T1/lHD69iH2t2zifC6Gnu577AktIaGuF3EX+0LkW69FMVl69n0Zr11YteMRH4UF77rK6W+oe4Pg0lU6zdGj4nncP3PT8lWZw1u73tNCOPPuabhNO2njbGxz7N3EuJP10A6DQLFM5ctras6t5vPb3Ct2tbGcgkDn3AsGkjfY3cNAoUiEhTYpK8A930P7oO3vMp+0B+H+qIR9XUybjIfIAIKPtdXuzMibdoFn31BJubEHxub81l068Mut9m9lWa23FsT/zEeufr6fVo2xWPitgBcR2rLNlHXg7wcBfxuOCpauJaTpbo+dnr4j4Z4x+vD9SsCq1YQCAQCAQCD0gEAgRBVvaRQdrRPcBrGRIPw/F/KSjcdBa/ut7Xut/H78vPDGlNZfRGr7BVva0jWk6xkxnwGrf5SB5K144vnvTu39zvLTHK38vvz80lj8cjqeUREh+QluU2JI1sCNxNrXG66xzyaTUiZpOOav12O4fQCGd0TmsmaHCcROka0EDL2surrm/VIxzhFIpjrVjmhcdxRmL1kOGU8rX0wb7xWPY4OD2NIyQhw4FxbmH+ocipZFlw4CGaWmtZrv8+IDQBrjaVoHR/e/7oURzwxU/jaa+Mfnz9Ui5yllVvaJnbsc0bxYs8R+4J9V660xR0fR0xoViZ7efioFQxzTZwLT1VJbidWLckng2CGWz5LtZ/M7w5DqqWthp970lGn/CnG3lC602VjQxgDWjcAsbnr3teetacy8yOfN3GXDeLuJ6Dp1QiEhQYHG2xLRoicpEUYYbt0HLh5KFZLJLYIhDTB0rsrRcDV3DTlfmUQbbT4SKmLMwWez4RuPVp8dPor0t1ZbbojpCdprfy+G3Cf34eiobL406hqGy65fhlbzYTrpzG8eHVZrVzDs+kdlXe7eadvOs/P8AU8m4wTNe1r2kOa4AtI3EEXBC8z5vas0tNbRiY4PaKhAIEQKgEHpAIBAiDjVwCRjmHc5pB8xZFqWmlotHOHz5V05ie+I72Oc0/hJCiH1bR1Y1dOupHbET91s9mlfknfATpI24+ePXT8Jd/Cs08a5c97S7fraNdWP+Zx4T/ePu0grG4pW6GZkAlo5I3uDXu7NoifIHwyd9o7rSLNLnMN92UKkcODBS3UzWfDh2T/sGWD7Nw00r56TD2U75AWudJIfhJDrMiYXNAuAbXbuU8WTNp5Rj6/0lWYY4yNmllzvY1zWhrRGwZ8ubS5cfhG9x3Jgik5i1p4o7aGvyn3WJ3/ESMcWNGpYzcZX/AHWg6AneSALqV5V6lhmYwMldmLRa4FtBoL6m+4arL722MPTG81Ir1XdluQ/P81SbTPNitralucy7CVVY0xg2HmYFx+HdbmiYTsVIG8FKcvb5A3ioRkxqcRaOKIQ1Xi4Og18OCITeEysLAGn+viiXuvjLAZGtzWGrd10GZbSthMnaxvbd987Ablrvvef5+K9GnMzGJd10Bra9tD3erWcRyme2O7w9Poufssxwua6jedWDPF8l+83yJBHzHkqale1rPaTYxS0bmnbwn69k+P4+bQFicsECIBAqAQekAgEAgRBjPtHoOyrXOA0kAePH4T+Q9VEvoHs9r+82cVnnWZjw5wgsJrTBNHMPsPDj1bezh5tJHmstOMYbLe6Hv9C+n3x59nm28WOo1B3eCo+YYxzNsRrGQMzvvYua1oaC5znvOVrWgbySVEzhW1orGZMjNVyfBAyEc5nZ3D/txG386jipm88ox9f1H7V7bKrNJBnlnlmmkcIqeGM9gHzO0aB2dn24m7jy4hMd5NJn4pn09OPm8bF4YYY5RMc9X2lqqQnM6RwaDHYn7Ajc0Abhr1Uwmls5ju/3ofVtN0UroqWCyDjlQW7ZKUdnbqfzUJg/xkHLdpsUQz6txt4vmlt04+m9BCVWME/CHOPU2+iIdMBMsz3l7rBtrMbp5k7/ACui3VnmsMVS6I3bpzHBBasIxISgA7zu6ohnG1+EGmqHWbZjzmbyBO9vrfyK9OnbMO96E3sbjQikz/KvCe/HZP4+p57OoXur43NvZgeXnhlLHNAPmR6KupPBPtBqUrsrVtzmYx4TE+jZFgfPwgEAgECoPSAQCAQIgoPtZoM0Uc4GrHZT8r9PzDUl03szr9XXtpT/ANR5x/WWXq1JxLtmw7D13b0cZJu5l4neLNBfxblPmpvGJfOel9v7nd3jsnjHj/eT7HqEzwSRt0fbNGeUjCHxn+JrVS0ZhqdWvWrMRz/PYruMT4nNHDW4dJC5hjDn00rLGRxuXAS30dubbQAt3nckTmMlLdasWhV9n6iqxPGGz1dFLTspYH9kx4cWNnJa1xzloDic7iLcGNPC6Ldq5Vtoq2Igj/PY6NzeOaMGSN9uVu0aT1ao5SxWnq6kfPh9jyogVmZFVVMgrldi1PGbGVpPJvePnbd5qEJzYzEhMx5aCAH21tf4QeCCerqjunwQY5VYjGXEsaXXJNz3W6nkNSskac9reaHQmpbjqWx8o4z/AL7mUs8j9M1hyb3R+5WSKRDc6HROhp8q5nvnid7PVZpZM1rtPxD9bJamVd/0ZOtTNPijz+TTaWCGoaHNIIPJYJhyGpp2paa2jEwk8Mw9jCANNVCh/jmHR1DexLQ4u0HTrfhbepicMmjrX0dSNSk4mDjAcCho2ZY26neeJSZytut3q7m/X1JylFDzBAIBAqAQe0AgEAgEERtVQe8UssXEtNvmGo+tkezYa/uNzTU7p8u3yYMFEPqC9+yyvtJLTk6PaJG/Mw5XeZDm/wAKzX4xEuU9pdvmtNaOzhPjy/3zaPZY3IoGlpKqB0kUTIjE6R0kbnPcCwSHM5hYG96zy4jvDRyrETDBWt6zMREYz6/26yYbI4XnqnkW1bH/AMPH6gmT+dMd63Umfit9uH9+Zj79Q01+ya0uO/sm5nO+aT7Xm5TERC9a1ryhFV+0NQ8hsELWXIAL7vOptewsB9USmHbNMe0du50xt3s57hP/AExZg9FKXl2zMFrCFgHINH7IHuEbPNga7IwNDjewFuAH6KEInapkjIJSwG4Y63oVMc2bbRW2tSLcsx6sigpza+5erD6Jp6UylKPCZH/DGT1Og+qrN4hTV3u10PivGe6OPp+U/Q7ISO1e7KOQ/crHOo0+49oqxw0q/f8AUftLxbP+76xucL7yCdfFUtbPNz27319zOdTifUs8wOpv5a/RVeFcMMOZufeTv/ZFZPkAgEAgEAgVB7QCAQCAQeXtuCEGDbT0PYVU0fDMXDwd3h+ZHkofTejNf3+0079uMT9Y4PGz1f7vUwzX0a8Zvkd3X/ykrLScxMJ6R23/AJG2vpxzmOH1jjDW6jaGEC7A6XkWizf4nW08Lqj5rMTE4nmjX4pWTaRsbGOgzu/id3foiDafB3EdpVT6DW73aD+LQeSLU076lurSJme6OKMqsfoKfRgM7umjb/MdPQFTjvbvbez261eN8Uj58/tH5wg6ra+Z7mlrGxsa5pytFyQCDYud+gCnNYbuns5tq0mJmZtjnPKJ78R+ctNwTaCnqmAteL8RxB6jgquT3ey1ttbq6lcek/SUs3JvuFDxiatY0akWRXCFxHEYp2mJhBLgW9BfS5KLVnqzEoFuzVNTgBozO5nVXm8y9+46U3Gt8Vpx5fbkkKSADQBUeGbzPNJRU10VycCiuLEIjJq/CyDoEEvR0+RtkQ7oBAIBAIBAIOiAQCAQCBCgy72r4flljqANHAsd4jvN/wByiXZezG4zS+jPZ/KPSfwoSOqWDZ3aV1PI3tgZImsLQ0Btxp3SN1zcAa8CVbrZaTpDoTR16WnSiK3mc54+P+jtPsS2+qH3EMbYRz+N/qRYeijMMO29nNvp8dWZtP2jy4+asVdXLM7NLI555uJdbwvu8k60t5paOno16unWIj5RhyyqF+skaLAqiX4Yjbm7uj9/opw12v0ttdHnfM90cf6803Q7JkOBfIWkfd7tvPepiGo3HTdtSsxp0jHz4+XL1WSHDi0BoqH+b3H6kpLmdaZtabTWPCIjyjgdt2czaveXeJJ/NQ8sycf4a2Ed3eiDeVhQdaV1igmqHeiD9AWQKgEAgECIBAIBB0QCAQCAQCCG2pwcVcDojod7TycNQfVHs2G7ttdeurHZ5x2wxOuoJIHFkrS0jTXceoPFQ+kbfdaW4p19Kc+sfWHGOPMbDU8gLn0CMl7xSM24fXglaDZqqm+GEgc3936b/omGt1+mdppf9Zn/ANePny81ow32eE2Msh8G90eu9ThpNx7SXnhpViPnPGf16rXhmydNB8MYvz3nzJ1U5aLcdIa+v8dpn0+3JMtpmNFg0BQ8c2mUHXUupIUw9e31OxHuiI1UvRbimMOq7jKVEvBq0xOTqWK6hicHU6DmKUXQSdHDlCIOUAgECoBAIEQIgEAg6IBAIBAIBAiBrUUEb/iaCi9dSY5OceFRN3MHopymdW08zlkLRuChSbTL2iAg5y7kDWSO4Ras4lGTQWKl7q3zDk1hBRjvxSVFJcaqHkmDstRBY4UDkBAIBAIBAIBAIEQCAQe0AgEAgEAgRAIAoEQCBEHl4Qcy1AynZqjNS2HB0SlkmXuBtlDBY9hdzRQ6CBUAgEAgEAgEAgEAgEHpAIBAIBAIEQCAQIgEAgCg8FqDm+K6Dk6BF4sGwoiZdAxFXdqBUAgEAgEAgEAgEAgEHpAIBAIBAIBAiBEAgEAgEAgLIPJCJebIPQCIekAgEAgEAgEAgEAgVAIFQCAQCAQCAKBECIBAIEQCBUAgECIBAqAQCAQCAQCAQKgEAgVB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812925"/>
            <a:ext cx="43243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1" name="Picture 5" descr="http://keenhire.typepad.com/.a/6a00e54ed967ad88330147e36af404970b-800w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268760"/>
            <a:ext cx="3744416" cy="516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7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Learning Outcome 1</a:t>
            </a:r>
            <a:endParaRPr lang="en-GB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GB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Explain why we use 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Supplementary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Oxygen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4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86" y="-182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/>
              <a:t>Reminder!</a:t>
            </a:r>
            <a:endParaRPr lang="en-GB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36" y="4149080"/>
            <a:ext cx="6628101" cy="1512168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0" y="1124744"/>
            <a:ext cx="7047687" cy="271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46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Oxygen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Is essential for life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40906"/>
            <a:ext cx="1512168" cy="4499166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23787"/>
            <a:ext cx="4824536" cy="3198877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663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Oxygen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Is essential for life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Supplemental</a:t>
            </a:r>
            <a:r>
              <a:rPr lang="en-GB" baseline="0" dirty="0" smtClean="0">
                <a:solidFill>
                  <a:schemeClr val="bg1"/>
                </a:solidFill>
              </a:rPr>
              <a:t> oxygen can be beneficial in certain circumstances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en-GB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Use it and turn it off if instructed by a healthcare professional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Impossible to reverse the brain damage caused due to hypoxia when not used.</a:t>
            </a:r>
          </a:p>
          <a:p>
            <a:pPr marL="0" lvl="0" indent="0">
              <a:buNone/>
            </a:pPr>
            <a:endParaRPr lang="en-GB" sz="3200" kern="1200" baseline="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 algn="l"/>
            <a:r>
              <a:rPr lang="en-GB" sz="2400" b="1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Casualties die </a:t>
            </a:r>
            <a:br>
              <a:rPr lang="en-GB" sz="2400" b="1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</a:br>
            <a:r>
              <a:rPr lang="en-GB" sz="2400" b="1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from a lack of oxygen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32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Learning Outcome 2</a:t>
            </a:r>
            <a:endParaRPr lang="en-GB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GB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Explain the indications and contra-indications for administering supplementary oxygen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0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Indications for use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14350" lvl="0" indent="-514350">
              <a:buSzPct val="140000"/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Airway obstruction.</a:t>
            </a:r>
          </a:p>
          <a:p>
            <a:pPr marL="514350" lvl="0" indent="-514350">
              <a:buSzPct val="140000"/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Respiratory </a:t>
            </a:r>
            <a:r>
              <a:rPr lang="en-GB" dirty="0">
                <a:solidFill>
                  <a:schemeClr val="bg1"/>
                </a:solidFill>
              </a:rPr>
              <a:t>rate less than 8 or greater than 30 breaths per </a:t>
            </a:r>
            <a:r>
              <a:rPr lang="en-GB" dirty="0" smtClean="0">
                <a:solidFill>
                  <a:schemeClr val="bg1"/>
                </a:solidFill>
              </a:rPr>
              <a:t>minute.</a:t>
            </a:r>
          </a:p>
          <a:p>
            <a:pPr marL="514350" lvl="0" indent="-514350">
              <a:buSzPct val="140000"/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Life </a:t>
            </a:r>
            <a:r>
              <a:rPr lang="en-GB" dirty="0">
                <a:solidFill>
                  <a:schemeClr val="bg1"/>
                </a:solidFill>
              </a:rPr>
              <a:t>threatening bleeding or central capillary refill time 3 seconds or greater.</a:t>
            </a:r>
          </a:p>
          <a:p>
            <a:pPr marL="514350" lvl="0" indent="-514350">
              <a:buSzPct val="140000"/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V, P or U on the AVPU scale.</a:t>
            </a:r>
          </a:p>
          <a:p>
            <a:pPr marL="514350" lvl="0" indent="-514350">
              <a:buSzPct val="140000"/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Hypothermia/ Trauma</a:t>
            </a:r>
          </a:p>
        </p:txBody>
      </p:sp>
    </p:spTree>
    <p:extLst>
      <p:ext uri="{BB962C8B-B14F-4D97-AF65-F5344CB8AC3E}">
        <p14:creationId xmlns:p14="http://schemas.microsoft.com/office/powerpoint/2010/main" val="114676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7656</TotalTime>
  <Words>858</Words>
  <Application>Microsoft Office PowerPoint</Application>
  <PresentationFormat>On-screen Show (4:3)</PresentationFormat>
  <Paragraphs>136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SLSGB Lifeguard Awards Supplementary Oxygen Administration</vt:lpstr>
      <vt:lpstr>Learning Outcomes </vt:lpstr>
      <vt:lpstr>Learning Outcome 1</vt:lpstr>
      <vt:lpstr>Reminder!</vt:lpstr>
      <vt:lpstr>Oxygen</vt:lpstr>
      <vt:lpstr>Oxygen</vt:lpstr>
      <vt:lpstr>Casualties die  from a lack of oxygen</vt:lpstr>
      <vt:lpstr>Learning Outcome 2</vt:lpstr>
      <vt:lpstr>Indications for use</vt:lpstr>
      <vt:lpstr>Absolute contraindication</vt:lpstr>
      <vt:lpstr>Relative contraindications</vt:lpstr>
      <vt:lpstr>Relative contraindications</vt:lpstr>
      <vt:lpstr>Learning Outcome 3</vt:lpstr>
      <vt:lpstr>Two ways to administer</vt:lpstr>
      <vt:lpstr>Turning the cylinder on</vt:lpstr>
      <vt:lpstr>Place mask onto the casualty’s face</vt:lpstr>
      <vt:lpstr>Learning Outcome 4</vt:lpstr>
      <vt:lpstr>Documentation</vt:lpstr>
      <vt:lpstr>Learning Outcome 5</vt:lpstr>
      <vt:lpstr>Safety precautions</vt:lpstr>
      <vt:lpstr>Summary</vt:lpstr>
      <vt:lpstr>Any Questions?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</dc:creator>
  <cp:lastModifiedBy>Lauren Turner</cp:lastModifiedBy>
  <cp:revision>35</cp:revision>
  <dcterms:created xsi:type="dcterms:W3CDTF">2013-03-08T10:32:34Z</dcterms:created>
  <dcterms:modified xsi:type="dcterms:W3CDTF">2018-03-06T14:58:34Z</dcterms:modified>
</cp:coreProperties>
</file>