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7" r:id="rId2"/>
    <p:sldId id="258" r:id="rId3"/>
    <p:sldId id="275" r:id="rId4"/>
    <p:sldId id="374" r:id="rId5"/>
    <p:sldId id="395" r:id="rId6"/>
    <p:sldId id="370" r:id="rId7"/>
    <p:sldId id="396" r:id="rId8"/>
    <p:sldId id="399" r:id="rId9"/>
    <p:sldId id="405" r:id="rId10"/>
    <p:sldId id="404" r:id="rId11"/>
    <p:sldId id="378" r:id="rId12"/>
    <p:sldId id="371" r:id="rId13"/>
    <p:sldId id="406" r:id="rId14"/>
    <p:sldId id="379" r:id="rId15"/>
    <p:sldId id="372" r:id="rId16"/>
    <p:sldId id="382" r:id="rId17"/>
    <p:sldId id="407" r:id="rId18"/>
    <p:sldId id="383" r:id="rId19"/>
    <p:sldId id="380" r:id="rId20"/>
    <p:sldId id="381" r:id="rId21"/>
    <p:sldId id="384" r:id="rId22"/>
    <p:sldId id="385" r:id="rId23"/>
    <p:sldId id="373" r:id="rId24"/>
    <p:sldId id="390" r:id="rId25"/>
    <p:sldId id="391" r:id="rId26"/>
    <p:sldId id="392" r:id="rId27"/>
    <p:sldId id="393" r:id="rId28"/>
    <p:sldId id="394" r:id="rId29"/>
    <p:sldId id="388" r:id="rId30"/>
    <p:sldId id="389" r:id="rId31"/>
    <p:sldId id="403"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2pKYU0fYAuITtEFlE4+i5Q==" hashData="RhFzxAlyymArlolOMo6JSV19XgA="/>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19" autoAdjust="0"/>
    <p:restoredTop sz="89554" autoAdjust="0"/>
  </p:normalViewPr>
  <p:slideViewPr>
    <p:cSldViewPr>
      <p:cViewPr>
        <p:scale>
          <a:sx n="50" d="100"/>
          <a:sy n="50" d="100"/>
        </p:scale>
        <p:origin x="-1860" y="-34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9311286-9977-414A-BBED-8AC52BCBD601}" type="datetimeFigureOut">
              <a:rPr lang="en-GB" smtClean="0"/>
              <a:pPr/>
              <a:t>06/03/2018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1919DC-B8B8-4DF4-9542-0E16C42B0EB6}" type="slidenum">
              <a:rPr lang="en-GB" smtClean="0"/>
              <a:pPr/>
              <a:t>‹#›</a:t>
            </a:fld>
            <a:endParaRPr lang="en-GB"/>
          </a:p>
        </p:txBody>
      </p:sp>
    </p:spTree>
    <p:extLst>
      <p:ext uri="{BB962C8B-B14F-4D97-AF65-F5344CB8AC3E}">
        <p14:creationId xmlns:p14="http://schemas.microsoft.com/office/powerpoint/2010/main" val="4098126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Trainer Assessor’s Please note:</a:t>
            </a:r>
          </a:p>
          <a:p>
            <a:endParaRPr lang="en-US" dirty="0" smtClean="0"/>
          </a:p>
          <a:p>
            <a:r>
              <a:rPr lang="en-US" b="0" dirty="0" smtClean="0"/>
              <a:t>This </a:t>
            </a:r>
            <a:r>
              <a:rPr lang="en-US" b="0" dirty="0" err="1" smtClean="0"/>
              <a:t>powerpoint</a:t>
            </a:r>
            <a:r>
              <a:rPr lang="en-US" b="0" dirty="0" smtClean="0"/>
              <a:t> is the basic information that needs to</a:t>
            </a:r>
            <a:r>
              <a:rPr lang="en-US" b="0" baseline="0" dirty="0" smtClean="0"/>
              <a:t> be covered for this unit. The majority of the slides need further explanation (notes have been included on each slide to help you). As a competent Trainer Assessor you need to ensure that you are inserting learning activities, group work, quizzes etc. Where you see appropriate, in order to ensure that we are delivering quality teaching practice. You should be encouraging active learning that is learner led, see the resource bank section of moodle if you want inspiration for activities! This will be monitored during quality assurance visits to ensure that this is happening!</a:t>
            </a:r>
            <a:endParaRPr lang="en-US" b="0" dirty="0" smtClean="0"/>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fld id="{18E57EDB-2E12-459A-AD7D-2FFE0A5EB7A9}" type="slidenum">
              <a:rPr lang="en-GB" sz="1200" smtClean="0">
                <a:solidFill>
                  <a:prstClr val="black"/>
                </a:solidFill>
                <a:latin typeface="Arial" charset="0"/>
              </a:rPr>
              <a:pPr eaLnBrk="1" hangingPunct="1"/>
              <a:t>1</a:t>
            </a:fld>
            <a:endParaRPr lang="en-GB" sz="1200" smtClean="0">
              <a:solidFill>
                <a:prstClr val="black"/>
              </a:solidFill>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6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76132" name="Slide Number Placeholder 3"/>
          <p:cNvSpPr txBox="1">
            <a:spLocks noGrp="1"/>
          </p:cNvSpPr>
          <p:nvPr/>
        </p:nvSpPr>
        <p:spPr bwMode="auto">
          <a:xfrm>
            <a:off x="3884613" y="8684246"/>
            <a:ext cx="2971800" cy="4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r" eaLnBrk="1" hangingPunct="1"/>
            <a:fld id="{D623382F-4A02-4A33-8FE3-1845D743973E}" type="slidenum">
              <a:rPr lang="en-GB" sz="1200">
                <a:latin typeface="Arial" charset="0"/>
              </a:rPr>
              <a:pPr algn="r" eaLnBrk="1" hangingPunct="1"/>
              <a:t>18</a:t>
            </a:fld>
            <a:endParaRPr lang="en-GB" sz="120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en-US" b="1" dirty="0" smtClean="0"/>
              <a:t>Trainer</a:t>
            </a:r>
            <a:r>
              <a:rPr lang="en-US" b="1" baseline="0" dirty="0" smtClean="0"/>
              <a:t> Assessor Notes: </a:t>
            </a:r>
            <a:r>
              <a:rPr lang="en-US" b="1" i="1" baseline="0" dirty="0" smtClean="0"/>
              <a:t>Use these notes to help you deliver the session (if needed)</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Lost Persons</a:t>
            </a:r>
          </a:p>
          <a:p>
            <a:r>
              <a:rPr lang="en-GB" sz="1200" b="0" i="0" u="none" strike="noStrike" kern="1200" baseline="0" dirty="0" smtClean="0">
                <a:solidFill>
                  <a:schemeClr val="tx1"/>
                </a:solidFill>
                <a:latin typeface="+mn-lt"/>
                <a:ea typeface="+mn-ea"/>
                <a:cs typeface="+mn-cs"/>
              </a:rPr>
              <a:t>Most lost people are children. Most situations are unlikely to lead to emergencies. In the event of searching for a lost a child, no public reference should be made to the fact that the child is lost, due to its vulnerability. A well strategized search is what is needed:</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adult member to stay with the patrol, whilst another is sent to check that the child has returned to their “base”.</a:t>
            </a:r>
          </a:p>
          <a:p>
            <a:r>
              <a:rPr lang="en-GB" sz="1200" b="0" i="0" u="none" strike="noStrike" kern="1200" baseline="0" dirty="0" smtClean="0">
                <a:solidFill>
                  <a:schemeClr val="tx1"/>
                </a:solidFill>
                <a:latin typeface="+mn-lt"/>
                <a:ea typeface="+mn-ea"/>
                <a:cs typeface="+mn-cs"/>
              </a:rPr>
              <a:t>• The adult with patrol should be given binoculars and a vantage point whilst giving a description of the child</a:t>
            </a:r>
          </a:p>
          <a:p>
            <a:r>
              <a:rPr lang="en-GB" sz="1200" b="0" i="0" u="none" strike="noStrike" kern="1200" baseline="0" dirty="0" smtClean="0">
                <a:solidFill>
                  <a:schemeClr val="tx1"/>
                </a:solidFill>
                <a:latin typeface="+mn-lt"/>
                <a:ea typeface="+mn-ea"/>
                <a:cs typeface="+mn-cs"/>
              </a:rPr>
              <a:t>for the Lifeguard/Life Saver to pass on via VHF including hair colour, name, age, clothing, last known location/activity and how long they have been missing.</a:t>
            </a:r>
          </a:p>
          <a:p>
            <a:r>
              <a:rPr lang="en-GB" sz="1200" b="0" i="0" u="none" strike="noStrike" kern="1200" baseline="0" dirty="0" smtClean="0">
                <a:solidFill>
                  <a:schemeClr val="tx1"/>
                </a:solidFill>
                <a:latin typeface="+mn-lt"/>
                <a:ea typeface="+mn-ea"/>
                <a:cs typeface="+mn-cs"/>
              </a:rPr>
              <a:t>• Reassure the panicking person that if anything were to have happened in the water the patrol would have</a:t>
            </a:r>
          </a:p>
          <a:p>
            <a:r>
              <a:rPr lang="en-GB" sz="1200" b="0" i="0" u="none" strike="noStrike" kern="1200" baseline="0" dirty="0" smtClean="0">
                <a:solidFill>
                  <a:schemeClr val="tx1"/>
                </a:solidFill>
                <a:latin typeface="+mn-lt"/>
                <a:ea typeface="+mn-ea"/>
                <a:cs typeface="+mn-cs"/>
              </a:rPr>
              <a:t>spotted it.</a:t>
            </a:r>
          </a:p>
          <a:p>
            <a:r>
              <a:rPr lang="en-GB" sz="1200" b="0" i="0" u="none" strike="noStrike" kern="1200" baseline="0" dirty="0" smtClean="0">
                <a:solidFill>
                  <a:schemeClr val="tx1"/>
                </a:solidFill>
                <a:latin typeface="+mn-lt"/>
                <a:ea typeface="+mn-ea"/>
                <a:cs typeface="+mn-cs"/>
              </a:rPr>
              <a:t>• If P/A announcements are to be made, they should be directed at the missing child i.e. would Joe Smith please come to the lifeguard patrol at water’s edge/at the top of the beach, and should at no point refer to a missing child</a:t>
            </a:r>
          </a:p>
          <a:p>
            <a:r>
              <a:rPr lang="en-GB" sz="1200" b="0" i="0" u="none" strike="noStrike" kern="1200" baseline="0" dirty="0" smtClean="0">
                <a:solidFill>
                  <a:schemeClr val="tx1"/>
                </a:solidFill>
                <a:latin typeface="+mn-lt"/>
                <a:ea typeface="+mn-ea"/>
                <a:cs typeface="+mn-cs"/>
              </a:rPr>
              <a:t>Follow the EAP. Missing persons in the sea according to MCA, says any missing persons should be reported immediately that the coastal/beach patrol receives word that there is someone missing. On dry land there maybe a</a:t>
            </a:r>
          </a:p>
          <a:p>
            <a:r>
              <a:rPr lang="en-GB" sz="1200" b="0" i="0" u="none" strike="noStrike" kern="1200" baseline="0" dirty="0" smtClean="0">
                <a:solidFill>
                  <a:schemeClr val="tx1"/>
                </a:solidFill>
                <a:latin typeface="+mn-lt"/>
                <a:ea typeface="+mn-ea"/>
                <a:cs typeface="+mn-cs"/>
              </a:rPr>
              <a:t>30 minute delay, in which the patrol may conduct their own search, but must inform the Coastguard after 30 minutes. If a child contacts a lifeguard, every effort must be made to find the child’s parent or guardian. Arrange for the child to be taken to the station by another lifeguard (if possible). Do not allow the child in the lifeguard station with only one lifeguard present. If possible, have a female and male present when dealing with a lost child in the lifeguard station. All incidents of lost children should be logged on the Incident Report and a Lost Child report filled in.</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Water or land?</a:t>
            </a:r>
          </a:p>
          <a:p>
            <a:r>
              <a:rPr lang="en-GB" sz="1200" b="0" i="0" u="none" strike="noStrike" kern="1200" baseline="0" dirty="0" smtClean="0">
                <a:solidFill>
                  <a:schemeClr val="tx1"/>
                </a:solidFill>
                <a:latin typeface="+mn-lt"/>
                <a:ea typeface="+mn-ea"/>
                <a:cs typeface="+mn-cs"/>
              </a:rPr>
              <a:t>Once a person has been discovered missing, the relations, particularly if a small child is involved, inevitably fear the</a:t>
            </a:r>
          </a:p>
          <a:p>
            <a:r>
              <a:rPr lang="en-GB" sz="1200" b="0" i="0" u="none" strike="noStrike" kern="1200" baseline="0" dirty="0" smtClean="0">
                <a:solidFill>
                  <a:schemeClr val="tx1"/>
                </a:solidFill>
                <a:latin typeface="+mn-lt"/>
                <a:ea typeface="+mn-ea"/>
                <a:cs typeface="+mn-cs"/>
              </a:rPr>
              <a:t>person has drowned. ASK: ‘Did you see the person submerge? Did anyone else see them go under/in the water?’</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Water</a:t>
            </a:r>
          </a:p>
          <a:p>
            <a:r>
              <a:rPr lang="en-GB" sz="1200" b="0" i="0" u="none" strike="noStrike" kern="1200" baseline="0" dirty="0" smtClean="0">
                <a:solidFill>
                  <a:schemeClr val="tx1"/>
                </a:solidFill>
                <a:latin typeface="+mn-lt"/>
                <a:ea typeface="+mn-ea"/>
                <a:cs typeface="+mn-cs"/>
              </a:rPr>
              <a:t>• Immediately initiate a water search in the area last seen.</a:t>
            </a:r>
          </a:p>
          <a:p>
            <a:r>
              <a:rPr lang="en-GB" sz="1200" b="0" i="0" u="none" strike="noStrike" kern="1200" baseline="0" dirty="0" smtClean="0">
                <a:solidFill>
                  <a:schemeClr val="tx1"/>
                </a:solidFill>
                <a:latin typeface="+mn-lt"/>
                <a:ea typeface="+mn-ea"/>
                <a:cs typeface="+mn-cs"/>
              </a:rPr>
              <a:t>• Obtain details that are required to complete the appropriate form.</a:t>
            </a:r>
          </a:p>
          <a:p>
            <a:r>
              <a:rPr lang="en-GB" sz="1200" b="0" i="0" u="none" strike="noStrike" kern="1200" baseline="0" dirty="0" smtClean="0">
                <a:solidFill>
                  <a:schemeClr val="tx1"/>
                </a:solidFill>
                <a:latin typeface="+mn-lt"/>
                <a:ea typeface="+mn-ea"/>
                <a:cs typeface="+mn-cs"/>
              </a:rPr>
              <a:t>• Radio the Coastguard giving the details you know.</a:t>
            </a:r>
          </a:p>
          <a:p>
            <a:r>
              <a:rPr lang="en-GB" sz="1200" b="0" i="0" u="none" strike="noStrike" kern="1200" baseline="0" dirty="0" smtClean="0">
                <a:solidFill>
                  <a:schemeClr val="tx1"/>
                </a:solidFill>
                <a:latin typeface="+mn-lt"/>
                <a:ea typeface="+mn-ea"/>
                <a:cs typeface="+mn-cs"/>
              </a:rPr>
              <a:t>• Keep the first informant with you.</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Land</a:t>
            </a:r>
          </a:p>
          <a:p>
            <a:r>
              <a:rPr lang="en-GB" sz="1200" b="0" i="0" u="none" strike="noStrike" kern="1200" baseline="0" dirty="0" smtClean="0">
                <a:solidFill>
                  <a:schemeClr val="tx1"/>
                </a:solidFill>
                <a:latin typeface="+mn-lt"/>
                <a:ea typeface="+mn-ea"/>
                <a:cs typeface="+mn-cs"/>
              </a:rPr>
              <a:t>• If uncertain that the missing person is on land, do a rapid search around the bathing area. The first</a:t>
            </a:r>
          </a:p>
          <a:p>
            <a:r>
              <a:rPr lang="en-GB" sz="1200" b="0" i="0" u="none" strike="noStrike" kern="1200" baseline="0" dirty="0" smtClean="0">
                <a:solidFill>
                  <a:schemeClr val="tx1"/>
                </a:solidFill>
                <a:latin typeface="+mn-lt"/>
                <a:ea typeface="+mn-ea"/>
                <a:cs typeface="+mn-cs"/>
              </a:rPr>
              <a:t>informant should stay close to the lifeguard (for radio contact) at all times.</a:t>
            </a:r>
          </a:p>
          <a:p>
            <a:r>
              <a:rPr lang="en-GB" sz="1200" b="0" i="0" u="none" strike="noStrike" kern="1200" baseline="0" dirty="0" smtClean="0">
                <a:solidFill>
                  <a:schemeClr val="tx1"/>
                </a:solidFill>
                <a:latin typeface="+mn-lt"/>
                <a:ea typeface="+mn-ea"/>
                <a:cs typeface="+mn-cs"/>
              </a:rPr>
              <a:t>• The first informant to visually check the bathing area with a lifeguard.</a:t>
            </a:r>
          </a:p>
          <a:p>
            <a:r>
              <a:rPr lang="en-GB" sz="1200" b="0" i="0" u="none" strike="noStrike" kern="1200" baseline="0" dirty="0" smtClean="0">
                <a:solidFill>
                  <a:schemeClr val="tx1"/>
                </a:solidFill>
                <a:latin typeface="+mn-lt"/>
                <a:ea typeface="+mn-ea"/>
                <a:cs typeface="+mn-cs"/>
              </a:rPr>
              <a:t>• Make sure a relation stays at the towel area.</a:t>
            </a:r>
          </a:p>
          <a:p>
            <a:r>
              <a:rPr lang="en-GB" sz="1200" b="0" i="0" u="none" strike="noStrike" kern="1200" baseline="0" dirty="0" smtClean="0">
                <a:solidFill>
                  <a:schemeClr val="tx1"/>
                </a:solidFill>
                <a:latin typeface="+mn-lt"/>
                <a:ea typeface="+mn-ea"/>
                <a:cs typeface="+mn-cs"/>
              </a:rPr>
              <a:t>• Check the child did not go to the car, accommodation, ice cream van, or any other known place.</a:t>
            </a:r>
          </a:p>
          <a:p>
            <a:r>
              <a:rPr lang="en-GB" sz="1200" b="0" i="0" u="none" strike="noStrike" kern="1200" baseline="0" dirty="0" smtClean="0">
                <a:solidFill>
                  <a:schemeClr val="tx1"/>
                </a:solidFill>
                <a:latin typeface="+mn-lt"/>
                <a:ea typeface="+mn-ea"/>
                <a:cs typeface="+mn-cs"/>
              </a:rPr>
              <a:t>• Get a group member to phone their accommodation or check it, and return.</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Remember to tell all involved in the search if the person is found.</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Water-based incident</a:t>
            </a:r>
          </a:p>
          <a:p>
            <a:r>
              <a:rPr lang="en-GB" sz="1200" b="0" i="0" u="none" strike="noStrike" kern="1200" baseline="0" dirty="0" smtClean="0">
                <a:solidFill>
                  <a:schemeClr val="tx1"/>
                </a:solidFill>
                <a:latin typeface="+mn-lt"/>
                <a:ea typeface="+mn-ea"/>
                <a:cs typeface="+mn-cs"/>
              </a:rPr>
              <a:t>In the case of a water rescue, one lifeguard should stay at the station to radio help while the other responds. Sound the alarm to alert all lifeguards. All possible assistance should be summoned and sent to assist a lifeguard in the water, taking necessary equipment required. Other bathers in the water must continue to be observed or the water cleared. The lifeguard coordinating the rescue should decide whether to call the Coastguard. The Coastguard</a:t>
            </a:r>
          </a:p>
          <a:p>
            <a:r>
              <a:rPr lang="en-GB" sz="1200" b="0" i="0" u="none" strike="noStrike" kern="1200" baseline="0" dirty="0" smtClean="0">
                <a:solidFill>
                  <a:schemeClr val="tx1"/>
                </a:solidFill>
                <a:latin typeface="+mn-lt"/>
                <a:ea typeface="+mn-ea"/>
                <a:cs typeface="+mn-cs"/>
              </a:rPr>
              <a:t>must be called if the situation is likely to deteriorate or if an ambulance/search and rescue (SAR) helicopter might be required. Backup lifeguards/lifesavers take over the management of bathing areas. They should be prepared to</a:t>
            </a:r>
          </a:p>
          <a:p>
            <a:r>
              <a:rPr lang="en-GB" sz="1200" b="0" i="0" u="none" strike="noStrike" kern="1200" baseline="0" dirty="0" smtClean="0">
                <a:solidFill>
                  <a:schemeClr val="tx1"/>
                </a:solidFill>
                <a:latin typeface="+mn-lt"/>
                <a:ea typeface="+mn-ea"/>
                <a:cs typeface="+mn-cs"/>
              </a:rPr>
              <a:t>enter the water only if the situation necessitates. </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Land-based incident</a:t>
            </a:r>
          </a:p>
          <a:p>
            <a:r>
              <a:rPr lang="en-GB" sz="1200" b="0" i="0" u="none" strike="noStrike" kern="1200" baseline="0" dirty="0" smtClean="0">
                <a:solidFill>
                  <a:schemeClr val="tx1"/>
                </a:solidFill>
                <a:latin typeface="+mn-lt"/>
                <a:ea typeface="+mn-ea"/>
                <a:cs typeface="+mn-cs"/>
              </a:rPr>
              <a:t>If the lifeguard is accessible to the casualty, and in no danger (from things such as rock falls or cars), call for an</a:t>
            </a:r>
          </a:p>
          <a:p>
            <a:r>
              <a:rPr lang="en-GB" sz="1200" b="0" i="0" u="none" strike="noStrike" kern="1200" baseline="0" dirty="0" smtClean="0">
                <a:solidFill>
                  <a:schemeClr val="tx1"/>
                </a:solidFill>
                <a:latin typeface="+mn-lt"/>
                <a:ea typeface="+mn-ea"/>
                <a:cs typeface="+mn-cs"/>
              </a:rPr>
              <a:t>ambulance immediately and then assist, remembering safety first, then priorities of treatment and to treat for shock. Any serious land-based incident caused by a fall should be treated as a possible spinal injury.</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Cliff incidents/falls</a:t>
            </a:r>
          </a:p>
          <a:p>
            <a:r>
              <a:rPr lang="en-GB" sz="1200" b="0" i="0" u="none" strike="noStrike" kern="1200" baseline="0" dirty="0" smtClean="0">
                <a:solidFill>
                  <a:schemeClr val="tx1"/>
                </a:solidFill>
                <a:latin typeface="+mn-lt"/>
                <a:ea typeface="+mn-ea"/>
                <a:cs typeface="+mn-cs"/>
              </a:rPr>
              <a:t>The Coastguard should be contacted immediately with falls over cliffs in tide-affected zones/inaccessible areas.</a:t>
            </a:r>
          </a:p>
          <a:p>
            <a:r>
              <a:rPr lang="en-GB" sz="1200" b="0" i="0" u="none" strike="noStrike" kern="1200" baseline="0" dirty="0" smtClean="0">
                <a:solidFill>
                  <a:schemeClr val="tx1"/>
                </a:solidFill>
                <a:latin typeface="+mn-lt"/>
                <a:ea typeface="+mn-ea"/>
                <a:cs typeface="+mn-cs"/>
              </a:rPr>
              <a:t>They will automatically call an ambulance. In the case of a serious wound, fracture or spinal injury (multi-system</a:t>
            </a:r>
          </a:p>
          <a:p>
            <a:r>
              <a:rPr lang="en-GB" sz="1200" b="0" i="0" u="none" strike="noStrike" kern="1200" baseline="0" dirty="0" smtClean="0">
                <a:solidFill>
                  <a:schemeClr val="tx1"/>
                </a:solidFill>
                <a:latin typeface="+mn-lt"/>
                <a:ea typeface="+mn-ea"/>
                <a:cs typeface="+mn-cs"/>
              </a:rPr>
              <a:t>trauma), do not move the casualty unless absolutely necessary. Wait for the emergency services.</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Road Traffic Incidents</a:t>
            </a:r>
          </a:p>
          <a:p>
            <a:r>
              <a:rPr lang="en-GB" sz="1200" b="0" i="0" u="none" strike="noStrike" kern="1200" baseline="0" dirty="0" smtClean="0">
                <a:solidFill>
                  <a:schemeClr val="tx1"/>
                </a:solidFill>
                <a:latin typeface="+mn-lt"/>
                <a:ea typeface="+mn-ea"/>
                <a:cs typeface="+mn-cs"/>
              </a:rPr>
              <a:t>There have been instances where lifeguards have come across coastal Road Traffic Incidents (RTI) or have been</a:t>
            </a:r>
          </a:p>
          <a:p>
            <a:r>
              <a:rPr lang="en-GB" sz="1200" b="0" i="0" u="none" strike="noStrike" kern="1200" baseline="0" dirty="0" smtClean="0">
                <a:solidFill>
                  <a:schemeClr val="tx1"/>
                </a:solidFill>
                <a:latin typeface="+mn-lt"/>
                <a:ea typeface="+mn-ea"/>
                <a:cs typeface="+mn-cs"/>
              </a:rPr>
              <a:t>asked to help.</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Call for the Police and Ambulance service immediately. If persons are trapped or the vehicle is on fire or leaking fuel also request the Fire Service.</a:t>
            </a:r>
          </a:p>
          <a:p>
            <a:r>
              <a:rPr lang="en-GB" sz="1200" b="0" i="0" u="none" strike="noStrike" kern="1200" baseline="0" dirty="0" smtClean="0">
                <a:solidFill>
                  <a:schemeClr val="tx1"/>
                </a:solidFill>
                <a:latin typeface="+mn-lt"/>
                <a:ea typeface="+mn-ea"/>
                <a:cs typeface="+mn-cs"/>
              </a:rPr>
              <a:t>Your safety is paramount; make doubly sure traffic is not going to affect you. All road traffic incidents are possible</a:t>
            </a:r>
          </a:p>
          <a:p>
            <a:r>
              <a:rPr lang="en-GB" sz="1200" b="0" i="0" u="none" strike="noStrike" kern="1200" baseline="0" dirty="0" smtClean="0">
                <a:solidFill>
                  <a:schemeClr val="tx1"/>
                </a:solidFill>
                <a:latin typeface="+mn-lt"/>
                <a:ea typeface="+mn-ea"/>
                <a:cs typeface="+mn-cs"/>
              </a:rPr>
              <a:t>spinal injuries or multi-system trauma. Likewise do not move casualty unless life threatening. Wait for the</a:t>
            </a:r>
          </a:p>
          <a:p>
            <a:r>
              <a:rPr lang="en-GB" sz="1200" b="0" i="0" u="none" strike="noStrike" kern="1200" baseline="0" dirty="0" smtClean="0">
                <a:solidFill>
                  <a:schemeClr val="tx1"/>
                </a:solidFill>
                <a:latin typeface="+mn-lt"/>
                <a:ea typeface="+mn-ea"/>
                <a:cs typeface="+mn-cs"/>
              </a:rPr>
              <a:t>emergency services.</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Crowd control</a:t>
            </a:r>
          </a:p>
          <a:p>
            <a:r>
              <a:rPr lang="en-GB" sz="1200" b="0" i="0" u="none" strike="noStrike" kern="1200" baseline="0" dirty="0" smtClean="0">
                <a:solidFill>
                  <a:schemeClr val="tx1"/>
                </a:solidFill>
                <a:latin typeface="+mn-lt"/>
                <a:ea typeface="+mn-ea"/>
                <a:cs typeface="+mn-cs"/>
              </a:rPr>
              <a:t>On crowded beaches, control of the public is essential when a rescue is being performed. Unintentional interference by onlookers may endanger the life of the rescuer and prevent the smooth conduct of the operation. It is natural when an accident occurs for people to mill around the scene. The Head Lifeguard should allocate one of the lifeguards to organise the public and, with the assistance of the PA system and the use of a loud hailer, keep the crowds away from the centre of the activity.</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Closing of beaches</a:t>
            </a:r>
          </a:p>
          <a:p>
            <a:r>
              <a:rPr lang="en-GB" sz="1200" b="0" i="0" u="none" strike="noStrike" kern="1200" baseline="0" dirty="0" smtClean="0">
                <a:solidFill>
                  <a:schemeClr val="tx1"/>
                </a:solidFill>
                <a:latin typeface="+mn-lt"/>
                <a:ea typeface="+mn-ea"/>
                <a:cs typeface="+mn-cs"/>
              </a:rPr>
              <a:t>The patrol is responsible for the safety of the bathers using the beach. Should the sea conditions, in the opinion</a:t>
            </a:r>
          </a:p>
          <a:p>
            <a:r>
              <a:rPr lang="en-GB" sz="1200" b="0" i="0" u="none" strike="noStrike" kern="1200" baseline="0" dirty="0" smtClean="0">
                <a:solidFill>
                  <a:schemeClr val="tx1"/>
                </a:solidFill>
                <a:latin typeface="+mn-lt"/>
                <a:ea typeface="+mn-ea"/>
                <a:cs typeface="+mn-cs"/>
              </a:rPr>
              <a:t>of the Senior Lifeguard, become dangerous for the majority of sea users then they should close the beach for bathing. This means that, in the opinion of the lifeguards, the bather puts his life at risk by entering the water. Normally, the public cannot be physically stopped from entering the water. When the beach is closed, at least two patrol lifeguards must remain at the water’s edge and keep constant observation on the beach.</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Major incidents (stress and media interest)</a:t>
            </a:r>
          </a:p>
          <a:p>
            <a:r>
              <a:rPr lang="en-GB" sz="1200" b="0" i="0" u="none" strike="noStrike" kern="1200" baseline="0" dirty="0" smtClean="0">
                <a:solidFill>
                  <a:schemeClr val="tx1"/>
                </a:solidFill>
                <a:latin typeface="+mn-lt"/>
                <a:ea typeface="+mn-ea"/>
                <a:cs typeface="+mn-cs"/>
              </a:rPr>
              <a:t>In the event of a serious injury or death, lifeguards are likely to be emotionally involved, the level of which</a:t>
            </a:r>
          </a:p>
          <a:p>
            <a:r>
              <a:rPr lang="en-GB" sz="1200" b="0" i="0" u="none" strike="noStrike" kern="1200" baseline="0" dirty="0" smtClean="0">
                <a:solidFill>
                  <a:schemeClr val="tx1"/>
                </a:solidFill>
                <a:latin typeface="+mn-lt"/>
                <a:ea typeface="+mn-ea"/>
                <a:cs typeface="+mn-cs"/>
              </a:rPr>
              <a:t>determines the psychological trauma involved. Considering their commitment to preventative lifesaving,</a:t>
            </a:r>
          </a:p>
          <a:p>
            <a:r>
              <a:rPr lang="en-GB" sz="1200" b="0" i="0" u="none" strike="noStrike" kern="1200" baseline="0" dirty="0" smtClean="0">
                <a:solidFill>
                  <a:schemeClr val="tx1"/>
                </a:solidFill>
                <a:latin typeface="+mn-lt"/>
                <a:ea typeface="+mn-ea"/>
                <a:cs typeface="+mn-cs"/>
              </a:rPr>
              <a:t>lifeguards may perceive their response as a terrible failure and so feel guilty. This may become overwhelming.</a:t>
            </a:r>
          </a:p>
          <a:p>
            <a:r>
              <a:rPr lang="en-GB" sz="1200" b="0" i="0" u="none" strike="noStrike" kern="1200" baseline="0" dirty="0" smtClean="0">
                <a:solidFill>
                  <a:schemeClr val="tx1"/>
                </a:solidFill>
                <a:latin typeface="+mn-lt"/>
                <a:ea typeface="+mn-ea"/>
                <a:cs typeface="+mn-cs"/>
              </a:rPr>
              <a:t>This is well documented and is termed as Post Traumatic Stress Disorder (PTSD). Lifeguard units should be receptive and have procedures in place for lifeguards to come to terms with incidents. It should be noted that the</a:t>
            </a:r>
          </a:p>
          <a:p>
            <a:r>
              <a:rPr lang="en-GB" sz="1200" b="0" i="0" u="none" strike="noStrike" kern="1200" baseline="0" dirty="0" smtClean="0">
                <a:solidFill>
                  <a:schemeClr val="tx1"/>
                </a:solidFill>
                <a:latin typeface="+mn-lt"/>
                <a:ea typeface="+mn-ea"/>
                <a:cs typeface="+mn-cs"/>
              </a:rPr>
              <a:t>performance of lifeguards during an incident can be affected and is termed Critical Incident Stress. Supervisors</a:t>
            </a:r>
          </a:p>
          <a:p>
            <a:r>
              <a:rPr lang="en-GB" sz="1200" b="0" i="0" u="none" strike="noStrike" kern="1200" baseline="0" dirty="0" smtClean="0">
                <a:solidFill>
                  <a:schemeClr val="tx1"/>
                </a:solidFill>
                <a:latin typeface="+mn-lt"/>
                <a:ea typeface="+mn-ea"/>
                <a:cs typeface="+mn-cs"/>
              </a:rPr>
              <a:t>are likely to debrief lifeguards after such incidents and should be prepared to relieve lifeguards should it be</a:t>
            </a:r>
          </a:p>
          <a:p>
            <a:r>
              <a:rPr lang="en-GB" sz="1200" b="0" i="0" u="none" strike="noStrike" kern="1200" baseline="0" dirty="0" smtClean="0">
                <a:solidFill>
                  <a:schemeClr val="tx1"/>
                </a:solidFill>
                <a:latin typeface="+mn-lt"/>
                <a:ea typeface="+mn-ea"/>
                <a:cs typeface="+mn-cs"/>
              </a:rPr>
              <a:t>necessary. PTSD may not be instantaneous, so those affected need sensitive monitoring. PTSD support is available from SLSGB or you employer. Given a lifeguard’s likely emotional state, no statement</a:t>
            </a:r>
          </a:p>
          <a:p>
            <a:r>
              <a:rPr lang="en-GB" sz="1200" b="0" i="0" u="none" strike="noStrike" kern="1200" baseline="0" dirty="0" smtClean="0">
                <a:solidFill>
                  <a:schemeClr val="tx1"/>
                </a:solidFill>
                <a:latin typeface="+mn-lt"/>
                <a:ea typeface="+mn-ea"/>
                <a:cs typeface="+mn-cs"/>
              </a:rPr>
              <a:t>should be made to any person. The exception to this would be a police officer. The senior unit/local authority official</a:t>
            </a:r>
          </a:p>
          <a:p>
            <a:r>
              <a:rPr lang="en-GB" sz="1200" b="0" i="0" u="none" strike="noStrike" kern="1200" baseline="0" dirty="0" smtClean="0">
                <a:solidFill>
                  <a:schemeClr val="tx1"/>
                </a:solidFill>
                <a:latin typeface="+mn-lt"/>
                <a:ea typeface="+mn-ea"/>
                <a:cs typeface="+mn-cs"/>
              </a:rPr>
              <a:t>should be advised as a matter of priority and the lifeguard debriefed. The news media should be told politely: ‘Please contact the senior unit (or local authority) official as they will have all the details.’ ‘No comment’ can be used but is unhelpful and may encourage further questions.</a:t>
            </a:r>
          </a:p>
        </p:txBody>
      </p:sp>
      <p:sp>
        <p:nvSpPr>
          <p:cNvPr id="212996" name="Slide Number Placeholder 3"/>
          <p:cNvSpPr txBox="1">
            <a:spLocks noGrp="1"/>
          </p:cNvSpPr>
          <p:nvPr/>
        </p:nvSpPr>
        <p:spPr bwMode="auto">
          <a:xfrm>
            <a:off x="3884613" y="8684246"/>
            <a:ext cx="2971800" cy="4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r" eaLnBrk="1" hangingPunct="1"/>
            <a:fld id="{7BF070A5-0F50-4963-B1BA-FB775F62FD1F}" type="slidenum">
              <a:rPr lang="en-GB" sz="1200">
                <a:latin typeface="Arial" charset="0"/>
              </a:rPr>
              <a:pPr algn="r" eaLnBrk="1" hangingPunct="1"/>
              <a:t>19</a:t>
            </a:fld>
            <a:endParaRPr lang="en-GB" sz="120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en-US" b="1" dirty="0" smtClean="0"/>
              <a:t>Trainer</a:t>
            </a:r>
            <a:r>
              <a:rPr lang="en-US" b="1" baseline="0" dirty="0" smtClean="0"/>
              <a:t> Assessor Notes: </a:t>
            </a:r>
            <a:r>
              <a:rPr lang="en-US" b="1" i="1" baseline="0" dirty="0" smtClean="0"/>
              <a:t>Use these notes to help you deliver the session (if needed)</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Upon arrival at an incident, a scene assessment needs to take place. This is known as a “Size-up”. The priority on</a:t>
            </a:r>
          </a:p>
          <a:p>
            <a:r>
              <a:rPr lang="en-GB" sz="1200" b="0" i="0" u="none" strike="noStrike" kern="1200" baseline="0" dirty="0" smtClean="0">
                <a:solidFill>
                  <a:schemeClr val="tx1"/>
                </a:solidFill>
                <a:latin typeface="+mn-lt"/>
                <a:ea typeface="+mn-ea"/>
                <a:cs typeface="+mn-cs"/>
              </a:rPr>
              <a:t>arrival at an incident is to establish what has happened, who is involved where and how and what the risks are.</a:t>
            </a:r>
          </a:p>
          <a:p>
            <a:r>
              <a:rPr lang="en-GB" sz="1200" b="0" i="0" u="none" strike="noStrike" kern="1200" baseline="0" dirty="0" smtClean="0">
                <a:solidFill>
                  <a:schemeClr val="tx1"/>
                </a:solidFill>
                <a:latin typeface="+mn-lt"/>
                <a:ea typeface="+mn-ea"/>
                <a:cs typeface="+mn-cs"/>
              </a:rPr>
              <a:t>A tool to aid in this process is </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“CHALET”</a:t>
            </a:r>
            <a:r>
              <a:rPr lang="en-GB" sz="1200" b="0" i="0" u="none" strike="noStrike" kern="1200" baseline="0" dirty="0" smtClean="0">
                <a:solidFill>
                  <a:schemeClr val="tx1"/>
                </a:solidFill>
                <a:latin typeface="+mn-lt"/>
                <a:ea typeface="+mn-ea"/>
                <a:cs typeface="+mn-cs"/>
              </a:rPr>
              <a:t>.</a:t>
            </a:r>
          </a:p>
          <a:p>
            <a:r>
              <a:rPr lang="en-GB" sz="1200" b="1" i="0" u="none" strike="noStrike" kern="1200" baseline="0" dirty="0" smtClean="0">
                <a:solidFill>
                  <a:schemeClr val="tx1"/>
                </a:solidFill>
                <a:latin typeface="+mn-lt"/>
                <a:ea typeface="+mn-ea"/>
                <a:cs typeface="+mn-cs"/>
              </a:rPr>
              <a:t>C</a:t>
            </a:r>
            <a:r>
              <a:rPr lang="en-GB" sz="1200" b="0" i="0" u="none" strike="noStrike" kern="1200" baseline="0" dirty="0" smtClean="0">
                <a:solidFill>
                  <a:schemeClr val="tx1"/>
                </a:solidFill>
                <a:latin typeface="+mn-lt"/>
                <a:ea typeface="+mn-ea"/>
                <a:cs typeface="+mn-cs"/>
              </a:rPr>
              <a:t>asualties</a:t>
            </a:r>
          </a:p>
          <a:p>
            <a:r>
              <a:rPr lang="en-GB" sz="1200" b="1" i="0" u="none" strike="noStrike" kern="1200" baseline="0" dirty="0" smtClean="0">
                <a:solidFill>
                  <a:schemeClr val="tx1"/>
                </a:solidFill>
                <a:latin typeface="+mn-lt"/>
                <a:ea typeface="+mn-ea"/>
                <a:cs typeface="+mn-cs"/>
              </a:rPr>
              <a:t>H</a:t>
            </a:r>
            <a:r>
              <a:rPr lang="en-GB" sz="1200" b="0" i="0" u="none" strike="noStrike" kern="1200" baseline="0" dirty="0" smtClean="0">
                <a:solidFill>
                  <a:schemeClr val="tx1"/>
                </a:solidFill>
                <a:latin typeface="+mn-lt"/>
                <a:ea typeface="+mn-ea"/>
                <a:cs typeface="+mn-cs"/>
              </a:rPr>
              <a:t>azards</a:t>
            </a:r>
          </a:p>
          <a:p>
            <a:r>
              <a:rPr lang="en-GB" sz="1200" b="1" i="0" u="none" strike="noStrike" kern="1200" baseline="0" dirty="0" smtClean="0">
                <a:solidFill>
                  <a:schemeClr val="tx1"/>
                </a:solidFill>
                <a:latin typeface="+mn-lt"/>
                <a:ea typeface="+mn-ea"/>
                <a:cs typeface="+mn-cs"/>
              </a:rPr>
              <a:t>A</a:t>
            </a:r>
            <a:r>
              <a:rPr lang="en-GB" sz="1200" b="0" i="0" u="none" strike="noStrike" kern="1200" baseline="0" dirty="0" smtClean="0">
                <a:solidFill>
                  <a:schemeClr val="tx1"/>
                </a:solidFill>
                <a:latin typeface="+mn-lt"/>
                <a:ea typeface="+mn-ea"/>
                <a:cs typeface="+mn-cs"/>
              </a:rPr>
              <a:t>ccess</a:t>
            </a:r>
          </a:p>
          <a:p>
            <a:r>
              <a:rPr lang="en-GB" sz="1200" b="1" i="0" u="none" strike="noStrike" kern="1200" baseline="0" dirty="0" smtClean="0">
                <a:solidFill>
                  <a:schemeClr val="tx1"/>
                </a:solidFill>
                <a:latin typeface="+mn-lt"/>
                <a:ea typeface="+mn-ea"/>
                <a:cs typeface="+mn-cs"/>
              </a:rPr>
              <a:t>L</a:t>
            </a:r>
            <a:r>
              <a:rPr lang="en-GB" sz="1200" b="0" i="0" u="none" strike="noStrike" kern="1200" baseline="0" dirty="0" smtClean="0">
                <a:solidFill>
                  <a:schemeClr val="tx1"/>
                </a:solidFill>
                <a:latin typeface="+mn-lt"/>
                <a:ea typeface="+mn-ea"/>
                <a:cs typeface="+mn-cs"/>
              </a:rPr>
              <a:t>ocation</a:t>
            </a:r>
          </a:p>
          <a:p>
            <a:r>
              <a:rPr lang="en-GB" sz="1200" b="1" i="0" u="none" strike="noStrike" kern="1200" baseline="0" dirty="0" smtClean="0">
                <a:solidFill>
                  <a:schemeClr val="tx1"/>
                </a:solidFill>
                <a:latin typeface="+mn-lt"/>
                <a:ea typeface="+mn-ea"/>
                <a:cs typeface="+mn-cs"/>
              </a:rPr>
              <a:t>E</a:t>
            </a:r>
            <a:r>
              <a:rPr lang="en-GB" sz="1200" b="0" i="0" u="none" strike="noStrike" kern="1200" baseline="0" dirty="0" smtClean="0">
                <a:solidFill>
                  <a:schemeClr val="tx1"/>
                </a:solidFill>
                <a:latin typeface="+mn-lt"/>
                <a:ea typeface="+mn-ea"/>
                <a:cs typeface="+mn-cs"/>
              </a:rPr>
              <a:t>mergency Services</a:t>
            </a:r>
          </a:p>
          <a:p>
            <a:r>
              <a:rPr lang="en-GB" sz="1200" b="1" i="0" u="none" strike="noStrike" kern="1200" baseline="0" dirty="0" smtClean="0">
                <a:solidFill>
                  <a:schemeClr val="tx1"/>
                </a:solidFill>
                <a:latin typeface="+mn-lt"/>
                <a:ea typeface="+mn-ea"/>
                <a:cs typeface="+mn-cs"/>
              </a:rPr>
              <a:t>T</a:t>
            </a:r>
            <a:r>
              <a:rPr lang="en-GB" sz="1200" b="0" i="0" u="none" strike="noStrike" kern="1200" baseline="0" dirty="0" smtClean="0">
                <a:solidFill>
                  <a:schemeClr val="tx1"/>
                </a:solidFill>
                <a:latin typeface="+mn-lt"/>
                <a:ea typeface="+mn-ea"/>
                <a:cs typeface="+mn-cs"/>
              </a:rPr>
              <a:t>ype of incident</a:t>
            </a:r>
          </a:p>
        </p:txBody>
      </p:sp>
      <p:sp>
        <p:nvSpPr>
          <p:cNvPr id="212996" name="Slide Number Placeholder 3"/>
          <p:cNvSpPr txBox="1">
            <a:spLocks noGrp="1"/>
          </p:cNvSpPr>
          <p:nvPr/>
        </p:nvSpPr>
        <p:spPr bwMode="auto">
          <a:xfrm>
            <a:off x="3884613" y="8684246"/>
            <a:ext cx="2971800" cy="4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r" eaLnBrk="1" hangingPunct="1"/>
            <a:fld id="{7BF070A5-0F50-4963-B1BA-FB775F62FD1F}" type="slidenum">
              <a:rPr lang="en-GB" sz="1200">
                <a:latin typeface="Arial" charset="0"/>
              </a:rPr>
              <a:pPr algn="r" eaLnBrk="1" hangingPunct="1"/>
              <a:t>20</a:t>
            </a:fld>
            <a:endParaRPr lang="en-GB" sz="120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Assessor Notes: </a:t>
            </a:r>
            <a:r>
              <a:rPr lang="en-US" b="1" i="1" baseline="0" dirty="0" smtClean="0"/>
              <a:t>Use these notes to help you deliver the session (if needed)</a:t>
            </a:r>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There are a variety of helicopter operators in the UK:</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Royal Air Force and Royal Navy Search and Rescue</a:t>
            </a:r>
          </a:p>
          <a:p>
            <a:r>
              <a:rPr lang="en-GB" sz="1200" b="0" i="0" u="none" strike="noStrike" kern="1200" baseline="0" dirty="0" smtClean="0">
                <a:solidFill>
                  <a:schemeClr val="tx1"/>
                </a:solidFill>
                <a:latin typeface="+mn-lt"/>
                <a:ea typeface="+mn-ea"/>
                <a:cs typeface="+mn-cs"/>
              </a:rPr>
              <a:t>(SAR)</a:t>
            </a:r>
          </a:p>
          <a:p>
            <a:r>
              <a:rPr lang="en-GB" sz="1200" b="0" i="0" u="none" strike="noStrike" kern="1200" baseline="0" dirty="0" smtClean="0">
                <a:solidFill>
                  <a:schemeClr val="tx1"/>
                </a:solidFill>
                <a:latin typeface="+mn-lt"/>
                <a:ea typeface="+mn-ea"/>
                <a:cs typeface="+mn-cs"/>
              </a:rPr>
              <a:t>• Ambulance</a:t>
            </a:r>
          </a:p>
          <a:p>
            <a:r>
              <a:rPr lang="en-GB" sz="1200" b="0" i="0" u="none" strike="noStrike" kern="1200" baseline="0" dirty="0" smtClean="0">
                <a:solidFill>
                  <a:schemeClr val="tx1"/>
                </a:solidFill>
                <a:latin typeface="+mn-lt"/>
                <a:ea typeface="+mn-ea"/>
                <a:cs typeface="+mn-cs"/>
              </a:rPr>
              <a:t>• Police</a:t>
            </a:r>
          </a:p>
          <a:p>
            <a:r>
              <a:rPr lang="en-GB" sz="1200" b="0" i="0" u="none" strike="noStrike" kern="1200" baseline="0" dirty="0" smtClean="0">
                <a:solidFill>
                  <a:schemeClr val="tx1"/>
                </a:solidFill>
                <a:latin typeface="+mn-lt"/>
                <a:ea typeface="+mn-ea"/>
                <a:cs typeface="+mn-cs"/>
              </a:rPr>
              <a:t>• Coastguard.</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An emergency landing area can be defined in advance of incidents by preparing emergency action plans (EAP) with local emergency service providers. The minimum area to be cordoned off is 40m x 40m with one</a:t>
            </a:r>
          </a:p>
          <a:p>
            <a:r>
              <a:rPr lang="en-GB" sz="1200" b="0" i="0" u="none" strike="noStrike" kern="1200" baseline="0" dirty="0" smtClean="0">
                <a:solidFill>
                  <a:schemeClr val="tx1"/>
                </a:solidFill>
                <a:latin typeface="+mn-lt"/>
                <a:ea typeface="+mn-ea"/>
                <a:cs typeface="+mn-cs"/>
              </a:rPr>
              <a:t>lifeguard in uniform to each corner holding a flag or roped area. The area should be flat with no power cables nearby. Ideally the helicopter can approach over water to a </a:t>
            </a:r>
            <a:r>
              <a:rPr lang="en-GB" sz="1200" b="0" i="0" u="none" strike="noStrike" kern="1200" baseline="0" dirty="0" err="1" smtClean="0">
                <a:solidFill>
                  <a:schemeClr val="tx1"/>
                </a:solidFill>
                <a:latin typeface="+mn-lt"/>
                <a:ea typeface="+mn-ea"/>
                <a:cs typeface="+mn-cs"/>
              </a:rPr>
              <a:t>shoreside</a:t>
            </a:r>
            <a:r>
              <a:rPr lang="en-GB" sz="1200" b="0" i="0" u="none" strike="noStrike" kern="1200" baseline="0" dirty="0" smtClean="0">
                <a:solidFill>
                  <a:schemeClr val="tx1"/>
                </a:solidFill>
                <a:latin typeface="+mn-lt"/>
                <a:ea typeface="+mn-ea"/>
                <a:cs typeface="+mn-cs"/>
              </a:rPr>
              <a:t> incident. Each patrol member is to face the crowd (away from area) on landing and take off. No one is to enter the area. All helicopters on landing cause sandstorms at over 100mph so:</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the public is to be warned of the helicopter, to hold loose objects and to keep clear</a:t>
            </a:r>
          </a:p>
          <a:p>
            <a:r>
              <a:rPr lang="en-GB" sz="1200" b="0" i="0" u="none" strike="noStrike" kern="1200" baseline="0" dirty="0" smtClean="0">
                <a:solidFill>
                  <a:schemeClr val="tx1"/>
                </a:solidFill>
                <a:latin typeface="+mn-lt"/>
                <a:ea typeface="+mn-ea"/>
                <a:cs typeface="+mn-cs"/>
              </a:rPr>
              <a:t>• keep windsurfers, umbrellas, and windbreaks from blowing into area</a:t>
            </a:r>
          </a:p>
          <a:p>
            <a:r>
              <a:rPr lang="en-GB" sz="1200" b="0" i="0" u="none" strike="noStrike" kern="1200" baseline="0" dirty="0" smtClean="0">
                <a:solidFill>
                  <a:schemeClr val="tx1"/>
                </a:solidFill>
                <a:latin typeface="+mn-lt"/>
                <a:ea typeface="+mn-ea"/>
                <a:cs typeface="+mn-cs"/>
              </a:rPr>
              <a:t>• beware of people approaching the helicopter from the rear</a:t>
            </a:r>
          </a:p>
          <a:p>
            <a:r>
              <a:rPr lang="en-GB" sz="1200" b="0" i="0" u="none" strike="noStrike" kern="1200" baseline="0" dirty="0" smtClean="0">
                <a:solidFill>
                  <a:schemeClr val="tx1"/>
                </a:solidFill>
                <a:latin typeface="+mn-lt"/>
                <a:ea typeface="+mn-ea"/>
                <a:cs typeface="+mn-cs"/>
              </a:rPr>
              <a:t>• if blinded by dust or objects, stop and sit down</a:t>
            </a:r>
          </a:p>
          <a:p>
            <a:r>
              <a:rPr lang="en-GB" sz="1200" b="0" i="0" u="none" strike="noStrike" kern="1200" baseline="0" dirty="0" smtClean="0">
                <a:solidFill>
                  <a:schemeClr val="tx1"/>
                </a:solidFill>
                <a:latin typeface="+mn-lt"/>
                <a:ea typeface="+mn-ea"/>
                <a:cs typeface="+mn-cs"/>
              </a:rPr>
              <a:t>• do not go toward or away from helicopter</a:t>
            </a:r>
          </a:p>
          <a:p>
            <a:r>
              <a:rPr lang="en-GB" sz="1200" b="0" i="0" u="none" strike="noStrike" kern="1200" baseline="0" dirty="0" smtClean="0">
                <a:solidFill>
                  <a:schemeClr val="tx1"/>
                </a:solidFill>
                <a:latin typeface="+mn-lt"/>
                <a:ea typeface="+mn-ea"/>
                <a:cs typeface="+mn-cs"/>
              </a:rPr>
              <a:t>• shield eyes.</a:t>
            </a:r>
            <a:endParaRPr lang="en-US" dirty="0" smtClean="0"/>
          </a:p>
        </p:txBody>
      </p:sp>
      <p:sp>
        <p:nvSpPr>
          <p:cNvPr id="177156" name="Slide Number Placeholder 3"/>
          <p:cNvSpPr txBox="1">
            <a:spLocks noGrp="1"/>
          </p:cNvSpPr>
          <p:nvPr/>
        </p:nvSpPr>
        <p:spPr bwMode="auto">
          <a:xfrm>
            <a:off x="3884613" y="8684246"/>
            <a:ext cx="2971800" cy="4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r" eaLnBrk="1" hangingPunct="1"/>
            <a:fld id="{A8A1EDDA-D503-4B11-8D2D-B28522AAEFEA}" type="slidenum">
              <a:rPr lang="en-GB" sz="1200">
                <a:latin typeface="Arial" charset="0"/>
              </a:rPr>
              <a:pPr algn="r" eaLnBrk="1" hangingPunct="1"/>
              <a:t>21</a:t>
            </a:fld>
            <a:endParaRPr lang="en-GB" sz="120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7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Assessor Notes: </a:t>
            </a:r>
            <a:r>
              <a:rPr lang="en-US" b="1" i="1" baseline="0" dirty="0" smtClean="0"/>
              <a:t>Use these notes to help you deliver the session (if needed)</a:t>
            </a:r>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One person is to be in charge of responding to signals from the helicopter crew. Never approach unless given</a:t>
            </a:r>
          </a:p>
          <a:p>
            <a:r>
              <a:rPr lang="en-GB" sz="1200" b="0" i="0" u="none" strike="noStrike" kern="1200" baseline="0" dirty="0" smtClean="0">
                <a:solidFill>
                  <a:schemeClr val="tx1"/>
                </a:solidFill>
                <a:latin typeface="+mn-lt"/>
                <a:ea typeface="+mn-ea"/>
                <a:cs typeface="+mn-cs"/>
              </a:rPr>
              <a:t>permission by the helicopter pilot. The hazard areas are:</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Tail rotor </a:t>
            </a:r>
            <a:r>
              <a:rPr lang="en-GB" sz="1200" b="0" i="0" u="none" strike="noStrike" kern="1200" baseline="0" dirty="0" smtClean="0">
                <a:solidFill>
                  <a:schemeClr val="tx1"/>
                </a:solidFill>
                <a:latin typeface="+mn-lt"/>
                <a:ea typeface="+mn-ea"/>
                <a:cs typeface="+mn-cs"/>
              </a:rPr>
              <a:t>High speed hence unseen, 1m height, 3.5m unprotected arc.</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Main rotor </a:t>
            </a:r>
            <a:r>
              <a:rPr lang="en-GB" sz="1200" b="0" i="0" u="none" strike="noStrike" kern="1200" baseline="0" dirty="0" smtClean="0">
                <a:solidFill>
                  <a:schemeClr val="tx1"/>
                </a:solidFill>
                <a:latin typeface="+mn-lt"/>
                <a:ea typeface="+mn-ea"/>
                <a:cs typeface="+mn-cs"/>
              </a:rPr>
              <a:t>Tilts below head height normally, clearance decreased when gusty winds or on uneven/sloping ground. Rotors slowing down on shutdown tilt to minimum height.</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Radio antennae/</a:t>
            </a:r>
            <a:r>
              <a:rPr lang="en-GB" sz="1200" b="1" i="0" u="none" strike="noStrike" kern="1200" baseline="0" dirty="0" err="1" smtClean="0">
                <a:solidFill>
                  <a:schemeClr val="tx1"/>
                </a:solidFill>
                <a:latin typeface="+mn-lt"/>
                <a:ea typeface="+mn-ea"/>
                <a:cs typeface="+mn-cs"/>
              </a:rPr>
              <a:t>radome</a:t>
            </a:r>
            <a:endParaRPr lang="en-GB" sz="1200" b="1"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Contact not permitted. Capable of giving radiation injury and can be damaged when handled. Lifeguards should always follow the flight crews instructions when approaching a helicopter.</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Particle separator </a:t>
            </a:r>
            <a:r>
              <a:rPr lang="en-GB" sz="1200" b="0" i="0" u="none" strike="noStrike" kern="1200" baseline="0" dirty="0" smtClean="0">
                <a:solidFill>
                  <a:schemeClr val="tx1"/>
                </a:solidFill>
                <a:latin typeface="+mn-lt"/>
                <a:ea typeface="+mn-ea"/>
                <a:cs typeface="+mn-cs"/>
              </a:rPr>
              <a:t>This outlet can expel debris forcefully.</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err="1" smtClean="0">
                <a:solidFill>
                  <a:schemeClr val="tx1"/>
                </a:solidFill>
                <a:latin typeface="+mn-lt"/>
                <a:ea typeface="+mn-ea"/>
                <a:cs typeface="+mn-cs"/>
              </a:rPr>
              <a:t>Pitot</a:t>
            </a:r>
            <a:r>
              <a:rPr lang="en-GB" sz="1200" b="1" i="0" u="none" strike="noStrike" kern="1200" baseline="0" dirty="0" smtClean="0">
                <a:solidFill>
                  <a:schemeClr val="tx1"/>
                </a:solidFill>
                <a:latin typeface="+mn-lt"/>
                <a:ea typeface="+mn-ea"/>
                <a:cs typeface="+mn-cs"/>
              </a:rPr>
              <a:t> Tubes </a:t>
            </a:r>
            <a:r>
              <a:rPr lang="en-GB" sz="1200" b="0" i="0" u="none" strike="noStrike" kern="1200" baseline="0" dirty="0" smtClean="0">
                <a:solidFill>
                  <a:schemeClr val="tx1"/>
                </a:solidFill>
                <a:latin typeface="+mn-lt"/>
                <a:ea typeface="+mn-ea"/>
                <a:cs typeface="+mn-cs"/>
              </a:rPr>
              <a:t>These tubes stick out from he aircraft and measure wind speed and altitude. Do not touch these</a:t>
            </a:r>
          </a:p>
          <a:p>
            <a:r>
              <a:rPr lang="en-GB" sz="1200" b="0" i="0" u="none" strike="noStrike" kern="1200" baseline="0" dirty="0" smtClean="0">
                <a:solidFill>
                  <a:schemeClr val="tx1"/>
                </a:solidFill>
                <a:latin typeface="+mn-lt"/>
                <a:ea typeface="+mn-ea"/>
                <a:cs typeface="+mn-cs"/>
              </a:rPr>
              <a:t>as they are sensitive instruments and may become very hot.</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Air ambulance</a:t>
            </a:r>
          </a:p>
          <a:p>
            <a:r>
              <a:rPr lang="en-GB" sz="1200" b="0" i="0" u="none" strike="noStrike" kern="1200" baseline="0" dirty="0" smtClean="0">
                <a:solidFill>
                  <a:schemeClr val="tx1"/>
                </a:solidFill>
                <a:latin typeface="+mn-lt"/>
                <a:ea typeface="+mn-ea"/>
                <a:cs typeface="+mn-cs"/>
              </a:rPr>
              <a:t>• Keep in pilot’s field of vision: 10–2 o’clock.</a:t>
            </a:r>
          </a:p>
          <a:p>
            <a:r>
              <a:rPr lang="en-GB" sz="1200" b="0" i="0" u="none" strike="noStrike" kern="1200" baseline="0" dirty="0" smtClean="0">
                <a:solidFill>
                  <a:schemeClr val="tx1"/>
                </a:solidFill>
                <a:latin typeface="+mn-lt"/>
                <a:ea typeface="+mn-ea"/>
                <a:cs typeface="+mn-cs"/>
              </a:rPr>
              <a:t>• Face Pilot and extend the right arm horizontally to the side with a thumb up.</a:t>
            </a:r>
          </a:p>
          <a:p>
            <a:r>
              <a:rPr lang="en-GB" sz="1200" b="0" i="0" u="none" strike="noStrike" kern="1200" baseline="0" dirty="0" smtClean="0">
                <a:solidFill>
                  <a:schemeClr val="tx1"/>
                </a:solidFill>
                <a:latin typeface="+mn-lt"/>
                <a:ea typeface="+mn-ea"/>
                <a:cs typeface="+mn-cs"/>
              </a:rPr>
              <a:t>• Crew or pilot will indicate where to approach. This is usually their left side.</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Slopes</a:t>
            </a:r>
          </a:p>
          <a:p>
            <a:r>
              <a:rPr lang="en-GB" sz="1200" b="0" i="0" u="none" strike="noStrike" kern="1200" baseline="0" dirty="0" smtClean="0">
                <a:solidFill>
                  <a:schemeClr val="tx1"/>
                </a:solidFill>
                <a:latin typeface="+mn-lt"/>
                <a:ea typeface="+mn-ea"/>
                <a:cs typeface="+mn-cs"/>
              </a:rPr>
              <a:t>• Enter and depart under rotor from the downhill side to avoid main rotor.</a:t>
            </a:r>
          </a:p>
          <a:p>
            <a:r>
              <a:rPr lang="en-GB" sz="1200" b="0" i="0" u="none" strike="noStrike" kern="1200" baseline="0" dirty="0" smtClean="0">
                <a:solidFill>
                  <a:schemeClr val="tx1"/>
                </a:solidFill>
                <a:latin typeface="+mn-lt"/>
                <a:ea typeface="+mn-ea"/>
                <a:cs typeface="+mn-cs"/>
              </a:rPr>
              <a:t>• If you have to move around the helicopter to avoid the point of lowest clearance always walk around the front, never the rear.</a:t>
            </a:r>
          </a:p>
          <a:p>
            <a:r>
              <a:rPr lang="en-GB" sz="1200" b="0" i="0" u="none" strike="noStrike" kern="1200" baseline="0" dirty="0" smtClean="0">
                <a:solidFill>
                  <a:schemeClr val="tx1"/>
                </a:solidFill>
                <a:latin typeface="+mn-lt"/>
                <a:ea typeface="+mn-ea"/>
                <a:cs typeface="+mn-cs"/>
              </a:rPr>
              <a:t>• Watch the path of moving rotor blades.</a:t>
            </a:r>
          </a:p>
          <a:p>
            <a:r>
              <a:rPr lang="en-GB" sz="1200" b="0" i="0" u="none" strike="noStrike" kern="1200" baseline="0" dirty="0" smtClean="0">
                <a:solidFill>
                  <a:schemeClr val="tx1"/>
                </a:solidFill>
                <a:latin typeface="+mn-lt"/>
                <a:ea typeface="+mn-ea"/>
                <a:cs typeface="+mn-cs"/>
              </a:rPr>
              <a:t>• When carrying equipment, always carry it horizontally, below waist level.</a:t>
            </a:r>
          </a:p>
          <a:p>
            <a:r>
              <a:rPr lang="en-GB" sz="1200" b="0" i="0" u="none" strike="noStrike" kern="1200" baseline="0" dirty="0" smtClean="0">
                <a:solidFill>
                  <a:schemeClr val="tx1"/>
                </a:solidFill>
                <a:latin typeface="+mn-lt"/>
                <a:ea typeface="+mn-ea"/>
                <a:cs typeface="+mn-cs"/>
              </a:rPr>
              <a:t>• Always carry long objects between two people.</a:t>
            </a:r>
          </a:p>
          <a:p>
            <a:r>
              <a:rPr lang="en-GB" sz="1200" b="1" i="0" u="none" strike="noStrike" kern="1200" baseline="0" dirty="0" smtClean="0">
                <a:solidFill>
                  <a:schemeClr val="tx1"/>
                </a:solidFill>
                <a:latin typeface="+mn-lt"/>
                <a:ea typeface="+mn-ea"/>
                <a:cs typeface="+mn-cs"/>
              </a:rPr>
              <a:t>In uneven terrain, approach and depart on the low side</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Loose Objects</a:t>
            </a:r>
          </a:p>
          <a:p>
            <a:r>
              <a:rPr lang="en-GB" sz="1200" b="0" i="0" u="none" strike="noStrike" kern="1200" baseline="0" dirty="0" smtClean="0">
                <a:solidFill>
                  <a:schemeClr val="tx1"/>
                </a:solidFill>
                <a:latin typeface="+mn-lt"/>
                <a:ea typeface="+mn-ea"/>
                <a:cs typeface="+mn-cs"/>
              </a:rPr>
              <a:t>• Caps to be worn only if tied around chin. Hold onto loose objects.</a:t>
            </a:r>
          </a:p>
          <a:p>
            <a:r>
              <a:rPr lang="en-GB" sz="1200" b="0" i="0" u="none" strike="noStrike" kern="1200" baseline="0" dirty="0" smtClean="0">
                <a:solidFill>
                  <a:schemeClr val="tx1"/>
                </a:solidFill>
                <a:latin typeface="+mn-lt"/>
                <a:ea typeface="+mn-ea"/>
                <a:cs typeface="+mn-cs"/>
              </a:rPr>
              <a:t>• If loose objects are blown away do not reach up after them.</a:t>
            </a:r>
          </a:p>
          <a:p>
            <a:r>
              <a:rPr lang="en-GB" sz="1200" b="0" i="0" u="none" strike="noStrike" kern="1200" baseline="0" dirty="0" smtClean="0">
                <a:solidFill>
                  <a:schemeClr val="tx1"/>
                </a:solidFill>
                <a:latin typeface="+mn-lt"/>
                <a:ea typeface="+mn-ea"/>
                <a:cs typeface="+mn-cs"/>
              </a:rPr>
              <a:t>• Never remove clothing under rotor in case arms stray upwards.</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Vehicles</a:t>
            </a:r>
          </a:p>
          <a:p>
            <a:r>
              <a:rPr lang="en-GB" sz="1200" b="0" i="0" u="none" strike="noStrike" kern="1200" baseline="0" dirty="0" smtClean="0">
                <a:solidFill>
                  <a:schemeClr val="tx1"/>
                </a:solidFill>
                <a:latin typeface="+mn-lt"/>
                <a:ea typeface="+mn-ea"/>
                <a:cs typeface="+mn-cs"/>
              </a:rPr>
              <a:t>• No vehicle to approach into the emergency area unless pilot authorises it.</a:t>
            </a:r>
          </a:p>
          <a:p>
            <a:r>
              <a:rPr lang="en-GB" sz="1200" b="0" i="0" u="none" strike="noStrike" kern="1200" baseline="0" dirty="0" smtClean="0">
                <a:solidFill>
                  <a:schemeClr val="tx1"/>
                </a:solidFill>
                <a:latin typeface="+mn-lt"/>
                <a:ea typeface="+mn-ea"/>
                <a:cs typeface="+mn-cs"/>
              </a:rPr>
              <a:t>• Do so only when navigation lights are switched off.</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Casualties</a:t>
            </a:r>
          </a:p>
          <a:p>
            <a:r>
              <a:rPr lang="en-GB" sz="1200" b="0" i="0" u="none" strike="noStrike" kern="1200" baseline="0" dirty="0" smtClean="0">
                <a:solidFill>
                  <a:schemeClr val="tx1"/>
                </a:solidFill>
                <a:latin typeface="+mn-lt"/>
                <a:ea typeface="+mn-ea"/>
                <a:cs typeface="+mn-cs"/>
              </a:rPr>
              <a:t>• Protect them by shielding, keeping clear of landing area and blanketing if possible.</a:t>
            </a:r>
            <a:endParaRPr lang="en-US" dirty="0" smtClean="0"/>
          </a:p>
        </p:txBody>
      </p:sp>
      <p:sp>
        <p:nvSpPr>
          <p:cNvPr id="177156" name="Slide Number Placeholder 3"/>
          <p:cNvSpPr txBox="1">
            <a:spLocks noGrp="1"/>
          </p:cNvSpPr>
          <p:nvPr/>
        </p:nvSpPr>
        <p:spPr bwMode="auto">
          <a:xfrm>
            <a:off x="3884613" y="8684246"/>
            <a:ext cx="2971800" cy="4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r" eaLnBrk="1" hangingPunct="1"/>
            <a:fld id="{A8A1EDDA-D503-4B11-8D2D-B28522AAEFEA}" type="slidenum">
              <a:rPr lang="en-GB" sz="1200">
                <a:latin typeface="Arial" charset="0"/>
              </a:rPr>
              <a:pPr algn="r" eaLnBrk="1" hangingPunct="1"/>
              <a:t>22</a:t>
            </a:fld>
            <a:endParaRPr lang="en-GB" sz="120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Assessor Notes: </a:t>
            </a:r>
            <a:r>
              <a:rPr lang="en-US" b="1" i="1" baseline="0" dirty="0" smtClean="0"/>
              <a:t>Use these notes to help you deliver the session (if needed)</a:t>
            </a:r>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Reporting of injuries, disease and dangerous occurrence regulations 1995 (RIDDOR).</a:t>
            </a:r>
          </a:p>
          <a:p>
            <a:r>
              <a:rPr lang="en-GB" sz="1200" b="0" i="0" u="none" strike="noStrike" kern="1200" baseline="0" dirty="0" smtClean="0">
                <a:solidFill>
                  <a:schemeClr val="tx1"/>
                </a:solidFill>
                <a:latin typeface="+mn-lt"/>
                <a:ea typeface="+mn-ea"/>
                <a:cs typeface="+mn-cs"/>
              </a:rPr>
              <a:t>These regulations require:</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any serious work-related or public accident to be</a:t>
            </a:r>
          </a:p>
          <a:p>
            <a:r>
              <a:rPr lang="en-GB" sz="1200" b="0" i="0" u="none" strike="noStrike" kern="1200" baseline="0" dirty="0" smtClean="0">
                <a:solidFill>
                  <a:schemeClr val="tx1"/>
                </a:solidFill>
                <a:latin typeface="+mn-lt"/>
                <a:ea typeface="+mn-ea"/>
                <a:cs typeface="+mn-cs"/>
              </a:rPr>
              <a:t>reported within 7 days</a:t>
            </a:r>
          </a:p>
          <a:p>
            <a:r>
              <a:rPr lang="en-GB" sz="1200" b="0" i="0" u="none" strike="noStrike" kern="1200" baseline="0" dirty="0" smtClean="0">
                <a:solidFill>
                  <a:schemeClr val="tx1"/>
                </a:solidFill>
                <a:latin typeface="+mn-lt"/>
                <a:ea typeface="+mn-ea"/>
                <a:cs typeface="+mn-cs"/>
              </a:rPr>
              <a:t>• the report to be sent to the nearest Health and Safety</a:t>
            </a:r>
          </a:p>
          <a:p>
            <a:r>
              <a:rPr lang="en-GB" sz="1200" b="0" i="0" u="none" strike="noStrike" kern="1200" baseline="0" dirty="0" smtClean="0">
                <a:solidFill>
                  <a:schemeClr val="tx1"/>
                </a:solidFill>
                <a:latin typeface="+mn-lt"/>
                <a:ea typeface="+mn-ea"/>
                <a:cs typeface="+mn-cs"/>
              </a:rPr>
              <a:t>Inspector or Department of Environment</a:t>
            </a:r>
          </a:p>
          <a:p>
            <a:r>
              <a:rPr lang="en-GB" sz="1200" b="0" i="0" u="none" strike="noStrike" kern="1200" baseline="0" dirty="0" smtClean="0">
                <a:solidFill>
                  <a:schemeClr val="tx1"/>
                </a:solidFill>
                <a:latin typeface="+mn-lt"/>
                <a:ea typeface="+mn-ea"/>
                <a:cs typeface="+mn-cs"/>
              </a:rPr>
              <a:t>• a report to be made if an accident results in being off</a:t>
            </a:r>
          </a:p>
          <a:p>
            <a:r>
              <a:rPr lang="en-GB" sz="1200" b="0" i="0" u="none" strike="noStrike" kern="1200" baseline="0" dirty="0" smtClean="0">
                <a:solidFill>
                  <a:schemeClr val="tx1"/>
                </a:solidFill>
                <a:latin typeface="+mn-lt"/>
                <a:ea typeface="+mn-ea"/>
                <a:cs typeface="+mn-cs"/>
              </a:rPr>
              <a:t>work for more than 3 consecutive working days</a:t>
            </a:r>
          </a:p>
          <a:p>
            <a:r>
              <a:rPr lang="en-GB" sz="1200" b="0" i="0" u="none" strike="noStrike" kern="1200" baseline="0" dirty="0" smtClean="0">
                <a:solidFill>
                  <a:schemeClr val="tx1"/>
                </a:solidFill>
                <a:latin typeface="+mn-lt"/>
                <a:ea typeface="+mn-ea"/>
                <a:cs typeface="+mn-cs"/>
              </a:rPr>
              <a:t>• records of reported incidents to be kept.</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Serious work-related accidents that need to be reported are:</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death</a:t>
            </a:r>
          </a:p>
          <a:p>
            <a:r>
              <a:rPr lang="en-GB" sz="1200" b="0" i="0" u="none" strike="noStrike" kern="1200" baseline="0" dirty="0" smtClean="0">
                <a:solidFill>
                  <a:schemeClr val="tx1"/>
                </a:solidFill>
                <a:latin typeface="+mn-lt"/>
                <a:ea typeface="+mn-ea"/>
                <a:cs typeface="+mn-cs"/>
              </a:rPr>
              <a:t>• serious injury</a:t>
            </a:r>
          </a:p>
          <a:p>
            <a:r>
              <a:rPr lang="en-GB" sz="1200" b="0" i="0" u="none" strike="noStrike" kern="1200" baseline="0" dirty="0" smtClean="0">
                <a:solidFill>
                  <a:schemeClr val="tx1"/>
                </a:solidFill>
                <a:latin typeface="+mn-lt"/>
                <a:ea typeface="+mn-ea"/>
                <a:cs typeface="+mn-cs"/>
              </a:rPr>
              <a:t>• loss of consciousness from lack of oxygen</a:t>
            </a:r>
          </a:p>
          <a:p>
            <a:r>
              <a:rPr lang="en-GB" sz="1200" b="0" i="0" u="none" strike="noStrike" kern="1200" baseline="0" dirty="0" smtClean="0">
                <a:solidFill>
                  <a:schemeClr val="tx1"/>
                </a:solidFill>
                <a:latin typeface="+mn-lt"/>
                <a:ea typeface="+mn-ea"/>
                <a:cs typeface="+mn-cs"/>
              </a:rPr>
              <a:t>• poisoning requiring medical treatment</a:t>
            </a:r>
          </a:p>
          <a:p>
            <a:r>
              <a:rPr lang="en-GB" sz="1200" b="0" i="0" u="none" strike="noStrike" kern="1200" baseline="0" dirty="0" smtClean="0">
                <a:solidFill>
                  <a:schemeClr val="tx1"/>
                </a:solidFill>
                <a:latin typeface="+mn-lt"/>
                <a:ea typeface="+mn-ea"/>
                <a:cs typeface="+mn-cs"/>
              </a:rPr>
              <a:t>• hospitalisation for over 24 hours.</a:t>
            </a:r>
            <a:endParaRPr lang="en-GB" dirty="0"/>
          </a:p>
        </p:txBody>
      </p:sp>
      <p:sp>
        <p:nvSpPr>
          <p:cNvPr id="4" name="Slide Number Placeholder 3"/>
          <p:cNvSpPr>
            <a:spLocks noGrp="1"/>
          </p:cNvSpPr>
          <p:nvPr>
            <p:ph type="sldNum" sz="quarter" idx="10"/>
          </p:nvPr>
        </p:nvSpPr>
        <p:spPr/>
        <p:txBody>
          <a:bodyPr/>
          <a:lstStyle/>
          <a:p>
            <a:fld id="{D61919DC-B8B8-4DF4-9542-0E16C42B0EB6}" type="slidenum">
              <a:rPr lang="en-GB" smtClean="0"/>
              <a:pPr/>
              <a:t>29</a:t>
            </a:fld>
            <a:endParaRPr lang="en-GB"/>
          </a:p>
        </p:txBody>
      </p:sp>
    </p:spTree>
    <p:extLst>
      <p:ext uri="{BB962C8B-B14F-4D97-AF65-F5344CB8AC3E}">
        <p14:creationId xmlns:p14="http://schemas.microsoft.com/office/powerpoint/2010/main" val="12486874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Assessor Notes: </a:t>
            </a:r>
            <a:r>
              <a:rPr lang="en-US" b="1" i="1" baseline="0" dirty="0" smtClean="0"/>
              <a:t>Use these notes to help you deliver the session (if needed)</a:t>
            </a:r>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All of the above documents are available on the document store and should be read. Highlight the importance of being aware of all of these documents.</a:t>
            </a:r>
          </a:p>
        </p:txBody>
      </p:sp>
      <p:sp>
        <p:nvSpPr>
          <p:cNvPr id="4" name="Slide Number Placeholder 3"/>
          <p:cNvSpPr>
            <a:spLocks noGrp="1"/>
          </p:cNvSpPr>
          <p:nvPr>
            <p:ph type="sldNum" sz="quarter" idx="10"/>
          </p:nvPr>
        </p:nvSpPr>
        <p:spPr/>
        <p:txBody>
          <a:bodyPr/>
          <a:lstStyle/>
          <a:p>
            <a:fld id="{D61919DC-B8B8-4DF4-9542-0E16C42B0EB6}" type="slidenum">
              <a:rPr lang="en-GB" smtClean="0"/>
              <a:pPr/>
              <a:t>30</a:t>
            </a:fld>
            <a:endParaRPr lang="en-GB"/>
          </a:p>
        </p:txBody>
      </p:sp>
    </p:spTree>
    <p:extLst>
      <p:ext uri="{BB962C8B-B14F-4D97-AF65-F5344CB8AC3E}">
        <p14:creationId xmlns:p14="http://schemas.microsoft.com/office/powerpoint/2010/main" val="1248687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218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fld id="{682EE26A-9A52-4142-9F49-FAAFC1795859}" type="slidenum">
              <a:rPr lang="en-GB" sz="1200" smtClean="0">
                <a:solidFill>
                  <a:prstClr val="black"/>
                </a:solidFill>
                <a:latin typeface="Arial" charset="0"/>
              </a:rPr>
              <a:pPr eaLnBrk="1" hangingPunct="1"/>
              <a:t>2</a:t>
            </a:fld>
            <a:endParaRPr lang="en-GB" sz="1200" smtClean="0">
              <a:solidFill>
                <a:prstClr val="black"/>
              </a:solidFill>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dirty="0" smtClean="0"/>
              <a:t>Trainer Assessor Notes;</a:t>
            </a:r>
          </a:p>
          <a:p>
            <a:endParaRPr lang="en-US" b="1" dirty="0" smtClean="0"/>
          </a:p>
          <a:p>
            <a:r>
              <a:rPr lang="en-US" b="0" dirty="0" smtClean="0"/>
              <a:t>In groups get candidates</a:t>
            </a:r>
            <a:r>
              <a:rPr lang="en-US" b="0" baseline="0" dirty="0" smtClean="0"/>
              <a:t> to consider what they think the role of a Lifeguard is?</a:t>
            </a:r>
          </a:p>
          <a:p>
            <a:endParaRPr lang="en-US" b="0" baseline="0" dirty="0" smtClean="0"/>
          </a:p>
          <a:p>
            <a:r>
              <a:rPr lang="en-US" b="0" baseline="0" dirty="0" smtClean="0"/>
              <a:t>Discuss with class and go through the following; </a:t>
            </a:r>
          </a:p>
          <a:p>
            <a:endParaRPr lang="en-US" b="0" baseline="0" dirty="0" smtClean="0"/>
          </a:p>
          <a:p>
            <a:r>
              <a:rPr lang="en-US" b="0" baseline="0" dirty="0" smtClean="0"/>
              <a:t>To prevent</a:t>
            </a:r>
          </a:p>
          <a:p>
            <a:r>
              <a:rPr lang="en-US" b="0" baseline="0" dirty="0" smtClean="0"/>
              <a:t>To </a:t>
            </a:r>
            <a:r>
              <a:rPr lang="en-US" b="0" baseline="0" dirty="0" err="1" smtClean="0"/>
              <a:t>Recognise</a:t>
            </a:r>
            <a:endParaRPr lang="en-US" b="0" baseline="0" dirty="0" smtClean="0"/>
          </a:p>
          <a:p>
            <a:r>
              <a:rPr lang="en-US" b="0" baseline="0" dirty="0" smtClean="0"/>
              <a:t>To Rescue </a:t>
            </a:r>
          </a:p>
          <a:p>
            <a:r>
              <a:rPr lang="en-US" b="0" baseline="0" dirty="0" smtClean="0"/>
              <a:t>To Report</a:t>
            </a:r>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fld id="{1FD12A5B-2164-4B9B-BFD5-C0955D80A99E}" type="slidenum">
              <a:rPr lang="en-GB" sz="1200" smtClean="0">
                <a:latin typeface="Arial" charset="0"/>
              </a:rPr>
              <a:pPr eaLnBrk="1" hangingPunct="1"/>
              <a:t>4</a:t>
            </a:fld>
            <a:endParaRPr lang="en-GB" sz="1200"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Assessor Notes: </a:t>
            </a:r>
            <a:r>
              <a:rPr lang="en-US" b="1" i="1" baseline="0" dirty="0" smtClean="0"/>
              <a:t>Use these notes to help you deliver the session (if needed)</a:t>
            </a:r>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Details of the beach, including, for example, permanent structures that cause currents to form and a plan of the</a:t>
            </a:r>
          </a:p>
          <a:p>
            <a:r>
              <a:rPr lang="en-GB" sz="1200" b="0" i="0" u="none" strike="noStrike" kern="1200" baseline="0" dirty="0" smtClean="0">
                <a:solidFill>
                  <a:schemeClr val="tx1"/>
                </a:solidFill>
                <a:latin typeface="+mn-lt"/>
                <a:ea typeface="+mn-ea"/>
                <a:cs typeface="+mn-cs"/>
              </a:rPr>
              <a:t>beach layout:</a:t>
            </a:r>
          </a:p>
          <a:p>
            <a:r>
              <a:rPr lang="en-GB" sz="1200" b="0" i="0" u="none" strike="noStrike" kern="1200" baseline="0" dirty="0" smtClean="0">
                <a:solidFill>
                  <a:schemeClr val="tx1"/>
                </a:solidFill>
                <a:latin typeface="+mn-lt"/>
                <a:ea typeface="+mn-ea"/>
                <a:cs typeface="+mn-cs"/>
              </a:rPr>
              <a:t>a. potential risk factors</a:t>
            </a:r>
          </a:p>
          <a:p>
            <a:r>
              <a:rPr lang="en-GB" sz="1200" b="0" i="0" u="none" strike="noStrike" kern="1200" baseline="0" dirty="0" smtClean="0">
                <a:solidFill>
                  <a:schemeClr val="tx1"/>
                </a:solidFill>
                <a:latin typeface="+mn-lt"/>
                <a:ea typeface="+mn-ea"/>
                <a:cs typeface="+mn-cs"/>
              </a:rPr>
              <a:t>b. dealing with the public (safety education, controlling access and others)</a:t>
            </a:r>
          </a:p>
          <a:p>
            <a:r>
              <a:rPr lang="en-GB" sz="1200" b="0" i="0" u="none" strike="noStrike" kern="1200" baseline="0" dirty="0" smtClean="0">
                <a:solidFill>
                  <a:schemeClr val="tx1"/>
                </a:solidFill>
                <a:latin typeface="+mn-lt"/>
                <a:ea typeface="+mn-ea"/>
                <a:cs typeface="+mn-cs"/>
              </a:rPr>
              <a:t>c. zoning and the uses</a:t>
            </a:r>
          </a:p>
          <a:p>
            <a:r>
              <a:rPr lang="en-GB" sz="1200" b="0" i="0" u="none" strike="noStrike" kern="1200" baseline="0" dirty="0" smtClean="0">
                <a:solidFill>
                  <a:schemeClr val="tx1"/>
                </a:solidFill>
                <a:latin typeface="+mn-lt"/>
                <a:ea typeface="+mn-ea"/>
                <a:cs typeface="+mn-cs"/>
              </a:rPr>
              <a:t>d. first aid supplies and training</a:t>
            </a:r>
          </a:p>
          <a:p>
            <a:r>
              <a:rPr lang="en-GB" sz="1200" b="0" i="0" u="none" strike="noStrike" kern="1200" baseline="0" dirty="0" smtClean="0">
                <a:solidFill>
                  <a:schemeClr val="tx1"/>
                </a:solidFill>
                <a:latin typeface="+mn-lt"/>
                <a:ea typeface="+mn-ea"/>
                <a:cs typeface="+mn-cs"/>
              </a:rPr>
              <a:t>e. details of alarm systems and any emergency equipment together with maintenance arrangements</a:t>
            </a:r>
          </a:p>
          <a:p>
            <a:r>
              <a:rPr lang="en-GB" sz="1200" b="0" i="0" u="none" strike="noStrike" kern="1200" baseline="0" dirty="0" smtClean="0">
                <a:solidFill>
                  <a:schemeClr val="tx1"/>
                </a:solidFill>
                <a:latin typeface="+mn-lt"/>
                <a:ea typeface="+mn-ea"/>
                <a:cs typeface="+mn-cs"/>
              </a:rPr>
              <a:t>f. communication, back-up systems</a:t>
            </a:r>
          </a:p>
          <a:p>
            <a:r>
              <a:rPr lang="en-GB" sz="1200" b="0" i="0" u="none" strike="noStrike" kern="1200" baseline="0" dirty="0" smtClean="0">
                <a:solidFill>
                  <a:schemeClr val="tx1"/>
                </a:solidFill>
                <a:latin typeface="+mn-lt"/>
                <a:ea typeface="+mn-ea"/>
                <a:cs typeface="+mn-cs"/>
              </a:rPr>
              <a:t>g. call-out procedure for other emergency services</a:t>
            </a:r>
          </a:p>
          <a:p>
            <a:r>
              <a:rPr lang="en-GB" sz="1200" b="0" i="0" u="none" strike="noStrike" kern="1200" baseline="0" dirty="0" smtClean="0">
                <a:solidFill>
                  <a:schemeClr val="tx1"/>
                </a:solidFill>
                <a:latin typeface="+mn-lt"/>
                <a:ea typeface="+mn-ea"/>
                <a:cs typeface="+mn-cs"/>
              </a:rPr>
              <a:t>h. incident reporting procedures</a:t>
            </a:r>
          </a:p>
          <a:p>
            <a:r>
              <a:rPr lang="en-GB" sz="1200" b="0" i="0" u="none" strike="noStrike" kern="1200" baseline="0" dirty="0" err="1" smtClean="0">
                <a:solidFill>
                  <a:schemeClr val="tx1"/>
                </a:solidFill>
                <a:latin typeface="+mn-lt"/>
                <a:ea typeface="+mn-ea"/>
                <a:cs typeface="+mn-cs"/>
              </a:rPr>
              <a:t>i</a:t>
            </a:r>
            <a:r>
              <a:rPr lang="en-GB" sz="1200" b="0" i="0" u="none" strike="noStrike" kern="1200" baseline="0" dirty="0" smtClean="0">
                <a:solidFill>
                  <a:schemeClr val="tx1"/>
                </a:solidFill>
                <a:latin typeface="+mn-lt"/>
                <a:ea typeface="+mn-ea"/>
                <a:cs typeface="+mn-cs"/>
              </a:rPr>
              <a:t>. the lifeguard’s duties as well as any special supervision requirements for equipment</a:t>
            </a:r>
          </a:p>
          <a:p>
            <a:r>
              <a:rPr lang="en-GB" sz="1200" b="0" i="0" u="none" strike="noStrike" kern="1200" baseline="0" dirty="0" smtClean="0">
                <a:solidFill>
                  <a:schemeClr val="tx1"/>
                </a:solidFill>
                <a:latin typeface="+mn-lt"/>
                <a:ea typeface="+mn-ea"/>
                <a:cs typeface="+mn-cs"/>
              </a:rPr>
              <a:t>j. systems of work, including:</a:t>
            </a:r>
          </a:p>
          <a:p>
            <a:r>
              <a:rPr lang="en-GB" sz="1200" b="0" i="0" u="none" strike="noStrike" kern="1200" baseline="0" dirty="0" smtClean="0">
                <a:solidFill>
                  <a:schemeClr val="tx1"/>
                </a:solidFill>
                <a:latin typeface="+mn-lt"/>
                <a:ea typeface="+mn-ea"/>
                <a:cs typeface="+mn-cs"/>
              </a:rPr>
              <a:t>• lines of supervision</a:t>
            </a:r>
          </a:p>
          <a:p>
            <a:r>
              <a:rPr lang="en-GB" sz="1200" b="0" i="0" u="none" strike="noStrike" kern="1200" baseline="0" dirty="0" smtClean="0">
                <a:solidFill>
                  <a:schemeClr val="tx1"/>
                </a:solidFill>
                <a:latin typeface="+mn-lt"/>
                <a:ea typeface="+mn-ea"/>
                <a:cs typeface="+mn-cs"/>
              </a:rPr>
              <a:t>• call-out procedures</a:t>
            </a:r>
          </a:p>
          <a:p>
            <a:r>
              <a:rPr lang="en-GB" sz="1200" b="0" i="0" u="none" strike="noStrike" kern="1200" baseline="0" dirty="0" smtClean="0">
                <a:solidFill>
                  <a:schemeClr val="tx1"/>
                </a:solidFill>
                <a:latin typeface="+mn-lt"/>
                <a:ea typeface="+mn-ea"/>
                <a:cs typeface="+mn-cs"/>
              </a:rPr>
              <a:t>• work rotation (if applicable)</a:t>
            </a:r>
          </a:p>
          <a:p>
            <a:r>
              <a:rPr lang="en-GB" sz="1200" b="0" i="0" u="none" strike="noStrike" kern="1200" baseline="0" dirty="0" smtClean="0">
                <a:solidFill>
                  <a:schemeClr val="tx1"/>
                </a:solidFill>
                <a:latin typeface="+mn-lt"/>
                <a:ea typeface="+mn-ea"/>
                <a:cs typeface="+mn-cs"/>
              </a:rPr>
              <a:t>• maximum observation and scanning working times</a:t>
            </a:r>
          </a:p>
          <a:p>
            <a:r>
              <a:rPr lang="en-GB" sz="1200" b="0" i="0" u="none" strike="noStrike" kern="1200" baseline="0" dirty="0" smtClean="0">
                <a:solidFill>
                  <a:schemeClr val="tx1"/>
                </a:solidFill>
                <a:latin typeface="+mn-lt"/>
                <a:ea typeface="+mn-ea"/>
                <a:cs typeface="+mn-cs"/>
              </a:rPr>
              <a:t>• lifeguard training</a:t>
            </a:r>
          </a:p>
          <a:p>
            <a:r>
              <a:rPr lang="en-GB" sz="1200" b="0" i="0" u="none" strike="noStrike" kern="1200" baseline="0" dirty="0" smtClean="0">
                <a:solidFill>
                  <a:schemeClr val="tx1"/>
                </a:solidFill>
                <a:latin typeface="+mn-lt"/>
                <a:ea typeface="+mn-ea"/>
                <a:cs typeface="+mn-cs"/>
              </a:rPr>
              <a:t>• numbers of lifeguards for particular activities.</a:t>
            </a:r>
            <a:endParaRPr lang="en-US" dirty="0" smtClean="0"/>
          </a:p>
        </p:txBody>
      </p:sp>
      <p:sp>
        <p:nvSpPr>
          <p:cNvPr id="161796" name="Slide Number Placeholder 3"/>
          <p:cNvSpPr txBox="1">
            <a:spLocks noGrp="1"/>
          </p:cNvSpPr>
          <p:nvPr/>
        </p:nvSpPr>
        <p:spPr bwMode="auto">
          <a:xfrm>
            <a:off x="3884613" y="8684246"/>
            <a:ext cx="2971800" cy="4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r" eaLnBrk="1" hangingPunct="1"/>
            <a:fld id="{C298C76E-6F01-4F1E-A9A6-B64452FCDBFE}" type="slidenum">
              <a:rPr lang="en-GB" sz="1200">
                <a:latin typeface="Arial" charset="0"/>
              </a:rPr>
              <a:pPr algn="r" eaLnBrk="1" hangingPunct="1"/>
              <a:t>8</a:t>
            </a:fld>
            <a:endParaRPr lang="en-GB" sz="120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1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Assessor Notes: </a:t>
            </a:r>
            <a:r>
              <a:rPr lang="en-US" b="1" i="1" baseline="0" dirty="0" smtClean="0"/>
              <a:t>Use these notes to help you deliver the session (if needed)</a:t>
            </a:r>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Details of the beach, including, for example, permanent structures that cause currents to form and a plan of the</a:t>
            </a:r>
          </a:p>
          <a:p>
            <a:r>
              <a:rPr lang="en-GB" sz="1200" b="0" i="0" u="none" strike="noStrike" kern="1200" baseline="0" dirty="0" smtClean="0">
                <a:solidFill>
                  <a:schemeClr val="tx1"/>
                </a:solidFill>
                <a:latin typeface="+mn-lt"/>
                <a:ea typeface="+mn-ea"/>
                <a:cs typeface="+mn-cs"/>
              </a:rPr>
              <a:t>beach layout:</a:t>
            </a:r>
          </a:p>
          <a:p>
            <a:r>
              <a:rPr lang="en-GB" sz="1200" b="0" i="0" u="none" strike="noStrike" kern="1200" baseline="0" dirty="0" smtClean="0">
                <a:solidFill>
                  <a:schemeClr val="tx1"/>
                </a:solidFill>
                <a:latin typeface="+mn-lt"/>
                <a:ea typeface="+mn-ea"/>
                <a:cs typeface="+mn-cs"/>
              </a:rPr>
              <a:t>a. potential risk factors</a:t>
            </a:r>
          </a:p>
          <a:p>
            <a:r>
              <a:rPr lang="en-GB" sz="1200" b="0" i="0" u="none" strike="noStrike" kern="1200" baseline="0" dirty="0" smtClean="0">
                <a:solidFill>
                  <a:schemeClr val="tx1"/>
                </a:solidFill>
                <a:latin typeface="+mn-lt"/>
                <a:ea typeface="+mn-ea"/>
                <a:cs typeface="+mn-cs"/>
              </a:rPr>
              <a:t>b. dealing with the public (safety education, controlling access and others)</a:t>
            </a:r>
          </a:p>
          <a:p>
            <a:r>
              <a:rPr lang="en-GB" sz="1200" b="0" i="0" u="none" strike="noStrike" kern="1200" baseline="0" dirty="0" smtClean="0">
                <a:solidFill>
                  <a:schemeClr val="tx1"/>
                </a:solidFill>
                <a:latin typeface="+mn-lt"/>
                <a:ea typeface="+mn-ea"/>
                <a:cs typeface="+mn-cs"/>
              </a:rPr>
              <a:t>c. zoning and the uses</a:t>
            </a:r>
          </a:p>
          <a:p>
            <a:r>
              <a:rPr lang="en-GB" sz="1200" b="0" i="0" u="none" strike="noStrike" kern="1200" baseline="0" dirty="0" smtClean="0">
                <a:solidFill>
                  <a:schemeClr val="tx1"/>
                </a:solidFill>
                <a:latin typeface="+mn-lt"/>
                <a:ea typeface="+mn-ea"/>
                <a:cs typeface="+mn-cs"/>
              </a:rPr>
              <a:t>d. first aid supplies and training</a:t>
            </a:r>
          </a:p>
          <a:p>
            <a:r>
              <a:rPr lang="en-GB" sz="1200" b="0" i="0" u="none" strike="noStrike" kern="1200" baseline="0" dirty="0" smtClean="0">
                <a:solidFill>
                  <a:schemeClr val="tx1"/>
                </a:solidFill>
                <a:latin typeface="+mn-lt"/>
                <a:ea typeface="+mn-ea"/>
                <a:cs typeface="+mn-cs"/>
              </a:rPr>
              <a:t>e. details of alarm systems and any emergency equipment together with maintenance arrangements</a:t>
            </a:r>
          </a:p>
          <a:p>
            <a:r>
              <a:rPr lang="en-GB" sz="1200" b="0" i="0" u="none" strike="noStrike" kern="1200" baseline="0" dirty="0" smtClean="0">
                <a:solidFill>
                  <a:schemeClr val="tx1"/>
                </a:solidFill>
                <a:latin typeface="+mn-lt"/>
                <a:ea typeface="+mn-ea"/>
                <a:cs typeface="+mn-cs"/>
              </a:rPr>
              <a:t>f. communication, back-up systems</a:t>
            </a:r>
          </a:p>
          <a:p>
            <a:r>
              <a:rPr lang="en-GB" sz="1200" b="0" i="0" u="none" strike="noStrike" kern="1200" baseline="0" dirty="0" smtClean="0">
                <a:solidFill>
                  <a:schemeClr val="tx1"/>
                </a:solidFill>
                <a:latin typeface="+mn-lt"/>
                <a:ea typeface="+mn-ea"/>
                <a:cs typeface="+mn-cs"/>
              </a:rPr>
              <a:t>g. call-out procedure for other emergency services</a:t>
            </a:r>
          </a:p>
          <a:p>
            <a:r>
              <a:rPr lang="en-GB" sz="1200" b="0" i="0" u="none" strike="noStrike" kern="1200" baseline="0" dirty="0" smtClean="0">
                <a:solidFill>
                  <a:schemeClr val="tx1"/>
                </a:solidFill>
                <a:latin typeface="+mn-lt"/>
                <a:ea typeface="+mn-ea"/>
                <a:cs typeface="+mn-cs"/>
              </a:rPr>
              <a:t>h. incident reporting procedures</a:t>
            </a:r>
          </a:p>
          <a:p>
            <a:r>
              <a:rPr lang="en-GB" sz="1200" b="0" i="0" u="none" strike="noStrike" kern="1200" baseline="0" dirty="0" err="1" smtClean="0">
                <a:solidFill>
                  <a:schemeClr val="tx1"/>
                </a:solidFill>
                <a:latin typeface="+mn-lt"/>
                <a:ea typeface="+mn-ea"/>
                <a:cs typeface="+mn-cs"/>
              </a:rPr>
              <a:t>i</a:t>
            </a:r>
            <a:r>
              <a:rPr lang="en-GB" sz="1200" b="0" i="0" u="none" strike="noStrike" kern="1200" baseline="0" dirty="0" smtClean="0">
                <a:solidFill>
                  <a:schemeClr val="tx1"/>
                </a:solidFill>
                <a:latin typeface="+mn-lt"/>
                <a:ea typeface="+mn-ea"/>
                <a:cs typeface="+mn-cs"/>
              </a:rPr>
              <a:t>. the lifeguard’s duties as well as any special supervision requirements for equipment</a:t>
            </a:r>
          </a:p>
          <a:p>
            <a:r>
              <a:rPr lang="en-GB" sz="1200" b="0" i="0" u="none" strike="noStrike" kern="1200" baseline="0" dirty="0" smtClean="0">
                <a:solidFill>
                  <a:schemeClr val="tx1"/>
                </a:solidFill>
                <a:latin typeface="+mn-lt"/>
                <a:ea typeface="+mn-ea"/>
                <a:cs typeface="+mn-cs"/>
              </a:rPr>
              <a:t>j. systems of work, including:</a:t>
            </a:r>
          </a:p>
          <a:p>
            <a:r>
              <a:rPr lang="en-GB" sz="1200" b="0" i="0" u="none" strike="noStrike" kern="1200" baseline="0" dirty="0" smtClean="0">
                <a:solidFill>
                  <a:schemeClr val="tx1"/>
                </a:solidFill>
                <a:latin typeface="+mn-lt"/>
                <a:ea typeface="+mn-ea"/>
                <a:cs typeface="+mn-cs"/>
              </a:rPr>
              <a:t>• lines of supervision</a:t>
            </a:r>
          </a:p>
          <a:p>
            <a:r>
              <a:rPr lang="en-GB" sz="1200" b="0" i="0" u="none" strike="noStrike" kern="1200" baseline="0" dirty="0" smtClean="0">
                <a:solidFill>
                  <a:schemeClr val="tx1"/>
                </a:solidFill>
                <a:latin typeface="+mn-lt"/>
                <a:ea typeface="+mn-ea"/>
                <a:cs typeface="+mn-cs"/>
              </a:rPr>
              <a:t>• call-out procedures</a:t>
            </a:r>
          </a:p>
          <a:p>
            <a:r>
              <a:rPr lang="en-GB" sz="1200" b="0" i="0" u="none" strike="noStrike" kern="1200" baseline="0" dirty="0" smtClean="0">
                <a:solidFill>
                  <a:schemeClr val="tx1"/>
                </a:solidFill>
                <a:latin typeface="+mn-lt"/>
                <a:ea typeface="+mn-ea"/>
                <a:cs typeface="+mn-cs"/>
              </a:rPr>
              <a:t>• work rotation (if applicable)</a:t>
            </a:r>
          </a:p>
          <a:p>
            <a:r>
              <a:rPr lang="en-GB" sz="1200" b="0" i="0" u="none" strike="noStrike" kern="1200" baseline="0" dirty="0" smtClean="0">
                <a:solidFill>
                  <a:schemeClr val="tx1"/>
                </a:solidFill>
                <a:latin typeface="+mn-lt"/>
                <a:ea typeface="+mn-ea"/>
                <a:cs typeface="+mn-cs"/>
              </a:rPr>
              <a:t>• maximum observation and scanning working times</a:t>
            </a:r>
          </a:p>
          <a:p>
            <a:r>
              <a:rPr lang="en-GB" sz="1200" b="0" i="0" u="none" strike="noStrike" kern="1200" baseline="0" dirty="0" smtClean="0">
                <a:solidFill>
                  <a:schemeClr val="tx1"/>
                </a:solidFill>
                <a:latin typeface="+mn-lt"/>
                <a:ea typeface="+mn-ea"/>
                <a:cs typeface="+mn-cs"/>
              </a:rPr>
              <a:t>• lifeguard training</a:t>
            </a:r>
          </a:p>
          <a:p>
            <a:r>
              <a:rPr lang="en-GB" sz="1200" b="0" i="0" u="none" strike="noStrike" kern="1200" baseline="0" dirty="0" smtClean="0">
                <a:solidFill>
                  <a:schemeClr val="tx1"/>
                </a:solidFill>
                <a:latin typeface="+mn-lt"/>
                <a:ea typeface="+mn-ea"/>
                <a:cs typeface="+mn-cs"/>
              </a:rPr>
              <a:t>• numbers of lifeguards for particular activities.</a:t>
            </a:r>
            <a:endParaRPr lang="en-US" dirty="0" smtClean="0"/>
          </a:p>
        </p:txBody>
      </p:sp>
      <p:sp>
        <p:nvSpPr>
          <p:cNvPr id="161796" name="Slide Number Placeholder 3"/>
          <p:cNvSpPr txBox="1">
            <a:spLocks noGrp="1"/>
          </p:cNvSpPr>
          <p:nvPr/>
        </p:nvSpPr>
        <p:spPr bwMode="auto">
          <a:xfrm>
            <a:off x="3884613" y="8684246"/>
            <a:ext cx="2971800" cy="4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r" eaLnBrk="1" hangingPunct="1"/>
            <a:fld id="{C298C76E-6F01-4F1E-A9A6-B64452FCDBFE}" type="slidenum">
              <a:rPr lang="en-GB" sz="1200">
                <a:latin typeface="Arial" charset="0"/>
              </a:rPr>
              <a:pPr algn="r" eaLnBrk="1" hangingPunct="1"/>
              <a:t>9</a:t>
            </a:fld>
            <a:endParaRPr lang="en-GB" sz="120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163844" name="Slide Number Placeholder 3"/>
          <p:cNvSpPr txBox="1">
            <a:spLocks noGrp="1"/>
          </p:cNvSpPr>
          <p:nvPr/>
        </p:nvSpPr>
        <p:spPr bwMode="auto">
          <a:xfrm>
            <a:off x="3884613" y="8684246"/>
            <a:ext cx="2971800" cy="4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r" eaLnBrk="1" hangingPunct="1"/>
            <a:fld id="{F8CE5181-8806-45FB-81EB-BE043915E99E}" type="slidenum">
              <a:rPr lang="en-GB" sz="1200">
                <a:latin typeface="Arial" charset="0"/>
              </a:rPr>
              <a:pPr algn="r" eaLnBrk="1" hangingPunct="1"/>
              <a:t>11</a:t>
            </a:fld>
            <a:endParaRPr lang="en-GB" sz="120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Trainer</a:t>
            </a:r>
            <a:r>
              <a:rPr lang="en-US" b="1" baseline="0" dirty="0" smtClean="0"/>
              <a:t> Assessor Notes: </a:t>
            </a:r>
            <a:r>
              <a:rPr lang="en-US" b="1" i="1" baseline="0" dirty="0" smtClean="0"/>
              <a:t>Use these notes to help you deliver the session (if needed)</a:t>
            </a:r>
            <a:endParaRPr lang="en-GB" sz="1200" b="0" i="0" u="none" strike="noStrike" kern="1200" baseline="0" dirty="0" smtClean="0">
              <a:solidFill>
                <a:schemeClr val="tx1"/>
              </a:solidFill>
              <a:latin typeface="+mn-lt"/>
              <a:ea typeface="+mn-ea"/>
              <a:cs typeface="+mn-cs"/>
            </a:endParaRP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Action to be taken in the event of a foreseeable</a:t>
            </a:r>
          </a:p>
          <a:p>
            <a:r>
              <a:rPr lang="en-GB" sz="1200" b="0" i="0" u="none" strike="noStrike" kern="1200" baseline="0" dirty="0" smtClean="0">
                <a:solidFill>
                  <a:schemeClr val="tx1"/>
                </a:solidFill>
                <a:latin typeface="+mn-lt"/>
                <a:ea typeface="+mn-ea"/>
                <a:cs typeface="+mn-cs"/>
              </a:rPr>
              <a:t>emergency, for example:</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 discovery of a casualty in the water</a:t>
            </a:r>
          </a:p>
          <a:p>
            <a:r>
              <a:rPr lang="en-GB" sz="1200" b="0" i="0" u="none" strike="noStrike" kern="1200" baseline="0" dirty="0" smtClean="0">
                <a:solidFill>
                  <a:schemeClr val="tx1"/>
                </a:solidFill>
                <a:latin typeface="+mn-lt"/>
                <a:ea typeface="+mn-ea"/>
                <a:cs typeface="+mn-cs"/>
              </a:rPr>
              <a:t>• first aid scenario</a:t>
            </a:r>
          </a:p>
          <a:p>
            <a:r>
              <a:rPr lang="en-GB" sz="1200" b="0" i="0" u="none" strike="noStrike" kern="1200" baseline="0" dirty="0" smtClean="0">
                <a:solidFill>
                  <a:schemeClr val="tx1"/>
                </a:solidFill>
                <a:latin typeface="+mn-lt"/>
                <a:ea typeface="+mn-ea"/>
                <a:cs typeface="+mn-cs"/>
              </a:rPr>
              <a:t>• overcrowding/incorrect usage of zoned areas</a:t>
            </a:r>
          </a:p>
          <a:p>
            <a:r>
              <a:rPr lang="en-GB" sz="1200" b="0" i="0" u="none" strike="noStrike" kern="1200" baseline="0" dirty="0" smtClean="0">
                <a:solidFill>
                  <a:schemeClr val="tx1"/>
                </a:solidFill>
                <a:latin typeface="+mn-lt"/>
                <a:ea typeface="+mn-ea"/>
                <a:cs typeface="+mn-cs"/>
              </a:rPr>
              <a:t>• disorderly behaviour</a:t>
            </a:r>
          </a:p>
          <a:p>
            <a:r>
              <a:rPr lang="en-GB" sz="1200" b="0" i="0" u="none" strike="noStrike" kern="1200" baseline="0" dirty="0" smtClean="0">
                <a:solidFill>
                  <a:schemeClr val="tx1"/>
                </a:solidFill>
                <a:latin typeface="+mn-lt"/>
                <a:ea typeface="+mn-ea"/>
                <a:cs typeface="+mn-cs"/>
              </a:rPr>
              <a:t>• lost person.</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procedure should be explicit and, if it is necessary to clear the water or to evacuate the casualty, how this</a:t>
            </a:r>
          </a:p>
          <a:p>
            <a:r>
              <a:rPr lang="en-GB" sz="1200" b="0" i="0" u="none" strike="noStrike" kern="1200" baseline="0" dirty="0" smtClean="0">
                <a:solidFill>
                  <a:schemeClr val="tx1"/>
                </a:solidFill>
                <a:latin typeface="+mn-lt"/>
                <a:ea typeface="+mn-ea"/>
                <a:cs typeface="+mn-cs"/>
              </a:rPr>
              <a:t>should be done.</a:t>
            </a:r>
            <a:endParaRPr lang="en-US" dirty="0" smtClean="0"/>
          </a:p>
        </p:txBody>
      </p:sp>
      <p:sp>
        <p:nvSpPr>
          <p:cNvPr id="162820" name="Slide Number Placeholder 3"/>
          <p:cNvSpPr txBox="1">
            <a:spLocks noGrp="1"/>
          </p:cNvSpPr>
          <p:nvPr/>
        </p:nvSpPr>
        <p:spPr bwMode="auto">
          <a:xfrm>
            <a:off x="3884613" y="8684246"/>
            <a:ext cx="2971800" cy="4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r" eaLnBrk="1" hangingPunct="1"/>
            <a:fld id="{B8B34858-44AE-49FB-B74B-C2B14E36D8E2}" type="slidenum">
              <a:rPr lang="en-GB" sz="1200">
                <a:latin typeface="Arial" charset="0"/>
              </a:rPr>
              <a:pPr algn="r" eaLnBrk="1" hangingPunct="1"/>
              <a:t>14</a:t>
            </a:fld>
            <a:endParaRPr lang="en-GB" sz="120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r>
              <a:rPr lang="en-US" b="1" dirty="0" smtClean="0"/>
              <a:t>Trainer</a:t>
            </a:r>
            <a:r>
              <a:rPr lang="en-US" b="1" baseline="0" dirty="0" smtClean="0"/>
              <a:t> Assessor Notes: </a:t>
            </a:r>
            <a:r>
              <a:rPr lang="en-US" b="1" i="1" baseline="0" dirty="0" smtClean="0"/>
              <a:t>Use these notes to help you deliver the session (if needed)</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The Maritime and Coastguard Agency (MCA)</a:t>
            </a:r>
          </a:p>
          <a:p>
            <a:r>
              <a:rPr lang="en-GB" sz="1200" b="0" i="0" u="none" strike="noStrike" kern="1200" baseline="0" dirty="0" smtClean="0">
                <a:solidFill>
                  <a:schemeClr val="tx1"/>
                </a:solidFill>
                <a:latin typeface="+mn-lt"/>
                <a:ea typeface="+mn-ea"/>
                <a:cs typeface="+mn-cs"/>
              </a:rPr>
              <a:t>The Maritime and Coastguard Agency (previously HM Coastguard) coordinates rescue services around the whole</a:t>
            </a:r>
          </a:p>
          <a:p>
            <a:r>
              <a:rPr lang="en-GB" sz="1200" b="0" i="0" u="none" strike="noStrike" kern="1200" baseline="0" dirty="0" smtClean="0">
                <a:solidFill>
                  <a:schemeClr val="tx1"/>
                </a:solidFill>
                <a:latin typeface="+mn-lt"/>
                <a:ea typeface="+mn-ea"/>
                <a:cs typeface="+mn-cs"/>
              </a:rPr>
              <a:t>coastline of the UK. It is responsible for the ‘initiation and coordination of civil maritime search and rescue within the UK’. This includes ‘the mobilisation, organisation and tasking of adequate resources to respond to persons either in distress at sea, or to persons at risk of injury or death on the cliffs or shoreline of the UK’. The Coastguard is therefore the ‘official’ controlling body for all lifeguard units. An effective working relationship with the local Maritime Rescue Centre (MRC) will ensure the lifeguards are used to their maximum potential, as they have become a vital link in the national search and rescue network.</a:t>
            </a:r>
          </a:p>
          <a:p>
            <a:endParaRPr lang="en-GB" sz="1200" b="0"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Royal National Lifeboat Institution (RNLI)</a:t>
            </a:r>
          </a:p>
          <a:p>
            <a:r>
              <a:rPr lang="en-GB" sz="1200" b="0" i="0" u="none" strike="noStrike" kern="1200" baseline="0" dirty="0" smtClean="0">
                <a:solidFill>
                  <a:schemeClr val="tx1"/>
                </a:solidFill>
                <a:latin typeface="+mn-lt"/>
                <a:ea typeface="+mn-ea"/>
                <a:cs typeface="+mn-cs"/>
              </a:rPr>
              <a:t>The Royal National Lifeboat Institution is a charity that saves lives at sea. It provides, on call, 24-hour lifeboat</a:t>
            </a:r>
          </a:p>
          <a:p>
            <a:r>
              <a:rPr lang="en-GB" sz="1200" b="0" i="0" u="none" strike="noStrike" kern="1200" baseline="0" dirty="0" smtClean="0">
                <a:solidFill>
                  <a:schemeClr val="tx1"/>
                </a:solidFill>
                <a:latin typeface="+mn-lt"/>
                <a:ea typeface="+mn-ea"/>
                <a:cs typeface="+mn-cs"/>
              </a:rPr>
              <a:t>search and rescue service to 100 nautical miles out from the coast of the UK and Republic of Ireland. It also</a:t>
            </a:r>
          </a:p>
          <a:p>
            <a:r>
              <a:rPr lang="en-GB" sz="1200" b="0" i="0" u="none" strike="noStrike" kern="1200" baseline="0" dirty="0" smtClean="0">
                <a:solidFill>
                  <a:schemeClr val="tx1"/>
                </a:solidFill>
                <a:latin typeface="+mn-lt"/>
                <a:ea typeface="+mn-ea"/>
                <a:cs typeface="+mn-cs"/>
              </a:rPr>
              <a:t>provides a seasonal lifeguard service on beaches throughout the UK.</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Ambulance Service</a:t>
            </a:r>
          </a:p>
          <a:p>
            <a:r>
              <a:rPr lang="en-GB" sz="1200" b="0" i="0" u="none" strike="noStrike" kern="1200" baseline="0" dirty="0" smtClean="0">
                <a:solidFill>
                  <a:schemeClr val="tx1"/>
                </a:solidFill>
                <a:latin typeface="+mn-lt"/>
                <a:ea typeface="+mn-ea"/>
                <a:cs typeface="+mn-cs"/>
              </a:rPr>
              <a:t>In all cases of resuscitation, drowning event or loss of consciousness, the casualty should go by ambulance to</a:t>
            </a:r>
          </a:p>
          <a:p>
            <a:r>
              <a:rPr lang="en-GB" sz="1200" b="0" i="0" u="none" strike="noStrike" kern="1200" baseline="0" dirty="0" smtClean="0">
                <a:solidFill>
                  <a:schemeClr val="tx1"/>
                </a:solidFill>
                <a:latin typeface="+mn-lt"/>
                <a:ea typeface="+mn-ea"/>
                <a:cs typeface="+mn-cs"/>
              </a:rPr>
              <a:t>the Accident and Emergency department. The Ambulance Service in the UK is now divided into separate trusts and,</a:t>
            </a:r>
          </a:p>
          <a:p>
            <a:r>
              <a:rPr lang="en-GB" sz="1200" b="0" i="0" u="none" strike="noStrike" kern="1200" baseline="0" dirty="0" smtClean="0">
                <a:solidFill>
                  <a:schemeClr val="tx1"/>
                </a:solidFill>
                <a:latin typeface="+mn-lt"/>
                <a:ea typeface="+mn-ea"/>
                <a:cs typeface="+mn-cs"/>
              </a:rPr>
              <a:t>as such, each authority operates slightly differently. It is important to know what the response time of a road</a:t>
            </a:r>
          </a:p>
          <a:p>
            <a:r>
              <a:rPr lang="en-GB" sz="1200" b="0" i="0" u="none" strike="noStrike" kern="1200" baseline="0" dirty="0" smtClean="0">
                <a:solidFill>
                  <a:schemeClr val="tx1"/>
                </a:solidFill>
                <a:latin typeface="+mn-lt"/>
                <a:ea typeface="+mn-ea"/>
                <a:cs typeface="+mn-cs"/>
              </a:rPr>
              <a:t>ambulance is and the type of equipment that you may expect to accompany an ambulance tasked to your beach.</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Fire Service</a:t>
            </a:r>
          </a:p>
          <a:p>
            <a:r>
              <a:rPr lang="en-GB" sz="1200" b="0" i="0" u="none" strike="noStrike" kern="1200" baseline="0" dirty="0" smtClean="0">
                <a:solidFill>
                  <a:schemeClr val="tx1"/>
                </a:solidFill>
                <a:latin typeface="+mn-lt"/>
                <a:ea typeface="+mn-ea"/>
                <a:cs typeface="+mn-cs"/>
              </a:rPr>
              <a:t>Incidents involving fire on the beach are rare, however many beaches are backed by cafes and beach huts. The</a:t>
            </a:r>
          </a:p>
          <a:p>
            <a:r>
              <a:rPr lang="en-GB" sz="1200" b="0" i="0" u="none" strike="noStrike" kern="1200" baseline="0" dirty="0" smtClean="0">
                <a:solidFill>
                  <a:schemeClr val="tx1"/>
                </a:solidFill>
                <a:latin typeface="+mn-lt"/>
                <a:ea typeface="+mn-ea"/>
                <a:cs typeface="+mn-cs"/>
              </a:rPr>
              <a:t>modern Fire Service has a wider role, including dealing with hazardous materials that may have washed up,</a:t>
            </a:r>
          </a:p>
          <a:p>
            <a:r>
              <a:rPr lang="en-GB" sz="1200" b="0" i="0" u="none" strike="noStrike" kern="1200" baseline="0" dirty="0" smtClean="0">
                <a:solidFill>
                  <a:schemeClr val="tx1"/>
                </a:solidFill>
                <a:latin typeface="+mn-lt"/>
                <a:ea typeface="+mn-ea"/>
                <a:cs typeface="+mn-cs"/>
              </a:rPr>
              <a:t>removing stuck or trapped persons as well as general support to any emergency situation.</a:t>
            </a:r>
          </a:p>
          <a:p>
            <a:endParaRPr lang="en-GB" sz="1200" b="1" i="0" u="none" strike="noStrike" kern="1200" baseline="0" dirty="0" smtClean="0">
              <a:solidFill>
                <a:schemeClr val="tx1"/>
              </a:solidFill>
              <a:latin typeface="+mn-lt"/>
              <a:ea typeface="+mn-ea"/>
              <a:cs typeface="+mn-cs"/>
            </a:endParaRPr>
          </a:p>
          <a:p>
            <a:r>
              <a:rPr lang="en-GB" sz="1200" b="1" i="0" u="none" strike="noStrike" kern="1200" baseline="0" dirty="0" smtClean="0">
                <a:solidFill>
                  <a:schemeClr val="tx1"/>
                </a:solidFill>
                <a:latin typeface="+mn-lt"/>
                <a:ea typeface="+mn-ea"/>
                <a:cs typeface="+mn-cs"/>
              </a:rPr>
              <a:t>Police</a:t>
            </a:r>
          </a:p>
          <a:p>
            <a:r>
              <a:rPr lang="en-GB" sz="1200" b="0" i="0" u="none" strike="noStrike" kern="1200" baseline="0" dirty="0" smtClean="0">
                <a:solidFill>
                  <a:schemeClr val="tx1"/>
                </a:solidFill>
                <a:latin typeface="+mn-lt"/>
                <a:ea typeface="+mn-ea"/>
                <a:cs typeface="+mn-cs"/>
              </a:rPr>
              <a:t>Unfortunately aggression on the beach is not uncommon, in all instances of disorderly behaviour, aggression or</a:t>
            </a:r>
          </a:p>
          <a:p>
            <a:r>
              <a:rPr lang="en-GB" sz="1200" b="0" i="0" u="none" strike="noStrike" kern="1200" baseline="0" dirty="0" smtClean="0">
                <a:solidFill>
                  <a:schemeClr val="tx1"/>
                </a:solidFill>
                <a:latin typeface="+mn-lt"/>
                <a:ea typeface="+mn-ea"/>
                <a:cs typeface="+mn-cs"/>
              </a:rPr>
              <a:t>suspicious behaviour the Police should be notified immediately. It is worth having the local Police non emergency number in the Beach Lifeguard Unit. Police can also be used to assist in removing or keeping people out of the water, particularly if the individual is intoxicated.</a:t>
            </a:r>
          </a:p>
        </p:txBody>
      </p:sp>
      <p:sp>
        <p:nvSpPr>
          <p:cNvPr id="212996" name="Slide Number Placeholder 3"/>
          <p:cNvSpPr txBox="1">
            <a:spLocks noGrp="1"/>
          </p:cNvSpPr>
          <p:nvPr/>
        </p:nvSpPr>
        <p:spPr bwMode="auto">
          <a:xfrm>
            <a:off x="3884613" y="8684246"/>
            <a:ext cx="2971800" cy="4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r" eaLnBrk="1" hangingPunct="1"/>
            <a:fld id="{7BF070A5-0F50-4963-B1BA-FB775F62FD1F}" type="slidenum">
              <a:rPr lang="en-GB" sz="1200">
                <a:latin typeface="Arial" charset="0"/>
              </a:rPr>
              <a:pPr algn="r" eaLnBrk="1" hangingPunct="1"/>
              <a:t>16</a:t>
            </a:fld>
            <a:endParaRPr lang="en-GB" sz="120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2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a:buFont typeface="Arial" pitchFamily="34" charset="0"/>
              <a:buNone/>
            </a:pPr>
            <a:endParaRPr lang="en-GB" sz="1200" b="0" i="0" u="none" strike="noStrike" kern="1200" baseline="0" dirty="0" smtClean="0">
              <a:solidFill>
                <a:schemeClr val="tx1"/>
              </a:solidFill>
              <a:latin typeface="+mn-lt"/>
              <a:ea typeface="+mn-ea"/>
              <a:cs typeface="+mn-cs"/>
            </a:endParaRPr>
          </a:p>
        </p:txBody>
      </p:sp>
      <p:sp>
        <p:nvSpPr>
          <p:cNvPr id="212996" name="Slide Number Placeholder 3"/>
          <p:cNvSpPr txBox="1">
            <a:spLocks noGrp="1"/>
          </p:cNvSpPr>
          <p:nvPr/>
        </p:nvSpPr>
        <p:spPr bwMode="auto">
          <a:xfrm>
            <a:off x="3884613" y="8684246"/>
            <a:ext cx="2971800" cy="458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83" tIns="46292" rIns="92583" bIns="46292" anchor="b"/>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algn="r" eaLnBrk="1" hangingPunct="1"/>
            <a:fld id="{7BF070A5-0F50-4963-B1BA-FB775F62FD1F}" type="slidenum">
              <a:rPr lang="en-GB" sz="1200">
                <a:latin typeface="Arial" charset="0"/>
              </a:rPr>
              <a:pPr algn="r" eaLnBrk="1" hangingPunct="1"/>
              <a:t>17</a:t>
            </a:fld>
            <a:endParaRPr lang="en-GB" sz="120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C39469-67D4-44A8-881D-1CFA90DB0AC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3778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CF52C1-A86E-4B83-9B66-F4381A67656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97574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CD778CF-D775-45C5-9854-B02DCE2756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54133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13A63C-B692-4F9A-BBA2-98BAE4D9367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99217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ED481C-653F-4AB3-AA1F-12F6745351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3773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E7D8DB8-E2B1-4150-B177-7D5F79183C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0546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CDB7ED7-C5A0-410A-80ED-2ECD95A4C6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56626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E3330BE-BD14-4634-8D9F-850C760BC85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17515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714EBE7-E2F1-4AE0-9890-915FECAC03B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89309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9594B0E-98D1-487C-A591-0F3E2691E29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92218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1120577-E22C-44CB-A58C-F23E201CA82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6839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fontAlgn="base">
              <a:spcBef>
                <a:spcPct val="0"/>
              </a:spcBef>
              <a:spcAft>
                <a:spcPct val="0"/>
              </a:spcAft>
              <a:defRPr/>
            </a:pPr>
            <a:endParaRPr lang="en-US">
              <a:solidFill>
                <a:srgbClr val="000000"/>
              </a:solidFill>
              <a:latin typeface="Times" charset="0"/>
              <a:ea typeface="ＭＳ Ｐゴシック" charset="-128"/>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fontAlgn="base">
              <a:spcBef>
                <a:spcPct val="0"/>
              </a:spcBef>
              <a:spcAft>
                <a:spcPct val="0"/>
              </a:spcAft>
              <a:defRPr/>
            </a:pPr>
            <a:endParaRPr lang="en-US">
              <a:solidFill>
                <a:srgbClr val="000000"/>
              </a:solidFill>
              <a:latin typeface="Times" charset="0"/>
              <a:ea typeface="ＭＳ Ｐゴシック" charset="-128"/>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fontAlgn="base">
              <a:spcBef>
                <a:spcPct val="0"/>
              </a:spcBef>
              <a:spcAft>
                <a:spcPct val="0"/>
              </a:spcAft>
              <a:defRPr/>
            </a:pPr>
            <a:fld id="{4BE251BB-012E-43B8-A8A7-EF5FDA874801}" type="slidenum">
              <a:rPr lang="en-US">
                <a:solidFill>
                  <a:srgbClr val="000000"/>
                </a:solidFill>
                <a:latin typeface="Times" charset="0"/>
                <a:ea typeface="ＭＳ Ｐゴシック" charset="-128"/>
              </a:rPr>
              <a:pPr fontAlgn="base">
                <a:spcBef>
                  <a:spcPct val="0"/>
                </a:spcBef>
                <a:spcAft>
                  <a:spcPct val="0"/>
                </a:spcAft>
                <a:defRPr/>
              </a:pPr>
              <a:t>‹#›</a:t>
            </a:fld>
            <a:endParaRPr lang="en-US">
              <a:solidFill>
                <a:srgbClr val="000000"/>
              </a:solidFill>
              <a:latin typeface="Times" charset="0"/>
              <a:ea typeface="ＭＳ Ｐゴシック" charset="-128"/>
            </a:endParaRPr>
          </a:p>
        </p:txBody>
      </p:sp>
    </p:spTree>
    <p:extLst>
      <p:ext uri="{BB962C8B-B14F-4D97-AF65-F5344CB8AC3E}">
        <p14:creationId xmlns:p14="http://schemas.microsoft.com/office/powerpoint/2010/main" val="24892267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112"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www.google.co.uk/url?sa=i&amp;rct=j&amp;q=&amp;esrc=s&amp;frm=1&amp;source=images&amp;cd=&amp;cad=rja&amp;docid=eiWK_deBOBAeSM&amp;tbnid=HIdlYKpygWFT9M:&amp;ved=0CAUQjRw&amp;url=http://www.perranporthslsc.org.uk/?page_id=74&amp;ei=2VJdUfSFIYnE0QXrrIH4Dw&amp;bvm=bv.44770516,d.d2k&amp;psig=AFQjCNG5DpYoa7MFIjH1YvTOiYPMKd2bGA&amp;ust=1365156942722011" TargetMode="External"/><Relationship Id="rId7" Type="http://schemas.openxmlformats.org/officeDocument/2006/relationships/hyperlink" Target="http://www.google.co.uk/url?sa=i&amp;rct=j&amp;q=&amp;esrc=s&amp;frm=1&amp;source=images&amp;cd=&amp;cad=rja&amp;docid=eiWK_deBOBAeSM&amp;tbnid=HIdlYKpygWFT9M:&amp;ved=0CAUQjRw&amp;url=http://news.bbc.co.uk/2/hi/uk_news/england/devon/6923585.stm&amp;ei=KVNdUaOaEomX1AXmrIDgBg&amp;bvm=bv.44770516,d.d2k&amp;psig=AFQjCNG5DpYoa7MFIjH1YvTOiYPMKd2bGA&amp;ust=136515694272201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google.co.uk/url?sa=i&amp;rct=j&amp;q=&amp;esrc=s&amp;frm=1&amp;source=images&amp;cd=&amp;cad=rja&amp;docid=eiWK_deBOBAeSM&amp;tbnid=HIdlYKpygWFT9M:&amp;ved=0CAUQjRw&amp;url=http://www.perranporthslsc.org.uk/?page_id=511&amp;ei=AlNdUfDdF6PD0QWjwYHwAQ&amp;bvm=bv.44770516,d.d2k&amp;psig=AFQjCNG5DpYoa7MFIjH1YvTOiYPMKd2bGA&amp;ust=1365156942722011" TargetMode="Externa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2ahUKEwi_icrtgKPZAhXILFAKHd_BCz0QjRx6BAgAEAY&amp;url=https://nsfsakai.nthsydney.tafensw.edu.au/access/content/group/c6670d14-a876-4456-a2e8-20649f2a9d73/FirstAid/html/Drowning.html&amp;psig=AOvVaw2yca0FTjN408wyQL4pp47H&amp;ust=1518615264289695"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hyperlink" Target="http://www.dft.gov.uk/mca/" TargetMode="External"/><Relationship Id="rId7" Type="http://schemas.openxmlformats.org/officeDocument/2006/relationships/hyperlink" Target="http://www.google.co.uk/url?sa=i&amp;rct=j&amp;q=&amp;esrc=s&amp;frm=1&amp;source=images&amp;cd=&amp;cad=rja&amp;docid=-r5nuTg0-lZeZM&amp;tbnid=pFc9Ff3wJU1A_M:&amp;ved=0CAUQjRw&amp;url=http://news.bbc.co.uk/2/hi/health/7789236.stm&amp;ei=goldUbq-G6PN0QWzlYDoDA&amp;psig=AFQjCNEK3XxP71dDbdjFR9OKk-IIGzKIaw&amp;ust=1365170861380615" TargetMode="External"/><Relationship Id="rId12"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hyperlink" Target="http://www.google.co.uk/url?sa=i&amp;rct=j&amp;q=&amp;esrc=s&amp;frm=1&amp;source=images&amp;cd=&amp;cad=rja&amp;docid=f5uS9Xuga1X8mM&amp;tbnid=kEYqEROhtl8eqM:&amp;ved=0CAUQjRw&amp;url=http://news.bbc.co.uk/2/hi/uk_news/england/cornwall/6288026.stm&amp;ei=HItdUZFr4pvRBeu8gPAK&amp;psig=AFQjCNFU_PB0gtIPmxNP1gLFO9Q2ygC--Q&amp;ust=1365171249955434" TargetMode="External"/><Relationship Id="rId5" Type="http://schemas.openxmlformats.org/officeDocument/2006/relationships/hyperlink" Target="http://www.google.co.uk/url?sa=i&amp;rct=j&amp;q=&amp;esrc=s&amp;frm=1&amp;source=images&amp;cd=&amp;cad=rja&amp;docid=IELSI-ymplC5lM&amp;tbnid=ZeuGlIe1X3E6uM:&amp;ved=0CAUQjRw&amp;url=http://commons.wikimedia.org/wiki/File:RNLI_FLAG.png&amp;ei=2YhdUbfNDtSY0AXLm4CIBQ&amp;psig=AFQjCNGXoH0RHJwDE7KWCwbmnRHvdEc0yA&amp;ust=1365170758249547" TargetMode="External"/><Relationship Id="rId10" Type="http://schemas.openxmlformats.org/officeDocument/2006/relationships/image" Target="../media/image13.jpeg"/><Relationship Id="rId4" Type="http://schemas.openxmlformats.org/officeDocument/2006/relationships/image" Target="../media/image10.jpeg"/><Relationship Id="rId9" Type="http://schemas.openxmlformats.org/officeDocument/2006/relationships/hyperlink" Target="http://www.google.co.uk/url?sa=i&amp;rct=j&amp;q=&amp;esrc=s&amp;frm=1&amp;source=images&amp;cd=&amp;cad=rja&amp;docid=Pq3ptdKuqXKtxM&amp;tbnid=Igr_Mro1XAg6BM:&amp;ved=0CAUQjRw&amp;url=http://www.logismarket.co.uk/iveco/guernsey-fire/1017315744-345914843-nd.html&amp;ei=7oldUbyGC-as0QX97oCICw&amp;psig=AFQjCNHFrko7aD1LyFIxw0ywbFk2L4c-IA&amp;ust=1365171023599153"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hyperlink" Target="http://www.google.co.uk/url?sa=i&amp;rct=j&amp;q=&amp;esrc=s&amp;source=images&amp;cd=&amp;cad=rja&amp;uact=8&amp;ved=2ahUKEwjfirfF2qfZAhUCXMAKHWRMCzkQjRx6BAgAEAY&amp;url=http://www.dunbarlifeboat.org.uk/&amp;psig=AOvVaw3Rslc8eWKRRuyYK6uRxVwe&amp;ust=1518776778808945" TargetMode="External"/><Relationship Id="rId3" Type="http://schemas.openxmlformats.org/officeDocument/2006/relationships/hyperlink" Target="https://www.google.co.uk/url?sa=i&amp;rct=j&amp;q=&amp;esrc=s&amp;source=images&amp;cd=&amp;cad=rja&amp;uact=8&amp;ved=2ahUKEwiQ57ah2KfZAhXsLcAKHWqgBpgQjRx6BAgAEAY&amp;url=https://en.wikipedia.org/wiki/Maritime_and_Coastguard_Agency&amp;psig=AOvVaw3txhbFvbxK45WhX-7ReY-4&amp;ust=1518776148701471" TargetMode="External"/><Relationship Id="rId7" Type="http://schemas.openxmlformats.org/officeDocument/2006/relationships/hyperlink" Target="http://www.google.co.uk/url?sa=i&amp;rct=j&amp;q=&amp;esrc=s&amp;source=images&amp;cd=&amp;cad=rja&amp;uact=8&amp;ved=2ahUKEwjB25vM2afZAhVsJMAKHccuDqoQjRx6BAgAEAY&amp;url=http://www.squizzes.com/fire-rescue-facts/&amp;psig=AOvVaw0wrK0v24dNv2i_QlsOrUTb&amp;ust=1518776523088430" TargetMode="External"/><Relationship Id="rId12" Type="http://schemas.openxmlformats.org/officeDocument/2006/relationships/image" Target="../media/image19.png"/><Relationship Id="rId2" Type="http://schemas.openxmlformats.org/officeDocument/2006/relationships/notesSlide" Target="../notesSlides/notesSlide9.xml"/><Relationship Id="rId16"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hyperlink" Target="http://www.google.co.uk/url?sa=i&amp;rct=j&amp;q=&amp;esrc=s&amp;source=images&amp;cd=&amp;cad=rja&amp;uact=8&amp;ved=2ahUKEwj33bC62qfZAhUrAsAKHYQHClAQjRx6BAgAEAY&amp;url=http://www.yorkrescueboat.com/wordpress/?service%3Dswift-water-flood-rescue-team&amp;psig=AOvVaw3knGAe364bE5LrxlyG_4nz&amp;ust=1518776755673156" TargetMode="External"/><Relationship Id="rId5" Type="http://schemas.openxmlformats.org/officeDocument/2006/relationships/hyperlink" Target="https://www.google.co.uk/url?sa=i&amp;rct=j&amp;q=&amp;esrc=s&amp;source=images&amp;cd=&amp;cad=rja&amp;uact=8&amp;ved=2ahUKEwjzu7y32afZAhWGW8AKHc-kB9EQjRx6BAgAEAY&amp;url=https://www.wpclipart.com/travel/US_Road_Signs/info/police.png.html&amp;psig=AOvVaw3PcBZl7wI2QN-BsrsKDQB0&amp;ust=1518776480249449" TargetMode="External"/><Relationship Id="rId15" Type="http://schemas.openxmlformats.org/officeDocument/2006/relationships/hyperlink" Target="https://www.google.co.uk/url?sa=i&amp;rct=j&amp;q=&amp;esrc=s&amp;source=images&amp;cd=&amp;cad=rja&amp;uact=8&amp;ved=2ahUKEwjch9zo2qfZAhUEKcAKHTdSDboQjRx6BAgAEAY&amp;url=https://redbankcoffee.com/products/mountain-rescue&amp;psig=AOvVaw3QVYkHg58ROpBppRU5Lsmx&amp;ust=1518776828814567" TargetMode="External"/><Relationship Id="rId10" Type="http://schemas.openxmlformats.org/officeDocument/2006/relationships/image" Target="../media/image18.png"/><Relationship Id="rId4" Type="http://schemas.openxmlformats.org/officeDocument/2006/relationships/image" Target="../media/image15.png"/><Relationship Id="rId9" Type="http://schemas.openxmlformats.org/officeDocument/2006/relationships/hyperlink" Target="http://www.google.co.uk/url?sa=i&amp;rct=j&amp;q=&amp;esrc=s&amp;source=images&amp;cd=&amp;cad=rja&amp;uact=8&amp;ved=2ahUKEwjGy_H72afZAhVMJcAKHbz2AVMQjRx6BAgAEAY&amp;url=http://webiconspng.com/icon/49348&amp;psig=AOvVaw3XrCmHhtduaeylmBxFQFFP&amp;ust=1518776622720859" TargetMode="External"/><Relationship Id="rId1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ucDd8IYLfVeebM&amp;tbnid=9sCUexdt1EegkM:&amp;ved=0CAUQjRw&amp;url=http://groundfloormedia.com/blog/2011/11/9-audiences-that-aren%E2%80%99t-the-media-to-target-during-a-crisis/&amp;ei=i4tdUaCTBtGo0wW-54C4Ag&amp;bvm=bv.44770516,d.d2k&amp;psig=AFQjCNGWY2crCpNSxbIZJMO2K6-IHK_Fgw&amp;ust=1365171463845229"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DGlgntMv7Y1TVM&amp;tbnid=-3IgG60LfiEJQM:&amp;ved=0CAUQjRw&amp;url=http://devon.greatbritishlife.co.uk/article/surf-life-saves-lives-42988/&amp;ei=KYNdUev8DOKJ0AXU9YDwAw&amp;bvm=bv.44770516,d.d2k&amp;psig=AFQjCNHT9S16MQjr8KtIMbax5Zema6vciA&amp;ust=1365167954968353"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hyperlink" Target="http://www.google.co.uk/url?sa=i&amp;rct=j&amp;q=&amp;esrc=s&amp;frm=1&amp;source=images&amp;cd=&amp;cad=rja&amp;docid=h27d9MmC4Q1zFM&amp;tbnid=5MbTIrsxX1nSjM:&amp;ved=0CAUQjRw&amp;url=http://www.perranporthslsc.org.uk/?page_id=511&amp;ei=NoNdUY3CLtGV0QXxvYH4Cw&amp;bvm=bv.44770516,d.d2k&amp;psig=AFQjCNHT9S16MQjr8KtIMbax5Zema6vciA&amp;ust=1365167954968353" TargetMode="External"/><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uk/url?sa=i&amp;rct=j&amp;q=&amp;esrc=s&amp;frm=1&amp;source=images&amp;cd=&amp;cad=rja&amp;docid=uu2yapRXAbqcaM&amp;tbnid=w4knrCaXKt3pbM:&amp;ved=0CAUQjRw&amp;url=http://www.westcornwalladventure.co.uk/blog/?cat=15&amp;ei=RoRdUfPLPMmH0AWAkIDACA&amp;bvm=bv.44770516,d.d2k&amp;psig=AFQjCNGVc6kJuCwR7nIzVHYShvIXUFRTBA&amp;ust=1365169581501535"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www.google.co.uk/url?sa=i&amp;rct=j&amp;q=&amp;esrc=s&amp;source=images&amp;cd=&amp;cad=rja&amp;uact=8&amp;ved=0ahUKEwi9j_CV5PfKAhXEWBQKHWdNDRoQjRwIBw&amp;url=http://www.truelifecoaching.com/wp-content/uploads/2014/03/&amp;bvm=bv.114195076,d.d24&amp;psig=AFQjCNGvHw_iCRUHrAitE95S2xEMKHeg-w&amp;ust=1455557440606602"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cad=rja&amp;uact=8&amp;ved=0ahUKEwiGyKj15PfKAhVDShQKHbVBBxEQjRwIBw&amp;url=https://www.keenalignment.com/confident-employees-are-successful-employees/&amp;bvm=bv.114195076,d.d24&amp;psig=AFQjCNE9DDHkLze3At0pa12YwhdPZ0a-LQ&amp;ust=1455557595993522" TargetMode="External"/><Relationship Id="rId2" Type="http://schemas.openxmlformats.org/officeDocument/2006/relationships/hyperlink" Target="http://www.google.co.uk/url?sa=i&amp;rct=j&amp;q=&amp;esrc=s&amp;source=images&amp;cd=&amp;cad=rja&amp;uact=8&amp;ved=0ahUKEwiGoILf5PfKAhUGthQKHSi9CkoQjRwIBw&amp;url=http://www.medleague.com/blog/?attachment_id%3D3473/feed/&amp;bvm=bv.114195076,d.d24&amp;psig=AFQjCNE9DDHkLze3At0pa12YwhdPZ0a-LQ&amp;ust=1455557595993522" TargetMode="Externa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j_gs6S-aLZAhWFKVAKHUzDBmcQjRx6BAgAEAY&amp;url=http://moziru.com/explore/Red%20Cross%20clipart%20lifeguard/&amp;psig=AOvVaw2exwzDmWF5UJe_O-jSf7Xs&amp;ust=1518613160088958"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hyperlink" Target="http://www.google.co.uk/url?sa=i&amp;rct=j&amp;q=&amp;esrc=s&amp;source=images&amp;cd=&amp;cad=rja&amp;uact=8&amp;ved=2ahUKEwj4ufHT_aLZAhXBhrQKHSQqAfsQjRx6BAgAEAY&amp;url=http://www.iconarchive.com/show/junior-icons-by-treetog/document-icon.html&amp;psig=AOvVaw1YbOuAMWLC4aMCrNLcPT25&amp;ust=1518614402412403"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4"/>
          <p:cNvSpPr>
            <a:spLocks noGrp="1"/>
          </p:cNvSpPr>
          <p:nvPr>
            <p:ph type="ctrTitle"/>
          </p:nvPr>
        </p:nvSpPr>
        <p:spPr>
          <a:xfrm>
            <a:off x="179512" y="-387424"/>
            <a:ext cx="7488956" cy="3286125"/>
          </a:xfrm>
        </p:spPr>
        <p:txBody>
          <a:bodyPr/>
          <a:lstStyle/>
          <a:p>
            <a:pPr>
              <a:defRPr/>
            </a:pPr>
            <a:r>
              <a:rPr lang="en-US" sz="4800" b="1" dirty="0" smtClean="0">
                <a:solidFill>
                  <a:srgbClr val="FFFF00"/>
                </a:solidFill>
                <a:effectLst>
                  <a:outerShdw blurRad="38100" dist="38100" dir="2700000" algn="tl">
                    <a:srgbClr val="C0C0C0"/>
                  </a:outerShdw>
                </a:effectLst>
                <a:latin typeface="Calibri" pitchFamily="34" charset="0"/>
              </a:rPr>
              <a:t>SLSGB Lifeguard Awards</a:t>
            </a:r>
            <a:br>
              <a:rPr lang="en-US" sz="4800" b="1" dirty="0" smtClean="0">
                <a:solidFill>
                  <a:srgbClr val="FFFF00"/>
                </a:solidFill>
                <a:effectLst>
                  <a:outerShdw blurRad="38100" dist="38100" dir="2700000" algn="tl">
                    <a:srgbClr val="C0C0C0"/>
                  </a:outerShdw>
                </a:effectLst>
                <a:latin typeface="Calibri" pitchFamily="34" charset="0"/>
              </a:rPr>
            </a:br>
            <a:r>
              <a:rPr lang="en-US" sz="4800" b="1" dirty="0" smtClean="0">
                <a:solidFill>
                  <a:srgbClr val="FFFF00"/>
                </a:solidFill>
                <a:effectLst>
                  <a:outerShdw blurRad="38100" dist="38100" dir="2700000" algn="tl">
                    <a:srgbClr val="C0C0C0"/>
                  </a:outerShdw>
                </a:effectLst>
                <a:latin typeface="Calibri" pitchFamily="34" charset="0"/>
              </a:rPr>
              <a:t>Working Practices</a:t>
            </a:r>
          </a:p>
        </p:txBody>
      </p:sp>
      <p:pic>
        <p:nvPicPr>
          <p:cNvPr id="4" name="Picture 2" descr="http://www.perranporthslsc.org.uk/wp/wp-content/uploads/2010/01/image_ppslsc_171.jpg">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075" r="20201"/>
          <a:stretch/>
        </p:blipFill>
        <p:spPr bwMode="auto">
          <a:xfrm>
            <a:off x="2771800" y="2835288"/>
            <a:ext cx="2948199" cy="2642047"/>
          </a:xfrm>
          <a:prstGeom prst="rect">
            <a:avLst/>
          </a:prstGeom>
          <a:noFill/>
          <a:ln w="25400">
            <a:solidFill>
              <a:srgbClr val="FF0000"/>
            </a:solidFill>
          </a:ln>
          <a:extLst>
            <a:ext uri="{909E8E84-426E-40DD-AFC4-6F175D3DCCD1}">
              <a14:hiddenFill xmlns:a14="http://schemas.microsoft.com/office/drawing/2010/main">
                <a:solidFill>
                  <a:srgbClr val="FFFFFF"/>
                </a:solidFill>
              </a14:hiddenFill>
            </a:ext>
          </a:extLst>
        </p:spPr>
      </p:pic>
      <p:pic>
        <p:nvPicPr>
          <p:cNvPr id="5" name="Picture 4" descr="http://www.perranporthslsc.org.uk/wp/wp-content/uploads/2010/01/image_ppslsc_20.jpg">
            <a:hlinkClick r:id="rId5"/>
          </p:cNvPr>
          <p:cNvPicPr>
            <a:picLocks noChangeAspect="1" noChangeArrowheads="1"/>
          </p:cNvPicPr>
          <p:nvPr/>
        </p:nvPicPr>
        <p:blipFill>
          <a:blip r:embed="rId6"/>
          <a:stretch>
            <a:fillRect/>
          </a:stretch>
        </p:blipFill>
        <p:spPr bwMode="auto">
          <a:xfrm>
            <a:off x="5868144" y="2841700"/>
            <a:ext cx="3038846" cy="2629220"/>
          </a:xfrm>
          <a:prstGeom prst="rect">
            <a:avLst/>
          </a:prstGeom>
          <a:noFill/>
          <a:ln w="25400">
            <a:solidFill>
              <a:srgbClr val="FF0000"/>
            </a:solidFill>
          </a:ln>
          <a:extLst>
            <a:ext uri="{909E8E84-426E-40DD-AFC4-6F175D3DCCD1}">
              <a14:hiddenFill xmlns:a14="http://schemas.microsoft.com/office/drawing/2010/main">
                <a:solidFill>
                  <a:srgbClr val="FFFFFF"/>
                </a:solidFill>
              </a14:hiddenFill>
            </a:ext>
          </a:extLst>
        </p:spPr>
      </p:pic>
      <p:pic>
        <p:nvPicPr>
          <p:cNvPr id="6" name="Picture 6" descr="http://newsimg.bbc.co.uk/media/images/44029000/jpg/_44029929_perranporth_lifeguard203.jpg">
            <a:hlinkClick r:id="rId7"/>
          </p:cNvPr>
          <p:cNvPicPr>
            <a:picLocks noChangeAspect="1" noChangeArrowheads="1"/>
          </p:cNvPicPr>
          <p:nvPr/>
        </p:nvPicPr>
        <p:blipFill>
          <a:blip r:embed="rId8"/>
          <a:stretch>
            <a:fillRect/>
          </a:stretch>
        </p:blipFill>
        <p:spPr bwMode="auto">
          <a:xfrm>
            <a:off x="138475" y="2841043"/>
            <a:ext cx="2486529" cy="2630537"/>
          </a:xfrm>
          <a:prstGeom prst="rect">
            <a:avLst/>
          </a:prstGeom>
          <a:noFill/>
          <a:ln w="25400">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138426"/>
      </p:ext>
    </p:extLst>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2468910" y="476672"/>
            <a:ext cx="3960440" cy="792088"/>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1" eaLnBrk="0" fontAlgn="base" hangingPunct="0">
              <a:spcBef>
                <a:spcPct val="0"/>
              </a:spcBef>
              <a:spcAft>
                <a:spcPct val="0"/>
              </a:spcAft>
            </a:pPr>
            <a:r>
              <a:rPr kumimoji="0" lang="en-GB" sz="3200" b="0" i="0" u="none" strike="noStrike" cap="none" normalizeH="0" baseline="0" dirty="0" smtClean="0">
                <a:ln>
                  <a:noFill/>
                </a:ln>
                <a:solidFill>
                  <a:schemeClr val="tx1"/>
                </a:solidFill>
                <a:effectLst/>
                <a:latin typeface="Calibri" panose="020F0502020204030204" pitchFamily="34" charset="0"/>
              </a:rPr>
              <a:t>What is an </a:t>
            </a:r>
            <a:r>
              <a:rPr lang="en-GB" sz="3200" b="1" dirty="0">
                <a:latin typeface="Calibri" panose="020F0502020204030204" pitchFamily="34" charset="0"/>
              </a:rPr>
              <a:t>L</a:t>
            </a:r>
            <a:r>
              <a:rPr kumimoji="0" lang="en-GB" sz="3200" b="1" i="0" u="none" strike="noStrike" cap="none" normalizeH="0" baseline="0" dirty="0" smtClean="0">
                <a:ln>
                  <a:noFill/>
                </a:ln>
                <a:solidFill>
                  <a:schemeClr val="tx1"/>
                </a:solidFill>
                <a:effectLst/>
                <a:latin typeface="Calibri" panose="020F0502020204030204" pitchFamily="34" charset="0"/>
              </a:rPr>
              <a:t>OP?</a:t>
            </a:r>
            <a:endParaRPr kumimoji="0" lang="en-GB" sz="3200" b="1" i="0" u="none" strike="noStrike" cap="none" normalizeH="0" baseline="0" dirty="0">
              <a:ln>
                <a:noFill/>
              </a:ln>
              <a:solidFill>
                <a:schemeClr val="tx1"/>
              </a:solidFill>
              <a:effectLst/>
              <a:latin typeface="Calibri" panose="020F0502020204030204" pitchFamily="34" charset="0"/>
            </a:endParaRPr>
          </a:p>
        </p:txBody>
      </p:sp>
      <p:sp>
        <p:nvSpPr>
          <p:cNvPr id="6" name="Down Arrow 5"/>
          <p:cNvSpPr/>
          <p:nvPr/>
        </p:nvSpPr>
        <p:spPr bwMode="auto">
          <a:xfrm>
            <a:off x="4197102" y="1529966"/>
            <a:ext cx="504056" cy="792088"/>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12" charset="0"/>
            </a:endParaRPr>
          </a:p>
        </p:txBody>
      </p:sp>
      <p:sp>
        <p:nvSpPr>
          <p:cNvPr id="7" name="Rectangle 6"/>
          <p:cNvSpPr/>
          <p:nvPr/>
        </p:nvSpPr>
        <p:spPr>
          <a:xfrm>
            <a:off x="1340768" y="2470705"/>
            <a:ext cx="6399584" cy="1200329"/>
          </a:xfrm>
          <a:prstGeom prst="rect">
            <a:avLst/>
          </a:prstGeom>
        </p:spPr>
        <p:txBody>
          <a:bodyPr wrap="square">
            <a:spAutoFit/>
          </a:bodyPr>
          <a:lstStyle/>
          <a:p>
            <a:pPr algn="ctr"/>
            <a:r>
              <a:rPr lang="en-GB" sz="3600" b="1" dirty="0" smtClean="0">
                <a:solidFill>
                  <a:srgbClr val="FFFF00"/>
                </a:solidFill>
                <a:latin typeface="Calibri" pitchFamily="34" charset="0"/>
                <a:ea typeface="ＭＳ Ｐゴシック" charset="-128"/>
              </a:rPr>
              <a:t>Local Operating Procedure</a:t>
            </a:r>
          </a:p>
          <a:p>
            <a:pPr algn="ctr"/>
            <a:endParaRPr lang="en-GB" sz="3600" b="1" dirty="0">
              <a:solidFill>
                <a:srgbClr val="FFFF00"/>
              </a:solidFill>
              <a:latin typeface="Calibri" pitchFamily="34" charset="0"/>
              <a:ea typeface="ＭＳ Ｐゴシック" charset="-128"/>
            </a:endParaRPr>
          </a:p>
        </p:txBody>
      </p:sp>
      <p:sp>
        <p:nvSpPr>
          <p:cNvPr id="8" name="Rectangle 7"/>
          <p:cNvSpPr/>
          <p:nvPr/>
        </p:nvSpPr>
        <p:spPr>
          <a:xfrm>
            <a:off x="341412" y="4834607"/>
            <a:ext cx="8496944" cy="1077218"/>
          </a:xfrm>
          <a:prstGeom prst="rect">
            <a:avLst/>
          </a:prstGeom>
        </p:spPr>
        <p:txBody>
          <a:bodyPr wrap="square">
            <a:spAutoFit/>
          </a:bodyPr>
          <a:lstStyle/>
          <a:p>
            <a:pPr algn="ctr"/>
            <a:r>
              <a:rPr lang="en-GB" sz="3200" dirty="0">
                <a:solidFill>
                  <a:schemeClr val="bg1"/>
                </a:solidFill>
                <a:latin typeface="Calibri" pitchFamily="34" charset="0"/>
                <a:ea typeface="ＭＳ Ｐゴシック" charset="-128"/>
              </a:rPr>
              <a:t>A written document that clearly underpins </a:t>
            </a:r>
            <a:r>
              <a:rPr lang="en-GB" sz="3200" u="sng" dirty="0">
                <a:solidFill>
                  <a:schemeClr val="bg1"/>
                </a:solidFill>
                <a:latin typeface="Calibri" pitchFamily="34" charset="0"/>
                <a:ea typeface="ＭＳ Ｐゴシック" charset="-128"/>
              </a:rPr>
              <a:t>hazards &amp; problems</a:t>
            </a:r>
            <a:r>
              <a:rPr lang="en-GB" sz="3200" dirty="0">
                <a:solidFill>
                  <a:schemeClr val="bg1"/>
                </a:solidFill>
                <a:latin typeface="Calibri" pitchFamily="34" charset="0"/>
                <a:ea typeface="ＭＳ Ｐゴシック" charset="-128"/>
              </a:rPr>
              <a:t> on that particular beach </a:t>
            </a:r>
          </a:p>
        </p:txBody>
      </p:sp>
      <p:sp>
        <p:nvSpPr>
          <p:cNvPr id="9" name="Rounded Rectangle 8"/>
          <p:cNvSpPr/>
          <p:nvPr/>
        </p:nvSpPr>
        <p:spPr bwMode="auto">
          <a:xfrm>
            <a:off x="1588232" y="3329744"/>
            <a:ext cx="5967535" cy="1080120"/>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1" algn="ctr" eaLnBrk="0" fontAlgn="base" hangingPunct="0">
              <a:spcBef>
                <a:spcPct val="0"/>
              </a:spcBef>
              <a:spcAft>
                <a:spcPct val="0"/>
              </a:spcAft>
            </a:pPr>
            <a:r>
              <a:rPr lang="en-GB" sz="2800" dirty="0" smtClean="0">
                <a:latin typeface="Calibri" pitchFamily="34" charset="0"/>
                <a:ea typeface="ＭＳ Ｐゴシック" charset="-128"/>
              </a:rPr>
              <a:t>What do you think the purpose of this document is?</a:t>
            </a:r>
            <a:endParaRPr lang="en-GB" sz="2800" dirty="0">
              <a:latin typeface="Calibri" pitchFamily="34" charset="0"/>
              <a:ea typeface="ＭＳ Ｐゴシック" charset="-128"/>
            </a:endParaRPr>
          </a:p>
        </p:txBody>
      </p:sp>
    </p:spTree>
    <p:extLst>
      <p:ext uri="{BB962C8B-B14F-4D97-AF65-F5344CB8AC3E}">
        <p14:creationId xmlns:p14="http://schemas.microsoft.com/office/powerpoint/2010/main" val="2602441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5"/>
          <p:cNvSpPr>
            <a:spLocks noGrp="1"/>
          </p:cNvSpPr>
          <p:nvPr>
            <p:ph sz="half" idx="4294967295"/>
          </p:nvPr>
        </p:nvSpPr>
        <p:spPr>
          <a:xfrm>
            <a:off x="182091" y="908720"/>
            <a:ext cx="8713788" cy="5543550"/>
          </a:xfrm>
        </p:spPr>
        <p:txBody>
          <a:bodyPr/>
          <a:lstStyle/>
          <a:p>
            <a:pPr marL="533400" indent="-533400" eaLnBrk="1" hangingPunct="1">
              <a:buFontTx/>
              <a:buNone/>
            </a:pPr>
            <a:r>
              <a:rPr lang="en-GB" sz="2800" dirty="0" smtClean="0">
                <a:solidFill>
                  <a:schemeClr val="bg1"/>
                </a:solidFill>
                <a:latin typeface="Calibri" pitchFamily="34" charset="0"/>
                <a:ea typeface="ＭＳ Ｐゴシック" charset="-128"/>
              </a:rPr>
              <a:t>The LOP can include:</a:t>
            </a:r>
          </a:p>
          <a:p>
            <a:pPr marL="533400" indent="-533400" eaLnBrk="1" hangingPunct="1">
              <a:buFontTx/>
              <a:buNone/>
            </a:pPr>
            <a:endParaRPr lang="en-GB" sz="2800" dirty="0" smtClean="0">
              <a:solidFill>
                <a:schemeClr val="bg1"/>
              </a:solidFill>
              <a:latin typeface="Calibri" pitchFamily="34" charset="0"/>
              <a:ea typeface="ＭＳ Ｐゴシック" charset="-128"/>
            </a:endParaRPr>
          </a:p>
          <a:p>
            <a:pPr marL="533400" indent="-533400" eaLnBrk="1" hangingPunct="1">
              <a:buFontTx/>
              <a:buAutoNum type="arabicPeriod"/>
            </a:pPr>
            <a:r>
              <a:rPr lang="en-GB" sz="2800" dirty="0" smtClean="0">
                <a:solidFill>
                  <a:schemeClr val="bg1"/>
                </a:solidFill>
                <a:latin typeface="Calibri" pitchFamily="34" charset="0"/>
                <a:ea typeface="ＭＳ Ｐゴシック" charset="-128"/>
              </a:rPr>
              <a:t>Tidal Cut Offs</a:t>
            </a:r>
          </a:p>
          <a:p>
            <a:pPr marL="533400" indent="-533400" eaLnBrk="1" hangingPunct="1">
              <a:buFontTx/>
              <a:buAutoNum type="arabicPeriod"/>
            </a:pPr>
            <a:r>
              <a:rPr lang="en-GB" sz="2800" dirty="0" smtClean="0">
                <a:solidFill>
                  <a:schemeClr val="bg1"/>
                </a:solidFill>
                <a:latin typeface="Calibri" pitchFamily="34" charset="0"/>
                <a:ea typeface="ＭＳ Ｐゴシック" charset="-128"/>
              </a:rPr>
              <a:t>Location of Rip currents </a:t>
            </a:r>
          </a:p>
          <a:p>
            <a:pPr marL="533400" indent="-533400" eaLnBrk="1" hangingPunct="1">
              <a:buFontTx/>
              <a:buAutoNum type="arabicPeriod"/>
            </a:pPr>
            <a:endParaRPr lang="en-GB" sz="2800" dirty="0" smtClean="0">
              <a:solidFill>
                <a:schemeClr val="bg1"/>
              </a:solidFill>
              <a:latin typeface="Calibri" pitchFamily="34" charset="0"/>
              <a:ea typeface="ＭＳ Ｐゴシック" charset="-128"/>
            </a:endParaRPr>
          </a:p>
          <a:p>
            <a:pPr marL="533400" indent="-533400" eaLnBrk="1" hangingPunct="1">
              <a:buFontTx/>
              <a:buNone/>
            </a:pPr>
            <a:r>
              <a:rPr lang="en-GB" sz="2400" i="1" dirty="0" smtClean="0">
                <a:solidFill>
                  <a:schemeClr val="bg1"/>
                </a:solidFill>
                <a:latin typeface="Calibri" pitchFamily="34" charset="0"/>
                <a:ea typeface="ＭＳ Ｐゴシック" charset="-128"/>
              </a:rPr>
              <a:t>When visiting a new beach you should assess the hazards, read </a:t>
            </a:r>
          </a:p>
          <a:p>
            <a:pPr marL="533400" indent="-533400" eaLnBrk="1" hangingPunct="1">
              <a:buFontTx/>
              <a:buNone/>
            </a:pPr>
            <a:r>
              <a:rPr lang="en-GB" sz="2400" i="1" dirty="0" smtClean="0">
                <a:solidFill>
                  <a:schemeClr val="bg1"/>
                </a:solidFill>
                <a:latin typeface="Calibri" pitchFamily="34" charset="0"/>
                <a:ea typeface="ＭＳ Ｐゴシック" charset="-128"/>
              </a:rPr>
              <a:t>NOP’s and EAP’s, Speak to the patrol captains and familiarise </a:t>
            </a:r>
          </a:p>
          <a:p>
            <a:pPr marL="533400" indent="-533400" eaLnBrk="1" hangingPunct="1">
              <a:buFontTx/>
              <a:buNone/>
            </a:pPr>
            <a:r>
              <a:rPr lang="en-GB" sz="2400" i="1" dirty="0" smtClean="0">
                <a:solidFill>
                  <a:schemeClr val="bg1"/>
                </a:solidFill>
                <a:latin typeface="Calibri" pitchFamily="34" charset="0"/>
                <a:ea typeface="ＭＳ Ｐゴシック" charset="-128"/>
              </a:rPr>
              <a:t>yourself with the LOP.</a:t>
            </a:r>
          </a:p>
          <a:p>
            <a:pPr marL="533400" indent="-533400" eaLnBrk="1" hangingPunct="1">
              <a:buFontTx/>
              <a:buNone/>
            </a:pPr>
            <a:endParaRPr lang="en-GB" sz="2400" dirty="0" smtClean="0">
              <a:solidFill>
                <a:schemeClr val="bg1"/>
              </a:solidFill>
              <a:latin typeface="Calibri" pitchFamily="34" charset="0"/>
              <a:ea typeface="ＭＳ Ｐゴシック" charset="-128"/>
            </a:endParaRPr>
          </a:p>
          <a:p>
            <a:pPr marL="533400" indent="-533400" eaLnBrk="1" hangingPunct="1">
              <a:spcBef>
                <a:spcPct val="0"/>
              </a:spcBef>
              <a:buFontTx/>
              <a:buNone/>
            </a:pPr>
            <a:r>
              <a:rPr lang="en-GB" sz="2400" dirty="0" smtClean="0">
                <a:solidFill>
                  <a:schemeClr val="bg1"/>
                </a:solidFill>
                <a:latin typeface="Calibri" pitchFamily="34" charset="0"/>
                <a:ea typeface="ＭＳ Ｐゴシック" charset="-128"/>
              </a:rPr>
              <a:t>There is a </a:t>
            </a:r>
            <a:r>
              <a:rPr lang="en-GB" sz="2400" b="1" dirty="0" smtClean="0">
                <a:solidFill>
                  <a:schemeClr val="bg1"/>
                </a:solidFill>
                <a:latin typeface="Calibri" pitchFamily="34" charset="0"/>
                <a:ea typeface="ＭＳ Ｐゴシック" charset="-128"/>
              </a:rPr>
              <a:t>legal obligation </a:t>
            </a:r>
            <a:r>
              <a:rPr lang="en-GB" sz="2400" dirty="0" smtClean="0">
                <a:solidFill>
                  <a:schemeClr val="bg1"/>
                </a:solidFill>
                <a:latin typeface="Calibri" pitchFamily="34" charset="0"/>
                <a:ea typeface="ＭＳ Ｐゴシック" charset="-128"/>
              </a:rPr>
              <a:t>to have written operating policies and </a:t>
            </a:r>
          </a:p>
          <a:p>
            <a:pPr marL="533400" indent="-533400" eaLnBrk="1" hangingPunct="1">
              <a:spcBef>
                <a:spcPct val="0"/>
              </a:spcBef>
              <a:buFontTx/>
              <a:buNone/>
            </a:pPr>
            <a:r>
              <a:rPr lang="en-GB" sz="2400" dirty="0" smtClean="0">
                <a:solidFill>
                  <a:schemeClr val="bg1"/>
                </a:solidFill>
                <a:latin typeface="Calibri" pitchFamily="34" charset="0"/>
                <a:ea typeface="ＭＳ Ｐゴシック" charset="-128"/>
              </a:rPr>
              <a:t>they are vital to ensure that all Lifeguards understand their role in </a:t>
            </a:r>
          </a:p>
          <a:p>
            <a:pPr marL="533400" indent="-533400" eaLnBrk="1" hangingPunct="1">
              <a:spcBef>
                <a:spcPct val="0"/>
              </a:spcBef>
              <a:buFontTx/>
              <a:buNone/>
            </a:pPr>
            <a:r>
              <a:rPr lang="en-GB" sz="2400" dirty="0" smtClean="0">
                <a:solidFill>
                  <a:schemeClr val="bg1"/>
                </a:solidFill>
                <a:latin typeface="Calibri" pitchFamily="34" charset="0"/>
                <a:ea typeface="ＭＳ Ｐゴシック" charset="-128"/>
              </a:rPr>
              <a:t>everyday and emergency situations.</a:t>
            </a:r>
          </a:p>
          <a:p>
            <a:pPr marL="533400" indent="-533400" eaLnBrk="1" hangingPunct="1">
              <a:buFontTx/>
              <a:buNone/>
            </a:pPr>
            <a:endParaRPr lang="en-GB" sz="1600" dirty="0" smtClean="0">
              <a:solidFill>
                <a:schemeClr val="bg1"/>
              </a:solidFill>
              <a:latin typeface="Calibri" pitchFamily="34" charset="0"/>
              <a:ea typeface="ＭＳ Ｐゴシック" charset="-128"/>
            </a:endParaRPr>
          </a:p>
          <a:p>
            <a:pPr marL="533400" indent="-533400" eaLnBrk="1" hangingPunct="1">
              <a:buFontTx/>
              <a:buChar char=""/>
            </a:pPr>
            <a:endParaRPr lang="en-GB" sz="1800" dirty="0" smtClean="0">
              <a:latin typeface="Calibri" pitchFamily="34" charset="0"/>
              <a:ea typeface="ＭＳ Ｐゴシック" charset="-128"/>
            </a:endParaRPr>
          </a:p>
          <a:p>
            <a:pPr marL="533400" indent="-533400" eaLnBrk="1" hangingPunct="1">
              <a:buFontTx/>
              <a:buNone/>
            </a:pPr>
            <a:endParaRPr lang="en-GB" sz="2000" i="1" dirty="0" smtClean="0">
              <a:latin typeface="Calibri" pitchFamily="34" charset="0"/>
              <a:ea typeface="ＭＳ Ｐゴシック" charset="-128"/>
            </a:endParaRPr>
          </a:p>
          <a:p>
            <a:pPr marL="533400" indent="-533400" eaLnBrk="1" hangingPunct="1">
              <a:buFontTx/>
              <a:buNone/>
            </a:pPr>
            <a:endParaRPr lang="en-GB" sz="2000" b="1" dirty="0" smtClean="0">
              <a:solidFill>
                <a:srgbClr val="CC0000"/>
              </a:solidFill>
              <a:latin typeface="Calibri" pitchFamily="34" charset="0"/>
              <a:ea typeface="ＭＳ Ｐゴシック" charset="-128"/>
            </a:endParaRPr>
          </a:p>
          <a:p>
            <a:pPr marL="533400" indent="-533400" eaLnBrk="1" hangingPunct="1">
              <a:buFontTx/>
              <a:buNone/>
            </a:pPr>
            <a:endParaRPr lang="en-GB" sz="2000" b="1" dirty="0" smtClean="0">
              <a:solidFill>
                <a:srgbClr val="CC0000"/>
              </a:solidFill>
              <a:latin typeface="Calibri" pitchFamily="34" charset="0"/>
              <a:ea typeface="ＭＳ Ｐゴシック" charset="-128"/>
            </a:endParaRPr>
          </a:p>
          <a:p>
            <a:pPr marL="533400" indent="-533400">
              <a:buFontTx/>
              <a:buNone/>
            </a:pPr>
            <a:endParaRPr lang="en-GB" sz="2400" b="1" i="1" dirty="0" smtClean="0">
              <a:solidFill>
                <a:srgbClr val="CC0000"/>
              </a:solidFill>
              <a:latin typeface="Calibri" pitchFamily="34" charset="0"/>
              <a:ea typeface="ＭＳ Ｐゴシック" charset="-128"/>
            </a:endParaRPr>
          </a:p>
          <a:p>
            <a:pPr marL="533400" indent="-533400">
              <a:buFontTx/>
              <a:buNone/>
            </a:pPr>
            <a:endParaRPr lang="en-GB" sz="2400" b="1" i="1" dirty="0" smtClean="0">
              <a:latin typeface="Calibri" pitchFamily="34" charset="0"/>
              <a:ea typeface="ＭＳ Ｐゴシック" charset="-128"/>
            </a:endParaRPr>
          </a:p>
        </p:txBody>
      </p:sp>
      <p:sp>
        <p:nvSpPr>
          <p:cNvPr id="7" name="Title 6"/>
          <p:cNvSpPr>
            <a:spLocks noGrp="1"/>
          </p:cNvSpPr>
          <p:nvPr>
            <p:ph type="title" idx="4294967295"/>
          </p:nvPr>
        </p:nvSpPr>
        <p:spPr>
          <a:xfrm>
            <a:off x="251520" y="0"/>
            <a:ext cx="6400800" cy="1143000"/>
          </a:xfrm>
        </p:spPr>
        <p:txBody>
          <a:bodyPr/>
          <a:lstStyle/>
          <a:p>
            <a:pPr algn="l">
              <a:defRPr/>
            </a:pPr>
            <a:r>
              <a:rPr lang="en-GB" sz="2800" b="1" dirty="0" smtClean="0">
                <a:solidFill>
                  <a:srgbClr val="FFFF00"/>
                </a:solidFill>
                <a:effectLst>
                  <a:outerShdw blurRad="38100" dist="38100" dir="2700000" algn="tl">
                    <a:srgbClr val="C0C0C0"/>
                  </a:outerShdw>
                </a:effectLst>
                <a:latin typeface="Calibri" pitchFamily="34" charset="0"/>
                <a:ea typeface="ＭＳ Ｐゴシック" charset="-128"/>
              </a:rPr>
              <a:t>LOP - Contents</a:t>
            </a:r>
            <a:endParaRPr lang="en-GB" sz="2800" b="1" dirty="0" smtClean="0">
              <a:solidFill>
                <a:srgbClr val="FFFF00"/>
              </a:solidFill>
              <a:effectLst>
                <a:outerShdw blurRad="38100" dist="38100" dir="2700000" algn="tl">
                  <a:srgbClr val="C0C0C0"/>
                </a:outerShdw>
              </a:effectLst>
              <a:latin typeface="Calibri" pitchFamily="34" charset="0"/>
            </a:endParaRPr>
          </a:p>
        </p:txBody>
      </p:sp>
      <p:pic>
        <p:nvPicPr>
          <p:cNvPr id="45060" name="Picture 7" descr="tid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215702"/>
            <a:ext cx="3533998" cy="2996952"/>
          </a:xfrm>
          <a:prstGeom prst="rect">
            <a:avLst/>
          </a:prstGeom>
          <a:noFill/>
          <a:ln w="25400">
            <a:solidFill>
              <a:srgbClr val="FFFF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0574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2000"/>
                                        <p:tgtEl>
                                          <p:spTgt spid="3075">
                                            <p:txEl>
                                              <p:pRg st="0" end="0"/>
                                            </p:txEl>
                                          </p:spTgt>
                                        </p:tgtEl>
                                      </p:cBhvr>
                                    </p:animEffect>
                                    <p:anim calcmode="lin" valueType="num">
                                      <p:cBhvr>
                                        <p:cTn id="8" dur="2000" fill="hold"/>
                                        <p:tgtEl>
                                          <p:spTgt spid="3075">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075">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075">
                                            <p:txEl>
                                              <p:pRg st="2" end="2"/>
                                            </p:txEl>
                                          </p:spTgt>
                                        </p:tgtEl>
                                        <p:attrNameLst>
                                          <p:attrName>style.visibility</p:attrName>
                                        </p:attrNameLst>
                                      </p:cBhvr>
                                      <p:to>
                                        <p:strVal val="visible"/>
                                      </p:to>
                                    </p:set>
                                    <p:animEffect transition="in" filter="fade">
                                      <p:cBhvr>
                                        <p:cTn id="12" dur="2000"/>
                                        <p:tgtEl>
                                          <p:spTgt spid="3075">
                                            <p:txEl>
                                              <p:pRg st="2" end="2"/>
                                            </p:txEl>
                                          </p:spTgt>
                                        </p:tgtEl>
                                      </p:cBhvr>
                                    </p:animEffect>
                                    <p:anim calcmode="lin" valueType="num">
                                      <p:cBhvr>
                                        <p:cTn id="13" dur="2000" fill="hold"/>
                                        <p:tgtEl>
                                          <p:spTgt spid="3075">
                                            <p:txEl>
                                              <p:pRg st="2" end="2"/>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075">
                                            <p:txEl>
                                              <p:pRg st="2" end="2"/>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075">
                                            <p:txEl>
                                              <p:pRg st="3" end="3"/>
                                            </p:txEl>
                                          </p:spTgt>
                                        </p:tgtEl>
                                        <p:attrNameLst>
                                          <p:attrName>style.visibility</p:attrName>
                                        </p:attrNameLst>
                                      </p:cBhvr>
                                      <p:to>
                                        <p:strVal val="visible"/>
                                      </p:to>
                                    </p:set>
                                    <p:animEffect transition="in" filter="fade">
                                      <p:cBhvr>
                                        <p:cTn id="17" dur="2000"/>
                                        <p:tgtEl>
                                          <p:spTgt spid="3075">
                                            <p:txEl>
                                              <p:pRg st="3" end="3"/>
                                            </p:txEl>
                                          </p:spTgt>
                                        </p:tgtEl>
                                      </p:cBhvr>
                                    </p:animEffect>
                                    <p:anim calcmode="lin" valueType="num">
                                      <p:cBhvr>
                                        <p:cTn id="18" dur="2000" fill="hold"/>
                                        <p:tgtEl>
                                          <p:spTgt spid="3075">
                                            <p:txEl>
                                              <p:pRg st="3" end="3"/>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075">
                                            <p:txEl>
                                              <p:pRg st="3" end="3"/>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075">
                                            <p:txEl>
                                              <p:pRg st="5" end="5"/>
                                            </p:txEl>
                                          </p:spTgt>
                                        </p:tgtEl>
                                        <p:attrNameLst>
                                          <p:attrName>style.visibility</p:attrName>
                                        </p:attrNameLst>
                                      </p:cBhvr>
                                      <p:to>
                                        <p:strVal val="visible"/>
                                      </p:to>
                                    </p:set>
                                    <p:animEffect transition="in" filter="fade">
                                      <p:cBhvr>
                                        <p:cTn id="22" dur="2000"/>
                                        <p:tgtEl>
                                          <p:spTgt spid="3075">
                                            <p:txEl>
                                              <p:pRg st="5" end="5"/>
                                            </p:txEl>
                                          </p:spTgt>
                                        </p:tgtEl>
                                      </p:cBhvr>
                                    </p:animEffect>
                                    <p:anim calcmode="lin" valueType="num">
                                      <p:cBhvr>
                                        <p:cTn id="23" dur="2000" fill="hold"/>
                                        <p:tgtEl>
                                          <p:spTgt spid="3075">
                                            <p:txEl>
                                              <p:pRg st="5" end="5"/>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075">
                                            <p:txEl>
                                              <p:pRg st="5" end="5"/>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3075">
                                            <p:txEl>
                                              <p:pRg st="6" end="6"/>
                                            </p:txEl>
                                          </p:spTgt>
                                        </p:tgtEl>
                                        <p:attrNameLst>
                                          <p:attrName>style.visibility</p:attrName>
                                        </p:attrNameLst>
                                      </p:cBhvr>
                                      <p:to>
                                        <p:strVal val="visible"/>
                                      </p:to>
                                    </p:set>
                                    <p:animEffect transition="in" filter="fade">
                                      <p:cBhvr>
                                        <p:cTn id="27" dur="2000"/>
                                        <p:tgtEl>
                                          <p:spTgt spid="3075">
                                            <p:txEl>
                                              <p:pRg st="6" end="6"/>
                                            </p:txEl>
                                          </p:spTgt>
                                        </p:tgtEl>
                                      </p:cBhvr>
                                    </p:animEffect>
                                    <p:anim calcmode="lin" valueType="num">
                                      <p:cBhvr>
                                        <p:cTn id="28" dur="2000" fill="hold"/>
                                        <p:tgtEl>
                                          <p:spTgt spid="3075">
                                            <p:txEl>
                                              <p:pRg st="6" end="6"/>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075">
                                            <p:txEl>
                                              <p:pRg st="6" end="6"/>
                                            </p:txEl>
                                          </p:spTgt>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3075">
                                            <p:txEl>
                                              <p:pRg st="7" end="7"/>
                                            </p:txEl>
                                          </p:spTgt>
                                        </p:tgtEl>
                                        <p:attrNameLst>
                                          <p:attrName>style.visibility</p:attrName>
                                        </p:attrNameLst>
                                      </p:cBhvr>
                                      <p:to>
                                        <p:strVal val="visible"/>
                                      </p:to>
                                    </p:set>
                                    <p:animEffect transition="in" filter="fade">
                                      <p:cBhvr>
                                        <p:cTn id="32" dur="2000"/>
                                        <p:tgtEl>
                                          <p:spTgt spid="3075">
                                            <p:txEl>
                                              <p:pRg st="7" end="7"/>
                                            </p:txEl>
                                          </p:spTgt>
                                        </p:tgtEl>
                                      </p:cBhvr>
                                    </p:animEffect>
                                    <p:anim calcmode="lin" valueType="num">
                                      <p:cBhvr>
                                        <p:cTn id="33" dur="2000" fill="hold"/>
                                        <p:tgtEl>
                                          <p:spTgt spid="3075">
                                            <p:txEl>
                                              <p:pRg st="7" end="7"/>
                                            </p:txEl>
                                          </p:spTgt>
                                        </p:tgtEl>
                                        <p:attrNameLst>
                                          <p:attrName>ppt_w</p:attrName>
                                        </p:attrNameLst>
                                      </p:cBhvr>
                                      <p:tavLst>
                                        <p:tav tm="0" fmla="#ppt_w*sin(2.5*pi*$)">
                                          <p:val>
                                            <p:fltVal val="0"/>
                                          </p:val>
                                        </p:tav>
                                        <p:tav tm="100000">
                                          <p:val>
                                            <p:fltVal val="1"/>
                                          </p:val>
                                        </p:tav>
                                      </p:tavLst>
                                    </p:anim>
                                    <p:anim calcmode="lin" valueType="num">
                                      <p:cBhvr>
                                        <p:cTn id="34" dur="2000" fill="hold"/>
                                        <p:tgtEl>
                                          <p:spTgt spid="3075">
                                            <p:txEl>
                                              <p:pRg st="7" end="7"/>
                                            </p:txEl>
                                          </p:spTgt>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3075">
                                            <p:txEl>
                                              <p:pRg st="9" end="9"/>
                                            </p:txEl>
                                          </p:spTgt>
                                        </p:tgtEl>
                                        <p:attrNameLst>
                                          <p:attrName>style.visibility</p:attrName>
                                        </p:attrNameLst>
                                      </p:cBhvr>
                                      <p:to>
                                        <p:strVal val="visible"/>
                                      </p:to>
                                    </p:set>
                                    <p:animEffect transition="in" filter="fade">
                                      <p:cBhvr>
                                        <p:cTn id="37" dur="2000"/>
                                        <p:tgtEl>
                                          <p:spTgt spid="3075">
                                            <p:txEl>
                                              <p:pRg st="9" end="9"/>
                                            </p:txEl>
                                          </p:spTgt>
                                        </p:tgtEl>
                                      </p:cBhvr>
                                    </p:animEffect>
                                    <p:anim calcmode="lin" valueType="num">
                                      <p:cBhvr>
                                        <p:cTn id="38" dur="2000" fill="hold"/>
                                        <p:tgtEl>
                                          <p:spTgt spid="3075">
                                            <p:txEl>
                                              <p:pRg st="9" end="9"/>
                                            </p:txEl>
                                          </p:spTgt>
                                        </p:tgtEl>
                                        <p:attrNameLst>
                                          <p:attrName>ppt_w</p:attrName>
                                        </p:attrNameLst>
                                      </p:cBhvr>
                                      <p:tavLst>
                                        <p:tav tm="0" fmla="#ppt_w*sin(2.5*pi*$)">
                                          <p:val>
                                            <p:fltVal val="0"/>
                                          </p:val>
                                        </p:tav>
                                        <p:tav tm="100000">
                                          <p:val>
                                            <p:fltVal val="1"/>
                                          </p:val>
                                        </p:tav>
                                      </p:tavLst>
                                    </p:anim>
                                    <p:anim calcmode="lin" valueType="num">
                                      <p:cBhvr>
                                        <p:cTn id="39" dur="2000" fill="hold"/>
                                        <p:tgtEl>
                                          <p:spTgt spid="3075">
                                            <p:txEl>
                                              <p:pRg st="9" end="9"/>
                                            </p:txEl>
                                          </p:spTgt>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075">
                                            <p:txEl>
                                              <p:pRg st="10" end="10"/>
                                            </p:txEl>
                                          </p:spTgt>
                                        </p:tgtEl>
                                        <p:attrNameLst>
                                          <p:attrName>style.visibility</p:attrName>
                                        </p:attrNameLst>
                                      </p:cBhvr>
                                      <p:to>
                                        <p:strVal val="visible"/>
                                      </p:to>
                                    </p:set>
                                    <p:animEffect transition="in" filter="fade">
                                      <p:cBhvr>
                                        <p:cTn id="42" dur="2000"/>
                                        <p:tgtEl>
                                          <p:spTgt spid="3075">
                                            <p:txEl>
                                              <p:pRg st="10" end="10"/>
                                            </p:txEl>
                                          </p:spTgt>
                                        </p:tgtEl>
                                      </p:cBhvr>
                                    </p:animEffect>
                                    <p:anim calcmode="lin" valueType="num">
                                      <p:cBhvr>
                                        <p:cTn id="43" dur="2000" fill="hold"/>
                                        <p:tgtEl>
                                          <p:spTgt spid="3075">
                                            <p:txEl>
                                              <p:pRg st="10" end="10"/>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075">
                                            <p:txEl>
                                              <p:pRg st="10" end="10"/>
                                            </p:txEl>
                                          </p:spTgt>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0"/>
                                  </p:stCondLst>
                                  <p:childTnLst>
                                    <p:set>
                                      <p:cBhvr>
                                        <p:cTn id="46" dur="1" fill="hold">
                                          <p:stCondLst>
                                            <p:cond delay="0"/>
                                          </p:stCondLst>
                                        </p:cTn>
                                        <p:tgtEl>
                                          <p:spTgt spid="3075">
                                            <p:txEl>
                                              <p:pRg st="11" end="11"/>
                                            </p:txEl>
                                          </p:spTgt>
                                        </p:tgtEl>
                                        <p:attrNameLst>
                                          <p:attrName>style.visibility</p:attrName>
                                        </p:attrNameLst>
                                      </p:cBhvr>
                                      <p:to>
                                        <p:strVal val="visible"/>
                                      </p:to>
                                    </p:set>
                                    <p:animEffect transition="in" filter="fade">
                                      <p:cBhvr>
                                        <p:cTn id="47" dur="2000"/>
                                        <p:tgtEl>
                                          <p:spTgt spid="3075">
                                            <p:txEl>
                                              <p:pRg st="11" end="11"/>
                                            </p:txEl>
                                          </p:spTgt>
                                        </p:tgtEl>
                                      </p:cBhvr>
                                    </p:animEffect>
                                    <p:anim calcmode="lin" valueType="num">
                                      <p:cBhvr>
                                        <p:cTn id="48" dur="2000" fill="hold"/>
                                        <p:tgtEl>
                                          <p:spTgt spid="3075">
                                            <p:txEl>
                                              <p:pRg st="11" end="11"/>
                                            </p:txEl>
                                          </p:spTgt>
                                        </p:tgtEl>
                                        <p:attrNameLst>
                                          <p:attrName>ppt_w</p:attrName>
                                        </p:attrNameLst>
                                      </p:cBhvr>
                                      <p:tavLst>
                                        <p:tav tm="0" fmla="#ppt_w*sin(2.5*pi*$)">
                                          <p:val>
                                            <p:fltVal val="0"/>
                                          </p:val>
                                        </p:tav>
                                        <p:tav tm="100000">
                                          <p:val>
                                            <p:fltVal val="1"/>
                                          </p:val>
                                        </p:tav>
                                      </p:tavLst>
                                    </p:anim>
                                    <p:anim calcmode="lin" valueType="num">
                                      <p:cBhvr>
                                        <p:cTn id="49" dur="2000" fill="hold"/>
                                        <p:tgtEl>
                                          <p:spTgt spid="3075">
                                            <p:txEl>
                                              <p:pRg st="11" end="11"/>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6861" y="1987409"/>
            <a:ext cx="7560840" cy="2215991"/>
          </a:xfrm>
          <a:prstGeom prst="rect">
            <a:avLst/>
          </a:prstGeom>
        </p:spPr>
        <p:txBody>
          <a:bodyPr wrap="square">
            <a:spAutoFit/>
          </a:bodyPr>
          <a:lstStyle/>
          <a:p>
            <a:pPr fontAlgn="t">
              <a:lnSpc>
                <a:spcPct val="115000"/>
              </a:lnSpc>
            </a:pPr>
            <a:r>
              <a:rPr lang="en-GB" sz="4000" b="1" dirty="0" smtClean="0">
                <a:solidFill>
                  <a:srgbClr val="FFFF00"/>
                </a:solidFill>
                <a:latin typeface="Calibri"/>
                <a:ea typeface="Calibri"/>
                <a:cs typeface="Times New Roman"/>
              </a:rPr>
              <a:t>1.3</a:t>
            </a:r>
            <a:r>
              <a:rPr lang="en-GB" sz="4000" b="1" dirty="0">
                <a:solidFill>
                  <a:srgbClr val="FFFF00"/>
                </a:solidFill>
                <a:latin typeface="Calibri"/>
                <a:ea typeface="Calibri"/>
                <a:cs typeface="Times New Roman"/>
              </a:rPr>
              <a:t>. </a:t>
            </a:r>
            <a:r>
              <a:rPr lang="en-GB" sz="4000" dirty="0">
                <a:solidFill>
                  <a:srgbClr val="FFFF00"/>
                </a:solidFill>
                <a:latin typeface="Calibri"/>
                <a:ea typeface="Calibri"/>
                <a:cs typeface="Times New Roman"/>
              </a:rPr>
              <a:t>Demonstrate an understanding of an </a:t>
            </a:r>
            <a:r>
              <a:rPr lang="en-GB" sz="4000" dirty="0" smtClean="0">
                <a:solidFill>
                  <a:srgbClr val="FFFF00"/>
                </a:solidFill>
                <a:latin typeface="Calibri"/>
                <a:ea typeface="Calibri"/>
                <a:cs typeface="Times New Roman"/>
              </a:rPr>
              <a:t>(</a:t>
            </a:r>
            <a:r>
              <a:rPr lang="en-GB" sz="4000" dirty="0">
                <a:solidFill>
                  <a:srgbClr val="FFFF00"/>
                </a:solidFill>
                <a:latin typeface="Calibri"/>
                <a:ea typeface="Calibri"/>
                <a:cs typeface="Times New Roman"/>
              </a:rPr>
              <a:t>EAP) including its </a:t>
            </a:r>
            <a:r>
              <a:rPr lang="en-GB" sz="4000" dirty="0" smtClean="0">
                <a:solidFill>
                  <a:srgbClr val="FFFF00"/>
                </a:solidFill>
                <a:latin typeface="Calibri"/>
                <a:ea typeface="Calibri"/>
                <a:cs typeface="Times New Roman"/>
              </a:rPr>
              <a:t>suggested content</a:t>
            </a:r>
            <a:endParaRPr lang="en-GB" sz="4000" dirty="0">
              <a:solidFill>
                <a:srgbClr val="FFFF00"/>
              </a:solidFill>
            </a:endParaRPr>
          </a:p>
        </p:txBody>
      </p:sp>
    </p:spTree>
    <p:extLst>
      <p:ext uri="{BB962C8B-B14F-4D97-AF65-F5344CB8AC3E}">
        <p14:creationId xmlns:p14="http://schemas.microsoft.com/office/powerpoint/2010/main" val="23336917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2468910" y="476672"/>
            <a:ext cx="3960440" cy="792088"/>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1" eaLnBrk="0" fontAlgn="base" hangingPunct="0">
              <a:spcBef>
                <a:spcPct val="0"/>
              </a:spcBef>
              <a:spcAft>
                <a:spcPct val="0"/>
              </a:spcAft>
            </a:pPr>
            <a:r>
              <a:rPr kumimoji="0" lang="en-GB" sz="3200" b="0" i="0" u="none" strike="noStrike" cap="none" normalizeH="0" baseline="0" dirty="0" smtClean="0">
                <a:ln>
                  <a:noFill/>
                </a:ln>
                <a:solidFill>
                  <a:schemeClr val="tx1"/>
                </a:solidFill>
                <a:effectLst/>
                <a:latin typeface="Calibri" panose="020F0502020204030204" pitchFamily="34" charset="0"/>
              </a:rPr>
              <a:t>What is an </a:t>
            </a:r>
            <a:r>
              <a:rPr lang="en-GB" sz="3200" b="1" dirty="0" smtClean="0">
                <a:latin typeface="Calibri" panose="020F0502020204030204" pitchFamily="34" charset="0"/>
              </a:rPr>
              <a:t>EA</a:t>
            </a:r>
            <a:r>
              <a:rPr kumimoji="0" lang="en-GB" sz="3200" b="1" i="0" u="none" strike="noStrike" cap="none" normalizeH="0" baseline="0" dirty="0" smtClean="0">
                <a:ln>
                  <a:noFill/>
                </a:ln>
                <a:solidFill>
                  <a:schemeClr val="tx1"/>
                </a:solidFill>
                <a:effectLst/>
                <a:latin typeface="Calibri" panose="020F0502020204030204" pitchFamily="34" charset="0"/>
              </a:rPr>
              <a:t>P?</a:t>
            </a:r>
            <a:endParaRPr kumimoji="0" lang="en-GB" sz="3200" b="1" i="0" u="none" strike="noStrike" cap="none" normalizeH="0" baseline="0" dirty="0">
              <a:ln>
                <a:noFill/>
              </a:ln>
              <a:solidFill>
                <a:schemeClr val="tx1"/>
              </a:solidFill>
              <a:effectLst/>
              <a:latin typeface="Calibri" panose="020F0502020204030204" pitchFamily="34" charset="0"/>
            </a:endParaRPr>
          </a:p>
        </p:txBody>
      </p:sp>
      <p:sp>
        <p:nvSpPr>
          <p:cNvPr id="6" name="Down Arrow 5"/>
          <p:cNvSpPr/>
          <p:nvPr/>
        </p:nvSpPr>
        <p:spPr bwMode="auto">
          <a:xfrm>
            <a:off x="4197102" y="1529966"/>
            <a:ext cx="504056" cy="792088"/>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12" charset="0"/>
            </a:endParaRPr>
          </a:p>
        </p:txBody>
      </p:sp>
      <p:sp>
        <p:nvSpPr>
          <p:cNvPr id="7" name="Rectangle 6"/>
          <p:cNvSpPr/>
          <p:nvPr/>
        </p:nvSpPr>
        <p:spPr>
          <a:xfrm>
            <a:off x="1340768" y="2470705"/>
            <a:ext cx="6399584" cy="1200329"/>
          </a:xfrm>
          <a:prstGeom prst="rect">
            <a:avLst/>
          </a:prstGeom>
        </p:spPr>
        <p:txBody>
          <a:bodyPr wrap="square">
            <a:spAutoFit/>
          </a:bodyPr>
          <a:lstStyle/>
          <a:p>
            <a:pPr algn="ctr"/>
            <a:r>
              <a:rPr lang="en-GB" sz="3600" b="1" dirty="0" smtClean="0">
                <a:solidFill>
                  <a:srgbClr val="FFFF00"/>
                </a:solidFill>
                <a:latin typeface="Calibri" pitchFamily="34" charset="0"/>
                <a:ea typeface="ＭＳ Ｐゴシック" charset="-128"/>
              </a:rPr>
              <a:t>Emergency Action Plan</a:t>
            </a:r>
          </a:p>
          <a:p>
            <a:pPr algn="ctr"/>
            <a:endParaRPr lang="en-GB" sz="3600" b="1" dirty="0">
              <a:solidFill>
                <a:srgbClr val="FFFF00"/>
              </a:solidFill>
              <a:latin typeface="Calibri" pitchFamily="34" charset="0"/>
              <a:ea typeface="ＭＳ Ｐゴシック" charset="-128"/>
            </a:endParaRPr>
          </a:p>
        </p:txBody>
      </p:sp>
      <p:sp>
        <p:nvSpPr>
          <p:cNvPr id="9" name="Rounded Rectangle 8"/>
          <p:cNvSpPr/>
          <p:nvPr/>
        </p:nvSpPr>
        <p:spPr bwMode="auto">
          <a:xfrm>
            <a:off x="1588232" y="3329744"/>
            <a:ext cx="5967535" cy="1080120"/>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1" algn="ctr" eaLnBrk="0" fontAlgn="base" hangingPunct="0">
              <a:spcBef>
                <a:spcPct val="0"/>
              </a:spcBef>
              <a:spcAft>
                <a:spcPct val="0"/>
              </a:spcAft>
            </a:pPr>
            <a:r>
              <a:rPr lang="en-GB" sz="2800" dirty="0" smtClean="0">
                <a:latin typeface="Calibri" pitchFamily="34" charset="0"/>
                <a:ea typeface="ＭＳ Ｐゴシック" charset="-128"/>
              </a:rPr>
              <a:t>What do you think the purpose of this document is?</a:t>
            </a:r>
            <a:endParaRPr lang="en-GB" sz="2800" dirty="0">
              <a:latin typeface="Calibri" pitchFamily="34" charset="0"/>
              <a:ea typeface="ＭＳ Ｐゴシック" charset="-128"/>
            </a:endParaRPr>
          </a:p>
        </p:txBody>
      </p:sp>
      <p:sp>
        <p:nvSpPr>
          <p:cNvPr id="2" name="Rectangle 1"/>
          <p:cNvSpPr/>
          <p:nvPr/>
        </p:nvSpPr>
        <p:spPr>
          <a:xfrm>
            <a:off x="119844" y="4869160"/>
            <a:ext cx="8844644" cy="1384995"/>
          </a:xfrm>
          <a:prstGeom prst="rect">
            <a:avLst/>
          </a:prstGeom>
        </p:spPr>
        <p:txBody>
          <a:bodyPr wrap="square">
            <a:spAutoFit/>
          </a:bodyPr>
          <a:lstStyle/>
          <a:p>
            <a:pPr algn="ctr"/>
            <a:r>
              <a:rPr lang="en-GB" sz="2800" dirty="0" smtClean="0">
                <a:solidFill>
                  <a:schemeClr val="bg1"/>
                </a:solidFill>
                <a:latin typeface="Calibri" panose="020F0502020204030204" pitchFamily="34" charset="0"/>
              </a:rPr>
              <a:t>To </a:t>
            </a:r>
            <a:r>
              <a:rPr lang="en-GB" sz="2800" dirty="0">
                <a:solidFill>
                  <a:schemeClr val="bg1"/>
                </a:solidFill>
                <a:latin typeface="Calibri" panose="020F0502020204030204" pitchFamily="34" charset="0"/>
              </a:rPr>
              <a:t>ensure that in the case of an emergency the right processes are followed and the hazards/issues you could have to deal with are detailed</a:t>
            </a:r>
          </a:p>
        </p:txBody>
      </p:sp>
    </p:spTree>
    <p:extLst>
      <p:ext uri="{BB962C8B-B14F-4D97-AF65-F5344CB8AC3E}">
        <p14:creationId xmlns:p14="http://schemas.microsoft.com/office/powerpoint/2010/main" val="14369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5"/>
          <p:cNvSpPr>
            <a:spLocks noGrp="1"/>
          </p:cNvSpPr>
          <p:nvPr>
            <p:ph sz="half" idx="4294967295"/>
          </p:nvPr>
        </p:nvSpPr>
        <p:spPr>
          <a:xfrm>
            <a:off x="179388" y="1125538"/>
            <a:ext cx="5256707" cy="4525962"/>
          </a:xfrm>
        </p:spPr>
        <p:txBody>
          <a:bodyPr/>
          <a:lstStyle/>
          <a:p>
            <a:pPr eaLnBrk="1" hangingPunct="1">
              <a:buFontTx/>
              <a:buNone/>
            </a:pPr>
            <a:r>
              <a:rPr lang="en-GB" sz="2400" dirty="0" smtClean="0">
                <a:solidFill>
                  <a:schemeClr val="bg1"/>
                </a:solidFill>
                <a:latin typeface="Calibri" pitchFamily="34" charset="0"/>
                <a:ea typeface="ＭＳ Ｐゴシック" charset="-128"/>
              </a:rPr>
              <a:t>The EAP details what to do in the</a:t>
            </a:r>
          </a:p>
          <a:p>
            <a:pPr eaLnBrk="1" hangingPunct="1">
              <a:buFontTx/>
              <a:buNone/>
            </a:pPr>
            <a:r>
              <a:rPr lang="en-GB" sz="2400" dirty="0" smtClean="0">
                <a:solidFill>
                  <a:schemeClr val="bg1"/>
                </a:solidFill>
                <a:latin typeface="Calibri" pitchFamily="34" charset="0"/>
                <a:ea typeface="ＭＳ Ｐゴシック" charset="-128"/>
              </a:rPr>
              <a:t>event of: a foreseeable emergency; </a:t>
            </a:r>
            <a:endParaRPr lang="en-US" sz="2400" dirty="0" smtClean="0">
              <a:solidFill>
                <a:schemeClr val="bg1"/>
              </a:solidFill>
              <a:latin typeface="Calibri" pitchFamily="34" charset="0"/>
              <a:ea typeface="ＭＳ Ｐゴシック" charset="-128"/>
            </a:endParaRPr>
          </a:p>
          <a:p>
            <a:pPr eaLnBrk="1" hangingPunct="1">
              <a:buFontTx/>
              <a:buNone/>
            </a:pPr>
            <a:endParaRPr lang="en-US" sz="2400" dirty="0" smtClean="0">
              <a:solidFill>
                <a:schemeClr val="bg1"/>
              </a:solidFill>
              <a:latin typeface="Calibri" pitchFamily="34" charset="0"/>
              <a:ea typeface="ＭＳ Ｐゴシック" charset="-128"/>
            </a:endParaRPr>
          </a:p>
          <a:p>
            <a:pPr eaLnBrk="1" hangingPunct="1"/>
            <a:r>
              <a:rPr lang="en-GB" sz="2000" dirty="0" smtClean="0">
                <a:solidFill>
                  <a:schemeClr val="bg1"/>
                </a:solidFill>
                <a:latin typeface="Calibri" pitchFamily="34" charset="0"/>
                <a:ea typeface="ＭＳ Ｐゴシック" charset="-128"/>
              </a:rPr>
              <a:t>Casualty in the water</a:t>
            </a:r>
          </a:p>
          <a:p>
            <a:pPr eaLnBrk="1" hangingPunct="1"/>
            <a:r>
              <a:rPr lang="en-GB" sz="2000" dirty="0" smtClean="0">
                <a:solidFill>
                  <a:schemeClr val="bg1"/>
                </a:solidFill>
                <a:latin typeface="Calibri" pitchFamily="34" charset="0"/>
                <a:ea typeface="ＭＳ Ｐゴシック" charset="-128"/>
              </a:rPr>
              <a:t>First Aid Scenario</a:t>
            </a:r>
          </a:p>
          <a:p>
            <a:pPr eaLnBrk="1" hangingPunct="1"/>
            <a:r>
              <a:rPr lang="en-GB" sz="2000" dirty="0" smtClean="0">
                <a:solidFill>
                  <a:schemeClr val="bg1"/>
                </a:solidFill>
                <a:latin typeface="Calibri" pitchFamily="34" charset="0"/>
                <a:ea typeface="ＭＳ Ｐゴシック" charset="-128"/>
              </a:rPr>
              <a:t>Overcrowding</a:t>
            </a:r>
          </a:p>
          <a:p>
            <a:pPr eaLnBrk="1" hangingPunct="1"/>
            <a:r>
              <a:rPr lang="en-GB" sz="2000" dirty="0" smtClean="0">
                <a:solidFill>
                  <a:schemeClr val="bg1"/>
                </a:solidFill>
                <a:latin typeface="Calibri" pitchFamily="34" charset="0"/>
                <a:ea typeface="ＭＳ Ｐゴシック" charset="-128"/>
              </a:rPr>
              <a:t>Incorrect usage of zoned </a:t>
            </a:r>
          </a:p>
          <a:p>
            <a:pPr marL="0" indent="0" eaLnBrk="1" hangingPunct="1">
              <a:buNone/>
            </a:pPr>
            <a:r>
              <a:rPr lang="en-GB" sz="2000" dirty="0">
                <a:solidFill>
                  <a:schemeClr val="bg1"/>
                </a:solidFill>
                <a:latin typeface="Calibri" pitchFamily="34" charset="0"/>
                <a:ea typeface="ＭＳ Ｐゴシック" charset="-128"/>
              </a:rPr>
              <a:t> </a:t>
            </a:r>
            <a:r>
              <a:rPr lang="en-GB" sz="2000" dirty="0" smtClean="0">
                <a:solidFill>
                  <a:schemeClr val="bg1"/>
                </a:solidFill>
                <a:latin typeface="Calibri" pitchFamily="34" charset="0"/>
                <a:ea typeface="ＭＳ Ｐゴシック" charset="-128"/>
              </a:rPr>
              <a:t>     areas</a:t>
            </a:r>
          </a:p>
          <a:p>
            <a:pPr eaLnBrk="1" hangingPunct="1"/>
            <a:r>
              <a:rPr lang="en-GB" sz="2000" dirty="0" smtClean="0">
                <a:solidFill>
                  <a:schemeClr val="bg1"/>
                </a:solidFill>
                <a:latin typeface="Calibri" pitchFamily="34" charset="0"/>
                <a:ea typeface="ＭＳ Ｐゴシック" charset="-128"/>
              </a:rPr>
              <a:t>Disorderly behaviour</a:t>
            </a:r>
          </a:p>
          <a:p>
            <a:pPr eaLnBrk="1" hangingPunct="1"/>
            <a:r>
              <a:rPr lang="en-GB" sz="2000" dirty="0" smtClean="0">
                <a:solidFill>
                  <a:schemeClr val="bg1"/>
                </a:solidFill>
                <a:latin typeface="Calibri" pitchFamily="34" charset="0"/>
                <a:ea typeface="ＭＳ Ｐゴシック" charset="-128"/>
              </a:rPr>
              <a:t>Lost person</a:t>
            </a:r>
          </a:p>
          <a:p>
            <a:pPr marL="0" indent="0" eaLnBrk="1" hangingPunct="1">
              <a:buNone/>
            </a:pPr>
            <a:endParaRPr lang="en-GB" sz="800" dirty="0">
              <a:solidFill>
                <a:schemeClr val="bg1"/>
              </a:solidFill>
              <a:latin typeface="Calibri" pitchFamily="34" charset="0"/>
              <a:ea typeface="ＭＳ Ｐゴシック" charset="-128"/>
            </a:endParaRPr>
          </a:p>
          <a:p>
            <a:pPr marL="0" indent="0" eaLnBrk="1" hangingPunct="1">
              <a:buNone/>
            </a:pPr>
            <a:r>
              <a:rPr lang="en-GB" sz="2400" dirty="0" smtClean="0">
                <a:solidFill>
                  <a:schemeClr val="bg1"/>
                </a:solidFill>
                <a:latin typeface="Calibri" pitchFamily="34" charset="0"/>
                <a:ea typeface="ＭＳ Ｐゴシック" charset="-128"/>
              </a:rPr>
              <a:t>Procedures </a:t>
            </a:r>
            <a:r>
              <a:rPr lang="en-GB" sz="2400" dirty="0">
                <a:solidFill>
                  <a:schemeClr val="bg1"/>
                </a:solidFill>
                <a:latin typeface="Calibri" pitchFamily="34" charset="0"/>
                <a:ea typeface="ＭＳ Ｐゴシック" charset="-128"/>
              </a:rPr>
              <a:t>should be explicit and if it is necessary to clear the water or evacuate the casualty, how this should be done</a:t>
            </a:r>
            <a:endParaRPr lang="en-GB" sz="2400" dirty="0" smtClean="0">
              <a:solidFill>
                <a:schemeClr val="bg1"/>
              </a:solidFill>
              <a:latin typeface="Calibri" pitchFamily="34" charset="0"/>
              <a:ea typeface="ＭＳ Ｐゴシック" charset="-128"/>
            </a:endParaRPr>
          </a:p>
          <a:p>
            <a:pPr algn="ctr" eaLnBrk="1" hangingPunct="1">
              <a:buFontTx/>
              <a:buNone/>
            </a:pPr>
            <a:endParaRPr lang="en-GB" sz="1800" b="1" i="1" dirty="0" smtClean="0">
              <a:solidFill>
                <a:srgbClr val="CC0000"/>
              </a:solidFill>
              <a:latin typeface="Calibri" pitchFamily="34" charset="0"/>
              <a:ea typeface="ＭＳ Ｐゴシック" charset="-128"/>
            </a:endParaRPr>
          </a:p>
          <a:p>
            <a:pPr eaLnBrk="1" hangingPunct="1">
              <a:buFontTx/>
              <a:buNone/>
            </a:pPr>
            <a:endParaRPr lang="en-GB" sz="2000" b="1" i="1" dirty="0" smtClean="0">
              <a:solidFill>
                <a:srgbClr val="CC0000"/>
              </a:solidFill>
              <a:latin typeface="Calibri" pitchFamily="34" charset="0"/>
              <a:ea typeface="ＭＳ Ｐゴシック" charset="-128"/>
            </a:endParaRPr>
          </a:p>
          <a:p>
            <a:pPr eaLnBrk="1" hangingPunct="1">
              <a:buFontTx/>
              <a:buNone/>
            </a:pPr>
            <a:endParaRPr lang="en-GB" sz="2000" b="1" dirty="0" smtClean="0">
              <a:solidFill>
                <a:srgbClr val="CC0000"/>
              </a:solidFill>
              <a:latin typeface="Calibri" pitchFamily="34" charset="0"/>
              <a:ea typeface="ＭＳ Ｐゴシック" charset="-128"/>
            </a:endParaRPr>
          </a:p>
          <a:p>
            <a:pPr eaLnBrk="1" hangingPunct="1">
              <a:buFontTx/>
              <a:buNone/>
            </a:pPr>
            <a:endParaRPr lang="en-GB" sz="2000" b="1" dirty="0" smtClean="0">
              <a:solidFill>
                <a:srgbClr val="CC0000"/>
              </a:solidFill>
              <a:latin typeface="Calibri" pitchFamily="34" charset="0"/>
              <a:ea typeface="ＭＳ Ｐゴシック" charset="-128"/>
            </a:endParaRPr>
          </a:p>
          <a:p>
            <a:pPr>
              <a:buFontTx/>
              <a:buNone/>
            </a:pPr>
            <a:endParaRPr lang="en-GB" sz="2400" b="1" i="1" dirty="0" smtClean="0">
              <a:solidFill>
                <a:srgbClr val="CC0000"/>
              </a:solidFill>
              <a:latin typeface="Calibri" pitchFamily="34" charset="0"/>
              <a:ea typeface="ＭＳ Ｐゴシック" charset="-128"/>
            </a:endParaRPr>
          </a:p>
          <a:p>
            <a:pPr>
              <a:buFontTx/>
              <a:buNone/>
            </a:pPr>
            <a:endParaRPr lang="en-GB" sz="2400" b="1" i="1" dirty="0" smtClean="0">
              <a:latin typeface="Calibri" pitchFamily="34" charset="0"/>
              <a:ea typeface="ＭＳ Ｐゴシック" charset="-128"/>
            </a:endParaRPr>
          </a:p>
        </p:txBody>
      </p:sp>
      <p:sp>
        <p:nvSpPr>
          <p:cNvPr id="7" name="Title 6"/>
          <p:cNvSpPr>
            <a:spLocks noGrp="1"/>
          </p:cNvSpPr>
          <p:nvPr>
            <p:ph type="title" idx="4294967295"/>
          </p:nvPr>
        </p:nvSpPr>
        <p:spPr>
          <a:xfrm>
            <a:off x="395288" y="0"/>
            <a:ext cx="6400800" cy="1143000"/>
          </a:xfrm>
        </p:spPr>
        <p:txBody>
          <a:bodyPr/>
          <a:lstStyle/>
          <a:p>
            <a:pPr algn="l">
              <a:defRPr/>
            </a:pPr>
            <a:r>
              <a:rPr lang="en-GB" sz="2800" b="1" dirty="0" smtClean="0">
                <a:solidFill>
                  <a:srgbClr val="FFFF00"/>
                </a:solidFill>
                <a:effectLst>
                  <a:outerShdw blurRad="38100" dist="38100" dir="2700000" algn="tl">
                    <a:srgbClr val="C0C0C0"/>
                  </a:outerShdw>
                </a:effectLst>
                <a:latin typeface="Calibri" pitchFamily="34" charset="0"/>
                <a:ea typeface="ＭＳ Ｐゴシック" charset="-128"/>
              </a:rPr>
              <a:t>EAP - Contents</a:t>
            </a:r>
            <a:endParaRPr lang="en-GB" sz="2800" b="1" dirty="0" smtClean="0">
              <a:solidFill>
                <a:srgbClr val="FFFF00"/>
              </a:solidFill>
              <a:effectLst>
                <a:outerShdw blurRad="38100" dist="38100" dir="2700000" algn="tl">
                  <a:srgbClr val="C0C0C0"/>
                </a:outerShdw>
              </a:effectLst>
              <a:latin typeface="Calibri" pitchFamily="34" charset="0"/>
            </a:endParaRPr>
          </a:p>
        </p:txBody>
      </p:sp>
      <p:pic>
        <p:nvPicPr>
          <p:cNvPr id="3074" name="Picture 2" descr="Image result for drowned casualty 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831" y="1844824"/>
            <a:ext cx="5768479"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246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7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07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75">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71600" y="2521735"/>
            <a:ext cx="7560840" cy="1508105"/>
          </a:xfrm>
          <a:prstGeom prst="rect">
            <a:avLst/>
          </a:prstGeom>
        </p:spPr>
        <p:txBody>
          <a:bodyPr wrap="square">
            <a:spAutoFit/>
          </a:bodyPr>
          <a:lstStyle/>
          <a:p>
            <a:pPr algn="ctr" fontAlgn="t">
              <a:lnSpc>
                <a:spcPct val="115000"/>
              </a:lnSpc>
            </a:pPr>
            <a:r>
              <a:rPr lang="en-GB" sz="4000" b="1" dirty="0" smtClean="0">
                <a:solidFill>
                  <a:srgbClr val="FFFF00"/>
                </a:solidFill>
                <a:latin typeface="Calibri"/>
                <a:ea typeface="Calibri"/>
                <a:cs typeface="Times New Roman"/>
              </a:rPr>
              <a:t>1.4</a:t>
            </a:r>
            <a:r>
              <a:rPr lang="en-GB" sz="4000" b="1" dirty="0">
                <a:solidFill>
                  <a:srgbClr val="FFFF00"/>
                </a:solidFill>
                <a:latin typeface="Calibri"/>
                <a:ea typeface="Calibri"/>
                <a:cs typeface="Times New Roman"/>
              </a:rPr>
              <a:t>. </a:t>
            </a:r>
            <a:r>
              <a:rPr lang="en-GB" sz="4000" dirty="0">
                <a:solidFill>
                  <a:srgbClr val="FFFF00"/>
                </a:solidFill>
                <a:latin typeface="Calibri"/>
                <a:ea typeface="Calibri"/>
                <a:cs typeface="Times New Roman"/>
              </a:rPr>
              <a:t>Describe the importance of Working with </a:t>
            </a:r>
            <a:r>
              <a:rPr lang="en-GB" sz="4000" dirty="0" smtClean="0">
                <a:solidFill>
                  <a:srgbClr val="FFFF00"/>
                </a:solidFill>
                <a:latin typeface="Calibri"/>
                <a:ea typeface="Calibri"/>
                <a:cs typeface="Times New Roman"/>
              </a:rPr>
              <a:t>others</a:t>
            </a:r>
            <a:endParaRPr lang="en-GB" sz="4000" dirty="0">
              <a:solidFill>
                <a:srgbClr val="FFFF00"/>
              </a:solidFill>
            </a:endParaRPr>
          </a:p>
        </p:txBody>
      </p:sp>
    </p:spTree>
    <p:extLst>
      <p:ext uri="{BB962C8B-B14F-4D97-AF65-F5344CB8AC3E}">
        <p14:creationId xmlns:p14="http://schemas.microsoft.com/office/powerpoint/2010/main" val="23336917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txBox="1">
            <a:spLocks/>
          </p:cNvSpPr>
          <p:nvPr/>
        </p:nvSpPr>
        <p:spPr>
          <a:xfrm>
            <a:off x="323528" y="404664"/>
            <a:ext cx="7344816"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a:lstStyle>
          <a:p>
            <a:pPr algn="l">
              <a:defRPr/>
            </a:pPr>
            <a:r>
              <a:rPr lang="en-GB" sz="2800" b="1" kern="0" dirty="0" smtClean="0">
                <a:solidFill>
                  <a:srgbClr val="FFFF00"/>
                </a:solidFill>
                <a:latin typeface="Calibri" pitchFamily="34" charset="0"/>
              </a:rPr>
              <a:t>The Emergency Services</a:t>
            </a:r>
          </a:p>
        </p:txBody>
      </p:sp>
      <p:sp>
        <p:nvSpPr>
          <p:cNvPr id="5" name="Content Placeholder 5"/>
          <p:cNvSpPr txBox="1">
            <a:spLocks/>
          </p:cNvSpPr>
          <p:nvPr/>
        </p:nvSpPr>
        <p:spPr>
          <a:xfrm>
            <a:off x="339552" y="1908094"/>
            <a:ext cx="8424936" cy="41973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endParaRPr lang="en-GB" kern="0" dirty="0">
              <a:solidFill>
                <a:schemeClr val="bg1"/>
              </a:solidFill>
              <a:latin typeface="Calibri" pitchFamily="34" charset="0"/>
              <a:ea typeface="ＭＳ Ｐゴシック" charset="-128"/>
            </a:endParaRPr>
          </a:p>
        </p:txBody>
      </p:sp>
      <p:pic>
        <p:nvPicPr>
          <p:cNvPr id="7170" name="Picture 2" descr="http://www.coastguardassociation.com/sites/www.coastguardassociation.com/files/image/mca.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1728616"/>
            <a:ext cx="2395077" cy="159796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upload.wikimedia.org/wikipedia/commons/thumb/a/a6/RNLI_FLAG.png/640px-RNLI_FLAG.png">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1840" y="1728616"/>
            <a:ext cx="2395077" cy="159796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newsimg.bbc.co.uk/media/images/45308000/jpg/_45308049_ambulance512.jp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24128" y="1719828"/>
            <a:ext cx="2840827" cy="1597966"/>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www.logismarket.co.uk/in/iveco-ltd-guernsey-fire-rescue-service-is-100-per-cent-iveco-287399.jpg">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73681" y="3895505"/>
            <a:ext cx="2555697" cy="1728192"/>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http://newsimg.bbc.co.uk/media/images/42487000/jpg/_42487504_pcso_fistral300.jpg">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552020" y="3861215"/>
            <a:ext cx="1933575" cy="17967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00514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txBox="1">
            <a:spLocks/>
          </p:cNvSpPr>
          <p:nvPr/>
        </p:nvSpPr>
        <p:spPr>
          <a:xfrm>
            <a:off x="323528" y="404664"/>
            <a:ext cx="7344816"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a:lstStyle>
          <a:p>
            <a:pPr algn="l">
              <a:defRPr/>
            </a:pPr>
            <a:r>
              <a:rPr lang="en-GB" sz="2800" b="1" kern="0" dirty="0" smtClean="0">
                <a:solidFill>
                  <a:srgbClr val="FFFF00"/>
                </a:solidFill>
                <a:latin typeface="Calibri" pitchFamily="34" charset="0"/>
              </a:rPr>
              <a:t>Emergency Services – Responsibilities </a:t>
            </a:r>
          </a:p>
        </p:txBody>
      </p:sp>
      <p:sp>
        <p:nvSpPr>
          <p:cNvPr id="5" name="Content Placeholder 5"/>
          <p:cNvSpPr txBox="1">
            <a:spLocks/>
          </p:cNvSpPr>
          <p:nvPr/>
        </p:nvSpPr>
        <p:spPr>
          <a:xfrm>
            <a:off x="339552" y="1908094"/>
            <a:ext cx="8424936" cy="41973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endParaRPr lang="en-GB" kern="0" dirty="0">
              <a:solidFill>
                <a:schemeClr val="bg1"/>
              </a:solidFill>
              <a:latin typeface="Calibri" pitchFamily="34" charset="0"/>
              <a:ea typeface="ＭＳ Ｐゴシック" charset="-128"/>
            </a:endParaRPr>
          </a:p>
        </p:txBody>
      </p:sp>
      <p:pic>
        <p:nvPicPr>
          <p:cNvPr id="1028" name="Picture 4" descr="Image result for maritime and coastguard logo 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888" y="1318974"/>
            <a:ext cx="2794893" cy="117823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091781" y="1347788"/>
            <a:ext cx="5272608" cy="769441"/>
          </a:xfrm>
          <a:prstGeom prst="rect">
            <a:avLst/>
          </a:prstGeom>
        </p:spPr>
        <p:txBody>
          <a:bodyPr wrap="square">
            <a:spAutoFit/>
          </a:bodyPr>
          <a:lstStyle/>
          <a:p>
            <a:r>
              <a:rPr lang="en-GB" sz="2200" dirty="0">
                <a:solidFill>
                  <a:schemeClr val="bg1"/>
                </a:solidFill>
                <a:latin typeface="Calibri" panose="020F0502020204030204" pitchFamily="34" charset="0"/>
              </a:rPr>
              <a:t>R</a:t>
            </a:r>
            <a:r>
              <a:rPr lang="en-GB" sz="2200" dirty="0" smtClean="0">
                <a:solidFill>
                  <a:schemeClr val="bg1"/>
                </a:solidFill>
                <a:latin typeface="Calibri" panose="020F0502020204030204" pitchFamily="34" charset="0"/>
              </a:rPr>
              <a:t>esponsibilities </a:t>
            </a:r>
            <a:r>
              <a:rPr lang="en-GB" sz="2200" dirty="0">
                <a:solidFill>
                  <a:schemeClr val="bg1"/>
                </a:solidFill>
                <a:latin typeface="Calibri" panose="020F0502020204030204" pitchFamily="34" charset="0"/>
              </a:rPr>
              <a:t>from the </a:t>
            </a:r>
            <a:r>
              <a:rPr lang="en-GB" sz="2200" dirty="0" smtClean="0">
                <a:solidFill>
                  <a:schemeClr val="bg1"/>
                </a:solidFill>
                <a:latin typeface="Calibri" panose="020F0502020204030204" pitchFamily="34" charset="0"/>
              </a:rPr>
              <a:t>tide mark </a:t>
            </a:r>
            <a:r>
              <a:rPr lang="en-GB" sz="2200" dirty="0">
                <a:solidFill>
                  <a:schemeClr val="bg1"/>
                </a:solidFill>
                <a:latin typeface="Calibri" panose="020F0502020204030204" pitchFamily="34" charset="0"/>
              </a:rPr>
              <a:t>with HMCG to the beach</a:t>
            </a:r>
          </a:p>
        </p:txBody>
      </p:sp>
      <p:sp>
        <p:nvSpPr>
          <p:cNvPr id="3" name="AutoShape 8" descr="Image result for police png">
            <a:hlinkClick r:id="rId5"/>
          </p:cNvPr>
          <p:cNvSpPr>
            <a:spLocks noChangeAspect="1" noChangeArrowheads="1"/>
          </p:cNvSpPr>
          <p:nvPr/>
        </p:nvSpPr>
        <p:spPr bwMode="auto">
          <a:xfrm>
            <a:off x="53975" y="-1233488"/>
            <a:ext cx="4867275" cy="2581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AutoShape 10" descr="Image result for police png">
            <a:hlinkClick r:id="rId5"/>
          </p:cNvPr>
          <p:cNvSpPr>
            <a:spLocks noChangeAspect="1" noChangeArrowheads="1"/>
          </p:cNvSpPr>
          <p:nvPr/>
        </p:nvSpPr>
        <p:spPr bwMode="auto">
          <a:xfrm>
            <a:off x="206375" y="-1081088"/>
            <a:ext cx="4867275" cy="25812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6" name="Picture 12" descr="Image result for police p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553" y="2758276"/>
            <a:ext cx="2433638" cy="129063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fire service png">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77718" y="2132882"/>
            <a:ext cx="2381250" cy="138112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ambulance 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372873" y="3514008"/>
            <a:ext cx="2590941" cy="1928812"/>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091781" y="2680320"/>
            <a:ext cx="3357275" cy="1446550"/>
          </a:xfrm>
          <a:prstGeom prst="rect">
            <a:avLst/>
          </a:prstGeom>
        </p:spPr>
        <p:txBody>
          <a:bodyPr wrap="square">
            <a:spAutoFit/>
          </a:bodyPr>
          <a:lstStyle/>
          <a:p>
            <a:r>
              <a:rPr lang="en-GB" sz="2200" dirty="0">
                <a:solidFill>
                  <a:schemeClr val="bg1"/>
                </a:solidFill>
                <a:latin typeface="Calibri" panose="020F0502020204030204" pitchFamily="34" charset="0"/>
              </a:rPr>
              <a:t>Police have all land overall responsibility with Fire and </a:t>
            </a:r>
            <a:r>
              <a:rPr lang="en-GB" sz="2200" dirty="0" smtClean="0">
                <a:solidFill>
                  <a:schemeClr val="bg1"/>
                </a:solidFill>
                <a:latin typeface="Calibri" panose="020F0502020204030204" pitchFamily="34" charset="0"/>
              </a:rPr>
              <a:t>Ambulance working in conjunction with</a:t>
            </a:r>
            <a:endParaRPr lang="en-GB" sz="2200" dirty="0">
              <a:solidFill>
                <a:schemeClr val="bg1"/>
              </a:solidFill>
              <a:latin typeface="Calibri" panose="020F0502020204030204" pitchFamily="34" charset="0"/>
            </a:endParaRPr>
          </a:p>
        </p:txBody>
      </p:sp>
      <p:pic>
        <p:nvPicPr>
          <p:cNvPr id="1042" name="Picture 18" descr="Related image">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5093" y="5413154"/>
            <a:ext cx="2038350" cy="131445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Image result for rnli png">
            <a:hlinkClick r:id="rId13"/>
          </p:cNvPr>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50000" b="39035"/>
          <a:stretch/>
        </p:blipFill>
        <p:spPr bwMode="auto">
          <a:xfrm>
            <a:off x="2796061" y="5319206"/>
            <a:ext cx="2032324" cy="122413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mountain rescue png">
            <a:hlinkClick r:id="rId15"/>
          </p:cNvPr>
          <p:cNvPicPr>
            <a:picLocks noChangeAspect="1" noChangeArrowheads="1"/>
          </p:cNvPicPr>
          <p:nvPr/>
        </p:nvPicPr>
        <p:blipFill rotWithShape="1">
          <a:blip r:embed="rId16">
            <a:extLst>
              <a:ext uri="{28A0092B-C50C-407E-A947-70E740481C1C}">
                <a14:useLocalDpi xmlns:a14="http://schemas.microsoft.com/office/drawing/2010/main" val="0"/>
              </a:ext>
            </a:extLst>
          </a:blip>
          <a:srcRect t="19876"/>
          <a:stretch/>
        </p:blipFill>
        <p:spPr bwMode="auto">
          <a:xfrm>
            <a:off x="5095726" y="5319206"/>
            <a:ext cx="1527806" cy="1224136"/>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p:nvSpPr>
        <p:spPr>
          <a:xfrm>
            <a:off x="206374" y="4211210"/>
            <a:ext cx="6417157" cy="1107996"/>
          </a:xfrm>
          <a:prstGeom prst="rect">
            <a:avLst/>
          </a:prstGeom>
        </p:spPr>
        <p:txBody>
          <a:bodyPr wrap="square">
            <a:spAutoFit/>
          </a:bodyPr>
          <a:lstStyle/>
          <a:p>
            <a:r>
              <a:rPr lang="en-GB" sz="2200" dirty="0">
                <a:solidFill>
                  <a:schemeClr val="bg1"/>
                </a:solidFill>
                <a:latin typeface="Calibri" panose="020F0502020204030204" pitchFamily="34" charset="0"/>
              </a:rPr>
              <a:t>All other SAR volunteers </a:t>
            </a:r>
            <a:r>
              <a:rPr lang="en-GB" sz="2200" dirty="0" smtClean="0">
                <a:solidFill>
                  <a:schemeClr val="bg1"/>
                </a:solidFill>
                <a:latin typeface="Calibri" panose="020F0502020204030204" pitchFamily="34" charset="0"/>
              </a:rPr>
              <a:t> are </a:t>
            </a:r>
            <a:r>
              <a:rPr lang="en-GB" sz="2200" dirty="0">
                <a:solidFill>
                  <a:schemeClr val="bg1"/>
                </a:solidFill>
                <a:latin typeface="Calibri" panose="020F0502020204030204" pitchFamily="34" charset="0"/>
              </a:rPr>
              <a:t>called as Relevant Voluntary Organisations  (RVOs) that assist </a:t>
            </a:r>
            <a:r>
              <a:rPr lang="en-GB" sz="2200" dirty="0" smtClean="0">
                <a:solidFill>
                  <a:schemeClr val="bg1"/>
                </a:solidFill>
                <a:latin typeface="Calibri" panose="020F0502020204030204" pitchFamily="34" charset="0"/>
              </a:rPr>
              <a:t>the </a:t>
            </a:r>
            <a:r>
              <a:rPr lang="en-GB" sz="2200" dirty="0">
                <a:solidFill>
                  <a:schemeClr val="bg1"/>
                </a:solidFill>
                <a:latin typeface="Calibri" panose="020F0502020204030204" pitchFamily="34" charset="0"/>
              </a:rPr>
              <a:t>statutory services</a:t>
            </a:r>
          </a:p>
        </p:txBody>
      </p:sp>
    </p:spTree>
    <p:extLst>
      <p:ext uri="{BB962C8B-B14F-4D97-AF65-F5344CB8AC3E}">
        <p14:creationId xmlns:p14="http://schemas.microsoft.com/office/powerpoint/2010/main" val="13816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44"/>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4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228600" y="188640"/>
            <a:ext cx="6400800" cy="1143000"/>
          </a:xfrm>
        </p:spPr>
        <p:txBody>
          <a:bodyPr/>
          <a:lstStyle/>
          <a:p>
            <a:pPr algn="l">
              <a:defRPr/>
            </a:pPr>
            <a:r>
              <a:rPr lang="en-GB" sz="2800" b="1" dirty="0" smtClean="0">
                <a:solidFill>
                  <a:srgbClr val="FFFF00"/>
                </a:solidFill>
                <a:effectLst>
                  <a:outerShdw blurRad="38100" dist="38100" dir="2700000" algn="tl">
                    <a:srgbClr val="C0C0C0"/>
                  </a:outerShdw>
                </a:effectLst>
                <a:latin typeface="Calibri" pitchFamily="34" charset="0"/>
              </a:rPr>
              <a:t>Summoning the Emergency Services</a:t>
            </a:r>
          </a:p>
        </p:txBody>
      </p:sp>
      <p:sp>
        <p:nvSpPr>
          <p:cNvPr id="54277" name="TextBox 8"/>
          <p:cNvSpPr txBox="1">
            <a:spLocks noChangeArrowheads="1"/>
          </p:cNvSpPr>
          <p:nvPr/>
        </p:nvSpPr>
        <p:spPr bwMode="auto">
          <a:xfrm>
            <a:off x="274910" y="1268760"/>
            <a:ext cx="585787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GB" b="1" dirty="0">
                <a:solidFill>
                  <a:srgbClr val="FFFF00"/>
                </a:solidFill>
                <a:latin typeface="Calibri" pitchFamily="34" charset="0"/>
              </a:rPr>
              <a:t>Emergency services and cost?</a:t>
            </a:r>
          </a:p>
          <a:p>
            <a:pPr eaLnBrk="1" hangingPunct="1"/>
            <a:r>
              <a:rPr lang="en-GB" b="1" dirty="0">
                <a:solidFill>
                  <a:schemeClr val="bg1"/>
                </a:solidFill>
                <a:latin typeface="Calibri" pitchFamily="34" charset="0"/>
              </a:rPr>
              <a:t>999 </a:t>
            </a:r>
            <a:r>
              <a:rPr lang="en-GB" dirty="0">
                <a:solidFill>
                  <a:schemeClr val="bg1"/>
                </a:solidFill>
                <a:latin typeface="Calibri" pitchFamily="34" charset="0"/>
              </a:rPr>
              <a:t>or </a:t>
            </a:r>
            <a:r>
              <a:rPr lang="en-GB" b="1" dirty="0">
                <a:solidFill>
                  <a:schemeClr val="bg1"/>
                </a:solidFill>
                <a:latin typeface="Calibri" pitchFamily="34" charset="0"/>
              </a:rPr>
              <a:t>112 </a:t>
            </a:r>
            <a:r>
              <a:rPr lang="en-GB" dirty="0">
                <a:solidFill>
                  <a:schemeClr val="bg1"/>
                </a:solidFill>
                <a:latin typeface="Calibri" pitchFamily="34" charset="0"/>
              </a:rPr>
              <a:t>– FREE!</a:t>
            </a:r>
            <a:endParaRPr lang="en-GB" b="1" dirty="0">
              <a:solidFill>
                <a:schemeClr val="bg1"/>
              </a:solidFill>
              <a:latin typeface="Calibri" pitchFamily="34" charset="0"/>
            </a:endParaRPr>
          </a:p>
        </p:txBody>
      </p:sp>
      <p:sp>
        <p:nvSpPr>
          <p:cNvPr id="54278" name="TextBox 9"/>
          <p:cNvSpPr txBox="1">
            <a:spLocks noChangeArrowheads="1"/>
          </p:cNvSpPr>
          <p:nvPr/>
        </p:nvSpPr>
        <p:spPr bwMode="auto">
          <a:xfrm>
            <a:off x="3068234" y="2078053"/>
            <a:ext cx="58578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GB" b="1" dirty="0">
                <a:solidFill>
                  <a:srgbClr val="FFFF00"/>
                </a:solidFill>
                <a:latin typeface="Calibri" pitchFamily="34" charset="0"/>
              </a:rPr>
              <a:t>Lifeboat or air rescue?</a:t>
            </a:r>
          </a:p>
          <a:p>
            <a:pPr eaLnBrk="1" hangingPunct="1"/>
            <a:r>
              <a:rPr lang="en-GB" dirty="0">
                <a:solidFill>
                  <a:schemeClr val="bg1"/>
                </a:solidFill>
                <a:latin typeface="Calibri" pitchFamily="34" charset="0"/>
              </a:rPr>
              <a:t>Call the </a:t>
            </a:r>
            <a:r>
              <a:rPr lang="en-GB" b="1" dirty="0">
                <a:solidFill>
                  <a:schemeClr val="bg1"/>
                </a:solidFill>
                <a:latin typeface="Calibri" pitchFamily="34" charset="0"/>
              </a:rPr>
              <a:t>coastguard</a:t>
            </a:r>
            <a:r>
              <a:rPr lang="en-GB" dirty="0">
                <a:solidFill>
                  <a:schemeClr val="bg1"/>
                </a:solidFill>
                <a:latin typeface="Calibri" pitchFamily="34" charset="0"/>
              </a:rPr>
              <a:t>, they will then call </a:t>
            </a:r>
          </a:p>
          <a:p>
            <a:pPr eaLnBrk="1" hangingPunct="1"/>
            <a:r>
              <a:rPr lang="en-GB" dirty="0">
                <a:solidFill>
                  <a:schemeClr val="bg1"/>
                </a:solidFill>
                <a:latin typeface="Calibri" pitchFamily="34" charset="0"/>
              </a:rPr>
              <a:t>The lifeboat or air rescue if needed</a:t>
            </a:r>
          </a:p>
        </p:txBody>
      </p:sp>
      <p:pic>
        <p:nvPicPr>
          <p:cNvPr id="6146" name="Picture 2" descr="http://groundfloormedia.com/blog/wp-content/uploads/2011/11/emergency_phone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2270758"/>
            <a:ext cx="2508974" cy="3345298"/>
          </a:xfrm>
          <a:prstGeom prst="rect">
            <a:avLst/>
          </a:prstGeom>
          <a:noFill/>
          <a:extLst>
            <a:ext uri="{909E8E84-426E-40DD-AFC4-6F175D3DCCD1}">
              <a14:hiddenFill xmlns:a14="http://schemas.microsoft.com/office/drawing/2010/main">
                <a:solidFill>
                  <a:srgbClr val="FFFFFF"/>
                </a:solidFill>
              </a14:hiddenFill>
            </a:ext>
          </a:extLst>
        </p:spPr>
      </p:pic>
      <p:sp>
        <p:nvSpPr>
          <p:cNvPr id="2" name="Rounded Rectangle 1"/>
          <p:cNvSpPr/>
          <p:nvPr/>
        </p:nvSpPr>
        <p:spPr bwMode="auto">
          <a:xfrm>
            <a:off x="3140241" y="3429000"/>
            <a:ext cx="5713859" cy="3096344"/>
          </a:xfrm>
          <a:prstGeom prst="roundRect">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12" charset="0"/>
            </a:endParaRPr>
          </a:p>
        </p:txBody>
      </p:sp>
      <p:sp>
        <p:nvSpPr>
          <p:cNvPr id="54279" name="TextBox 10"/>
          <p:cNvSpPr txBox="1">
            <a:spLocks noChangeArrowheads="1"/>
          </p:cNvSpPr>
          <p:nvPr/>
        </p:nvSpPr>
        <p:spPr bwMode="auto">
          <a:xfrm>
            <a:off x="3332874" y="3601467"/>
            <a:ext cx="5328592"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r>
              <a:rPr lang="en-GB" b="1" dirty="0">
                <a:latin typeface="Calibri" pitchFamily="34" charset="0"/>
              </a:rPr>
              <a:t>What information do you need to give to </a:t>
            </a:r>
            <a:r>
              <a:rPr lang="en-GB" b="1" dirty="0" smtClean="0">
                <a:latin typeface="Calibri" pitchFamily="34" charset="0"/>
              </a:rPr>
              <a:t>summon </a:t>
            </a:r>
            <a:r>
              <a:rPr lang="en-GB" b="1" dirty="0">
                <a:latin typeface="Calibri" pitchFamily="34" charset="0"/>
              </a:rPr>
              <a:t>emergency services</a:t>
            </a:r>
            <a:r>
              <a:rPr lang="en-GB" b="1" dirty="0" smtClean="0">
                <a:latin typeface="Calibri" pitchFamily="34" charset="0"/>
              </a:rPr>
              <a:t>?</a:t>
            </a:r>
          </a:p>
          <a:p>
            <a:pPr eaLnBrk="1" hangingPunct="1"/>
            <a:endParaRPr lang="en-GB" sz="2800" b="1" u="sng" dirty="0">
              <a:solidFill>
                <a:srgbClr val="0070C0"/>
              </a:solidFill>
              <a:latin typeface="Calibri" pitchFamily="34" charset="0"/>
            </a:endParaRPr>
          </a:p>
          <a:p>
            <a:pPr eaLnBrk="1" hangingPunct="1"/>
            <a:r>
              <a:rPr lang="en-GB" sz="2800" b="1" dirty="0">
                <a:solidFill>
                  <a:srgbClr val="FF0000"/>
                </a:solidFill>
                <a:latin typeface="Calibri" pitchFamily="34" charset="0"/>
              </a:rPr>
              <a:t>P – </a:t>
            </a:r>
            <a:r>
              <a:rPr lang="en-GB" sz="2800" b="1" dirty="0">
                <a:latin typeface="Calibri" pitchFamily="34" charset="0"/>
              </a:rPr>
              <a:t>Position </a:t>
            </a:r>
            <a:r>
              <a:rPr lang="en-GB" sz="2800" dirty="0">
                <a:latin typeface="Calibri" pitchFamily="34" charset="0"/>
              </a:rPr>
              <a:t>– Where you are?</a:t>
            </a:r>
          </a:p>
          <a:p>
            <a:pPr eaLnBrk="1" hangingPunct="1"/>
            <a:r>
              <a:rPr lang="en-GB" sz="2800" b="1" dirty="0">
                <a:solidFill>
                  <a:srgbClr val="FF0000"/>
                </a:solidFill>
                <a:latin typeface="Calibri" pitchFamily="34" charset="0"/>
              </a:rPr>
              <a:t>P – </a:t>
            </a:r>
            <a:r>
              <a:rPr lang="en-GB" sz="2800" b="1" dirty="0">
                <a:latin typeface="Calibri" pitchFamily="34" charset="0"/>
              </a:rPr>
              <a:t>Problem</a:t>
            </a:r>
            <a:r>
              <a:rPr lang="en-GB" sz="2800" dirty="0">
                <a:latin typeface="Calibri" pitchFamily="34" charset="0"/>
              </a:rPr>
              <a:t> – What's wrong?</a:t>
            </a:r>
          </a:p>
          <a:p>
            <a:pPr eaLnBrk="1" hangingPunct="1"/>
            <a:r>
              <a:rPr lang="en-GB" sz="2800" b="1" dirty="0">
                <a:solidFill>
                  <a:srgbClr val="FF0000"/>
                </a:solidFill>
                <a:latin typeface="Calibri" pitchFamily="34" charset="0"/>
              </a:rPr>
              <a:t>P – </a:t>
            </a:r>
            <a:r>
              <a:rPr lang="en-GB" sz="2800" b="1" dirty="0">
                <a:latin typeface="Calibri" pitchFamily="34" charset="0"/>
              </a:rPr>
              <a:t>People</a:t>
            </a:r>
            <a:r>
              <a:rPr lang="en-GB" sz="2800" dirty="0">
                <a:latin typeface="Calibri" pitchFamily="34" charset="0"/>
              </a:rPr>
              <a:t> – How many casualties?</a:t>
            </a:r>
            <a:endParaRPr lang="en-GB" sz="2800" b="1" dirty="0">
              <a:latin typeface="Calibri" pitchFamily="34" charset="0"/>
            </a:endParaRPr>
          </a:p>
          <a:p>
            <a:pPr eaLnBrk="1" hangingPunct="1"/>
            <a:endParaRPr lang="en-GB" dirty="0">
              <a:latin typeface="Arial" charset="0"/>
            </a:endParaRPr>
          </a:p>
        </p:txBody>
      </p:sp>
    </p:spTree>
    <p:extLst>
      <p:ext uri="{BB962C8B-B14F-4D97-AF65-F5344CB8AC3E}">
        <p14:creationId xmlns:p14="http://schemas.microsoft.com/office/powerpoint/2010/main" val="35270916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54277">
                                            <p:txEl>
                                              <p:pRg st="0" end="0"/>
                                            </p:txEl>
                                          </p:spTgt>
                                        </p:tgtEl>
                                        <p:attrNameLst>
                                          <p:attrName>style.visibility</p:attrName>
                                        </p:attrNameLst>
                                      </p:cBhvr>
                                      <p:to>
                                        <p:strVal val="visible"/>
                                      </p:to>
                                    </p:set>
                                    <p:animEffect transition="in" filter="blinds(horizontal)">
                                      <p:cBhvr>
                                        <p:cTn id="7" dur="500"/>
                                        <p:tgtEl>
                                          <p:spTgt spid="5427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nodeType="clickEffect">
                                  <p:stCondLst>
                                    <p:cond delay="0"/>
                                  </p:stCondLst>
                                  <p:childTnLst>
                                    <p:set>
                                      <p:cBhvr>
                                        <p:cTn id="11" dur="1" fill="hold">
                                          <p:stCondLst>
                                            <p:cond delay="0"/>
                                          </p:stCondLst>
                                        </p:cTn>
                                        <p:tgtEl>
                                          <p:spTgt spid="54277">
                                            <p:txEl>
                                              <p:pRg st="1" end="1"/>
                                            </p:txEl>
                                          </p:spTgt>
                                        </p:tgtEl>
                                        <p:attrNameLst>
                                          <p:attrName>style.visibility</p:attrName>
                                        </p:attrNameLst>
                                      </p:cBhvr>
                                      <p:to>
                                        <p:strVal val="visible"/>
                                      </p:to>
                                    </p:set>
                                    <p:animEffect transition="in" filter="blinds(horizontal)">
                                      <p:cBhvr>
                                        <p:cTn id="12" dur="500"/>
                                        <p:tgtEl>
                                          <p:spTgt spid="5427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427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278">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427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4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27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txBox="1">
            <a:spLocks/>
          </p:cNvSpPr>
          <p:nvPr/>
        </p:nvSpPr>
        <p:spPr>
          <a:xfrm>
            <a:off x="323528" y="260648"/>
            <a:ext cx="7344816"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a:lstStyle>
          <a:p>
            <a:pPr algn="l">
              <a:defRPr/>
            </a:pPr>
            <a:r>
              <a:rPr lang="en-GB" sz="2800" b="1" kern="0" dirty="0" smtClean="0">
                <a:solidFill>
                  <a:srgbClr val="FFFF00"/>
                </a:solidFill>
                <a:effectLst>
                  <a:outerShdw blurRad="38100" dist="38100" dir="2700000" algn="tl">
                    <a:srgbClr val="C0C0C0"/>
                  </a:outerShdw>
                </a:effectLst>
                <a:latin typeface="Calibri" pitchFamily="34" charset="0"/>
              </a:rPr>
              <a:t>Incident Management</a:t>
            </a:r>
          </a:p>
        </p:txBody>
      </p:sp>
      <p:sp>
        <p:nvSpPr>
          <p:cNvPr id="5" name="Content Placeholder 5"/>
          <p:cNvSpPr txBox="1">
            <a:spLocks/>
          </p:cNvSpPr>
          <p:nvPr/>
        </p:nvSpPr>
        <p:spPr>
          <a:xfrm>
            <a:off x="339552" y="1908094"/>
            <a:ext cx="8424936" cy="41973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r>
              <a:rPr lang="en-GB" sz="2800" kern="0" dirty="0" smtClean="0">
                <a:solidFill>
                  <a:schemeClr val="bg1"/>
                </a:solidFill>
                <a:latin typeface="Calibri" pitchFamily="34" charset="0"/>
                <a:ea typeface="ＭＳ Ｐゴシック" charset="-128"/>
              </a:rPr>
              <a:t>Lost Persons</a:t>
            </a:r>
          </a:p>
          <a:p>
            <a:r>
              <a:rPr lang="en-GB" sz="2800" kern="0" dirty="0" smtClean="0">
                <a:solidFill>
                  <a:schemeClr val="bg1"/>
                </a:solidFill>
                <a:latin typeface="Calibri" pitchFamily="34" charset="0"/>
                <a:ea typeface="ＭＳ Ｐゴシック" charset="-128"/>
              </a:rPr>
              <a:t>Water based incident</a:t>
            </a:r>
          </a:p>
          <a:p>
            <a:r>
              <a:rPr lang="en-GB" sz="2800" kern="0" dirty="0" smtClean="0">
                <a:solidFill>
                  <a:schemeClr val="bg1"/>
                </a:solidFill>
                <a:latin typeface="Calibri" pitchFamily="34" charset="0"/>
                <a:ea typeface="ＭＳ Ｐゴシック" charset="-128"/>
              </a:rPr>
              <a:t>Land based incident</a:t>
            </a:r>
          </a:p>
          <a:p>
            <a:r>
              <a:rPr lang="en-GB" sz="2800" kern="0" dirty="0" smtClean="0">
                <a:solidFill>
                  <a:schemeClr val="bg1"/>
                </a:solidFill>
                <a:latin typeface="Calibri" pitchFamily="34" charset="0"/>
                <a:ea typeface="ＭＳ Ｐゴシック" charset="-128"/>
              </a:rPr>
              <a:t>Cliff incidents/falls</a:t>
            </a:r>
          </a:p>
          <a:p>
            <a:r>
              <a:rPr lang="en-GB" sz="2800" kern="0" dirty="0" smtClean="0">
                <a:solidFill>
                  <a:schemeClr val="bg1"/>
                </a:solidFill>
                <a:latin typeface="Calibri" pitchFamily="34" charset="0"/>
                <a:ea typeface="ＭＳ Ｐゴシック" charset="-128"/>
              </a:rPr>
              <a:t>Road Traffic Incidents</a:t>
            </a:r>
          </a:p>
          <a:p>
            <a:r>
              <a:rPr lang="en-GB" sz="2800" kern="0" dirty="0" smtClean="0">
                <a:solidFill>
                  <a:schemeClr val="bg1"/>
                </a:solidFill>
                <a:latin typeface="Calibri" pitchFamily="34" charset="0"/>
                <a:ea typeface="ＭＳ Ｐゴシック" charset="-128"/>
              </a:rPr>
              <a:t>Crowd control</a:t>
            </a:r>
          </a:p>
          <a:p>
            <a:r>
              <a:rPr lang="en-GB" sz="2800" kern="0" dirty="0" smtClean="0">
                <a:solidFill>
                  <a:schemeClr val="bg1"/>
                </a:solidFill>
                <a:latin typeface="Calibri" pitchFamily="34" charset="0"/>
                <a:ea typeface="ＭＳ Ｐゴシック" charset="-128"/>
              </a:rPr>
              <a:t>Closing of beaches</a:t>
            </a:r>
          </a:p>
          <a:p>
            <a:r>
              <a:rPr lang="en-GB" sz="2800" kern="0" dirty="0" smtClean="0">
                <a:solidFill>
                  <a:schemeClr val="bg1"/>
                </a:solidFill>
                <a:latin typeface="Calibri" pitchFamily="34" charset="0"/>
                <a:ea typeface="ＭＳ Ｐゴシック" charset="-128"/>
              </a:rPr>
              <a:t>Major Incidents </a:t>
            </a:r>
            <a:r>
              <a:rPr lang="en-GB" sz="1600" kern="0" dirty="0" smtClean="0">
                <a:solidFill>
                  <a:schemeClr val="bg1"/>
                </a:solidFill>
                <a:latin typeface="Calibri" pitchFamily="34" charset="0"/>
                <a:ea typeface="ＭＳ Ｐゴシック" charset="-128"/>
              </a:rPr>
              <a:t>(stress &amp; media interest)</a:t>
            </a:r>
            <a:endParaRPr lang="en-GB" sz="1600" kern="0" dirty="0">
              <a:solidFill>
                <a:schemeClr val="bg1"/>
              </a:solidFill>
              <a:latin typeface="Calibri" pitchFamily="34" charset="0"/>
              <a:ea typeface="ＭＳ Ｐゴシック" charset="-128"/>
            </a:endParaRPr>
          </a:p>
        </p:txBody>
      </p:sp>
      <p:pic>
        <p:nvPicPr>
          <p:cNvPr id="1026" name="Picture 2" descr="http://devon.greatbritishlife.co.uk/content/assets/images/galleries/thumb/178893.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2500" y="1526917"/>
            <a:ext cx="3331988" cy="2232432"/>
          </a:xfrm>
          <a:prstGeom prst="rect">
            <a:avLst/>
          </a:prstGeom>
          <a:noFill/>
          <a:ln w="25400">
            <a:solidFill>
              <a:srgbClr val="FFFF00"/>
            </a:solidFill>
          </a:ln>
          <a:extLst>
            <a:ext uri="{909E8E84-426E-40DD-AFC4-6F175D3DCCD1}">
              <a14:hiddenFill xmlns:a14="http://schemas.microsoft.com/office/drawing/2010/main">
                <a:solidFill>
                  <a:srgbClr val="FFFFFF"/>
                </a:solidFill>
              </a14:hiddenFill>
            </a:ext>
          </a:extLst>
        </p:spPr>
      </p:pic>
      <p:sp>
        <p:nvSpPr>
          <p:cNvPr id="7" name="Rounded Rectangle 6"/>
          <p:cNvSpPr/>
          <p:nvPr/>
        </p:nvSpPr>
        <p:spPr bwMode="auto">
          <a:xfrm>
            <a:off x="1973039" y="1115616"/>
            <a:ext cx="5092948" cy="576063"/>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3200" b="0" i="0" u="none" strike="noStrike" cap="none" normalizeH="0" baseline="0" dirty="0" smtClean="0">
                <a:ln>
                  <a:noFill/>
                </a:ln>
                <a:solidFill>
                  <a:schemeClr val="tx1"/>
                </a:solidFill>
                <a:effectLst/>
                <a:latin typeface="Calibri" pitchFamily="34" charset="0"/>
              </a:rPr>
              <a:t>What incidents</a:t>
            </a:r>
            <a:r>
              <a:rPr kumimoji="0" lang="en-GB" sz="3200" b="0" i="0" u="none" strike="noStrike" cap="none" normalizeH="0" dirty="0" smtClean="0">
                <a:ln>
                  <a:noFill/>
                </a:ln>
                <a:solidFill>
                  <a:schemeClr val="tx1"/>
                </a:solidFill>
                <a:effectLst/>
                <a:latin typeface="Calibri" pitchFamily="34" charset="0"/>
              </a:rPr>
              <a:t> could occur?</a:t>
            </a:r>
            <a:endParaRPr kumimoji="0" lang="en-GB" sz="3200" b="0" i="0" u="none" strike="noStrike" cap="none" normalizeH="0" baseline="0" dirty="0">
              <a:ln>
                <a:noFill/>
              </a:ln>
              <a:solidFill>
                <a:schemeClr val="tx1"/>
              </a:solidFill>
              <a:effectLst/>
              <a:latin typeface="Times" pitchFamily="-112" charset="0"/>
            </a:endParaRPr>
          </a:p>
        </p:txBody>
      </p:sp>
      <p:pic>
        <p:nvPicPr>
          <p:cNvPr id="1028" name="Picture 4" descr="http://www.perranporthslsc.org.uk/wp/wp-content/uploads/2010/01/image_ppslsc_21.jp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0738" y="4006769"/>
            <a:ext cx="3333750" cy="2228850"/>
          </a:xfrm>
          <a:prstGeom prst="rect">
            <a:avLst/>
          </a:prstGeom>
          <a:noFill/>
          <a:ln w="25400">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32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4213" y="188913"/>
            <a:ext cx="7772400" cy="1143000"/>
          </a:xfrm>
        </p:spPr>
        <p:txBody>
          <a:bodyPr/>
          <a:lstStyle/>
          <a:p>
            <a:pPr algn="l">
              <a:defRPr/>
            </a:pPr>
            <a:r>
              <a:rPr lang="en-GB" b="1" dirty="0" smtClean="0">
                <a:solidFill>
                  <a:srgbClr val="FFFF00"/>
                </a:solidFill>
                <a:effectLst>
                  <a:outerShdw blurRad="38100" dist="38100" dir="2700000" algn="tl">
                    <a:srgbClr val="000000">
                      <a:alpha val="43137"/>
                    </a:srgbClr>
                  </a:outerShdw>
                </a:effectLst>
                <a:latin typeface="Calibri" pitchFamily="34" charset="0"/>
                <a:ea typeface="ＭＳ Ｐゴシック" charset="-128"/>
              </a:rPr>
              <a:t>Learning Outcomes</a:t>
            </a:r>
            <a:endParaRPr lang="en-GB" b="1" dirty="0">
              <a:solidFill>
                <a:srgbClr val="FFFF00"/>
              </a:solidFill>
              <a:effectLst>
                <a:outerShdw blurRad="38100" dist="38100" dir="2700000" algn="tl">
                  <a:srgbClr val="000000">
                    <a:alpha val="43137"/>
                  </a:srgbClr>
                </a:outerShdw>
              </a:effectLst>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838399061"/>
              </p:ext>
            </p:extLst>
          </p:nvPr>
        </p:nvGraphicFramePr>
        <p:xfrm>
          <a:off x="323528" y="1844824"/>
          <a:ext cx="8424936" cy="2208276"/>
        </p:xfrm>
        <a:graphic>
          <a:graphicData uri="http://schemas.openxmlformats.org/drawingml/2006/table">
            <a:tbl>
              <a:tblPr firstRow="1" firstCol="1" bandRow="1">
                <a:tableStyleId>{5C22544A-7EE6-4342-B048-85BDC9FD1C3A}</a:tableStyleId>
              </a:tblPr>
              <a:tblGrid>
                <a:gridCol w="8424936"/>
              </a:tblGrid>
              <a:tr h="0">
                <a:tc>
                  <a:txBody>
                    <a:bodyPr/>
                    <a:lstStyle/>
                    <a:p>
                      <a:pPr marL="0" lvl="0" indent="0">
                        <a:lnSpc>
                          <a:spcPct val="115000"/>
                        </a:lnSpc>
                        <a:spcAft>
                          <a:spcPts val="0"/>
                        </a:spcAft>
                        <a:buFont typeface="+mj-lt"/>
                        <a:buNone/>
                      </a:pPr>
                      <a:r>
                        <a:rPr lang="en-GB" sz="1800" b="1" dirty="0" smtClean="0">
                          <a:solidFill>
                            <a:schemeClr val="tx1"/>
                          </a:solidFill>
                          <a:effectLst/>
                          <a:latin typeface="Calibri"/>
                          <a:ea typeface="Calibri"/>
                          <a:cs typeface="Times New Roman"/>
                        </a:rPr>
                        <a:t>1.1. </a:t>
                      </a:r>
                      <a:r>
                        <a:rPr lang="en-GB" sz="1800" b="0" dirty="0" smtClean="0">
                          <a:solidFill>
                            <a:schemeClr val="tx1"/>
                          </a:solidFill>
                          <a:effectLst/>
                          <a:latin typeface="Calibri"/>
                          <a:ea typeface="Calibri"/>
                          <a:cs typeface="Times New Roman"/>
                        </a:rPr>
                        <a:t>Explain </a:t>
                      </a:r>
                      <a:r>
                        <a:rPr lang="en-GB" sz="1800" b="0" dirty="0">
                          <a:solidFill>
                            <a:schemeClr val="tx1"/>
                          </a:solidFill>
                          <a:effectLst/>
                          <a:latin typeface="Calibri"/>
                          <a:ea typeface="Calibri"/>
                          <a:cs typeface="Times New Roman"/>
                        </a:rPr>
                        <a:t>the duties of a lifeguard</a:t>
                      </a:r>
                    </a:p>
                  </a:txBody>
                  <a:tcPr marL="68580" marR="68580" marT="0" marB="0"/>
                </a:tc>
              </a:tr>
              <a:tr h="0">
                <a:tc>
                  <a:txBody>
                    <a:bodyPr/>
                    <a:lstStyle/>
                    <a:p>
                      <a:pPr marL="0" lvl="0" indent="0">
                        <a:lnSpc>
                          <a:spcPct val="115000"/>
                        </a:lnSpc>
                        <a:spcAft>
                          <a:spcPts val="0"/>
                        </a:spcAft>
                        <a:buFont typeface="+mj-lt"/>
                        <a:buNone/>
                      </a:pPr>
                      <a:r>
                        <a:rPr lang="en-GB" sz="1800" b="1" dirty="0" smtClean="0">
                          <a:solidFill>
                            <a:schemeClr val="tx1"/>
                          </a:solidFill>
                          <a:effectLst/>
                          <a:latin typeface="Calibri"/>
                          <a:ea typeface="Calibri"/>
                          <a:cs typeface="Times New Roman"/>
                        </a:rPr>
                        <a:t>1.2.</a:t>
                      </a:r>
                      <a:r>
                        <a:rPr lang="en-GB" sz="1800" b="1" baseline="0" dirty="0" smtClean="0">
                          <a:solidFill>
                            <a:schemeClr val="tx1"/>
                          </a:solidFill>
                          <a:effectLst/>
                          <a:latin typeface="Calibri"/>
                          <a:ea typeface="Calibri"/>
                          <a:cs typeface="Times New Roman"/>
                        </a:rPr>
                        <a:t> </a:t>
                      </a:r>
                      <a:r>
                        <a:rPr lang="en-GB" sz="1800" b="0" dirty="0" smtClean="0">
                          <a:solidFill>
                            <a:schemeClr val="tx1"/>
                          </a:solidFill>
                          <a:effectLst/>
                          <a:latin typeface="Calibri"/>
                          <a:ea typeface="Calibri"/>
                          <a:cs typeface="Times New Roman"/>
                        </a:rPr>
                        <a:t>Demonstrate </a:t>
                      </a:r>
                      <a:r>
                        <a:rPr lang="en-GB" sz="1800" b="0" dirty="0">
                          <a:solidFill>
                            <a:schemeClr val="tx1"/>
                          </a:solidFill>
                          <a:effectLst/>
                          <a:latin typeface="Calibri"/>
                          <a:ea typeface="Calibri"/>
                          <a:cs typeface="Times New Roman"/>
                        </a:rPr>
                        <a:t>an understanding of a  Normal Operating Plan (NOP) including its </a:t>
                      </a:r>
                      <a:r>
                        <a:rPr lang="en-GB" sz="1800" b="0" dirty="0" smtClean="0">
                          <a:solidFill>
                            <a:schemeClr val="tx1"/>
                          </a:solidFill>
                          <a:effectLst/>
                          <a:latin typeface="Calibri"/>
                          <a:ea typeface="Calibri"/>
                          <a:cs typeface="Times New Roman"/>
                        </a:rPr>
                        <a:t> </a:t>
                      </a:r>
                    </a:p>
                    <a:p>
                      <a:pPr marL="0" lvl="0" indent="0">
                        <a:lnSpc>
                          <a:spcPct val="115000"/>
                        </a:lnSpc>
                        <a:spcAft>
                          <a:spcPts val="0"/>
                        </a:spcAft>
                        <a:buFont typeface="+mj-lt"/>
                        <a:buNone/>
                      </a:pPr>
                      <a:r>
                        <a:rPr lang="en-GB" sz="1800" b="0" dirty="0" smtClean="0">
                          <a:solidFill>
                            <a:schemeClr val="tx1"/>
                          </a:solidFill>
                          <a:effectLst/>
                          <a:latin typeface="Calibri"/>
                          <a:ea typeface="Calibri"/>
                          <a:cs typeface="Times New Roman"/>
                        </a:rPr>
                        <a:t>        suggested </a:t>
                      </a:r>
                      <a:r>
                        <a:rPr lang="en-GB" sz="1800" b="0" dirty="0">
                          <a:solidFill>
                            <a:schemeClr val="tx1"/>
                          </a:solidFill>
                          <a:effectLst/>
                          <a:latin typeface="Calibri"/>
                          <a:ea typeface="Calibri"/>
                          <a:cs typeface="Times New Roman"/>
                        </a:rPr>
                        <a:t>content</a:t>
                      </a:r>
                    </a:p>
                  </a:txBody>
                  <a:tcPr marL="68580" marR="68580" marT="0" marB="0"/>
                </a:tc>
              </a:tr>
              <a:tr h="0">
                <a:tc>
                  <a:txBody>
                    <a:bodyPr/>
                    <a:lstStyle/>
                    <a:p>
                      <a:pPr marL="0" lvl="0" indent="0">
                        <a:lnSpc>
                          <a:spcPct val="115000"/>
                        </a:lnSpc>
                        <a:spcAft>
                          <a:spcPts val="0"/>
                        </a:spcAft>
                        <a:buFont typeface="+mj-lt"/>
                        <a:buNone/>
                      </a:pPr>
                      <a:r>
                        <a:rPr lang="en-GB" sz="1800" b="1" dirty="0" smtClean="0">
                          <a:solidFill>
                            <a:schemeClr val="tx1"/>
                          </a:solidFill>
                          <a:effectLst/>
                          <a:latin typeface="Calibri"/>
                          <a:ea typeface="Calibri"/>
                          <a:cs typeface="Times New Roman"/>
                        </a:rPr>
                        <a:t>1.3. </a:t>
                      </a:r>
                      <a:r>
                        <a:rPr lang="en-GB" sz="1800" b="0" dirty="0" smtClean="0">
                          <a:solidFill>
                            <a:schemeClr val="tx1"/>
                          </a:solidFill>
                          <a:effectLst/>
                          <a:latin typeface="Calibri"/>
                          <a:ea typeface="Calibri"/>
                          <a:cs typeface="Times New Roman"/>
                        </a:rPr>
                        <a:t>Demonstrate </a:t>
                      </a:r>
                      <a:r>
                        <a:rPr lang="en-GB" sz="1800" b="0" dirty="0">
                          <a:solidFill>
                            <a:schemeClr val="tx1"/>
                          </a:solidFill>
                          <a:effectLst/>
                          <a:latin typeface="Calibri"/>
                          <a:ea typeface="Calibri"/>
                          <a:cs typeface="Times New Roman"/>
                        </a:rPr>
                        <a:t>an understanding of an Emergency Action Plan (EAP) including its </a:t>
                      </a:r>
                      <a:endParaRPr lang="en-GB" sz="1800" b="0" dirty="0" smtClean="0">
                        <a:solidFill>
                          <a:schemeClr val="tx1"/>
                        </a:solidFill>
                        <a:effectLst/>
                        <a:latin typeface="Calibri"/>
                        <a:ea typeface="Calibri"/>
                        <a:cs typeface="Times New Roman"/>
                      </a:endParaRPr>
                    </a:p>
                    <a:p>
                      <a:pPr marL="0" lvl="0" indent="0">
                        <a:lnSpc>
                          <a:spcPct val="115000"/>
                        </a:lnSpc>
                        <a:spcAft>
                          <a:spcPts val="0"/>
                        </a:spcAft>
                        <a:buFont typeface="+mj-lt"/>
                        <a:buNone/>
                      </a:pPr>
                      <a:r>
                        <a:rPr lang="en-GB" sz="1800" b="0" dirty="0" smtClean="0">
                          <a:solidFill>
                            <a:schemeClr val="tx1"/>
                          </a:solidFill>
                          <a:effectLst/>
                          <a:latin typeface="Calibri"/>
                          <a:ea typeface="Calibri"/>
                          <a:cs typeface="Times New Roman"/>
                        </a:rPr>
                        <a:t>        suggested </a:t>
                      </a:r>
                      <a:r>
                        <a:rPr lang="en-GB" sz="1800" b="0" dirty="0">
                          <a:solidFill>
                            <a:schemeClr val="tx1"/>
                          </a:solidFill>
                          <a:effectLst/>
                          <a:latin typeface="Calibri"/>
                          <a:ea typeface="Calibri"/>
                          <a:cs typeface="Times New Roman"/>
                        </a:rPr>
                        <a:t>content</a:t>
                      </a:r>
                    </a:p>
                  </a:txBody>
                  <a:tcPr marL="68580" marR="68580" marT="0" marB="0"/>
                </a:tc>
              </a:tr>
              <a:tr h="0">
                <a:tc>
                  <a:txBody>
                    <a:bodyPr/>
                    <a:lstStyle/>
                    <a:p>
                      <a:pPr marL="0" lvl="0" indent="0">
                        <a:lnSpc>
                          <a:spcPct val="115000"/>
                        </a:lnSpc>
                        <a:spcAft>
                          <a:spcPts val="0"/>
                        </a:spcAft>
                        <a:buFont typeface="+mj-lt"/>
                        <a:buNone/>
                      </a:pPr>
                      <a:r>
                        <a:rPr lang="en-GB" sz="1800" b="1" dirty="0" smtClean="0">
                          <a:solidFill>
                            <a:schemeClr val="tx1"/>
                          </a:solidFill>
                          <a:effectLst/>
                          <a:latin typeface="Calibri"/>
                          <a:ea typeface="Calibri"/>
                          <a:cs typeface="Times New Roman"/>
                        </a:rPr>
                        <a:t>1.4. </a:t>
                      </a:r>
                      <a:r>
                        <a:rPr lang="en-GB" sz="1800" b="0" dirty="0" smtClean="0">
                          <a:solidFill>
                            <a:schemeClr val="tx1"/>
                          </a:solidFill>
                          <a:effectLst/>
                          <a:latin typeface="Calibri"/>
                          <a:ea typeface="Calibri"/>
                          <a:cs typeface="Times New Roman"/>
                        </a:rPr>
                        <a:t>Describe </a:t>
                      </a:r>
                      <a:r>
                        <a:rPr lang="en-GB" sz="1800" b="0" dirty="0">
                          <a:solidFill>
                            <a:schemeClr val="tx1"/>
                          </a:solidFill>
                          <a:effectLst/>
                          <a:latin typeface="Calibri"/>
                          <a:ea typeface="Calibri"/>
                          <a:cs typeface="Times New Roman"/>
                        </a:rPr>
                        <a:t>the importance of Working with others</a:t>
                      </a:r>
                    </a:p>
                  </a:txBody>
                  <a:tcPr marL="68580" marR="68580" marT="0" marB="0"/>
                </a:tc>
              </a:tr>
              <a:tr h="0">
                <a:tc>
                  <a:txBody>
                    <a:bodyPr/>
                    <a:lstStyle/>
                    <a:p>
                      <a:pPr marL="0" lvl="0" indent="0">
                        <a:lnSpc>
                          <a:spcPct val="115000"/>
                        </a:lnSpc>
                        <a:spcAft>
                          <a:spcPts val="0"/>
                        </a:spcAft>
                        <a:buFont typeface="+mj-lt"/>
                        <a:buNone/>
                      </a:pPr>
                      <a:r>
                        <a:rPr lang="en-GB" sz="1800" b="1" dirty="0" smtClean="0">
                          <a:solidFill>
                            <a:schemeClr val="tx1"/>
                          </a:solidFill>
                          <a:effectLst/>
                          <a:latin typeface="Calibri"/>
                          <a:ea typeface="Calibri"/>
                          <a:cs typeface="Times New Roman"/>
                        </a:rPr>
                        <a:t>1.5. </a:t>
                      </a:r>
                      <a:r>
                        <a:rPr lang="en-GB" sz="1800" b="0" dirty="0" smtClean="0">
                          <a:solidFill>
                            <a:schemeClr val="tx1"/>
                          </a:solidFill>
                          <a:effectLst/>
                          <a:latin typeface="Calibri"/>
                          <a:ea typeface="Calibri"/>
                          <a:cs typeface="Times New Roman"/>
                        </a:rPr>
                        <a:t>Describe </a:t>
                      </a:r>
                      <a:r>
                        <a:rPr lang="en-GB" sz="1800" b="0" dirty="0">
                          <a:solidFill>
                            <a:schemeClr val="tx1"/>
                          </a:solidFill>
                          <a:effectLst/>
                          <a:latin typeface="Calibri"/>
                          <a:ea typeface="Calibri"/>
                          <a:cs typeface="Times New Roman"/>
                        </a:rPr>
                        <a:t>the Recording and reporting procedures when acting as a Lifeguard</a:t>
                      </a:r>
                    </a:p>
                  </a:txBody>
                  <a:tcPr marL="68580" marR="68580" marT="0" marB="0"/>
                </a:tc>
              </a:tr>
            </a:tbl>
          </a:graphicData>
        </a:graphic>
      </p:graphicFrame>
    </p:spTree>
    <p:extLst>
      <p:ext uri="{BB962C8B-B14F-4D97-AF65-F5344CB8AC3E}">
        <p14:creationId xmlns:p14="http://schemas.microsoft.com/office/powerpoint/2010/main" val="42743189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4"/>
          <p:cNvSpPr txBox="1">
            <a:spLocks/>
          </p:cNvSpPr>
          <p:nvPr/>
        </p:nvSpPr>
        <p:spPr>
          <a:xfrm>
            <a:off x="323528" y="404664"/>
            <a:ext cx="7344816"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ＭＳ Ｐゴシック" pitchFamily="-112" charset="-128"/>
                <a:cs typeface="+mj-cs"/>
              </a:defRPr>
            </a:lvl1pPr>
            <a:lvl2pPr algn="ctr" rtl="0" eaLnBrk="0" fontAlgn="base" hangingPunct="0">
              <a:spcBef>
                <a:spcPct val="0"/>
              </a:spcBef>
              <a:spcAft>
                <a:spcPct val="0"/>
              </a:spcAft>
              <a:defRPr sz="4400">
                <a:solidFill>
                  <a:schemeClr val="tx2"/>
                </a:solidFill>
                <a:latin typeface="Arial" charset="0"/>
                <a:ea typeface="ＭＳ Ｐゴシック" pitchFamily="-112" charset="-128"/>
              </a:defRPr>
            </a:lvl2pPr>
            <a:lvl3pPr algn="ctr" rtl="0" eaLnBrk="0" fontAlgn="base" hangingPunct="0">
              <a:spcBef>
                <a:spcPct val="0"/>
              </a:spcBef>
              <a:spcAft>
                <a:spcPct val="0"/>
              </a:spcAft>
              <a:defRPr sz="4400">
                <a:solidFill>
                  <a:schemeClr val="tx2"/>
                </a:solidFill>
                <a:latin typeface="Arial" charset="0"/>
                <a:ea typeface="ＭＳ Ｐゴシック" pitchFamily="-112" charset="-128"/>
              </a:defRPr>
            </a:lvl3pPr>
            <a:lvl4pPr algn="ctr" rtl="0" eaLnBrk="0" fontAlgn="base" hangingPunct="0">
              <a:spcBef>
                <a:spcPct val="0"/>
              </a:spcBef>
              <a:spcAft>
                <a:spcPct val="0"/>
              </a:spcAft>
              <a:defRPr sz="4400">
                <a:solidFill>
                  <a:schemeClr val="tx2"/>
                </a:solidFill>
                <a:latin typeface="Arial" charset="0"/>
                <a:ea typeface="ＭＳ Ｐゴシック" pitchFamily="-112" charset="-128"/>
              </a:defRPr>
            </a:lvl4pPr>
            <a:lvl5pPr algn="ctr" rtl="0" eaLnBrk="0" fontAlgn="base" hangingPunct="0">
              <a:spcBef>
                <a:spcPct val="0"/>
              </a:spcBef>
              <a:spcAft>
                <a:spcPct val="0"/>
              </a:spcAft>
              <a:defRPr sz="4400">
                <a:solidFill>
                  <a:schemeClr val="tx2"/>
                </a:solidFill>
                <a:latin typeface="Arial" charset="0"/>
                <a:ea typeface="ＭＳ Ｐゴシック" pitchFamily="-112" charset="-128"/>
              </a:defRPr>
            </a:lvl5pPr>
            <a:lvl6pPr marL="457200" algn="ctr" rtl="0" fontAlgn="base">
              <a:spcBef>
                <a:spcPct val="0"/>
              </a:spcBef>
              <a:spcAft>
                <a:spcPct val="0"/>
              </a:spcAft>
              <a:defRPr sz="4400">
                <a:solidFill>
                  <a:schemeClr val="tx2"/>
                </a:solidFill>
                <a:latin typeface="Times" pitchFamily="-112" charset="0"/>
              </a:defRPr>
            </a:lvl6pPr>
            <a:lvl7pPr marL="914400" algn="ctr" rtl="0" fontAlgn="base">
              <a:spcBef>
                <a:spcPct val="0"/>
              </a:spcBef>
              <a:spcAft>
                <a:spcPct val="0"/>
              </a:spcAft>
              <a:defRPr sz="4400">
                <a:solidFill>
                  <a:schemeClr val="tx2"/>
                </a:solidFill>
                <a:latin typeface="Times" pitchFamily="-112" charset="0"/>
              </a:defRPr>
            </a:lvl7pPr>
            <a:lvl8pPr marL="1371600" algn="ctr" rtl="0" fontAlgn="base">
              <a:spcBef>
                <a:spcPct val="0"/>
              </a:spcBef>
              <a:spcAft>
                <a:spcPct val="0"/>
              </a:spcAft>
              <a:defRPr sz="4400">
                <a:solidFill>
                  <a:schemeClr val="tx2"/>
                </a:solidFill>
                <a:latin typeface="Times" pitchFamily="-112" charset="0"/>
              </a:defRPr>
            </a:lvl8pPr>
            <a:lvl9pPr marL="1828800" algn="ctr" rtl="0" fontAlgn="base">
              <a:spcBef>
                <a:spcPct val="0"/>
              </a:spcBef>
              <a:spcAft>
                <a:spcPct val="0"/>
              </a:spcAft>
              <a:defRPr sz="4400">
                <a:solidFill>
                  <a:schemeClr val="tx2"/>
                </a:solidFill>
                <a:latin typeface="Times" pitchFamily="-112" charset="0"/>
              </a:defRPr>
            </a:lvl9pPr>
          </a:lstStyle>
          <a:p>
            <a:pPr algn="l">
              <a:defRPr/>
            </a:pPr>
            <a:r>
              <a:rPr lang="en-GB" sz="2800" b="1" kern="0" dirty="0" smtClean="0">
                <a:solidFill>
                  <a:srgbClr val="FFFF00"/>
                </a:solidFill>
                <a:effectLst>
                  <a:outerShdw blurRad="38100" dist="38100" dir="2700000" algn="tl">
                    <a:srgbClr val="C0C0C0"/>
                  </a:outerShdw>
                </a:effectLst>
                <a:latin typeface="Calibri" pitchFamily="34" charset="0"/>
              </a:rPr>
              <a:t>Incident size up</a:t>
            </a:r>
          </a:p>
        </p:txBody>
      </p:sp>
      <p:sp>
        <p:nvSpPr>
          <p:cNvPr id="5" name="Content Placeholder 5"/>
          <p:cNvSpPr txBox="1">
            <a:spLocks/>
          </p:cNvSpPr>
          <p:nvPr/>
        </p:nvSpPr>
        <p:spPr>
          <a:xfrm>
            <a:off x="339552" y="1908094"/>
            <a:ext cx="8424936" cy="419735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112"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a:lstStyle>
          <a:p>
            <a:endParaRPr lang="en-GB" kern="0" dirty="0">
              <a:solidFill>
                <a:schemeClr val="bg1"/>
              </a:solidFill>
              <a:latin typeface="Calibri" pitchFamily="34" charset="0"/>
              <a:ea typeface="ＭＳ Ｐゴシック" charset="-128"/>
            </a:endParaRPr>
          </a:p>
        </p:txBody>
      </p:sp>
      <p:sp>
        <p:nvSpPr>
          <p:cNvPr id="2" name="Rectangle 1"/>
          <p:cNvSpPr/>
          <p:nvPr/>
        </p:nvSpPr>
        <p:spPr>
          <a:xfrm>
            <a:off x="467544" y="1403648"/>
            <a:ext cx="4572000" cy="4401205"/>
          </a:xfrm>
          <a:prstGeom prst="rect">
            <a:avLst/>
          </a:prstGeom>
        </p:spPr>
        <p:txBody>
          <a:bodyPr>
            <a:spAutoFit/>
          </a:bodyPr>
          <a:lstStyle/>
          <a:p>
            <a:r>
              <a:rPr lang="en-GB" sz="4000" b="1" dirty="0">
                <a:solidFill>
                  <a:srgbClr val="FF0000"/>
                </a:solidFill>
                <a:latin typeface="Calibri" pitchFamily="34" charset="0"/>
              </a:rPr>
              <a:t>“CHALET</a:t>
            </a:r>
            <a:r>
              <a:rPr lang="en-GB" sz="4000" b="1" dirty="0" smtClean="0">
                <a:solidFill>
                  <a:srgbClr val="FF0000"/>
                </a:solidFill>
                <a:latin typeface="Calibri" pitchFamily="34" charset="0"/>
              </a:rPr>
              <a:t>”</a:t>
            </a:r>
            <a:endParaRPr lang="en-GB" sz="4000" dirty="0">
              <a:solidFill>
                <a:srgbClr val="FF0000"/>
              </a:solidFill>
              <a:latin typeface="Calibri" pitchFamily="34" charset="0"/>
            </a:endParaRPr>
          </a:p>
          <a:p>
            <a:r>
              <a:rPr lang="en-GB" sz="4000" b="1" dirty="0">
                <a:solidFill>
                  <a:schemeClr val="bg1"/>
                </a:solidFill>
                <a:latin typeface="Calibri" pitchFamily="34" charset="0"/>
              </a:rPr>
              <a:t>C</a:t>
            </a:r>
            <a:r>
              <a:rPr lang="en-GB" sz="4000" dirty="0">
                <a:solidFill>
                  <a:schemeClr val="bg1"/>
                </a:solidFill>
                <a:latin typeface="Calibri" pitchFamily="34" charset="0"/>
              </a:rPr>
              <a:t>asualties</a:t>
            </a:r>
          </a:p>
          <a:p>
            <a:r>
              <a:rPr lang="en-GB" sz="4000" b="1" dirty="0">
                <a:solidFill>
                  <a:schemeClr val="bg1"/>
                </a:solidFill>
                <a:latin typeface="Calibri" pitchFamily="34" charset="0"/>
              </a:rPr>
              <a:t>H</a:t>
            </a:r>
            <a:r>
              <a:rPr lang="en-GB" sz="4000" dirty="0">
                <a:solidFill>
                  <a:schemeClr val="bg1"/>
                </a:solidFill>
                <a:latin typeface="Calibri" pitchFamily="34" charset="0"/>
              </a:rPr>
              <a:t>azards</a:t>
            </a:r>
          </a:p>
          <a:p>
            <a:r>
              <a:rPr lang="en-GB" sz="4000" b="1" dirty="0">
                <a:solidFill>
                  <a:schemeClr val="bg1"/>
                </a:solidFill>
                <a:latin typeface="Calibri" pitchFamily="34" charset="0"/>
              </a:rPr>
              <a:t>A</a:t>
            </a:r>
            <a:r>
              <a:rPr lang="en-GB" sz="4000" dirty="0">
                <a:solidFill>
                  <a:schemeClr val="bg1"/>
                </a:solidFill>
                <a:latin typeface="Calibri" pitchFamily="34" charset="0"/>
              </a:rPr>
              <a:t>ccess</a:t>
            </a:r>
          </a:p>
          <a:p>
            <a:r>
              <a:rPr lang="en-GB" sz="4000" b="1" dirty="0">
                <a:solidFill>
                  <a:schemeClr val="bg1"/>
                </a:solidFill>
                <a:latin typeface="Calibri" pitchFamily="34" charset="0"/>
              </a:rPr>
              <a:t>L</a:t>
            </a:r>
            <a:r>
              <a:rPr lang="en-GB" sz="4000" dirty="0">
                <a:solidFill>
                  <a:schemeClr val="bg1"/>
                </a:solidFill>
                <a:latin typeface="Calibri" pitchFamily="34" charset="0"/>
              </a:rPr>
              <a:t>ocation</a:t>
            </a:r>
          </a:p>
          <a:p>
            <a:r>
              <a:rPr lang="en-GB" sz="4000" b="1" dirty="0">
                <a:solidFill>
                  <a:schemeClr val="bg1"/>
                </a:solidFill>
                <a:latin typeface="Calibri" pitchFamily="34" charset="0"/>
              </a:rPr>
              <a:t>E</a:t>
            </a:r>
            <a:r>
              <a:rPr lang="en-GB" sz="4000" dirty="0">
                <a:solidFill>
                  <a:schemeClr val="bg1"/>
                </a:solidFill>
                <a:latin typeface="Calibri" pitchFamily="34" charset="0"/>
              </a:rPr>
              <a:t>mergency Services</a:t>
            </a:r>
          </a:p>
          <a:p>
            <a:r>
              <a:rPr lang="en-GB" sz="4000" b="1" dirty="0">
                <a:solidFill>
                  <a:schemeClr val="bg1"/>
                </a:solidFill>
                <a:latin typeface="Calibri" pitchFamily="34" charset="0"/>
              </a:rPr>
              <a:t>T</a:t>
            </a:r>
            <a:r>
              <a:rPr lang="en-GB" sz="4000" dirty="0">
                <a:solidFill>
                  <a:schemeClr val="bg1"/>
                </a:solidFill>
                <a:latin typeface="Calibri" pitchFamily="34" charset="0"/>
              </a:rPr>
              <a:t>ype of incident</a:t>
            </a:r>
          </a:p>
        </p:txBody>
      </p:sp>
      <p:pic>
        <p:nvPicPr>
          <p:cNvPr id="2050" name="Picture 2" descr="http://www.westcornwalladventure.co.uk/blog/wp-content/uploads/2011/09/IMG_3369-332x249.jpg">
            <a:hlinkClick r:id="rId3"/>
          </p:cNvPr>
          <p:cNvPicPr>
            <a:picLocks noChangeAspect="1" noChangeArrowheads="1"/>
          </p:cNvPicPr>
          <p:nvPr/>
        </p:nvPicPr>
        <p:blipFill>
          <a:blip r:embed="rId4"/>
          <a:stretch>
            <a:fillRect/>
          </a:stretch>
        </p:blipFill>
        <p:spPr bwMode="auto">
          <a:xfrm>
            <a:off x="5039544" y="2215853"/>
            <a:ext cx="3936436" cy="2930349"/>
          </a:xfrm>
          <a:prstGeom prst="rect">
            <a:avLst/>
          </a:prstGeom>
          <a:noFill/>
          <a:ln w="28575">
            <a:solidFill>
              <a:srgbClr val="FFFF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15935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42875" y="0"/>
            <a:ext cx="6400800" cy="1143000"/>
          </a:xfrm>
        </p:spPr>
        <p:txBody>
          <a:bodyPr/>
          <a:lstStyle/>
          <a:p>
            <a:pPr algn="l">
              <a:defRPr/>
            </a:pPr>
            <a:r>
              <a:rPr lang="en-GB" b="1" dirty="0" smtClean="0">
                <a:solidFill>
                  <a:srgbClr val="FFFF00"/>
                </a:solidFill>
                <a:effectLst>
                  <a:outerShdw blurRad="38100" dist="38100" dir="2700000" algn="tl">
                    <a:srgbClr val="C0C0C0"/>
                  </a:outerShdw>
                </a:effectLst>
                <a:latin typeface="Calibri" pitchFamily="34" charset="0"/>
              </a:rPr>
              <a:t>Helicopter Landing</a:t>
            </a:r>
          </a:p>
        </p:txBody>
      </p:sp>
      <p:sp>
        <p:nvSpPr>
          <p:cNvPr id="58371" name="TextBox 7"/>
          <p:cNvSpPr txBox="1">
            <a:spLocks noChangeArrowheads="1"/>
          </p:cNvSpPr>
          <p:nvPr/>
        </p:nvSpPr>
        <p:spPr bwMode="auto">
          <a:xfrm>
            <a:off x="571500" y="1000125"/>
            <a:ext cx="6643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endParaRPr lang="en-US">
              <a:latin typeface="Calibri" pitchFamily="34" charset="0"/>
            </a:endParaRPr>
          </a:p>
        </p:txBody>
      </p:sp>
      <p:pic>
        <p:nvPicPr>
          <p:cNvPr id="4097"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r="52598"/>
          <a:stretch/>
        </p:blipFill>
        <p:spPr bwMode="auto">
          <a:xfrm>
            <a:off x="358557" y="1717437"/>
            <a:ext cx="3406835" cy="3540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893344" y="1370013"/>
            <a:ext cx="4927128" cy="4431983"/>
          </a:xfrm>
          <a:prstGeom prst="rect">
            <a:avLst/>
          </a:prstGeom>
          <a:noFill/>
        </p:spPr>
        <p:txBody>
          <a:bodyPr wrap="square" rtlCol="0">
            <a:spAutoFit/>
          </a:bodyPr>
          <a:lstStyle/>
          <a:p>
            <a:pPr marL="285750" indent="-285750">
              <a:buFont typeface="Arial" pitchFamily="34" charset="0"/>
              <a:buChar char="•"/>
            </a:pPr>
            <a:r>
              <a:rPr lang="en-GB" sz="2400" dirty="0" smtClean="0">
                <a:solidFill>
                  <a:schemeClr val="bg1"/>
                </a:solidFill>
                <a:latin typeface="Calibri" pitchFamily="34" charset="0"/>
              </a:rPr>
              <a:t>Cordon off a 40m x 40m square</a:t>
            </a:r>
          </a:p>
          <a:p>
            <a:pPr marL="285750" indent="-285750">
              <a:buFont typeface="Arial" pitchFamily="34" charset="0"/>
              <a:buChar char="•"/>
            </a:pPr>
            <a:r>
              <a:rPr lang="en-GB" sz="2400" dirty="0" smtClean="0">
                <a:solidFill>
                  <a:schemeClr val="bg1"/>
                </a:solidFill>
                <a:latin typeface="Calibri" pitchFamily="34" charset="0"/>
              </a:rPr>
              <a:t>Each corner should have a flag or be roped off</a:t>
            </a:r>
          </a:p>
          <a:p>
            <a:pPr marL="285750" indent="-285750">
              <a:buFont typeface="Arial" pitchFamily="34" charset="0"/>
              <a:buChar char="•"/>
            </a:pPr>
            <a:r>
              <a:rPr lang="en-GB" sz="2400" dirty="0" smtClean="0">
                <a:solidFill>
                  <a:schemeClr val="bg1"/>
                </a:solidFill>
                <a:latin typeface="Calibri" pitchFamily="34" charset="0"/>
              </a:rPr>
              <a:t>Helicopter should be able to approach over water to a shore-side incident</a:t>
            </a:r>
          </a:p>
          <a:p>
            <a:pPr marL="285750" indent="-285750">
              <a:buFont typeface="Arial" pitchFamily="34" charset="0"/>
              <a:buChar char="•"/>
            </a:pPr>
            <a:r>
              <a:rPr lang="en-GB" sz="2400" dirty="0" smtClean="0">
                <a:solidFill>
                  <a:schemeClr val="bg1"/>
                </a:solidFill>
                <a:latin typeface="Calibri" pitchFamily="34" charset="0"/>
              </a:rPr>
              <a:t>Patrol members to face the crowd</a:t>
            </a:r>
          </a:p>
          <a:p>
            <a:pPr marL="285750" indent="-285750">
              <a:buFont typeface="Arial" pitchFamily="34" charset="0"/>
              <a:buChar char="•"/>
            </a:pPr>
            <a:r>
              <a:rPr lang="en-GB" sz="2400" dirty="0" smtClean="0">
                <a:solidFill>
                  <a:schemeClr val="bg1"/>
                </a:solidFill>
                <a:latin typeface="Calibri" pitchFamily="34" charset="0"/>
              </a:rPr>
              <a:t>Ensure </a:t>
            </a:r>
            <a:r>
              <a:rPr lang="en-GB" sz="2400" dirty="0">
                <a:solidFill>
                  <a:schemeClr val="bg1"/>
                </a:solidFill>
                <a:latin typeface="Calibri" pitchFamily="34" charset="0"/>
              </a:rPr>
              <a:t>all beach users secure </a:t>
            </a:r>
            <a:r>
              <a:rPr lang="en-GB" sz="2400" dirty="0" smtClean="0">
                <a:solidFill>
                  <a:schemeClr val="bg1"/>
                </a:solidFill>
                <a:latin typeface="Calibri" pitchFamily="34" charset="0"/>
              </a:rPr>
              <a:t> down </a:t>
            </a:r>
            <a:r>
              <a:rPr lang="en-GB" sz="2400" dirty="0">
                <a:solidFill>
                  <a:schemeClr val="bg1"/>
                </a:solidFill>
                <a:latin typeface="Calibri" pitchFamily="34" charset="0"/>
              </a:rPr>
              <a:t>belongings and shield </a:t>
            </a:r>
            <a:r>
              <a:rPr lang="en-GB" sz="2400" dirty="0" smtClean="0">
                <a:solidFill>
                  <a:schemeClr val="bg1"/>
                </a:solidFill>
                <a:latin typeface="Calibri" pitchFamily="34" charset="0"/>
              </a:rPr>
              <a:t>eyes.</a:t>
            </a:r>
          </a:p>
          <a:p>
            <a:pPr marL="285750" indent="-285750">
              <a:buFont typeface="Arial" pitchFamily="34" charset="0"/>
              <a:buChar char="•"/>
            </a:pPr>
            <a:r>
              <a:rPr lang="en-GB" sz="2400" dirty="0" smtClean="0">
                <a:solidFill>
                  <a:schemeClr val="bg1"/>
                </a:solidFill>
                <a:latin typeface="Calibri" pitchFamily="34" charset="0"/>
              </a:rPr>
              <a:t>Ensure </a:t>
            </a:r>
            <a:r>
              <a:rPr lang="en-GB" sz="2400" dirty="0">
                <a:solidFill>
                  <a:schemeClr val="bg1"/>
                </a:solidFill>
                <a:latin typeface="Calibri" pitchFamily="34" charset="0"/>
              </a:rPr>
              <a:t>no one approaches helicopter</a:t>
            </a:r>
          </a:p>
          <a:p>
            <a:pPr marL="285750" indent="-285750">
              <a:buFont typeface="Arial" pitchFamily="34" charset="0"/>
              <a:buChar char="•"/>
            </a:pPr>
            <a:endParaRPr lang="en-GB" dirty="0" smtClean="0">
              <a:solidFill>
                <a:schemeClr val="bg1"/>
              </a:solidFill>
              <a:latin typeface="Calibri" pitchFamily="34" charset="0"/>
            </a:endParaRPr>
          </a:p>
        </p:txBody>
      </p:sp>
    </p:spTree>
    <p:extLst>
      <p:ext uri="{BB962C8B-B14F-4D97-AF65-F5344CB8AC3E}">
        <p14:creationId xmlns:p14="http://schemas.microsoft.com/office/powerpoint/2010/main" val="3405242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fade">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500"/>
                                        <p:tgtEl>
                                          <p:spTgt spid="2">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
                                            <p:txEl>
                                              <p:pRg st="4" end="4"/>
                                            </p:txEl>
                                          </p:spTgt>
                                        </p:tgtEl>
                                        <p:attrNameLst>
                                          <p:attrName>style.visibility</p:attrName>
                                        </p:attrNameLst>
                                      </p:cBhvr>
                                      <p:to>
                                        <p:strVal val="visible"/>
                                      </p:to>
                                    </p:set>
                                    <p:animEffect transition="in" filter="fade">
                                      <p:cBhvr>
                                        <p:cTn id="26" dur="500"/>
                                        <p:tgtEl>
                                          <p:spTgt spid="2">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Effect transition="in" filter="fade">
                                      <p:cBhvr>
                                        <p:cTn id="31"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idx="4294967295"/>
          </p:nvPr>
        </p:nvSpPr>
        <p:spPr>
          <a:xfrm>
            <a:off x="142875" y="0"/>
            <a:ext cx="6400800" cy="1143000"/>
          </a:xfrm>
        </p:spPr>
        <p:txBody>
          <a:bodyPr/>
          <a:lstStyle/>
          <a:p>
            <a:pPr algn="l">
              <a:defRPr/>
            </a:pPr>
            <a:r>
              <a:rPr lang="en-GB" b="1" dirty="0" smtClean="0">
                <a:solidFill>
                  <a:srgbClr val="FFFF00"/>
                </a:solidFill>
                <a:effectLst>
                  <a:outerShdw blurRad="38100" dist="38100" dir="2700000" algn="tl">
                    <a:srgbClr val="C0C0C0"/>
                  </a:outerShdw>
                </a:effectLst>
                <a:latin typeface="Calibri" pitchFamily="34" charset="0"/>
              </a:rPr>
              <a:t>Helicopter Approach</a:t>
            </a:r>
          </a:p>
        </p:txBody>
      </p:sp>
      <p:sp>
        <p:nvSpPr>
          <p:cNvPr id="58371" name="TextBox 7"/>
          <p:cNvSpPr txBox="1">
            <a:spLocks noChangeArrowheads="1"/>
          </p:cNvSpPr>
          <p:nvPr/>
        </p:nvSpPr>
        <p:spPr bwMode="auto">
          <a:xfrm>
            <a:off x="571500" y="1000125"/>
            <a:ext cx="66436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charset="0"/>
                <a:ea typeface="ＭＳ Ｐゴシック" charset="-128"/>
              </a:defRPr>
            </a:lvl1pPr>
            <a:lvl2pPr marL="742950" indent="-285750" eaLnBrk="0" hangingPunct="0">
              <a:defRPr sz="2400">
                <a:solidFill>
                  <a:schemeClr val="tx1"/>
                </a:solidFill>
                <a:latin typeface="Times" charset="0"/>
                <a:ea typeface="ＭＳ Ｐゴシック" charset="-128"/>
              </a:defRPr>
            </a:lvl2pPr>
            <a:lvl3pPr marL="1143000" indent="-228600" eaLnBrk="0" hangingPunct="0">
              <a:defRPr sz="2400">
                <a:solidFill>
                  <a:schemeClr val="tx1"/>
                </a:solidFill>
                <a:latin typeface="Times" charset="0"/>
                <a:ea typeface="ＭＳ Ｐゴシック" charset="-128"/>
              </a:defRPr>
            </a:lvl3pPr>
            <a:lvl4pPr marL="1600200" indent="-228600" eaLnBrk="0" hangingPunct="0">
              <a:defRPr sz="2400">
                <a:solidFill>
                  <a:schemeClr val="tx1"/>
                </a:solidFill>
                <a:latin typeface="Times" charset="0"/>
                <a:ea typeface="ＭＳ Ｐゴシック" charset="-128"/>
              </a:defRPr>
            </a:lvl4pPr>
            <a:lvl5pPr marL="2057400" indent="-228600" eaLnBrk="0" hangingPunct="0">
              <a:defRPr sz="2400">
                <a:solidFill>
                  <a:schemeClr val="tx1"/>
                </a:solidFill>
                <a:latin typeface="Times" charset="0"/>
                <a:ea typeface="ＭＳ Ｐゴシック" charset="-128"/>
              </a:defRPr>
            </a:lvl5pPr>
            <a:lvl6pPr marL="2514600" indent="-228600" eaLnBrk="0" fontAlgn="base" hangingPunct="0">
              <a:spcBef>
                <a:spcPct val="0"/>
              </a:spcBef>
              <a:spcAft>
                <a:spcPct val="0"/>
              </a:spcAft>
              <a:defRPr sz="2400">
                <a:solidFill>
                  <a:schemeClr val="tx1"/>
                </a:solidFill>
                <a:latin typeface="Times" charset="0"/>
                <a:ea typeface="ＭＳ Ｐゴシック" charset="-128"/>
              </a:defRPr>
            </a:lvl6pPr>
            <a:lvl7pPr marL="2971800" indent="-228600" eaLnBrk="0" fontAlgn="base" hangingPunct="0">
              <a:spcBef>
                <a:spcPct val="0"/>
              </a:spcBef>
              <a:spcAft>
                <a:spcPct val="0"/>
              </a:spcAft>
              <a:defRPr sz="2400">
                <a:solidFill>
                  <a:schemeClr val="tx1"/>
                </a:solidFill>
                <a:latin typeface="Times" charset="0"/>
                <a:ea typeface="ＭＳ Ｐゴシック" charset="-128"/>
              </a:defRPr>
            </a:lvl7pPr>
            <a:lvl8pPr marL="3429000" indent="-228600" eaLnBrk="0" fontAlgn="base" hangingPunct="0">
              <a:spcBef>
                <a:spcPct val="0"/>
              </a:spcBef>
              <a:spcAft>
                <a:spcPct val="0"/>
              </a:spcAft>
              <a:defRPr sz="2400">
                <a:solidFill>
                  <a:schemeClr val="tx1"/>
                </a:solidFill>
                <a:latin typeface="Times" charset="0"/>
                <a:ea typeface="ＭＳ Ｐゴシック" charset="-128"/>
              </a:defRPr>
            </a:lvl8pPr>
            <a:lvl9pPr marL="3886200" indent="-228600" eaLnBrk="0" fontAlgn="base" hangingPunct="0">
              <a:spcBef>
                <a:spcPct val="0"/>
              </a:spcBef>
              <a:spcAft>
                <a:spcPct val="0"/>
              </a:spcAft>
              <a:defRPr sz="2400">
                <a:solidFill>
                  <a:schemeClr val="tx1"/>
                </a:solidFill>
                <a:latin typeface="Times" charset="0"/>
                <a:ea typeface="ＭＳ Ｐゴシック" charset="-128"/>
              </a:defRPr>
            </a:lvl9pPr>
          </a:lstStyle>
          <a:p>
            <a:pPr eaLnBrk="1" hangingPunct="1"/>
            <a:endParaRPr lang="en-US">
              <a:latin typeface="Calibri" pitchFamily="34" charset="0"/>
            </a:endParaRPr>
          </a:p>
        </p:txBody>
      </p:sp>
      <p:sp>
        <p:nvSpPr>
          <p:cNvPr id="2" name="TextBox 1"/>
          <p:cNvSpPr txBox="1"/>
          <p:nvPr/>
        </p:nvSpPr>
        <p:spPr>
          <a:xfrm>
            <a:off x="3707904" y="1370013"/>
            <a:ext cx="5112568" cy="4431983"/>
          </a:xfrm>
          <a:prstGeom prst="rect">
            <a:avLst/>
          </a:prstGeom>
          <a:noFill/>
        </p:spPr>
        <p:txBody>
          <a:bodyPr wrap="square" rtlCol="0">
            <a:spAutoFit/>
          </a:bodyPr>
          <a:lstStyle/>
          <a:p>
            <a:pPr marL="285750" indent="-285750">
              <a:buFont typeface="Arial" pitchFamily="34" charset="0"/>
              <a:buChar char="•"/>
            </a:pPr>
            <a:r>
              <a:rPr lang="en-GB" sz="2400" dirty="0" smtClean="0">
                <a:solidFill>
                  <a:schemeClr val="bg1"/>
                </a:solidFill>
                <a:latin typeface="Calibri" pitchFamily="34" charset="0"/>
              </a:rPr>
              <a:t>One person communication with helicopter</a:t>
            </a:r>
          </a:p>
          <a:p>
            <a:pPr marL="285750" indent="-285750">
              <a:buFont typeface="Arial" pitchFamily="34" charset="0"/>
              <a:buChar char="•"/>
            </a:pPr>
            <a:r>
              <a:rPr lang="en-GB" sz="2400" dirty="0" smtClean="0">
                <a:solidFill>
                  <a:schemeClr val="bg1"/>
                </a:solidFill>
                <a:latin typeface="Calibri" pitchFamily="34" charset="0"/>
              </a:rPr>
              <a:t>NEVER approach unless given permission by the pilot</a:t>
            </a:r>
          </a:p>
          <a:p>
            <a:pPr marL="285750" indent="-285750">
              <a:buFont typeface="Arial" pitchFamily="34" charset="0"/>
              <a:buChar char="•"/>
            </a:pPr>
            <a:r>
              <a:rPr lang="en-GB" sz="2400" dirty="0" smtClean="0">
                <a:solidFill>
                  <a:schemeClr val="bg1"/>
                </a:solidFill>
                <a:latin typeface="Calibri" pitchFamily="34" charset="0"/>
              </a:rPr>
              <a:t>Approach only from the front of the helicopter at a 10 to 2 o’clock angle</a:t>
            </a:r>
          </a:p>
          <a:p>
            <a:pPr marL="285750" indent="-285750">
              <a:buFont typeface="Arial" pitchFamily="34" charset="0"/>
              <a:buChar char="•"/>
            </a:pPr>
            <a:r>
              <a:rPr lang="en-GB" sz="2400" dirty="0" smtClean="0">
                <a:solidFill>
                  <a:schemeClr val="bg1"/>
                </a:solidFill>
                <a:latin typeface="Calibri" pitchFamily="34" charset="0"/>
              </a:rPr>
              <a:t>Face </a:t>
            </a:r>
            <a:r>
              <a:rPr lang="en-GB" sz="2400" dirty="0">
                <a:solidFill>
                  <a:schemeClr val="bg1"/>
                </a:solidFill>
                <a:latin typeface="Calibri" pitchFamily="34" charset="0"/>
              </a:rPr>
              <a:t>pilot and raise </a:t>
            </a:r>
            <a:r>
              <a:rPr lang="en-GB" sz="2400" dirty="0" smtClean="0">
                <a:solidFill>
                  <a:schemeClr val="bg1"/>
                </a:solidFill>
                <a:latin typeface="Calibri" pitchFamily="34" charset="0"/>
              </a:rPr>
              <a:t> right </a:t>
            </a:r>
            <a:r>
              <a:rPr lang="en-GB" sz="2400" dirty="0">
                <a:solidFill>
                  <a:schemeClr val="bg1"/>
                </a:solidFill>
                <a:latin typeface="Calibri" pitchFamily="34" charset="0"/>
              </a:rPr>
              <a:t>arm horizontally to the side with ‘thumb ups</a:t>
            </a:r>
            <a:r>
              <a:rPr lang="en-GB" sz="2400" dirty="0" smtClean="0">
                <a:solidFill>
                  <a:schemeClr val="bg1"/>
                </a:solidFill>
                <a:latin typeface="Calibri" pitchFamily="34" charset="0"/>
              </a:rPr>
              <a:t>’</a:t>
            </a:r>
          </a:p>
          <a:p>
            <a:pPr marL="285750" indent="-285750">
              <a:buFont typeface="Arial" pitchFamily="34" charset="0"/>
              <a:buChar char="•"/>
            </a:pPr>
            <a:r>
              <a:rPr lang="en-GB" sz="2400" dirty="0" smtClean="0">
                <a:solidFill>
                  <a:schemeClr val="bg1"/>
                </a:solidFill>
                <a:latin typeface="Calibri" pitchFamily="34" charset="0"/>
              </a:rPr>
              <a:t>You will usually be signalled to approach from the left</a:t>
            </a:r>
            <a:endParaRPr lang="en-GB" sz="2400" dirty="0">
              <a:solidFill>
                <a:schemeClr val="bg1"/>
              </a:solidFill>
              <a:latin typeface="Calibri" pitchFamily="34" charset="0"/>
            </a:endParaRPr>
          </a:p>
          <a:p>
            <a:pPr marL="285750" indent="-285750">
              <a:buFont typeface="Arial" pitchFamily="34" charset="0"/>
              <a:buChar char="•"/>
            </a:pPr>
            <a:endParaRPr lang="en-GB" dirty="0" smtClean="0">
              <a:solidFill>
                <a:schemeClr val="bg1"/>
              </a:solidFill>
              <a:latin typeface="Calibri" pitchFamily="34" charset="0"/>
            </a:endParaRPr>
          </a:p>
        </p:txBody>
      </p:sp>
      <p:pic>
        <p:nvPicPr>
          <p:cNvPr id="6"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l="51516"/>
          <a:stretch/>
        </p:blipFill>
        <p:spPr bwMode="auto">
          <a:xfrm>
            <a:off x="571500" y="1214123"/>
            <a:ext cx="2492229" cy="2531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164" y="3933056"/>
            <a:ext cx="3390900" cy="2543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405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576" y="2060848"/>
            <a:ext cx="7560840" cy="2215991"/>
          </a:xfrm>
          <a:prstGeom prst="rect">
            <a:avLst/>
          </a:prstGeom>
        </p:spPr>
        <p:txBody>
          <a:bodyPr wrap="square">
            <a:spAutoFit/>
          </a:bodyPr>
          <a:lstStyle/>
          <a:p>
            <a:pPr algn="ctr" fontAlgn="t">
              <a:lnSpc>
                <a:spcPct val="115000"/>
              </a:lnSpc>
            </a:pPr>
            <a:r>
              <a:rPr lang="en-GB" sz="4000" b="1" dirty="0" smtClean="0">
                <a:solidFill>
                  <a:srgbClr val="FFFF00"/>
                </a:solidFill>
                <a:latin typeface="Calibri"/>
                <a:ea typeface="Calibri"/>
                <a:cs typeface="Times New Roman"/>
              </a:rPr>
              <a:t>1.5</a:t>
            </a:r>
            <a:r>
              <a:rPr lang="en-GB" sz="4000" b="1" dirty="0">
                <a:solidFill>
                  <a:srgbClr val="FFFF00"/>
                </a:solidFill>
                <a:latin typeface="Calibri"/>
                <a:ea typeface="Calibri"/>
                <a:cs typeface="Times New Roman"/>
              </a:rPr>
              <a:t>. </a:t>
            </a:r>
            <a:r>
              <a:rPr lang="en-GB" sz="4000" dirty="0">
                <a:solidFill>
                  <a:srgbClr val="FFFF00"/>
                </a:solidFill>
                <a:latin typeface="Calibri"/>
                <a:ea typeface="Calibri"/>
                <a:cs typeface="Times New Roman"/>
              </a:rPr>
              <a:t>Describe the Recording and reporting procedures when acting as a Lifeguard</a:t>
            </a:r>
            <a:endParaRPr lang="en-GB" sz="4000" dirty="0">
              <a:solidFill>
                <a:srgbClr val="FFFF00"/>
              </a:solidFill>
            </a:endParaRPr>
          </a:p>
        </p:txBody>
      </p:sp>
    </p:spTree>
    <p:extLst>
      <p:ext uri="{BB962C8B-B14F-4D97-AF65-F5344CB8AC3E}">
        <p14:creationId xmlns:p14="http://schemas.microsoft.com/office/powerpoint/2010/main" val="23336917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668760" y="476672"/>
            <a:ext cx="518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dirty="0" smtClean="0">
                <a:solidFill>
                  <a:srgbClr val="FFFF00"/>
                </a:solidFill>
                <a:latin typeface="Calibri" pitchFamily="34" charset="0"/>
                <a:cs typeface="Calibri" pitchFamily="34" charset="0"/>
              </a:rPr>
              <a:t>Why is recording important?</a:t>
            </a:r>
            <a:endParaRPr lang="en-US" sz="2800" b="1" dirty="0">
              <a:solidFill>
                <a:srgbClr val="FFFF00"/>
              </a:solidFill>
              <a:latin typeface="Calibri" pitchFamily="34" charset="0"/>
              <a:cs typeface="Calibri" pitchFamily="34" charset="0"/>
            </a:endParaRPr>
          </a:p>
        </p:txBody>
      </p:sp>
      <p:sp>
        <p:nvSpPr>
          <p:cNvPr id="65541" name="Rectangle 5"/>
          <p:cNvSpPr>
            <a:spLocks noChangeArrowheads="1"/>
          </p:cNvSpPr>
          <p:nvPr/>
        </p:nvSpPr>
        <p:spPr bwMode="auto">
          <a:xfrm>
            <a:off x="228600" y="3121025"/>
            <a:ext cx="853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 </a:t>
            </a:r>
          </a:p>
        </p:txBody>
      </p:sp>
      <p:sp>
        <p:nvSpPr>
          <p:cNvPr id="3" name="TextBox 2"/>
          <p:cNvSpPr txBox="1"/>
          <p:nvPr/>
        </p:nvSpPr>
        <p:spPr>
          <a:xfrm>
            <a:off x="228600" y="1687860"/>
            <a:ext cx="8064896" cy="3539430"/>
          </a:xfrm>
          <a:prstGeom prst="rect">
            <a:avLst/>
          </a:prstGeom>
          <a:noFill/>
        </p:spPr>
        <p:txBody>
          <a:bodyPr wrap="square" rtlCol="0">
            <a:spAutoFit/>
          </a:bodyPr>
          <a:lstStyle/>
          <a:p>
            <a:pPr marL="342900" indent="-342900">
              <a:buFont typeface="Arial" panose="020B0604020202020204" pitchFamily="34" charset="0"/>
              <a:buChar char="•"/>
            </a:pPr>
            <a:r>
              <a:rPr lang="en-GB" sz="3200" dirty="0" smtClean="0">
                <a:solidFill>
                  <a:schemeClr val="bg1"/>
                </a:solidFill>
                <a:latin typeface="Calibri" panose="020F0502020204030204" pitchFamily="34" charset="0"/>
              </a:rPr>
              <a:t>Legislative purposes</a:t>
            </a:r>
          </a:p>
          <a:p>
            <a:pPr marL="342900" indent="-342900">
              <a:buFont typeface="Arial" panose="020B0604020202020204" pitchFamily="34" charset="0"/>
              <a:buChar char="•"/>
            </a:pPr>
            <a:r>
              <a:rPr lang="en-GB" sz="3200" dirty="0" smtClean="0">
                <a:solidFill>
                  <a:schemeClr val="bg1"/>
                </a:solidFill>
                <a:latin typeface="Calibri" panose="020F0502020204030204" pitchFamily="34" charset="0"/>
              </a:rPr>
              <a:t>Prevention of similar incidents</a:t>
            </a:r>
          </a:p>
          <a:p>
            <a:pPr marL="342900" indent="-342900">
              <a:buFont typeface="Arial" panose="020B0604020202020204" pitchFamily="34" charset="0"/>
              <a:buChar char="•"/>
            </a:pPr>
            <a:r>
              <a:rPr lang="en-GB" sz="3200" dirty="0" smtClean="0">
                <a:solidFill>
                  <a:schemeClr val="bg1"/>
                </a:solidFill>
                <a:latin typeface="Calibri" panose="020F0502020204030204" pitchFamily="34" charset="0"/>
              </a:rPr>
              <a:t>Identifies potential ‘Black Spots’</a:t>
            </a:r>
          </a:p>
          <a:p>
            <a:pPr marL="342900" indent="-342900">
              <a:buFont typeface="Arial" panose="020B0604020202020204" pitchFamily="34" charset="0"/>
              <a:buChar char="•"/>
            </a:pPr>
            <a:r>
              <a:rPr lang="en-GB" sz="3200" dirty="0" smtClean="0">
                <a:solidFill>
                  <a:schemeClr val="bg1"/>
                </a:solidFill>
                <a:latin typeface="Calibri" panose="020F0502020204030204" pitchFamily="34" charset="0"/>
              </a:rPr>
              <a:t>Identifies equipment and training needs</a:t>
            </a:r>
          </a:p>
          <a:p>
            <a:pPr marL="342900" indent="-342900">
              <a:buFont typeface="Arial" panose="020B0604020202020204" pitchFamily="34" charset="0"/>
              <a:buChar char="•"/>
            </a:pPr>
            <a:r>
              <a:rPr lang="en-GB" sz="3200" dirty="0" smtClean="0">
                <a:solidFill>
                  <a:schemeClr val="bg1"/>
                </a:solidFill>
                <a:latin typeface="Calibri" panose="020F0502020204030204" pitchFamily="34" charset="0"/>
              </a:rPr>
              <a:t>Involvement of volunteers patrols</a:t>
            </a:r>
          </a:p>
          <a:p>
            <a:pPr marL="342900" indent="-342900">
              <a:buFont typeface="Arial" panose="020B0604020202020204" pitchFamily="34" charset="0"/>
              <a:buChar char="•"/>
            </a:pPr>
            <a:r>
              <a:rPr lang="en-GB" sz="3200" dirty="0" smtClean="0">
                <a:solidFill>
                  <a:schemeClr val="bg1"/>
                </a:solidFill>
                <a:latin typeface="Calibri" panose="020F0502020204030204" pitchFamily="34" charset="0"/>
              </a:rPr>
              <a:t>Recognition for Lifeguards in Search &amp; Rescue Network</a:t>
            </a:r>
            <a:endParaRPr lang="en-GB" sz="3200" dirty="0">
              <a:solidFill>
                <a:schemeClr val="bg1"/>
              </a:solidFill>
              <a:latin typeface="Calibri" panose="020F0502020204030204" pitchFamily="34" charset="0"/>
            </a:endParaRPr>
          </a:p>
        </p:txBody>
      </p:sp>
      <p:pic>
        <p:nvPicPr>
          <p:cNvPr id="3074" name="Picture 2" descr="http://www.truelifecoaching.com/wp-content/uploads/2014/03/why.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80068" y="1107956"/>
            <a:ext cx="2153166" cy="2153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7850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668760" y="476672"/>
            <a:ext cx="518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dirty="0" smtClean="0">
                <a:solidFill>
                  <a:srgbClr val="FFFF00"/>
                </a:solidFill>
                <a:latin typeface="Calibri" pitchFamily="34" charset="0"/>
                <a:cs typeface="Calibri" pitchFamily="34" charset="0"/>
              </a:rPr>
              <a:t>Daily Logs</a:t>
            </a:r>
            <a:endParaRPr lang="en-US" sz="2800" b="1" dirty="0">
              <a:solidFill>
                <a:srgbClr val="FFFF00"/>
              </a:solidFill>
              <a:latin typeface="Calibri" pitchFamily="34" charset="0"/>
              <a:cs typeface="Calibri" pitchFamily="34" charset="0"/>
            </a:endParaRPr>
          </a:p>
        </p:txBody>
      </p:sp>
      <p:sp>
        <p:nvSpPr>
          <p:cNvPr id="65541" name="Rectangle 5"/>
          <p:cNvSpPr>
            <a:spLocks noChangeArrowheads="1"/>
          </p:cNvSpPr>
          <p:nvPr/>
        </p:nvSpPr>
        <p:spPr bwMode="auto">
          <a:xfrm>
            <a:off x="228600" y="3121025"/>
            <a:ext cx="853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 </a:t>
            </a:r>
          </a:p>
        </p:txBody>
      </p:sp>
      <p:sp>
        <p:nvSpPr>
          <p:cNvPr id="3" name="TextBox 2"/>
          <p:cNvSpPr txBox="1"/>
          <p:nvPr/>
        </p:nvSpPr>
        <p:spPr>
          <a:xfrm>
            <a:off x="449964" y="1027142"/>
            <a:ext cx="8064896" cy="4770537"/>
          </a:xfrm>
          <a:prstGeom prst="rect">
            <a:avLst/>
          </a:prstGeom>
          <a:noFill/>
        </p:spPr>
        <p:txBody>
          <a:bodyPr wrap="square" rtlCol="0">
            <a:spAutoFit/>
          </a:bodyPr>
          <a:lstStyle/>
          <a:p>
            <a:r>
              <a:rPr lang="en-GB" sz="3200" b="1" dirty="0" smtClean="0">
                <a:solidFill>
                  <a:schemeClr val="bg1"/>
                </a:solidFill>
                <a:latin typeface="Calibri" panose="020F0502020204030204" pitchFamily="34" charset="0"/>
              </a:rPr>
              <a:t>Gives </a:t>
            </a:r>
            <a:r>
              <a:rPr lang="en-GB" sz="3200" b="1" dirty="0">
                <a:solidFill>
                  <a:schemeClr val="bg1"/>
                </a:solidFill>
                <a:latin typeface="Calibri" panose="020F0502020204030204" pitchFamily="34" charset="0"/>
              </a:rPr>
              <a:t>details </a:t>
            </a:r>
            <a:r>
              <a:rPr lang="en-GB" sz="3200" b="1" dirty="0" smtClean="0">
                <a:solidFill>
                  <a:schemeClr val="bg1"/>
                </a:solidFill>
                <a:latin typeface="Calibri" panose="020F0502020204030204" pitchFamily="34" charset="0"/>
              </a:rPr>
              <a:t>of;</a:t>
            </a:r>
          </a:p>
          <a:p>
            <a:endParaRPr lang="en-GB" sz="800" b="1" dirty="0" smtClean="0">
              <a:solidFill>
                <a:schemeClr val="bg1"/>
              </a:solidFill>
              <a:latin typeface="Calibri" panose="020F0502020204030204" pitchFamily="34" charset="0"/>
            </a:endParaRPr>
          </a:p>
          <a:p>
            <a:pPr marL="342900" indent="-342900">
              <a:buFont typeface="Arial" panose="020B0604020202020204" pitchFamily="34" charset="0"/>
              <a:buChar char="•"/>
            </a:pPr>
            <a:r>
              <a:rPr lang="en-GB" sz="3200" dirty="0" smtClean="0">
                <a:solidFill>
                  <a:schemeClr val="bg1"/>
                </a:solidFill>
                <a:latin typeface="Calibri" panose="020F0502020204030204" pitchFamily="34" charset="0"/>
              </a:rPr>
              <a:t>General </a:t>
            </a:r>
            <a:r>
              <a:rPr lang="en-GB" sz="3200" dirty="0">
                <a:solidFill>
                  <a:schemeClr val="bg1"/>
                </a:solidFill>
                <a:latin typeface="Calibri" panose="020F0502020204030204" pitchFamily="34" charset="0"/>
              </a:rPr>
              <a:t>beach information, </a:t>
            </a:r>
            <a:endParaRPr lang="en-GB" sz="3200" dirty="0" smtClean="0">
              <a:solidFill>
                <a:schemeClr val="bg1"/>
              </a:solidFill>
              <a:latin typeface="Calibri" panose="020F0502020204030204" pitchFamily="34" charset="0"/>
            </a:endParaRPr>
          </a:p>
          <a:p>
            <a:pPr marL="342900" indent="-342900">
              <a:buFont typeface="Arial" panose="020B0604020202020204" pitchFamily="34" charset="0"/>
              <a:buChar char="•"/>
            </a:pPr>
            <a:r>
              <a:rPr lang="en-GB" sz="3200" dirty="0">
                <a:solidFill>
                  <a:schemeClr val="bg1"/>
                </a:solidFill>
                <a:latin typeface="Calibri" panose="020F0502020204030204" pitchFamily="34" charset="0"/>
              </a:rPr>
              <a:t>I</a:t>
            </a:r>
            <a:r>
              <a:rPr lang="en-GB" sz="3200" dirty="0" smtClean="0">
                <a:solidFill>
                  <a:schemeClr val="bg1"/>
                </a:solidFill>
                <a:latin typeface="Calibri" panose="020F0502020204030204" pitchFamily="34" charset="0"/>
              </a:rPr>
              <a:t>ndividuals </a:t>
            </a:r>
            <a:r>
              <a:rPr lang="en-GB" sz="3200" dirty="0">
                <a:solidFill>
                  <a:schemeClr val="bg1"/>
                </a:solidFill>
                <a:latin typeface="Calibri" panose="020F0502020204030204" pitchFamily="34" charset="0"/>
              </a:rPr>
              <a:t>on duty, </a:t>
            </a:r>
            <a:endParaRPr lang="en-GB" sz="3200" dirty="0" smtClean="0">
              <a:solidFill>
                <a:schemeClr val="bg1"/>
              </a:solidFill>
              <a:latin typeface="Calibri" panose="020F0502020204030204" pitchFamily="34" charset="0"/>
            </a:endParaRPr>
          </a:p>
          <a:p>
            <a:pPr marL="342900" indent="-342900">
              <a:buFont typeface="Arial" panose="020B0604020202020204" pitchFamily="34" charset="0"/>
              <a:buChar char="•"/>
            </a:pPr>
            <a:r>
              <a:rPr lang="en-GB" sz="3200" dirty="0" smtClean="0">
                <a:solidFill>
                  <a:schemeClr val="bg1"/>
                </a:solidFill>
                <a:latin typeface="Calibri" panose="020F0502020204030204" pitchFamily="34" charset="0"/>
              </a:rPr>
              <a:t>Operational </a:t>
            </a:r>
            <a:r>
              <a:rPr lang="en-GB" sz="3200" dirty="0">
                <a:solidFill>
                  <a:schemeClr val="bg1"/>
                </a:solidFill>
                <a:latin typeface="Calibri" panose="020F0502020204030204" pitchFamily="34" charset="0"/>
              </a:rPr>
              <a:t>equipment, </a:t>
            </a:r>
            <a:endParaRPr lang="en-GB" sz="3200" dirty="0" smtClean="0">
              <a:solidFill>
                <a:schemeClr val="bg1"/>
              </a:solidFill>
              <a:latin typeface="Calibri" panose="020F0502020204030204" pitchFamily="34" charset="0"/>
            </a:endParaRPr>
          </a:p>
          <a:p>
            <a:pPr marL="342900" indent="-342900">
              <a:buFont typeface="Arial" panose="020B0604020202020204" pitchFamily="34" charset="0"/>
              <a:buChar char="•"/>
            </a:pPr>
            <a:r>
              <a:rPr lang="en-GB" sz="3200" dirty="0" smtClean="0">
                <a:solidFill>
                  <a:schemeClr val="bg1"/>
                </a:solidFill>
                <a:latin typeface="Calibri" panose="020F0502020204030204" pitchFamily="34" charset="0"/>
              </a:rPr>
              <a:t>Environmental </a:t>
            </a:r>
            <a:r>
              <a:rPr lang="en-GB" sz="3200" dirty="0">
                <a:solidFill>
                  <a:schemeClr val="bg1"/>
                </a:solidFill>
                <a:latin typeface="Calibri" panose="020F0502020204030204" pitchFamily="34" charset="0"/>
              </a:rPr>
              <a:t>conditions </a:t>
            </a:r>
          </a:p>
          <a:p>
            <a:pPr marL="342900" indent="-342900">
              <a:buFont typeface="Arial" panose="020B0604020202020204" pitchFamily="34" charset="0"/>
              <a:buChar char="•"/>
            </a:pPr>
            <a:r>
              <a:rPr lang="en-GB" sz="3200" dirty="0" smtClean="0">
                <a:solidFill>
                  <a:schemeClr val="bg1"/>
                </a:solidFill>
                <a:latin typeface="Calibri" panose="020F0502020204030204" pitchFamily="34" charset="0"/>
              </a:rPr>
              <a:t>An hourly </a:t>
            </a:r>
            <a:r>
              <a:rPr lang="en-GB" sz="3200" dirty="0">
                <a:solidFill>
                  <a:schemeClr val="bg1"/>
                </a:solidFill>
                <a:latin typeface="Calibri" panose="020F0502020204030204" pitchFamily="34" charset="0"/>
              </a:rPr>
              <a:t>log of events. </a:t>
            </a:r>
            <a:endParaRPr lang="en-GB" sz="3200" dirty="0" smtClean="0">
              <a:solidFill>
                <a:schemeClr val="bg1"/>
              </a:solidFill>
              <a:latin typeface="Calibri" panose="020F0502020204030204" pitchFamily="34" charset="0"/>
            </a:endParaRPr>
          </a:p>
          <a:p>
            <a:endParaRPr lang="en-GB" sz="3200" dirty="0" smtClean="0">
              <a:solidFill>
                <a:schemeClr val="bg1"/>
              </a:solidFill>
              <a:latin typeface="Calibri" panose="020F0502020204030204" pitchFamily="34" charset="0"/>
            </a:endParaRPr>
          </a:p>
          <a:p>
            <a:endParaRPr lang="en-GB" sz="800" dirty="0">
              <a:solidFill>
                <a:schemeClr val="bg1"/>
              </a:solidFill>
              <a:latin typeface="Calibri" panose="020F0502020204030204" pitchFamily="34" charset="0"/>
            </a:endParaRPr>
          </a:p>
          <a:p>
            <a:r>
              <a:rPr lang="en-GB" sz="3200" dirty="0" smtClean="0">
                <a:solidFill>
                  <a:schemeClr val="bg1"/>
                </a:solidFill>
                <a:latin typeface="Calibri" panose="020F0502020204030204" pitchFamily="34" charset="0"/>
              </a:rPr>
              <a:t>It </a:t>
            </a:r>
            <a:r>
              <a:rPr lang="en-GB" sz="3200" dirty="0">
                <a:solidFill>
                  <a:schemeClr val="bg1"/>
                </a:solidFill>
                <a:latin typeface="Calibri" panose="020F0502020204030204" pitchFamily="34" charset="0"/>
              </a:rPr>
              <a:t>also provides details of inspections carried out by relevant individuals.</a:t>
            </a:r>
          </a:p>
        </p:txBody>
      </p:sp>
      <p:sp>
        <p:nvSpPr>
          <p:cNvPr id="5" name="Rounded Rectangle 4"/>
          <p:cNvSpPr/>
          <p:nvPr/>
        </p:nvSpPr>
        <p:spPr bwMode="auto">
          <a:xfrm>
            <a:off x="668760" y="6021288"/>
            <a:ext cx="7904856" cy="576063"/>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Calibri" pitchFamily="34" charset="0"/>
              </a:rPr>
              <a:t>In groups</a:t>
            </a:r>
            <a:r>
              <a:rPr kumimoji="0" lang="en-GB" sz="2400" b="0" i="0" u="none" strike="noStrike" cap="none" normalizeH="0" dirty="0" smtClean="0">
                <a:ln>
                  <a:noFill/>
                </a:ln>
                <a:solidFill>
                  <a:schemeClr val="tx1"/>
                </a:solidFill>
                <a:effectLst/>
                <a:latin typeface="Calibri" pitchFamily="34" charset="0"/>
              </a:rPr>
              <a:t> complete a ‘pretend’ SLSGB Daily Log fo</a:t>
            </a:r>
            <a:r>
              <a:rPr lang="en-GB" sz="2400" dirty="0" smtClean="0">
                <a:latin typeface="Calibri" pitchFamily="34" charset="0"/>
              </a:rPr>
              <a:t>r a patrol</a:t>
            </a:r>
            <a:endParaRPr kumimoji="0" lang="en-GB" sz="2400" b="0" i="0" u="none" strike="noStrike" cap="none" normalizeH="0" baseline="0" dirty="0">
              <a:ln>
                <a:noFill/>
              </a:ln>
              <a:solidFill>
                <a:schemeClr val="tx1"/>
              </a:solidFill>
              <a:effectLst/>
              <a:latin typeface="Times" pitchFamily="-112" charset="0"/>
            </a:endParaRPr>
          </a:p>
        </p:txBody>
      </p:sp>
    </p:spTree>
    <p:extLst>
      <p:ext uri="{BB962C8B-B14F-4D97-AF65-F5344CB8AC3E}">
        <p14:creationId xmlns:p14="http://schemas.microsoft.com/office/powerpoint/2010/main" val="2252533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5379" t="19745" r="16787" b="6250"/>
          <a:stretch/>
        </p:blipFill>
        <p:spPr bwMode="auto">
          <a:xfrm>
            <a:off x="179512" y="1268760"/>
            <a:ext cx="8825948" cy="54135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3"/>
          <p:cNvSpPr>
            <a:spLocks noChangeArrowheads="1"/>
          </p:cNvSpPr>
          <p:nvPr/>
        </p:nvSpPr>
        <p:spPr bwMode="auto">
          <a:xfrm>
            <a:off x="179512" y="260648"/>
            <a:ext cx="518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dirty="0" smtClean="0">
                <a:solidFill>
                  <a:srgbClr val="FFFF00"/>
                </a:solidFill>
                <a:latin typeface="Calibri" pitchFamily="34" charset="0"/>
                <a:cs typeface="Calibri" pitchFamily="34" charset="0"/>
              </a:rPr>
              <a:t>Daily Log Example…</a:t>
            </a:r>
            <a:endParaRPr lang="en-US" sz="2800" b="1" dirty="0">
              <a:solidFill>
                <a:srgbClr val="FFFF00"/>
              </a:solidFill>
              <a:latin typeface="Calibri" pitchFamily="34" charset="0"/>
              <a:cs typeface="Calibri" pitchFamily="34" charset="0"/>
            </a:endParaRPr>
          </a:p>
        </p:txBody>
      </p:sp>
    </p:spTree>
    <p:extLst>
      <p:ext uri="{BB962C8B-B14F-4D97-AF65-F5344CB8AC3E}">
        <p14:creationId xmlns:p14="http://schemas.microsoft.com/office/powerpoint/2010/main" val="40279249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0982" y="1412776"/>
            <a:ext cx="8496944" cy="4708981"/>
          </a:xfrm>
          <a:prstGeom prst="rect">
            <a:avLst/>
          </a:prstGeom>
          <a:noFill/>
        </p:spPr>
        <p:txBody>
          <a:bodyPr wrap="square" rtlCol="0">
            <a:spAutoFit/>
          </a:bodyPr>
          <a:lstStyle/>
          <a:p>
            <a:r>
              <a:rPr lang="en-GB" sz="2000" dirty="0" smtClean="0">
                <a:solidFill>
                  <a:schemeClr val="bg1"/>
                </a:solidFill>
                <a:latin typeface="Calibri" panose="020F0502020204030204" pitchFamily="34" charset="0"/>
              </a:rPr>
              <a:t>Gives </a:t>
            </a:r>
            <a:r>
              <a:rPr lang="en-GB" sz="2000" dirty="0">
                <a:solidFill>
                  <a:schemeClr val="bg1"/>
                </a:solidFill>
                <a:latin typeface="Calibri" panose="020F0502020204030204" pitchFamily="34" charset="0"/>
              </a:rPr>
              <a:t>details of the conditions that led to the incident, the nature of the incident itself and all </a:t>
            </a:r>
            <a:r>
              <a:rPr lang="en-GB" sz="2000" dirty="0" smtClean="0">
                <a:solidFill>
                  <a:schemeClr val="bg1"/>
                </a:solidFill>
                <a:latin typeface="Calibri" panose="020F0502020204030204" pitchFamily="34" charset="0"/>
              </a:rPr>
              <a:t>the SAR </a:t>
            </a:r>
            <a:r>
              <a:rPr lang="en-GB" sz="2000" dirty="0">
                <a:solidFill>
                  <a:schemeClr val="bg1"/>
                </a:solidFill>
                <a:latin typeface="Calibri" panose="020F0502020204030204" pitchFamily="34" charset="0"/>
              </a:rPr>
              <a:t>organisations involved. </a:t>
            </a:r>
            <a:endParaRPr lang="en-GB" sz="2000" dirty="0" smtClean="0">
              <a:solidFill>
                <a:schemeClr val="bg1"/>
              </a:solidFill>
              <a:latin typeface="Calibri" panose="020F0502020204030204" pitchFamily="34" charset="0"/>
            </a:endParaRPr>
          </a:p>
          <a:p>
            <a:endParaRPr lang="en-GB" sz="2000" dirty="0">
              <a:solidFill>
                <a:schemeClr val="bg1"/>
              </a:solidFill>
              <a:latin typeface="Calibri" panose="020F0502020204030204" pitchFamily="34" charset="0"/>
            </a:endParaRPr>
          </a:p>
          <a:p>
            <a:r>
              <a:rPr lang="en-GB" sz="2000" dirty="0" smtClean="0">
                <a:solidFill>
                  <a:schemeClr val="bg1"/>
                </a:solidFill>
                <a:latin typeface="Calibri" panose="020F0502020204030204" pitchFamily="34" charset="0"/>
              </a:rPr>
              <a:t>This </a:t>
            </a:r>
            <a:r>
              <a:rPr lang="en-GB" sz="2000" dirty="0">
                <a:solidFill>
                  <a:schemeClr val="bg1"/>
                </a:solidFill>
                <a:latin typeface="Calibri" panose="020F0502020204030204" pitchFamily="34" charset="0"/>
              </a:rPr>
              <a:t>form should be </a:t>
            </a:r>
            <a:r>
              <a:rPr lang="en-GB" sz="2000" dirty="0" smtClean="0">
                <a:solidFill>
                  <a:schemeClr val="bg1"/>
                </a:solidFill>
                <a:latin typeface="Calibri" panose="020F0502020204030204" pitchFamily="34" charset="0"/>
              </a:rPr>
              <a:t>filled </a:t>
            </a:r>
            <a:r>
              <a:rPr lang="en-GB" sz="2000" dirty="0">
                <a:solidFill>
                  <a:schemeClr val="bg1"/>
                </a:solidFill>
                <a:latin typeface="Calibri" panose="020F0502020204030204" pitchFamily="34" charset="0"/>
              </a:rPr>
              <a:t>in for </a:t>
            </a:r>
            <a:r>
              <a:rPr lang="en-GB" sz="2000" b="1" dirty="0">
                <a:solidFill>
                  <a:schemeClr val="bg1"/>
                </a:solidFill>
                <a:latin typeface="Calibri" panose="020F0502020204030204" pitchFamily="34" charset="0"/>
              </a:rPr>
              <a:t>every</a:t>
            </a:r>
            <a:r>
              <a:rPr lang="en-GB" sz="2000" dirty="0">
                <a:solidFill>
                  <a:schemeClr val="bg1"/>
                </a:solidFill>
                <a:latin typeface="Calibri" panose="020F0502020204030204" pitchFamily="34" charset="0"/>
              </a:rPr>
              <a:t> Major First Aid, Assistance, Search and Near Miss:</a:t>
            </a:r>
          </a:p>
          <a:p>
            <a:r>
              <a:rPr lang="en-GB" sz="2000" dirty="0">
                <a:solidFill>
                  <a:srgbClr val="FFFF00"/>
                </a:solidFill>
                <a:latin typeface="Calibri" panose="020F0502020204030204" pitchFamily="34" charset="0"/>
              </a:rPr>
              <a:t>•</a:t>
            </a:r>
            <a:r>
              <a:rPr lang="en-GB" sz="2000" b="1" dirty="0">
                <a:solidFill>
                  <a:srgbClr val="FFFF00"/>
                </a:solidFill>
                <a:latin typeface="Calibri" panose="020F0502020204030204" pitchFamily="34" charset="0"/>
              </a:rPr>
              <a:t> Rescue </a:t>
            </a:r>
            <a:r>
              <a:rPr lang="en-GB" sz="2000" dirty="0">
                <a:solidFill>
                  <a:schemeClr val="bg1"/>
                </a:solidFill>
                <a:latin typeface="Calibri" panose="020F0502020204030204" pitchFamily="34" charset="0"/>
              </a:rPr>
              <a:t>– where a Lifesaver or water safety cover responds to a person at risk, and physically </a:t>
            </a:r>
            <a:r>
              <a:rPr lang="en-GB" sz="2000" dirty="0" smtClean="0">
                <a:solidFill>
                  <a:schemeClr val="bg1"/>
                </a:solidFill>
                <a:latin typeface="Calibri" panose="020F0502020204030204" pitchFamily="34" charset="0"/>
              </a:rPr>
              <a:t>returns them </a:t>
            </a:r>
            <a:r>
              <a:rPr lang="en-GB" sz="2000" dirty="0">
                <a:solidFill>
                  <a:schemeClr val="bg1"/>
                </a:solidFill>
                <a:latin typeface="Calibri" panose="020F0502020204030204" pitchFamily="34" charset="0"/>
              </a:rPr>
              <a:t>to shore or transfers them to another rescue craft</a:t>
            </a:r>
          </a:p>
          <a:p>
            <a:r>
              <a:rPr lang="en-GB" sz="2000" dirty="0">
                <a:solidFill>
                  <a:srgbClr val="FFFF00"/>
                </a:solidFill>
                <a:latin typeface="Calibri" panose="020F0502020204030204" pitchFamily="34" charset="0"/>
              </a:rPr>
              <a:t>• </a:t>
            </a:r>
            <a:r>
              <a:rPr lang="en-GB" sz="2000" b="1" dirty="0">
                <a:solidFill>
                  <a:srgbClr val="FFFF00"/>
                </a:solidFill>
                <a:latin typeface="Calibri" panose="020F0502020204030204" pitchFamily="34" charset="0"/>
              </a:rPr>
              <a:t>Major First Aid </a:t>
            </a:r>
            <a:r>
              <a:rPr lang="en-GB" sz="2000" dirty="0">
                <a:solidFill>
                  <a:schemeClr val="bg1"/>
                </a:solidFill>
                <a:latin typeface="Calibri" panose="020F0502020204030204" pitchFamily="34" charset="0"/>
              </a:rPr>
              <a:t>– where a Lifesaver or water safety cover treats a patient who is at risk due to </a:t>
            </a:r>
            <a:r>
              <a:rPr lang="en-GB" sz="2000" dirty="0" smtClean="0">
                <a:solidFill>
                  <a:schemeClr val="bg1"/>
                </a:solidFill>
                <a:latin typeface="Calibri" panose="020F0502020204030204" pitchFamily="34" charset="0"/>
              </a:rPr>
              <a:t>sickness or </a:t>
            </a:r>
            <a:r>
              <a:rPr lang="en-GB" sz="2000" dirty="0">
                <a:solidFill>
                  <a:schemeClr val="bg1"/>
                </a:solidFill>
                <a:latin typeface="Calibri" panose="020F0502020204030204" pitchFamily="34" charset="0"/>
              </a:rPr>
              <a:t>injury, and has called in </a:t>
            </a:r>
            <a:r>
              <a:rPr lang="en-GB" sz="2000" dirty="0" smtClean="0">
                <a:solidFill>
                  <a:schemeClr val="bg1"/>
                </a:solidFill>
                <a:latin typeface="Calibri" panose="020F0502020204030204" pitchFamily="34" charset="0"/>
              </a:rPr>
              <a:t>external </a:t>
            </a:r>
            <a:r>
              <a:rPr lang="en-GB" sz="2000" dirty="0">
                <a:solidFill>
                  <a:schemeClr val="bg1"/>
                </a:solidFill>
                <a:latin typeface="Calibri" panose="020F0502020204030204" pitchFamily="34" charset="0"/>
              </a:rPr>
              <a:t>assistance</a:t>
            </a:r>
          </a:p>
          <a:p>
            <a:r>
              <a:rPr lang="en-GB" sz="2000" dirty="0">
                <a:solidFill>
                  <a:srgbClr val="FFFF00"/>
                </a:solidFill>
                <a:latin typeface="Calibri" panose="020F0502020204030204" pitchFamily="34" charset="0"/>
              </a:rPr>
              <a:t>• </a:t>
            </a:r>
            <a:r>
              <a:rPr lang="en-GB" sz="2000" b="1" dirty="0">
                <a:solidFill>
                  <a:srgbClr val="FFFF00"/>
                </a:solidFill>
                <a:latin typeface="Calibri" panose="020F0502020204030204" pitchFamily="34" charset="0"/>
              </a:rPr>
              <a:t>Assistance – </a:t>
            </a:r>
            <a:r>
              <a:rPr lang="en-GB" sz="2000" dirty="0">
                <a:solidFill>
                  <a:schemeClr val="bg1"/>
                </a:solidFill>
                <a:latin typeface="Calibri" panose="020F0502020204030204" pitchFamily="34" charset="0"/>
              </a:rPr>
              <a:t>where a Lifesaver or water safety cover aids a person in the sea who is at very little </a:t>
            </a:r>
            <a:r>
              <a:rPr lang="en-GB" sz="2000" dirty="0" smtClean="0">
                <a:solidFill>
                  <a:schemeClr val="bg1"/>
                </a:solidFill>
                <a:latin typeface="Calibri" panose="020F0502020204030204" pitchFamily="34" charset="0"/>
              </a:rPr>
              <a:t>risk, but </a:t>
            </a:r>
            <a:r>
              <a:rPr lang="en-GB" sz="2000" dirty="0">
                <a:solidFill>
                  <a:schemeClr val="bg1"/>
                </a:solidFill>
                <a:latin typeface="Calibri" panose="020F0502020204030204" pitchFamily="34" charset="0"/>
              </a:rPr>
              <a:t>if left, would be at risk later</a:t>
            </a:r>
          </a:p>
          <a:p>
            <a:r>
              <a:rPr lang="en-GB" sz="2000" dirty="0">
                <a:solidFill>
                  <a:srgbClr val="FFFF00"/>
                </a:solidFill>
                <a:latin typeface="Calibri" panose="020F0502020204030204" pitchFamily="34" charset="0"/>
              </a:rPr>
              <a:t>• </a:t>
            </a:r>
            <a:r>
              <a:rPr lang="en-GB" sz="2000" b="1" dirty="0">
                <a:solidFill>
                  <a:srgbClr val="FFFF00"/>
                </a:solidFill>
                <a:latin typeface="Calibri" panose="020F0502020204030204" pitchFamily="34" charset="0"/>
              </a:rPr>
              <a:t>Search</a:t>
            </a:r>
            <a:r>
              <a:rPr lang="en-GB" sz="2000" dirty="0">
                <a:solidFill>
                  <a:srgbClr val="FFFF00"/>
                </a:solidFill>
                <a:latin typeface="Calibri" panose="020F0502020204030204" pitchFamily="34" charset="0"/>
              </a:rPr>
              <a:t> – </a:t>
            </a:r>
            <a:r>
              <a:rPr lang="en-GB" sz="2000" dirty="0">
                <a:solidFill>
                  <a:schemeClr val="bg1"/>
                </a:solidFill>
                <a:latin typeface="Calibri" panose="020F0502020204030204" pitchFamily="34" charset="0"/>
              </a:rPr>
              <a:t>An organised search with other SAR units for a missing person either at sea or on land </a:t>
            </a:r>
            <a:r>
              <a:rPr lang="en-GB" sz="2000" dirty="0" smtClean="0">
                <a:solidFill>
                  <a:schemeClr val="bg1"/>
                </a:solidFill>
                <a:latin typeface="Calibri" panose="020F0502020204030204" pitchFamily="34" charset="0"/>
              </a:rPr>
              <a:t>- includes </a:t>
            </a:r>
            <a:r>
              <a:rPr lang="en-GB" sz="2000" dirty="0">
                <a:solidFill>
                  <a:schemeClr val="bg1"/>
                </a:solidFill>
                <a:latin typeface="Calibri" panose="020F0502020204030204" pitchFamily="34" charset="0"/>
              </a:rPr>
              <a:t>body recovery</a:t>
            </a:r>
          </a:p>
          <a:p>
            <a:r>
              <a:rPr lang="en-GB" sz="2000" b="1" dirty="0">
                <a:solidFill>
                  <a:srgbClr val="FFFF00"/>
                </a:solidFill>
                <a:latin typeface="Calibri" panose="020F0502020204030204" pitchFamily="34" charset="0"/>
              </a:rPr>
              <a:t>• Near miss </a:t>
            </a:r>
            <a:r>
              <a:rPr lang="en-GB" sz="2000" dirty="0" smtClean="0">
                <a:solidFill>
                  <a:srgbClr val="FFFF00"/>
                </a:solidFill>
                <a:latin typeface="Calibri" panose="020F0502020204030204" pitchFamily="34" charset="0"/>
              </a:rPr>
              <a:t>– </a:t>
            </a:r>
            <a:r>
              <a:rPr lang="en-GB" sz="2000" dirty="0" smtClean="0">
                <a:solidFill>
                  <a:schemeClr val="bg1"/>
                </a:solidFill>
                <a:latin typeface="Calibri" panose="020F0502020204030204" pitchFamily="34" charset="0"/>
              </a:rPr>
              <a:t>Any </a:t>
            </a:r>
            <a:r>
              <a:rPr lang="en-GB" sz="2000" dirty="0">
                <a:solidFill>
                  <a:schemeClr val="bg1"/>
                </a:solidFill>
                <a:latin typeface="Calibri" panose="020F0502020204030204" pitchFamily="34" charset="0"/>
              </a:rPr>
              <a:t>occurrence where a person might have been injured by watercraft i.e. powered </a:t>
            </a:r>
            <a:r>
              <a:rPr lang="en-GB" sz="2000" dirty="0" smtClean="0">
                <a:solidFill>
                  <a:schemeClr val="bg1"/>
                </a:solidFill>
                <a:latin typeface="Calibri" panose="020F0502020204030204" pitchFamily="34" charset="0"/>
              </a:rPr>
              <a:t>or otherwise</a:t>
            </a:r>
            <a:endParaRPr lang="en-GB" sz="2000" dirty="0">
              <a:solidFill>
                <a:schemeClr val="bg1"/>
              </a:solidFill>
              <a:latin typeface="Calibri" panose="020F0502020204030204" pitchFamily="34" charset="0"/>
            </a:endParaRPr>
          </a:p>
        </p:txBody>
      </p:sp>
      <p:sp>
        <p:nvSpPr>
          <p:cNvPr id="3" name="Rectangle 3"/>
          <p:cNvSpPr>
            <a:spLocks noChangeArrowheads="1"/>
          </p:cNvSpPr>
          <p:nvPr/>
        </p:nvSpPr>
        <p:spPr bwMode="auto">
          <a:xfrm>
            <a:off x="230982" y="476672"/>
            <a:ext cx="518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dirty="0" smtClean="0">
                <a:solidFill>
                  <a:srgbClr val="FFFF00"/>
                </a:solidFill>
                <a:latin typeface="Calibri" pitchFamily="34" charset="0"/>
                <a:cs typeface="Calibri" pitchFamily="34" charset="0"/>
              </a:rPr>
              <a:t>Incident Reporting</a:t>
            </a:r>
            <a:endParaRPr lang="en-US" sz="2800" b="1" dirty="0">
              <a:solidFill>
                <a:srgbClr val="FFFF00"/>
              </a:solidFill>
              <a:latin typeface="Calibri" pitchFamily="34" charset="0"/>
              <a:cs typeface="Calibri" pitchFamily="34" charset="0"/>
            </a:endParaRPr>
          </a:p>
        </p:txBody>
      </p:sp>
    </p:spTree>
    <p:extLst>
      <p:ext uri="{BB962C8B-B14F-4D97-AF65-F5344CB8AC3E}">
        <p14:creationId xmlns:p14="http://schemas.microsoft.com/office/powerpoint/2010/main" val="52219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79512" y="260648"/>
            <a:ext cx="518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dirty="0" smtClean="0">
                <a:solidFill>
                  <a:srgbClr val="FFFF00"/>
                </a:solidFill>
                <a:latin typeface="Calibri" pitchFamily="34" charset="0"/>
                <a:cs typeface="Calibri" pitchFamily="34" charset="0"/>
              </a:rPr>
              <a:t>Incident Report Form</a:t>
            </a:r>
            <a:endParaRPr lang="en-US" sz="2800" b="1" dirty="0">
              <a:solidFill>
                <a:srgbClr val="FFFF00"/>
              </a:solidFill>
              <a:latin typeface="Calibri" pitchFamily="34" charset="0"/>
              <a:cs typeface="Calibri" pitchFamily="34"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630" t="14082" r="35832" b="8695"/>
          <a:stretch/>
        </p:blipFill>
        <p:spPr bwMode="auto">
          <a:xfrm>
            <a:off x="253007" y="1081308"/>
            <a:ext cx="3843132" cy="5649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ounded Rectangle 4"/>
          <p:cNvSpPr/>
          <p:nvPr/>
        </p:nvSpPr>
        <p:spPr bwMode="auto">
          <a:xfrm>
            <a:off x="4572000" y="3140968"/>
            <a:ext cx="4158884" cy="1152128"/>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GB" sz="2400" b="0" i="0" u="none" strike="noStrike" cap="none" normalizeH="0" baseline="0" dirty="0" smtClean="0">
                <a:ln>
                  <a:noFill/>
                </a:ln>
                <a:solidFill>
                  <a:schemeClr val="tx1"/>
                </a:solidFill>
                <a:effectLst/>
                <a:latin typeface="Calibri" pitchFamily="34" charset="0"/>
              </a:rPr>
              <a:t>We will complete an incident</a:t>
            </a:r>
            <a:r>
              <a:rPr kumimoji="0" lang="en-GB" sz="2400" b="0" i="0" u="none" strike="noStrike" cap="none" normalizeH="0" dirty="0" smtClean="0">
                <a:ln>
                  <a:noFill/>
                </a:ln>
                <a:solidFill>
                  <a:schemeClr val="tx1"/>
                </a:solidFill>
                <a:effectLst/>
                <a:latin typeface="Calibri" pitchFamily="34" charset="0"/>
              </a:rPr>
              <a:t> report for an incident later on</a:t>
            </a:r>
            <a:endParaRPr kumimoji="0" lang="en-GB" sz="2400" b="0" i="0" u="none" strike="noStrike" cap="none" normalizeH="0" baseline="0" dirty="0">
              <a:ln>
                <a:noFill/>
              </a:ln>
              <a:solidFill>
                <a:schemeClr val="tx1"/>
              </a:solidFill>
              <a:effectLst/>
              <a:latin typeface="Times" pitchFamily="-112" charset="0"/>
            </a:endParaRPr>
          </a:p>
        </p:txBody>
      </p:sp>
    </p:spTree>
    <p:extLst>
      <p:ext uri="{BB962C8B-B14F-4D97-AF65-F5344CB8AC3E}">
        <p14:creationId xmlns:p14="http://schemas.microsoft.com/office/powerpoint/2010/main" val="3593014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228600" y="225007"/>
            <a:ext cx="6359624"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smtClean="0">
                <a:solidFill>
                  <a:srgbClr val="FFFF00"/>
                </a:solidFill>
                <a:latin typeface="Calibri" pitchFamily="34" charset="0"/>
                <a:cs typeface="Calibri" pitchFamily="34" charset="0"/>
              </a:rPr>
              <a:t>RIDDOR 1995</a:t>
            </a:r>
          </a:p>
          <a:p>
            <a:r>
              <a:rPr lang="en-US" sz="1600" b="1" dirty="0" smtClean="0">
                <a:solidFill>
                  <a:srgbClr val="FFFF00"/>
                </a:solidFill>
                <a:latin typeface="Calibri" pitchFamily="34" charset="0"/>
                <a:cs typeface="Calibri" pitchFamily="34" charset="0"/>
              </a:rPr>
              <a:t>(Reporting of Injuries, Diseases</a:t>
            </a:r>
            <a:r>
              <a:rPr lang="en-US" sz="1600" b="1" dirty="0">
                <a:solidFill>
                  <a:srgbClr val="FFFF00"/>
                </a:solidFill>
                <a:latin typeface="Calibri" pitchFamily="34" charset="0"/>
                <a:cs typeface="Calibri" pitchFamily="34" charset="0"/>
              </a:rPr>
              <a:t> </a:t>
            </a:r>
            <a:r>
              <a:rPr lang="en-US" sz="1600" b="1" dirty="0" smtClean="0">
                <a:solidFill>
                  <a:srgbClr val="FFFF00"/>
                </a:solidFill>
                <a:latin typeface="Calibri" pitchFamily="34" charset="0"/>
                <a:cs typeface="Calibri" pitchFamily="34" charset="0"/>
              </a:rPr>
              <a:t>and Dangerous Occurrences Regulation)</a:t>
            </a:r>
            <a:endParaRPr lang="en-US" sz="1600" b="1" dirty="0">
              <a:solidFill>
                <a:srgbClr val="FFFF00"/>
              </a:solidFill>
              <a:latin typeface="Calibri" pitchFamily="34" charset="0"/>
              <a:cs typeface="Calibri" pitchFamily="34" charset="0"/>
            </a:endParaRPr>
          </a:p>
        </p:txBody>
      </p:sp>
      <p:sp>
        <p:nvSpPr>
          <p:cNvPr id="7172" name="Rectangle 4"/>
          <p:cNvSpPr>
            <a:spLocks noChangeArrowheads="1"/>
          </p:cNvSpPr>
          <p:nvPr/>
        </p:nvSpPr>
        <p:spPr bwMode="auto">
          <a:xfrm>
            <a:off x="228600" y="1676400"/>
            <a:ext cx="8686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1600"/>
          </a:p>
        </p:txBody>
      </p:sp>
      <p:sp>
        <p:nvSpPr>
          <p:cNvPr id="78853" name="Rectangle 5"/>
          <p:cNvSpPr>
            <a:spLocks noChangeArrowheads="1"/>
          </p:cNvSpPr>
          <p:nvPr/>
        </p:nvSpPr>
        <p:spPr bwMode="auto">
          <a:xfrm>
            <a:off x="228600" y="3121025"/>
            <a:ext cx="853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 </a:t>
            </a:r>
          </a:p>
        </p:txBody>
      </p:sp>
      <p:sp>
        <p:nvSpPr>
          <p:cNvPr id="4" name="Rectangle 3"/>
          <p:cNvSpPr/>
          <p:nvPr/>
        </p:nvSpPr>
        <p:spPr>
          <a:xfrm>
            <a:off x="3731790" y="1340768"/>
            <a:ext cx="5183609" cy="4832092"/>
          </a:xfrm>
          <a:prstGeom prst="rect">
            <a:avLst/>
          </a:prstGeom>
        </p:spPr>
        <p:txBody>
          <a:bodyPr wrap="square">
            <a:spAutoFit/>
          </a:bodyPr>
          <a:lstStyle/>
          <a:p>
            <a:r>
              <a:rPr lang="en-GB" sz="2200" dirty="0" smtClean="0">
                <a:solidFill>
                  <a:schemeClr val="bg1"/>
                </a:solidFill>
                <a:latin typeface="Calibri" pitchFamily="34" charset="0"/>
                <a:cs typeface="Calibri" pitchFamily="34" charset="0"/>
              </a:rPr>
              <a:t>Puts </a:t>
            </a:r>
            <a:r>
              <a:rPr lang="en-GB" sz="2200" dirty="0">
                <a:solidFill>
                  <a:schemeClr val="bg1"/>
                </a:solidFill>
                <a:latin typeface="Calibri" pitchFamily="34" charset="0"/>
                <a:cs typeface="Calibri" pitchFamily="34" charset="0"/>
              </a:rPr>
              <a:t>duties on employers, the self-employed and people in control of work premises (the Responsible Person) to </a:t>
            </a:r>
            <a:r>
              <a:rPr lang="en-GB" sz="2200" dirty="0" smtClean="0">
                <a:solidFill>
                  <a:schemeClr val="bg1"/>
                </a:solidFill>
                <a:latin typeface="Calibri" pitchFamily="34" charset="0"/>
                <a:cs typeface="Calibri" pitchFamily="34" charset="0"/>
              </a:rPr>
              <a:t>report:</a:t>
            </a:r>
          </a:p>
          <a:p>
            <a:endParaRPr lang="en-GB" sz="2200" dirty="0" smtClean="0">
              <a:solidFill>
                <a:schemeClr val="bg1"/>
              </a:solidFill>
              <a:latin typeface="Calibri" pitchFamily="34" charset="0"/>
              <a:cs typeface="Calibri" pitchFamily="34" charset="0"/>
            </a:endParaRPr>
          </a:p>
          <a:p>
            <a:pPr marL="285750" indent="-285750">
              <a:buFont typeface="Wingdings" pitchFamily="2" charset="2"/>
              <a:buChar char="Ø"/>
            </a:pPr>
            <a:r>
              <a:rPr lang="en-GB" sz="2200" dirty="0" smtClean="0">
                <a:solidFill>
                  <a:schemeClr val="bg1"/>
                </a:solidFill>
                <a:latin typeface="Calibri" pitchFamily="34" charset="0"/>
                <a:cs typeface="Calibri" pitchFamily="34" charset="0"/>
              </a:rPr>
              <a:t>serious accidents/injury</a:t>
            </a:r>
          </a:p>
          <a:p>
            <a:pPr marL="285750" indent="-285750">
              <a:buFont typeface="Wingdings" pitchFamily="2" charset="2"/>
              <a:buChar char="Ø"/>
            </a:pPr>
            <a:r>
              <a:rPr lang="en-GB" sz="2200" dirty="0" smtClean="0">
                <a:solidFill>
                  <a:schemeClr val="bg1"/>
                </a:solidFill>
                <a:latin typeface="Calibri" pitchFamily="34" charset="0"/>
                <a:cs typeface="Calibri" pitchFamily="34" charset="0"/>
              </a:rPr>
              <a:t>occupational diseases</a:t>
            </a:r>
          </a:p>
          <a:p>
            <a:pPr marL="285750" indent="-285750">
              <a:buFont typeface="Wingdings" pitchFamily="2" charset="2"/>
              <a:buChar char="Ø"/>
            </a:pPr>
            <a:r>
              <a:rPr lang="en-GB" sz="2200" dirty="0" smtClean="0">
                <a:solidFill>
                  <a:schemeClr val="bg1"/>
                </a:solidFill>
                <a:latin typeface="Calibri" pitchFamily="34" charset="0"/>
                <a:cs typeface="Calibri" pitchFamily="34" charset="0"/>
              </a:rPr>
              <a:t>specified </a:t>
            </a:r>
            <a:r>
              <a:rPr lang="en-GB" sz="2200" dirty="0">
                <a:solidFill>
                  <a:schemeClr val="bg1"/>
                </a:solidFill>
                <a:latin typeface="Calibri" pitchFamily="34" charset="0"/>
                <a:cs typeface="Calibri" pitchFamily="34" charset="0"/>
              </a:rPr>
              <a:t>dangerous occurrences (near misses</a:t>
            </a:r>
            <a:r>
              <a:rPr lang="en-GB" sz="2200" dirty="0" smtClean="0">
                <a:solidFill>
                  <a:schemeClr val="bg1"/>
                </a:solidFill>
                <a:latin typeface="Calibri" pitchFamily="34" charset="0"/>
                <a:cs typeface="Calibri" pitchFamily="34" charset="0"/>
              </a:rPr>
              <a:t>).</a:t>
            </a:r>
          </a:p>
          <a:p>
            <a:pPr marL="285750" indent="-285750">
              <a:buFont typeface="Wingdings" pitchFamily="2" charset="2"/>
              <a:buChar char="Ø"/>
            </a:pPr>
            <a:r>
              <a:rPr lang="en-GB" sz="2200" dirty="0" smtClean="0">
                <a:solidFill>
                  <a:schemeClr val="bg1"/>
                </a:solidFill>
                <a:latin typeface="Calibri" pitchFamily="34" charset="0"/>
                <a:cs typeface="Calibri" pitchFamily="34" charset="0"/>
              </a:rPr>
              <a:t>Death</a:t>
            </a:r>
          </a:p>
          <a:p>
            <a:pPr marL="285750" indent="-285750">
              <a:buFont typeface="Wingdings" pitchFamily="2" charset="2"/>
              <a:buChar char="Ø"/>
            </a:pPr>
            <a:r>
              <a:rPr lang="en-GB" sz="2200" dirty="0" smtClean="0">
                <a:solidFill>
                  <a:schemeClr val="bg1"/>
                </a:solidFill>
                <a:latin typeface="Calibri" pitchFamily="34" charset="0"/>
                <a:cs typeface="Calibri" pitchFamily="34" charset="0"/>
              </a:rPr>
              <a:t>Loss of consciousness from lack of oxygen</a:t>
            </a:r>
          </a:p>
          <a:p>
            <a:pPr marL="285750" indent="-285750">
              <a:buFont typeface="Wingdings" pitchFamily="2" charset="2"/>
              <a:buChar char="Ø"/>
            </a:pPr>
            <a:r>
              <a:rPr lang="en-GB" sz="2200" dirty="0" smtClean="0">
                <a:solidFill>
                  <a:schemeClr val="bg1"/>
                </a:solidFill>
                <a:latin typeface="Calibri" pitchFamily="34" charset="0"/>
                <a:cs typeface="Calibri" pitchFamily="34" charset="0"/>
              </a:rPr>
              <a:t>Poisoning requiring medical treatment</a:t>
            </a:r>
          </a:p>
          <a:p>
            <a:pPr marL="285750" indent="-285750">
              <a:buFont typeface="Wingdings" pitchFamily="2" charset="2"/>
              <a:buChar char="Ø"/>
            </a:pPr>
            <a:r>
              <a:rPr lang="en-GB" sz="2200" dirty="0" smtClean="0">
                <a:solidFill>
                  <a:schemeClr val="bg1"/>
                </a:solidFill>
                <a:latin typeface="Calibri" pitchFamily="34" charset="0"/>
                <a:cs typeface="Calibri" pitchFamily="34" charset="0"/>
              </a:rPr>
              <a:t>Hospitalisation for over 24 hours</a:t>
            </a:r>
            <a:endParaRPr lang="en-GB" sz="2200" dirty="0">
              <a:solidFill>
                <a:schemeClr val="bg1"/>
              </a:solidFill>
              <a:latin typeface="Calibri" pitchFamily="34" charset="0"/>
              <a:cs typeface="Calibri"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676400"/>
            <a:ext cx="3336255" cy="3879366"/>
          </a:xfrm>
          <a:prstGeom prst="rect">
            <a:avLst/>
          </a:prstGeom>
        </p:spPr>
      </p:pic>
    </p:spTree>
    <p:extLst>
      <p:ext uri="{BB962C8B-B14F-4D97-AF65-F5344CB8AC3E}">
        <p14:creationId xmlns:p14="http://schemas.microsoft.com/office/powerpoint/2010/main" val="45618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576" y="1710101"/>
            <a:ext cx="7560840" cy="1508105"/>
          </a:xfrm>
          <a:prstGeom prst="rect">
            <a:avLst/>
          </a:prstGeom>
        </p:spPr>
        <p:txBody>
          <a:bodyPr wrap="square">
            <a:spAutoFit/>
          </a:bodyPr>
          <a:lstStyle/>
          <a:p>
            <a:pPr algn="ctr" fontAlgn="t">
              <a:lnSpc>
                <a:spcPct val="115000"/>
              </a:lnSpc>
            </a:pPr>
            <a:r>
              <a:rPr lang="en-GB" sz="4000" b="1" dirty="0">
                <a:solidFill>
                  <a:srgbClr val="FFFF00"/>
                </a:solidFill>
                <a:latin typeface="Calibri"/>
                <a:ea typeface="Calibri"/>
                <a:cs typeface="Times New Roman"/>
              </a:rPr>
              <a:t>1.1. </a:t>
            </a:r>
            <a:r>
              <a:rPr lang="en-GB" sz="4000" dirty="0">
                <a:solidFill>
                  <a:srgbClr val="FFFF00"/>
                </a:solidFill>
                <a:latin typeface="Calibri"/>
                <a:ea typeface="Calibri"/>
                <a:cs typeface="Times New Roman"/>
              </a:rPr>
              <a:t>Explain the duties of a </a:t>
            </a:r>
            <a:r>
              <a:rPr lang="en-GB" sz="4000" dirty="0" smtClean="0">
                <a:solidFill>
                  <a:srgbClr val="FFFF00"/>
                </a:solidFill>
                <a:latin typeface="Calibri"/>
                <a:ea typeface="Calibri"/>
                <a:cs typeface="Times New Roman"/>
              </a:rPr>
              <a:t>lifeguard</a:t>
            </a:r>
            <a:endParaRPr lang="en-GB" sz="4000" dirty="0">
              <a:solidFill>
                <a:srgbClr val="FFFF00"/>
              </a:solidFill>
            </a:endParaRPr>
          </a:p>
        </p:txBody>
      </p:sp>
    </p:spTree>
    <p:extLst>
      <p:ext uri="{BB962C8B-B14F-4D97-AF65-F5344CB8AC3E}">
        <p14:creationId xmlns:p14="http://schemas.microsoft.com/office/powerpoint/2010/main" val="10877091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ChangeArrowheads="1"/>
          </p:cNvSpPr>
          <p:nvPr/>
        </p:nvSpPr>
        <p:spPr bwMode="auto">
          <a:xfrm>
            <a:off x="228600" y="424446"/>
            <a:ext cx="635962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2800" b="1" dirty="0" smtClean="0">
                <a:solidFill>
                  <a:srgbClr val="FFFF00"/>
                </a:solidFill>
                <a:latin typeface="Calibri" pitchFamily="34" charset="0"/>
                <a:cs typeface="Calibri" pitchFamily="34" charset="0"/>
              </a:rPr>
              <a:t>SLSGB Safety Documents</a:t>
            </a:r>
            <a:endParaRPr lang="en-US" sz="2800" b="1" dirty="0">
              <a:solidFill>
                <a:srgbClr val="FFFF00"/>
              </a:solidFill>
              <a:latin typeface="Calibri" pitchFamily="34" charset="0"/>
              <a:cs typeface="Calibri" pitchFamily="34" charset="0"/>
            </a:endParaRPr>
          </a:p>
        </p:txBody>
      </p:sp>
      <p:sp>
        <p:nvSpPr>
          <p:cNvPr id="7172" name="Rectangle 4"/>
          <p:cNvSpPr>
            <a:spLocks noChangeArrowheads="1"/>
          </p:cNvSpPr>
          <p:nvPr/>
        </p:nvSpPr>
        <p:spPr bwMode="auto">
          <a:xfrm>
            <a:off x="228600" y="1676400"/>
            <a:ext cx="8686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1600"/>
          </a:p>
        </p:txBody>
      </p:sp>
      <p:sp>
        <p:nvSpPr>
          <p:cNvPr id="78853" name="Rectangle 5"/>
          <p:cNvSpPr>
            <a:spLocks noChangeArrowheads="1"/>
          </p:cNvSpPr>
          <p:nvPr/>
        </p:nvSpPr>
        <p:spPr bwMode="auto">
          <a:xfrm>
            <a:off x="228600" y="3121025"/>
            <a:ext cx="853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 </a:t>
            </a:r>
          </a:p>
        </p:txBody>
      </p:sp>
      <p:sp>
        <p:nvSpPr>
          <p:cNvPr id="4" name="Rectangle 3"/>
          <p:cNvSpPr/>
          <p:nvPr/>
        </p:nvSpPr>
        <p:spPr>
          <a:xfrm>
            <a:off x="2771800" y="1844675"/>
            <a:ext cx="6143600" cy="461665"/>
          </a:xfrm>
          <a:prstGeom prst="rect">
            <a:avLst/>
          </a:prstGeom>
        </p:spPr>
        <p:txBody>
          <a:bodyPr wrap="square">
            <a:spAutoFit/>
          </a:bodyPr>
          <a:lstStyle/>
          <a:p>
            <a:r>
              <a:rPr lang="en-GB" sz="2400" dirty="0" smtClean="0">
                <a:solidFill>
                  <a:schemeClr val="bg1"/>
                </a:solidFill>
                <a:latin typeface="Calibri" pitchFamily="34" charset="0"/>
                <a:cs typeface="Calibri" pitchFamily="34" charset="0"/>
              </a:rPr>
              <a:t>National Safety Guide – Training and Coaching</a:t>
            </a:r>
            <a:endParaRPr lang="en-GB" sz="2400" dirty="0">
              <a:solidFill>
                <a:schemeClr val="bg1"/>
              </a:solidFill>
              <a:latin typeface="Calibri" pitchFamily="34" charset="0"/>
              <a:cs typeface="Calibri" pitchFamily="34" charset="0"/>
            </a:endParaRPr>
          </a:p>
        </p:txBody>
      </p:sp>
      <p:pic>
        <p:nvPicPr>
          <p:cNvPr id="3" name="Picture 2" descr="http://slsgb.force.com/documents/servlet/servlet.FileDownload?file=00P2000000EFISiEAP - Windows Internet Explor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7926" y="1450422"/>
            <a:ext cx="2357560" cy="1686562"/>
          </a:xfrm>
          <a:prstGeom prst="rect">
            <a:avLst/>
          </a:prstGeom>
        </p:spPr>
      </p:pic>
      <p:pic>
        <p:nvPicPr>
          <p:cNvPr id="5" name="Picture 4" descr="http://slsgb.force.com/documents/servlet/servlet.FileDownload?file=00P2000000EEdQSEA1 - Windows Internet Explore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1808" y="2608398"/>
            <a:ext cx="2381244" cy="1703505"/>
          </a:xfrm>
          <a:prstGeom prst="rect">
            <a:avLst/>
          </a:prstGeom>
        </p:spPr>
      </p:pic>
      <p:sp>
        <p:nvSpPr>
          <p:cNvPr id="9" name="Rectangle 8"/>
          <p:cNvSpPr/>
          <p:nvPr/>
        </p:nvSpPr>
        <p:spPr>
          <a:xfrm>
            <a:off x="1907704" y="3283034"/>
            <a:ext cx="4494087" cy="830997"/>
          </a:xfrm>
          <a:prstGeom prst="rect">
            <a:avLst/>
          </a:prstGeom>
        </p:spPr>
        <p:txBody>
          <a:bodyPr wrap="square">
            <a:spAutoFit/>
          </a:bodyPr>
          <a:lstStyle/>
          <a:p>
            <a:r>
              <a:rPr lang="en-GB" sz="2400" dirty="0" smtClean="0">
                <a:solidFill>
                  <a:schemeClr val="bg1"/>
                </a:solidFill>
                <a:latin typeface="Calibri" pitchFamily="34" charset="0"/>
                <a:cs typeface="Calibri" pitchFamily="34" charset="0"/>
              </a:rPr>
              <a:t>A guide to coastal public rescue equipment</a:t>
            </a:r>
            <a:endParaRPr lang="en-GB" sz="2400" dirty="0">
              <a:solidFill>
                <a:schemeClr val="bg1"/>
              </a:solidFill>
              <a:latin typeface="Calibri" pitchFamily="34" charset="0"/>
              <a:cs typeface="Calibri" pitchFamily="34" charset="0"/>
            </a:endParaRPr>
          </a:p>
        </p:txBody>
      </p:sp>
      <p:pic>
        <p:nvPicPr>
          <p:cNvPr id="6" name="Picture 5" descr="http://slsgb.force.com/documents/servlet/servlet.FileDownload?file=00P2000000EFIkSEAX - Windows Internet Explore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4411" y="4311903"/>
            <a:ext cx="2504590" cy="1791745"/>
          </a:xfrm>
          <a:prstGeom prst="rect">
            <a:avLst/>
          </a:prstGeom>
        </p:spPr>
      </p:pic>
      <p:sp>
        <p:nvSpPr>
          <p:cNvPr id="11" name="Rectangle 10"/>
          <p:cNvSpPr/>
          <p:nvPr/>
        </p:nvSpPr>
        <p:spPr>
          <a:xfrm>
            <a:off x="2917290" y="4509120"/>
            <a:ext cx="3157019" cy="830997"/>
          </a:xfrm>
          <a:prstGeom prst="rect">
            <a:avLst/>
          </a:prstGeom>
        </p:spPr>
        <p:txBody>
          <a:bodyPr wrap="square">
            <a:spAutoFit/>
          </a:bodyPr>
          <a:lstStyle/>
          <a:p>
            <a:r>
              <a:rPr lang="en-GB" sz="2400" dirty="0" smtClean="0">
                <a:solidFill>
                  <a:schemeClr val="bg1"/>
                </a:solidFill>
                <a:latin typeface="Calibri" pitchFamily="34" charset="0"/>
                <a:cs typeface="Calibri" pitchFamily="34" charset="0"/>
              </a:rPr>
              <a:t>SLSGB training and Safety guide</a:t>
            </a:r>
            <a:endParaRPr lang="en-GB" sz="2400" dirty="0">
              <a:solidFill>
                <a:schemeClr val="bg1"/>
              </a:solidFill>
              <a:latin typeface="Calibri" pitchFamily="34" charset="0"/>
              <a:cs typeface="Calibri" pitchFamily="34" charset="0"/>
            </a:endParaRPr>
          </a:p>
        </p:txBody>
      </p:sp>
      <p:sp>
        <p:nvSpPr>
          <p:cNvPr id="12" name="Rectangle 11"/>
          <p:cNvSpPr/>
          <p:nvPr/>
        </p:nvSpPr>
        <p:spPr>
          <a:xfrm>
            <a:off x="5605981" y="5311017"/>
            <a:ext cx="3157019" cy="830997"/>
          </a:xfrm>
          <a:prstGeom prst="rect">
            <a:avLst/>
          </a:prstGeom>
        </p:spPr>
        <p:txBody>
          <a:bodyPr wrap="square">
            <a:spAutoFit/>
          </a:bodyPr>
          <a:lstStyle/>
          <a:p>
            <a:r>
              <a:rPr lang="en-GB" sz="2400" dirty="0" smtClean="0">
                <a:solidFill>
                  <a:schemeClr val="bg1"/>
                </a:solidFill>
                <a:latin typeface="Calibri" pitchFamily="34" charset="0"/>
                <a:cs typeface="Calibri" pitchFamily="34" charset="0"/>
              </a:rPr>
              <a:t>SLSGB Patrol, LOP/NOP Toolkit</a:t>
            </a:r>
            <a:endParaRPr lang="en-GB" sz="2400"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326362581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179512" y="260648"/>
            <a:ext cx="5181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4400" b="1" dirty="0" smtClean="0">
                <a:solidFill>
                  <a:srgbClr val="FFFF00"/>
                </a:solidFill>
                <a:latin typeface="Calibri" pitchFamily="34" charset="0"/>
                <a:cs typeface="Calibri" pitchFamily="34" charset="0"/>
              </a:rPr>
              <a:t>Knowledge Check</a:t>
            </a:r>
            <a:endParaRPr lang="en-US" sz="4400" b="1" dirty="0">
              <a:solidFill>
                <a:srgbClr val="FFFF00"/>
              </a:solidFill>
              <a:latin typeface="Calibri" pitchFamily="34" charset="0"/>
              <a:cs typeface="Calibri" pitchFamily="34" charset="0"/>
            </a:endParaRPr>
          </a:p>
        </p:txBody>
      </p:sp>
      <p:sp>
        <p:nvSpPr>
          <p:cNvPr id="2" name="AutoShape 2" descr="data:image/jpeg;base64,/9j/4AAQSkZJRgABAQAAAQABAAD/2wCEAAkGBxEQEhUQEhAWFRUXFxcXFRgXFxcVFhUVFhUWFhcXFRgYHSggGBolGxUVIjEhJSk3Li4uFx8zODMsNygtLisBCgoKDg0OGhAQGi0lICUtLS0yLy0tLS0rLS0tLy0tLS0vLS0tLSstLS0vLS0tLS0tLTAtLS0vLS0tLS0tLS0tLf/AABEIANIA8AMBEQACEQEDEQH/xAAcAAABBQEBAQAAAAAAAAAAAAAAAQQFBgcDAgj/xABCEAABAwIDBQUFBgQEBgMAAAABAAIDBBEFEiEGMUFRYRMicYGRBxQycqFCUoKxwdGSouHwFSNiwiQzc4OyszRTY//EABsBAQACAwEBAAAAAAAAAAAAAAABAgMFBgQH/8QAMxEBAAIBAgIHCAMBAAIDAAAAAAECEQMEITEFEkFRgaGxBhMyYXGRwdEi4fBCFGIzUvH/2gAMAwEAAhEDEQA/ANxQCAQCAQCAQCAQCAQCAQCBtUV0bNHPF+Q1PoNyBt/jUfJ/8P8AVDDtDikLzYPAPJ12+l96B4gEAgEAgEAgEDLEMVig0e7X7o1P9PNZ9Lb6mr8MM+lt9TV+GDOn2lgcbHMzq4C3nYmyzX2GrWMxifozX2GrWMxifomGuBFwbg7l4pjDxTGCoBAIBAIBAIBAIBAIBAIBAhKCFqq50pysJDOY3u/YIl4houiJd/dByQNaiiB4IOFPWyU5tq5nFp4D/SeHhuQwsdNUNkaHsNwf7seRRV1QCBEAgEEVjmMCAZG2Mh3Dg0c3fsvXttrOrOZ5er17bbTqzmeSmTuc45nEknUk8VuqxERiG6rERGIcldZMYDjJhcGON4zv/wBHUdOY/s+PdbWNWOtHxerx7raxqR1o5+q6g31WjaQqAQCAQCAQCAQCCGxfaemppGwOcXTPtliYMzzfdfcG36kXQMaXbqkdP7rIJIJbgWlDQCTqBma4gE3G8jegs6AQRWN1B0iH2tXfLy8z+RQFHAAEWPA1B5cES4PCkMaqMEIGmE1fYS5Se482PRx0Dv0P9FCJhakVCAQCCobTbSkONNTus4ECSQWOS5tlZf7W+54Wtv3ZdGnX1IrLJo06+pFUMxn9nUnqSd56rf8ACIxDoIiIjEHRjzNtxG5Y+t1bZVicSYuCzxLK8qRdtlakvgsfsOLR4WBHpe3ktHvqRXVzHbxaTfUiurmO3imV43jCAQCAQCAQIUHCoqGsGZxsP70A4nogzKq2Zmlq31pnMTnPLm5fiaNzRfnlACIy6VWycMrzLM+SV53ue7U8OCIym6WrmpmZWSPLWjRrrPNhwBdr4C9kMprCdoGPY8zSRsLHWJJDGuY5ofG9uY6AtcOO8FMZZdPSvqTilZmflGTf3hs0rpGuDmm2UjUEAbweV7oWpalpraMTCXg3Ih1QeXKUm8hRJpM5BCYm24KIW3C6ntYY5DvLRf5hofqCoUOkAgq20W0Qyujgdd3ea54+yRoQ08wdL+W9ETKvYTgL3MuBqTx36XDSemZh9QsmjfqXi3cvo36l4t3HDdy33N0OckMlk6uTDy57X7yA76FTETX6JjMG7hwWTPBfK97PURhhAcLOcS5w5E2AHoAtDu9WNTUzHKODQ7vVjU1Mxy5JNeZ5ggEAgEAgEHKeUNF3EAcybD6omtZtOIjKuVGKRSSOMUjZBH2efKQ8NY9zmOsRuIuHG3BiJ1NO9JxeMT83d8aMTg+JEuD40ENXbPQykFwddoyizj8NyQPAXNvRF6at6fDMx9Jwl8GiEbRGL2boL77DddEzabTmZ4rBE9B1zoPD3qUm0siJMp5USh6+VBZdkzelZ4v/APY5QxzzS6IVbbnF3xsFPCbSSbyN7GdOp3evRCVdw6i7rWAaZQPK1v3+vUkqtFLUdm1pPAWPXLZp1I1+Ea8bXQRONujuZoyLE99t9Q7mB14+q2O03URHUv4S2O03UVjqX8JQ5mzag6LbRMY4NrEx2PLLuc2NgzPcbNA3k7/0PoqX1IrGZlS94rGZXbAdnWwWkkIfL/Kz5evX8lp9xu7anCOEerU7jdW1OEcITy8byBAIBAjnAC5NgN/RCIzwVTFfaDRQkta50zh/9Yu3+MkAjwujebb2f3mtGbRFY/8Abn9o4/fCs13tRmP/ACqdjOr3F/0GVG40fZfSj/5NSZ+kY9cos7TYpV3yyvDddY2ZWj8bRceqmGfX2XRnR9OvemZjHCZzM+EzEeR3hmxtZVESTuc0felJe8/K0m/mSEy53e9NX1M6e3j3dO6uImfrMekea6YJspBSd6Npc/i9xuethub5BQ0aX9zJROCjDhxKGCmiibq4+psicFDoR8Lb+DSfruROEPiXdlz5S0PHG28aHd0siTqCXREupkRLk+VSk1mmRKOqJ0ThC11TvQloGA0xip4mHQ5QSORd3iPUlQwyi9r9qWULMrbOmcO63g0fef06cVatctl0d0dfdWzPCsc5/EKjsZKap0kspL3BxLnHm4Cx9MwHKwU3jEsvTe3jQ1qxWMV6sY8MrZ2DGt7oAt8Q3acCen6joqNMiMWqAAQDZxHRpsCO84/ZAAsBu14lBG0EIc3KW3vva4Wt1A4DXeCN9tdyB1LRROtFHF2kx4NcRYc3uaRYLJTWvT4ZZaa2pT4ZWbZjZplJeRxzzOFi7Uho35WX1A5njYJfVvf4pyX1L3+KU+sagQCAQCCk+1eqeylY1pID5A19uLcrnZT0uB6KJdD7NadL7uZtHGKzMfXMRnzZ5snQsqKuOKRhewk5gCWm2U2NwQdDbyukQ6zpTcW0NrfUpOJjGO3t/LW6XZ2kg/5dNGCNxLczv4nXKlwOt0ju9b49SfviPtGIPKJrXlznEdw2A4N0BuRuvr5W8UeCZdn4lCPth3yAvP8AKCiHg4g4/BA89XFrB+ZP0ROHmOaZ4vmjaP8ATd/o7QfRE4e+wJ+KR588v/jZE4e2UzBqGi/Pj6oOwQNcTpO1ZlGjhq09R+h3IK9BUEEtcLEaEHeCgdioRLw+ZSkxqahFoQldWgcUXw97LYeaycEj/KjIc88Cd7WefHpfmEYrSs+2O1bKJuRtnTOGg4MH3nfoOKmtcth0d0bbdWzPCsdvf8oY5XVj5Xuke4uc43JO8lZ4dto6VdOsVrGIhIbKY/7lPncLxPGWUcbcHDqD+ZVb1zDxdK7GN3o4j4o4x+vFcqrEi6RvYSBzSLtcDe4PAjj4W16EAnA4K9LUtNbRiYeIKVziS431vexOvN1r3I4DcPFFXTD6SSqk7KMODAf8yQtIa3pd1i53h9AdCcL1heGRUzMkbbczxceZKJPEAgVAIBAIKz7RKHtqGS29lpB+E3P0ujbdCa/ut7TPKf4/f+8MgwqtNPNHMPsOBPVu5w82khRDvt3t43GhfSntjHj2ebeIJQ9ocDcEAjrdS+XTE1mYnnCPxBsLZGD3ftJJLgWDRowXOZziBYZt2/U2G9RlS1sTEYdWR1FrAQxD8Uun8gH1Tij+c90ef6VCDEpMQmAE8hw4yGEyNyx+8zNDjljcxoc2mu0tLs13usAbXuVzNZjM817hjaxoYxoa1oAa1oAa0AWAAGgAHBSyul0BdAoKBboI/FcKbN3gcrxuPA9HfugrVWJYNJGED729p8Hf2USaSYiOalaERiGKgcUXhFRMlqHEDugbydD4Ac0JnuWKj2qNBSmmEY7UE5HaWs7XM8cXDhz05a2rXLZbTo+N5eL9Xq04Z45zMd317fL5UWsqnyOL3uLnONyTqSVmh2Glp106xWsYiDSR6MkzhwJuoYL3yfYTWzxPAhJJJsGZc4cTpYN33PTVVmInm1u722hrRnVjl28pjx/bY9ncFnfGH1uRrjr2UQLbD/8AR2Ykno028VinHY5HcV0IvjRzMd8//kLPDC1gDWNDWjcAAAPIKGB7QCAQKgEAgEHKpiD2OYdzgQfMWRatprMWjsfPddTGKR8R3sc5vobKH1XQ1Y1tKupHbET92rezjEu2pAwnvRHIfl3t+mnkrS4Tp7be53c2jlb+Xj2+fHxSu0QLYhOB3oHibmcjbtlA8YnSedlW3LLQ6vLrd3H9+WVS2h2dZKJRRYtNB2wPbRsLqyN7X3zFsdy+Mm+9pAtpYJmE9evZP5TkeHuFEyighLRHHG2OR+WNofHlLZMt3PvnaHWI15pPGFbxNq4iPunqipZE0vke1rRa5JsLk2A14kkADqpZXa6BboFugUFAt0CoGU2E079XQRk/I39kSZ1gpqMZmQxNkPwWY0OJ5kgXsEMs4rMR7LM4G8jiSehOpJ6q9a5bbo3o624nrW+H1VqomLiXE3JWZ2Gnp1pWK1jgayPRkmYhxtdQ89r5PcKwqaqkEULC5x9AOLnHgOqiZw8mvuKaNetecNm2P2NhoBnNpJyNX20bfe2McB13n6LFa2XKbzf33E45V7v2s6q8AQCAQCAQKgRAIBBjftKoOyrHPA0laH+Y7rvyHqol3/s7r+82nUnnWZjwnjH5L7NsR7Kq7InuzNy/jbdzf9w81aOSvtFtve7X3kc6TnwnhP4nwaxdQ4RGNr3OdJFBCD2bgxxe4RsDi1r7NDQ5x7r2/ZA13qM9zH15mZiscjXGKx1NDJUVNU2GJgzOMcYzDgGh0hdmJJAADRckJxTi3bP2/tCbKxzTzieuD8xYJ6OKQg9hG4lri4AC89iy7j8IlDRbVO3CKzi3Vn6rtdSyFugW6BQUCgoFuga4jiDIGZ3k9AN7jyCJZztHtKyQBzQ4SXN91gP16f3e9a5bbo/oyde3Wv8AD6qdLITqSszsKUilYiI4Gsj0WtaIcrKHntfKd2W2Ymr5MrO6xts8h3NB4AfadodPyVZthrt5v6bevHjPc2jAcDgoo+yhbb7zjq955uP6bhwWKZy5TcbjU179a8/qEkoYCoBAIEQKgECoEQCAQUP2s0GaCOcDVj7H5X6fmGpLpfZnX6m4tpT/ANR5x/WWYU8zo3Nkb8TXBzfFpuPqFaku01NOupSaW5TGJ8W70dUJY2St3Pa1w8HC6iYw+W62lbS1LaducTMfZD4jStdUGJ+YR1URY7K9zD2sPeGVzSHAujc7cd0Sr2vLPDU+vrH9eio4nsrIZoIX4sZ6SKVkxppR205yG4YTGM8jbXAzDTkUytN6xwyuVSXzSwyRxPbkeSXvswGNzS17cpOe57p1aNWjVFZza0TEcv8AfVKvlDbXIFyALkC5JsAL8SeClle8yBcyBcyBcyDxPOGDMfADmTuAQRNdh5mY++r3NuOlvsjkAi1JxKhbF4SySWobURF4iAbqOLiSHdTZo9Vkm3CMN/u9/NNvpe6nGc5x8sK1jDWsmljZ8LXkC/AcvLd5LJE8G92uvN9Clrc5gwshayxbObNmch8l2x8vtP8ADkOqpNmo3vSMaf8AHT4z6L/hbm0crSBlicMrgNzevl+6xy5rUta1utacyuqhjCAQKgRAIBAqAQKgRAIIzaag94pZYuLmG3zAXH1AR6tjr+43FNTumPt2+TAwkPqTVPZxX9pS9mTrE4t/C7vN/Nw/Cr373B+0O393u+vHK0Z8Y4T+J8VjrKaKVuWVjHtBzWeA4Ajjr56qjQWrW0YtBhS4kwtHu1O97D8Ja1sUduBBeW3b1aCoie5St4x/COH2g0xzFpaWB9TO+KCNg1DQ6d7idGtYTkGcmwtY/qnFP857o8/0YbIxTVLjV13/AMiN2RkNrMpQ5jXAtbc3lcx4zP4XLRYXvMFLZzHctmZFxmQGdA2xDEmQtu7U8AN5/YImIyhqDaeOpmZT5MriHFpzBwuGkgbhra/ordWcZeqdlqxozrTHD/cVvp4hYHjv8L7x6qrxo+pw5sQkfGNX6u6kaIt1plgdc9wmla/4xI/N4lxOnTVZong63b7inua8eERHkkKDDi4ZuPD+qpNu5qt50lNv4afLvaBs1IHNynRw3hVarOU3XUmZhHHePEIrKQ2arM8fZk6ssB1Yfh9LEeQUMaYQCAQCAQCAQKgVAiAQIQgwfaqh93q5o+Gcub8r+8PzI8lHa+mdFa/v9pp37cYn6xwS3s3r+zqjETpK0j8TO836Zx5rJzq1/tHt/ebWNSOdZ8p4T+GnlUcKqgpqswOpqSqbBLTSlozxiRskNs8THX1a3I9ozN17hUV7mLS4RNe707EDDS4nXYhTf4hSNjp6UOkvG4OhlqAO5Jqb2FwQ06ixudbKWVam1TPfAYnh4kjLZgw5sjojmjc4jRtw97ddT3eSjtYcx7zh4+HJM5lLMTMgR0ltUFb20o3Gnc/lYusbad0nytf0Vq83u6OrS+vWt+WWdCdzHB7XFrmm7SNCCOIWZ2dtOtqzS0cO5ouy23bJgI6hwZJuudGP6g8D0PksVq45OT33RltG020+NfOP93/db5HF4IB3qjVQzrHNgZTUGeNuYvcXPJIt9kNDBw0BvfiVOWf3s2rFc8ISNDsrOAAQ0eZP7IpiEmzZh9w7tcrhuLRbyN94RHBLxwStFnlp6jT1CIR2GTNhqbFwAcSwcrusWjxuLeagilrZ6scuPhHNa0YwgEAgEAgECoFQCBEAgy72tUGWWKcD4mljvFuo+hd6KJdl7L7jNL6M9k5jx4T+FIoaowyMlbvY5rhwvlN7ee5ZaceDpdfRjW0rac8piY+7cI5Q9oe03DgHA8wRcH0VHyy1ZraazzjgYVOGkymZkz4y5gY/KGHMGlxae+02cMzhfkVXDFNP5daJwb1dJSxjNUPDhznkzNvwsx5yA+ATEdqLVpHG3n/sPE+Nxxsc9kUjmMBLiGiKNrWi5OaYsaQBxF0ye8/+sTP++eEfgOJzV7m1YzRUgv2LN0k51aZJfux78rBvtmPAKWSJysBegiMfxj3YRm1w54DujBq63VWrXL37HZf+T1/lHD69iH2t2zifC6Gnu577AktIaGuF3EX+0LkW69FMVl69n0Zr11YteMRH4UF77rK6W+oe4Pg0lU6zdGj4nncP3PT8lWZw1u73tNCOPPuabhNO2njbGxz7N3EuJP10A6DQLFM5ctras6t5vPb3Ct2tbGcgkDn3AsGkjfY3cNAoUiEhTYpK8A930P7oO3vMp+0B+H+qIR9XUybjIfIAIKPtdXuzMibdoFn31BJubEHxub81l068Mut9m9lWa23FsT/zEeufr6fVo2xWPitgBcR2rLNlHXg7wcBfxuOCpauJaTpbo+dnr4j4Z4x+vD9SsCq1YQCAQCAQCD0gEAgRBVvaRQdrRPcBrGRIPw/F/KSjcdBa/ut7Xut/H78vPDGlNZfRGr7BVva0jWk6xkxnwGrf5SB5K144vnvTu39zvLTHK38vvz80lj8cjqeUREh+QluU2JI1sCNxNrXG66xzyaTUiZpOOav12O4fQCGd0TmsmaHCcROka0EDL2surrm/VIxzhFIpjrVjmhcdxRmL1kOGU8rX0wb7xWPY4OD2NIyQhw4FxbmH+ocipZFlw4CGaWmtZrv8+IDQBrjaVoHR/e/7oURzwxU/jaa+Mfnz9Ui5yllVvaJnbsc0bxYs8R+4J9V660xR0fR0xoViZ7efioFQxzTZwLT1VJbidWLckng2CGWz5LtZ/M7w5DqqWthp970lGn/CnG3lC602VjQxgDWjcAsbnr3teetacy8yOfN3GXDeLuJ6Dp1QiEhQYHG2xLRoicpEUYYbt0HLh5KFZLJLYIhDTB0rsrRcDV3DTlfmUQbbT4SKmLMwWez4RuPVp8dPor0t1ZbbojpCdprfy+G3Cf34eiobL406hqGy65fhlbzYTrpzG8eHVZrVzDs+kdlXe7eadvOs/P8AU8m4wTNe1r2kOa4AtI3EEXBC8z5vas0tNbRiY4PaKhAIEQKgEHpAIBAiDjVwCRjmHc5pB8xZFqWmlotHOHz5V05ie+I72Oc0/hJCiH1bR1Y1dOupHbET91s9mlfknfATpI24+ePXT8Jd/Cs08a5c97S7fraNdWP+Zx4T/ePu0grG4pW6GZkAlo5I3uDXu7NoifIHwyd9o7rSLNLnMN92UKkcODBS3UzWfDh2T/sGWD7Nw00r56TD2U75AWudJIfhJDrMiYXNAuAbXbuU8WTNp5Rj6/0lWYY4yNmllzvY1zWhrRGwZ8ubS5cfhG9x3Jgik5i1p4o7aGvyn3WJ3/ESMcWNGpYzcZX/AHWg6AneSALqV5V6lhmYwMldmLRa4FtBoL6m+4arL722MPTG81Ir1XdluQ/P81SbTPNitralucy7CVVY0xg2HmYFx+HdbmiYTsVIG8FKcvb5A3ioRkxqcRaOKIQ1Xi4Og18OCITeEysLAGn+viiXuvjLAZGtzWGrd10GZbSthMnaxvbd987Ablrvvef5+K9GnMzGJd10Bra9tD3erWcRyme2O7w9Poufssxwua6jedWDPF8l+83yJBHzHkqale1rPaTYxS0bmnbwn69k+P4+bQFicsECIBAqAQekAgEAgRBjPtHoOyrXOA0kAePH4T+Q9VEvoHs9r+82cVnnWZjw5wgsJrTBNHMPsPDj1bezh5tJHmstOMYbLe6Hv9C+n3x59nm28WOo1B3eCo+YYxzNsRrGQMzvvYua1oaC5znvOVrWgbySVEzhW1orGZMjNVyfBAyEc5nZ3D/txG386jipm88ox9f1H7V7bKrNJBnlnlmmkcIqeGM9gHzO0aB2dn24m7jy4hMd5NJn4pn09OPm8bF4YYY5RMc9X2lqqQnM6RwaDHYn7Ajc0Abhr1Uwmls5ju/3ofVtN0UroqWCyDjlQW7ZKUdnbqfzUJg/xkHLdpsUQz6txt4vmlt04+m9BCVWME/CHOPU2+iIdMBMsz3l7rBtrMbp5k7/ACui3VnmsMVS6I3bpzHBBasIxISgA7zu6ohnG1+EGmqHWbZjzmbyBO9vrfyK9OnbMO96E3sbjQikz/KvCe/HZP4+p57OoXur43NvZgeXnhlLHNAPmR6KupPBPtBqUrsrVtzmYx4TE+jZFgfPwgEAgECoPSAQCAQIgoPtZoM0Uc4GrHZT8r9PzDUl03szr9XXtpT/ANR5x/WWXq1JxLtmw7D13b0cZJu5l4neLNBfxblPmpvGJfOel9v7nd3jsnjHj/eT7HqEzwSRt0fbNGeUjCHxn+JrVS0ZhqdWvWrMRz/PYruMT4nNHDW4dJC5hjDn00rLGRxuXAS30dubbQAt3nckTmMlLdasWhV9n6iqxPGGz1dFLTspYH9kx4cWNnJa1xzloDic7iLcGNPC6Ldq5Vtoq2Igj/PY6NzeOaMGSN9uVu0aT1ao5SxWnq6kfPh9jyogVmZFVVMgrldi1PGbGVpPJvePnbd5qEJzYzEhMx5aCAH21tf4QeCCerqjunwQY5VYjGXEsaXXJNz3W6nkNSskac9reaHQmpbjqWx8o4z/AL7mUs8j9M1hyb3R+5WSKRDc6HROhp8q5nvnid7PVZpZM1rtPxD9bJamVd/0ZOtTNPijz+TTaWCGoaHNIIPJYJhyGpp2paa2jEwk8Mw9jCANNVCh/jmHR1DexLQ4u0HTrfhbepicMmjrX0dSNSk4mDjAcCho2ZY26neeJSZytut3q7m/X1JylFDzBAIBAqAQe0AgEAgEERtVQe8UssXEtNvmGo+tkezYa/uNzTU7p8u3yYMFEPqC9+yyvtJLTk6PaJG/Mw5XeZDm/wAKzX4xEuU9pdvmtNaOzhPjy/3zaPZY3IoGlpKqB0kUTIjE6R0kbnPcCwSHM5hYG96zy4jvDRyrETDBWt6zMREYz6/26yYbI4XnqnkW1bH/AMPH6gmT+dMd63Umfit9uH9+Zj79Q01+ya0uO/sm5nO+aT7Xm5TERC9a1ryhFV+0NQ8hsELWXIAL7vOptewsB9USmHbNMe0du50xt3s57hP/AExZg9FKXl2zMFrCFgHINH7IHuEbPNga7IwNDjewFuAH6KEInapkjIJSwG4Y63oVMc2bbRW2tSLcsx6sigpza+5erD6Jp6UylKPCZH/DGT1Og+qrN4hTV3u10PivGe6OPp+U/Q7ISO1e7KOQ/crHOo0+49oqxw0q/f8AUftLxbP+76xucL7yCdfFUtbPNz27319zOdTifUs8wOpv5a/RVeFcMMOZufeTv/ZFZPkAgEAgEAgVB7QCAQCAQeXtuCEGDbT0PYVU0fDMXDwd3h+ZHkofTejNf3+0079uMT9Y4PGz1f7vUwzX0a8Zvkd3X/ykrLScxMJ6R23/AJG2vpxzmOH1jjDW6jaGEC7A6XkWizf4nW08Lqj5rMTE4nmjX4pWTaRsbGOgzu/id3foiDafB3EdpVT6DW73aD+LQeSLU076lurSJme6OKMqsfoKfRgM7umjb/MdPQFTjvbvbez261eN8Uj58/tH5wg6ra+Z7mlrGxsa5pytFyQCDYud+gCnNYbuns5tq0mJmZtjnPKJ78R+ctNwTaCnqmAteL8RxB6jgquT3ey1ttbq6lcek/SUs3JvuFDxiatY0akWRXCFxHEYp2mJhBLgW9BfS5KLVnqzEoFuzVNTgBozO5nVXm8y9+46U3Gt8Vpx5fbkkKSADQBUeGbzPNJRU10VycCiuLEIjJq/CyDoEEvR0+RtkQ7oBAIBAIBAIOiAQCAQCBCgy72r4flljqANHAsd4jvN/wByiXZezG4zS+jPZ/KPSfwoSOqWDZ3aV1PI3tgZImsLQ0Btxp3SN1zcAa8CVbrZaTpDoTR16WnSiK3mc54+P+jtPsS2+qH3EMbYRz+N/qRYeijMMO29nNvp8dWZtP2jy4+asVdXLM7NLI555uJdbwvu8k60t5paOno16unWIj5RhyyqF+skaLAqiX4Yjbm7uj9/opw12v0ttdHnfM90cf6803Q7JkOBfIWkfd7tvPepiGo3HTdtSsxp0jHz4+XL1WSHDi0BoqH+b3H6kpLmdaZtabTWPCIjyjgdt2czaveXeJJ/NQ8sycf4a2Ed3eiDeVhQdaV1igmqHeiD9AWQKgEAgECIBAIBB0QCAQCAQCCG2pwcVcDojod7TycNQfVHs2G7ttdeurHZ5x2wxOuoJIHFkrS0jTXceoPFQ+kbfdaW4p19Kc+sfWHGOPMbDU8gLn0CMl7xSM24fXglaDZqqm+GEgc3936b/omGt1+mdppf9Zn/ANePny81ow32eE2Msh8G90eu9ThpNx7SXnhpViPnPGf16rXhmydNB8MYvz3nzJ1U5aLcdIa+v8dpn0+3JMtpmNFg0BQ8c2mUHXUupIUw9e31OxHuiI1UvRbimMOq7jKVEvBq0xOTqWK6hicHU6DmKUXQSdHDlCIOUAgECoBAIEQIgEAg6IBAIBAIBAiBrUUEb/iaCi9dSY5OceFRN3MHopymdW08zlkLRuChSbTL2iAg5y7kDWSO4Ras4lGTQWKl7q3zDk1hBRjvxSVFJcaqHkmDstRBY4UDkBAIBAIBAIBAIEQCAQe0AgEAgEAgRAIAoEQCBEHl4Qcy1AynZqjNS2HB0SlkmXuBtlDBY9hdzRQ6CBUAgEAgEAgEAgEAgEHpAIBAIBAIEQCAQIgEAgCg8FqDm+K6Dk6BF4sGwoiZdAxFXdqBUAgEAgEAgEAgEAgEHpAIBAIBAIBAiBEAgEAgEAgLIPJCJebIPQCIekAgEAgEAgEAgEAgVAIFQCAQCAQCAKBECIBAIEQCBUAgECIBAqAQCAQCAQCAQKgEAgVB/9k=">
            <a:hlinkClick r:id="rId2"/>
          </p:cNvPr>
          <p:cNvSpPr>
            <a:spLocks noChangeAspect="1" noChangeArrowheads="1"/>
          </p:cNvSpPr>
          <p:nvPr/>
        </p:nvSpPr>
        <p:spPr bwMode="auto">
          <a:xfrm>
            <a:off x="53975" y="-1812925"/>
            <a:ext cx="4324350" cy="37909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1" name="Picture 5" descr="http://keenhire.typepad.com/.a/6a00e54ed967ad88330147e36af404970b-800wi">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1268760"/>
            <a:ext cx="3744416" cy="51657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7421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itle 4"/>
          <p:cNvSpPr>
            <a:spLocks noGrp="1"/>
          </p:cNvSpPr>
          <p:nvPr>
            <p:ph type="title"/>
          </p:nvPr>
        </p:nvSpPr>
        <p:spPr>
          <a:xfrm>
            <a:off x="282444" y="188640"/>
            <a:ext cx="7023695" cy="1143000"/>
          </a:xfrm>
        </p:spPr>
        <p:txBody>
          <a:bodyPr/>
          <a:lstStyle/>
          <a:p>
            <a:pPr algn="l">
              <a:defRPr/>
            </a:pPr>
            <a:r>
              <a:rPr lang="en-GB" sz="2800" b="1" dirty="0" smtClean="0">
                <a:solidFill>
                  <a:srgbClr val="FFFF00"/>
                </a:solidFill>
                <a:effectLst>
                  <a:outerShdw blurRad="38100" dist="38100" dir="2700000" algn="tl">
                    <a:srgbClr val="C0C0C0"/>
                  </a:outerShdw>
                </a:effectLst>
                <a:latin typeface="Calibri" pitchFamily="34" charset="0"/>
              </a:rPr>
              <a:t>The Role of a Lifeguard</a:t>
            </a:r>
          </a:p>
        </p:txBody>
      </p:sp>
      <p:pic>
        <p:nvPicPr>
          <p:cNvPr id="1026" name="Picture 2" descr="Image result for lifeguard 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1508398"/>
            <a:ext cx="4979279" cy="453650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987824" y="2807153"/>
            <a:ext cx="2776914" cy="646331"/>
          </a:xfrm>
          <a:prstGeom prst="rect">
            <a:avLst/>
          </a:prstGeom>
        </p:spPr>
        <p:txBody>
          <a:bodyPr wrap="square">
            <a:spAutoFit/>
          </a:bodyPr>
          <a:lstStyle/>
          <a:p>
            <a:pPr marL="342900" lvl="0" indent="-342900" eaLnBrk="0" fontAlgn="base" hangingPunct="0">
              <a:spcBef>
                <a:spcPct val="20000"/>
              </a:spcBef>
              <a:spcAft>
                <a:spcPct val="0"/>
              </a:spcAft>
              <a:buFontTx/>
              <a:buChar char="•"/>
            </a:pPr>
            <a:r>
              <a:rPr lang="en-GB" sz="3600" b="1" kern="0" dirty="0">
                <a:solidFill>
                  <a:srgbClr val="FF0000"/>
                </a:solidFill>
                <a:latin typeface="Calibri" pitchFamily="34" charset="0"/>
                <a:ea typeface="ＭＳ Ｐゴシック" charset="-128"/>
              </a:rPr>
              <a:t>P</a:t>
            </a:r>
            <a:r>
              <a:rPr lang="en-GB" sz="3600" kern="0" dirty="0">
                <a:solidFill>
                  <a:srgbClr val="FFFFFF"/>
                </a:solidFill>
                <a:latin typeface="Calibri" pitchFamily="34" charset="0"/>
                <a:ea typeface="ＭＳ Ｐゴシック" charset="-128"/>
              </a:rPr>
              <a:t>revention</a:t>
            </a:r>
          </a:p>
        </p:txBody>
      </p:sp>
      <p:sp>
        <p:nvSpPr>
          <p:cNvPr id="4" name="Rectangle 3"/>
          <p:cNvSpPr/>
          <p:nvPr/>
        </p:nvSpPr>
        <p:spPr>
          <a:xfrm>
            <a:off x="6084168" y="4077072"/>
            <a:ext cx="2770310" cy="646331"/>
          </a:xfrm>
          <a:prstGeom prst="rect">
            <a:avLst/>
          </a:prstGeom>
        </p:spPr>
        <p:txBody>
          <a:bodyPr wrap="none">
            <a:spAutoFit/>
          </a:bodyPr>
          <a:lstStyle/>
          <a:p>
            <a:pPr marL="342900" lvl="0" indent="-342900" eaLnBrk="0" fontAlgn="base" hangingPunct="0">
              <a:spcBef>
                <a:spcPct val="20000"/>
              </a:spcBef>
              <a:spcAft>
                <a:spcPct val="0"/>
              </a:spcAft>
              <a:buFontTx/>
              <a:buChar char="•"/>
            </a:pPr>
            <a:r>
              <a:rPr lang="en-GB" sz="3600" b="1" kern="0" dirty="0">
                <a:solidFill>
                  <a:srgbClr val="FFC000"/>
                </a:solidFill>
                <a:latin typeface="Calibri" pitchFamily="34" charset="0"/>
                <a:ea typeface="ＭＳ Ｐゴシック" charset="-128"/>
              </a:rPr>
              <a:t>R</a:t>
            </a:r>
            <a:r>
              <a:rPr lang="en-GB" sz="3600" kern="0" dirty="0">
                <a:solidFill>
                  <a:srgbClr val="FFFFFF"/>
                </a:solidFill>
                <a:latin typeface="Calibri" pitchFamily="34" charset="0"/>
                <a:ea typeface="ＭＳ Ｐゴシック" charset="-128"/>
              </a:rPr>
              <a:t>ecognition</a:t>
            </a:r>
            <a:endParaRPr lang="en-GB" sz="3600" kern="0" dirty="0">
              <a:solidFill>
                <a:srgbClr val="000000"/>
              </a:solidFill>
              <a:latin typeface="Calibri" pitchFamily="34" charset="0"/>
              <a:ea typeface="ＭＳ Ｐゴシック" charset="-128"/>
            </a:endParaRPr>
          </a:p>
        </p:txBody>
      </p:sp>
      <p:sp>
        <p:nvSpPr>
          <p:cNvPr id="5" name="Rectangle 4"/>
          <p:cNvSpPr/>
          <p:nvPr/>
        </p:nvSpPr>
        <p:spPr>
          <a:xfrm>
            <a:off x="3535441" y="6044902"/>
            <a:ext cx="1867819" cy="646331"/>
          </a:xfrm>
          <a:prstGeom prst="rect">
            <a:avLst/>
          </a:prstGeom>
        </p:spPr>
        <p:txBody>
          <a:bodyPr wrap="none">
            <a:spAutoFit/>
          </a:bodyPr>
          <a:lstStyle/>
          <a:p>
            <a:pPr marL="342900" lvl="0" indent="-342900" eaLnBrk="0" fontAlgn="base" hangingPunct="0">
              <a:spcBef>
                <a:spcPct val="20000"/>
              </a:spcBef>
              <a:spcAft>
                <a:spcPct val="0"/>
              </a:spcAft>
              <a:buFontTx/>
              <a:buChar char="•"/>
            </a:pPr>
            <a:r>
              <a:rPr lang="en-GB" sz="3600" b="1" kern="0" dirty="0">
                <a:solidFill>
                  <a:srgbClr val="00B050"/>
                </a:solidFill>
                <a:latin typeface="Calibri" pitchFamily="34" charset="0"/>
                <a:ea typeface="ＭＳ Ｐゴシック" charset="-128"/>
              </a:rPr>
              <a:t>R</a:t>
            </a:r>
            <a:r>
              <a:rPr lang="en-GB" sz="3600" kern="0" dirty="0">
                <a:solidFill>
                  <a:srgbClr val="FFFFFF"/>
                </a:solidFill>
                <a:latin typeface="Calibri" pitchFamily="34" charset="0"/>
                <a:ea typeface="ＭＳ Ｐゴシック" charset="-128"/>
              </a:rPr>
              <a:t>escue</a:t>
            </a:r>
          </a:p>
        </p:txBody>
      </p:sp>
      <p:sp>
        <p:nvSpPr>
          <p:cNvPr id="6" name="Rectangle 5"/>
          <p:cNvSpPr/>
          <p:nvPr/>
        </p:nvSpPr>
        <p:spPr>
          <a:xfrm>
            <a:off x="323528" y="4114488"/>
            <a:ext cx="2385589" cy="646331"/>
          </a:xfrm>
          <a:prstGeom prst="rect">
            <a:avLst/>
          </a:prstGeom>
        </p:spPr>
        <p:txBody>
          <a:bodyPr wrap="none">
            <a:spAutoFit/>
          </a:bodyPr>
          <a:lstStyle/>
          <a:p>
            <a:pPr marL="342900" lvl="0" indent="-342900" eaLnBrk="0" fontAlgn="base" hangingPunct="0">
              <a:spcBef>
                <a:spcPct val="20000"/>
              </a:spcBef>
              <a:spcAft>
                <a:spcPct val="0"/>
              </a:spcAft>
              <a:buFontTx/>
              <a:buChar char="•"/>
            </a:pPr>
            <a:r>
              <a:rPr lang="en-GB" sz="3600" b="1" kern="0" dirty="0">
                <a:solidFill>
                  <a:srgbClr val="BBE0E3">
                    <a:lumMod val="75000"/>
                  </a:srgbClr>
                </a:solidFill>
                <a:latin typeface="Calibri" pitchFamily="34" charset="0"/>
                <a:ea typeface="ＭＳ Ｐゴシック" charset="-128"/>
              </a:rPr>
              <a:t>R</a:t>
            </a:r>
            <a:r>
              <a:rPr lang="en-GB" sz="3600" kern="0" dirty="0">
                <a:solidFill>
                  <a:srgbClr val="FFFFFF"/>
                </a:solidFill>
                <a:latin typeface="Calibri" pitchFamily="34" charset="0"/>
                <a:ea typeface="ＭＳ Ｐゴシック" charset="-128"/>
              </a:rPr>
              <a:t>eporting</a:t>
            </a:r>
            <a:endParaRPr lang="en-GB" sz="3600" kern="0" dirty="0">
              <a:solidFill>
                <a:srgbClr val="BBE0E3">
                  <a:lumMod val="75000"/>
                </a:srgbClr>
              </a:solidFill>
              <a:latin typeface="Calibri" pitchFamily="34" charset="0"/>
              <a:ea typeface="ＭＳ Ｐゴシック" charset="-128"/>
            </a:endParaRPr>
          </a:p>
        </p:txBody>
      </p:sp>
    </p:spTree>
    <p:extLst>
      <p:ext uri="{BB962C8B-B14F-4D97-AF65-F5344CB8AC3E}">
        <p14:creationId xmlns:p14="http://schemas.microsoft.com/office/powerpoint/2010/main" val="2476333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ChangeArrowheads="1"/>
          </p:cNvSpPr>
          <p:nvPr/>
        </p:nvSpPr>
        <p:spPr bwMode="auto">
          <a:xfrm>
            <a:off x="668760" y="476672"/>
            <a:ext cx="518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b="1" dirty="0" smtClean="0">
                <a:solidFill>
                  <a:srgbClr val="FFFF00"/>
                </a:solidFill>
                <a:latin typeface="Calibri" pitchFamily="34" charset="0"/>
                <a:cs typeface="Calibri" pitchFamily="34" charset="0"/>
              </a:rPr>
              <a:t>Duty of care</a:t>
            </a:r>
            <a:endParaRPr lang="en-US" sz="2800" b="1" dirty="0">
              <a:solidFill>
                <a:srgbClr val="FFFF00"/>
              </a:solidFill>
              <a:latin typeface="Calibri" pitchFamily="34" charset="0"/>
              <a:cs typeface="Calibri" pitchFamily="34" charset="0"/>
            </a:endParaRPr>
          </a:p>
        </p:txBody>
      </p:sp>
      <p:sp>
        <p:nvSpPr>
          <p:cNvPr id="5124" name="Rectangle 4"/>
          <p:cNvSpPr>
            <a:spLocks noChangeArrowheads="1"/>
          </p:cNvSpPr>
          <p:nvPr/>
        </p:nvSpPr>
        <p:spPr bwMode="auto">
          <a:xfrm>
            <a:off x="228600" y="1676400"/>
            <a:ext cx="8686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GB" sz="1600"/>
          </a:p>
        </p:txBody>
      </p:sp>
      <p:sp>
        <p:nvSpPr>
          <p:cNvPr id="65541" name="Rectangle 5"/>
          <p:cNvSpPr>
            <a:spLocks noChangeArrowheads="1"/>
          </p:cNvSpPr>
          <p:nvPr/>
        </p:nvSpPr>
        <p:spPr bwMode="auto">
          <a:xfrm>
            <a:off x="228600" y="3121025"/>
            <a:ext cx="8534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 </a:t>
            </a:r>
          </a:p>
        </p:txBody>
      </p:sp>
      <p:sp>
        <p:nvSpPr>
          <p:cNvPr id="2" name="Rounded Rectangle 1"/>
          <p:cNvSpPr/>
          <p:nvPr/>
        </p:nvSpPr>
        <p:spPr bwMode="auto">
          <a:xfrm>
            <a:off x="751756" y="2249334"/>
            <a:ext cx="7643464" cy="2187778"/>
          </a:xfrm>
          <a:prstGeom prst="roundRect">
            <a:avLst/>
          </a:prstGeom>
          <a:solidFill>
            <a:srgbClr val="FFFF99"/>
          </a:solid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a:spcBef>
                <a:spcPct val="50000"/>
              </a:spcBef>
            </a:pPr>
            <a:r>
              <a:rPr lang="en-AU" sz="2800" dirty="0">
                <a:latin typeface="Calibri" pitchFamily="34" charset="0"/>
                <a:cs typeface="Calibri" pitchFamily="34" charset="0"/>
              </a:rPr>
              <a:t>A person owes a duty of care to any other persons who are closely and directly affected by their acts to such an extent that if they are negligent they may be expected to suffer loss.</a:t>
            </a:r>
            <a:endParaRPr lang="en-GB" sz="2800" dirty="0">
              <a:latin typeface="Calibri" pitchFamily="34" charset="0"/>
              <a:cs typeface="Calibri" pitchFamily="34" charset="0"/>
            </a:endParaRPr>
          </a:p>
        </p:txBody>
      </p:sp>
      <p:sp>
        <p:nvSpPr>
          <p:cNvPr id="8" name="Text Box 6"/>
          <p:cNvSpPr txBox="1">
            <a:spLocks noChangeArrowheads="1"/>
          </p:cNvSpPr>
          <p:nvPr/>
        </p:nvSpPr>
        <p:spPr bwMode="auto">
          <a:xfrm>
            <a:off x="727920" y="1233954"/>
            <a:ext cx="8155632"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4000" b="1" dirty="0" smtClean="0">
                <a:solidFill>
                  <a:schemeClr val="bg1"/>
                </a:solidFill>
                <a:latin typeface="Calibri" pitchFamily="34" charset="0"/>
                <a:cs typeface="Calibri" pitchFamily="34" charset="0"/>
              </a:rPr>
              <a:t>What is a duty of care</a:t>
            </a:r>
            <a:r>
              <a:rPr lang="en-GB" sz="4400" b="1" dirty="0" smtClean="0">
                <a:solidFill>
                  <a:schemeClr val="bg1"/>
                </a:solidFill>
                <a:latin typeface="Calibri" pitchFamily="34" charset="0"/>
                <a:cs typeface="Calibri" pitchFamily="34" charset="0"/>
              </a:rPr>
              <a:t>?</a:t>
            </a:r>
            <a:r>
              <a:rPr lang="en-GB" sz="4400" dirty="0" smtClean="0">
                <a:solidFill>
                  <a:schemeClr val="bg1"/>
                </a:solidFill>
                <a:latin typeface="Calibri" pitchFamily="34" charset="0"/>
                <a:cs typeface="Calibri" pitchFamily="34" charset="0"/>
              </a:rPr>
              <a:t>  </a:t>
            </a:r>
            <a:endParaRPr lang="en-GB" sz="4400" dirty="0">
              <a:solidFill>
                <a:schemeClr val="bg1"/>
              </a:solidFill>
              <a:latin typeface="Calibri" pitchFamily="34" charset="0"/>
              <a:cs typeface="Calibri" pitchFamily="34" charset="0"/>
            </a:endParaRPr>
          </a:p>
        </p:txBody>
      </p:sp>
      <p:sp>
        <p:nvSpPr>
          <p:cNvPr id="9" name="Rounded Rectangle 8"/>
          <p:cNvSpPr/>
          <p:nvPr/>
        </p:nvSpPr>
        <p:spPr bwMode="auto">
          <a:xfrm>
            <a:off x="2410300" y="5085184"/>
            <a:ext cx="4898004" cy="1080120"/>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1" algn="ctr" eaLnBrk="0" fontAlgn="base" hangingPunct="0">
              <a:spcBef>
                <a:spcPct val="0"/>
              </a:spcBef>
              <a:spcAft>
                <a:spcPct val="0"/>
              </a:spcAft>
            </a:pPr>
            <a:r>
              <a:rPr kumimoji="0" lang="en-GB" sz="2800" i="0" u="none" strike="noStrike" cap="none" normalizeH="0" baseline="0" dirty="0" smtClean="0">
                <a:ln>
                  <a:noFill/>
                </a:ln>
                <a:solidFill>
                  <a:schemeClr val="tx1"/>
                </a:solidFill>
                <a:effectLst/>
                <a:latin typeface="Calibri" panose="020F0502020204030204" pitchFamily="34" charset="0"/>
              </a:rPr>
              <a:t>What</a:t>
            </a:r>
            <a:r>
              <a:rPr kumimoji="0" lang="en-GB" sz="2800" i="0" u="none" strike="noStrike" cap="none" normalizeH="0" dirty="0" smtClean="0">
                <a:ln>
                  <a:noFill/>
                </a:ln>
                <a:solidFill>
                  <a:schemeClr val="tx1"/>
                </a:solidFill>
                <a:effectLst/>
                <a:latin typeface="Calibri" panose="020F0502020204030204" pitchFamily="34" charset="0"/>
              </a:rPr>
              <a:t> </a:t>
            </a:r>
            <a:r>
              <a:rPr kumimoji="0" lang="en-GB" sz="2800" i="0" u="sng" strike="noStrike" cap="none" normalizeH="0" dirty="0" smtClean="0">
                <a:ln>
                  <a:noFill/>
                </a:ln>
                <a:solidFill>
                  <a:schemeClr val="tx1"/>
                </a:solidFill>
                <a:effectLst/>
                <a:latin typeface="Calibri" panose="020F0502020204030204" pitchFamily="34" charset="0"/>
              </a:rPr>
              <a:t>Duty of Care </a:t>
            </a:r>
            <a:r>
              <a:rPr kumimoji="0" lang="en-GB" sz="2800" i="0" u="none" strike="noStrike" cap="none" normalizeH="0" dirty="0" smtClean="0">
                <a:ln>
                  <a:noFill/>
                </a:ln>
                <a:solidFill>
                  <a:schemeClr val="tx1"/>
                </a:solidFill>
                <a:effectLst/>
                <a:latin typeface="Calibri" panose="020F0502020204030204" pitchFamily="34" charset="0"/>
              </a:rPr>
              <a:t>does a Lifeguard have?</a:t>
            </a:r>
            <a:endParaRPr kumimoji="0" lang="en-GB" sz="2800" i="0" u="none" strike="noStrike" cap="none" normalizeH="0" baseline="0" dirty="0">
              <a:ln>
                <a:noFill/>
              </a:ln>
              <a:solidFill>
                <a:schemeClr val="tx1"/>
              </a:solidFill>
              <a:effectLst/>
              <a:latin typeface="Calibri" panose="020F0502020204030204" pitchFamily="34" charset="0"/>
            </a:endParaRPr>
          </a:p>
        </p:txBody>
      </p:sp>
    </p:spTree>
    <p:extLst>
      <p:ext uri="{BB962C8B-B14F-4D97-AF65-F5344CB8AC3E}">
        <p14:creationId xmlns:p14="http://schemas.microsoft.com/office/powerpoint/2010/main" val="164942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55576" y="1987409"/>
            <a:ext cx="7560840" cy="2215991"/>
          </a:xfrm>
          <a:prstGeom prst="rect">
            <a:avLst/>
          </a:prstGeom>
        </p:spPr>
        <p:txBody>
          <a:bodyPr wrap="square">
            <a:spAutoFit/>
          </a:bodyPr>
          <a:lstStyle/>
          <a:p>
            <a:pPr algn="ctr" fontAlgn="t">
              <a:lnSpc>
                <a:spcPct val="115000"/>
              </a:lnSpc>
            </a:pPr>
            <a:r>
              <a:rPr lang="en-GB" sz="4000" b="1" dirty="0" smtClean="0">
                <a:solidFill>
                  <a:srgbClr val="FFFF00"/>
                </a:solidFill>
                <a:latin typeface="Calibri"/>
                <a:ea typeface="Calibri"/>
                <a:cs typeface="Times New Roman"/>
              </a:rPr>
              <a:t>1.2</a:t>
            </a:r>
            <a:r>
              <a:rPr lang="en-GB" sz="4000" b="1" dirty="0">
                <a:solidFill>
                  <a:srgbClr val="FFFF00"/>
                </a:solidFill>
                <a:latin typeface="Calibri"/>
                <a:ea typeface="Calibri"/>
                <a:cs typeface="Times New Roman"/>
              </a:rPr>
              <a:t>. </a:t>
            </a:r>
            <a:r>
              <a:rPr lang="en-GB" sz="4000" dirty="0">
                <a:solidFill>
                  <a:srgbClr val="FFFF00"/>
                </a:solidFill>
                <a:latin typeface="Calibri"/>
                <a:ea typeface="Calibri"/>
                <a:cs typeface="Times New Roman"/>
              </a:rPr>
              <a:t>Demonstrate an understanding of a </a:t>
            </a:r>
            <a:r>
              <a:rPr lang="en-GB" sz="4000" dirty="0" smtClean="0">
                <a:solidFill>
                  <a:srgbClr val="FFFF00"/>
                </a:solidFill>
                <a:latin typeface="Calibri"/>
                <a:ea typeface="Calibri"/>
                <a:cs typeface="Times New Roman"/>
              </a:rPr>
              <a:t>(</a:t>
            </a:r>
            <a:r>
              <a:rPr lang="en-GB" sz="4000" dirty="0">
                <a:solidFill>
                  <a:srgbClr val="FFFF00"/>
                </a:solidFill>
                <a:latin typeface="Calibri"/>
                <a:ea typeface="Calibri"/>
                <a:cs typeface="Times New Roman"/>
              </a:rPr>
              <a:t>NOP) including its </a:t>
            </a:r>
            <a:r>
              <a:rPr lang="en-GB" sz="4000" dirty="0" smtClean="0">
                <a:solidFill>
                  <a:srgbClr val="FFFF00"/>
                </a:solidFill>
                <a:latin typeface="Calibri"/>
                <a:ea typeface="Calibri"/>
                <a:cs typeface="Times New Roman"/>
              </a:rPr>
              <a:t>suggested content</a:t>
            </a:r>
            <a:endParaRPr lang="en-GB" sz="4000" dirty="0">
              <a:solidFill>
                <a:srgbClr val="FFFF00"/>
              </a:solidFill>
            </a:endParaRPr>
          </a:p>
        </p:txBody>
      </p:sp>
    </p:spTree>
    <p:extLst>
      <p:ext uri="{BB962C8B-B14F-4D97-AF65-F5344CB8AC3E}">
        <p14:creationId xmlns:p14="http://schemas.microsoft.com/office/powerpoint/2010/main" val="23336917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2468910" y="476672"/>
            <a:ext cx="3960440" cy="792088"/>
          </a:xfrm>
          <a:prstGeom prst="roundRect">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1" eaLnBrk="0" fontAlgn="base" hangingPunct="0">
              <a:spcBef>
                <a:spcPct val="0"/>
              </a:spcBef>
              <a:spcAft>
                <a:spcPct val="0"/>
              </a:spcAft>
            </a:pPr>
            <a:r>
              <a:rPr kumimoji="0" lang="en-GB" sz="3200" b="0" i="0" u="none" strike="noStrike" cap="none" normalizeH="0" baseline="0" dirty="0" smtClean="0">
                <a:ln>
                  <a:noFill/>
                </a:ln>
                <a:solidFill>
                  <a:schemeClr val="tx1"/>
                </a:solidFill>
                <a:effectLst/>
                <a:latin typeface="Calibri" panose="020F0502020204030204" pitchFamily="34" charset="0"/>
              </a:rPr>
              <a:t>What is an </a:t>
            </a:r>
            <a:r>
              <a:rPr kumimoji="0" lang="en-GB" sz="3200" b="1" i="0" u="none" strike="noStrike" cap="none" normalizeH="0" baseline="0" dirty="0" smtClean="0">
                <a:ln>
                  <a:noFill/>
                </a:ln>
                <a:solidFill>
                  <a:schemeClr val="tx1"/>
                </a:solidFill>
                <a:effectLst/>
                <a:latin typeface="Calibri" panose="020F0502020204030204" pitchFamily="34" charset="0"/>
              </a:rPr>
              <a:t>NOP?</a:t>
            </a:r>
            <a:endParaRPr kumimoji="0" lang="en-GB" sz="3200" b="1" i="0" u="none" strike="noStrike" cap="none" normalizeH="0" baseline="0" dirty="0">
              <a:ln>
                <a:noFill/>
              </a:ln>
              <a:solidFill>
                <a:schemeClr val="tx1"/>
              </a:solidFill>
              <a:effectLst/>
              <a:latin typeface="Calibri" panose="020F0502020204030204" pitchFamily="34" charset="0"/>
            </a:endParaRPr>
          </a:p>
        </p:txBody>
      </p:sp>
      <p:sp>
        <p:nvSpPr>
          <p:cNvPr id="6" name="Down Arrow 5"/>
          <p:cNvSpPr/>
          <p:nvPr/>
        </p:nvSpPr>
        <p:spPr bwMode="auto">
          <a:xfrm>
            <a:off x="4197102" y="1529966"/>
            <a:ext cx="504056" cy="792088"/>
          </a:xfrm>
          <a:prstGeom prst="down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chemeClr val="tx1"/>
              </a:solidFill>
              <a:effectLst/>
              <a:latin typeface="Times" pitchFamily="-112" charset="0"/>
            </a:endParaRPr>
          </a:p>
        </p:txBody>
      </p:sp>
      <p:sp>
        <p:nvSpPr>
          <p:cNvPr id="7" name="Rectangle 6"/>
          <p:cNvSpPr/>
          <p:nvPr/>
        </p:nvSpPr>
        <p:spPr>
          <a:xfrm>
            <a:off x="1340768" y="2470705"/>
            <a:ext cx="6399584" cy="1200329"/>
          </a:xfrm>
          <a:prstGeom prst="rect">
            <a:avLst/>
          </a:prstGeom>
        </p:spPr>
        <p:txBody>
          <a:bodyPr wrap="square">
            <a:spAutoFit/>
          </a:bodyPr>
          <a:lstStyle/>
          <a:p>
            <a:pPr algn="ctr"/>
            <a:r>
              <a:rPr lang="en-GB" sz="3600" b="1" dirty="0" smtClean="0">
                <a:solidFill>
                  <a:srgbClr val="FFFF00"/>
                </a:solidFill>
                <a:latin typeface="Calibri" pitchFamily="34" charset="0"/>
                <a:ea typeface="ＭＳ Ｐゴシック" charset="-128"/>
              </a:rPr>
              <a:t>Normal Operating Procedure</a:t>
            </a:r>
          </a:p>
          <a:p>
            <a:pPr algn="ctr"/>
            <a:endParaRPr lang="en-GB" sz="3600" b="1" dirty="0">
              <a:solidFill>
                <a:srgbClr val="FFFF00"/>
              </a:solidFill>
              <a:latin typeface="Calibri" pitchFamily="34" charset="0"/>
              <a:ea typeface="ＭＳ Ｐゴシック" charset="-128"/>
            </a:endParaRPr>
          </a:p>
        </p:txBody>
      </p:sp>
      <p:sp>
        <p:nvSpPr>
          <p:cNvPr id="8" name="Rectangle 7"/>
          <p:cNvSpPr/>
          <p:nvPr/>
        </p:nvSpPr>
        <p:spPr>
          <a:xfrm>
            <a:off x="341412" y="4834607"/>
            <a:ext cx="8496944" cy="1077218"/>
          </a:xfrm>
          <a:prstGeom prst="rect">
            <a:avLst/>
          </a:prstGeom>
        </p:spPr>
        <p:txBody>
          <a:bodyPr wrap="square">
            <a:spAutoFit/>
          </a:bodyPr>
          <a:lstStyle/>
          <a:p>
            <a:pPr algn="ctr"/>
            <a:r>
              <a:rPr lang="en-GB" sz="3200" dirty="0">
                <a:solidFill>
                  <a:schemeClr val="bg1"/>
                </a:solidFill>
                <a:latin typeface="Calibri" pitchFamily="34" charset="0"/>
                <a:ea typeface="ＭＳ Ｐゴシック" charset="-128"/>
              </a:rPr>
              <a:t>A written document that clearly underpins the </a:t>
            </a:r>
            <a:r>
              <a:rPr lang="en-GB" sz="3200" u="sng" dirty="0">
                <a:solidFill>
                  <a:schemeClr val="bg1"/>
                </a:solidFill>
                <a:latin typeface="Calibri" pitchFamily="34" charset="0"/>
                <a:ea typeface="ＭＳ Ｐゴシック" charset="-128"/>
              </a:rPr>
              <a:t>day to day running</a:t>
            </a:r>
            <a:r>
              <a:rPr lang="en-GB" sz="3200" dirty="0">
                <a:solidFill>
                  <a:schemeClr val="bg1"/>
                </a:solidFill>
                <a:latin typeface="Calibri" pitchFamily="34" charset="0"/>
                <a:ea typeface="ＭＳ Ｐゴシック" charset="-128"/>
              </a:rPr>
              <a:t> of the </a:t>
            </a:r>
            <a:r>
              <a:rPr lang="en-GB" sz="3200" dirty="0" smtClean="0">
                <a:solidFill>
                  <a:schemeClr val="bg1"/>
                </a:solidFill>
                <a:latin typeface="Calibri" pitchFamily="34" charset="0"/>
                <a:ea typeface="ＭＳ Ｐゴシック" charset="-128"/>
              </a:rPr>
              <a:t>patrol</a:t>
            </a:r>
            <a:r>
              <a:rPr lang="en-GB" sz="3200" dirty="0">
                <a:solidFill>
                  <a:schemeClr val="bg1"/>
                </a:solidFill>
                <a:latin typeface="Calibri" pitchFamily="34" charset="0"/>
                <a:ea typeface="ＭＳ Ｐゴシック" charset="-128"/>
              </a:rPr>
              <a:t>. </a:t>
            </a:r>
            <a:endParaRPr lang="en-GB" sz="3200" dirty="0"/>
          </a:p>
        </p:txBody>
      </p:sp>
      <p:sp>
        <p:nvSpPr>
          <p:cNvPr id="9" name="Rounded Rectangle 8"/>
          <p:cNvSpPr/>
          <p:nvPr/>
        </p:nvSpPr>
        <p:spPr bwMode="auto">
          <a:xfrm>
            <a:off x="1588232" y="3329744"/>
            <a:ext cx="5967535" cy="1080120"/>
          </a:xfrm>
          <a:prstGeom prst="roundRect">
            <a:avLst/>
          </a:prstGeom>
          <a:solidFill>
            <a:srgbClr val="00B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1" algn="ctr" eaLnBrk="0" fontAlgn="base" hangingPunct="0">
              <a:spcBef>
                <a:spcPct val="0"/>
              </a:spcBef>
              <a:spcAft>
                <a:spcPct val="0"/>
              </a:spcAft>
            </a:pPr>
            <a:r>
              <a:rPr lang="en-GB" sz="2800" dirty="0" smtClean="0">
                <a:latin typeface="Calibri" pitchFamily="34" charset="0"/>
                <a:ea typeface="ＭＳ Ｐゴシック" charset="-128"/>
              </a:rPr>
              <a:t>What do you think the purpose of this document is?</a:t>
            </a:r>
            <a:endParaRPr lang="en-GB" sz="2800" dirty="0">
              <a:latin typeface="Calibri" pitchFamily="34" charset="0"/>
              <a:ea typeface="ＭＳ Ｐゴシック" charset="-128"/>
            </a:endParaRPr>
          </a:p>
        </p:txBody>
      </p:sp>
    </p:spTree>
    <p:extLst>
      <p:ext uri="{BB962C8B-B14F-4D97-AF65-F5344CB8AC3E}">
        <p14:creationId xmlns:p14="http://schemas.microsoft.com/office/powerpoint/2010/main" val="267265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heel(1)">
                                      <p:cBhvr>
                                        <p:cTn id="19"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3" descr="scenic2"/>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9502" r="12256"/>
          <a:stretch/>
        </p:blipFill>
        <p:spPr bwMode="auto">
          <a:xfrm>
            <a:off x="4466032" y="2852936"/>
            <a:ext cx="4265415"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Content Placeholder 5"/>
          <p:cNvSpPr>
            <a:spLocks noGrp="1"/>
          </p:cNvSpPr>
          <p:nvPr>
            <p:ph sz="half" idx="4294967295"/>
          </p:nvPr>
        </p:nvSpPr>
        <p:spPr>
          <a:xfrm>
            <a:off x="179512" y="980728"/>
            <a:ext cx="8964488" cy="4525962"/>
          </a:xfrm>
        </p:spPr>
        <p:txBody>
          <a:bodyPr/>
          <a:lstStyle/>
          <a:p>
            <a:pPr eaLnBrk="1" hangingPunct="1">
              <a:buFontTx/>
              <a:buNone/>
            </a:pPr>
            <a:endParaRPr lang="en-US" sz="1800" dirty="0" smtClean="0">
              <a:solidFill>
                <a:schemeClr val="bg1"/>
              </a:solidFill>
              <a:latin typeface="Calibri" pitchFamily="34" charset="0"/>
              <a:ea typeface="ＭＳ Ｐゴシック" charset="-128"/>
            </a:endParaRPr>
          </a:p>
          <a:p>
            <a:pPr eaLnBrk="1" hangingPunct="1">
              <a:buFontTx/>
              <a:buNone/>
            </a:pPr>
            <a:r>
              <a:rPr lang="en-GB" sz="2400" dirty="0" smtClean="0">
                <a:solidFill>
                  <a:schemeClr val="bg1"/>
                </a:solidFill>
                <a:latin typeface="Calibri" pitchFamily="34" charset="0"/>
                <a:ea typeface="ＭＳ Ｐゴシック" charset="-128"/>
              </a:rPr>
              <a:t>This document includes important details about a specific beach e.g.</a:t>
            </a:r>
          </a:p>
          <a:p>
            <a:pPr eaLnBrk="1" hangingPunct="1">
              <a:buFontTx/>
              <a:buNone/>
            </a:pPr>
            <a:r>
              <a:rPr lang="en-GB" sz="2400" dirty="0" smtClean="0">
                <a:solidFill>
                  <a:schemeClr val="bg1"/>
                </a:solidFill>
                <a:latin typeface="Calibri" pitchFamily="34" charset="0"/>
                <a:ea typeface="ＭＳ Ｐゴシック" charset="-128"/>
              </a:rPr>
              <a:t>permanent structures that cause currents to form and a plan of the</a:t>
            </a:r>
          </a:p>
          <a:p>
            <a:pPr eaLnBrk="1" hangingPunct="1">
              <a:buFontTx/>
              <a:buNone/>
            </a:pPr>
            <a:r>
              <a:rPr lang="en-GB" sz="2400" dirty="0" smtClean="0">
                <a:solidFill>
                  <a:schemeClr val="bg1"/>
                </a:solidFill>
                <a:latin typeface="Calibri" pitchFamily="34" charset="0"/>
                <a:ea typeface="ＭＳ Ｐゴシック" charset="-128"/>
              </a:rPr>
              <a:t>beach layout;</a:t>
            </a:r>
          </a:p>
          <a:p>
            <a:pPr eaLnBrk="1" hangingPunct="1">
              <a:buFontTx/>
              <a:buNone/>
            </a:pPr>
            <a:endParaRPr lang="en-GB" sz="2400" b="1" dirty="0" smtClean="0">
              <a:solidFill>
                <a:schemeClr val="bg1"/>
              </a:solidFill>
              <a:latin typeface="Calibri" pitchFamily="34" charset="0"/>
              <a:ea typeface="ＭＳ Ｐゴシック" charset="-128"/>
            </a:endParaRPr>
          </a:p>
          <a:p>
            <a:pPr eaLnBrk="1" hangingPunct="1"/>
            <a:r>
              <a:rPr lang="en-GB" sz="2400" dirty="0" smtClean="0">
                <a:solidFill>
                  <a:schemeClr val="bg1"/>
                </a:solidFill>
                <a:latin typeface="Calibri" pitchFamily="34" charset="0"/>
                <a:ea typeface="ＭＳ Ｐゴシック" charset="-128"/>
              </a:rPr>
              <a:t>Potential risk factors</a:t>
            </a:r>
          </a:p>
          <a:p>
            <a:pPr eaLnBrk="1" hangingPunct="1"/>
            <a:r>
              <a:rPr lang="en-GB" sz="2400" dirty="0" smtClean="0">
                <a:solidFill>
                  <a:schemeClr val="bg1"/>
                </a:solidFill>
                <a:latin typeface="Calibri" pitchFamily="34" charset="0"/>
                <a:ea typeface="ＭＳ Ｐゴシック" charset="-128"/>
              </a:rPr>
              <a:t>Communication methods/back up systems</a:t>
            </a:r>
          </a:p>
          <a:p>
            <a:pPr eaLnBrk="1" hangingPunct="1"/>
            <a:r>
              <a:rPr lang="en-GB" sz="2400" dirty="0" smtClean="0">
                <a:solidFill>
                  <a:schemeClr val="bg1"/>
                </a:solidFill>
                <a:latin typeface="Calibri" pitchFamily="34" charset="0"/>
                <a:ea typeface="ＭＳ Ｐゴシック" charset="-128"/>
              </a:rPr>
              <a:t>Zoning</a:t>
            </a:r>
          </a:p>
          <a:p>
            <a:pPr eaLnBrk="1" hangingPunct="1"/>
            <a:r>
              <a:rPr lang="en-GB" sz="2400" dirty="0" smtClean="0">
                <a:solidFill>
                  <a:schemeClr val="bg1"/>
                </a:solidFill>
                <a:latin typeface="Calibri" pitchFamily="34" charset="0"/>
                <a:ea typeface="ＭＳ Ｐゴシック" charset="-128"/>
              </a:rPr>
              <a:t>First aid supplies and training</a:t>
            </a:r>
          </a:p>
          <a:p>
            <a:pPr eaLnBrk="1" hangingPunct="1"/>
            <a:r>
              <a:rPr lang="en-GB" sz="2400" dirty="0" smtClean="0">
                <a:solidFill>
                  <a:schemeClr val="bg1"/>
                </a:solidFill>
                <a:latin typeface="Calibri" pitchFamily="34" charset="0"/>
                <a:ea typeface="ＭＳ Ｐゴシック" charset="-128"/>
              </a:rPr>
              <a:t>Alarm/emergency equipment</a:t>
            </a:r>
          </a:p>
          <a:p>
            <a:pPr eaLnBrk="1" hangingPunct="1"/>
            <a:r>
              <a:rPr lang="en-GB" sz="2400" dirty="0" smtClean="0">
                <a:solidFill>
                  <a:schemeClr val="bg1"/>
                </a:solidFill>
                <a:latin typeface="Calibri" pitchFamily="34" charset="0"/>
                <a:ea typeface="ＭＳ Ｐゴシック" charset="-128"/>
              </a:rPr>
              <a:t>Incident reporting</a:t>
            </a:r>
          </a:p>
          <a:p>
            <a:pPr eaLnBrk="1" hangingPunct="1"/>
            <a:r>
              <a:rPr lang="en-GB" sz="2400" dirty="0" smtClean="0">
                <a:solidFill>
                  <a:schemeClr val="bg1"/>
                </a:solidFill>
                <a:latin typeface="Calibri" pitchFamily="34" charset="0"/>
                <a:ea typeface="ＭＳ Ｐゴシック" charset="-128"/>
              </a:rPr>
              <a:t>Lifeguards duties</a:t>
            </a:r>
          </a:p>
          <a:p>
            <a:pPr eaLnBrk="1" hangingPunct="1"/>
            <a:r>
              <a:rPr lang="en-GB" sz="2400" dirty="0" smtClean="0">
                <a:solidFill>
                  <a:schemeClr val="bg1"/>
                </a:solidFill>
                <a:latin typeface="Calibri" pitchFamily="34" charset="0"/>
                <a:ea typeface="ＭＳ Ｐゴシック" charset="-128"/>
              </a:rPr>
              <a:t>Systems of work e.g. chain of command, call outs, work rotation</a:t>
            </a:r>
          </a:p>
          <a:p>
            <a:pPr eaLnBrk="1" hangingPunct="1"/>
            <a:endParaRPr lang="en-US" sz="1800" dirty="0" smtClean="0">
              <a:latin typeface="Calibri" pitchFamily="34" charset="0"/>
              <a:ea typeface="ＭＳ Ｐゴシック" charset="-128"/>
            </a:endParaRPr>
          </a:p>
          <a:p>
            <a:pPr eaLnBrk="1" hangingPunct="1"/>
            <a:endParaRPr lang="en-US" sz="1800" dirty="0" smtClean="0">
              <a:solidFill>
                <a:srgbClr val="FF6600"/>
              </a:solidFill>
              <a:latin typeface="Calibri" pitchFamily="34" charset="0"/>
              <a:ea typeface="ＭＳ Ｐゴシック" charset="-128"/>
            </a:endParaRPr>
          </a:p>
          <a:p>
            <a:pPr algn="ctr" eaLnBrk="1" hangingPunct="1">
              <a:buFontTx/>
              <a:buNone/>
            </a:pPr>
            <a:endParaRPr lang="en-GB" sz="2000" b="1" i="1" dirty="0" smtClean="0">
              <a:solidFill>
                <a:srgbClr val="CC0000"/>
              </a:solidFill>
              <a:latin typeface="Calibri" pitchFamily="34" charset="0"/>
              <a:ea typeface="ＭＳ Ｐゴシック" charset="-128"/>
            </a:endParaRPr>
          </a:p>
          <a:p>
            <a:pPr eaLnBrk="1" hangingPunct="1">
              <a:buFontTx/>
              <a:buNone/>
            </a:pPr>
            <a:endParaRPr lang="en-GB" sz="2000" b="1" i="1" dirty="0" smtClean="0">
              <a:solidFill>
                <a:srgbClr val="CC0000"/>
              </a:solidFill>
              <a:latin typeface="Calibri" pitchFamily="34" charset="0"/>
              <a:ea typeface="ＭＳ Ｐゴシック" charset="-128"/>
            </a:endParaRPr>
          </a:p>
          <a:p>
            <a:pPr eaLnBrk="1" hangingPunct="1">
              <a:buFontTx/>
              <a:buNone/>
            </a:pPr>
            <a:endParaRPr lang="en-GB" sz="2000" b="1" dirty="0" smtClean="0">
              <a:solidFill>
                <a:srgbClr val="CC0000"/>
              </a:solidFill>
              <a:latin typeface="Calibri" pitchFamily="34" charset="0"/>
              <a:ea typeface="ＭＳ Ｐゴシック" charset="-128"/>
            </a:endParaRPr>
          </a:p>
          <a:p>
            <a:pPr eaLnBrk="1" hangingPunct="1">
              <a:buFontTx/>
              <a:buNone/>
            </a:pPr>
            <a:endParaRPr lang="en-GB" sz="2000" b="1" dirty="0" smtClean="0">
              <a:solidFill>
                <a:srgbClr val="CC0000"/>
              </a:solidFill>
              <a:latin typeface="Calibri" pitchFamily="34" charset="0"/>
              <a:ea typeface="ＭＳ Ｐゴシック" charset="-128"/>
            </a:endParaRPr>
          </a:p>
          <a:p>
            <a:pPr>
              <a:buFontTx/>
              <a:buNone/>
            </a:pPr>
            <a:endParaRPr lang="en-GB" sz="2400" b="1" i="1" dirty="0" smtClean="0">
              <a:solidFill>
                <a:srgbClr val="CC0000"/>
              </a:solidFill>
              <a:latin typeface="Calibri" pitchFamily="34" charset="0"/>
              <a:ea typeface="ＭＳ Ｐゴシック" charset="-128"/>
            </a:endParaRPr>
          </a:p>
          <a:p>
            <a:pPr>
              <a:buFontTx/>
              <a:buNone/>
            </a:pPr>
            <a:endParaRPr lang="en-GB" sz="2400" b="1" i="1" dirty="0" smtClean="0">
              <a:latin typeface="Calibri" pitchFamily="34" charset="0"/>
              <a:ea typeface="ＭＳ Ｐゴシック" charset="-128"/>
            </a:endParaRPr>
          </a:p>
        </p:txBody>
      </p:sp>
      <p:sp>
        <p:nvSpPr>
          <p:cNvPr id="7" name="Title 6"/>
          <p:cNvSpPr>
            <a:spLocks noGrp="1"/>
          </p:cNvSpPr>
          <p:nvPr>
            <p:ph type="title" idx="4294967295"/>
          </p:nvPr>
        </p:nvSpPr>
        <p:spPr>
          <a:xfrm>
            <a:off x="395288" y="404664"/>
            <a:ext cx="6400800" cy="738336"/>
          </a:xfrm>
        </p:spPr>
        <p:txBody>
          <a:bodyPr/>
          <a:lstStyle/>
          <a:p>
            <a:pPr algn="l">
              <a:defRPr/>
            </a:pPr>
            <a:r>
              <a:rPr lang="en-GB" sz="2800" b="1" dirty="0">
                <a:solidFill>
                  <a:srgbClr val="FFFF00"/>
                </a:solidFill>
                <a:latin typeface="Calibri" pitchFamily="34" charset="0"/>
                <a:ea typeface="ＭＳ Ｐゴシック" charset="-128"/>
              </a:rPr>
              <a:t>NOP - Contents</a:t>
            </a:r>
            <a:r>
              <a:rPr lang="en-GB" sz="2800" b="1" i="1" dirty="0">
                <a:solidFill>
                  <a:srgbClr val="CC0000"/>
                </a:solidFill>
                <a:latin typeface="Calibri" pitchFamily="34" charset="0"/>
                <a:ea typeface="ＭＳ Ｐゴシック" charset="-128"/>
              </a:rPr>
              <a:t/>
            </a:r>
            <a:br>
              <a:rPr lang="en-GB" sz="2800" b="1" i="1" dirty="0">
                <a:solidFill>
                  <a:srgbClr val="CC0000"/>
                </a:solidFill>
                <a:latin typeface="Calibri" pitchFamily="34" charset="0"/>
                <a:ea typeface="ＭＳ Ｐゴシック" charset="-128"/>
              </a:rPr>
            </a:br>
            <a:endParaRPr lang="en-GB" sz="2800" b="1" dirty="0" smtClean="0">
              <a:solidFill>
                <a:srgbClr val="FFFF00"/>
              </a:solidFill>
              <a:effectLst>
                <a:outerShdw blurRad="38100" dist="38100" dir="2700000" algn="tl">
                  <a:srgbClr val="C0C0C0"/>
                </a:outerShdw>
              </a:effectLst>
              <a:latin typeface="Calibri" pitchFamily="34" charset="0"/>
            </a:endParaRPr>
          </a:p>
        </p:txBody>
      </p:sp>
    </p:spTree>
    <p:extLst>
      <p:ext uri="{BB962C8B-B14F-4D97-AF65-F5344CB8AC3E}">
        <p14:creationId xmlns:p14="http://schemas.microsoft.com/office/powerpoint/2010/main" val="2734794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0"/>
                                  </p:stCondLst>
                                  <p:childTnLst>
                                    <p:set>
                                      <p:cBhvr>
                                        <p:cTn id="6" dur="1" fill="hold">
                                          <p:stCondLst>
                                            <p:cond delay="0"/>
                                          </p:stCondLst>
                                        </p:cTn>
                                        <p:tgtEl>
                                          <p:spTgt spid="3075">
                                            <p:txEl>
                                              <p:pRg st="5" end="5"/>
                                            </p:txEl>
                                          </p:spTgt>
                                        </p:tgtEl>
                                        <p:attrNameLst>
                                          <p:attrName>style.visibility</p:attrName>
                                        </p:attrNameLst>
                                      </p:cBhvr>
                                      <p:to>
                                        <p:strVal val="visible"/>
                                      </p:to>
                                    </p:set>
                                    <p:animEffect transition="in" filter="fade">
                                      <p:cBhvr>
                                        <p:cTn id="7" dur="2000"/>
                                        <p:tgtEl>
                                          <p:spTgt spid="3075">
                                            <p:txEl>
                                              <p:pRg st="5" end="5"/>
                                            </p:txEl>
                                          </p:spTgt>
                                        </p:tgtEl>
                                      </p:cBhvr>
                                    </p:animEffect>
                                    <p:anim calcmode="lin" valueType="num">
                                      <p:cBhvr>
                                        <p:cTn id="8" dur="2000" fill="hold"/>
                                        <p:tgtEl>
                                          <p:spTgt spid="3075">
                                            <p:txEl>
                                              <p:pRg st="5" end="5"/>
                                            </p:txEl>
                                          </p:spTgt>
                                        </p:tgtEl>
                                        <p:attrNameLst>
                                          <p:attrName>ppt_w</p:attrName>
                                        </p:attrNameLst>
                                      </p:cBhvr>
                                      <p:tavLst>
                                        <p:tav tm="0" fmla="#ppt_w*sin(2.5*pi*$)">
                                          <p:val>
                                            <p:fltVal val="0"/>
                                          </p:val>
                                        </p:tav>
                                        <p:tav tm="100000">
                                          <p:val>
                                            <p:fltVal val="1"/>
                                          </p:val>
                                        </p:tav>
                                      </p:tavLst>
                                    </p:anim>
                                    <p:anim calcmode="lin" valueType="num">
                                      <p:cBhvr>
                                        <p:cTn id="9" dur="2000" fill="hold"/>
                                        <p:tgtEl>
                                          <p:spTgt spid="3075">
                                            <p:txEl>
                                              <p:pRg st="5" end="5"/>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075">
                                            <p:txEl>
                                              <p:pRg st="1" end="1"/>
                                            </p:txEl>
                                          </p:spTgt>
                                        </p:tgtEl>
                                        <p:attrNameLst>
                                          <p:attrName>style.visibility</p:attrName>
                                        </p:attrNameLst>
                                      </p:cBhvr>
                                      <p:to>
                                        <p:strVal val="visible"/>
                                      </p:to>
                                    </p:set>
                                    <p:animEffect transition="in" filter="fade">
                                      <p:cBhvr>
                                        <p:cTn id="12" dur="2000"/>
                                        <p:tgtEl>
                                          <p:spTgt spid="3075">
                                            <p:txEl>
                                              <p:pRg st="1" end="1"/>
                                            </p:txEl>
                                          </p:spTgt>
                                        </p:tgtEl>
                                      </p:cBhvr>
                                    </p:animEffect>
                                    <p:anim calcmode="lin" valueType="num">
                                      <p:cBhvr>
                                        <p:cTn id="13" dur="2000" fill="hold"/>
                                        <p:tgtEl>
                                          <p:spTgt spid="3075">
                                            <p:txEl>
                                              <p:pRg st="1" end="1"/>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075">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075">
                                            <p:txEl>
                                              <p:pRg st="2" end="2"/>
                                            </p:txEl>
                                          </p:spTgt>
                                        </p:tgtEl>
                                        <p:attrNameLst>
                                          <p:attrName>style.visibility</p:attrName>
                                        </p:attrNameLst>
                                      </p:cBhvr>
                                      <p:to>
                                        <p:strVal val="visible"/>
                                      </p:to>
                                    </p:set>
                                    <p:animEffect transition="in" filter="fade">
                                      <p:cBhvr>
                                        <p:cTn id="17" dur="2000"/>
                                        <p:tgtEl>
                                          <p:spTgt spid="3075">
                                            <p:txEl>
                                              <p:pRg st="2" end="2"/>
                                            </p:txEl>
                                          </p:spTgt>
                                        </p:tgtEl>
                                      </p:cBhvr>
                                    </p:animEffect>
                                    <p:anim calcmode="lin" valueType="num">
                                      <p:cBhvr>
                                        <p:cTn id="18" dur="2000" fill="hold"/>
                                        <p:tgtEl>
                                          <p:spTgt spid="3075">
                                            <p:txEl>
                                              <p:pRg st="2" end="2"/>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075">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075">
                                            <p:txEl>
                                              <p:pRg st="3" end="3"/>
                                            </p:txEl>
                                          </p:spTgt>
                                        </p:tgtEl>
                                        <p:attrNameLst>
                                          <p:attrName>style.visibility</p:attrName>
                                        </p:attrNameLst>
                                      </p:cBhvr>
                                      <p:to>
                                        <p:strVal val="visible"/>
                                      </p:to>
                                    </p:set>
                                    <p:animEffect transition="in" filter="fade">
                                      <p:cBhvr>
                                        <p:cTn id="22" dur="2000"/>
                                        <p:tgtEl>
                                          <p:spTgt spid="3075">
                                            <p:txEl>
                                              <p:pRg st="3" end="3"/>
                                            </p:txEl>
                                          </p:spTgt>
                                        </p:tgtEl>
                                      </p:cBhvr>
                                    </p:animEffect>
                                    <p:anim calcmode="lin" valueType="num">
                                      <p:cBhvr>
                                        <p:cTn id="23" dur="2000" fill="hold"/>
                                        <p:tgtEl>
                                          <p:spTgt spid="3075">
                                            <p:txEl>
                                              <p:pRg st="3" end="3"/>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075">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3075">
                                            <p:txEl>
                                              <p:pRg st="6" end="6"/>
                                            </p:txEl>
                                          </p:spTgt>
                                        </p:tgtEl>
                                        <p:attrNameLst>
                                          <p:attrName>style.visibility</p:attrName>
                                        </p:attrNameLst>
                                      </p:cBhvr>
                                      <p:to>
                                        <p:strVal val="visible"/>
                                      </p:to>
                                    </p:set>
                                    <p:animEffect transition="in" filter="fade">
                                      <p:cBhvr>
                                        <p:cTn id="27" dur="2000"/>
                                        <p:tgtEl>
                                          <p:spTgt spid="3075">
                                            <p:txEl>
                                              <p:pRg st="6" end="6"/>
                                            </p:txEl>
                                          </p:spTgt>
                                        </p:tgtEl>
                                      </p:cBhvr>
                                    </p:animEffect>
                                    <p:anim calcmode="lin" valueType="num">
                                      <p:cBhvr>
                                        <p:cTn id="28" dur="2000" fill="hold"/>
                                        <p:tgtEl>
                                          <p:spTgt spid="3075">
                                            <p:txEl>
                                              <p:pRg st="6" end="6"/>
                                            </p:txEl>
                                          </p:spTgt>
                                        </p:tgtEl>
                                        <p:attrNameLst>
                                          <p:attrName>ppt_w</p:attrName>
                                        </p:attrNameLst>
                                      </p:cBhvr>
                                      <p:tavLst>
                                        <p:tav tm="0" fmla="#ppt_w*sin(2.5*pi*$)">
                                          <p:val>
                                            <p:fltVal val="0"/>
                                          </p:val>
                                        </p:tav>
                                        <p:tav tm="100000">
                                          <p:val>
                                            <p:fltVal val="1"/>
                                          </p:val>
                                        </p:tav>
                                      </p:tavLst>
                                    </p:anim>
                                    <p:anim calcmode="lin" valueType="num">
                                      <p:cBhvr>
                                        <p:cTn id="29" dur="2000" fill="hold"/>
                                        <p:tgtEl>
                                          <p:spTgt spid="3075">
                                            <p:txEl>
                                              <p:pRg st="6" end="6"/>
                                            </p:txEl>
                                          </p:spTgt>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3075">
                                            <p:txEl>
                                              <p:pRg st="7" end="7"/>
                                            </p:txEl>
                                          </p:spTgt>
                                        </p:tgtEl>
                                        <p:attrNameLst>
                                          <p:attrName>style.visibility</p:attrName>
                                        </p:attrNameLst>
                                      </p:cBhvr>
                                      <p:to>
                                        <p:strVal val="visible"/>
                                      </p:to>
                                    </p:set>
                                    <p:animEffect transition="in" filter="fade">
                                      <p:cBhvr>
                                        <p:cTn id="32" dur="2000"/>
                                        <p:tgtEl>
                                          <p:spTgt spid="3075">
                                            <p:txEl>
                                              <p:pRg st="7" end="7"/>
                                            </p:txEl>
                                          </p:spTgt>
                                        </p:tgtEl>
                                      </p:cBhvr>
                                    </p:animEffect>
                                    <p:anim calcmode="lin" valueType="num">
                                      <p:cBhvr>
                                        <p:cTn id="33" dur="2000" fill="hold"/>
                                        <p:tgtEl>
                                          <p:spTgt spid="3075">
                                            <p:txEl>
                                              <p:pRg st="7" end="7"/>
                                            </p:txEl>
                                          </p:spTgt>
                                        </p:tgtEl>
                                        <p:attrNameLst>
                                          <p:attrName>ppt_w</p:attrName>
                                        </p:attrNameLst>
                                      </p:cBhvr>
                                      <p:tavLst>
                                        <p:tav tm="0" fmla="#ppt_w*sin(2.5*pi*$)">
                                          <p:val>
                                            <p:fltVal val="0"/>
                                          </p:val>
                                        </p:tav>
                                        <p:tav tm="100000">
                                          <p:val>
                                            <p:fltVal val="1"/>
                                          </p:val>
                                        </p:tav>
                                      </p:tavLst>
                                    </p:anim>
                                    <p:anim calcmode="lin" valueType="num">
                                      <p:cBhvr>
                                        <p:cTn id="34" dur="2000" fill="hold"/>
                                        <p:tgtEl>
                                          <p:spTgt spid="3075">
                                            <p:txEl>
                                              <p:pRg st="7" end="7"/>
                                            </p:txEl>
                                          </p:spTgt>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3075">
                                            <p:txEl>
                                              <p:pRg st="8" end="8"/>
                                            </p:txEl>
                                          </p:spTgt>
                                        </p:tgtEl>
                                        <p:attrNameLst>
                                          <p:attrName>style.visibility</p:attrName>
                                        </p:attrNameLst>
                                      </p:cBhvr>
                                      <p:to>
                                        <p:strVal val="visible"/>
                                      </p:to>
                                    </p:set>
                                    <p:animEffect transition="in" filter="fade">
                                      <p:cBhvr>
                                        <p:cTn id="37" dur="2000"/>
                                        <p:tgtEl>
                                          <p:spTgt spid="3075">
                                            <p:txEl>
                                              <p:pRg st="8" end="8"/>
                                            </p:txEl>
                                          </p:spTgt>
                                        </p:tgtEl>
                                      </p:cBhvr>
                                    </p:animEffect>
                                    <p:anim calcmode="lin" valueType="num">
                                      <p:cBhvr>
                                        <p:cTn id="38" dur="2000" fill="hold"/>
                                        <p:tgtEl>
                                          <p:spTgt spid="3075">
                                            <p:txEl>
                                              <p:pRg st="8" end="8"/>
                                            </p:txEl>
                                          </p:spTgt>
                                        </p:tgtEl>
                                        <p:attrNameLst>
                                          <p:attrName>ppt_w</p:attrName>
                                        </p:attrNameLst>
                                      </p:cBhvr>
                                      <p:tavLst>
                                        <p:tav tm="0" fmla="#ppt_w*sin(2.5*pi*$)">
                                          <p:val>
                                            <p:fltVal val="0"/>
                                          </p:val>
                                        </p:tav>
                                        <p:tav tm="100000">
                                          <p:val>
                                            <p:fltVal val="1"/>
                                          </p:val>
                                        </p:tav>
                                      </p:tavLst>
                                    </p:anim>
                                    <p:anim calcmode="lin" valueType="num">
                                      <p:cBhvr>
                                        <p:cTn id="39" dur="2000" fill="hold"/>
                                        <p:tgtEl>
                                          <p:spTgt spid="3075">
                                            <p:txEl>
                                              <p:pRg st="8" end="8"/>
                                            </p:txEl>
                                          </p:spTgt>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075">
                                            <p:txEl>
                                              <p:pRg st="9" end="9"/>
                                            </p:txEl>
                                          </p:spTgt>
                                        </p:tgtEl>
                                        <p:attrNameLst>
                                          <p:attrName>style.visibility</p:attrName>
                                        </p:attrNameLst>
                                      </p:cBhvr>
                                      <p:to>
                                        <p:strVal val="visible"/>
                                      </p:to>
                                    </p:set>
                                    <p:animEffect transition="in" filter="fade">
                                      <p:cBhvr>
                                        <p:cTn id="42" dur="2000"/>
                                        <p:tgtEl>
                                          <p:spTgt spid="3075">
                                            <p:txEl>
                                              <p:pRg st="9" end="9"/>
                                            </p:txEl>
                                          </p:spTgt>
                                        </p:tgtEl>
                                      </p:cBhvr>
                                    </p:animEffect>
                                    <p:anim calcmode="lin" valueType="num">
                                      <p:cBhvr>
                                        <p:cTn id="43" dur="2000" fill="hold"/>
                                        <p:tgtEl>
                                          <p:spTgt spid="3075">
                                            <p:txEl>
                                              <p:pRg st="9" end="9"/>
                                            </p:txEl>
                                          </p:spTgt>
                                        </p:tgtEl>
                                        <p:attrNameLst>
                                          <p:attrName>ppt_w</p:attrName>
                                        </p:attrNameLst>
                                      </p:cBhvr>
                                      <p:tavLst>
                                        <p:tav tm="0" fmla="#ppt_w*sin(2.5*pi*$)">
                                          <p:val>
                                            <p:fltVal val="0"/>
                                          </p:val>
                                        </p:tav>
                                        <p:tav tm="100000">
                                          <p:val>
                                            <p:fltVal val="1"/>
                                          </p:val>
                                        </p:tav>
                                      </p:tavLst>
                                    </p:anim>
                                    <p:anim calcmode="lin" valueType="num">
                                      <p:cBhvr>
                                        <p:cTn id="44" dur="2000" fill="hold"/>
                                        <p:tgtEl>
                                          <p:spTgt spid="3075">
                                            <p:txEl>
                                              <p:pRg st="9" end="9"/>
                                            </p:txEl>
                                          </p:spTgt>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0"/>
                                  </p:stCondLst>
                                  <p:childTnLst>
                                    <p:set>
                                      <p:cBhvr>
                                        <p:cTn id="46" dur="1" fill="hold">
                                          <p:stCondLst>
                                            <p:cond delay="0"/>
                                          </p:stCondLst>
                                        </p:cTn>
                                        <p:tgtEl>
                                          <p:spTgt spid="3075">
                                            <p:txEl>
                                              <p:pRg st="10" end="10"/>
                                            </p:txEl>
                                          </p:spTgt>
                                        </p:tgtEl>
                                        <p:attrNameLst>
                                          <p:attrName>style.visibility</p:attrName>
                                        </p:attrNameLst>
                                      </p:cBhvr>
                                      <p:to>
                                        <p:strVal val="visible"/>
                                      </p:to>
                                    </p:set>
                                    <p:animEffect transition="in" filter="fade">
                                      <p:cBhvr>
                                        <p:cTn id="47" dur="2000"/>
                                        <p:tgtEl>
                                          <p:spTgt spid="3075">
                                            <p:txEl>
                                              <p:pRg st="10" end="10"/>
                                            </p:txEl>
                                          </p:spTgt>
                                        </p:tgtEl>
                                      </p:cBhvr>
                                    </p:animEffect>
                                    <p:anim calcmode="lin" valueType="num">
                                      <p:cBhvr>
                                        <p:cTn id="48" dur="2000" fill="hold"/>
                                        <p:tgtEl>
                                          <p:spTgt spid="3075">
                                            <p:txEl>
                                              <p:pRg st="10" end="10"/>
                                            </p:txEl>
                                          </p:spTgt>
                                        </p:tgtEl>
                                        <p:attrNameLst>
                                          <p:attrName>ppt_w</p:attrName>
                                        </p:attrNameLst>
                                      </p:cBhvr>
                                      <p:tavLst>
                                        <p:tav tm="0" fmla="#ppt_w*sin(2.5*pi*$)">
                                          <p:val>
                                            <p:fltVal val="0"/>
                                          </p:val>
                                        </p:tav>
                                        <p:tav tm="100000">
                                          <p:val>
                                            <p:fltVal val="1"/>
                                          </p:val>
                                        </p:tav>
                                      </p:tavLst>
                                    </p:anim>
                                    <p:anim calcmode="lin" valueType="num">
                                      <p:cBhvr>
                                        <p:cTn id="49" dur="2000" fill="hold"/>
                                        <p:tgtEl>
                                          <p:spTgt spid="3075">
                                            <p:txEl>
                                              <p:pRg st="10" end="10"/>
                                            </p:txEl>
                                          </p:spTgt>
                                        </p:tgtEl>
                                        <p:attrNameLst>
                                          <p:attrName>ppt_h</p:attrName>
                                        </p:attrNameLst>
                                      </p:cBhvr>
                                      <p:tavLst>
                                        <p:tav tm="0">
                                          <p:val>
                                            <p:strVal val="#ppt_h"/>
                                          </p:val>
                                        </p:tav>
                                        <p:tav tm="100000">
                                          <p:val>
                                            <p:strVal val="#ppt_h"/>
                                          </p:val>
                                        </p:tav>
                                      </p:tavLst>
                                    </p:anim>
                                  </p:childTnLst>
                                </p:cTn>
                              </p:par>
                              <p:par>
                                <p:cTn id="50" presetID="45" presetClass="entr" presetSubtype="0" fill="hold" nodeType="withEffect">
                                  <p:stCondLst>
                                    <p:cond delay="0"/>
                                  </p:stCondLst>
                                  <p:childTnLst>
                                    <p:set>
                                      <p:cBhvr>
                                        <p:cTn id="51" dur="1" fill="hold">
                                          <p:stCondLst>
                                            <p:cond delay="0"/>
                                          </p:stCondLst>
                                        </p:cTn>
                                        <p:tgtEl>
                                          <p:spTgt spid="3075">
                                            <p:txEl>
                                              <p:pRg st="11" end="11"/>
                                            </p:txEl>
                                          </p:spTgt>
                                        </p:tgtEl>
                                        <p:attrNameLst>
                                          <p:attrName>style.visibility</p:attrName>
                                        </p:attrNameLst>
                                      </p:cBhvr>
                                      <p:to>
                                        <p:strVal val="visible"/>
                                      </p:to>
                                    </p:set>
                                    <p:animEffect transition="in" filter="fade">
                                      <p:cBhvr>
                                        <p:cTn id="52" dur="2000"/>
                                        <p:tgtEl>
                                          <p:spTgt spid="3075">
                                            <p:txEl>
                                              <p:pRg st="11" end="11"/>
                                            </p:txEl>
                                          </p:spTgt>
                                        </p:tgtEl>
                                      </p:cBhvr>
                                    </p:animEffect>
                                    <p:anim calcmode="lin" valueType="num">
                                      <p:cBhvr>
                                        <p:cTn id="53" dur="2000" fill="hold"/>
                                        <p:tgtEl>
                                          <p:spTgt spid="3075">
                                            <p:txEl>
                                              <p:pRg st="11" end="11"/>
                                            </p:txEl>
                                          </p:spTgt>
                                        </p:tgtEl>
                                        <p:attrNameLst>
                                          <p:attrName>ppt_w</p:attrName>
                                        </p:attrNameLst>
                                      </p:cBhvr>
                                      <p:tavLst>
                                        <p:tav tm="0" fmla="#ppt_w*sin(2.5*pi*$)">
                                          <p:val>
                                            <p:fltVal val="0"/>
                                          </p:val>
                                        </p:tav>
                                        <p:tav tm="100000">
                                          <p:val>
                                            <p:fltVal val="1"/>
                                          </p:val>
                                        </p:tav>
                                      </p:tavLst>
                                    </p:anim>
                                    <p:anim calcmode="lin" valueType="num">
                                      <p:cBhvr>
                                        <p:cTn id="54" dur="2000" fill="hold"/>
                                        <p:tgtEl>
                                          <p:spTgt spid="3075">
                                            <p:txEl>
                                              <p:pRg st="11" end="11"/>
                                            </p:txEl>
                                          </p:spTgt>
                                        </p:tgtEl>
                                        <p:attrNameLst>
                                          <p:attrName>ppt_h</p:attrName>
                                        </p:attrNameLst>
                                      </p:cBhvr>
                                      <p:tavLst>
                                        <p:tav tm="0">
                                          <p:val>
                                            <p:strVal val="#ppt_h"/>
                                          </p:val>
                                        </p:tav>
                                        <p:tav tm="100000">
                                          <p:val>
                                            <p:strVal val="#ppt_h"/>
                                          </p:val>
                                        </p:tav>
                                      </p:tavLst>
                                    </p:anim>
                                  </p:childTnLst>
                                </p:cTn>
                              </p:par>
                              <p:par>
                                <p:cTn id="55" presetID="45" presetClass="entr" presetSubtype="0" fill="hold" nodeType="withEffect">
                                  <p:stCondLst>
                                    <p:cond delay="0"/>
                                  </p:stCondLst>
                                  <p:childTnLst>
                                    <p:set>
                                      <p:cBhvr>
                                        <p:cTn id="56" dur="1" fill="hold">
                                          <p:stCondLst>
                                            <p:cond delay="0"/>
                                          </p:stCondLst>
                                        </p:cTn>
                                        <p:tgtEl>
                                          <p:spTgt spid="3075">
                                            <p:txEl>
                                              <p:pRg st="12" end="12"/>
                                            </p:txEl>
                                          </p:spTgt>
                                        </p:tgtEl>
                                        <p:attrNameLst>
                                          <p:attrName>style.visibility</p:attrName>
                                        </p:attrNameLst>
                                      </p:cBhvr>
                                      <p:to>
                                        <p:strVal val="visible"/>
                                      </p:to>
                                    </p:set>
                                    <p:animEffect transition="in" filter="fade">
                                      <p:cBhvr>
                                        <p:cTn id="57" dur="2000"/>
                                        <p:tgtEl>
                                          <p:spTgt spid="3075">
                                            <p:txEl>
                                              <p:pRg st="12" end="12"/>
                                            </p:txEl>
                                          </p:spTgt>
                                        </p:tgtEl>
                                      </p:cBhvr>
                                    </p:animEffect>
                                    <p:anim calcmode="lin" valueType="num">
                                      <p:cBhvr>
                                        <p:cTn id="58" dur="2000" fill="hold"/>
                                        <p:tgtEl>
                                          <p:spTgt spid="3075">
                                            <p:txEl>
                                              <p:pRg st="12" end="12"/>
                                            </p:txEl>
                                          </p:spTgt>
                                        </p:tgtEl>
                                        <p:attrNameLst>
                                          <p:attrName>ppt_w</p:attrName>
                                        </p:attrNameLst>
                                      </p:cBhvr>
                                      <p:tavLst>
                                        <p:tav tm="0" fmla="#ppt_w*sin(2.5*pi*$)">
                                          <p:val>
                                            <p:fltVal val="0"/>
                                          </p:val>
                                        </p:tav>
                                        <p:tav tm="100000">
                                          <p:val>
                                            <p:fltVal val="1"/>
                                          </p:val>
                                        </p:tav>
                                      </p:tavLst>
                                    </p:anim>
                                    <p:anim calcmode="lin" valueType="num">
                                      <p:cBhvr>
                                        <p:cTn id="59" dur="2000" fill="hold"/>
                                        <p:tgtEl>
                                          <p:spTgt spid="3075">
                                            <p:txEl>
                                              <p:pRg st="12" end="1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Content Placeholder 5"/>
          <p:cNvSpPr>
            <a:spLocks noGrp="1"/>
          </p:cNvSpPr>
          <p:nvPr>
            <p:ph sz="half" idx="4294967295"/>
          </p:nvPr>
        </p:nvSpPr>
        <p:spPr>
          <a:xfrm>
            <a:off x="33536" y="1454051"/>
            <a:ext cx="6572572" cy="4525962"/>
          </a:xfrm>
        </p:spPr>
        <p:txBody>
          <a:bodyPr/>
          <a:lstStyle/>
          <a:p>
            <a:pPr marL="0" indent="0" eaLnBrk="1" hangingPunct="1">
              <a:buNone/>
            </a:pPr>
            <a:endParaRPr lang="en-US" sz="1800" dirty="0" smtClean="0">
              <a:latin typeface="Calibri" pitchFamily="34" charset="0"/>
              <a:ea typeface="ＭＳ Ｐゴシック" charset="-128"/>
            </a:endParaRPr>
          </a:p>
          <a:p>
            <a:pPr eaLnBrk="1" hangingPunct="1">
              <a:buFont typeface="Wingdings" panose="05000000000000000000" pitchFamily="2" charset="2"/>
              <a:buChar char="Ø"/>
            </a:pPr>
            <a:r>
              <a:rPr lang="en-GB" dirty="0" smtClean="0">
                <a:solidFill>
                  <a:schemeClr val="bg1"/>
                </a:solidFill>
                <a:latin typeface="Calibri" pitchFamily="34" charset="0"/>
                <a:ea typeface="ＭＳ Ｐゴシック" charset="-128"/>
              </a:rPr>
              <a:t> This should be a written document</a:t>
            </a:r>
          </a:p>
          <a:p>
            <a:pPr eaLnBrk="1" hangingPunct="1">
              <a:buFont typeface="Wingdings" panose="05000000000000000000" pitchFamily="2" charset="2"/>
              <a:buChar char="Ø"/>
            </a:pPr>
            <a:r>
              <a:rPr lang="en-GB" dirty="0">
                <a:solidFill>
                  <a:schemeClr val="bg1"/>
                </a:solidFill>
                <a:latin typeface="Calibri" pitchFamily="34" charset="0"/>
                <a:ea typeface="ＭＳ Ｐゴシック" charset="-128"/>
              </a:rPr>
              <a:t> </a:t>
            </a:r>
            <a:r>
              <a:rPr lang="en-GB" dirty="0" smtClean="0">
                <a:solidFill>
                  <a:schemeClr val="bg1"/>
                </a:solidFill>
                <a:latin typeface="Calibri" pitchFamily="34" charset="0"/>
                <a:ea typeface="ＭＳ Ｐゴシック" charset="-128"/>
              </a:rPr>
              <a:t>Accessible to all</a:t>
            </a:r>
          </a:p>
          <a:p>
            <a:pPr eaLnBrk="1" hangingPunct="1">
              <a:buFont typeface="Wingdings" panose="05000000000000000000" pitchFamily="2" charset="2"/>
              <a:buChar char="Ø"/>
            </a:pPr>
            <a:r>
              <a:rPr lang="en-GB" dirty="0">
                <a:solidFill>
                  <a:schemeClr val="bg1"/>
                </a:solidFill>
                <a:latin typeface="Calibri" pitchFamily="34" charset="0"/>
                <a:ea typeface="ＭＳ Ｐゴシック" charset="-128"/>
              </a:rPr>
              <a:t> </a:t>
            </a:r>
            <a:r>
              <a:rPr lang="en-GB" dirty="0" smtClean="0">
                <a:solidFill>
                  <a:schemeClr val="bg1"/>
                </a:solidFill>
                <a:latin typeface="Calibri" pitchFamily="34" charset="0"/>
                <a:ea typeface="ＭＳ Ｐゴシック" charset="-128"/>
              </a:rPr>
              <a:t>All Lifeguards must read and understand document</a:t>
            </a:r>
          </a:p>
          <a:p>
            <a:pPr eaLnBrk="1" hangingPunct="1">
              <a:buFont typeface="Wingdings" panose="05000000000000000000" pitchFamily="2" charset="2"/>
              <a:buChar char="Ø"/>
            </a:pPr>
            <a:r>
              <a:rPr lang="en-GB" dirty="0">
                <a:solidFill>
                  <a:schemeClr val="bg1"/>
                </a:solidFill>
                <a:latin typeface="Calibri" pitchFamily="34" charset="0"/>
                <a:ea typeface="ＭＳ Ｐゴシック" charset="-128"/>
              </a:rPr>
              <a:t> </a:t>
            </a:r>
            <a:r>
              <a:rPr lang="en-GB" dirty="0" smtClean="0">
                <a:solidFill>
                  <a:schemeClr val="bg1"/>
                </a:solidFill>
                <a:latin typeface="Calibri" pitchFamily="34" charset="0"/>
                <a:ea typeface="ＭＳ Ｐゴシック" charset="-128"/>
              </a:rPr>
              <a:t>Systems and processes used must match what is stipulated in the NOP</a:t>
            </a:r>
          </a:p>
          <a:p>
            <a:pPr eaLnBrk="1" hangingPunct="1">
              <a:buFontTx/>
              <a:buNone/>
            </a:pPr>
            <a:endParaRPr lang="en-GB" sz="2000" b="1" dirty="0" smtClean="0">
              <a:solidFill>
                <a:srgbClr val="CC0000"/>
              </a:solidFill>
              <a:latin typeface="Calibri" pitchFamily="34" charset="0"/>
              <a:ea typeface="ＭＳ Ｐゴシック" charset="-128"/>
            </a:endParaRPr>
          </a:p>
          <a:p>
            <a:pPr eaLnBrk="1" hangingPunct="1">
              <a:buFontTx/>
              <a:buNone/>
            </a:pPr>
            <a:endParaRPr lang="en-GB" sz="2000" b="1" dirty="0" smtClean="0">
              <a:solidFill>
                <a:srgbClr val="CC0000"/>
              </a:solidFill>
              <a:latin typeface="Calibri" pitchFamily="34" charset="0"/>
              <a:ea typeface="ＭＳ Ｐゴシック" charset="-128"/>
            </a:endParaRPr>
          </a:p>
          <a:p>
            <a:pPr>
              <a:buFontTx/>
              <a:buNone/>
            </a:pPr>
            <a:endParaRPr lang="en-GB" sz="2400" b="1" i="1" dirty="0" smtClean="0">
              <a:solidFill>
                <a:srgbClr val="CC0000"/>
              </a:solidFill>
              <a:latin typeface="Calibri" pitchFamily="34" charset="0"/>
              <a:ea typeface="ＭＳ Ｐゴシック" charset="-128"/>
            </a:endParaRPr>
          </a:p>
          <a:p>
            <a:pPr>
              <a:buFontTx/>
              <a:buNone/>
            </a:pPr>
            <a:endParaRPr lang="en-GB" sz="2400" b="1" i="1" dirty="0" smtClean="0">
              <a:latin typeface="Calibri" pitchFamily="34" charset="0"/>
              <a:ea typeface="ＭＳ Ｐゴシック" charset="-128"/>
            </a:endParaRPr>
          </a:p>
        </p:txBody>
      </p:sp>
      <p:sp>
        <p:nvSpPr>
          <p:cNvPr id="7" name="Title 6"/>
          <p:cNvSpPr>
            <a:spLocks noGrp="1"/>
          </p:cNvSpPr>
          <p:nvPr>
            <p:ph type="title" idx="4294967295"/>
          </p:nvPr>
        </p:nvSpPr>
        <p:spPr>
          <a:xfrm>
            <a:off x="395288" y="404664"/>
            <a:ext cx="6400800" cy="738336"/>
          </a:xfrm>
        </p:spPr>
        <p:txBody>
          <a:bodyPr/>
          <a:lstStyle/>
          <a:p>
            <a:pPr algn="l">
              <a:defRPr/>
            </a:pPr>
            <a:r>
              <a:rPr lang="en-GB" sz="2800" b="1" dirty="0">
                <a:solidFill>
                  <a:srgbClr val="FFFF00"/>
                </a:solidFill>
                <a:latin typeface="Calibri" pitchFamily="34" charset="0"/>
                <a:ea typeface="ＭＳ Ｐゴシック" charset="-128"/>
              </a:rPr>
              <a:t>NOP </a:t>
            </a:r>
            <a:r>
              <a:rPr lang="en-GB" sz="2800" b="1" dirty="0" smtClean="0">
                <a:solidFill>
                  <a:srgbClr val="FFFF00"/>
                </a:solidFill>
                <a:latin typeface="Calibri" pitchFamily="34" charset="0"/>
                <a:ea typeface="ＭＳ Ｐゴシック" charset="-128"/>
              </a:rPr>
              <a:t> Implementation </a:t>
            </a:r>
            <a:r>
              <a:rPr lang="en-GB" sz="2800" b="1" i="1" dirty="0">
                <a:solidFill>
                  <a:srgbClr val="CC0000"/>
                </a:solidFill>
                <a:latin typeface="Calibri" pitchFamily="34" charset="0"/>
                <a:ea typeface="ＭＳ Ｐゴシック" charset="-128"/>
              </a:rPr>
              <a:t/>
            </a:r>
            <a:br>
              <a:rPr lang="en-GB" sz="2800" b="1" i="1" dirty="0">
                <a:solidFill>
                  <a:srgbClr val="CC0000"/>
                </a:solidFill>
                <a:latin typeface="Calibri" pitchFamily="34" charset="0"/>
                <a:ea typeface="ＭＳ Ｐゴシック" charset="-128"/>
              </a:rPr>
            </a:br>
            <a:endParaRPr lang="en-GB" sz="2800" b="1" dirty="0" smtClean="0">
              <a:solidFill>
                <a:srgbClr val="FFFF00"/>
              </a:solidFill>
              <a:effectLst>
                <a:outerShdw blurRad="38100" dist="38100" dir="2700000" algn="tl">
                  <a:srgbClr val="C0C0C0"/>
                </a:outerShdw>
              </a:effectLst>
              <a:latin typeface="Calibri" pitchFamily="34" charset="0"/>
            </a:endParaRPr>
          </a:p>
        </p:txBody>
      </p:sp>
      <p:pic>
        <p:nvPicPr>
          <p:cNvPr id="2050" name="Picture 2" descr="Image result for document 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4502" y="2276872"/>
            <a:ext cx="2520280" cy="252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8937331"/>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7534</TotalTime>
  <Words>4444</Words>
  <Application>Microsoft Office PowerPoint</Application>
  <PresentationFormat>On-screen Show (4:3)</PresentationFormat>
  <Paragraphs>475</Paragraphs>
  <Slides>31</Slides>
  <Notes>16</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Blank Presentation</vt:lpstr>
      <vt:lpstr>SLSGB Lifeguard Awards Working Practices</vt:lpstr>
      <vt:lpstr>Learning Outcomes</vt:lpstr>
      <vt:lpstr>PowerPoint Presentation</vt:lpstr>
      <vt:lpstr>The Role of a Lifeguard</vt:lpstr>
      <vt:lpstr>PowerPoint Presentation</vt:lpstr>
      <vt:lpstr>PowerPoint Presentation</vt:lpstr>
      <vt:lpstr>PowerPoint Presentation</vt:lpstr>
      <vt:lpstr>NOP - Contents </vt:lpstr>
      <vt:lpstr>NOP  Implementation  </vt:lpstr>
      <vt:lpstr>PowerPoint Presentation</vt:lpstr>
      <vt:lpstr>LOP - Contents</vt:lpstr>
      <vt:lpstr>PowerPoint Presentation</vt:lpstr>
      <vt:lpstr>PowerPoint Presentation</vt:lpstr>
      <vt:lpstr>EAP - Contents</vt:lpstr>
      <vt:lpstr>PowerPoint Presentation</vt:lpstr>
      <vt:lpstr>PowerPoint Presentation</vt:lpstr>
      <vt:lpstr>PowerPoint Presentation</vt:lpstr>
      <vt:lpstr>Summoning the Emergency Services</vt:lpstr>
      <vt:lpstr>PowerPoint Presentation</vt:lpstr>
      <vt:lpstr>PowerPoint Presentation</vt:lpstr>
      <vt:lpstr>Helicopter Landing</vt:lpstr>
      <vt:lpstr>Helicopter Approach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LG1 – Foundation Surf competence and knowledge</dc:title>
  <dc:creator>TURNERCHOPS</dc:creator>
  <cp:lastModifiedBy>Lauren Turner</cp:lastModifiedBy>
  <cp:revision>143</cp:revision>
  <dcterms:created xsi:type="dcterms:W3CDTF">2013-04-15T07:26:13Z</dcterms:created>
  <dcterms:modified xsi:type="dcterms:W3CDTF">2018-03-06T14:59:49Z</dcterms:modified>
</cp:coreProperties>
</file>