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66" r:id="rId13"/>
    <p:sldId id="268" r:id="rId14"/>
    <p:sldId id="269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4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7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37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93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0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37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05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15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96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23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6E441-6D34-493C-9043-6AE6E9E88B7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1FAD-81DD-4B48-A5A8-1E04A7C24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3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Wine Faults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51890"/>
            <a:ext cx="9333186" cy="1305910"/>
          </a:xfrm>
        </p:spPr>
        <p:txBody>
          <a:bodyPr/>
          <a:lstStyle/>
          <a:p>
            <a:r>
              <a:rPr lang="en-US" dirty="0"/>
              <a:t>A primer to identifying faults and a basic understanding of how they occur</a:t>
            </a:r>
          </a:p>
        </p:txBody>
      </p:sp>
    </p:spTree>
    <p:extLst>
      <p:ext uri="{BB962C8B-B14F-4D97-AF65-F5344CB8AC3E}">
        <p14:creationId xmlns:p14="http://schemas.microsoft.com/office/powerpoint/2010/main" val="2029894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Sweet Corn – winemaking/storage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Dimethyl Sulfide – smells like sweet canned corn, quince, truffle or shrimp shells.</a:t>
            </a:r>
          </a:p>
          <a:p>
            <a:r>
              <a:rPr lang="en-US" dirty="0"/>
              <a:t>Commonly occurs in ‘light struck’ wines. –white or rose.</a:t>
            </a:r>
          </a:p>
          <a:p>
            <a:r>
              <a:rPr lang="en-US" dirty="0"/>
              <a:t>Wines exposed to excessive sunlight – particularly clear glass </a:t>
            </a:r>
          </a:p>
          <a:p>
            <a:r>
              <a:rPr lang="en-US" dirty="0"/>
              <a:t>Small amounts of Dimethyl Sulfide may not be objectionable as it naturally occurs with fermentation.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74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Sulfur &amp; Sulfide based faults -winemaking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main categories</a:t>
            </a:r>
          </a:p>
          <a:p>
            <a:pPr lvl="1"/>
            <a:r>
              <a:rPr lang="en-US" dirty="0"/>
              <a:t>SO2- Sulfur dioxide (sulfites)  </a:t>
            </a:r>
          </a:p>
          <a:p>
            <a:pPr lvl="1"/>
            <a:r>
              <a:rPr lang="en-US" dirty="0"/>
              <a:t>H2S – Hydrogen sulfide</a:t>
            </a:r>
          </a:p>
          <a:p>
            <a:pPr lvl="1"/>
            <a:r>
              <a:rPr lang="en-US" dirty="0" err="1"/>
              <a:t>Mercaptan</a:t>
            </a:r>
            <a:r>
              <a:rPr lang="en-US" dirty="0"/>
              <a:t> – ethyl </a:t>
            </a:r>
            <a:r>
              <a:rPr lang="en-US" dirty="0" err="1"/>
              <a:t>mercaptan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162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Sulfur (SO2)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SO2- Struck match smell or just sulfur</a:t>
            </a:r>
          </a:p>
          <a:p>
            <a:r>
              <a:rPr lang="en-US" dirty="0"/>
              <a:t>Excessive addition right before bottling.</a:t>
            </a:r>
          </a:p>
          <a:p>
            <a:r>
              <a:rPr lang="en-US" dirty="0"/>
              <a:t>Most noticeable in white wines. Color bleaching in reds.</a:t>
            </a:r>
          </a:p>
          <a:p>
            <a:r>
              <a:rPr lang="en-US" dirty="0"/>
              <a:t>Decanting may help but it is better to just wait 6 to 12 months before opening.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695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Sulfide (H2S)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Smells like rotten eggs, sewer, flatulence.</a:t>
            </a:r>
          </a:p>
          <a:p>
            <a:r>
              <a:rPr lang="en-US" dirty="0"/>
              <a:t>Occurs during a stressed fermentation.</a:t>
            </a:r>
          </a:p>
          <a:p>
            <a:r>
              <a:rPr lang="en-US" dirty="0"/>
              <a:t>Aging on the Lees.</a:t>
            </a:r>
          </a:p>
          <a:p>
            <a:r>
              <a:rPr lang="en-US" dirty="0"/>
              <a:t>Most likely noticeable in barrel aged white wines.</a:t>
            </a:r>
          </a:p>
          <a:p>
            <a:r>
              <a:rPr lang="en-US" dirty="0"/>
              <a:t>Decanting will help if not excessive.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62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Mercaptan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Ethyl </a:t>
            </a:r>
            <a:r>
              <a:rPr lang="en-US" dirty="0" err="1"/>
              <a:t>Mercaptan</a:t>
            </a:r>
            <a:r>
              <a:rPr lang="en-US" dirty="0"/>
              <a:t> – smells like garlic, onion, skunky, rotten cabbage, burnt rubber.</a:t>
            </a:r>
          </a:p>
          <a:p>
            <a:r>
              <a:rPr lang="en-US" dirty="0"/>
              <a:t>Wines with high H2S left untreated develop into </a:t>
            </a:r>
            <a:r>
              <a:rPr lang="en-US" dirty="0" err="1"/>
              <a:t>mercaptans</a:t>
            </a:r>
            <a:endParaRPr lang="en-US" dirty="0"/>
          </a:p>
          <a:p>
            <a:r>
              <a:rPr lang="en-US" dirty="0"/>
              <a:t>Very low sensory threshold.</a:t>
            </a:r>
          </a:p>
          <a:p>
            <a:r>
              <a:rPr lang="en-US" dirty="0"/>
              <a:t>Sometimes can smell like barnyard.</a:t>
            </a:r>
          </a:p>
          <a:p>
            <a:r>
              <a:rPr lang="en-US" dirty="0"/>
              <a:t>Decanting will typically not remove it.</a:t>
            </a:r>
          </a:p>
        </p:txBody>
      </p:sp>
    </p:spTree>
    <p:extLst>
      <p:ext uri="{BB962C8B-B14F-4D97-AF65-F5344CB8AC3E}">
        <p14:creationId xmlns:p14="http://schemas.microsoft.com/office/powerpoint/2010/main" val="1620527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Corked (TCA)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Trichloroanisole</a:t>
            </a:r>
            <a:r>
              <a:rPr lang="en-US" dirty="0"/>
              <a:t> – The grand champion of the stinkers </a:t>
            </a:r>
          </a:p>
          <a:p>
            <a:r>
              <a:rPr lang="en-US" dirty="0"/>
              <a:t>Most commonly forms in the cork and migrates into wine after it is bottled.</a:t>
            </a:r>
          </a:p>
          <a:p>
            <a:r>
              <a:rPr lang="en-US" dirty="0"/>
              <a:t>Smells musty, moldy, mushroom, old wet basement, rotten wet newspaper.</a:t>
            </a:r>
          </a:p>
          <a:p>
            <a:r>
              <a:rPr lang="en-US" dirty="0"/>
              <a:t>Very low sensory threshold -3ppt</a:t>
            </a:r>
          </a:p>
          <a:p>
            <a:r>
              <a:rPr lang="en-US" dirty="0"/>
              <a:t>1 to 2ppt will make the wine seem dead without actually smelling TCA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42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Unripe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Methoxypyarazine</a:t>
            </a:r>
            <a:r>
              <a:rPr lang="en-US" dirty="0"/>
              <a:t> – smells herbaceous, vegetal, grassy, </a:t>
            </a:r>
            <a:r>
              <a:rPr lang="en-US" dirty="0" err="1"/>
              <a:t>stemey</a:t>
            </a:r>
            <a:r>
              <a:rPr lang="en-US" dirty="0"/>
              <a:t>, green bell pepper.</a:t>
            </a:r>
          </a:p>
          <a:p>
            <a:r>
              <a:rPr lang="en-US" dirty="0"/>
              <a:t>Naturally occurring in grapes – shows in the wine if:</a:t>
            </a:r>
          </a:p>
          <a:p>
            <a:pPr lvl="1"/>
            <a:r>
              <a:rPr lang="en-US" dirty="0"/>
              <a:t>Grapes are picked too soon</a:t>
            </a:r>
          </a:p>
          <a:p>
            <a:pPr lvl="1"/>
            <a:r>
              <a:rPr lang="en-US" dirty="0"/>
              <a:t>Vine vigor is not managed </a:t>
            </a:r>
          </a:p>
          <a:p>
            <a:pPr lvl="1"/>
            <a:r>
              <a:rPr lang="en-US" dirty="0"/>
              <a:t>Cold growing season or location</a:t>
            </a:r>
          </a:p>
          <a:p>
            <a:r>
              <a:rPr lang="en-US" dirty="0"/>
              <a:t>Some varieties just have it even when they are very ripe.	</a:t>
            </a:r>
          </a:p>
          <a:p>
            <a:pPr lvl="1"/>
            <a:r>
              <a:rPr lang="en-US" dirty="0"/>
              <a:t>Most notably Cabernet Franc</a:t>
            </a:r>
          </a:p>
          <a:p>
            <a:r>
              <a:rPr lang="en-US" dirty="0"/>
              <a:t>Can be desirable in younger wines but smells like canned green beans with age.</a:t>
            </a:r>
          </a:p>
        </p:txBody>
      </p:sp>
    </p:spTree>
    <p:extLst>
      <p:ext uri="{BB962C8B-B14F-4D97-AF65-F5344CB8AC3E}">
        <p14:creationId xmlns:p14="http://schemas.microsoft.com/office/powerpoint/2010/main" val="4256604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Sediment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Sediment – mostly potassium </a:t>
            </a:r>
            <a:r>
              <a:rPr lang="en-US" dirty="0" err="1"/>
              <a:t>bitartrate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r>
              <a:rPr lang="en-US" dirty="0"/>
              <a:t>-Its in your cupboard at home –Cream of Tartar.</a:t>
            </a:r>
          </a:p>
          <a:p>
            <a:r>
              <a:rPr lang="en-US" dirty="0"/>
              <a:t>More likely to develop in the bottle sooner with very hot vintages.</a:t>
            </a:r>
          </a:p>
          <a:p>
            <a:r>
              <a:rPr lang="en-US" dirty="0"/>
              <a:t>From wines that are not filtered or cold stabilized. </a:t>
            </a:r>
          </a:p>
          <a:p>
            <a:r>
              <a:rPr lang="en-US" dirty="0"/>
              <a:t>Not really a wine fault but an excessive amount is annoying.</a:t>
            </a:r>
          </a:p>
          <a:p>
            <a:r>
              <a:rPr lang="en-US" dirty="0"/>
              <a:t>Decant and/or use a Port filter screen.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542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58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exactly is a wine fault?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Something that has altered the wine not intended by the winemaker.</a:t>
            </a:r>
          </a:p>
          <a:p>
            <a:r>
              <a:rPr lang="en-US" dirty="0"/>
              <a:t>Faults are mostly microbial and/or issues from improper storage.</a:t>
            </a:r>
          </a:p>
          <a:p>
            <a:r>
              <a:rPr lang="en-US" dirty="0"/>
              <a:t>Considered a fault if the presence of something with enough concentration or intensity, detracts from the enjoyment of a wine.</a:t>
            </a:r>
          </a:p>
          <a:p>
            <a:r>
              <a:rPr lang="en-US" dirty="0"/>
              <a:t>Subjective – based on an expectation or style compared to previous experiences.</a:t>
            </a:r>
          </a:p>
          <a:p>
            <a:r>
              <a:rPr lang="en-US" dirty="0"/>
              <a:t>May not be a fault, but stylistic - For example, oxidation is desirable for a sherry but not for a Sauvignon Blanc.</a:t>
            </a:r>
          </a:p>
          <a:p>
            <a:r>
              <a:rPr lang="en-US" dirty="0"/>
              <a:t>Some compounds in low concentration can be desirable.</a:t>
            </a:r>
          </a:p>
        </p:txBody>
      </p:sp>
    </p:spTree>
    <p:extLst>
      <p:ext uri="{BB962C8B-B14F-4D97-AF65-F5344CB8AC3E}">
        <p14:creationId xmlns:p14="http://schemas.microsoft.com/office/powerpoint/2010/main" val="1325871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Olfactory Detection of Wine Faults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Taste is strongly associated with smell –ever had a bad cold?</a:t>
            </a:r>
          </a:p>
          <a:p>
            <a:r>
              <a:rPr lang="en-US" dirty="0"/>
              <a:t>Flavor and mouthfeel can also be altered by faults.</a:t>
            </a:r>
          </a:p>
          <a:p>
            <a:r>
              <a:rPr lang="en-US" dirty="0"/>
              <a:t>But there are visual indicators too. </a:t>
            </a:r>
          </a:p>
          <a:p>
            <a:r>
              <a:rPr lang="en-US" dirty="0"/>
              <a:t>The majority of wine faults can be detected with our nose before we even taste the wine.</a:t>
            </a:r>
          </a:p>
          <a:p>
            <a:pPr marL="457200" lvl="1" indent="0">
              <a:buNone/>
            </a:pPr>
            <a:r>
              <a:rPr lang="en-US" dirty="0"/>
              <a:t>Tip – smell wine with your mouth slightly open.</a:t>
            </a:r>
          </a:p>
          <a:p>
            <a:r>
              <a:rPr lang="en-US" dirty="0"/>
              <a:t>We’ll be mostly using our noses today.</a:t>
            </a:r>
          </a:p>
        </p:txBody>
      </p:sp>
    </p:spTree>
    <p:extLst>
      <p:ext uri="{BB962C8B-B14F-4D97-AF65-F5344CB8AC3E}">
        <p14:creationId xmlns:p14="http://schemas.microsoft.com/office/powerpoint/2010/main" val="348602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Scents of it 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Tip of the nose frustration – you’re not alone.</a:t>
            </a:r>
          </a:p>
          <a:p>
            <a:endParaRPr lang="en-US" dirty="0"/>
          </a:p>
          <a:p>
            <a:r>
              <a:rPr lang="en-US" dirty="0"/>
              <a:t>Sight, sound and touch stimulus is processed through the verbal part of our brain  - so an associative word to describe it is relatively easy.</a:t>
            </a:r>
          </a:p>
          <a:p>
            <a:endParaRPr lang="en-US" dirty="0"/>
          </a:p>
          <a:p>
            <a:r>
              <a:rPr lang="en-US" dirty="0"/>
              <a:t>Smell is the speechless sense – aromas bypass the language center of our brain which requires a greater amount of effort to label it.</a:t>
            </a:r>
          </a:p>
          <a:p>
            <a:endParaRPr lang="en-US" dirty="0"/>
          </a:p>
          <a:p>
            <a:r>
              <a:rPr lang="en-US" dirty="0"/>
              <a:t>Practice and repetition –say it out loud.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05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/>
              <a:t>Human Intervention -winemaking, viticulture, storage.</a:t>
            </a:r>
          </a:p>
          <a:p>
            <a:pPr lvl="1"/>
            <a:r>
              <a:rPr lang="en-US" dirty="0"/>
              <a:t>Wrong winemaking decisions – ±So2, harvest adjustments, picking, vineyard.  </a:t>
            </a:r>
          </a:p>
          <a:p>
            <a:pPr lvl="1"/>
            <a:r>
              <a:rPr lang="en-US" dirty="0"/>
              <a:t>Mother nature – wet, cold, drought, heat.</a:t>
            </a:r>
          </a:p>
          <a:p>
            <a:pPr lvl="1"/>
            <a:r>
              <a:rPr lang="en-US" dirty="0"/>
              <a:t>Inaction (bad winemaking) – struggling fermentations=H2S, lack of wine management – leads to microbial issues.	</a:t>
            </a:r>
          </a:p>
          <a:p>
            <a:r>
              <a:rPr lang="en-US" dirty="0"/>
              <a:t>Microbial</a:t>
            </a:r>
          </a:p>
          <a:p>
            <a:pPr lvl="1"/>
            <a:r>
              <a:rPr lang="en-US" dirty="0"/>
              <a:t>Rogue yeast – Such as </a:t>
            </a:r>
            <a:r>
              <a:rPr lang="en-US" dirty="0" err="1"/>
              <a:t>Brettanomyces</a:t>
            </a:r>
            <a:r>
              <a:rPr lang="en-US" dirty="0"/>
              <a:t> – there are many others.</a:t>
            </a:r>
          </a:p>
          <a:p>
            <a:pPr lvl="1"/>
            <a:r>
              <a:rPr lang="en-US" dirty="0"/>
              <a:t>Bacteria – </a:t>
            </a:r>
            <a:r>
              <a:rPr lang="en-US" dirty="0" err="1"/>
              <a:t>acetobactor</a:t>
            </a:r>
            <a:r>
              <a:rPr lang="en-US" dirty="0"/>
              <a:t> (aerobic), lactobacillus (anaerobic)</a:t>
            </a:r>
          </a:p>
          <a:p>
            <a:pPr lvl="1"/>
            <a:r>
              <a:rPr lang="en-US" dirty="0"/>
              <a:t>Mold derived compounds -TCA 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66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Acetobactor</a:t>
            </a:r>
            <a:r>
              <a:rPr lang="en-US" dirty="0"/>
              <a:t> – microbial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faults –acetic acid &amp; ethyl acetate, commonly lumped into one </a:t>
            </a:r>
          </a:p>
          <a:p>
            <a:pPr marL="457200" lvl="1" indent="0">
              <a:buNone/>
            </a:pPr>
            <a:r>
              <a:rPr lang="en-US" dirty="0"/>
              <a:t>– Known as VA (volatile acidity) in the wine industry</a:t>
            </a:r>
          </a:p>
          <a:p>
            <a:pPr marL="457200" lvl="1" indent="0">
              <a:buNone/>
            </a:pPr>
            <a:r>
              <a:rPr lang="en-US" dirty="0"/>
              <a:t>– All wines have some amount of it.</a:t>
            </a:r>
          </a:p>
          <a:p>
            <a:r>
              <a:rPr lang="en-US" dirty="0"/>
              <a:t>Acetic acid (vinegar)   -sourness/bitterness on the palate in large concentration, particularly in the back of the mouth.</a:t>
            </a:r>
          </a:p>
          <a:p>
            <a:pPr marL="0" indent="0">
              <a:buNone/>
            </a:pPr>
            <a:r>
              <a:rPr lang="en-US" sz="2000" dirty="0"/>
              <a:t>	– Trigeminal stimulant – sharp prickly sensation in the nose</a:t>
            </a:r>
          </a:p>
          <a:p>
            <a:pPr marL="0" indent="0">
              <a:buNone/>
            </a:pPr>
            <a:r>
              <a:rPr lang="en-US" sz="2000" dirty="0"/>
              <a:t>	 –Frey’s syndrome  - parotid gland defect – makes some people sweat.</a:t>
            </a:r>
          </a:p>
          <a:p>
            <a:r>
              <a:rPr lang="en-US" dirty="0"/>
              <a:t>Ethyl acetate- smells like Nail polish remover– lower sensory threshold but a large variation of individual sensitivity to it.</a:t>
            </a:r>
          </a:p>
        </p:txBody>
      </p:sp>
    </p:spTree>
    <p:extLst>
      <p:ext uri="{BB962C8B-B14F-4D97-AF65-F5344CB8AC3E}">
        <p14:creationId xmlns:p14="http://schemas.microsoft.com/office/powerpoint/2010/main" val="173570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Brett - microbial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 err="1"/>
              <a:t>Brettanomyces</a:t>
            </a:r>
            <a:r>
              <a:rPr lang="en-US" dirty="0"/>
              <a:t> yeast – Produces 4-ethyl phenol and can smell like </a:t>
            </a:r>
            <a:r>
              <a:rPr lang="en-US" dirty="0" err="1"/>
              <a:t>band-aid</a:t>
            </a:r>
            <a:r>
              <a:rPr lang="en-US" dirty="0"/>
              <a:t>, horse sweat, barn yard, plastic grocery bag, old leather, rodent feces.</a:t>
            </a:r>
          </a:p>
          <a:p>
            <a:r>
              <a:rPr lang="en-US" dirty="0"/>
              <a:t>Some find it stylistically acceptable in many European wines and Pinot Noir -in small amounts.</a:t>
            </a:r>
          </a:p>
          <a:p>
            <a:r>
              <a:rPr lang="en-US" dirty="0"/>
              <a:t>Can become detectable in a wine several years after bottling.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3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Oxidized -winemaking/storage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Acetaldhyde</a:t>
            </a:r>
            <a:r>
              <a:rPr lang="en-US" dirty="0"/>
              <a:t> – oxidation of ethanol </a:t>
            </a:r>
          </a:p>
          <a:p>
            <a:r>
              <a:rPr lang="en-US" dirty="0"/>
              <a:t>Smells like bruised fruit, nutty, sherry, </a:t>
            </a:r>
            <a:r>
              <a:rPr lang="en-US" dirty="0" err="1"/>
              <a:t>rancio</a:t>
            </a:r>
            <a:r>
              <a:rPr lang="en-US" dirty="0"/>
              <a:t>.</a:t>
            </a:r>
          </a:p>
          <a:p>
            <a:r>
              <a:rPr lang="en-US" dirty="0"/>
              <a:t>Wines will seem flat or lack varietal character. </a:t>
            </a:r>
          </a:p>
          <a:p>
            <a:r>
              <a:rPr lang="en-US" dirty="0"/>
              <a:t>Color is also visual que. Easley detected in white wines –less in reds</a:t>
            </a:r>
          </a:p>
          <a:p>
            <a:r>
              <a:rPr lang="en-US" dirty="0"/>
              <a:t>Age, upright storage, elevated temperatures of storage will accelerate</a:t>
            </a:r>
          </a:p>
          <a:p>
            <a:r>
              <a:rPr lang="en-US" dirty="0"/>
              <a:t>A faulty cork is the primary culprit. </a:t>
            </a:r>
          </a:p>
          <a:p>
            <a:r>
              <a:rPr lang="en-US" dirty="0"/>
              <a:t>Too low of sulfite additions during barrel storage or at bottling.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079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Maderized</a:t>
            </a:r>
            <a:r>
              <a:rPr lang="en-US" dirty="0"/>
              <a:t> –winemaking/storage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Excessive heat during the storage of wine –in bottle or barrel.</a:t>
            </a:r>
          </a:p>
          <a:p>
            <a:r>
              <a:rPr lang="en-US" dirty="0"/>
              <a:t>Cooked/baked fruit aromas, raisin, caramelized fruit, fiberglass resin.</a:t>
            </a:r>
          </a:p>
          <a:p>
            <a:r>
              <a:rPr lang="en-US" dirty="0"/>
              <a:t>Often interchanged with oxidized but it is not the same.</a:t>
            </a:r>
          </a:p>
          <a:p>
            <a:r>
              <a:rPr lang="en-US" dirty="0" err="1"/>
              <a:t>Maderized</a:t>
            </a:r>
            <a:r>
              <a:rPr lang="en-US" dirty="0"/>
              <a:t> smells and taste like baked fruit -oxidized smells like bruised or rotting fruit. </a:t>
            </a:r>
          </a:p>
          <a:p>
            <a:r>
              <a:rPr lang="en-US" dirty="0"/>
              <a:t>Avoid windows with late afternoon sun and no A/C</a:t>
            </a:r>
          </a:p>
        </p:txBody>
      </p:sp>
    </p:spTree>
    <p:extLst>
      <p:ext uri="{BB962C8B-B14F-4D97-AF65-F5344CB8AC3E}">
        <p14:creationId xmlns:p14="http://schemas.microsoft.com/office/powerpoint/2010/main" val="670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1081</Words>
  <Application>Microsoft Office PowerPoint</Application>
  <PresentationFormat>Widescreen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Wine Faults</vt:lpstr>
      <vt:lpstr>What exactly is a wine fault?</vt:lpstr>
      <vt:lpstr>Olfactory Detection of Wine Faults</vt:lpstr>
      <vt:lpstr>Making Scents of it all</vt:lpstr>
      <vt:lpstr>Fault Categories</vt:lpstr>
      <vt:lpstr>Acetobactor – microbial</vt:lpstr>
      <vt:lpstr>Brett - microbial</vt:lpstr>
      <vt:lpstr>Oxidized -winemaking/storage </vt:lpstr>
      <vt:lpstr>Maderized –winemaking/storage</vt:lpstr>
      <vt:lpstr>Sweet Corn – winemaking/storage</vt:lpstr>
      <vt:lpstr>Sulfur &amp; Sulfide based faults -winemaking</vt:lpstr>
      <vt:lpstr>Sulfur (SO2)</vt:lpstr>
      <vt:lpstr>Hydrogen Sulfide (H2S)</vt:lpstr>
      <vt:lpstr>Mercaptan </vt:lpstr>
      <vt:lpstr>Corked (TCA)</vt:lpstr>
      <vt:lpstr>Unripe  </vt:lpstr>
      <vt:lpstr>Sediment </vt:lpstr>
      <vt:lpstr>Any questions? </vt:lpstr>
    </vt:vector>
  </TitlesOfParts>
  <Company>Philips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Lantz, Kevin</dc:creator>
  <cp:lastModifiedBy>Mina Williams</cp:lastModifiedBy>
  <cp:revision>47</cp:revision>
  <dcterms:created xsi:type="dcterms:W3CDTF">2020-01-14T18:12:23Z</dcterms:created>
  <dcterms:modified xsi:type="dcterms:W3CDTF">2020-01-24T00:22:03Z</dcterms:modified>
</cp:coreProperties>
</file>