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96"/>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7/26/21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62BC-AAF9-7C40-87E1-078157D49AF2}"/>
              </a:ext>
            </a:extLst>
          </p:cNvPr>
          <p:cNvSpPr>
            <a:spLocks noGrp="1"/>
          </p:cNvSpPr>
          <p:nvPr>
            <p:ph type="ctrTitle"/>
          </p:nvPr>
        </p:nvSpPr>
        <p:spPr>
          <a:xfrm>
            <a:off x="2683933" y="1802296"/>
            <a:ext cx="6815669" cy="2436556"/>
          </a:xfrm>
        </p:spPr>
        <p:txBody>
          <a:bodyPr/>
          <a:lstStyle/>
          <a:p>
            <a:r>
              <a:rPr lang="en-US" b="1" dirty="0"/>
              <a:t> </a:t>
            </a:r>
            <a:br>
              <a:rPr lang="en-US" dirty="0"/>
            </a:br>
            <a:br>
              <a:rPr lang="en-US" dirty="0"/>
            </a:br>
            <a:br>
              <a:rPr lang="en-US" dirty="0"/>
            </a:br>
            <a:br>
              <a:rPr lang="en-US" dirty="0"/>
            </a:br>
            <a:br>
              <a:rPr lang="en-US" dirty="0"/>
            </a:br>
            <a:br>
              <a:rPr lang="en-US" sz="20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b="1" dirty="0"/>
              <a:t>What Optimizes Intercultural and Global Competency in an Immersion Program:</a:t>
            </a:r>
            <a:br>
              <a:rPr lang="en-US" sz="2000" b="1" dirty="0"/>
            </a:br>
            <a:r>
              <a:rPr lang="en-US" sz="2000" b="1" dirty="0"/>
              <a:t>A Research Proposal and Rationale</a:t>
            </a:r>
            <a:r>
              <a:rPr lang="en-US" b="1" dirty="0"/>
              <a:t> </a:t>
            </a:r>
            <a:br>
              <a:rPr lang="en-US" dirty="0"/>
            </a:br>
            <a:endParaRPr lang="en-US" dirty="0"/>
          </a:p>
        </p:txBody>
      </p:sp>
      <p:sp>
        <p:nvSpPr>
          <p:cNvPr id="3" name="Subtitle 2">
            <a:extLst>
              <a:ext uri="{FF2B5EF4-FFF2-40B4-BE49-F238E27FC236}">
                <a16:creationId xmlns:a16="http://schemas.microsoft.com/office/drawing/2014/main" id="{C4F6542A-FB7C-F046-87FA-B9F388709C78}"/>
              </a:ext>
            </a:extLst>
          </p:cNvPr>
          <p:cNvSpPr>
            <a:spLocks noGrp="1"/>
          </p:cNvSpPr>
          <p:nvPr>
            <p:ph type="subTitle" idx="1"/>
          </p:nvPr>
        </p:nvSpPr>
        <p:spPr>
          <a:xfrm>
            <a:off x="2692398" y="3697357"/>
            <a:ext cx="6815669" cy="1281042"/>
          </a:xfrm>
        </p:spPr>
        <p:txBody>
          <a:bodyPr>
            <a:normAutofit fontScale="77500" lnSpcReduction="20000"/>
          </a:bodyPr>
          <a:lstStyle/>
          <a:p>
            <a:r>
              <a:rPr lang="en-US" dirty="0"/>
              <a:t>Stephanie </a:t>
            </a:r>
            <a:r>
              <a:rPr lang="en-US" dirty="0" err="1"/>
              <a:t>Mikulasek</a:t>
            </a:r>
            <a:endParaRPr lang="en-US" dirty="0"/>
          </a:p>
          <a:p>
            <a:r>
              <a:rPr lang="en-US" dirty="0"/>
              <a:t>EDLE 802: Dr. Maureen Marshall</a:t>
            </a:r>
          </a:p>
          <a:p>
            <a:r>
              <a:rPr lang="en-US" dirty="0"/>
              <a:t>Final Project</a:t>
            </a:r>
          </a:p>
          <a:p>
            <a:r>
              <a:rPr lang="en-US" dirty="0"/>
              <a:t>Summer 2021</a:t>
            </a:r>
          </a:p>
        </p:txBody>
      </p:sp>
    </p:spTree>
    <p:extLst>
      <p:ext uri="{BB962C8B-B14F-4D97-AF65-F5344CB8AC3E}">
        <p14:creationId xmlns:p14="http://schemas.microsoft.com/office/powerpoint/2010/main" val="423559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A2CB-1881-D241-A297-1C8CBCE43BB0}"/>
              </a:ext>
            </a:extLst>
          </p:cNvPr>
          <p:cNvSpPr>
            <a:spLocks noGrp="1"/>
          </p:cNvSpPr>
          <p:nvPr>
            <p:ph type="title"/>
          </p:nvPr>
        </p:nvSpPr>
        <p:spPr/>
        <p:txBody>
          <a:bodyPr>
            <a:normAutofit fontScale="90000"/>
          </a:bodyPr>
          <a:lstStyle/>
          <a:p>
            <a:r>
              <a:rPr lang="en-US" dirty="0"/>
              <a:t>21</a:t>
            </a:r>
            <a:r>
              <a:rPr lang="en-US" baseline="30000" dirty="0"/>
              <a:t>st</a:t>
            </a:r>
            <a:r>
              <a:rPr lang="en-US" dirty="0"/>
              <a:t> Century Skills: </a:t>
            </a:r>
            <a:br>
              <a:rPr lang="en-US" dirty="0"/>
            </a:br>
            <a:r>
              <a:rPr lang="en-US" dirty="0"/>
              <a:t>Intercultural and Global Competency</a:t>
            </a:r>
          </a:p>
        </p:txBody>
      </p:sp>
      <p:sp>
        <p:nvSpPr>
          <p:cNvPr id="3" name="Content Placeholder 2">
            <a:extLst>
              <a:ext uri="{FF2B5EF4-FFF2-40B4-BE49-F238E27FC236}">
                <a16:creationId xmlns:a16="http://schemas.microsoft.com/office/drawing/2014/main" id="{D012B6B3-C3A6-7844-A54F-3309AF665B7C}"/>
              </a:ext>
            </a:extLst>
          </p:cNvPr>
          <p:cNvSpPr>
            <a:spLocks noGrp="1"/>
          </p:cNvSpPr>
          <p:nvPr>
            <p:ph idx="1"/>
          </p:nvPr>
        </p:nvSpPr>
        <p:spPr/>
        <p:txBody>
          <a:bodyPr>
            <a:normAutofit fontScale="92500" lnSpcReduction="20000"/>
          </a:bodyPr>
          <a:lstStyle/>
          <a:p>
            <a:r>
              <a:rPr lang="en-US" sz="2600" dirty="0"/>
              <a:t>Teaching students requires equipping educators</a:t>
            </a:r>
          </a:p>
          <a:p>
            <a:r>
              <a:rPr lang="en-US" sz="2600" dirty="0"/>
              <a:t>How can we optimize the learning of intercultural and global competency?</a:t>
            </a:r>
          </a:p>
          <a:p>
            <a:endParaRPr lang="en-US" dirty="0"/>
          </a:p>
          <a:p>
            <a:endParaRPr lang="en-US" dirty="0"/>
          </a:p>
          <a:p>
            <a:pPr marL="0" indent="0" algn="ctr">
              <a:buNone/>
            </a:pPr>
            <a:r>
              <a:rPr lang="en-US" i="1" dirty="0"/>
              <a:t>“The critical role of teachers in internationalizing P-12 education has never been clearer, yet today’s educators rarely begin their careers with the deep knowledge and robust skills necessary to bring the world into their classrooms.”</a:t>
            </a:r>
          </a:p>
          <a:p>
            <a:pPr marL="0" indent="0" algn="r">
              <a:buNone/>
            </a:pPr>
            <a:r>
              <a:rPr lang="en-US" i="1" dirty="0"/>
              <a:t>								(Longview Foundation, 2008, p. 3)</a:t>
            </a:r>
            <a:endParaRPr lang="en-US" dirty="0"/>
          </a:p>
          <a:p>
            <a:endParaRPr lang="en-US" dirty="0"/>
          </a:p>
        </p:txBody>
      </p:sp>
    </p:spTree>
    <p:extLst>
      <p:ext uri="{BB962C8B-B14F-4D97-AF65-F5344CB8AC3E}">
        <p14:creationId xmlns:p14="http://schemas.microsoft.com/office/powerpoint/2010/main" val="423856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40F1-B140-FA45-A3B8-017CF5904B20}"/>
              </a:ext>
            </a:extLst>
          </p:cNvPr>
          <p:cNvSpPr>
            <a:spLocks noGrp="1"/>
          </p:cNvSpPr>
          <p:nvPr>
            <p:ph type="title"/>
          </p:nvPr>
        </p:nvSpPr>
        <p:spPr/>
        <p:txBody>
          <a:bodyPr/>
          <a:lstStyle/>
          <a:p>
            <a:r>
              <a:rPr lang="en-US" dirty="0"/>
              <a:t>Focus: Immersion Programs</a:t>
            </a:r>
          </a:p>
        </p:txBody>
      </p:sp>
      <p:sp>
        <p:nvSpPr>
          <p:cNvPr id="3" name="Content Placeholder 2">
            <a:extLst>
              <a:ext uri="{FF2B5EF4-FFF2-40B4-BE49-F238E27FC236}">
                <a16:creationId xmlns:a16="http://schemas.microsoft.com/office/drawing/2014/main" id="{061E36DB-7D71-8F47-A656-D347052B9CAB}"/>
              </a:ext>
            </a:extLst>
          </p:cNvPr>
          <p:cNvSpPr>
            <a:spLocks noGrp="1"/>
          </p:cNvSpPr>
          <p:nvPr>
            <p:ph idx="1"/>
          </p:nvPr>
        </p:nvSpPr>
        <p:spPr/>
        <p:txBody>
          <a:bodyPr/>
          <a:lstStyle/>
          <a:p>
            <a:r>
              <a:rPr lang="en-US" dirty="0"/>
              <a:t>Key Question: What are the key components to optimize the development of intercultural and global competency in an immersion program?</a:t>
            </a:r>
          </a:p>
          <a:p>
            <a:endParaRPr lang="en-US" dirty="0"/>
          </a:p>
          <a:p>
            <a:r>
              <a:rPr lang="en-US" dirty="0"/>
              <a:t>What is an immersion program?</a:t>
            </a:r>
          </a:p>
          <a:p>
            <a:pPr lvl="1"/>
            <a:r>
              <a:rPr lang="en-US" dirty="0"/>
              <a:t>At least 14 days living in a foreign country</a:t>
            </a:r>
          </a:p>
          <a:p>
            <a:pPr lvl="1"/>
            <a:r>
              <a:rPr lang="en-US" dirty="0"/>
              <a:t>May be a Study Abroad, faculty-led, short-term, long-term, outsourced, etc.</a:t>
            </a:r>
          </a:p>
        </p:txBody>
      </p:sp>
    </p:spTree>
    <p:extLst>
      <p:ext uri="{BB962C8B-B14F-4D97-AF65-F5344CB8AC3E}">
        <p14:creationId xmlns:p14="http://schemas.microsoft.com/office/powerpoint/2010/main" val="321756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C80C-B671-1240-A938-8A6C30FE7B16}"/>
              </a:ext>
            </a:extLst>
          </p:cNvPr>
          <p:cNvSpPr>
            <a:spLocks noGrp="1"/>
          </p:cNvSpPr>
          <p:nvPr>
            <p:ph type="title"/>
          </p:nvPr>
        </p:nvSpPr>
        <p:spPr/>
        <p:txBody>
          <a:bodyPr/>
          <a:lstStyle/>
          <a:p>
            <a:r>
              <a:rPr lang="en-US" dirty="0"/>
              <a:t>Why focus on teachers?</a:t>
            </a:r>
          </a:p>
        </p:txBody>
      </p:sp>
      <p:sp>
        <p:nvSpPr>
          <p:cNvPr id="3" name="Content Placeholder 2">
            <a:extLst>
              <a:ext uri="{FF2B5EF4-FFF2-40B4-BE49-F238E27FC236}">
                <a16:creationId xmlns:a16="http://schemas.microsoft.com/office/drawing/2014/main" id="{032BEAFE-2EE5-524A-9E7C-6E1AFFDB1D40}"/>
              </a:ext>
            </a:extLst>
          </p:cNvPr>
          <p:cNvSpPr>
            <a:spLocks noGrp="1"/>
          </p:cNvSpPr>
          <p:nvPr>
            <p:ph idx="1"/>
          </p:nvPr>
        </p:nvSpPr>
        <p:spPr/>
        <p:txBody>
          <a:bodyPr>
            <a:normAutofit/>
          </a:bodyPr>
          <a:lstStyle/>
          <a:p>
            <a:r>
              <a:rPr lang="en-US" dirty="0"/>
              <a:t>Teachers convey more than a lesson plan. Their framing of questions, cultural assumptions, biases, approach to different genders, personal background, life experiences and a host of other factors form a lens, or framework, through which they teach. </a:t>
            </a:r>
          </a:p>
          <a:p>
            <a:r>
              <a:rPr lang="en-US" dirty="0"/>
              <a:t>Teachers typically have minimum training in intercultural or global competencies, including the alternative frameworks held by their students, many of whom come from different countries, cultures, traditions and ways of knowing information.</a:t>
            </a:r>
          </a:p>
        </p:txBody>
      </p:sp>
    </p:spTree>
    <p:extLst>
      <p:ext uri="{BB962C8B-B14F-4D97-AF65-F5344CB8AC3E}">
        <p14:creationId xmlns:p14="http://schemas.microsoft.com/office/powerpoint/2010/main" val="380334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B2AB-4665-0E4A-A94B-13028E67742D}"/>
              </a:ext>
            </a:extLst>
          </p:cNvPr>
          <p:cNvSpPr>
            <a:spLocks noGrp="1"/>
          </p:cNvSpPr>
          <p:nvPr>
            <p:ph type="title"/>
          </p:nvPr>
        </p:nvSpPr>
        <p:spPr/>
        <p:txBody>
          <a:bodyPr>
            <a:normAutofit fontScale="90000"/>
          </a:bodyPr>
          <a:lstStyle/>
          <a:p>
            <a:r>
              <a:rPr lang="en-US" dirty="0"/>
              <a:t>How do we know if these identified core components are working?</a:t>
            </a:r>
          </a:p>
        </p:txBody>
      </p:sp>
      <p:sp>
        <p:nvSpPr>
          <p:cNvPr id="3" name="Content Placeholder 2">
            <a:extLst>
              <a:ext uri="{FF2B5EF4-FFF2-40B4-BE49-F238E27FC236}">
                <a16:creationId xmlns:a16="http://schemas.microsoft.com/office/drawing/2014/main" id="{0EC7900F-432B-A34F-BC66-0DA6425BA666}"/>
              </a:ext>
            </a:extLst>
          </p:cNvPr>
          <p:cNvSpPr>
            <a:spLocks noGrp="1"/>
          </p:cNvSpPr>
          <p:nvPr>
            <p:ph idx="1"/>
          </p:nvPr>
        </p:nvSpPr>
        <p:spPr/>
        <p:txBody>
          <a:bodyPr/>
          <a:lstStyle/>
          <a:p>
            <a:r>
              <a:rPr lang="en-US" dirty="0"/>
              <a:t>Qualitative and Quantitative Analysis:</a:t>
            </a:r>
          </a:p>
          <a:p>
            <a:pPr lvl="1"/>
            <a:r>
              <a:rPr lang="en-US" dirty="0"/>
              <a:t>Intercultural Communicative Competence Scale (ICCS) </a:t>
            </a:r>
          </a:p>
          <a:p>
            <a:pPr lvl="1"/>
            <a:r>
              <a:rPr lang="en-US" dirty="0"/>
              <a:t>Bennett’s Developmental Model of Intercultural Sensitivity (DMIS) </a:t>
            </a:r>
          </a:p>
          <a:p>
            <a:pPr lvl="1"/>
            <a:r>
              <a:rPr lang="en-US" dirty="0"/>
              <a:t>Intercultural Development Inventory (IDI)</a:t>
            </a:r>
          </a:p>
          <a:p>
            <a:r>
              <a:rPr lang="en-US" dirty="0"/>
              <a:t>Evaluations, Interviews, Observations</a:t>
            </a:r>
          </a:p>
        </p:txBody>
      </p:sp>
    </p:spTree>
    <p:extLst>
      <p:ext uri="{BB962C8B-B14F-4D97-AF65-F5344CB8AC3E}">
        <p14:creationId xmlns:p14="http://schemas.microsoft.com/office/powerpoint/2010/main" val="127506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156D-05D0-5C49-8301-9B60403A1E36}"/>
              </a:ext>
            </a:extLst>
          </p:cNvPr>
          <p:cNvSpPr>
            <a:spLocks noGrp="1"/>
          </p:cNvSpPr>
          <p:nvPr>
            <p:ph type="title"/>
          </p:nvPr>
        </p:nvSpPr>
        <p:spPr/>
        <p:txBody>
          <a:bodyPr/>
          <a:lstStyle/>
          <a:p>
            <a:r>
              <a:rPr lang="en-US" dirty="0"/>
              <a:t>Deliverable</a:t>
            </a:r>
          </a:p>
        </p:txBody>
      </p:sp>
      <p:sp>
        <p:nvSpPr>
          <p:cNvPr id="3" name="Content Placeholder 2">
            <a:extLst>
              <a:ext uri="{FF2B5EF4-FFF2-40B4-BE49-F238E27FC236}">
                <a16:creationId xmlns:a16="http://schemas.microsoft.com/office/drawing/2014/main" id="{31F4A55F-D228-744A-8F4D-ADF3EAD2F39B}"/>
              </a:ext>
            </a:extLst>
          </p:cNvPr>
          <p:cNvSpPr>
            <a:spLocks noGrp="1"/>
          </p:cNvSpPr>
          <p:nvPr>
            <p:ph idx="1"/>
          </p:nvPr>
        </p:nvSpPr>
        <p:spPr/>
        <p:txBody>
          <a:bodyPr/>
          <a:lstStyle/>
          <a:p>
            <a:r>
              <a:rPr lang="en-US" dirty="0"/>
              <a:t>A framework for instructors to use when designing, implementing, and evaluating an immersion program to build intercultural and global competencies among teachers.</a:t>
            </a:r>
          </a:p>
          <a:p>
            <a:endParaRPr lang="en-US" dirty="0"/>
          </a:p>
          <a:p>
            <a:endParaRPr lang="en-US" dirty="0"/>
          </a:p>
          <a:p>
            <a:pPr algn="r"/>
            <a:r>
              <a:rPr lang="en-US" dirty="0"/>
              <a:t>Next step:  how can we use these components and apply in domestic/local immersion experiences?</a:t>
            </a:r>
          </a:p>
        </p:txBody>
      </p:sp>
    </p:spTree>
    <p:extLst>
      <p:ext uri="{BB962C8B-B14F-4D97-AF65-F5344CB8AC3E}">
        <p14:creationId xmlns:p14="http://schemas.microsoft.com/office/powerpoint/2010/main" val="13333024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100</TotalTime>
  <Words>371</Words>
  <Application>Microsoft Macintosh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                         What Optimizes Intercultural and Global Competency in an Immersion Program: A Research Proposal and Rationale  </vt:lpstr>
      <vt:lpstr>21st Century Skills:  Intercultural and Global Competency</vt:lpstr>
      <vt:lpstr>Focus: Immersion Programs</vt:lpstr>
      <vt:lpstr>Why focus on teachers?</vt:lpstr>
      <vt:lpstr>How do we know if these identified core components are working?</vt:lpstr>
      <vt:lpstr>Deliverable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Optimizes Intercultural and Global Competency in an Immersion Program: A Research Proposal and Rationale  </dc:title>
  <dc:creator>Stephanie Mikulasek</dc:creator>
  <cp:lastModifiedBy>Stephanie Mikulasek</cp:lastModifiedBy>
  <cp:revision>3</cp:revision>
  <dcterms:created xsi:type="dcterms:W3CDTF">2021-07-26T15:02:48Z</dcterms:created>
  <dcterms:modified xsi:type="dcterms:W3CDTF">2021-07-26T16:42:52Z</dcterms:modified>
</cp:coreProperties>
</file>