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68" r:id="rId4"/>
    <p:sldId id="270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3"/>
    <p:restoredTop sz="95255"/>
  </p:normalViewPr>
  <p:slideViewPr>
    <p:cSldViewPr snapToGrid="0" snapToObjects="1">
      <p:cViewPr varScale="1">
        <p:scale>
          <a:sx n="125" d="100"/>
          <a:sy n="125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EE7D4-D8A5-534F-8BF4-C1CF0C9CF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62F0F2-5389-B94F-8401-A9277E103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11E13-8D18-9A4B-A905-B8E95E8C8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5CE48-EA9E-3445-BC13-0A11AECF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27748-F34D-2447-8E2C-2E15CA89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4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12BF1-3FF6-9E45-9063-05A441F3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A338CB-1019-104A-B525-321C9CE65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2AD41-32BC-C144-97F6-0A9F371C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981B7-453B-8043-BA93-F1BE1756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528CD-FCB9-7B44-A3BE-6E4B93370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7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0D74DC-029B-BC40-9596-98791FCB5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7851A-596B-FD46-A0B9-6B7DBC6CE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C9C53-F49E-6343-AF89-0BEEA8EE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2192F-120A-EE4D-BE16-6DBAE877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3628-B015-3B4D-8CD7-EE77F7BD8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9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D8E4D-C5A6-834A-896C-9C3BE7C15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5298D-1CA4-CA46-82AA-2606F8902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C0FF0-34D9-7A48-A52C-7DF1DB35C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7008B-0688-D44E-9168-BE1BAF07B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7B88-7424-7F40-AE99-C286413E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6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699C4-CD2D-8740-A15B-E96B4B802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C8AFD-43E4-3E4B-8EFA-2B4ECF0D5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99DDB-45B1-2C48-A05A-6CBCF8FD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94497-5815-2E44-A554-4ABEA010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BCB7F-7D4C-EE46-BF18-AD5DF467D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3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7D23-C1E6-3249-B3B3-5602DF07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1A506-C8B8-2D4B-AD28-45AB540C4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5E848C-1B9E-4A49-A4D4-A4E5EEF50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E36148-ECA4-A243-AE1E-F54ABB3F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72DBE-6153-9A4F-B5D2-0979EBB0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BE049-5A8C-1749-8BD5-1DCD8D808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9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67C46-B449-C440-8690-79C42FFE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7D84D-4761-154B-BFA4-833B3738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31F66-298E-D640-B260-490818B94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8F9AFC-24EF-744A-BBFD-9CEC00E10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1C2D06-9E9E-1146-A813-192A8AD3D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83C3B8-3BDB-CB4C-9B0C-967EBFAA8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395373-4787-9B4A-9DCD-D20A6A0A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7C7B1B-34FC-1A44-A71B-2F8BBA37C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9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186F-A4F2-F843-8A04-4A8376FA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9ED366-6AFA-3A47-AEC5-B4FE8F27C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024159-DC2A-FC43-880A-641D1FBBD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445CEB-9AEC-3E47-9323-3C203A9E4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3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A81CE-24BC-904A-9A72-03D5C2812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D56798-3168-4D46-AD35-AACF79D2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922DF-0C71-7C4A-8DF3-8A6F66A36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1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F0663-7F6E-0242-8179-9A91F184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613EA-A4F2-BF43-9534-637DFBDEB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179A4-7170-1042-8BFA-D5FCC891E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ED552-1A9F-5249-8F72-59F477EE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B9C88-E80E-5C43-81D2-070042E1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8DCA0-5573-804E-A796-EDDA77C5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0FF5-6647-B948-B9E0-B603C30D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C12966-EF29-BD44-BA1D-6ED3769612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9FB74-7F36-0E48-9377-85A513DD9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119B6-AFCD-CF43-963D-98B2890C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48EA8-7BAD-E446-AFFE-ABDF30C8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9C0BF-AD56-6745-A93F-5850E07D3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24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D241BF-2638-E34C-9631-43C4DAF72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6EF8C-121B-504A-9A2F-58DB637E6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DB45A-64B8-8A42-BB28-B46FBC339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95043-A9E5-504C-9AFC-35DC624E3E82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52CE5-EAF8-F143-8844-B8759B2A6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F8AE4-0E02-5943-A416-640DB55A0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151EF-3CDC-094E-9A5B-52DFF61A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2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7314-4571-F74C-9AF9-ACFA9267B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3111" y="640081"/>
            <a:ext cx="5138808" cy="3352473"/>
          </a:xfrm>
          <a:noFill/>
        </p:spPr>
        <p:txBody>
          <a:bodyPr>
            <a:normAutofit/>
          </a:bodyPr>
          <a:lstStyle/>
          <a:p>
            <a:r>
              <a:rPr lang="en-US" sz="4700"/>
              <a:t>Reconstructive Horizon Analysis (RHA)</a:t>
            </a:r>
            <a:br>
              <a:rPr lang="en-US" sz="4700"/>
            </a:br>
            <a:r>
              <a:rPr lang="en-US" sz="4700"/>
              <a:t>Samples</a:t>
            </a:r>
            <a:br>
              <a:rPr lang="en-US" sz="4700"/>
            </a:br>
            <a:endParaRPr lang="en-US" sz="47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040C9-A82B-3844-A77F-D58A42F4E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3110" y="4157147"/>
            <a:ext cx="5138809" cy="2060774"/>
          </a:xfrm>
          <a:noFill/>
        </p:spPr>
        <p:txBody>
          <a:bodyPr>
            <a:normAutofit/>
          </a:bodyPr>
          <a:lstStyle/>
          <a:p>
            <a:r>
              <a:rPr lang="en-US" dirty="0"/>
              <a:t>EDRS 822</a:t>
            </a:r>
            <a:br>
              <a:rPr lang="en-US" dirty="0"/>
            </a:br>
            <a:r>
              <a:rPr lang="en-US" dirty="0"/>
              <a:t>Dr. Meaghan Call-Cummings</a:t>
            </a:r>
          </a:p>
          <a:p>
            <a:r>
              <a:rPr lang="en-US" dirty="0"/>
              <a:t>Spring 2022</a:t>
            </a:r>
          </a:p>
          <a:p>
            <a:r>
              <a:rPr lang="en-US" dirty="0"/>
              <a:t>Stephanie Mikulasek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13D8DA-B72B-46FB-9E5D-656A0EB0A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6107584" cy="6861717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26">
            <a:extLst>
              <a:ext uri="{FF2B5EF4-FFF2-40B4-BE49-F238E27FC236}">
                <a16:creationId xmlns:a16="http://schemas.microsoft.com/office/drawing/2014/main" id="{63CDDC8E-3FD0-4545-A664-7661835B4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ack">
            <a:extLst>
              <a:ext uri="{FF2B5EF4-FFF2-40B4-BE49-F238E27FC236}">
                <a16:creationId xmlns:a16="http://schemas.microsoft.com/office/drawing/2014/main" id="{D65EF4F6-4E3E-FA6B-CB35-ED0C77EC7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6500" y="1344157"/>
            <a:ext cx="4169664" cy="416966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6935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847AD-AD20-D84E-9C22-46513614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Owen Transcript Practice: Take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C720-3AF8-404F-8F23-127440B92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[99] Owen: </a:t>
            </a:r>
            <a:r>
              <a:rPr lang="en-US" i="1" dirty="0"/>
              <a:t>Yeah, when a government can afford…can I go out on a limb?</a:t>
            </a:r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[MF: You’re saying what I mean, I think and I don’t think you understand what I mean AND/OR Sort of, but I want to try to say something that may not be right AND/OR I don’t know if I understood what you said and I’m nervous but I want to try to explain AND/OR You sort of said it, and now I want to explain but I’m afraid to do this.]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7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897548"/>
              </p:ext>
            </p:extLst>
          </p:nvPr>
        </p:nvGraphicFramePr>
        <p:xfrm>
          <a:off x="315685" y="326571"/>
          <a:ext cx="11473543" cy="626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9333">
                  <a:extLst>
                    <a:ext uri="{9D8B030D-6E8A-4147-A177-3AD203B41FA5}">
                      <a16:colId xmlns:a16="http://schemas.microsoft.com/office/drawing/2014/main" val="3346644321"/>
                    </a:ext>
                  </a:extLst>
                </a:gridCol>
                <a:gridCol w="2279860">
                  <a:extLst>
                    <a:ext uri="{9D8B030D-6E8A-4147-A177-3AD203B41FA5}">
                      <a16:colId xmlns:a16="http://schemas.microsoft.com/office/drawing/2014/main" val="56773785"/>
                    </a:ext>
                  </a:extLst>
                </a:gridCol>
                <a:gridCol w="2515706">
                  <a:extLst>
                    <a:ext uri="{9D8B030D-6E8A-4147-A177-3AD203B41FA5}">
                      <a16:colId xmlns:a16="http://schemas.microsoft.com/office/drawing/2014/main" val="669307346"/>
                    </a:ext>
                  </a:extLst>
                </a:gridCol>
                <a:gridCol w="2515706">
                  <a:extLst>
                    <a:ext uri="{9D8B030D-6E8A-4147-A177-3AD203B41FA5}">
                      <a16:colId xmlns:a16="http://schemas.microsoft.com/office/drawing/2014/main" val="3796683377"/>
                    </a:ext>
                  </a:extLst>
                </a:gridCol>
                <a:gridCol w="2672938">
                  <a:extLst>
                    <a:ext uri="{9D8B030D-6E8A-4147-A177-3AD203B41FA5}">
                      <a16:colId xmlns:a16="http://schemas.microsoft.com/office/drawing/2014/main" val="4267557944"/>
                    </a:ext>
                  </a:extLst>
                </a:gridCol>
              </a:tblGrid>
              <a:tr h="2039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Objective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Subjective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Normative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Identity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2845096558"/>
                  </a:ext>
                </a:extLst>
              </a:tr>
              <a:tr h="16418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Foreground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 want to try a new idea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don’t feel confident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should be able to ask questions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am a courageous person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2294739697"/>
                  </a:ext>
                </a:extLst>
              </a:tr>
              <a:tr h="20545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Midground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 may not know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 wish I felt more comfortable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 should know something that I don’t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I’m not sure of myself.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need help.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1033799977"/>
                  </a:ext>
                </a:extLst>
              </a:tr>
              <a:tr h="22609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Background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 don’t think you know what I meant.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hope you want to hear my idea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Students should be able to explore new ideas in class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I’m fearful of showing my vulnerability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3586485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04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524F-7726-EB4A-942D-F13A0D5D7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Owen Transcript Practice: Take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346B6-9F8D-594B-998F-9D0E11895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[104] E: </a:t>
            </a:r>
            <a:r>
              <a:rPr lang="en-US" i="1" dirty="0"/>
              <a:t>So when governments are wealthy, each citizen gets more wealth.</a:t>
            </a:r>
            <a:r>
              <a:rPr lang="en-US" dirty="0"/>
              <a:t> [OC: E’s voice has a finality to it, as if she is trying to stop Owen from talking anymore.  An uncomfortable tone.]</a:t>
            </a:r>
          </a:p>
          <a:p>
            <a:r>
              <a:rPr lang="en-US" dirty="0">
                <a:highlight>
                  <a:srgbClr val="FFFF00"/>
                </a:highlight>
              </a:rPr>
              <a:t>[MF: Yes, that was a lot of words to say for what I already explained AND/OR let me give you the words for what you are trying to explain AND/OR I’m glad you get it but we need to move on, we’ve already reviewed this AND/OR I’ll repeat the point because I need you to sit back in your chair AND/OR I’m annoyed and wanting to move on AND/OR I want to paraphrase what you’re saying for the rest of the class, and now we need to shift to the next topic.]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9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218355"/>
              </p:ext>
            </p:extLst>
          </p:nvPr>
        </p:nvGraphicFramePr>
        <p:xfrm>
          <a:off x="315685" y="326571"/>
          <a:ext cx="11473543" cy="626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9333">
                  <a:extLst>
                    <a:ext uri="{9D8B030D-6E8A-4147-A177-3AD203B41FA5}">
                      <a16:colId xmlns:a16="http://schemas.microsoft.com/office/drawing/2014/main" val="3346644321"/>
                    </a:ext>
                  </a:extLst>
                </a:gridCol>
                <a:gridCol w="2279860">
                  <a:extLst>
                    <a:ext uri="{9D8B030D-6E8A-4147-A177-3AD203B41FA5}">
                      <a16:colId xmlns:a16="http://schemas.microsoft.com/office/drawing/2014/main" val="56773785"/>
                    </a:ext>
                  </a:extLst>
                </a:gridCol>
                <a:gridCol w="2515706">
                  <a:extLst>
                    <a:ext uri="{9D8B030D-6E8A-4147-A177-3AD203B41FA5}">
                      <a16:colId xmlns:a16="http://schemas.microsoft.com/office/drawing/2014/main" val="669307346"/>
                    </a:ext>
                  </a:extLst>
                </a:gridCol>
                <a:gridCol w="2515706">
                  <a:extLst>
                    <a:ext uri="{9D8B030D-6E8A-4147-A177-3AD203B41FA5}">
                      <a16:colId xmlns:a16="http://schemas.microsoft.com/office/drawing/2014/main" val="3796683377"/>
                    </a:ext>
                  </a:extLst>
                </a:gridCol>
                <a:gridCol w="2672938">
                  <a:extLst>
                    <a:ext uri="{9D8B030D-6E8A-4147-A177-3AD203B41FA5}">
                      <a16:colId xmlns:a16="http://schemas.microsoft.com/office/drawing/2014/main" val="4267557944"/>
                    </a:ext>
                  </a:extLst>
                </a:gridCol>
              </a:tblGrid>
              <a:tr h="2039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Objective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Subjective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Normative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Identity Claim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2845096558"/>
                  </a:ext>
                </a:extLst>
              </a:tr>
              <a:tr h="16418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Foreground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 am summarizing your statement.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I want to affirm your statement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should help my students.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articulate points well.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2294739697"/>
                  </a:ext>
                </a:extLst>
              </a:tr>
              <a:tr h="20545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Midground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 am bringing clarity to your statement.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want to paraphrase your comments and move on.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should clarify his point so that all students understand. 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more clearly articulate a point than a student.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have a responsibility to all students to ensure they understand.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1033799977"/>
                  </a:ext>
                </a:extLst>
              </a:tr>
              <a:tr h="22609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Background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I can better say what you are trying to say.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hope you do not continue trying to make your point.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teacher should and can know the information better than the student.</a:t>
                      </a:r>
                    </a:p>
                  </a:txBody>
                  <a:tcPr marL="50827" marR="50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have the authority and responsibility to make sure the information is shared accurately.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am in charge of this classroom.</a:t>
                      </a:r>
                    </a:p>
                  </a:txBody>
                  <a:tcPr marL="50827" marR="50827" marT="0" marB="0"/>
                </a:tc>
                <a:extLst>
                  <a:ext uri="{0D108BD9-81ED-4DB2-BD59-A6C34878D82A}">
                    <a16:rowId xmlns:a16="http://schemas.microsoft.com/office/drawing/2014/main" val="3586485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938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640</Words>
  <Application>Microsoft Macintosh PowerPoint</Application>
  <PresentationFormat>Widescreen</PresentationFormat>
  <Paragraphs>182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Reconstructive Horizon Analysis (RHA) Samples </vt:lpstr>
      <vt:lpstr>Owen Transcript Practice: Take 1 </vt:lpstr>
      <vt:lpstr>PowerPoint Presentation</vt:lpstr>
      <vt:lpstr>Owen Transcript Practice: Take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Reconstructive Horizon Analysis (RHA) Samples </dc:title>
  <dc:creator>Stephanie Mikulasek</dc:creator>
  <cp:lastModifiedBy>Stephanie Mikulasek</cp:lastModifiedBy>
  <cp:revision>1</cp:revision>
  <dcterms:created xsi:type="dcterms:W3CDTF">2022-04-03T02:44:33Z</dcterms:created>
  <dcterms:modified xsi:type="dcterms:W3CDTF">2025-09-26T16:37:42Z</dcterms:modified>
</cp:coreProperties>
</file>