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801"/>
  </p:normalViewPr>
  <p:slideViewPr>
    <p:cSldViewPr snapToGrid="0" snapToObjects="1">
      <p:cViewPr varScale="1">
        <p:scale>
          <a:sx n="98" d="100"/>
          <a:sy n="98" d="100"/>
        </p:scale>
        <p:origin x="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52A3-942E-C342-A6AB-99D68617D0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8E96CB-B84F-7A42-B87C-3939796087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896546-2E99-334F-9042-D483B12A3844}"/>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5" name="Footer Placeholder 4">
            <a:extLst>
              <a:ext uri="{FF2B5EF4-FFF2-40B4-BE49-F238E27FC236}">
                <a16:creationId xmlns:a16="http://schemas.microsoft.com/office/drawing/2014/main" id="{1EB91B05-135F-B042-8768-C56283780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1DFCF-B3FB-8A4D-859F-8E459D06A1BF}"/>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3815567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0F2A-E251-7848-9597-83FA482867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7BC029-C524-174A-9DE0-D889ACBF4E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9D261-9783-C044-8BE4-8C958D047B54}"/>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5" name="Footer Placeholder 4">
            <a:extLst>
              <a:ext uri="{FF2B5EF4-FFF2-40B4-BE49-F238E27FC236}">
                <a16:creationId xmlns:a16="http://schemas.microsoft.com/office/drawing/2014/main" id="{77AEDCD2-4054-9947-95F9-AB118BBEF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C863E-53E7-9144-BFB7-180164664561}"/>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1615661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7625A5-F037-F941-B0B6-362A2D4AB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49809C-BDBD-D047-AA3D-C30355F0A4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E4DBD-82DF-C349-AF52-A4E0827038F4}"/>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5" name="Footer Placeholder 4">
            <a:extLst>
              <a:ext uri="{FF2B5EF4-FFF2-40B4-BE49-F238E27FC236}">
                <a16:creationId xmlns:a16="http://schemas.microsoft.com/office/drawing/2014/main" id="{6F4A9060-8C87-DE4A-9C8E-A2CAFCBD6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5513E-7B9E-904E-8D15-85BF249076A0}"/>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3928510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395-B999-0E4F-BF04-4C15F4BB7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CDD00-47D9-8D4E-93DB-31F5CC31F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A8525D-6F0C-0B4B-8A84-41C81146771F}"/>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5" name="Footer Placeholder 4">
            <a:extLst>
              <a:ext uri="{FF2B5EF4-FFF2-40B4-BE49-F238E27FC236}">
                <a16:creationId xmlns:a16="http://schemas.microsoft.com/office/drawing/2014/main" id="{7415780E-1C78-EA44-98A1-56F1068A3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DE71E-53E2-C64C-A8B6-6934A1B5EDA9}"/>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384229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CC49-B419-4343-9DB7-9A3681726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36FA33-B34D-C443-8DBE-B3A04D175E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03C9F4-361F-DD45-AA04-700634A0B8A7}"/>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5" name="Footer Placeholder 4">
            <a:extLst>
              <a:ext uri="{FF2B5EF4-FFF2-40B4-BE49-F238E27FC236}">
                <a16:creationId xmlns:a16="http://schemas.microsoft.com/office/drawing/2014/main" id="{D1BBE982-431A-A447-B077-5894044AA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C28BD-9999-4D44-87B4-0158A237C667}"/>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423610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16C4-C521-C442-A55C-24D1EDB5F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BB856-2764-5545-93B8-26C5E80346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9488AA-92FA-B149-91FD-7D018445A8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E7A50F-7D26-054F-A7E3-25383698EC96}"/>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6" name="Footer Placeholder 5">
            <a:extLst>
              <a:ext uri="{FF2B5EF4-FFF2-40B4-BE49-F238E27FC236}">
                <a16:creationId xmlns:a16="http://schemas.microsoft.com/office/drawing/2014/main" id="{0D32E477-5121-D749-9AED-7C809F864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EE814-9405-C343-814A-53313A2ABBC9}"/>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59377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F17C-D7C7-8748-A394-20C564247A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8A15BB-D3D7-D44B-8A50-36C6F9E8B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2C4FA8-1358-D342-B01C-12D6E69F17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2DEFC2-B041-7E4A-A43F-5B03ED7740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376090-02DA-6942-95CD-0FD36AAFE5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2506BA-2E87-2A43-8849-8D897E63D0E5}"/>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8" name="Footer Placeholder 7">
            <a:extLst>
              <a:ext uri="{FF2B5EF4-FFF2-40B4-BE49-F238E27FC236}">
                <a16:creationId xmlns:a16="http://schemas.microsoft.com/office/drawing/2014/main" id="{51D1A2B1-57E3-9949-9EEF-2A1BEB226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A52DD3-EEF0-9E48-ADB5-CA538987B568}"/>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19270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C874E-2530-0941-AF11-EBAB0D1D5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DDCE5-BD3F-6F48-95F4-EE71827460C0}"/>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4" name="Footer Placeholder 3">
            <a:extLst>
              <a:ext uri="{FF2B5EF4-FFF2-40B4-BE49-F238E27FC236}">
                <a16:creationId xmlns:a16="http://schemas.microsoft.com/office/drawing/2014/main" id="{9049EA0C-0F46-F948-985A-F4832D5A3B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A6A5C-7CE6-9B4B-9213-19D18503837C}"/>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345709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5C4E04-FB55-9449-B289-B705D2568CD8}"/>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3" name="Footer Placeholder 2">
            <a:extLst>
              <a:ext uri="{FF2B5EF4-FFF2-40B4-BE49-F238E27FC236}">
                <a16:creationId xmlns:a16="http://schemas.microsoft.com/office/drawing/2014/main" id="{E87F7B73-4166-044A-850E-EB3FB08975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325331-6F7E-3242-BDB1-F4EFDFD9BFDA}"/>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394035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A4173-E100-3A44-BFAF-3672A156E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6ECFB1-469E-8C42-B3BC-B1A82D770F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491ED4-4B8D-424E-B6C7-3E6010768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F4219-F280-814A-8D1D-ED180E1933AF}"/>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6" name="Footer Placeholder 5">
            <a:extLst>
              <a:ext uri="{FF2B5EF4-FFF2-40B4-BE49-F238E27FC236}">
                <a16:creationId xmlns:a16="http://schemas.microsoft.com/office/drawing/2014/main" id="{FD92DD38-81DC-B643-9740-C0559328E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8E75F-717F-A54A-9365-23100C973543}"/>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72565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B5-14C4-C042-BBB0-6C3C4B29D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C619A8-C6C0-124A-B99D-A627F917C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65900E-0DB5-3B43-993B-8665B1D33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C71D4-EF77-404C-B3F5-6AF4706E76E8}"/>
              </a:ext>
            </a:extLst>
          </p:cNvPr>
          <p:cNvSpPr>
            <a:spLocks noGrp="1"/>
          </p:cNvSpPr>
          <p:nvPr>
            <p:ph type="dt" sz="half" idx="10"/>
          </p:nvPr>
        </p:nvSpPr>
        <p:spPr/>
        <p:txBody>
          <a:bodyPr/>
          <a:lstStyle/>
          <a:p>
            <a:fld id="{288191D8-FC97-5F46-88DE-EC56B3FF4A5E}" type="datetimeFigureOut">
              <a:rPr lang="en-US" smtClean="0"/>
              <a:t>12/4/21</a:t>
            </a:fld>
            <a:endParaRPr lang="en-US"/>
          </a:p>
        </p:txBody>
      </p:sp>
      <p:sp>
        <p:nvSpPr>
          <p:cNvPr id="6" name="Footer Placeholder 5">
            <a:extLst>
              <a:ext uri="{FF2B5EF4-FFF2-40B4-BE49-F238E27FC236}">
                <a16:creationId xmlns:a16="http://schemas.microsoft.com/office/drawing/2014/main" id="{D1B88118-FB8C-3240-BDB8-E3C4C1F51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2B381-7E65-C34D-AC0C-AB1C425B13CC}"/>
              </a:ext>
            </a:extLst>
          </p:cNvPr>
          <p:cNvSpPr>
            <a:spLocks noGrp="1"/>
          </p:cNvSpPr>
          <p:nvPr>
            <p:ph type="sldNum" sz="quarter" idx="12"/>
          </p:nvPr>
        </p:nvSpPr>
        <p:spPr/>
        <p:txBody>
          <a:bodyPr/>
          <a:lstStyle/>
          <a:p>
            <a:fld id="{384F8A43-A9FF-7C47-8A3E-F14C36F4045D}" type="slidenum">
              <a:rPr lang="en-US" smtClean="0"/>
              <a:t>‹#›</a:t>
            </a:fld>
            <a:endParaRPr lang="en-US"/>
          </a:p>
        </p:txBody>
      </p:sp>
    </p:spTree>
    <p:extLst>
      <p:ext uri="{BB962C8B-B14F-4D97-AF65-F5344CB8AC3E}">
        <p14:creationId xmlns:p14="http://schemas.microsoft.com/office/powerpoint/2010/main" val="395297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DC8187-6554-B94A-BA16-38AC1038F1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7965FC-7623-DA4C-947E-295AB2CA1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71053-42D4-7644-9E36-0A399E00EC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191D8-FC97-5F46-88DE-EC56B3FF4A5E}" type="datetimeFigureOut">
              <a:rPr lang="en-US" smtClean="0"/>
              <a:t>12/4/21</a:t>
            </a:fld>
            <a:endParaRPr lang="en-US"/>
          </a:p>
        </p:txBody>
      </p:sp>
      <p:sp>
        <p:nvSpPr>
          <p:cNvPr id="5" name="Footer Placeholder 4">
            <a:extLst>
              <a:ext uri="{FF2B5EF4-FFF2-40B4-BE49-F238E27FC236}">
                <a16:creationId xmlns:a16="http://schemas.microsoft.com/office/drawing/2014/main" id="{D8E763FE-3047-4145-9FB3-D47DEA9B9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35A63-4912-EC48-A418-671B93AEE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F8A43-A9FF-7C47-8A3E-F14C36F4045D}" type="slidenum">
              <a:rPr lang="en-US" smtClean="0"/>
              <a:t>‹#›</a:t>
            </a:fld>
            <a:endParaRPr lang="en-US"/>
          </a:p>
        </p:txBody>
      </p:sp>
    </p:spTree>
    <p:extLst>
      <p:ext uri="{BB962C8B-B14F-4D97-AF65-F5344CB8AC3E}">
        <p14:creationId xmlns:p14="http://schemas.microsoft.com/office/powerpoint/2010/main" val="3515685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E7E73-59DF-F140-9138-72F0D824074B}"/>
              </a:ext>
            </a:extLst>
          </p:cNvPr>
          <p:cNvSpPr>
            <a:spLocks noGrp="1"/>
          </p:cNvSpPr>
          <p:nvPr>
            <p:ph type="title"/>
          </p:nvPr>
        </p:nvSpPr>
        <p:spPr>
          <a:xfrm>
            <a:off x="307538" y="224126"/>
            <a:ext cx="5801650" cy="1503073"/>
          </a:xfrm>
          <a:solidFill>
            <a:schemeClr val="accent2">
              <a:lumMod val="20000"/>
              <a:lumOff val="80000"/>
            </a:schemeClr>
          </a:solidFill>
        </p:spPr>
        <p:txBody>
          <a:bodyPr>
            <a:normAutofit/>
          </a:bodyPr>
          <a:lstStyle/>
          <a:p>
            <a:r>
              <a:rPr lang="en-US" sz="2400" b="1" dirty="0"/>
              <a:t>A Qualitative Study: Student perspectives on the intersection of international immersion programs and intercultural competency</a:t>
            </a:r>
          </a:p>
        </p:txBody>
      </p:sp>
      <p:sp>
        <p:nvSpPr>
          <p:cNvPr id="28" name="Content Placeholder 27">
            <a:extLst>
              <a:ext uri="{FF2B5EF4-FFF2-40B4-BE49-F238E27FC236}">
                <a16:creationId xmlns:a16="http://schemas.microsoft.com/office/drawing/2014/main" id="{BB1F63A7-7699-4695-A076-BE320E7AD0A2}"/>
              </a:ext>
            </a:extLst>
          </p:cNvPr>
          <p:cNvSpPr>
            <a:spLocks noGrp="1"/>
          </p:cNvSpPr>
          <p:nvPr>
            <p:ph idx="1"/>
          </p:nvPr>
        </p:nvSpPr>
        <p:spPr>
          <a:xfrm>
            <a:off x="617563" y="2055463"/>
            <a:ext cx="5181600" cy="4325201"/>
          </a:xfrm>
          <a:ln w="19050">
            <a:solidFill>
              <a:schemeClr val="bg1"/>
            </a:solidFill>
          </a:ln>
        </p:spPr>
        <p:txBody>
          <a:bodyPr>
            <a:noAutofit/>
          </a:bodyPr>
          <a:lstStyle/>
          <a:p>
            <a:pPr>
              <a:buFont typeface="Wingdings" pitchFamily="2" charset="2"/>
              <a:buChar char="Ø"/>
            </a:pPr>
            <a:r>
              <a:rPr lang="en-US" sz="1800" u="sng" dirty="0">
                <a:solidFill>
                  <a:schemeClr val="bg1"/>
                </a:solidFill>
              </a:rPr>
              <a:t>Rationale: </a:t>
            </a:r>
            <a:r>
              <a:rPr lang="en-US" sz="1800" dirty="0">
                <a:solidFill>
                  <a:schemeClr val="bg1"/>
                </a:solidFill>
              </a:rPr>
              <a:t>International immersion programs are recognized tools to help students develop their intercultural and competencies to become 21</a:t>
            </a:r>
            <a:r>
              <a:rPr lang="en-US" sz="1800" baseline="30000" dirty="0">
                <a:solidFill>
                  <a:schemeClr val="bg1"/>
                </a:solidFill>
              </a:rPr>
              <a:t>st</a:t>
            </a:r>
            <a:r>
              <a:rPr lang="en-US" sz="1800" dirty="0">
                <a:solidFill>
                  <a:schemeClr val="bg1"/>
                </a:solidFill>
              </a:rPr>
              <a:t> century citizens able to productively engage with other peoples and cultures.  Inconclusive is what components of an immersion program optimize the development of these competencies and seem most influential to participants. </a:t>
            </a:r>
          </a:p>
          <a:p>
            <a:pPr>
              <a:buFont typeface="Wingdings" pitchFamily="2" charset="2"/>
              <a:buChar char="Ø"/>
            </a:pPr>
            <a:r>
              <a:rPr lang="en-US" sz="1800" u="sng" dirty="0">
                <a:solidFill>
                  <a:schemeClr val="bg1"/>
                </a:solidFill>
              </a:rPr>
              <a:t>RQ: </a:t>
            </a:r>
            <a:r>
              <a:rPr lang="en-US" sz="1800" dirty="0">
                <a:solidFill>
                  <a:schemeClr val="bg1"/>
                </a:solidFill>
              </a:rPr>
              <a:t>How might students describe their immersion experience and its effect on developing, or not, their intercultural and global competencies?  </a:t>
            </a:r>
          </a:p>
          <a:p>
            <a:pPr>
              <a:buFont typeface="Wingdings" pitchFamily="2" charset="2"/>
              <a:buChar char="Ø"/>
            </a:pPr>
            <a:r>
              <a:rPr lang="en-US" sz="1800" u="sng" dirty="0">
                <a:solidFill>
                  <a:schemeClr val="bg1"/>
                </a:solidFill>
              </a:rPr>
              <a:t>Goal</a:t>
            </a:r>
            <a:r>
              <a:rPr lang="en-US" sz="1800" dirty="0">
                <a:solidFill>
                  <a:schemeClr val="bg1"/>
                </a:solidFill>
              </a:rPr>
              <a:t>: Identify components of an immersion program that optimize the development of intercultural and global competencies to create standard best practices for design and implementation.</a:t>
            </a:r>
            <a:r>
              <a:rPr lang="en-US" sz="1800" dirty="0">
                <a:solidFill>
                  <a:schemeClr val="bg1"/>
                </a:solidFill>
                <a:effectLst/>
              </a:rPr>
              <a:t> </a:t>
            </a:r>
          </a:p>
        </p:txBody>
      </p:sp>
      <p:pic>
        <p:nvPicPr>
          <p:cNvPr id="23" name="Content Placeholder 22" descr="Vintage stores and buildings">
            <a:extLst>
              <a:ext uri="{FF2B5EF4-FFF2-40B4-BE49-F238E27FC236}">
                <a16:creationId xmlns:a16="http://schemas.microsoft.com/office/drawing/2014/main" id="{86BE3954-C236-FB4E-8A92-8A55DB9E17CB}"/>
              </a:ext>
            </a:extLst>
          </p:cNvPr>
          <p:cNvPicPr>
            <a:picLocks noChangeAspect="1"/>
          </p:cNvPicPr>
          <p:nvPr/>
        </p:nvPicPr>
        <p:blipFill rotWithShape="1">
          <a:blip r:embed="rId4">
            <a:alphaModFix amt="35000"/>
          </a:blip>
          <a:srcRect l="22337" r="19625"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5" name="TextBox 24">
            <a:extLst>
              <a:ext uri="{FF2B5EF4-FFF2-40B4-BE49-F238E27FC236}">
                <a16:creationId xmlns:a16="http://schemas.microsoft.com/office/drawing/2014/main" id="{40338C2E-A60E-654A-B468-510AAEC20F2D}"/>
              </a:ext>
            </a:extLst>
          </p:cNvPr>
          <p:cNvSpPr txBox="1"/>
          <p:nvPr/>
        </p:nvSpPr>
        <p:spPr>
          <a:xfrm>
            <a:off x="838200" y="6434666"/>
            <a:ext cx="10778067" cy="369332"/>
          </a:xfrm>
          <a:prstGeom prst="rect">
            <a:avLst/>
          </a:prstGeom>
          <a:noFill/>
        </p:spPr>
        <p:txBody>
          <a:bodyPr wrap="square" rtlCol="0">
            <a:spAutoFit/>
          </a:bodyPr>
          <a:lstStyle/>
          <a:p>
            <a:pPr algn="ctr"/>
            <a:r>
              <a:rPr lang="en-US" dirty="0">
                <a:solidFill>
                  <a:schemeClr val="bg1"/>
                </a:solidFill>
              </a:rPr>
              <a:t>Stephanie Mikulasek | EDRS 812: Dr. Anastasia Samaras | Fall 2021 | George Mason University</a:t>
            </a:r>
          </a:p>
        </p:txBody>
      </p:sp>
      <p:pic>
        <p:nvPicPr>
          <p:cNvPr id="35" name="Picture 34" descr="A person wearing jeans with a suitcase holding travel documents, including a passport, tickets, maps">
            <a:extLst>
              <a:ext uri="{FF2B5EF4-FFF2-40B4-BE49-F238E27FC236}">
                <a16:creationId xmlns:a16="http://schemas.microsoft.com/office/drawing/2014/main" id="{F1ED7873-5A84-FA4C-8A1B-5BC6A2C5347F}"/>
              </a:ext>
            </a:extLst>
          </p:cNvPr>
          <p:cNvPicPr>
            <a:picLocks noChangeAspect="1"/>
          </p:cNvPicPr>
          <p:nvPr/>
        </p:nvPicPr>
        <p:blipFill>
          <a:blip r:embed="rId5">
            <a:alphaModFix amt="20000"/>
          </a:blip>
          <a:stretch>
            <a:fillRect/>
          </a:stretch>
        </p:blipFill>
        <p:spPr>
          <a:xfrm>
            <a:off x="292826" y="194073"/>
            <a:ext cx="5801650" cy="1503074"/>
          </a:xfrm>
          <a:prstGeom prst="rect">
            <a:avLst/>
          </a:prstGeom>
        </p:spPr>
      </p:pic>
      <p:sp>
        <p:nvSpPr>
          <p:cNvPr id="26" name="TextBox 25">
            <a:extLst>
              <a:ext uri="{FF2B5EF4-FFF2-40B4-BE49-F238E27FC236}">
                <a16:creationId xmlns:a16="http://schemas.microsoft.com/office/drawing/2014/main" id="{DD16CD30-1073-F44D-9D38-EE379FDF7DF7}"/>
              </a:ext>
            </a:extLst>
          </p:cNvPr>
          <p:cNvSpPr txBox="1"/>
          <p:nvPr/>
        </p:nvSpPr>
        <p:spPr>
          <a:xfrm>
            <a:off x="6536022" y="2371009"/>
            <a:ext cx="5029538" cy="4247317"/>
          </a:xfrm>
          <a:prstGeom prst="rect">
            <a:avLst/>
          </a:prstGeom>
          <a:noFill/>
        </p:spPr>
        <p:txBody>
          <a:bodyPr wrap="square" rtlCol="0">
            <a:spAutoFit/>
          </a:bodyPr>
          <a:lstStyle/>
          <a:p>
            <a:endParaRPr lang="en-US" dirty="0">
              <a:solidFill>
                <a:schemeClr val="bg1"/>
              </a:solidFill>
            </a:endParaRPr>
          </a:p>
          <a:p>
            <a:pPr marL="285750" indent="-285750">
              <a:buFont typeface="Wingdings" pitchFamily="2" charset="2"/>
              <a:buChar char="Ø"/>
            </a:pPr>
            <a:r>
              <a:rPr lang="en-US" dirty="0">
                <a:solidFill>
                  <a:schemeClr val="bg1"/>
                </a:solidFill>
              </a:rPr>
              <a:t>Discussion: Critical reflection and service learning are the keys; destinations most distinct from U.S. culture have a greater impact; pre-departure and re-entry programing is essential; autonomy matters</a:t>
            </a:r>
          </a:p>
          <a:p>
            <a:endParaRPr lang="en-US" dirty="0">
              <a:solidFill>
                <a:schemeClr val="bg1"/>
              </a:solidFill>
            </a:endParaRPr>
          </a:p>
          <a:p>
            <a:pPr marL="285750" indent="-285750">
              <a:buFont typeface="Wingdings" pitchFamily="2" charset="2"/>
              <a:buChar char="Ø"/>
            </a:pPr>
            <a:r>
              <a:rPr lang="en-US" dirty="0">
                <a:solidFill>
                  <a:schemeClr val="bg1"/>
                </a:solidFill>
              </a:rPr>
              <a:t>Learnings: Ask only one question at a time – Question Clumping does not work.  Interview questions are a guide. Discovery in the data continues. Interview specifically preservice teachers and more students.  Longitudinal study. </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27" name="Audio Recording Dec 4, 2021 at 8:27:05 PM" descr="Audio Recording Dec 4, 2021 at 8:27:05 PM">
            <a:hlinkClick r:id="" action="ppaction://media"/>
            <a:extLst>
              <a:ext uri="{FF2B5EF4-FFF2-40B4-BE49-F238E27FC236}">
                <a16:creationId xmlns:a16="http://schemas.microsoft.com/office/drawing/2014/main" id="{BE2DE5FD-4994-3E4D-8EA0-8E13A7C8F0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6498" y="5718033"/>
            <a:ext cx="812800" cy="812800"/>
          </a:xfrm>
          <a:prstGeom prst="rect">
            <a:avLst/>
          </a:prstGeom>
        </p:spPr>
      </p:pic>
      <p:sp>
        <p:nvSpPr>
          <p:cNvPr id="36" name="TextBox 35">
            <a:extLst>
              <a:ext uri="{FF2B5EF4-FFF2-40B4-BE49-F238E27FC236}">
                <a16:creationId xmlns:a16="http://schemas.microsoft.com/office/drawing/2014/main" id="{95FF8DD6-D037-654F-A5AC-40995BCD56BF}"/>
              </a:ext>
            </a:extLst>
          </p:cNvPr>
          <p:cNvSpPr txBox="1"/>
          <p:nvPr/>
        </p:nvSpPr>
        <p:spPr>
          <a:xfrm>
            <a:off x="6536023" y="224126"/>
            <a:ext cx="5243276" cy="2092881"/>
          </a:xfrm>
          <a:prstGeom prst="rect">
            <a:avLst/>
          </a:prstGeom>
          <a:noFill/>
          <a:ln w="19050">
            <a:solidFill>
              <a:schemeClr val="bg1"/>
            </a:solidFill>
          </a:ln>
        </p:spPr>
        <p:txBody>
          <a:bodyPr wrap="square" rtlCol="0">
            <a:spAutoFit/>
          </a:bodyPr>
          <a:lstStyle/>
          <a:p>
            <a:r>
              <a:rPr lang="en-US" sz="1600" u="sng" dirty="0">
                <a:solidFill>
                  <a:schemeClr val="bg1"/>
                </a:solidFill>
              </a:rPr>
              <a:t>Findings: </a:t>
            </a:r>
          </a:p>
          <a:p>
            <a:r>
              <a:rPr lang="en-US" sz="1600" dirty="0">
                <a:solidFill>
                  <a:schemeClr val="bg1"/>
                </a:solidFill>
              </a:rPr>
              <a:t>(1) pre-departure (parental/family history and preparation), </a:t>
            </a:r>
          </a:p>
          <a:p>
            <a:r>
              <a:rPr lang="en-US" sz="1600" dirty="0">
                <a:solidFill>
                  <a:schemeClr val="bg1"/>
                </a:solidFill>
              </a:rPr>
              <a:t>(2) personal engagement (people to people and internship/service learning) </a:t>
            </a:r>
          </a:p>
          <a:p>
            <a:r>
              <a:rPr lang="en-US" sz="1600" dirty="0">
                <a:solidFill>
                  <a:schemeClr val="bg1"/>
                </a:solidFill>
              </a:rPr>
              <a:t>(3) internal shifts (critical reflection and career/future goals) </a:t>
            </a:r>
          </a:p>
          <a:p>
            <a:r>
              <a:rPr lang="en-US" sz="1600" dirty="0">
                <a:solidFill>
                  <a:schemeClr val="bg1"/>
                </a:solidFill>
              </a:rPr>
              <a:t>(4) agency (sense of control) </a:t>
            </a:r>
          </a:p>
          <a:p>
            <a:r>
              <a:rPr lang="en-US" sz="1600" dirty="0">
                <a:solidFill>
                  <a:schemeClr val="bg1"/>
                </a:solidFill>
              </a:rPr>
              <a:t>(5) structure of program (instructor/group dynamics)</a:t>
            </a:r>
          </a:p>
          <a:p>
            <a:r>
              <a:rPr lang="en-US" dirty="0"/>
              <a:t>: </a:t>
            </a:r>
          </a:p>
        </p:txBody>
      </p:sp>
    </p:spTree>
    <p:extLst>
      <p:ext uri="{BB962C8B-B14F-4D97-AF65-F5344CB8AC3E}">
        <p14:creationId xmlns:p14="http://schemas.microsoft.com/office/powerpoint/2010/main" val="118506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57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274</Words>
  <Application>Microsoft Macintosh PowerPoint</Application>
  <PresentationFormat>Widescreen</PresentationFormat>
  <Paragraphs>17</Paragraphs>
  <Slides>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A Qualitative Study: Student perspectives on the intersection of international immersion programs and intercultural competency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Qualitative Study: Student perspectives on the intersection of international immersion programs and intercultural competency</dc:title>
  <dc:creator>Stephanie Mikulasek</dc:creator>
  <cp:lastModifiedBy>Stephanie Mikulasek</cp:lastModifiedBy>
  <cp:revision>1</cp:revision>
  <dcterms:created xsi:type="dcterms:W3CDTF">2021-12-05T00:11:45Z</dcterms:created>
  <dcterms:modified xsi:type="dcterms:W3CDTF">2021-12-05T01:52:09Z</dcterms:modified>
</cp:coreProperties>
</file>