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8" d="100"/>
          <a:sy n="168" d="100"/>
        </p:scale>
        <p:origin x="2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75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609953"/>
            <a:ext cx="7715250" cy="10772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4200"/>
              </a:lnSpc>
              <a:buNone/>
            </a:pPr>
            <a:r>
              <a:rPr lang="en-US" sz="3512" b="1" dirty="0">
                <a:solidFill>
                  <a:srgbClr val="1A237E"/>
                </a:solidFill>
              </a:rPr>
              <a:t>Dissonant Edges as Catalysts for Transformational Development</a:t>
            </a:r>
            <a:endParaRPr lang="en-US" sz="3512" dirty="0"/>
          </a:p>
        </p:txBody>
      </p:sp>
      <p:sp>
        <p:nvSpPr>
          <p:cNvPr id="4" name="Text 1"/>
          <p:cNvSpPr/>
          <p:nvPr/>
        </p:nvSpPr>
        <p:spPr>
          <a:xfrm>
            <a:off x="714375" y="2591563"/>
            <a:ext cx="6429375" cy="6400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704" dirty="0">
                <a:solidFill>
                  <a:srgbClr val="424242"/>
                </a:solidFill>
              </a:rPr>
              <a:t>Integrating Adult Development Theory, Transformative Learning Theory, and Intercultural Competency</a:t>
            </a:r>
            <a:endParaRPr lang="en-US" sz="1704" dirty="0"/>
          </a:p>
        </p:txBody>
      </p:sp>
      <p:sp>
        <p:nvSpPr>
          <p:cNvPr id="5" name="Text 2"/>
          <p:cNvSpPr/>
          <p:nvPr/>
        </p:nvSpPr>
        <p:spPr>
          <a:xfrm>
            <a:off x="957263" y="3660223"/>
            <a:ext cx="7472363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237E"/>
                </a:solidFill>
              </a:rPr>
              <a:t>Stephanie Mikulasek</a:t>
            </a:r>
            <a:endParaRPr lang="en-US" sz="1397" dirty="0"/>
          </a:p>
        </p:txBody>
      </p:sp>
      <p:sp>
        <p:nvSpPr>
          <p:cNvPr id="6" name="Text 3"/>
          <p:cNvSpPr/>
          <p:nvPr/>
        </p:nvSpPr>
        <p:spPr>
          <a:xfrm>
            <a:off x="957263" y="4019197"/>
            <a:ext cx="7472363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159" dirty="0">
                <a:solidFill>
                  <a:srgbClr val="424242"/>
                </a:solidFill>
              </a:rPr>
              <a:t>George Mason University - IEEL PhD Program</a:t>
            </a:r>
            <a:endParaRPr lang="en-US" sz="1159" dirty="0"/>
          </a:p>
        </p:txBody>
      </p:sp>
      <p:sp>
        <p:nvSpPr>
          <p:cNvPr id="7" name="Text 4"/>
          <p:cNvSpPr/>
          <p:nvPr/>
        </p:nvSpPr>
        <p:spPr>
          <a:xfrm>
            <a:off x="957263" y="4319234"/>
            <a:ext cx="7472363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159" dirty="0">
                <a:solidFill>
                  <a:srgbClr val="424242"/>
                </a:solidFill>
              </a:rPr>
              <a:t>Chapter Two - Knowledge Evidence Paper</a:t>
            </a:r>
            <a:endParaRPr lang="en-US" sz="11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46613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Research Gaps and Dissertation Implications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571500" y="1237655"/>
            <a:ext cx="3605892" cy="292894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237E"/>
                </a:solidFill>
              </a:rPr>
              <a:t>Identified Gaps</a:t>
            </a:r>
            <a:endParaRPr lang="en-US" sz="1090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1803797"/>
            <a:ext cx="112514" cy="128588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755452" y="1780580"/>
            <a:ext cx="724337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Theoretical</a:t>
            </a:r>
            <a:endParaRPr lang="en-US" sz="885" dirty="0"/>
          </a:p>
        </p:txBody>
      </p:sp>
      <p:sp>
        <p:nvSpPr>
          <p:cNvPr id="7" name="Text 3"/>
          <p:cNvSpPr/>
          <p:nvPr/>
        </p:nvSpPr>
        <p:spPr>
          <a:xfrm>
            <a:off x="571500" y="1991320"/>
            <a:ext cx="3605892" cy="342900"/>
          </a:xfrm>
          <a:prstGeom prst="rect">
            <a:avLst/>
          </a:prstGeom>
          <a:noFill/>
          <a:ln/>
        </p:spPr>
        <p:txBody>
          <a:bodyPr wrap="square" lIns="238125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Disciplinary fragmentation prevents integration; focus on developmental outcomes rather than mechanisms.</a:t>
            </a:r>
            <a:endParaRPr lang="en-US" sz="834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536031"/>
            <a:ext cx="112514" cy="128588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755452" y="2512814"/>
            <a:ext cx="59948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Empirical</a:t>
            </a:r>
            <a:endParaRPr lang="en-US" sz="885" dirty="0"/>
          </a:p>
        </p:txBody>
      </p:sp>
      <p:sp>
        <p:nvSpPr>
          <p:cNvPr id="10" name="Text 5"/>
          <p:cNvSpPr/>
          <p:nvPr/>
        </p:nvSpPr>
        <p:spPr>
          <a:xfrm>
            <a:off x="571500" y="2723555"/>
            <a:ext cx="3605892" cy="342900"/>
          </a:xfrm>
          <a:prstGeom prst="rect">
            <a:avLst/>
          </a:prstGeom>
          <a:noFill/>
          <a:ln/>
        </p:spPr>
        <p:txBody>
          <a:bodyPr wrap="square" lIns="238125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Research rarely links ADT stages to IC outcomes; facilitator characteristics and lived experience remain under-examined.</a:t>
            </a:r>
            <a:endParaRPr lang="en-US" sz="834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3268266"/>
            <a:ext cx="128588" cy="128588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771525" y="3245048"/>
            <a:ext cx="55832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Practical</a:t>
            </a:r>
            <a:endParaRPr lang="en-US" sz="885" dirty="0"/>
          </a:p>
        </p:txBody>
      </p:sp>
      <p:sp>
        <p:nvSpPr>
          <p:cNvPr id="13" name="Text 7"/>
          <p:cNvSpPr/>
          <p:nvPr/>
        </p:nvSpPr>
        <p:spPr>
          <a:xfrm>
            <a:off x="571500" y="3455789"/>
            <a:ext cx="3605892" cy="342900"/>
          </a:xfrm>
          <a:prstGeom prst="rect">
            <a:avLst/>
          </a:prstGeom>
          <a:noFill/>
          <a:ln/>
        </p:spPr>
        <p:txBody>
          <a:bodyPr wrap="square" lIns="238125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Inconsistent program effectiveness; lack of systematic, developmentally-informed facilitator preparation.</a:t>
            </a:r>
            <a:endParaRPr lang="en-US" sz="834" dirty="0"/>
          </a:p>
        </p:txBody>
      </p:sp>
      <p:sp>
        <p:nvSpPr>
          <p:cNvPr id="14" name="Text 8"/>
          <p:cNvSpPr/>
          <p:nvPr/>
        </p:nvSpPr>
        <p:spPr>
          <a:xfrm>
            <a:off x="4606017" y="1237655"/>
            <a:ext cx="3966483" cy="292894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237E"/>
                </a:solidFill>
              </a:rPr>
              <a:t>Dissertation Research Questions</a:t>
            </a:r>
            <a:endParaRPr lang="en-US" sz="1090" dirty="0"/>
          </a:p>
        </p:txBody>
      </p:sp>
      <p:sp>
        <p:nvSpPr>
          <p:cNvPr id="15" name="Text 9"/>
          <p:cNvSpPr/>
          <p:nvPr/>
        </p:nvSpPr>
        <p:spPr>
          <a:xfrm>
            <a:off x="4606017" y="1601986"/>
            <a:ext cx="178594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C5CAE9"/>
                </a:solidFill>
              </a:rPr>
              <a:t>01</a:t>
            </a:r>
            <a:endParaRPr lang="en-US" sz="987" dirty="0"/>
          </a:p>
        </p:txBody>
      </p:sp>
      <p:sp>
        <p:nvSpPr>
          <p:cNvPr id="16" name="Text 10"/>
          <p:cNvSpPr/>
          <p:nvPr/>
        </p:nvSpPr>
        <p:spPr>
          <a:xfrm>
            <a:off x="4891767" y="1601986"/>
            <a:ext cx="3680733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How do facilitators' developmental stages and IC influence their capacity to design and facilitate transformative experiences?</a:t>
            </a:r>
            <a:endParaRPr lang="en-US" sz="942" dirty="0"/>
          </a:p>
        </p:txBody>
      </p:sp>
      <p:sp>
        <p:nvSpPr>
          <p:cNvPr id="17" name="Text 11"/>
          <p:cNvSpPr/>
          <p:nvPr/>
        </p:nvSpPr>
        <p:spPr>
          <a:xfrm>
            <a:off x="4606017" y="2249193"/>
            <a:ext cx="178594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C5CAE9"/>
                </a:solidFill>
              </a:rPr>
              <a:t>02</a:t>
            </a:r>
            <a:endParaRPr lang="en-US" sz="987" dirty="0"/>
          </a:p>
        </p:txBody>
      </p:sp>
      <p:sp>
        <p:nvSpPr>
          <p:cNvPr id="18" name="Text 12"/>
          <p:cNvSpPr/>
          <p:nvPr/>
        </p:nvSpPr>
        <p:spPr>
          <a:xfrm>
            <a:off x="4891767" y="2249193"/>
            <a:ext cx="3680733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How do dissonant edges function as catalysts for development across ADT, TLT, and IC domains?</a:t>
            </a:r>
            <a:endParaRPr lang="en-US" sz="942" dirty="0"/>
          </a:p>
        </p:txBody>
      </p:sp>
      <p:sp>
        <p:nvSpPr>
          <p:cNvPr id="19" name="Text 13"/>
          <p:cNvSpPr/>
          <p:nvPr/>
        </p:nvSpPr>
        <p:spPr>
          <a:xfrm>
            <a:off x="4606017" y="2716383"/>
            <a:ext cx="178594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C5CAE9"/>
                </a:solidFill>
              </a:rPr>
              <a:t>03</a:t>
            </a:r>
            <a:endParaRPr lang="en-US" sz="987" dirty="0"/>
          </a:p>
        </p:txBody>
      </p:sp>
      <p:sp>
        <p:nvSpPr>
          <p:cNvPr id="20" name="Text 14"/>
          <p:cNvSpPr/>
          <p:nvPr/>
        </p:nvSpPr>
        <p:spPr>
          <a:xfrm>
            <a:off x="4891767" y="2716383"/>
            <a:ext cx="3680733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How can participants be supported in the liminal space of dissonant edges to promote transformation?</a:t>
            </a:r>
            <a:endParaRPr lang="en-US" sz="942" dirty="0"/>
          </a:p>
        </p:txBody>
      </p:sp>
      <p:sp>
        <p:nvSpPr>
          <p:cNvPr id="21" name="Text 15"/>
          <p:cNvSpPr/>
          <p:nvPr/>
        </p:nvSpPr>
        <p:spPr>
          <a:xfrm>
            <a:off x="4606017" y="3183573"/>
            <a:ext cx="178594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C5CAE9"/>
                </a:solidFill>
              </a:rPr>
              <a:t>04</a:t>
            </a:r>
            <a:endParaRPr lang="en-US" sz="987" dirty="0"/>
          </a:p>
        </p:txBody>
      </p:sp>
      <p:sp>
        <p:nvSpPr>
          <p:cNvPr id="22" name="Text 16"/>
          <p:cNvSpPr/>
          <p:nvPr/>
        </p:nvSpPr>
        <p:spPr>
          <a:xfrm>
            <a:off x="4891767" y="3183573"/>
            <a:ext cx="3680733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What interventions support facilitator development toward greater capacity to work with dissonant edges?</a:t>
            </a:r>
            <a:endParaRPr lang="en-US" sz="942" dirty="0"/>
          </a:p>
        </p:txBody>
      </p:sp>
      <p:sp>
        <p:nvSpPr>
          <p:cNvPr id="23" name="Shape 17"/>
          <p:cNvSpPr/>
          <p:nvPr/>
        </p:nvSpPr>
        <p:spPr>
          <a:xfrm>
            <a:off x="4606017" y="4021234"/>
            <a:ext cx="3966483" cy="1036541"/>
          </a:xfrm>
          <a:prstGeom prst="rect">
            <a:avLst/>
          </a:prstGeom>
          <a:solidFill>
            <a:srgbClr val="F5F5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18"/>
          <p:cNvSpPr/>
          <p:nvPr/>
        </p:nvSpPr>
        <p:spPr>
          <a:xfrm>
            <a:off x="4606017" y="4021234"/>
            <a:ext cx="28575" cy="1036541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8892" y="4187326"/>
            <a:ext cx="96441" cy="128588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4845332" y="4164109"/>
            <a:ext cx="199299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Methodological Approach</a:t>
            </a:r>
            <a:endParaRPr lang="en-US" sz="885" dirty="0"/>
          </a:p>
        </p:txBody>
      </p:sp>
      <p:sp>
        <p:nvSpPr>
          <p:cNvPr id="27" name="Text 20"/>
          <p:cNvSpPr/>
          <p:nvPr/>
        </p:nvSpPr>
        <p:spPr>
          <a:xfrm>
            <a:off x="4748892" y="4374849"/>
            <a:ext cx="3680733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Mixed-methods design combining developmental interviews, quantitative assessments (IDI), and phenomenological inquiry.</a:t>
            </a:r>
            <a:endParaRPr lang="en-US" sz="94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28625"/>
            <a:ext cx="8286750" cy="9322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Conclusion: Toward Transformative Intercultural Leadership</a:t>
            </a:r>
            <a:endParaRPr lang="en-US" sz="2436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5" y="1643955"/>
            <a:ext cx="192881" cy="17145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28663" y="1632347"/>
            <a:ext cx="207699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Theoretical Integration</a:t>
            </a:r>
            <a:endParaRPr lang="en-US" sz="987" dirty="0"/>
          </a:p>
        </p:txBody>
      </p:sp>
      <p:sp>
        <p:nvSpPr>
          <p:cNvPr id="6" name="Text 2"/>
          <p:cNvSpPr/>
          <p:nvPr/>
        </p:nvSpPr>
        <p:spPr>
          <a:xfrm>
            <a:off x="428625" y="1969889"/>
            <a:ext cx="4071938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IC development, transformative learning, and adult development are dimensions of unified dynamics. "Dissonant edges" explain </a:t>
            </a:r>
            <a:r>
              <a:rPr lang="en-US" sz="942" i="1" dirty="0">
                <a:solidFill>
                  <a:srgbClr val="424242"/>
                </a:solidFill>
              </a:rPr>
              <a:t>how</a:t>
            </a:r>
            <a:r>
              <a:rPr lang="en-US" sz="942" dirty="0">
                <a:solidFill>
                  <a:srgbClr val="424242"/>
                </a:solidFill>
              </a:rPr>
              <a:t> and </a:t>
            </a:r>
            <a:r>
              <a:rPr lang="en-US" sz="942" i="1" dirty="0">
                <a:solidFill>
                  <a:srgbClr val="424242"/>
                </a:solidFill>
              </a:rPr>
              <a:t>why</a:t>
            </a:r>
            <a:r>
              <a:rPr lang="en-US" sz="942" dirty="0">
                <a:solidFill>
                  <a:srgbClr val="424242"/>
                </a:solidFill>
              </a:rPr>
              <a:t> transformation occurs.</a:t>
            </a:r>
            <a:endParaRPr lang="en-US" sz="942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1643955"/>
            <a:ext cx="171450" cy="17145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922044" y="1632347"/>
            <a:ext cx="193796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Practical Implications</a:t>
            </a:r>
            <a:endParaRPr lang="en-US" sz="987" dirty="0"/>
          </a:p>
        </p:txBody>
      </p:sp>
      <p:sp>
        <p:nvSpPr>
          <p:cNvPr id="9" name="Text 4"/>
          <p:cNvSpPr/>
          <p:nvPr/>
        </p:nvSpPr>
        <p:spPr>
          <a:xfrm>
            <a:off x="4643438" y="1969889"/>
            <a:ext cx="4071938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Development cannot be forced but must be invited. The facilitator's art lies in designing experiences that bring participants into productive relationship with complexity.</a:t>
            </a:r>
            <a:endParaRPr lang="en-US" sz="942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625" y="2807326"/>
            <a:ext cx="171450" cy="17145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07231" y="2795718"/>
            <a:ext cx="128760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Social Urgency</a:t>
            </a:r>
            <a:endParaRPr lang="en-US" sz="987" dirty="0"/>
          </a:p>
        </p:txBody>
      </p:sp>
      <p:sp>
        <p:nvSpPr>
          <p:cNvPr id="12" name="Text 6"/>
          <p:cNvSpPr/>
          <p:nvPr/>
        </p:nvSpPr>
        <p:spPr>
          <a:xfrm>
            <a:off x="428625" y="3133260"/>
            <a:ext cx="4071938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Rising global polarization demands leaders capable of navigating intercultural complexity. This research addresses urgent needs for evidence-based facilitator preparation.</a:t>
            </a:r>
            <a:endParaRPr lang="en-US" sz="942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3438" y="2807326"/>
            <a:ext cx="171450" cy="171450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4922044" y="2795718"/>
            <a:ext cx="136847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Future Research</a:t>
            </a:r>
            <a:endParaRPr lang="en-US" sz="987" dirty="0"/>
          </a:p>
        </p:txBody>
      </p:sp>
      <p:sp>
        <p:nvSpPr>
          <p:cNvPr id="15" name="Text 8"/>
          <p:cNvSpPr/>
          <p:nvPr/>
        </p:nvSpPr>
        <p:spPr>
          <a:xfrm>
            <a:off x="4643438" y="3133260"/>
            <a:ext cx="4071938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Chapter 3 will present a mixed-methods design to examine facilitator characteristics and edge experiences, providing practical wisdom for urgent social needs.</a:t>
            </a:r>
            <a:endParaRPr lang="en-US" sz="942" dirty="0"/>
          </a:p>
        </p:txBody>
      </p:sp>
      <p:sp>
        <p:nvSpPr>
          <p:cNvPr id="16" name="Shape 9"/>
          <p:cNvSpPr/>
          <p:nvPr/>
        </p:nvSpPr>
        <p:spPr>
          <a:xfrm>
            <a:off x="428625" y="3887679"/>
            <a:ext cx="8286750" cy="1184384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0"/>
          <p:cNvSpPr/>
          <p:nvPr/>
        </p:nvSpPr>
        <p:spPr>
          <a:xfrm>
            <a:off x="557213" y="4016266"/>
            <a:ext cx="80295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kern="0" spc="2" dirty="0">
                <a:solidFill>
                  <a:srgbClr val="C5CAE9"/>
                </a:solidFill>
              </a:rPr>
              <a:t>Central Insight</a:t>
            </a:r>
            <a:endParaRPr lang="en-US" sz="683" dirty="0"/>
          </a:p>
        </p:txBody>
      </p:sp>
      <p:sp>
        <p:nvSpPr>
          <p:cNvPr id="18" name="Text 11"/>
          <p:cNvSpPr/>
          <p:nvPr/>
        </p:nvSpPr>
        <p:spPr>
          <a:xfrm>
            <a:off x="557213" y="4223435"/>
            <a:ext cx="8029575" cy="7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269" i="1" dirty="0">
                <a:solidFill>
                  <a:srgbClr val="FFFFFF"/>
                </a:solidFill>
              </a:rPr>
              <a:t>"The most profound and sustainable shifts in human behavior occur not through knowledge acquisition but through transformation in meaning-making—catalyzed at dissonant edges where current frameworks prove inadequate and new possibilities emerge."</a:t>
            </a:r>
            <a:endParaRPr lang="en-US" sz="126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471889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46613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References</a:t>
            </a:r>
            <a:endParaRPr lang="en-US" sz="2436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1263551"/>
            <a:ext cx="132159" cy="14287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75097" y="1237655"/>
            <a:ext cx="2361177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kern="0" spc="1" dirty="0">
                <a:solidFill>
                  <a:srgbClr val="1A237E"/>
                </a:solidFill>
              </a:rPr>
              <a:t>Foundational Frameworks</a:t>
            </a:r>
            <a:endParaRPr lang="en-US" sz="987" dirty="0"/>
          </a:p>
        </p:txBody>
      </p:sp>
      <p:sp>
        <p:nvSpPr>
          <p:cNvPr id="6" name="Text 2"/>
          <p:cNvSpPr/>
          <p:nvPr/>
        </p:nvSpPr>
        <p:spPr>
          <a:xfrm>
            <a:off x="571500" y="1560909"/>
            <a:ext cx="3857625" cy="48359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Bennett, M. J. (1986). A developmental approach to training for intercultural sensitivity. </a:t>
            </a:r>
            <a:r>
              <a:rPr lang="en-US" sz="834" i="1" dirty="0">
                <a:solidFill>
                  <a:srgbClr val="424242"/>
                </a:solidFill>
              </a:rPr>
              <a:t>International Journal of Intercultural Relations</a:t>
            </a:r>
            <a:r>
              <a:rPr lang="en-US" sz="834" dirty="0">
                <a:solidFill>
                  <a:srgbClr val="424242"/>
                </a:solidFill>
              </a:rPr>
              <a:t>, 10(2), 179-196.</a:t>
            </a:r>
            <a:endParaRPr lang="en-US" sz="834" dirty="0"/>
          </a:p>
        </p:txBody>
      </p:sp>
      <p:sp>
        <p:nvSpPr>
          <p:cNvPr id="7" name="Text 3"/>
          <p:cNvSpPr/>
          <p:nvPr/>
        </p:nvSpPr>
        <p:spPr>
          <a:xfrm>
            <a:off x="571500" y="2115945"/>
            <a:ext cx="3857625" cy="48717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Bennett, M. J. (1993). Towards ethnorelativism: A developmental model of intercultural sensitivity. In R. M. Paige (Ed.), </a:t>
            </a:r>
            <a:r>
              <a:rPr lang="en-US" sz="834" i="1" dirty="0">
                <a:solidFill>
                  <a:srgbClr val="424242"/>
                </a:solidFill>
              </a:rPr>
              <a:t>Education for the intercultural experience</a:t>
            </a:r>
            <a:r>
              <a:rPr lang="en-US" sz="834" dirty="0">
                <a:solidFill>
                  <a:srgbClr val="424242"/>
                </a:solidFill>
              </a:rPr>
              <a:t>. Intercultural Press.</a:t>
            </a:r>
            <a:endParaRPr lang="en-US" sz="834" dirty="0"/>
          </a:p>
        </p:txBody>
      </p:sp>
      <p:sp>
        <p:nvSpPr>
          <p:cNvPr id="8" name="Text 4"/>
          <p:cNvSpPr/>
          <p:nvPr/>
        </p:nvSpPr>
        <p:spPr>
          <a:xfrm>
            <a:off x="571500" y="2674553"/>
            <a:ext cx="3857625" cy="327161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Berger, J. G. (2012). </a:t>
            </a:r>
            <a:r>
              <a:rPr lang="en-US" sz="834" i="1" dirty="0">
                <a:solidFill>
                  <a:srgbClr val="424242"/>
                </a:solidFill>
              </a:rPr>
              <a:t>Changing on the job: Developing leaders for a complex world</a:t>
            </a:r>
            <a:r>
              <a:rPr lang="en-US" sz="834" dirty="0">
                <a:solidFill>
                  <a:srgbClr val="424242"/>
                </a:solidFill>
              </a:rPr>
              <a:t>. Stanford University Press.</a:t>
            </a:r>
            <a:endParaRPr lang="en-US" sz="834" dirty="0"/>
          </a:p>
        </p:txBody>
      </p:sp>
      <p:sp>
        <p:nvSpPr>
          <p:cNvPr id="9" name="Text 5"/>
          <p:cNvSpPr/>
          <p:nvPr/>
        </p:nvSpPr>
        <p:spPr>
          <a:xfrm>
            <a:off x="571500" y="3073152"/>
            <a:ext cx="3857625" cy="32359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Cook-Greuter, S. R. (2004). Making the case for a developmental perspective. </a:t>
            </a:r>
            <a:r>
              <a:rPr lang="en-US" sz="834" i="1" dirty="0">
                <a:solidFill>
                  <a:srgbClr val="424242"/>
                </a:solidFill>
              </a:rPr>
              <a:t>Industrial and Commercial Training</a:t>
            </a:r>
            <a:r>
              <a:rPr lang="en-US" sz="834" dirty="0">
                <a:solidFill>
                  <a:srgbClr val="424242"/>
                </a:solidFill>
              </a:rPr>
              <a:t>, 36(7), 275-281.</a:t>
            </a:r>
            <a:endParaRPr lang="en-US" sz="834" dirty="0"/>
          </a:p>
        </p:txBody>
      </p:sp>
      <p:sp>
        <p:nvSpPr>
          <p:cNvPr id="10" name="Text 6"/>
          <p:cNvSpPr/>
          <p:nvPr/>
        </p:nvSpPr>
        <p:spPr>
          <a:xfrm>
            <a:off x="571500" y="3468179"/>
            <a:ext cx="3857625" cy="48717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Deardorff, D. K. (2006). Identification and assessment of intercultural competence as a student outcome of internationalization. </a:t>
            </a:r>
            <a:r>
              <a:rPr lang="en-US" sz="834" i="1" dirty="0">
                <a:solidFill>
                  <a:srgbClr val="424242"/>
                </a:solidFill>
              </a:rPr>
              <a:t>Journal of Studies in International Education</a:t>
            </a:r>
            <a:r>
              <a:rPr lang="en-US" sz="834" dirty="0">
                <a:solidFill>
                  <a:srgbClr val="424242"/>
                </a:solidFill>
              </a:rPr>
              <a:t>, 10(3), 241-266.</a:t>
            </a:r>
            <a:endParaRPr lang="en-US" sz="834" dirty="0"/>
          </a:p>
        </p:txBody>
      </p:sp>
      <p:sp>
        <p:nvSpPr>
          <p:cNvPr id="11" name="Text 7"/>
          <p:cNvSpPr/>
          <p:nvPr/>
        </p:nvSpPr>
        <p:spPr>
          <a:xfrm>
            <a:off x="571500" y="4026787"/>
            <a:ext cx="3857625" cy="48359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Hammer, M. R., Bennett, M. J., &amp; Wiseman, R. (2003). Measuring intercultural sensitivity: The Intercultural Development Inventory. </a:t>
            </a:r>
            <a:r>
              <a:rPr lang="en-US" sz="834" i="1" dirty="0">
                <a:solidFill>
                  <a:srgbClr val="424242"/>
                </a:solidFill>
              </a:rPr>
              <a:t>International Journal of Intercultural Relations</a:t>
            </a:r>
            <a:r>
              <a:rPr lang="en-US" sz="834" dirty="0">
                <a:solidFill>
                  <a:srgbClr val="424242"/>
                </a:solidFill>
              </a:rPr>
              <a:t>, 27(4), 421-443.</a:t>
            </a:r>
            <a:endParaRPr lang="en-US" sz="834" dirty="0"/>
          </a:p>
        </p:txBody>
      </p:sp>
      <p:sp>
        <p:nvSpPr>
          <p:cNvPr id="12" name="Text 8"/>
          <p:cNvSpPr/>
          <p:nvPr/>
        </p:nvSpPr>
        <p:spPr>
          <a:xfrm>
            <a:off x="571500" y="4581823"/>
            <a:ext cx="3857625" cy="32359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Kegan, R. (1994). </a:t>
            </a:r>
            <a:r>
              <a:rPr lang="en-US" sz="834" i="1" dirty="0">
                <a:solidFill>
                  <a:srgbClr val="424242"/>
                </a:solidFill>
              </a:rPr>
              <a:t>In over our heads: The mental demands of modern life</a:t>
            </a:r>
            <a:r>
              <a:rPr lang="en-US" sz="834" dirty="0">
                <a:solidFill>
                  <a:srgbClr val="424242"/>
                </a:solidFill>
              </a:rPr>
              <a:t>. Harvard University Press.</a:t>
            </a:r>
            <a:endParaRPr lang="en-US" sz="834" dirty="0"/>
          </a:p>
        </p:txBody>
      </p:sp>
      <p:sp>
        <p:nvSpPr>
          <p:cNvPr id="13" name="Text 9"/>
          <p:cNvSpPr/>
          <p:nvPr/>
        </p:nvSpPr>
        <p:spPr>
          <a:xfrm>
            <a:off x="571500" y="4976850"/>
            <a:ext cx="3857625" cy="32359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Mezirow, J. (1991). </a:t>
            </a:r>
            <a:r>
              <a:rPr lang="en-US" sz="834" i="1" dirty="0">
                <a:solidFill>
                  <a:srgbClr val="424242"/>
                </a:solidFill>
              </a:rPr>
              <a:t>Transformative dimensions of adult learning</a:t>
            </a:r>
            <a:r>
              <a:rPr lang="en-US" sz="834" dirty="0">
                <a:solidFill>
                  <a:srgbClr val="424242"/>
                </a:solidFill>
              </a:rPr>
              <a:t>. Jossey-Bass.</a:t>
            </a:r>
            <a:endParaRPr lang="en-US" sz="834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4875" y="1263551"/>
            <a:ext cx="150019" cy="142875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936331" y="1237655"/>
            <a:ext cx="217142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kern="0" spc="1" dirty="0">
                <a:solidFill>
                  <a:srgbClr val="1A237E"/>
                </a:solidFill>
              </a:rPr>
              <a:t>Immersion &amp; Application</a:t>
            </a:r>
            <a:endParaRPr lang="en-US" sz="987" dirty="0"/>
          </a:p>
        </p:txBody>
      </p:sp>
      <p:sp>
        <p:nvSpPr>
          <p:cNvPr id="16" name="Text 11"/>
          <p:cNvSpPr/>
          <p:nvPr/>
        </p:nvSpPr>
        <p:spPr>
          <a:xfrm>
            <a:off x="4714875" y="1560909"/>
            <a:ext cx="3857625" cy="48359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Cushner, K. (2011). Intercultural research in teacher education: An essential intersection in the preparation of globally competent teachers. </a:t>
            </a:r>
            <a:r>
              <a:rPr lang="en-US" sz="834" i="1" dirty="0">
                <a:solidFill>
                  <a:srgbClr val="424242"/>
                </a:solidFill>
              </a:rPr>
              <a:t>Action in Teacher Education</a:t>
            </a:r>
            <a:r>
              <a:rPr lang="en-US" sz="834" dirty="0">
                <a:solidFill>
                  <a:srgbClr val="424242"/>
                </a:solidFill>
              </a:rPr>
              <a:t>, 33(6), 601-614.</a:t>
            </a:r>
            <a:endParaRPr lang="en-US" sz="834" dirty="0"/>
          </a:p>
        </p:txBody>
      </p:sp>
      <p:sp>
        <p:nvSpPr>
          <p:cNvPr id="17" name="Text 12"/>
          <p:cNvSpPr/>
          <p:nvPr/>
        </p:nvSpPr>
        <p:spPr>
          <a:xfrm>
            <a:off x="4714875" y="2115945"/>
            <a:ext cx="3857625" cy="48359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Dunn, A. H., Dotson, E. K., Cross, S. B., Kesner, J., &amp; Lundahl, B. (2014). Clarifying the content of experiences abroad. </a:t>
            </a:r>
            <a:r>
              <a:rPr lang="en-US" sz="834" i="1" dirty="0">
                <a:solidFill>
                  <a:srgbClr val="424242"/>
                </a:solidFill>
              </a:rPr>
              <a:t>Teaching Education</a:t>
            </a:r>
            <a:r>
              <a:rPr lang="en-US" sz="834" dirty="0">
                <a:solidFill>
                  <a:srgbClr val="424242"/>
                </a:solidFill>
              </a:rPr>
              <a:t>, 25(3), 285-309.</a:t>
            </a:r>
            <a:endParaRPr lang="en-US" sz="834" dirty="0"/>
          </a:p>
        </p:txBody>
      </p:sp>
      <p:sp>
        <p:nvSpPr>
          <p:cNvPr id="18" name="Text 13"/>
          <p:cNvSpPr/>
          <p:nvPr/>
        </p:nvSpPr>
        <p:spPr>
          <a:xfrm>
            <a:off x="4714875" y="2670981"/>
            <a:ext cx="3857625" cy="643607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Niehaus, E., &amp; Crain, L. K. (2013). Act local or global? Comparing student experiences in domestic and international service-learning programs. </a:t>
            </a:r>
            <a:r>
              <a:rPr lang="en-US" sz="834" i="1" dirty="0">
                <a:solidFill>
                  <a:srgbClr val="424242"/>
                </a:solidFill>
              </a:rPr>
              <a:t>Journal of Student Affairs Research and Practice</a:t>
            </a:r>
            <a:r>
              <a:rPr lang="en-US" sz="834" dirty="0">
                <a:solidFill>
                  <a:srgbClr val="424242"/>
                </a:solidFill>
              </a:rPr>
              <a:t>, 50(3), 281-298.</a:t>
            </a:r>
            <a:endParaRPr lang="en-US" sz="834" dirty="0"/>
          </a:p>
        </p:txBody>
      </p:sp>
      <p:sp>
        <p:nvSpPr>
          <p:cNvPr id="19" name="Text 14"/>
          <p:cNvSpPr/>
          <p:nvPr/>
        </p:nvSpPr>
        <p:spPr>
          <a:xfrm>
            <a:off x="4714875" y="3386026"/>
            <a:ext cx="3857625" cy="48717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Rexeisen, R. J., Anderson, P. H., Lawton, L., &amp; Hubbard, A. C. (2006). Short-term study abroad and intercultural sensitivity. </a:t>
            </a:r>
            <a:r>
              <a:rPr lang="en-US" sz="834" i="1" dirty="0">
                <a:solidFill>
                  <a:srgbClr val="424242"/>
                </a:solidFill>
              </a:rPr>
              <a:t>International Journal of Intercultural Relations</a:t>
            </a:r>
            <a:r>
              <a:rPr lang="en-US" sz="834" dirty="0">
                <a:solidFill>
                  <a:srgbClr val="424242"/>
                </a:solidFill>
              </a:rPr>
              <a:t>, 30(4), 457-469.</a:t>
            </a:r>
            <a:endParaRPr lang="en-US" sz="834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4875" y="4041967"/>
            <a:ext cx="167878" cy="142875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4954191" y="4016071"/>
            <a:ext cx="210383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kern="0" spc="1" dirty="0">
                <a:solidFill>
                  <a:srgbClr val="1A237E"/>
                </a:solidFill>
              </a:rPr>
              <a:t>Integration &amp; Synthesis</a:t>
            </a:r>
            <a:endParaRPr lang="en-US" sz="987" dirty="0"/>
          </a:p>
        </p:txBody>
      </p:sp>
      <p:sp>
        <p:nvSpPr>
          <p:cNvPr id="22" name="Text 16"/>
          <p:cNvSpPr/>
          <p:nvPr/>
        </p:nvSpPr>
        <p:spPr>
          <a:xfrm>
            <a:off x="4714875" y="4339326"/>
            <a:ext cx="3857625" cy="32359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Kjellström, S., &amp; Stålne, K. (2017). Adult development theory and research. </a:t>
            </a:r>
            <a:r>
              <a:rPr lang="en-US" sz="834" i="1" dirty="0">
                <a:solidFill>
                  <a:srgbClr val="424242"/>
                </a:solidFill>
              </a:rPr>
              <a:t>Scandinavian Journal of Psychology</a:t>
            </a:r>
            <a:r>
              <a:rPr lang="en-US" sz="834" dirty="0">
                <a:solidFill>
                  <a:srgbClr val="424242"/>
                </a:solidFill>
              </a:rPr>
              <a:t>, 58(6), 459-466.</a:t>
            </a:r>
            <a:endParaRPr lang="en-US" sz="834" dirty="0"/>
          </a:p>
        </p:txBody>
      </p:sp>
      <p:sp>
        <p:nvSpPr>
          <p:cNvPr id="23" name="Text 17"/>
          <p:cNvSpPr/>
          <p:nvPr/>
        </p:nvSpPr>
        <p:spPr>
          <a:xfrm>
            <a:off x="4714875" y="4734353"/>
            <a:ext cx="3857625" cy="32359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Mitchell, K., &amp; Paras, A. (2018). The engine of intercultural learning. In </a:t>
            </a:r>
            <a:r>
              <a:rPr lang="en-US" sz="834" i="1" dirty="0">
                <a:solidFill>
                  <a:srgbClr val="424242"/>
                </a:solidFill>
              </a:rPr>
              <a:t>Intercultural development in higher education</a:t>
            </a:r>
            <a:r>
              <a:rPr lang="en-US" sz="834" dirty="0">
                <a:solidFill>
                  <a:srgbClr val="424242"/>
                </a:solidFill>
              </a:rPr>
              <a:t>.</a:t>
            </a:r>
            <a:endParaRPr lang="en-US" sz="8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55493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9322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The Central Question and Research Significance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71500" y="1775222"/>
            <a:ext cx="8001000" cy="897210"/>
          </a:xfrm>
          <a:prstGeom prst="rect">
            <a:avLst/>
          </a:prstGeom>
          <a:solidFill>
            <a:srgbClr val="F5F5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571500" y="1775222"/>
            <a:ext cx="42863" cy="89721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857250" y="1903809"/>
            <a:ext cx="7429500" cy="6400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704" i="1" dirty="0">
                <a:solidFill>
                  <a:srgbClr val="1A237E"/>
                </a:solidFill>
              </a:rPr>
              <a:t>"How do we cultivate leaders capable of navigating intercultural complexity with curiosity, empathy, and transformative presence?"</a:t>
            </a:r>
            <a:endParaRPr lang="en-US" sz="1704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2989436"/>
            <a:ext cx="178594" cy="17145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21531" y="2958182"/>
            <a:ext cx="1259839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kern="0" spc="1" dirty="0">
                <a:solidFill>
                  <a:srgbClr val="1A237E"/>
                </a:solidFill>
              </a:rPr>
              <a:t>Critical Gap</a:t>
            </a:r>
            <a:endParaRPr lang="en-US" sz="1193" dirty="0"/>
          </a:p>
        </p:txBody>
      </p:sp>
      <p:sp>
        <p:nvSpPr>
          <p:cNvPr id="9" name="Text 5"/>
          <p:cNvSpPr/>
          <p:nvPr/>
        </p:nvSpPr>
        <p:spPr>
          <a:xfrm>
            <a:off x="571500" y="3235003"/>
            <a:ext cx="385762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24242"/>
                </a:solidFill>
              </a:rPr>
              <a:t>Limited empirical and theoretical integration exists between Intercultural Competency (IC), Adult Development Theory (ADT), and Transformative Learning Theory (TLT).</a:t>
            </a:r>
            <a:endParaRPr lang="en-US" sz="105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4323531"/>
            <a:ext cx="221456" cy="17145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864394" y="4292278"/>
            <a:ext cx="1992157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kern="0" spc="1" dirty="0">
                <a:solidFill>
                  <a:srgbClr val="1A237E"/>
                </a:solidFill>
              </a:rPr>
              <a:t>Missing Mechanism</a:t>
            </a:r>
            <a:endParaRPr lang="en-US" sz="1193" dirty="0"/>
          </a:p>
        </p:txBody>
      </p:sp>
      <p:sp>
        <p:nvSpPr>
          <p:cNvPr id="12" name="Text 7"/>
          <p:cNvSpPr/>
          <p:nvPr/>
        </p:nvSpPr>
        <p:spPr>
          <a:xfrm>
            <a:off x="571500" y="4569098"/>
            <a:ext cx="385762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24242"/>
                </a:solidFill>
              </a:rPr>
              <a:t>We lack clear understanding of how leaders' and participants' developmental stages interact with intercultural learning processes.</a:t>
            </a:r>
            <a:endParaRPr lang="en-US" sz="105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4875" y="2989436"/>
            <a:ext cx="178594" cy="17145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4964906" y="2958182"/>
            <a:ext cx="1579969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kern="0" spc="1" dirty="0">
                <a:solidFill>
                  <a:srgbClr val="1A237E"/>
                </a:solidFill>
              </a:rPr>
              <a:t>Research Focus</a:t>
            </a:r>
            <a:endParaRPr lang="en-US" sz="1193" dirty="0"/>
          </a:p>
        </p:txBody>
      </p:sp>
      <p:sp>
        <p:nvSpPr>
          <p:cNvPr id="15" name="Text 9"/>
          <p:cNvSpPr/>
          <p:nvPr/>
        </p:nvSpPr>
        <p:spPr>
          <a:xfrm>
            <a:off x="4714875" y="3235003"/>
            <a:ext cx="38576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24242"/>
                </a:solidFill>
              </a:rPr>
              <a:t>Dissonance—particularly "dissonant edges"—serves as the pivotal catalyst for growth across all three domains.</a:t>
            </a:r>
            <a:endParaRPr lang="en-US" sz="105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4875" y="3866331"/>
            <a:ext cx="178594" cy="17145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4964906" y="3835078"/>
            <a:ext cx="1919799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kern="0" spc="1" dirty="0">
                <a:solidFill>
                  <a:srgbClr val="1A237E"/>
                </a:solidFill>
              </a:rPr>
              <a:t>Practical Urgency</a:t>
            </a:r>
            <a:endParaRPr lang="en-US" sz="1193" dirty="0"/>
          </a:p>
        </p:txBody>
      </p:sp>
      <p:sp>
        <p:nvSpPr>
          <p:cNvPr id="18" name="Text 11"/>
          <p:cNvSpPr/>
          <p:nvPr/>
        </p:nvSpPr>
        <p:spPr>
          <a:xfrm>
            <a:off x="4714875" y="4111898"/>
            <a:ext cx="385762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24242"/>
                </a:solidFill>
              </a:rPr>
              <a:t>Rising polarization and geopolitical tensions underscore the urgent need for capacity to navigate difference productively.</a:t>
            </a:r>
            <a:endParaRPr lang="en-US" sz="1050" dirty="0"/>
          </a:p>
        </p:txBody>
      </p:sp>
      <p:sp>
        <p:nvSpPr>
          <p:cNvPr id="19" name="Shape 12"/>
          <p:cNvSpPr/>
          <p:nvPr/>
        </p:nvSpPr>
        <p:spPr>
          <a:xfrm>
            <a:off x="571500" y="5254898"/>
            <a:ext cx="8001000" cy="21431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3"/>
          <p:cNvSpPr/>
          <p:nvPr/>
        </p:nvSpPr>
        <p:spPr>
          <a:xfrm>
            <a:off x="571500" y="5254898"/>
            <a:ext cx="8001000" cy="7144"/>
          </a:xfrm>
          <a:prstGeom prst="rect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4"/>
          <p:cNvSpPr/>
          <p:nvPr/>
        </p:nvSpPr>
        <p:spPr>
          <a:xfrm>
            <a:off x="571500" y="5326335"/>
            <a:ext cx="800100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727" dirty="0">
                <a:solidFill>
                  <a:srgbClr val="757575"/>
                </a:solidFill>
              </a:rPr>
              <a:t>Kegan, R. (1994). In over our heads: The mental demands of modern life. Harvard University Press. | Mezirow, J. (2000). Learning as Transformation. Jossey-Bass.</a:t>
            </a:r>
            <a:endParaRPr lang="en-US" sz="72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20277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9322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Intercultural Competency Development: Theoretical Foundations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71500" y="1560909"/>
            <a:ext cx="8001000" cy="750429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571500" y="1560909"/>
            <a:ext cx="28575" cy="750429"/>
          </a:xfrm>
          <a:prstGeom prst="rect">
            <a:avLst/>
          </a:prstGeom>
          <a:solidFill>
            <a:srgbClr val="C5CA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714375" y="1560909"/>
            <a:ext cx="78581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Deardorff (2006) Definition</a:t>
            </a:r>
            <a:endParaRPr lang="en-US" sz="987" dirty="0"/>
          </a:p>
        </p:txBody>
      </p:sp>
      <p:sp>
        <p:nvSpPr>
          <p:cNvPr id="7" name="Text 4"/>
          <p:cNvSpPr/>
          <p:nvPr/>
        </p:nvSpPr>
        <p:spPr>
          <a:xfrm>
            <a:off x="714375" y="1791295"/>
            <a:ext cx="7858125" cy="52004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377" i="1" dirty="0">
                <a:solidFill>
                  <a:srgbClr val="424242"/>
                </a:solidFill>
              </a:rPr>
              <a:t>"The ability to communicate effectively and appropriately in intercultural situations based on one's intercultural knowledge, skills, and attitudes."</a:t>
            </a:r>
            <a:endParaRPr lang="en-US" sz="1377" dirty="0"/>
          </a:p>
        </p:txBody>
      </p:sp>
      <p:sp>
        <p:nvSpPr>
          <p:cNvPr id="8" name="Text 5"/>
          <p:cNvSpPr/>
          <p:nvPr/>
        </p:nvSpPr>
        <p:spPr>
          <a:xfrm>
            <a:off x="571500" y="2454213"/>
            <a:ext cx="800100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Bennett's Developmental Model of Intercultural Sensitivity (DMIS)</a:t>
            </a:r>
            <a:endParaRPr lang="en-US" sz="885" dirty="0"/>
          </a:p>
        </p:txBody>
      </p:sp>
      <p:sp>
        <p:nvSpPr>
          <p:cNvPr id="9" name="Shape 6"/>
          <p:cNvSpPr/>
          <p:nvPr/>
        </p:nvSpPr>
        <p:spPr>
          <a:xfrm>
            <a:off x="571500" y="2736391"/>
            <a:ext cx="1571625" cy="714375"/>
          </a:xfrm>
          <a:prstGeom prst="rect">
            <a:avLst/>
          </a:prstGeom>
          <a:solidFill>
            <a:srgbClr val="9FA8D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571500" y="2736391"/>
            <a:ext cx="1571625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Denial</a:t>
            </a:r>
            <a:endParaRPr lang="en-US" sz="885" dirty="0"/>
          </a:p>
        </p:txBody>
      </p:sp>
      <p:sp>
        <p:nvSpPr>
          <p:cNvPr id="11" name="Shape 8"/>
          <p:cNvSpPr/>
          <p:nvPr/>
        </p:nvSpPr>
        <p:spPr>
          <a:xfrm>
            <a:off x="2171700" y="2736391"/>
            <a:ext cx="1571625" cy="714375"/>
          </a:xfrm>
          <a:prstGeom prst="rect">
            <a:avLst/>
          </a:prstGeom>
          <a:solidFill>
            <a:srgbClr val="7986C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2171700" y="2736391"/>
            <a:ext cx="1571625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Polarization</a:t>
            </a:r>
            <a:endParaRPr lang="en-US" sz="885" dirty="0"/>
          </a:p>
        </p:txBody>
      </p:sp>
      <p:sp>
        <p:nvSpPr>
          <p:cNvPr id="13" name="Shape 10"/>
          <p:cNvSpPr/>
          <p:nvPr/>
        </p:nvSpPr>
        <p:spPr>
          <a:xfrm>
            <a:off x="3771900" y="2736391"/>
            <a:ext cx="1571625" cy="714375"/>
          </a:xfrm>
          <a:prstGeom prst="rect">
            <a:avLst/>
          </a:prstGeom>
          <a:solidFill>
            <a:srgbClr val="5C6B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771900" y="2736391"/>
            <a:ext cx="1571625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Minimization</a:t>
            </a:r>
            <a:endParaRPr lang="en-US" sz="885" dirty="0"/>
          </a:p>
        </p:txBody>
      </p:sp>
      <p:sp>
        <p:nvSpPr>
          <p:cNvPr id="15" name="Shape 12"/>
          <p:cNvSpPr/>
          <p:nvPr/>
        </p:nvSpPr>
        <p:spPr>
          <a:xfrm>
            <a:off x="5372100" y="2736391"/>
            <a:ext cx="1571625" cy="714375"/>
          </a:xfrm>
          <a:prstGeom prst="rect">
            <a:avLst/>
          </a:prstGeom>
          <a:solidFill>
            <a:srgbClr val="3949A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5372100" y="2736391"/>
            <a:ext cx="1571625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Acceptance</a:t>
            </a:r>
            <a:endParaRPr lang="en-US" sz="885" dirty="0"/>
          </a:p>
        </p:txBody>
      </p:sp>
      <p:sp>
        <p:nvSpPr>
          <p:cNvPr id="17" name="Shape 14"/>
          <p:cNvSpPr/>
          <p:nvPr/>
        </p:nvSpPr>
        <p:spPr>
          <a:xfrm>
            <a:off x="6972300" y="2736391"/>
            <a:ext cx="1571625" cy="714375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972300" y="2736391"/>
            <a:ext cx="1571625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Adaptation</a:t>
            </a:r>
            <a:endParaRPr lang="en-US" sz="885" dirty="0"/>
          </a:p>
        </p:txBody>
      </p:sp>
      <p:sp>
        <p:nvSpPr>
          <p:cNvPr id="19" name="Text 16"/>
          <p:cNvSpPr/>
          <p:nvPr/>
        </p:nvSpPr>
        <p:spPr>
          <a:xfrm>
            <a:off x="571500" y="3593641"/>
            <a:ext cx="4783466" cy="185738"/>
          </a:xfrm>
          <a:prstGeom prst="rect">
            <a:avLst/>
          </a:prstGeom>
          <a:noFill/>
          <a:ln/>
        </p:spPr>
        <p:txBody>
          <a:bodyPr wrap="square" lIns="0" tIns="42545" rIns="0" bIns="0" rtlCol="0" anchor="t">
            <a:spAutoFit/>
          </a:bodyPr>
          <a:lstStyle/>
          <a:p>
            <a:pPr marL="0" indent="0" algn="ctr">
              <a:lnSpc>
                <a:spcPts val="900"/>
              </a:lnSpc>
              <a:buNone/>
            </a:pPr>
            <a:r>
              <a:rPr lang="en-US" sz="727" dirty="0">
                <a:solidFill>
                  <a:srgbClr val="5C6BC0"/>
                </a:solidFill>
              </a:rPr>
              <a:t>MONOCULTURAL MINDSET</a:t>
            </a:r>
            <a:endParaRPr lang="en-US" sz="727" dirty="0"/>
          </a:p>
        </p:txBody>
      </p:sp>
      <p:sp>
        <p:nvSpPr>
          <p:cNvPr id="20" name="Text 17"/>
          <p:cNvSpPr/>
          <p:nvPr/>
        </p:nvSpPr>
        <p:spPr>
          <a:xfrm>
            <a:off x="5383541" y="3593641"/>
            <a:ext cx="3188959" cy="185738"/>
          </a:xfrm>
          <a:prstGeom prst="rect">
            <a:avLst/>
          </a:prstGeom>
          <a:noFill/>
          <a:ln/>
        </p:spPr>
        <p:txBody>
          <a:bodyPr wrap="square" lIns="0" tIns="42545" rIns="0" bIns="0" rtlCol="0" anchor="t">
            <a:spAutoFit/>
          </a:bodyPr>
          <a:lstStyle/>
          <a:p>
            <a:pPr marL="0" indent="0" algn="ctr">
              <a:lnSpc>
                <a:spcPts val="900"/>
              </a:lnSpc>
              <a:buNone/>
            </a:pPr>
            <a:r>
              <a:rPr lang="en-US" sz="727" dirty="0">
                <a:solidFill>
                  <a:srgbClr val="1A237E"/>
                </a:solidFill>
              </a:rPr>
              <a:t>INTERCULTURAL MINDSET</a:t>
            </a:r>
            <a:endParaRPr lang="en-US" sz="727" dirty="0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3948150"/>
            <a:ext cx="142875" cy="142875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785813" y="3922254"/>
            <a:ext cx="117802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Assessment Tool</a:t>
            </a:r>
            <a:endParaRPr lang="en-US" sz="987" dirty="0"/>
          </a:p>
        </p:txBody>
      </p:sp>
      <p:sp>
        <p:nvSpPr>
          <p:cNvPr id="23" name="Text 19"/>
          <p:cNvSpPr/>
          <p:nvPr/>
        </p:nvSpPr>
        <p:spPr>
          <a:xfrm>
            <a:off x="571500" y="4188358"/>
            <a:ext cx="3929063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The </a:t>
            </a:r>
            <a:r>
              <a:rPr lang="en-US" sz="885" b="1" dirty="0">
                <a:solidFill>
                  <a:srgbClr val="424242"/>
                </a:solidFill>
              </a:rPr>
              <a:t>Intercultural Development Inventory (IDI)</a:t>
            </a:r>
            <a:r>
              <a:rPr lang="en-US" sz="942" dirty="0">
                <a:solidFill>
                  <a:srgbClr val="424242"/>
                </a:solidFill>
              </a:rPr>
              <a:t> empirically measures developmental orientation along the DMIS continuum (Hammer, 2011).</a:t>
            </a:r>
            <a:endParaRPr lang="en-US" sz="942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3948150"/>
            <a:ext cx="142875" cy="142875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4857750" y="3922254"/>
            <a:ext cx="128989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Critical Limitation</a:t>
            </a:r>
            <a:endParaRPr lang="en-US" sz="987" dirty="0"/>
          </a:p>
        </p:txBody>
      </p:sp>
      <p:sp>
        <p:nvSpPr>
          <p:cNvPr id="26" name="Text 21"/>
          <p:cNvSpPr/>
          <p:nvPr/>
        </p:nvSpPr>
        <p:spPr>
          <a:xfrm>
            <a:off x="4643438" y="4188358"/>
            <a:ext cx="3929063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The IDI measures developmental </a:t>
            </a:r>
            <a:r>
              <a:rPr lang="en-US" sz="942" i="1" dirty="0">
                <a:solidFill>
                  <a:srgbClr val="424242"/>
                </a:solidFill>
              </a:rPr>
              <a:t>outcomes</a:t>
            </a:r>
            <a:r>
              <a:rPr lang="en-US" sz="942" dirty="0">
                <a:solidFill>
                  <a:srgbClr val="424242"/>
                </a:solidFill>
              </a:rPr>
              <a:t> but provides limited insight into the </a:t>
            </a:r>
            <a:r>
              <a:rPr lang="en-US" sz="942" i="1" dirty="0">
                <a:solidFill>
                  <a:srgbClr val="424242"/>
                </a:solidFill>
              </a:rPr>
              <a:t>process</a:t>
            </a:r>
            <a:r>
              <a:rPr lang="en-US" sz="942" dirty="0">
                <a:solidFill>
                  <a:srgbClr val="424242"/>
                </a:solidFill>
              </a:rPr>
              <a:t>—the "how" and "why" of transformation (Mitchell &amp; Paras, 2018).</a:t>
            </a:r>
            <a:endParaRPr lang="en-US" sz="942" dirty="0"/>
          </a:p>
        </p:txBody>
      </p:sp>
      <p:sp>
        <p:nvSpPr>
          <p:cNvPr id="27" name="Shape 22"/>
          <p:cNvSpPr/>
          <p:nvPr/>
        </p:nvSpPr>
        <p:spPr>
          <a:xfrm>
            <a:off x="571500" y="4767002"/>
            <a:ext cx="8001000" cy="350044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571500" y="4767002"/>
            <a:ext cx="8001000" cy="7144"/>
          </a:xfrm>
          <a:prstGeom prst="rect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571500" y="4838440"/>
            <a:ext cx="8001000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727" dirty="0">
                <a:solidFill>
                  <a:srgbClr val="757575"/>
                </a:solidFill>
              </a:rPr>
              <a:t>Bennett, M. J. (1993). Towards ethnorelativism. | Deardorff, D. K. (2006). Identification and assessment of intercultural competence. | Hammer, M. R. (2011). Additional cross-cultural validity testing of the IDI.</a:t>
            </a:r>
            <a:endParaRPr lang="en-US" sz="7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280627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9322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Immersion Experiences as Vehicles for IC Development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571500" y="1575197"/>
            <a:ext cx="8001000" cy="480027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269" dirty="0">
                <a:solidFill>
                  <a:srgbClr val="424242"/>
                </a:solidFill>
              </a:rPr>
              <a:t>Well-designed immersion programs can transform ontology and epistemology, but effectiveness is not automatic—intentional design is essential.</a:t>
            </a:r>
            <a:endParaRPr lang="en-US" sz="1269" dirty="0"/>
          </a:p>
        </p:txBody>
      </p:sp>
      <p:sp>
        <p:nvSpPr>
          <p:cNvPr id="5" name="Text 2"/>
          <p:cNvSpPr/>
          <p:nvPr/>
        </p:nvSpPr>
        <p:spPr>
          <a:xfrm>
            <a:off x="571500" y="2140948"/>
            <a:ext cx="3929063" cy="264319"/>
          </a:xfrm>
          <a:prstGeom prst="rect">
            <a:avLst/>
          </a:prstGeom>
          <a:noFill/>
          <a:ln/>
        </p:spPr>
        <p:txBody>
          <a:bodyPr wrap="none" lIns="0" tIns="0" rIns="0" bIns="51054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237E"/>
                </a:solidFill>
              </a:rPr>
              <a:t>Success Factors (Dunn et al., 2014)</a:t>
            </a:r>
            <a:endParaRPr lang="en-US" sz="109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2517781"/>
            <a:ext cx="142875" cy="142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800100" y="2476705"/>
            <a:ext cx="3700463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Structured Reflection:</a:t>
            </a:r>
            <a:r>
              <a:rPr lang="en-US" sz="942" dirty="0">
                <a:solidFill>
                  <a:srgbClr val="424242"/>
                </a:solidFill>
              </a:rPr>
              <a:t> Relevant assignments paired with critical, diversity-themed discussions.</a:t>
            </a:r>
            <a:endParaRPr lang="en-US" sz="885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2960694"/>
            <a:ext cx="142875" cy="14287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00100" y="2919617"/>
            <a:ext cx="3700463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Disorienting Dilemmas:</a:t>
            </a:r>
            <a:r>
              <a:rPr lang="en-US" sz="942" dirty="0">
                <a:solidFill>
                  <a:srgbClr val="424242"/>
                </a:solidFill>
              </a:rPr>
              <a:t> Hands-on experiences that provide "a series of smaller disorienting dilemmas."</a:t>
            </a:r>
            <a:endParaRPr lang="en-US" sz="885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3403606"/>
            <a:ext cx="142875" cy="142875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00100" y="3362530"/>
            <a:ext cx="3700463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Community:</a:t>
            </a:r>
            <a:r>
              <a:rPr lang="en-US" sz="942" dirty="0">
                <a:solidFill>
                  <a:srgbClr val="424242"/>
                </a:solidFill>
              </a:rPr>
              <a:t> Support for personal growth through peer collaboration.</a:t>
            </a:r>
            <a:endParaRPr lang="en-US" sz="885" dirty="0"/>
          </a:p>
        </p:txBody>
      </p:sp>
      <p:sp>
        <p:nvSpPr>
          <p:cNvPr id="12" name="Text 6"/>
          <p:cNvSpPr/>
          <p:nvPr/>
        </p:nvSpPr>
        <p:spPr>
          <a:xfrm>
            <a:off x="4643438" y="2140948"/>
            <a:ext cx="3929063" cy="264319"/>
          </a:xfrm>
          <a:prstGeom prst="rect">
            <a:avLst/>
          </a:prstGeom>
          <a:noFill/>
          <a:ln/>
        </p:spPr>
        <p:txBody>
          <a:bodyPr wrap="none" lIns="0" tIns="0" rIns="0" bIns="51054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237E"/>
                </a:solidFill>
              </a:rPr>
              <a:t>Risks &amp; The Role of Reflection</a:t>
            </a:r>
            <a:endParaRPr lang="en-US" sz="109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2517781"/>
            <a:ext cx="142875" cy="142875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4872038" y="2476705"/>
            <a:ext cx="3700463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Failure Modes:</a:t>
            </a:r>
            <a:r>
              <a:rPr lang="en-US" sz="942" dirty="0">
                <a:solidFill>
                  <a:srgbClr val="424242"/>
                </a:solidFill>
              </a:rPr>
              <a:t> Without structure, programs reinforce stereotypes and promote "cultural tourism" (Santoro, 2014).</a:t>
            </a:r>
            <a:endParaRPr lang="en-US" sz="885" dirty="0"/>
          </a:p>
        </p:txBody>
      </p:sp>
      <p:sp>
        <p:nvSpPr>
          <p:cNvPr id="15" name="Shape 8"/>
          <p:cNvSpPr/>
          <p:nvPr/>
        </p:nvSpPr>
        <p:spPr>
          <a:xfrm>
            <a:off x="4643438" y="2948192"/>
            <a:ext cx="3929063" cy="521494"/>
          </a:xfrm>
          <a:prstGeom prst="rect">
            <a:avLst/>
          </a:prstGeom>
          <a:solidFill>
            <a:srgbClr val="F5F5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9"/>
          <p:cNvSpPr/>
          <p:nvPr/>
        </p:nvSpPr>
        <p:spPr>
          <a:xfrm>
            <a:off x="4643438" y="2948192"/>
            <a:ext cx="28575" cy="521494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0"/>
          <p:cNvSpPr/>
          <p:nvPr/>
        </p:nvSpPr>
        <p:spPr>
          <a:xfrm>
            <a:off x="4729163" y="3033917"/>
            <a:ext cx="3757613" cy="3500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Dissonance + Structured Reflection = Growth
</a:t>
            </a:r>
            <a:r>
              <a:rPr lang="en-US" sz="834" dirty="0">
                <a:solidFill>
                  <a:srgbClr val="424242"/>
                </a:solidFill>
              </a:rPr>
              <a:t>(Che, Spearman, &amp; Manizade, 2009)</a:t>
            </a:r>
            <a:endParaRPr lang="en-US" sz="885" dirty="0"/>
          </a:p>
        </p:txBody>
      </p:sp>
      <p:sp>
        <p:nvSpPr>
          <p:cNvPr id="18" name="Shape 11"/>
          <p:cNvSpPr/>
          <p:nvPr/>
        </p:nvSpPr>
        <p:spPr>
          <a:xfrm>
            <a:off x="571500" y="4048330"/>
            <a:ext cx="8001000" cy="753666"/>
          </a:xfrm>
          <a:prstGeom prst="rect">
            <a:avLst/>
          </a:prstGeom>
          <a:solidFill>
            <a:srgbClr val="E8EAF6"/>
          </a:solidFill>
          <a:ln w="9144">
            <a:solidFill>
              <a:srgbClr val="C5CA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4157272"/>
            <a:ext cx="128588" cy="128588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814388" y="4134055"/>
            <a:ext cx="188728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The Under-Theorized Process</a:t>
            </a:r>
            <a:endParaRPr lang="en-US" sz="885" dirty="0"/>
          </a:p>
        </p:txBody>
      </p:sp>
      <p:sp>
        <p:nvSpPr>
          <p:cNvPr id="21" name="Text 13"/>
          <p:cNvSpPr/>
          <p:nvPr/>
        </p:nvSpPr>
        <p:spPr>
          <a:xfrm>
            <a:off x="685800" y="4351939"/>
            <a:ext cx="7772400" cy="3500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We recognize immersion </a:t>
            </a:r>
            <a:r>
              <a:rPr lang="en-US" sz="942" i="1" dirty="0">
                <a:solidFill>
                  <a:srgbClr val="424242"/>
                </a:solidFill>
              </a:rPr>
              <a:t>can</a:t>
            </a:r>
            <a:r>
              <a:rPr lang="en-US" sz="942" dirty="0">
                <a:solidFill>
                  <a:srgbClr val="424242"/>
                </a:solidFill>
              </a:rPr>
              <a:t> work and understand design elements, but lack clear explanation of </a:t>
            </a:r>
            <a:r>
              <a:rPr lang="en-US" sz="942" i="1" dirty="0">
                <a:solidFill>
                  <a:srgbClr val="424242"/>
                </a:solidFill>
              </a:rPr>
              <a:t>how</a:t>
            </a:r>
            <a:r>
              <a:rPr lang="en-US" sz="942" dirty="0">
                <a:solidFill>
                  <a:srgbClr val="424242"/>
                </a:solidFill>
              </a:rPr>
              <a:t> individuals navigate dissonance and what determines growth versus regression.</a:t>
            </a:r>
            <a:endParaRPr lang="en-US" sz="942" dirty="0"/>
          </a:p>
        </p:txBody>
      </p:sp>
      <p:sp>
        <p:nvSpPr>
          <p:cNvPr id="22" name="Shape 14"/>
          <p:cNvSpPr/>
          <p:nvPr/>
        </p:nvSpPr>
        <p:spPr>
          <a:xfrm>
            <a:off x="571500" y="4873433"/>
            <a:ext cx="8001000" cy="335756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15"/>
          <p:cNvSpPr/>
          <p:nvPr/>
        </p:nvSpPr>
        <p:spPr>
          <a:xfrm>
            <a:off x="571500" y="4873433"/>
            <a:ext cx="8001000" cy="7144"/>
          </a:xfrm>
          <a:prstGeom prst="rect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16"/>
          <p:cNvSpPr/>
          <p:nvPr/>
        </p:nvSpPr>
        <p:spPr>
          <a:xfrm>
            <a:off x="571500" y="4930583"/>
            <a:ext cx="8001000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727" dirty="0">
                <a:solidFill>
                  <a:srgbClr val="757575"/>
                </a:solidFill>
              </a:rPr>
              <a:t>Dunn, A. H., et al. (2014). Clarifying the content of experiences abroad. | Santoro, N. (2014). If I'm to teach them, I must know them. | Che, S. M., et al. (2009). Constructive disequilibrium.</a:t>
            </a:r>
            <a:endParaRPr lang="en-US" sz="7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9322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Adult Development Theory: Evolving Meaning-Making Capacity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571500" y="1560909"/>
            <a:ext cx="800100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159" i="1" dirty="0">
                <a:solidFill>
                  <a:srgbClr val="424242"/>
                </a:solidFill>
              </a:rPr>
              <a:t>Development involves qualitative transformation in how individuals organize experience, not merely the accumulation of knowledge or skills.</a:t>
            </a:r>
            <a:endParaRPr lang="en-US" sz="1159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2192238"/>
            <a:ext cx="214313" cy="1714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857250" y="2160984"/>
            <a:ext cx="2595944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A237E"/>
                </a:solidFill>
              </a:rPr>
              <a:t>Kegan's Subject-Object Theory</a:t>
            </a:r>
            <a:endParaRPr lang="en-US" sz="1193" dirty="0"/>
          </a:p>
        </p:txBody>
      </p:sp>
      <p:sp>
        <p:nvSpPr>
          <p:cNvPr id="7" name="Text 3"/>
          <p:cNvSpPr/>
          <p:nvPr/>
        </p:nvSpPr>
        <p:spPr>
          <a:xfrm>
            <a:off x="571500" y="2432447"/>
            <a:ext cx="3792327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Development is the shift from "subject" (embedded) to "object"</a:t>
            </a:r>
            <a:endParaRPr lang="en-US" sz="942" dirty="0"/>
          </a:p>
        </p:txBody>
      </p:sp>
      <p:sp>
        <p:nvSpPr>
          <p:cNvPr id="8" name="Text 4"/>
          <p:cNvSpPr/>
          <p:nvPr/>
        </p:nvSpPr>
        <p:spPr>
          <a:xfrm>
            <a:off x="571500" y="2599599"/>
            <a:ext cx="777971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(observable).</a:t>
            </a:r>
            <a:endParaRPr lang="en-US" sz="942" dirty="0"/>
          </a:p>
        </p:txBody>
      </p:sp>
      <p:sp>
        <p:nvSpPr>
          <p:cNvPr id="9" name="Text 5"/>
          <p:cNvSpPr/>
          <p:nvPr/>
        </p:nvSpPr>
        <p:spPr>
          <a:xfrm>
            <a:off x="571500" y="2829260"/>
            <a:ext cx="48332" cy="1671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•</a:t>
            </a:r>
            <a:endParaRPr lang="en-US" sz="885" dirty="0"/>
          </a:p>
        </p:txBody>
      </p:sp>
      <p:sp>
        <p:nvSpPr>
          <p:cNvPr id="10" name="Text 6"/>
          <p:cNvSpPr/>
          <p:nvPr/>
        </p:nvSpPr>
        <p:spPr>
          <a:xfrm>
            <a:off x="678656" y="2823902"/>
            <a:ext cx="46227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Stages:</a:t>
            </a:r>
            <a:endParaRPr lang="en-US" sz="885" dirty="0"/>
          </a:p>
        </p:txBody>
      </p:sp>
      <p:sp>
        <p:nvSpPr>
          <p:cNvPr id="11" name="Text 7"/>
          <p:cNvSpPr/>
          <p:nvPr/>
        </p:nvSpPr>
        <p:spPr>
          <a:xfrm>
            <a:off x="678656" y="2823902"/>
            <a:ext cx="3042903" cy="32361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S ages: Socialized Mind; Self-Authoring Mind; Self-Transforming Mind.</a:t>
            </a:r>
            <a:endParaRPr lang="en-US" sz="942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9150" y="2192238"/>
            <a:ext cx="171450" cy="17145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872038" y="2160984"/>
            <a:ext cx="282875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A237E"/>
                </a:solidFill>
              </a:rPr>
              <a:t>Cook-Greuter's Ego Development</a:t>
            </a:r>
            <a:endParaRPr lang="en-US" sz="1193" dirty="0"/>
          </a:p>
        </p:txBody>
      </p:sp>
      <p:sp>
        <p:nvSpPr>
          <p:cNvPr id="14" name="Text 9"/>
          <p:cNvSpPr/>
          <p:nvPr/>
        </p:nvSpPr>
        <p:spPr>
          <a:xfrm>
            <a:off x="4629150" y="2432447"/>
            <a:ext cx="3667841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Tiers of development facilitated by immersion and reflection.</a:t>
            </a:r>
            <a:endParaRPr lang="en-US" sz="942" dirty="0"/>
          </a:p>
        </p:txBody>
      </p:sp>
      <p:sp>
        <p:nvSpPr>
          <p:cNvPr id="15" name="Text 10"/>
          <p:cNvSpPr/>
          <p:nvPr/>
        </p:nvSpPr>
        <p:spPr>
          <a:xfrm>
            <a:off x="4629150" y="2662107"/>
            <a:ext cx="48332" cy="1671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•</a:t>
            </a:r>
            <a:endParaRPr lang="en-US" sz="885" dirty="0"/>
          </a:p>
        </p:txBody>
      </p:sp>
      <p:sp>
        <p:nvSpPr>
          <p:cNvPr id="16" name="Text 11"/>
          <p:cNvSpPr/>
          <p:nvPr/>
        </p:nvSpPr>
        <p:spPr>
          <a:xfrm>
            <a:off x="4736306" y="2656749"/>
            <a:ext cx="348621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Tiers:</a:t>
            </a:r>
            <a:endParaRPr lang="en-US" sz="885" dirty="0"/>
          </a:p>
        </p:txBody>
      </p:sp>
      <p:sp>
        <p:nvSpPr>
          <p:cNvPr id="17" name="Text 12"/>
          <p:cNvSpPr/>
          <p:nvPr/>
        </p:nvSpPr>
        <p:spPr>
          <a:xfrm>
            <a:off x="4736306" y="2656749"/>
            <a:ext cx="3459166" cy="32361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Tiers: Pre-Conventional; Conventional; Post-Conventional (Individualist → Strategist → Unitive).</a:t>
            </a:r>
            <a:endParaRPr lang="en-US" sz="942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3572768"/>
            <a:ext cx="171450" cy="17145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814388" y="3541514"/>
            <a:ext cx="1951276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A237E"/>
                </a:solidFill>
              </a:rPr>
              <a:t>Torbert's Action-Logics</a:t>
            </a:r>
            <a:endParaRPr lang="en-US" sz="1193" dirty="0"/>
          </a:p>
        </p:txBody>
      </p:sp>
      <p:sp>
        <p:nvSpPr>
          <p:cNvPr id="20" name="Text 14"/>
          <p:cNvSpPr/>
          <p:nvPr/>
        </p:nvSpPr>
        <p:spPr>
          <a:xfrm>
            <a:off x="571500" y="3812977"/>
            <a:ext cx="351519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How individuals interpret and act; focus on leadership and</a:t>
            </a:r>
            <a:endParaRPr lang="en-US" sz="942" dirty="0"/>
          </a:p>
        </p:txBody>
      </p:sp>
      <p:sp>
        <p:nvSpPr>
          <p:cNvPr id="21" name="Text 15"/>
          <p:cNvSpPr/>
          <p:nvPr/>
        </p:nvSpPr>
        <p:spPr>
          <a:xfrm>
            <a:off x="571500" y="3980129"/>
            <a:ext cx="1353127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shifting time horizons.</a:t>
            </a:r>
            <a:endParaRPr lang="en-US" sz="942" dirty="0"/>
          </a:p>
        </p:txBody>
      </p:sp>
      <p:sp>
        <p:nvSpPr>
          <p:cNvPr id="22" name="Text 16"/>
          <p:cNvSpPr/>
          <p:nvPr/>
        </p:nvSpPr>
        <p:spPr>
          <a:xfrm>
            <a:off x="571500" y="4209790"/>
            <a:ext cx="48332" cy="1671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•</a:t>
            </a:r>
            <a:endParaRPr lang="en-US" sz="885" dirty="0"/>
          </a:p>
        </p:txBody>
      </p:sp>
      <p:sp>
        <p:nvSpPr>
          <p:cNvPr id="23" name="Text 17"/>
          <p:cNvSpPr/>
          <p:nvPr/>
        </p:nvSpPr>
        <p:spPr>
          <a:xfrm>
            <a:off x="678656" y="4204432"/>
            <a:ext cx="797142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Progression:</a:t>
            </a:r>
            <a:endParaRPr lang="en-US" sz="885" dirty="0"/>
          </a:p>
        </p:txBody>
      </p:sp>
      <p:sp>
        <p:nvSpPr>
          <p:cNvPr id="24" name="Text 18"/>
          <p:cNvSpPr/>
          <p:nvPr/>
        </p:nvSpPr>
        <p:spPr>
          <a:xfrm>
            <a:off x="678656" y="4204432"/>
            <a:ext cx="3778960" cy="32361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                        Opportunist → Diplomat → Expert → Achiever → Individualist → Strategist → Alchemist.</a:t>
            </a:r>
            <a:endParaRPr lang="en-US" sz="942" dirty="0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9150" y="3572768"/>
            <a:ext cx="171450" cy="17145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4872038" y="3541514"/>
            <a:ext cx="1936710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A237E"/>
                </a:solidFill>
              </a:rPr>
              <a:t>Berger's Growth Edges</a:t>
            </a:r>
            <a:endParaRPr lang="en-US" sz="1193" dirty="0"/>
          </a:p>
        </p:txBody>
      </p:sp>
      <p:sp>
        <p:nvSpPr>
          <p:cNvPr id="27" name="Text 20"/>
          <p:cNvSpPr/>
          <p:nvPr/>
        </p:nvSpPr>
        <p:spPr>
          <a:xfrm>
            <a:off x="4629150" y="3812977"/>
            <a:ext cx="359531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The boundary where current developmental capacity meets</a:t>
            </a:r>
            <a:endParaRPr lang="en-US" sz="942" dirty="0"/>
          </a:p>
        </p:txBody>
      </p:sp>
      <p:sp>
        <p:nvSpPr>
          <p:cNvPr id="28" name="Text 21"/>
          <p:cNvSpPr/>
          <p:nvPr/>
        </p:nvSpPr>
        <p:spPr>
          <a:xfrm>
            <a:off x="4629150" y="3980129"/>
            <a:ext cx="354530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complexity; development is invited by encountering edges.</a:t>
            </a:r>
            <a:endParaRPr lang="en-US" sz="942" dirty="0"/>
          </a:p>
        </p:txBody>
      </p:sp>
      <p:sp>
        <p:nvSpPr>
          <p:cNvPr id="29" name="Text 22"/>
          <p:cNvSpPr/>
          <p:nvPr/>
        </p:nvSpPr>
        <p:spPr>
          <a:xfrm>
            <a:off x="4629150" y="4209790"/>
            <a:ext cx="48332" cy="1671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•</a:t>
            </a:r>
            <a:endParaRPr lang="en-US" sz="885" dirty="0"/>
          </a:p>
        </p:txBody>
      </p:sp>
      <p:sp>
        <p:nvSpPr>
          <p:cNvPr id="30" name="Text 23"/>
          <p:cNvSpPr/>
          <p:nvPr/>
        </p:nvSpPr>
        <p:spPr>
          <a:xfrm>
            <a:off x="4736306" y="4204432"/>
            <a:ext cx="3355107" cy="3421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Encountering edges beyond current assimilation invites growth.</a:t>
            </a:r>
            <a:endParaRPr lang="en-US" sz="942" dirty="0"/>
          </a:p>
        </p:txBody>
      </p:sp>
      <p:sp>
        <p:nvSpPr>
          <p:cNvPr id="31" name="Shape 24"/>
          <p:cNvSpPr/>
          <p:nvPr/>
        </p:nvSpPr>
        <p:spPr>
          <a:xfrm>
            <a:off x="571500" y="4807744"/>
            <a:ext cx="8001000" cy="335756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25"/>
          <p:cNvSpPr/>
          <p:nvPr/>
        </p:nvSpPr>
        <p:spPr>
          <a:xfrm>
            <a:off x="571500" y="4807744"/>
            <a:ext cx="8001000" cy="7144"/>
          </a:xfrm>
          <a:prstGeom prst="rect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26"/>
          <p:cNvSpPr/>
          <p:nvPr/>
        </p:nvSpPr>
        <p:spPr>
          <a:xfrm>
            <a:off x="571500" y="4872038"/>
            <a:ext cx="8001000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727" dirty="0">
                <a:solidFill>
                  <a:srgbClr val="757575"/>
                </a:solidFill>
              </a:rPr>
              <a:t>Berger, J. G. (2012). Changing on the job. | Cook-Greuter, S. R. (2004). Making the case for a developmental perspective. | Kegan, R. (1994). In over our heads. | Torbert, B. (2004). Action inquiry.</a:t>
            </a:r>
            <a:endParaRPr lang="en-US" sz="7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9322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Transformative Learning Theory: Perspective Transformation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71500" y="1560909"/>
            <a:ext cx="8001000" cy="939012"/>
          </a:xfrm>
          <a:prstGeom prst="rect">
            <a:avLst/>
          </a:prstGeom>
          <a:solidFill>
            <a:srgbClr val="F5F5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571500" y="1560909"/>
            <a:ext cx="42863" cy="939012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742950" y="1675209"/>
            <a:ext cx="765810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The Catalyst: Disorienting Dilemma</a:t>
            </a:r>
            <a:endParaRPr lang="en-US" sz="987" dirty="0"/>
          </a:p>
        </p:txBody>
      </p:sp>
      <p:sp>
        <p:nvSpPr>
          <p:cNvPr id="7" name="Text 4"/>
          <p:cNvSpPr/>
          <p:nvPr/>
        </p:nvSpPr>
        <p:spPr>
          <a:xfrm>
            <a:off x="742950" y="1905595"/>
            <a:ext cx="7658100" cy="4800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269" i="1" dirty="0">
                <a:solidFill>
                  <a:srgbClr val="424242"/>
                </a:solidFill>
              </a:rPr>
              <a:t>Experiences that "cannot be adequately assimilated by our existing meaning schemes" (Mezirow, 1991, p. 94), creating cognitive-emotional tension.</a:t>
            </a:r>
            <a:endParaRPr lang="en-US" sz="1269" dirty="0"/>
          </a:p>
        </p:txBody>
      </p:sp>
      <p:sp>
        <p:nvSpPr>
          <p:cNvPr id="8" name="Shape 5"/>
          <p:cNvSpPr/>
          <p:nvPr/>
        </p:nvSpPr>
        <p:spPr>
          <a:xfrm>
            <a:off x="571500" y="2571359"/>
            <a:ext cx="2571750" cy="1193341"/>
          </a:xfrm>
          <a:prstGeom prst="rect">
            <a:avLst/>
          </a:prstGeom>
          <a:solidFill>
            <a:srgbClr val="FFFFFF"/>
          </a:solidFill>
          <a:ln w="9144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730308"/>
            <a:ext cx="17145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85800" y="3083923"/>
            <a:ext cx="233363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1. The Trigger</a:t>
            </a:r>
            <a:endParaRPr lang="en-US" sz="885" dirty="0"/>
          </a:p>
        </p:txBody>
      </p:sp>
      <p:sp>
        <p:nvSpPr>
          <p:cNvPr id="11" name="Text 7"/>
          <p:cNvSpPr/>
          <p:nvPr/>
        </p:nvSpPr>
        <p:spPr>
          <a:xfrm>
            <a:off x="685800" y="3316095"/>
            <a:ext cx="2333634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Encountering the disorienting dilemma that disrupts current understanding.</a:t>
            </a:r>
            <a:endParaRPr lang="en-US" sz="834" dirty="0"/>
          </a:p>
        </p:txBody>
      </p:sp>
      <p:sp>
        <p:nvSpPr>
          <p:cNvPr id="12" name="Text 8"/>
          <p:cNvSpPr/>
          <p:nvPr/>
        </p:nvSpPr>
        <p:spPr>
          <a:xfrm>
            <a:off x="3157538" y="3075133"/>
            <a:ext cx="150019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C5CAE9"/>
                </a:solidFill>
              </a:rPr>
              <a:t></a:t>
            </a:r>
            <a:endParaRPr lang="en-US" sz="1193" dirty="0"/>
          </a:p>
        </p:txBody>
      </p:sp>
      <p:sp>
        <p:nvSpPr>
          <p:cNvPr id="13" name="Shape 9"/>
          <p:cNvSpPr/>
          <p:nvPr/>
        </p:nvSpPr>
        <p:spPr>
          <a:xfrm>
            <a:off x="3321845" y="2571359"/>
            <a:ext cx="2531286" cy="1193341"/>
          </a:xfrm>
          <a:prstGeom prst="rect">
            <a:avLst/>
          </a:prstGeom>
          <a:solidFill>
            <a:srgbClr val="FFFFFF"/>
          </a:solidFill>
          <a:ln w="9144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5653" y="2730308"/>
            <a:ext cx="228600" cy="2286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395653" y="3083923"/>
            <a:ext cx="233837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2. The Struggle</a:t>
            </a:r>
            <a:endParaRPr lang="en-US" sz="885" dirty="0"/>
          </a:p>
        </p:txBody>
      </p:sp>
      <p:sp>
        <p:nvSpPr>
          <p:cNvPr id="16" name="Text 11"/>
          <p:cNvSpPr/>
          <p:nvPr/>
        </p:nvSpPr>
        <p:spPr>
          <a:xfrm>
            <a:off x="3395653" y="3316095"/>
            <a:ext cx="2338378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Self-examination (fear, anger, shame) and critical assessment of assumptions.</a:t>
            </a:r>
            <a:endParaRPr lang="en-US" sz="834" dirty="0"/>
          </a:p>
        </p:txBody>
      </p:sp>
      <p:sp>
        <p:nvSpPr>
          <p:cNvPr id="17" name="Text 12"/>
          <p:cNvSpPr/>
          <p:nvPr/>
        </p:nvSpPr>
        <p:spPr>
          <a:xfrm>
            <a:off x="5867391" y="3075133"/>
            <a:ext cx="150019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C5CAE9"/>
                </a:solidFill>
              </a:rPr>
              <a:t></a:t>
            </a:r>
            <a:endParaRPr lang="en-US" sz="1193" dirty="0"/>
          </a:p>
        </p:txBody>
      </p:sp>
      <p:sp>
        <p:nvSpPr>
          <p:cNvPr id="18" name="Shape 13"/>
          <p:cNvSpPr/>
          <p:nvPr/>
        </p:nvSpPr>
        <p:spPr>
          <a:xfrm>
            <a:off x="6041186" y="2571359"/>
            <a:ext cx="2531286" cy="1193341"/>
          </a:xfrm>
          <a:prstGeom prst="rect">
            <a:avLst/>
          </a:prstGeom>
          <a:solidFill>
            <a:srgbClr val="FFFFFF"/>
          </a:solidFill>
          <a:ln w="9144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5050" y="2730308"/>
            <a:ext cx="228600" cy="22860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115050" y="3083923"/>
            <a:ext cx="234315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3. The Resolution</a:t>
            </a:r>
            <a:endParaRPr lang="en-US" sz="885" dirty="0"/>
          </a:p>
        </p:txBody>
      </p:sp>
      <p:sp>
        <p:nvSpPr>
          <p:cNvPr id="21" name="Text 15"/>
          <p:cNvSpPr/>
          <p:nvPr/>
        </p:nvSpPr>
        <p:spPr>
          <a:xfrm>
            <a:off x="6115050" y="3316095"/>
            <a:ext cx="2343150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Exploration, planning, and reintegration of a new, more inclusive perspective.</a:t>
            </a:r>
            <a:endParaRPr lang="en-US" sz="834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3847747"/>
            <a:ext cx="142875" cy="142875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785813" y="3821850"/>
            <a:ext cx="118558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Application to IC</a:t>
            </a:r>
            <a:endParaRPr lang="en-US" sz="987" dirty="0"/>
          </a:p>
        </p:txBody>
      </p:sp>
      <p:sp>
        <p:nvSpPr>
          <p:cNvPr id="24" name="Text 17"/>
          <p:cNvSpPr/>
          <p:nvPr/>
        </p:nvSpPr>
        <p:spPr>
          <a:xfrm>
            <a:off x="571500" y="4087955"/>
            <a:ext cx="3857625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Cultural encounters create disorienting dilemmas that function as catalysts for perspective transformation (Cushner, 2012; Raptis, 2019).</a:t>
            </a:r>
            <a:endParaRPr lang="en-US" sz="942" dirty="0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4875" y="3847747"/>
            <a:ext cx="142875" cy="142875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4929188" y="3821850"/>
            <a:ext cx="158635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Theoretical Limitation</a:t>
            </a:r>
            <a:endParaRPr lang="en-US" sz="987" dirty="0"/>
          </a:p>
        </p:txBody>
      </p:sp>
      <p:sp>
        <p:nvSpPr>
          <p:cNvPr id="27" name="Text 19"/>
          <p:cNvSpPr/>
          <p:nvPr/>
        </p:nvSpPr>
        <p:spPr>
          <a:xfrm>
            <a:off x="4714875" y="4087955"/>
            <a:ext cx="3857625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TLT does not adequately explain </a:t>
            </a:r>
            <a:r>
              <a:rPr lang="en-US" sz="942" i="1" dirty="0">
                <a:solidFill>
                  <a:srgbClr val="424242"/>
                </a:solidFill>
              </a:rPr>
              <a:t>variation</a:t>
            </a:r>
            <a:r>
              <a:rPr lang="en-US" sz="942" dirty="0">
                <a:solidFill>
                  <a:srgbClr val="424242"/>
                </a:solidFill>
              </a:rPr>
              <a:t> in outcomes—why some individuals transform while others resist or regress.</a:t>
            </a:r>
            <a:endParaRPr lang="en-US" sz="942" dirty="0"/>
          </a:p>
        </p:txBody>
      </p:sp>
      <p:sp>
        <p:nvSpPr>
          <p:cNvPr id="28" name="Shape 20"/>
          <p:cNvSpPr/>
          <p:nvPr/>
        </p:nvSpPr>
        <p:spPr>
          <a:xfrm>
            <a:off x="571500" y="4843463"/>
            <a:ext cx="8001000" cy="21431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1"/>
          <p:cNvSpPr/>
          <p:nvPr/>
        </p:nvSpPr>
        <p:spPr>
          <a:xfrm>
            <a:off x="571500" y="4843463"/>
            <a:ext cx="8001000" cy="7144"/>
          </a:xfrm>
          <a:prstGeom prst="rect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2"/>
          <p:cNvSpPr/>
          <p:nvPr/>
        </p:nvSpPr>
        <p:spPr>
          <a:xfrm>
            <a:off x="571500" y="4922044"/>
            <a:ext cx="800100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727" dirty="0">
                <a:solidFill>
                  <a:srgbClr val="757575"/>
                </a:solidFill>
              </a:rPr>
              <a:t>Mezirow, J. (1991). Transformative dimensions of adult learning. | Cushner, K. (2012). The role of experience in making sense of cultural dissonance.</a:t>
            </a:r>
            <a:endParaRPr lang="en-US" sz="7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75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28625"/>
            <a:ext cx="8286750" cy="9322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Theoretical Integration: Dissonance as Shared Mechanism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428625" y="1618059"/>
            <a:ext cx="8286750" cy="604707"/>
          </a:xfrm>
          <a:prstGeom prst="rect">
            <a:avLst/>
          </a:prstGeom>
          <a:solidFill>
            <a:srgbClr val="F5F5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428625" y="1618059"/>
            <a:ext cx="42863" cy="604707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71500" y="1689497"/>
            <a:ext cx="800100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237E"/>
                </a:solidFill>
              </a:rPr>
              <a:t>Process vs. Architecture</a:t>
            </a:r>
            <a:endParaRPr lang="en-US" sz="987" dirty="0"/>
          </a:p>
        </p:txBody>
      </p:sp>
      <p:sp>
        <p:nvSpPr>
          <p:cNvPr id="7" name="Text 4"/>
          <p:cNvSpPr/>
          <p:nvPr/>
        </p:nvSpPr>
        <p:spPr>
          <a:xfrm>
            <a:off x="571500" y="1919883"/>
            <a:ext cx="800100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69" i="1" dirty="0">
                <a:solidFill>
                  <a:srgbClr val="424242"/>
                </a:solidFill>
              </a:rPr>
              <a:t>TLT describes the process of transformation; ADT describes the architecture enabling change.</a:t>
            </a:r>
            <a:endParaRPr lang="en-US" sz="1269" dirty="0"/>
          </a:p>
        </p:txBody>
      </p:sp>
      <p:sp>
        <p:nvSpPr>
          <p:cNvPr id="8" name="Text 5"/>
          <p:cNvSpPr/>
          <p:nvPr/>
        </p:nvSpPr>
        <p:spPr>
          <a:xfrm>
            <a:off x="428625" y="2308492"/>
            <a:ext cx="4100513" cy="232172"/>
          </a:xfrm>
          <a:prstGeom prst="rect">
            <a:avLst/>
          </a:prstGeom>
          <a:noFill/>
          <a:ln/>
        </p:spPr>
        <p:txBody>
          <a:bodyPr wrap="square" lIns="0" tIns="0" rIns="0" bIns="51054" rtlCol="0" anchor="t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Intercultural Competency (IC)</a:t>
            </a:r>
            <a:endParaRPr lang="en-US" sz="885" dirty="0"/>
          </a:p>
        </p:txBody>
      </p:sp>
      <p:sp>
        <p:nvSpPr>
          <p:cNvPr id="9" name="Text 6"/>
          <p:cNvSpPr/>
          <p:nvPr/>
        </p:nvSpPr>
        <p:spPr>
          <a:xfrm>
            <a:off x="4614863" y="2308492"/>
            <a:ext cx="4100513" cy="232172"/>
          </a:xfrm>
          <a:prstGeom prst="rect">
            <a:avLst/>
          </a:prstGeom>
          <a:noFill/>
          <a:ln/>
        </p:spPr>
        <p:txBody>
          <a:bodyPr wrap="square" lIns="0" tIns="0" rIns="0" bIns="51054" rtlCol="0" anchor="t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Adult Development Theory (ADT)</a:t>
            </a:r>
            <a:endParaRPr lang="en-US" sz="885" dirty="0"/>
          </a:p>
        </p:txBody>
      </p:sp>
      <p:sp>
        <p:nvSpPr>
          <p:cNvPr id="10" name="Shape 7"/>
          <p:cNvSpPr/>
          <p:nvPr/>
        </p:nvSpPr>
        <p:spPr>
          <a:xfrm>
            <a:off x="428625" y="2654964"/>
            <a:ext cx="8286750" cy="799347"/>
          </a:xfrm>
          <a:prstGeom prst="rect">
            <a:avLst/>
          </a:prstGeom>
          <a:solidFill>
            <a:srgbClr val="FAFAFA"/>
          </a:solidFill>
          <a:ln w="9144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00063" y="2726401"/>
            <a:ext cx="8143875" cy="171450"/>
          </a:xfrm>
          <a:prstGeom prst="rect">
            <a:avLst/>
          </a:prstGeom>
          <a:noFill/>
          <a:ln/>
        </p:spPr>
        <p:txBody>
          <a:bodyPr wrap="none" lIns="0" tIns="0" rIns="0" bIns="34036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kern="0" spc="1" dirty="0">
                <a:solidFill>
                  <a:srgbClr val="757575"/>
                </a:solidFill>
              </a:rPr>
              <a:t>Conventional Meaning-Making</a:t>
            </a:r>
            <a:endParaRPr lang="en-US" sz="683" dirty="0"/>
          </a:p>
        </p:txBody>
      </p:sp>
      <p:sp>
        <p:nvSpPr>
          <p:cNvPr id="12" name="Text 9"/>
          <p:cNvSpPr/>
          <p:nvPr/>
        </p:nvSpPr>
        <p:spPr>
          <a:xfrm>
            <a:off x="500063" y="3012151"/>
            <a:ext cx="4029075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4" b="1" dirty="0">
                <a:solidFill>
                  <a:srgbClr val="1A237E"/>
                </a:solidFill>
              </a:rPr>
              <a:t>Monocultural Mindset</a:t>
            </a:r>
            <a:endParaRPr lang="en-US" sz="784" dirty="0"/>
          </a:p>
        </p:txBody>
      </p:sp>
      <p:sp>
        <p:nvSpPr>
          <p:cNvPr id="13" name="Text 10"/>
          <p:cNvSpPr/>
          <p:nvPr/>
        </p:nvSpPr>
        <p:spPr>
          <a:xfrm>
            <a:off x="500063" y="3193228"/>
            <a:ext cx="202204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Denial, Polarization, Minimization</a:t>
            </a:r>
            <a:endParaRPr lang="en-US" sz="942" dirty="0"/>
          </a:p>
        </p:txBody>
      </p:sp>
      <p:sp>
        <p:nvSpPr>
          <p:cNvPr id="14" name="Text 11"/>
          <p:cNvSpPr/>
          <p:nvPr/>
        </p:nvSpPr>
        <p:spPr>
          <a:xfrm>
            <a:off x="4614863" y="3012151"/>
            <a:ext cx="4029075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4" b="1" dirty="0">
                <a:solidFill>
                  <a:srgbClr val="1A237E"/>
                </a:solidFill>
              </a:rPr>
              <a:t>Socialized Mind</a:t>
            </a:r>
            <a:endParaRPr lang="en-US" sz="784" dirty="0"/>
          </a:p>
        </p:txBody>
      </p:sp>
      <p:sp>
        <p:nvSpPr>
          <p:cNvPr id="15" name="Text 12"/>
          <p:cNvSpPr/>
          <p:nvPr/>
        </p:nvSpPr>
        <p:spPr>
          <a:xfrm>
            <a:off x="4614863" y="3193228"/>
            <a:ext cx="244561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Conformist, Self-Aware, Diplomat/Expert</a:t>
            </a:r>
            <a:endParaRPr lang="en-US" sz="942" dirty="0"/>
          </a:p>
        </p:txBody>
      </p:sp>
      <p:sp>
        <p:nvSpPr>
          <p:cNvPr id="16" name="Shape 13"/>
          <p:cNvSpPr/>
          <p:nvPr/>
        </p:nvSpPr>
        <p:spPr>
          <a:xfrm>
            <a:off x="428625" y="3497173"/>
            <a:ext cx="8286750" cy="799347"/>
          </a:xfrm>
          <a:prstGeom prst="rect">
            <a:avLst/>
          </a:prstGeom>
          <a:solidFill>
            <a:srgbClr val="E8EAF6"/>
          </a:solidFill>
          <a:ln w="9144">
            <a:solidFill>
              <a:srgbClr val="C5CA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00063" y="3568610"/>
            <a:ext cx="8143875" cy="171450"/>
          </a:xfrm>
          <a:prstGeom prst="rect">
            <a:avLst/>
          </a:prstGeom>
          <a:noFill/>
          <a:ln/>
        </p:spPr>
        <p:txBody>
          <a:bodyPr wrap="none" lIns="0" tIns="0" rIns="0" bIns="34036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kern="0" spc="1" dirty="0">
                <a:solidFill>
                  <a:srgbClr val="1A237E"/>
                </a:solidFill>
              </a:rPr>
              <a:t>Post-Conventional Meaning-Making</a:t>
            </a:r>
            <a:endParaRPr lang="en-US" sz="683" dirty="0"/>
          </a:p>
        </p:txBody>
      </p:sp>
      <p:sp>
        <p:nvSpPr>
          <p:cNvPr id="18" name="Text 15"/>
          <p:cNvSpPr/>
          <p:nvPr/>
        </p:nvSpPr>
        <p:spPr>
          <a:xfrm>
            <a:off x="500063" y="3854360"/>
            <a:ext cx="4029075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4" b="1" dirty="0">
                <a:solidFill>
                  <a:srgbClr val="1A237E"/>
                </a:solidFill>
              </a:rPr>
              <a:t>Intercultural Mindset</a:t>
            </a:r>
            <a:endParaRPr lang="en-US" sz="784" dirty="0"/>
          </a:p>
        </p:txBody>
      </p:sp>
      <p:sp>
        <p:nvSpPr>
          <p:cNvPr id="19" name="Text 16"/>
          <p:cNvSpPr/>
          <p:nvPr/>
        </p:nvSpPr>
        <p:spPr>
          <a:xfrm>
            <a:off x="500063" y="4035437"/>
            <a:ext cx="142529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Acceptance, Adaptation</a:t>
            </a:r>
            <a:endParaRPr lang="en-US" sz="942" dirty="0"/>
          </a:p>
        </p:txBody>
      </p:sp>
      <p:sp>
        <p:nvSpPr>
          <p:cNvPr id="20" name="Text 17"/>
          <p:cNvSpPr/>
          <p:nvPr/>
        </p:nvSpPr>
        <p:spPr>
          <a:xfrm>
            <a:off x="4614863" y="3854360"/>
            <a:ext cx="4029075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4" b="1" dirty="0">
                <a:solidFill>
                  <a:srgbClr val="1A237E"/>
                </a:solidFill>
              </a:rPr>
              <a:t>Self-Authoring Mind</a:t>
            </a:r>
            <a:endParaRPr lang="en-US" sz="784" dirty="0"/>
          </a:p>
        </p:txBody>
      </p:sp>
      <p:sp>
        <p:nvSpPr>
          <p:cNvPr id="21" name="Text 18"/>
          <p:cNvSpPr/>
          <p:nvPr/>
        </p:nvSpPr>
        <p:spPr>
          <a:xfrm>
            <a:off x="4614863" y="4035437"/>
            <a:ext cx="138566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Individualist, Strategist</a:t>
            </a:r>
            <a:endParaRPr lang="en-US" sz="942" dirty="0"/>
          </a:p>
        </p:txBody>
      </p:sp>
      <p:sp>
        <p:nvSpPr>
          <p:cNvPr id="22" name="Shape 19"/>
          <p:cNvSpPr/>
          <p:nvPr/>
        </p:nvSpPr>
        <p:spPr>
          <a:xfrm>
            <a:off x="428625" y="4339382"/>
            <a:ext cx="8286750" cy="492919"/>
          </a:xfrm>
          <a:prstGeom prst="rect">
            <a:avLst/>
          </a:prstGeom>
          <a:solidFill>
            <a:srgbClr val="E8EAF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63" y="4471541"/>
            <a:ext cx="228600" cy="228600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814388" y="4410819"/>
            <a:ext cx="7829550" cy="3500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Cultural Dissonance as Dual Catalyst:</a:t>
            </a:r>
            <a:r>
              <a:rPr lang="en-US" sz="942" dirty="0">
                <a:solidFill>
                  <a:srgbClr val="1A237E"/>
                </a:solidFill>
              </a:rPr>
              <a:t> Encounters create disorienting dilemmas (TLT) that invite developmental advancement (ADT).</a:t>
            </a:r>
            <a:endParaRPr lang="en-US" sz="885" dirty="0"/>
          </a:p>
        </p:txBody>
      </p:sp>
      <p:sp>
        <p:nvSpPr>
          <p:cNvPr id="25" name="Shape 21"/>
          <p:cNvSpPr/>
          <p:nvPr/>
        </p:nvSpPr>
        <p:spPr>
          <a:xfrm>
            <a:off x="428625" y="4889450"/>
            <a:ext cx="8286750" cy="2000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428625" y="4889450"/>
            <a:ext cx="8286750" cy="7144"/>
          </a:xfrm>
          <a:prstGeom prst="rect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428625" y="4950619"/>
            <a:ext cx="828675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727" dirty="0">
                <a:solidFill>
                  <a:srgbClr val="757575"/>
                </a:solidFill>
              </a:rPr>
              <a:t>Kegan (1994); Niehaus &amp; Crain (2013); Rexeisen et al. (2006).</a:t>
            </a:r>
            <a:endParaRPr lang="en-US" sz="72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46613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The Critical Role of Leaders and Facilitators</a:t>
            </a:r>
            <a:endParaRPr lang="en-US" sz="2436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1244798"/>
            <a:ext cx="200025" cy="20002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78681" y="1237655"/>
            <a:ext cx="1574136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237E"/>
                </a:solidFill>
              </a:rPr>
              <a:t>Concerning Gaps</a:t>
            </a:r>
            <a:endParaRPr lang="en-US" sz="1090" dirty="0"/>
          </a:p>
        </p:txBody>
      </p:sp>
      <p:sp>
        <p:nvSpPr>
          <p:cNvPr id="6" name="Text 2"/>
          <p:cNvSpPr/>
          <p:nvPr/>
        </p:nvSpPr>
        <p:spPr>
          <a:xfrm>
            <a:off x="571500" y="1752005"/>
            <a:ext cx="244553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Overestimation of Competence</a:t>
            </a:r>
            <a:endParaRPr lang="en-US" sz="885" dirty="0"/>
          </a:p>
        </p:txBody>
      </p:sp>
      <p:sp>
        <p:nvSpPr>
          <p:cNvPr id="7" name="Text 3"/>
          <p:cNvSpPr/>
          <p:nvPr/>
        </p:nvSpPr>
        <p:spPr>
          <a:xfrm>
            <a:off x="571500" y="1962745"/>
            <a:ext cx="2445534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616161"/>
                </a:solidFill>
              </a:rPr>
              <a:t>Faculty consistently overestimate their own intercultural competency, leading to blind spots in facilitation (Deardorff, 2006).</a:t>
            </a:r>
            <a:endParaRPr lang="en-US" sz="834" dirty="0"/>
          </a:p>
        </p:txBody>
      </p:sp>
      <p:sp>
        <p:nvSpPr>
          <p:cNvPr id="8" name="Text 4"/>
          <p:cNvSpPr/>
          <p:nvPr/>
        </p:nvSpPr>
        <p:spPr>
          <a:xfrm>
            <a:off x="571500" y="2619970"/>
            <a:ext cx="244553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Lack of Training</a:t>
            </a:r>
            <a:endParaRPr lang="en-US" sz="885" dirty="0"/>
          </a:p>
        </p:txBody>
      </p:sp>
      <p:sp>
        <p:nvSpPr>
          <p:cNvPr id="9" name="Text 5"/>
          <p:cNvSpPr/>
          <p:nvPr/>
        </p:nvSpPr>
        <p:spPr>
          <a:xfrm>
            <a:off x="571500" y="2830711"/>
            <a:ext cx="2445534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616161"/>
                </a:solidFill>
              </a:rPr>
              <a:t>Teachers often lack access to intercultural training in professional development (Parkhouse et al., 2016).</a:t>
            </a:r>
            <a:endParaRPr lang="en-US" sz="834" dirty="0"/>
          </a:p>
        </p:txBody>
      </p:sp>
      <p:sp>
        <p:nvSpPr>
          <p:cNvPr id="10" name="Text 6"/>
          <p:cNvSpPr/>
          <p:nvPr/>
        </p:nvSpPr>
        <p:spPr>
          <a:xfrm>
            <a:off x="571500" y="3487936"/>
            <a:ext cx="244553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Theory-to-Practice Gap</a:t>
            </a:r>
            <a:endParaRPr lang="en-US" sz="885" dirty="0"/>
          </a:p>
        </p:txBody>
      </p:sp>
      <p:sp>
        <p:nvSpPr>
          <p:cNvPr id="11" name="Text 7"/>
          <p:cNvSpPr/>
          <p:nvPr/>
        </p:nvSpPr>
        <p:spPr>
          <a:xfrm>
            <a:off x="571500" y="3698677"/>
            <a:ext cx="244553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616161"/>
                </a:solidFill>
              </a:rPr>
              <a:t>Translating theoretical understanding into real-time facilitation remains difficult.</a:t>
            </a:r>
            <a:endParaRPr lang="en-US" sz="834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2803" y="1244798"/>
            <a:ext cx="250031" cy="200025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809991" y="1237655"/>
            <a:ext cx="1272983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237E"/>
                </a:solidFill>
              </a:rPr>
              <a:t>Requirements</a:t>
            </a:r>
            <a:endParaRPr lang="en-US" sz="1090" dirty="0"/>
          </a:p>
        </p:txBody>
      </p:sp>
      <p:sp>
        <p:nvSpPr>
          <p:cNvPr id="14" name="Text 9"/>
          <p:cNvSpPr/>
          <p:nvPr/>
        </p:nvSpPr>
        <p:spPr>
          <a:xfrm>
            <a:off x="3452803" y="1752005"/>
            <a:ext cx="2231222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Recognize Edges</a:t>
            </a:r>
            <a:endParaRPr lang="en-US" sz="885" dirty="0"/>
          </a:p>
        </p:txBody>
      </p:sp>
      <p:sp>
        <p:nvSpPr>
          <p:cNvPr id="15" name="Text 10"/>
          <p:cNvSpPr/>
          <p:nvPr/>
        </p:nvSpPr>
        <p:spPr>
          <a:xfrm>
            <a:off x="3452803" y="1962745"/>
            <a:ext cx="2231222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616161"/>
                </a:solidFill>
              </a:rPr>
              <a:t>Must identify both their own and participants' edges to design appropriate experiences.</a:t>
            </a:r>
            <a:endParaRPr lang="en-US" sz="834" dirty="0"/>
          </a:p>
        </p:txBody>
      </p:sp>
      <p:sp>
        <p:nvSpPr>
          <p:cNvPr id="16" name="Text 11"/>
          <p:cNvSpPr/>
          <p:nvPr/>
        </p:nvSpPr>
        <p:spPr>
          <a:xfrm>
            <a:off x="3452803" y="2619970"/>
            <a:ext cx="2231222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Hold Space</a:t>
            </a:r>
            <a:endParaRPr lang="en-US" sz="885" dirty="0"/>
          </a:p>
        </p:txBody>
      </p:sp>
      <p:sp>
        <p:nvSpPr>
          <p:cNvPr id="17" name="Text 12"/>
          <p:cNvSpPr/>
          <p:nvPr/>
        </p:nvSpPr>
        <p:spPr>
          <a:xfrm>
            <a:off x="3452803" y="2830711"/>
            <a:ext cx="2231222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616161"/>
                </a:solidFill>
              </a:rPr>
              <a:t>Developmental maturity to sit with discomfort without prematurely resolving tension.</a:t>
            </a:r>
            <a:endParaRPr lang="en-US" sz="834" dirty="0"/>
          </a:p>
        </p:txBody>
      </p:sp>
      <p:sp>
        <p:nvSpPr>
          <p:cNvPr id="18" name="Shape 13"/>
          <p:cNvSpPr/>
          <p:nvPr/>
        </p:nvSpPr>
        <p:spPr>
          <a:xfrm>
            <a:off x="3452803" y="3559373"/>
            <a:ext cx="2231222" cy="934380"/>
          </a:xfrm>
          <a:prstGeom prst="rect">
            <a:avLst/>
          </a:prstGeom>
          <a:solidFill>
            <a:srgbClr val="F5F5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4"/>
          <p:cNvSpPr/>
          <p:nvPr/>
        </p:nvSpPr>
        <p:spPr>
          <a:xfrm>
            <a:off x="3452803" y="3559373"/>
            <a:ext cx="28575" cy="93438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5"/>
          <p:cNvSpPr/>
          <p:nvPr/>
        </p:nvSpPr>
        <p:spPr>
          <a:xfrm>
            <a:off x="3559959" y="3666530"/>
            <a:ext cx="2016909" cy="7200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i="1" dirty="0">
                <a:solidFill>
                  <a:srgbClr val="1A237E"/>
                </a:solidFill>
              </a:rPr>
              <a:t>"Facilitators must have navigated edges themselves to understand experientially what edge engagement requires."</a:t>
            </a:r>
            <a:endParaRPr lang="en-US" sz="942" dirty="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9794" y="1244798"/>
            <a:ext cx="150019" cy="200025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376969" y="1237655"/>
            <a:ext cx="1327649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237E"/>
                </a:solidFill>
              </a:rPr>
              <a:t>Interventions</a:t>
            </a:r>
            <a:endParaRPr lang="en-US" sz="1090" dirty="0"/>
          </a:p>
        </p:txBody>
      </p:sp>
      <p:sp>
        <p:nvSpPr>
          <p:cNvPr id="23" name="Text 17"/>
          <p:cNvSpPr/>
          <p:nvPr/>
        </p:nvSpPr>
        <p:spPr>
          <a:xfrm>
            <a:off x="6119794" y="1752005"/>
            <a:ext cx="245270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Experiential Immersion</a:t>
            </a:r>
            <a:endParaRPr lang="en-US" sz="885" dirty="0"/>
          </a:p>
        </p:txBody>
      </p:sp>
      <p:sp>
        <p:nvSpPr>
          <p:cNvPr id="24" name="Text 18"/>
          <p:cNvSpPr/>
          <p:nvPr/>
        </p:nvSpPr>
        <p:spPr>
          <a:xfrm>
            <a:off x="6119794" y="1962745"/>
            <a:ext cx="245270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616161"/>
                </a:solidFill>
              </a:rPr>
              <a:t>Facilitated immersion experiences for leaders themselves.</a:t>
            </a:r>
            <a:endParaRPr lang="en-US" sz="834" dirty="0"/>
          </a:p>
        </p:txBody>
      </p:sp>
      <p:sp>
        <p:nvSpPr>
          <p:cNvPr id="25" name="Text 19"/>
          <p:cNvSpPr/>
          <p:nvPr/>
        </p:nvSpPr>
        <p:spPr>
          <a:xfrm>
            <a:off x="6119794" y="2448520"/>
            <a:ext cx="245270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Executive Coaching</a:t>
            </a:r>
            <a:endParaRPr lang="en-US" sz="885" dirty="0"/>
          </a:p>
        </p:txBody>
      </p:sp>
      <p:sp>
        <p:nvSpPr>
          <p:cNvPr id="26" name="Text 20"/>
          <p:cNvSpPr/>
          <p:nvPr/>
        </p:nvSpPr>
        <p:spPr>
          <a:xfrm>
            <a:off x="6119794" y="2659261"/>
            <a:ext cx="245270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616161"/>
                </a:solidFill>
              </a:rPr>
              <a:t>Targeted coaching to support leadership complexity (Berger &amp; Fitzgerald, 2002).</a:t>
            </a:r>
            <a:endParaRPr lang="en-US" sz="834" dirty="0"/>
          </a:p>
        </p:txBody>
      </p:sp>
      <p:sp>
        <p:nvSpPr>
          <p:cNvPr id="27" name="Text 21"/>
          <p:cNvSpPr/>
          <p:nvPr/>
        </p:nvSpPr>
        <p:spPr>
          <a:xfrm>
            <a:off x="6119794" y="3145036"/>
            <a:ext cx="245270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Mindfulness Practices</a:t>
            </a:r>
            <a:endParaRPr lang="en-US" sz="885" dirty="0"/>
          </a:p>
        </p:txBody>
      </p:sp>
      <p:sp>
        <p:nvSpPr>
          <p:cNvPr id="28" name="Text 22"/>
          <p:cNvSpPr/>
          <p:nvPr/>
        </p:nvSpPr>
        <p:spPr>
          <a:xfrm>
            <a:off x="6119794" y="3355777"/>
            <a:ext cx="245270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616161"/>
                </a:solidFill>
              </a:rPr>
              <a:t>Addressing affective and somatic dimensions of cultural encounter.</a:t>
            </a:r>
            <a:endParaRPr lang="en-US" sz="834" dirty="0"/>
          </a:p>
        </p:txBody>
      </p:sp>
      <p:sp>
        <p:nvSpPr>
          <p:cNvPr id="29" name="Shape 23"/>
          <p:cNvSpPr/>
          <p:nvPr/>
        </p:nvSpPr>
        <p:spPr>
          <a:xfrm>
            <a:off x="571500" y="4843463"/>
            <a:ext cx="8001000" cy="21431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4"/>
          <p:cNvSpPr/>
          <p:nvPr/>
        </p:nvSpPr>
        <p:spPr>
          <a:xfrm>
            <a:off x="571500" y="4843463"/>
            <a:ext cx="8001000" cy="7144"/>
          </a:xfrm>
          <a:prstGeom prst="rect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5"/>
          <p:cNvSpPr/>
          <p:nvPr/>
        </p:nvSpPr>
        <p:spPr>
          <a:xfrm>
            <a:off x="571500" y="4922044"/>
            <a:ext cx="800100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727" dirty="0">
                <a:solidFill>
                  <a:srgbClr val="757575"/>
                </a:solidFill>
              </a:rPr>
              <a:t>Berger, J. G., &amp; Fitzgerald, C. (2002). Leadership and complexity of mind. | Dunn, A. H., et al. (2014). Clarifying the content of experiences abroad. | McCloskey, E. (2012).</a:t>
            </a:r>
            <a:endParaRPr lang="en-US" sz="72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467759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28625"/>
            <a:ext cx="8286750" cy="46613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237E"/>
                </a:solidFill>
              </a:rPr>
              <a:t>Conceptual Contribution: Dissonant Edges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428625" y="1151930"/>
            <a:ext cx="8286750" cy="1264053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571500" y="1280517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84" b="1" kern="0" spc="1" dirty="0">
                <a:solidFill>
                  <a:srgbClr val="C5CAE9"/>
                </a:solidFill>
              </a:rPr>
              <a:t>Definition</a:t>
            </a:r>
            <a:endParaRPr lang="en-US" sz="784" dirty="0"/>
          </a:p>
        </p:txBody>
      </p:sp>
      <p:sp>
        <p:nvSpPr>
          <p:cNvPr id="6" name="Text 3"/>
          <p:cNvSpPr/>
          <p:nvPr/>
        </p:nvSpPr>
        <p:spPr>
          <a:xfrm>
            <a:off x="571500" y="1507331"/>
            <a:ext cx="8001000" cy="780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377" i="1" dirty="0">
                <a:solidFill>
                  <a:srgbClr val="FFFFFF"/>
                </a:solidFill>
              </a:rPr>
              <a:t>"The liminal space between meaning-making systems where individuals must reconcile conflicting perspectives, beliefs, and ways of knowing through cognitive and emotional realignment."</a:t>
            </a:r>
            <a:endParaRPr lang="en-US" sz="1377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2644583"/>
            <a:ext cx="196453" cy="157163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39391" y="2616008"/>
            <a:ext cx="1804411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237E"/>
                </a:solidFill>
              </a:rPr>
              <a:t>Critical Distinction</a:t>
            </a:r>
            <a:endParaRPr lang="en-US" sz="1090" dirty="0"/>
          </a:p>
        </p:txBody>
      </p:sp>
      <p:sp>
        <p:nvSpPr>
          <p:cNvPr id="9" name="Text 5"/>
          <p:cNvSpPr/>
          <p:nvPr/>
        </p:nvSpPr>
        <p:spPr>
          <a:xfrm>
            <a:off x="571500" y="2916045"/>
            <a:ext cx="389334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Berger's "Growth Edge"</a:t>
            </a:r>
            <a:endParaRPr lang="en-US" sz="885" dirty="0"/>
          </a:p>
        </p:txBody>
      </p:sp>
      <p:sp>
        <p:nvSpPr>
          <p:cNvPr id="10" name="Text 6"/>
          <p:cNvSpPr/>
          <p:nvPr/>
        </p:nvSpPr>
        <p:spPr>
          <a:xfrm>
            <a:off x="571500" y="3126786"/>
            <a:ext cx="3893344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616161"/>
                </a:solidFill>
              </a:rPr>
              <a:t>The conceptual moment </a:t>
            </a:r>
            <a:r>
              <a:rPr lang="en-US" sz="942" i="1" dirty="0">
                <a:solidFill>
                  <a:srgbClr val="616161"/>
                </a:solidFill>
              </a:rPr>
              <a:t>before</a:t>
            </a:r>
            <a:r>
              <a:rPr lang="en-US" sz="942" dirty="0">
                <a:solidFill>
                  <a:srgbClr val="616161"/>
                </a:solidFill>
              </a:rPr>
              <a:t> entering liminal space. Individuals can retreat without fully "seeing" the inadequacy of their system.</a:t>
            </a:r>
            <a:endParaRPr lang="en-US" sz="942" dirty="0"/>
          </a:p>
        </p:txBody>
      </p:sp>
      <p:sp>
        <p:nvSpPr>
          <p:cNvPr id="11" name="Text 7"/>
          <p:cNvSpPr/>
          <p:nvPr/>
        </p:nvSpPr>
        <p:spPr>
          <a:xfrm>
            <a:off x="571500" y="3752562"/>
            <a:ext cx="389334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424242"/>
                </a:solidFill>
              </a:rPr>
              <a:t>Mikulasek's "Dissonant Edge"</a:t>
            </a:r>
            <a:endParaRPr lang="en-US" sz="885" dirty="0"/>
          </a:p>
        </p:txBody>
      </p:sp>
      <p:sp>
        <p:nvSpPr>
          <p:cNvPr id="12" name="Text 8"/>
          <p:cNvSpPr/>
          <p:nvPr/>
        </p:nvSpPr>
        <p:spPr>
          <a:xfrm>
            <a:off x="571500" y="3963302"/>
            <a:ext cx="3893344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616161"/>
                </a:solidFill>
              </a:rPr>
              <a:t>Located </a:t>
            </a:r>
            <a:r>
              <a:rPr lang="en-US" sz="942" i="1" dirty="0">
                <a:solidFill>
                  <a:srgbClr val="616161"/>
                </a:solidFill>
              </a:rPr>
              <a:t>within</a:t>
            </a:r>
            <a:r>
              <a:rPr lang="en-US" sz="942" dirty="0">
                <a:solidFill>
                  <a:srgbClr val="616161"/>
                </a:solidFill>
              </a:rPr>
              <a:t> the liminal space. The individual cannot "un-see" the inadequacy; the dissonance demands resolution.</a:t>
            </a:r>
            <a:endParaRPr lang="en-US" sz="942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9156" y="2644583"/>
            <a:ext cx="157163" cy="157163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907756" y="2616008"/>
            <a:ext cx="1738554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237E"/>
                </a:solidFill>
              </a:rPr>
              <a:t>Key Characteristics</a:t>
            </a:r>
            <a:endParaRPr lang="en-US" sz="109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5240" y="2962480"/>
            <a:ext cx="150019" cy="17145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4927067" y="2916045"/>
            <a:ext cx="378830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First-Person Phenomena</a:t>
            </a:r>
            <a:endParaRPr lang="en-US" sz="885" dirty="0"/>
          </a:p>
        </p:txBody>
      </p:sp>
      <p:sp>
        <p:nvSpPr>
          <p:cNvPr id="17" name="Text 11"/>
          <p:cNvSpPr/>
          <p:nvPr/>
        </p:nvSpPr>
        <p:spPr>
          <a:xfrm>
            <a:off x="4927067" y="3126786"/>
            <a:ext cx="378830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Must be experienced directly; cannot be taught, described, or explained into being.</a:t>
            </a:r>
            <a:endParaRPr lang="en-US" sz="942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79575" y="3618979"/>
            <a:ext cx="150019" cy="17145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4915765" y="3572545"/>
            <a:ext cx="379961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Simultaneously Attract &amp; Repel</a:t>
            </a:r>
            <a:endParaRPr lang="en-US" sz="885" dirty="0"/>
          </a:p>
        </p:txBody>
      </p:sp>
      <p:sp>
        <p:nvSpPr>
          <p:cNvPr id="20" name="Text 13"/>
          <p:cNvSpPr/>
          <p:nvPr/>
        </p:nvSpPr>
        <p:spPr>
          <a:xfrm>
            <a:off x="4915765" y="3783285"/>
            <a:ext cx="3799610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Invite growth while activating defense; promise new possibility while threatening identity.</a:t>
            </a:r>
            <a:endParaRPr lang="en-US" sz="942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9156" y="4275479"/>
            <a:ext cx="192881" cy="17145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4957763" y="4229044"/>
            <a:ext cx="375761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237E"/>
                </a:solidFill>
              </a:rPr>
              <a:t>Pivot Points</a:t>
            </a:r>
            <a:endParaRPr lang="en-US" sz="885" dirty="0"/>
          </a:p>
        </p:txBody>
      </p:sp>
      <p:sp>
        <p:nvSpPr>
          <p:cNvPr id="23" name="Text 15"/>
          <p:cNvSpPr/>
          <p:nvPr/>
        </p:nvSpPr>
        <p:spPr>
          <a:xfrm>
            <a:off x="4957763" y="4439785"/>
            <a:ext cx="3757613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42" dirty="0">
                <a:solidFill>
                  <a:srgbClr val="424242"/>
                </a:solidFill>
              </a:rPr>
              <a:t>Conditions where existing meaning-making proves inadequate, yet new systems have not formed.</a:t>
            </a:r>
            <a:endParaRPr lang="en-US" sz="942" dirty="0"/>
          </a:p>
        </p:txBody>
      </p:sp>
      <p:sp>
        <p:nvSpPr>
          <p:cNvPr id="24" name="Shape 16"/>
          <p:cNvSpPr/>
          <p:nvPr/>
        </p:nvSpPr>
        <p:spPr>
          <a:xfrm>
            <a:off x="428625" y="4799819"/>
            <a:ext cx="8286750" cy="62507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17"/>
          <p:cNvSpPr/>
          <p:nvPr/>
        </p:nvSpPr>
        <p:spPr>
          <a:xfrm>
            <a:off x="428625" y="4799819"/>
            <a:ext cx="8286750" cy="7144"/>
          </a:xfrm>
          <a:prstGeom prst="rect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18"/>
          <p:cNvSpPr/>
          <p:nvPr/>
        </p:nvSpPr>
        <p:spPr>
          <a:xfrm>
            <a:off x="428625" y="4871256"/>
            <a:ext cx="40290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dirty="0">
                <a:solidFill>
                  <a:srgbClr val="1A237E"/>
                </a:solidFill>
              </a:rPr>
              <a:t>Theoretical Significance</a:t>
            </a:r>
            <a:endParaRPr lang="en-US" sz="683" dirty="0"/>
          </a:p>
        </p:txBody>
      </p:sp>
      <p:sp>
        <p:nvSpPr>
          <p:cNvPr id="27" name="Text 19"/>
          <p:cNvSpPr/>
          <p:nvPr/>
        </p:nvSpPr>
        <p:spPr>
          <a:xfrm>
            <a:off x="428625" y="5035562"/>
            <a:ext cx="4029075" cy="3107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Reveals a common mechanism operating across ADT, TLT, and IC development.</a:t>
            </a:r>
            <a:endParaRPr lang="en-US" sz="834" dirty="0"/>
          </a:p>
        </p:txBody>
      </p:sp>
      <p:sp>
        <p:nvSpPr>
          <p:cNvPr id="28" name="Text 20"/>
          <p:cNvSpPr/>
          <p:nvPr/>
        </p:nvSpPr>
        <p:spPr>
          <a:xfrm>
            <a:off x="4686300" y="4871256"/>
            <a:ext cx="40290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dirty="0">
                <a:solidFill>
                  <a:srgbClr val="1A237E"/>
                </a:solidFill>
              </a:rPr>
              <a:t>Practical Significance</a:t>
            </a:r>
            <a:endParaRPr lang="en-US" sz="683" dirty="0"/>
          </a:p>
        </p:txBody>
      </p:sp>
      <p:sp>
        <p:nvSpPr>
          <p:cNvPr id="29" name="Text 21"/>
          <p:cNvSpPr/>
          <p:nvPr/>
        </p:nvSpPr>
        <p:spPr>
          <a:xfrm>
            <a:off x="4686300" y="5035562"/>
            <a:ext cx="4029075" cy="3107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424242"/>
                </a:solidFill>
              </a:rPr>
              <a:t>Directs attention to designing experiences that create edge encounters and supporting productive engagement.</a:t>
            </a:r>
            <a:endParaRPr lang="en-US" sz="83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2122</Words>
  <Application>Microsoft Macintosh PowerPoint</Application>
  <PresentationFormat>On-screen Show (16:9)</PresentationFormat>
  <Paragraphs>203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Stephanie Mikulasek</cp:lastModifiedBy>
  <cp:revision>2</cp:revision>
  <dcterms:created xsi:type="dcterms:W3CDTF">2026-02-07T16:50:52Z</dcterms:created>
  <dcterms:modified xsi:type="dcterms:W3CDTF">2026-02-07T17:14:09Z</dcterms:modified>
</cp:coreProperties>
</file>