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2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73" r:id="rId2"/>
    <p:sldMasterId id="2147483685" r:id="rId3"/>
  </p:sldMasterIdLst>
  <p:notesMasterIdLst>
    <p:notesMasterId r:id="rId28"/>
  </p:notesMasterIdLst>
  <p:handoutMasterIdLst>
    <p:handoutMasterId r:id="rId29"/>
  </p:handoutMasterIdLst>
  <p:sldIdLst>
    <p:sldId id="1781" r:id="rId4"/>
    <p:sldId id="4130" r:id="rId5"/>
    <p:sldId id="1791" r:id="rId6"/>
    <p:sldId id="1822" r:id="rId7"/>
    <p:sldId id="1797" r:id="rId8"/>
    <p:sldId id="4128" r:id="rId9"/>
    <p:sldId id="2524" r:id="rId10"/>
    <p:sldId id="2514" r:id="rId11"/>
    <p:sldId id="1815" r:id="rId12"/>
    <p:sldId id="1828" r:id="rId13"/>
    <p:sldId id="1816" r:id="rId14"/>
    <p:sldId id="2512" r:id="rId15"/>
    <p:sldId id="2513" r:id="rId16"/>
    <p:sldId id="2511" r:id="rId17"/>
    <p:sldId id="4131" r:id="rId18"/>
    <p:sldId id="1819" r:id="rId19"/>
    <p:sldId id="2515" r:id="rId20"/>
    <p:sldId id="1832" r:id="rId21"/>
    <p:sldId id="1833" r:id="rId22"/>
    <p:sldId id="2504" r:id="rId23"/>
    <p:sldId id="2507" r:id="rId24"/>
    <p:sldId id="2510" r:id="rId25"/>
    <p:sldId id="1796" r:id="rId26"/>
    <p:sldId id="17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1D6C0D-8A44-8660-DD41-A666824AD8CF}" name="Dykstra, Jeffrey" initials="DJ" userId="S::jeffrey.dykstra@stantec.com::7a7899da-af64-4347-8625-b3eaa866102e" providerId="AD"/>
  <p188:author id="{637DC831-CDE1-5614-F20F-24DC059E6901}" name="Westover, Kelly" initials="WK" userId="S::Kelly.Westover@stantec.com::75e98ce8-f055-45c0-bcef-6c1ec2766aaf" providerId="AD"/>
  <p188:author id="{EC06FC35-236F-F310-2BE4-F40D767668BE}" name="Bearman, James" initials="BJ" userId="S::james.bearman@stantec.com::202f8a3c-d078-4a78-a2eb-4d05e83068ce" providerId="AD"/>
  <p188:author id="{058465AA-89CA-F8E2-FEEA-7A6E6E34FE73}" name="Pierre-Odum, Drake" initials="POD" userId="S::Drake.Pierre-Odum@stantec.com::6103af0d-aeee-49e5-9abe-d3e7571374e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apoli, Peter" initials="NP" lastIdx="4" clrIdx="6">
    <p:extLst>
      <p:ext uri="{19B8F6BF-5375-455C-9EA6-DF929625EA0E}">
        <p15:presenceInfo xmlns:p15="http://schemas.microsoft.com/office/powerpoint/2012/main" userId="S::peter.napoli@stantec.com::c226d22c-d133-4aa9-868d-36f3c338dcb2" providerId="AD"/>
      </p:ext>
    </p:extLst>
  </p:cmAuthor>
  <p:cmAuthor id="1" name="Wedman, Andrew" initials="WA" lastIdx="1" clrIdx="0">
    <p:extLst>
      <p:ext uri="{19B8F6BF-5375-455C-9EA6-DF929625EA0E}">
        <p15:presenceInfo xmlns:p15="http://schemas.microsoft.com/office/powerpoint/2012/main" userId="S::Andrew.Wedman@stantec.com::a4500bbe-6dea-4781-b385-e92dbec2d290" providerId="AD"/>
      </p:ext>
    </p:extLst>
  </p:cmAuthor>
  <p:cmAuthor id="2" name="Burnham, Andrew" initials="BA" lastIdx="20" clrIdx="1">
    <p:extLst>
      <p:ext uri="{19B8F6BF-5375-455C-9EA6-DF929625EA0E}">
        <p15:presenceInfo xmlns:p15="http://schemas.microsoft.com/office/powerpoint/2012/main" userId="S::andrew.burnham@stantec.com::8a52501a-858a-4a13-8468-79a5b1474acd" providerId="AD"/>
      </p:ext>
    </p:extLst>
  </p:cmAuthor>
  <p:cmAuthor id="3" name="Westover, Kelly" initials="WK" lastIdx="8" clrIdx="2">
    <p:extLst>
      <p:ext uri="{19B8F6BF-5375-455C-9EA6-DF929625EA0E}">
        <p15:presenceInfo xmlns:p15="http://schemas.microsoft.com/office/powerpoint/2012/main" userId="S::Kelly.Westover@stantec.com::75e98ce8-f055-45c0-bcef-6c1ec2766aaf" providerId="AD"/>
      </p:ext>
    </p:extLst>
  </p:cmAuthor>
  <p:cmAuthor id="4" name="Barnes, Isalah" initials="BI" lastIdx="4" clrIdx="3">
    <p:extLst>
      <p:ext uri="{19B8F6BF-5375-455C-9EA6-DF929625EA0E}">
        <p15:presenceInfo xmlns:p15="http://schemas.microsoft.com/office/powerpoint/2012/main" userId="S::Isalah.Barnes@stantec.com::af77d5da-7067-4e47-bf65-b53c71e29fad" providerId="AD"/>
      </p:ext>
    </p:extLst>
  </p:cmAuthor>
  <p:cmAuthor id="5" name="Dykstra, Jeffrey" initials="DJ" lastIdx="5" clrIdx="4">
    <p:extLst>
      <p:ext uri="{19B8F6BF-5375-455C-9EA6-DF929625EA0E}">
        <p15:presenceInfo xmlns:p15="http://schemas.microsoft.com/office/powerpoint/2012/main" userId="S::jeffrey.dykstra@stantec.com::7a7899da-af64-4347-8625-b3eaa866102e" providerId="AD"/>
      </p:ext>
    </p:extLst>
  </p:cmAuthor>
  <p:cmAuthor id="6" name="Doohaluk, Leticia" initials="DL" lastIdx="2" clrIdx="5">
    <p:extLst>
      <p:ext uri="{19B8F6BF-5375-455C-9EA6-DF929625EA0E}">
        <p15:presenceInfo xmlns:p15="http://schemas.microsoft.com/office/powerpoint/2012/main" userId="S::Leticia.Doohaluk@stantec.com::86cb032e-d663-45b5-b81f-2cb9e15e81e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6D6"/>
    <a:srgbClr val="222222"/>
    <a:srgbClr val="ED7000"/>
    <a:srgbClr val="A4A09F"/>
    <a:srgbClr val="65605F"/>
    <a:srgbClr val="413E3D"/>
    <a:srgbClr val="F29440"/>
    <a:srgbClr val="FFFFFF"/>
    <a:srgbClr val="221F20"/>
    <a:srgbClr val="FFE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4" autoAdjust="0"/>
    <p:restoredTop sz="75918" autoAdjust="0"/>
  </p:normalViewPr>
  <p:slideViewPr>
    <p:cSldViewPr snapToGrid="0">
      <p:cViewPr varScale="1">
        <p:scale>
          <a:sx n="94" d="100"/>
          <a:sy n="94" d="100"/>
        </p:scale>
        <p:origin x="90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659"/>
    </p:cViewPr>
  </p:sorterViewPr>
  <p:notesViewPr>
    <p:cSldViewPr snapToGrid="0" showGuides="1">
      <p:cViewPr varScale="1">
        <p:scale>
          <a:sx n="91" d="100"/>
          <a:sy n="91" d="100"/>
        </p:scale>
        <p:origin x="3480" y="66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Change in Water &amp; Sewer Costs to a Typical Household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88829950103368"/>
          <c:y val="0.16252318121911385"/>
          <c:w val="0.87478462940116819"/>
          <c:h val="0.589673848842103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IRCDUS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8C-4738-B7A6-966763384C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Sheet1!$A$2:$A$26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2024</c:v>
                </c:pt>
              </c:numCache>
              <c:extLst/>
            </c:numRef>
          </c:cat>
          <c:val>
            <c:numRef>
              <c:f>Sheet1!$B$2:$B$26</c:f>
              <c:numCache>
                <c:formatCode>0%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-1.7408550022036118E-2</c:v>
                </c:pt>
                <c:pt idx="5">
                  <c:v>0.11657117672983697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092-4E96-9F5F-CB38F74E83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U.S. Water &amp; Sewerage CPI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8C-4738-B7A6-966763384C3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Sheet1!$A$2:$A$26</c:f>
              <c:numCache>
                <c:formatCode>General</c:formatCode>
                <c:ptCount val="6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2020</c:v>
                </c:pt>
                <c:pt idx="5">
                  <c:v>2024</c:v>
                </c:pt>
              </c:numCache>
              <c:extLst/>
            </c:numRef>
          </c:cat>
          <c:val>
            <c:numRef>
              <c:f>Sheet1!$C$2:$C$26</c:f>
              <c:numCache>
                <c:formatCode>0%</c:formatCode>
                <c:ptCount val="6"/>
                <c:pt idx="0">
                  <c:v>2.4619516562220233E-2</c:v>
                </c:pt>
                <c:pt idx="1">
                  <c:v>0.278424350940018</c:v>
                </c:pt>
                <c:pt idx="2">
                  <c:v>0.72765890778871978</c:v>
                </c:pt>
                <c:pt idx="3">
                  <c:v>1.2332050134288275</c:v>
                </c:pt>
                <c:pt idx="4">
                  <c:v>1.6409668755595344</c:v>
                </c:pt>
                <c:pt idx="5">
                  <c:v>2.1039972776769509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092-4E96-9F5F-CB38F74E8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0013584"/>
        <c:axId val="1330013912"/>
      </c:lineChart>
      <c:catAx>
        <c:axId val="1330013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013912"/>
        <c:crosses val="autoZero"/>
        <c:auto val="1"/>
        <c:lblAlgn val="ctr"/>
        <c:lblOffset val="100"/>
        <c:noMultiLvlLbl val="0"/>
      </c:catAx>
      <c:valAx>
        <c:axId val="13300139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Cumulative Change</a:t>
                </a:r>
              </a:p>
            </c:rich>
          </c:tx>
          <c:layout>
            <c:manualLayout>
              <c:xMode val="edge"/>
              <c:yMode val="edge"/>
              <c:x val="1.865771430544981E-2"/>
              <c:y val="0.267601195058946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01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569472002924759"/>
          <c:y val="0.92197550888944269"/>
          <c:w val="0.4035375720525558"/>
          <c:h val="6.57774893357062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129787322695189"/>
          <c:y val="2.5018726789083384E-2"/>
          <c:w val="0.67354072714355862"/>
          <c:h val="0.9220423668553990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29-4A31-BC0A-ED55BEF3F09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29-4A31-BC0A-ED55BEF3F09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29-4A31-BC0A-ED55BEF3F09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D29-4A31-BC0A-ED55BEF3F09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D29-4A31-BC0A-ED55BEF3F09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D29-4A31-BC0A-ED55BEF3F09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29-4A31-BC0A-ED55BEF3F09F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Fort Pierce Utility Authority</c:v>
                </c:pt>
                <c:pt idx="1">
                  <c:v>Cocoa</c:v>
                </c:pt>
                <c:pt idx="2">
                  <c:v>Port St. Lucie</c:v>
                </c:pt>
                <c:pt idx="3">
                  <c:v>Melbourne</c:v>
                </c:pt>
                <c:pt idx="4">
                  <c:v>Vero Beach</c:v>
                </c:pt>
                <c:pt idx="5">
                  <c:v>Martin County</c:v>
                </c:pt>
                <c:pt idx="6">
                  <c:v>Stuart</c:v>
                </c:pt>
                <c:pt idx="7">
                  <c:v>Indian River County</c:v>
                </c:pt>
                <c:pt idx="8">
                  <c:v>Indian River County (Proposed FY 25)</c:v>
                </c:pt>
                <c:pt idx="9">
                  <c:v>Fellsmere</c:v>
                </c:pt>
                <c:pt idx="10">
                  <c:v>Brevard County</c:v>
                </c:pt>
                <c:pt idx="11">
                  <c:v>Palm Bay</c:v>
                </c:pt>
                <c:pt idx="12">
                  <c:v>West Melbourne</c:v>
                </c:pt>
                <c:pt idx="13">
                  <c:v>St. Lucie County</c:v>
                </c:pt>
              </c:strCache>
            </c:strRef>
          </c:cat>
          <c:val>
            <c:numRef>
              <c:f>Sheet1!$B$2:$B$15</c:f>
              <c:numCache>
                <c:formatCode>_("$"* #,##0_);_("$"* \(#,##0\);_("$"* "-"??_);_(@_)</c:formatCode>
                <c:ptCount val="14"/>
                <c:pt idx="0">
                  <c:v>1485</c:v>
                </c:pt>
                <c:pt idx="1">
                  <c:v>1750</c:v>
                </c:pt>
                <c:pt idx="2">
                  <c:v>1466</c:v>
                </c:pt>
                <c:pt idx="3">
                  <c:v>1540</c:v>
                </c:pt>
                <c:pt idx="4">
                  <c:v>1499</c:v>
                </c:pt>
                <c:pt idx="5">
                  <c:v>1710</c:v>
                </c:pt>
                <c:pt idx="6">
                  <c:v>1933</c:v>
                </c:pt>
                <c:pt idx="7">
                  <c:v>1300</c:v>
                </c:pt>
                <c:pt idx="8">
                  <c:v>1463</c:v>
                </c:pt>
                <c:pt idx="9">
                  <c:v>1704</c:v>
                </c:pt>
                <c:pt idx="10">
                  <c:v>1903</c:v>
                </c:pt>
                <c:pt idx="11">
                  <c:v>2049</c:v>
                </c:pt>
                <c:pt idx="12">
                  <c:v>3036</c:v>
                </c:pt>
                <c:pt idx="13">
                  <c:v>3773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D29-4A31-BC0A-ED55BEF3F0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Wastewater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0D29-4A31-BC0A-ED55BEF3F09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0D29-4A31-BC0A-ED55BEF3F09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0D29-4A31-BC0A-ED55BEF3F09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0D29-4A31-BC0A-ED55BEF3F09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0D29-4A31-BC0A-ED55BEF3F09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0D29-4A31-BC0A-ED55BEF3F09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0D29-4A31-BC0A-ED55BEF3F09F}"/>
              </c:ext>
            </c:extLst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Fort Pierce Utility Authority</c:v>
                </c:pt>
                <c:pt idx="1">
                  <c:v>Cocoa</c:v>
                </c:pt>
                <c:pt idx="2">
                  <c:v>Port St. Lucie</c:v>
                </c:pt>
                <c:pt idx="3">
                  <c:v>Melbourne</c:v>
                </c:pt>
                <c:pt idx="4">
                  <c:v>Vero Beach</c:v>
                </c:pt>
                <c:pt idx="5">
                  <c:v>Martin County</c:v>
                </c:pt>
                <c:pt idx="6">
                  <c:v>Stuart</c:v>
                </c:pt>
                <c:pt idx="7">
                  <c:v>Indian River County</c:v>
                </c:pt>
                <c:pt idx="8">
                  <c:v>Indian River County (Proposed FY 25)</c:v>
                </c:pt>
                <c:pt idx="9">
                  <c:v>Fellsmere</c:v>
                </c:pt>
                <c:pt idx="10">
                  <c:v>Brevard County</c:v>
                </c:pt>
                <c:pt idx="11">
                  <c:v>Palm Bay</c:v>
                </c:pt>
                <c:pt idx="12">
                  <c:v>West Melbourne</c:v>
                </c:pt>
                <c:pt idx="13">
                  <c:v>St. Lucie County</c:v>
                </c:pt>
              </c:strCache>
            </c:strRef>
          </c:cat>
          <c:val>
            <c:numRef>
              <c:f>Sheet1!$C$2:$C$15</c:f>
              <c:numCache>
                <c:formatCode>_("$"* #,##0_);_("$"* \(#,##0\);_("$"* "-"??_);_(@_)</c:formatCode>
                <c:ptCount val="14"/>
                <c:pt idx="0">
                  <c:v>1445</c:v>
                </c:pt>
                <c:pt idx="1">
                  <c:v>1719</c:v>
                </c:pt>
                <c:pt idx="2">
                  <c:v>2243</c:v>
                </c:pt>
                <c:pt idx="3">
                  <c:v>2210</c:v>
                </c:pt>
                <c:pt idx="4">
                  <c:v>2290</c:v>
                </c:pt>
                <c:pt idx="5">
                  <c:v>2100</c:v>
                </c:pt>
                <c:pt idx="6">
                  <c:v>2092</c:v>
                </c:pt>
                <c:pt idx="7">
                  <c:v>2796</c:v>
                </c:pt>
                <c:pt idx="8">
                  <c:v>2642</c:v>
                </c:pt>
                <c:pt idx="9">
                  <c:v>2796</c:v>
                </c:pt>
                <c:pt idx="10">
                  <c:v>2962</c:v>
                </c:pt>
                <c:pt idx="11">
                  <c:v>3300</c:v>
                </c:pt>
                <c:pt idx="12">
                  <c:v>3000</c:v>
                </c:pt>
                <c:pt idx="13">
                  <c:v>3425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0D29-4A31-BC0A-ED55BEF3F0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73343663"/>
        <c:axId val="473350551"/>
      </c:barChart>
      <c:catAx>
        <c:axId val="473343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350551"/>
        <c:crosses val="autoZero"/>
        <c:auto val="1"/>
        <c:lblAlgn val="ctr"/>
        <c:lblOffset val="100"/>
        <c:noMultiLvlLbl val="0"/>
      </c:catAx>
      <c:valAx>
        <c:axId val="4733505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2"/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343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33569692185546"/>
          <c:y val="0.51075729610943787"/>
          <c:w val="0.1241543221820585"/>
          <c:h val="9.21254533990368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FY 2024 Rates – Water &amp; Sewer (4,000 Gallons)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349368019901671"/>
          <c:y val="9.886890028899735E-2"/>
          <c:w val="0.66508458007965776"/>
          <c:h val="0.868517658864593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AF-4984-8D02-A7516E4FD97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DC4-49F4-AA24-DBAEE71FFB8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773-4DB0-B99F-52AB45F34B5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5E-42F2-8B1C-68743F8C3EF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597-497D-A1F5-C201826F46A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4A9-4789-9741-AF129A1F618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597-497D-A1F5-C201826F46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IRCDUS</c:v>
                </c:pt>
                <c:pt idx="1">
                  <c:v>Martin County</c:v>
                </c:pt>
                <c:pt idx="2">
                  <c:v>Vero Beach</c:v>
                </c:pt>
                <c:pt idx="3">
                  <c:v>Stuart</c:v>
                </c:pt>
                <c:pt idx="4">
                  <c:v>Brevard County</c:v>
                </c:pt>
                <c:pt idx="5">
                  <c:v>Melbourne</c:v>
                </c:pt>
                <c:pt idx="6">
                  <c:v>West Melbourne</c:v>
                </c:pt>
                <c:pt idx="7">
                  <c:v>Port St. Lucie</c:v>
                </c:pt>
                <c:pt idx="8">
                  <c:v>Cocoa</c:v>
                </c:pt>
                <c:pt idx="9">
                  <c:v>Palm Bay</c:v>
                </c:pt>
                <c:pt idx="10">
                  <c:v>Fort Pierce Utility Authority</c:v>
                </c:pt>
                <c:pt idx="11">
                  <c:v>Fellsmere</c:v>
                </c:pt>
                <c:pt idx="12">
                  <c:v>St. Lucie County</c:v>
                </c:pt>
                <c:pt idx="13">
                  <c:v>Barefoot Bay</c:v>
                </c:pt>
              </c:strCache>
            </c:strRef>
          </c:cat>
          <c:val>
            <c:numRef>
              <c:f>Sheet1!$B$2:$B$15</c:f>
              <c:numCache>
                <c:formatCode>0.00</c:formatCode>
                <c:ptCount val="14"/>
                <c:pt idx="0">
                  <c:v>50.67</c:v>
                </c:pt>
                <c:pt idx="1">
                  <c:v>67.790000000000006</c:v>
                </c:pt>
                <c:pt idx="2">
                  <c:v>69.3</c:v>
                </c:pt>
                <c:pt idx="3">
                  <c:v>73.98</c:v>
                </c:pt>
                <c:pt idx="4">
                  <c:v>74.22999999999999</c:v>
                </c:pt>
                <c:pt idx="5">
                  <c:v>74.69</c:v>
                </c:pt>
                <c:pt idx="6">
                  <c:v>78.88</c:v>
                </c:pt>
                <c:pt idx="7">
                  <c:v>80.11</c:v>
                </c:pt>
                <c:pt idx="8">
                  <c:v>84.38</c:v>
                </c:pt>
                <c:pt idx="9">
                  <c:v>84.77000000000001</c:v>
                </c:pt>
                <c:pt idx="10">
                  <c:v>90.759999999999991</c:v>
                </c:pt>
                <c:pt idx="11">
                  <c:v>106.02000000000001</c:v>
                </c:pt>
                <c:pt idx="12" formatCode="General">
                  <c:v>108.06</c:v>
                </c:pt>
                <c:pt idx="13" formatCode="General">
                  <c:v>114.89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F-4984-8D02-A7516E4FD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87317071"/>
        <c:axId val="710051328"/>
      </c:barChart>
      <c:catAx>
        <c:axId val="87317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051328"/>
        <c:crosses val="autoZero"/>
        <c:auto val="1"/>
        <c:lblAlgn val="ctr"/>
        <c:lblOffset val="100"/>
        <c:noMultiLvlLbl val="0"/>
      </c:catAx>
      <c:valAx>
        <c:axId val="710051328"/>
        <c:scaling>
          <c:orientation val="minMax"/>
          <c:max val="120"/>
        </c:scaling>
        <c:delete val="1"/>
        <c:axPos val="b"/>
        <c:numFmt formatCode="&quot;$&quot;#,##0_);\(&quot;$&quot;#,##0\)" sourceLinked="0"/>
        <c:majorTickMark val="out"/>
        <c:minorTickMark val="none"/>
        <c:tickLblPos val="nextTo"/>
        <c:crossAx val="87317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66643122209112"/>
          <c:y val="7.5941599134404597E-2"/>
          <c:w val="0.87038283823084805"/>
          <c:h val="0.726447328120162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Operating Cash Flow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1FA-473C-BE16-9222BDCDF5F1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1FA-473C-BE16-9222BDCDF5F1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1FA-473C-BE16-9222BDCDF5F1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1FA-473C-BE16-9222BDCDF5F1}"/>
              </c:ext>
            </c:extLst>
          </c:dPt>
          <c:cat>
            <c:strRef>
              <c:f>Sheet1!$A$2:$A$7</c:f>
              <c:strCache>
                <c:ptCount val="6"/>
                <c:pt idx="0">
                  <c:v>FY 24</c:v>
                </c:pt>
                <c:pt idx="1">
                  <c:v>FY 25</c:v>
                </c:pt>
                <c:pt idx="2">
                  <c:v>FY 26</c:v>
                </c:pt>
                <c:pt idx="3">
                  <c:v>FY 27</c:v>
                </c:pt>
                <c:pt idx="4">
                  <c:v>FY 28</c:v>
                </c:pt>
                <c:pt idx="5">
                  <c:v>FY 29</c:v>
                </c:pt>
              </c:strCache>
            </c:strRef>
          </c:cat>
          <c:val>
            <c:numRef>
              <c:f>Sheet1!$C$2:$C$7</c:f>
              <c:numCache>
                <c:formatCode>#,##0_);\(#,##0\)</c:formatCode>
                <c:ptCount val="6"/>
                <c:pt idx="0">
                  <c:v>6480580.9861188196</c:v>
                </c:pt>
                <c:pt idx="1">
                  <c:v>726326.74725648388</c:v>
                </c:pt>
                <c:pt idx="2">
                  <c:v>-616875.93348142505</c:v>
                </c:pt>
                <c:pt idx="3">
                  <c:v>-919726.73601535615</c:v>
                </c:pt>
                <c:pt idx="4">
                  <c:v>-2782123.963626517</c:v>
                </c:pt>
                <c:pt idx="5">
                  <c:v>-4062529.6462403806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549-40A3-A722-1E175EF678F9}"/>
            </c:ext>
          </c:extLst>
        </c:ser>
        <c:ser>
          <c:idx val="0"/>
          <c:order val="1"/>
          <c:tx>
            <c:v>Cash Funded Capital</c:v>
          </c:tx>
          <c:spPr>
            <a:pattFill prst="wdUpDiag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49-40A3-A722-1E175EF678F9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49-40A3-A722-1E175EF678F9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49-40A3-A722-1E175EF678F9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49-40A3-A722-1E175EF678F9}"/>
              </c:ext>
            </c:extLst>
          </c:dPt>
          <c:cat>
            <c:strRef>
              <c:f>Sheet1!$A$2:$A$7</c:f>
              <c:strCache>
                <c:ptCount val="6"/>
                <c:pt idx="0">
                  <c:v>FY 24</c:v>
                </c:pt>
                <c:pt idx="1">
                  <c:v>FY 25</c:v>
                </c:pt>
                <c:pt idx="2">
                  <c:v>FY 26</c:v>
                </c:pt>
                <c:pt idx="3">
                  <c:v>FY 27</c:v>
                </c:pt>
                <c:pt idx="4">
                  <c:v>FY 28</c:v>
                </c:pt>
                <c:pt idx="5">
                  <c:v>FY 29</c:v>
                </c:pt>
              </c:strCache>
            </c:strRef>
          </c:cat>
          <c:val>
            <c:numRef>
              <c:f>Sheet1!$B$2:$B$7</c:f>
              <c:numCache>
                <c:formatCode>#,##0_);\(#,##0\)</c:formatCode>
                <c:ptCount val="6"/>
                <c:pt idx="0">
                  <c:v>17369823.551722798</c:v>
                </c:pt>
                <c:pt idx="1">
                  <c:v>10110568.077827699</c:v>
                </c:pt>
                <c:pt idx="2">
                  <c:v>12719720.9578803</c:v>
                </c:pt>
                <c:pt idx="3">
                  <c:v>7970779.4070863696</c:v>
                </c:pt>
                <c:pt idx="4">
                  <c:v>6483294.9501245804</c:v>
                </c:pt>
                <c:pt idx="5">
                  <c:v>16387455.262499999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49-40A3-A722-1E175EF67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893214464"/>
        <c:axId val="189321238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Reserve Balance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rgbClr val="C00000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D1FA-473C-BE16-9222BDCDF5F1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rgbClr val="C00000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D1FA-473C-BE16-9222BDCDF5F1}"/>
              </c:ext>
            </c:extLst>
          </c:dPt>
          <c:cat>
            <c:strRef>
              <c:f>Sheet1!$A$2:$A$7</c:f>
              <c:strCache>
                <c:ptCount val="6"/>
                <c:pt idx="0">
                  <c:v>FY 24</c:v>
                </c:pt>
                <c:pt idx="1">
                  <c:v>FY 25</c:v>
                </c:pt>
                <c:pt idx="2">
                  <c:v>FY 26</c:v>
                </c:pt>
                <c:pt idx="3">
                  <c:v>FY 27</c:v>
                </c:pt>
                <c:pt idx="4">
                  <c:v>FY 28</c:v>
                </c:pt>
                <c:pt idx="5">
                  <c:v>FY 29</c:v>
                </c:pt>
              </c:strCache>
            </c:strRef>
          </c:cat>
          <c:val>
            <c:numRef>
              <c:f>Sheet1!$D$2:$D$7</c:f>
              <c:numCache>
                <c:formatCode>#,##0_);\(#,##0\)</c:formatCode>
                <c:ptCount val="6"/>
                <c:pt idx="0">
                  <c:v>29584444.184396021</c:v>
                </c:pt>
                <c:pt idx="1">
                  <c:v>20200202.853824787</c:v>
                </c:pt>
                <c:pt idx="2">
                  <c:v>6863605.9624630809</c:v>
                </c:pt>
                <c:pt idx="3">
                  <c:v>-2026900.1806386421</c:v>
                </c:pt>
                <c:pt idx="4">
                  <c:v>-11292319.094389737</c:v>
                </c:pt>
                <c:pt idx="5">
                  <c:v>-31742304.003130123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0549-40A3-A722-1E175EF67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3214464"/>
        <c:axId val="1893212384"/>
      </c:lineChart>
      <c:catAx>
        <c:axId val="189321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212384"/>
        <c:crosses val="autoZero"/>
        <c:auto val="1"/>
        <c:lblAlgn val="ctr"/>
        <c:lblOffset val="100"/>
        <c:noMultiLvlLbl val="0"/>
      </c:catAx>
      <c:valAx>
        <c:axId val="189321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21446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2252334535477154E-2"/>
                <c:y val="0.36387388617518451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FY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Water</c:v>
                </c:pt>
                <c:pt idx="1">
                  <c:v>Sewer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26567908</c:v>
                </c:pt>
                <c:pt idx="1">
                  <c:v>26724530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4-455F-9DF7-732D74D677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Water</c:v>
                </c:pt>
                <c:pt idx="1">
                  <c:v>Sewer</c:v>
                </c:pt>
              </c:strCache>
            </c:strRef>
          </c:cat>
          <c:val>
            <c:numRef>
              <c:f>Sheet1!$C$2:$C$3</c:f>
              <c:numCache>
                <c:formatCode>"$"#,##0_);[Red]\("$"#,##0\)</c:formatCode>
                <c:ptCount val="2"/>
                <c:pt idx="0">
                  <c:v>28051376</c:v>
                </c:pt>
                <c:pt idx="1">
                  <c:v>25231062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74-455F-9DF7-732D74D67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8191424"/>
        <c:axId val="170563216"/>
      </c:barChart>
      <c:catAx>
        <c:axId val="188819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63216"/>
        <c:crosses val="autoZero"/>
        <c:auto val="1"/>
        <c:lblAlgn val="ctr"/>
        <c:lblOffset val="100"/>
        <c:noMultiLvlLbl val="0"/>
      </c:catAx>
      <c:valAx>
        <c:axId val="1705632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9142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9008825526137134E-2"/>
                <c:y val="0.42489749290892775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FY 2024 Rates – Water &amp; Sewer (4,000 Gallons)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349368019901671"/>
          <c:y val="0.10123228231279605"/>
          <c:w val="0.66508458007965776"/>
          <c:h val="0.868517658864593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AF-4984-8D02-A7516E4FD97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DC4-49F4-AA24-DBAEE71FFB8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773-4DB0-B99F-52AB45F34B5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5E-42F2-8B1C-68743F8C3EF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597-497D-A1F5-C201826F46A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4A9-4789-9741-AF129A1F618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597-497D-A1F5-C201826F46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IRCDUS</c:v>
                </c:pt>
                <c:pt idx="1">
                  <c:v>IRCDUS Proposed FY 25</c:v>
                </c:pt>
                <c:pt idx="2">
                  <c:v>IRCDUS Proposed FY 26</c:v>
                </c:pt>
                <c:pt idx="3">
                  <c:v>Martin County</c:v>
                </c:pt>
                <c:pt idx="4">
                  <c:v>Vero Beach</c:v>
                </c:pt>
                <c:pt idx="5">
                  <c:v>Stuart</c:v>
                </c:pt>
                <c:pt idx="6">
                  <c:v>Brevard County</c:v>
                </c:pt>
                <c:pt idx="7">
                  <c:v>Melbourne</c:v>
                </c:pt>
                <c:pt idx="8">
                  <c:v>West Melbourne</c:v>
                </c:pt>
                <c:pt idx="9">
                  <c:v>Port St. Lucie</c:v>
                </c:pt>
                <c:pt idx="10">
                  <c:v>Cocoa</c:v>
                </c:pt>
                <c:pt idx="11">
                  <c:v>Palm Bay</c:v>
                </c:pt>
                <c:pt idx="12">
                  <c:v>Fort Pierce Utility Authority</c:v>
                </c:pt>
                <c:pt idx="13">
                  <c:v>Fellsmere</c:v>
                </c:pt>
                <c:pt idx="14">
                  <c:v>St. Lucie County</c:v>
                </c:pt>
                <c:pt idx="15">
                  <c:v>Barefoot Bay</c:v>
                </c:pt>
              </c:strCache>
            </c:strRef>
          </c:cat>
          <c:val>
            <c:numRef>
              <c:f>Sheet1!$B$2:$B$17</c:f>
              <c:numCache>
                <c:formatCode>0.00</c:formatCode>
                <c:ptCount val="16"/>
                <c:pt idx="0">
                  <c:v>50.67</c:v>
                </c:pt>
                <c:pt idx="1">
                  <c:v>60.44</c:v>
                </c:pt>
                <c:pt idx="2">
                  <c:v>67.7</c:v>
                </c:pt>
                <c:pt idx="3">
                  <c:v>67.790000000000006</c:v>
                </c:pt>
                <c:pt idx="4">
                  <c:v>69.3</c:v>
                </c:pt>
                <c:pt idx="5">
                  <c:v>73.98</c:v>
                </c:pt>
                <c:pt idx="6">
                  <c:v>74.22999999999999</c:v>
                </c:pt>
                <c:pt idx="7">
                  <c:v>74.69</c:v>
                </c:pt>
                <c:pt idx="8">
                  <c:v>78.88</c:v>
                </c:pt>
                <c:pt idx="9">
                  <c:v>80.11</c:v>
                </c:pt>
                <c:pt idx="10">
                  <c:v>84.38</c:v>
                </c:pt>
                <c:pt idx="11">
                  <c:v>84.77000000000001</c:v>
                </c:pt>
                <c:pt idx="12">
                  <c:v>90.759999999999991</c:v>
                </c:pt>
                <c:pt idx="13">
                  <c:v>106.02000000000001</c:v>
                </c:pt>
                <c:pt idx="14" formatCode="General">
                  <c:v>108.06</c:v>
                </c:pt>
                <c:pt idx="15" formatCode="General">
                  <c:v>114.89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F-4984-8D02-A7516E4FD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87317071"/>
        <c:axId val="710051328"/>
      </c:barChart>
      <c:catAx>
        <c:axId val="87317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051328"/>
        <c:crosses val="autoZero"/>
        <c:auto val="1"/>
        <c:lblAlgn val="ctr"/>
        <c:lblOffset val="100"/>
        <c:noMultiLvlLbl val="0"/>
      </c:catAx>
      <c:valAx>
        <c:axId val="710051328"/>
        <c:scaling>
          <c:orientation val="minMax"/>
        </c:scaling>
        <c:delete val="1"/>
        <c:axPos val="b"/>
        <c:numFmt formatCode="&quot;$&quot;#,##0_);\(&quot;$&quot;#,##0\)" sourceLinked="0"/>
        <c:majorTickMark val="out"/>
        <c:minorTickMark val="none"/>
        <c:tickLblPos val="nextTo"/>
        <c:crossAx val="87317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FY 2024 Rates – Water Only</a:t>
            </a:r>
            <a:r>
              <a:rPr lang="en-US" baseline="0" dirty="0"/>
              <a:t> </a:t>
            </a:r>
            <a:r>
              <a:rPr lang="en-US" dirty="0"/>
              <a:t>(4,000 Gallons)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349368019901671"/>
          <c:y val="9.886890028899735E-2"/>
          <c:w val="0.66508458007965776"/>
          <c:h val="0.868517658864593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AF-4984-8D02-A7516E4FD97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DC4-49F4-AA24-DBAEE71FFB8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773-4DB0-B99F-52AB45F34B5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53B-451C-BACD-EDCBFA0FD8D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5E-42F2-8B1C-68743F8C3EF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597-497D-A1F5-C201826F46A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4A9-4789-9741-AF129A1F618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597-497D-A1F5-C201826F46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IRCDUS</c:v>
                </c:pt>
                <c:pt idx="1">
                  <c:v>Vero Beach</c:v>
                </c:pt>
                <c:pt idx="2">
                  <c:v>IRCDUS FY 25 Proposed</c:v>
                </c:pt>
                <c:pt idx="3">
                  <c:v>IRCDUS FY 26 Proposed</c:v>
                </c:pt>
                <c:pt idx="4">
                  <c:v>Brevard County</c:v>
                </c:pt>
                <c:pt idx="5">
                  <c:v>Martin County</c:v>
                </c:pt>
                <c:pt idx="6">
                  <c:v>Port St. Lucie</c:v>
                </c:pt>
                <c:pt idx="7">
                  <c:v>Melbourne</c:v>
                </c:pt>
                <c:pt idx="8">
                  <c:v>Cocoa</c:v>
                </c:pt>
                <c:pt idx="9">
                  <c:v>Palm Bay</c:v>
                </c:pt>
                <c:pt idx="10">
                  <c:v>Stuart</c:v>
                </c:pt>
                <c:pt idx="11">
                  <c:v>Barefoot Bay</c:v>
                </c:pt>
                <c:pt idx="12">
                  <c:v>Fort Pierce Utility Authority</c:v>
                </c:pt>
                <c:pt idx="13">
                  <c:v>Fellsmere</c:v>
                </c:pt>
                <c:pt idx="14">
                  <c:v>West Melbourne</c:v>
                </c:pt>
                <c:pt idx="15">
                  <c:v>St. Lucie County</c:v>
                </c:pt>
              </c:strCache>
            </c:strRef>
          </c:cat>
          <c:val>
            <c:numRef>
              <c:f>Sheet1!$B$2:$B$17</c:f>
              <c:numCache>
                <c:formatCode>_("$"* #,##0.00_);_("$"* \(#,##0.00\);_("$"* "-"??_);_(@_)</c:formatCode>
                <c:ptCount val="16"/>
                <c:pt idx="0">
                  <c:v>19.939999999999998</c:v>
                </c:pt>
                <c:pt idx="1">
                  <c:v>20.41</c:v>
                </c:pt>
                <c:pt idx="2">
                  <c:v>22.33</c:v>
                </c:pt>
                <c:pt idx="3">
                  <c:v>25.03</c:v>
                </c:pt>
                <c:pt idx="4">
                  <c:v>26.4</c:v>
                </c:pt>
                <c:pt idx="5">
                  <c:v>28.78</c:v>
                </c:pt>
                <c:pt idx="6">
                  <c:v>29.380000000000003</c:v>
                </c:pt>
                <c:pt idx="7">
                  <c:v>29.96</c:v>
                </c:pt>
                <c:pt idx="8">
                  <c:v>32.049999999999997</c:v>
                </c:pt>
                <c:pt idx="9">
                  <c:v>32.119999999999997</c:v>
                </c:pt>
                <c:pt idx="10">
                  <c:v>34.380000000000003</c:v>
                </c:pt>
                <c:pt idx="11">
                  <c:v>37.25</c:v>
                </c:pt>
                <c:pt idx="12">
                  <c:v>39.57</c:v>
                </c:pt>
                <c:pt idx="13">
                  <c:v>41.96</c:v>
                </c:pt>
                <c:pt idx="14">
                  <c:v>44.429999999999993</c:v>
                </c:pt>
                <c:pt idx="15">
                  <c:v>47.769999999999996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F-4984-8D02-A7516E4FD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87317071"/>
        <c:axId val="710051328"/>
      </c:barChart>
      <c:catAx>
        <c:axId val="87317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051328"/>
        <c:crosses val="autoZero"/>
        <c:auto val="1"/>
        <c:lblAlgn val="ctr"/>
        <c:lblOffset val="100"/>
        <c:noMultiLvlLbl val="0"/>
      </c:catAx>
      <c:valAx>
        <c:axId val="710051328"/>
        <c:scaling>
          <c:orientation val="minMax"/>
        </c:scaling>
        <c:delete val="1"/>
        <c:axPos val="b"/>
        <c:numFmt formatCode="&quot;$&quot;#,##0_);\(&quot;$&quot;#,##0\)" sourceLinked="0"/>
        <c:majorTickMark val="out"/>
        <c:minorTickMark val="none"/>
        <c:tickLblPos val="nextTo"/>
        <c:crossAx val="87317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Deposit per ERU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3E-4229-9260-E6D7CF3385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Proposed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100</c:v>
                </c:pt>
                <c:pt idx="1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3E-4229-9260-E6D7CF338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6815871"/>
        <c:axId val="643393791"/>
      </c:barChart>
      <c:catAx>
        <c:axId val="108681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393791"/>
        <c:crosses val="autoZero"/>
        <c:auto val="1"/>
        <c:lblAlgn val="ctr"/>
        <c:lblOffset val="100"/>
        <c:noMultiLvlLbl val="0"/>
      </c:catAx>
      <c:valAx>
        <c:axId val="643393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6815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64713648474582"/>
          <c:y val="0.12017622407344042"/>
          <c:w val="0.78535286351525424"/>
          <c:h val="0.60617210213020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F81-47C1-8EB0-7F0DC5482FB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81-47C1-8EB0-7F0DC5482F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Current</c:v>
                </c:pt>
                <c:pt idx="1">
                  <c:v>FY 25</c:v>
                </c:pt>
                <c:pt idx="2">
                  <c:v>FY 26</c:v>
                </c:pt>
                <c:pt idx="3">
                  <c:v>FY 27</c:v>
                </c:pt>
                <c:pt idx="4">
                  <c:v>FY 28</c:v>
                </c:pt>
                <c:pt idx="5">
                  <c:v>Calculated</c:v>
                </c:pt>
              </c:strCache>
            </c:strRef>
          </c:cat>
          <c:val>
            <c:numRef>
              <c:f>Sheet1!$B$2:$B$7</c:f>
              <c:numCache>
                <c:formatCode>"$"#,##0_);[Red]\("$"#,##0\)</c:formatCode>
                <c:ptCount val="6"/>
                <c:pt idx="0">
                  <c:v>1300</c:v>
                </c:pt>
                <c:pt idx="1">
                  <c:v>1463</c:v>
                </c:pt>
                <c:pt idx="2">
                  <c:v>1625</c:v>
                </c:pt>
                <c:pt idx="3">
                  <c:v>1788</c:v>
                </c:pt>
                <c:pt idx="4">
                  <c:v>1950</c:v>
                </c:pt>
                <c:pt idx="5">
                  <c:v>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81-47C1-8EB0-7F0DC5482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009477896"/>
        <c:axId val="1009480848"/>
      </c:barChart>
      <c:catAx>
        <c:axId val="1009477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480848"/>
        <c:crosses val="autoZero"/>
        <c:auto val="1"/>
        <c:lblAlgn val="ctr"/>
        <c:lblOffset val="100"/>
        <c:noMultiLvlLbl val="0"/>
      </c:catAx>
      <c:valAx>
        <c:axId val="1009480848"/>
        <c:scaling>
          <c:orientation val="minMax"/>
          <c:max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dirty="0"/>
                  <a:t>$/ERU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477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658338710835157E-2"/>
          <c:y val="0.12314855425391938"/>
          <c:w val="0.91234166128916472"/>
          <c:h val="0.61211676249115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Sewer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BF-4FBE-B27D-3AAF776B9B3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BF-4FBE-B27D-3AAF776B9B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Current</c:v>
                </c:pt>
                <c:pt idx="1">
                  <c:v>Calculated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2796</c:v>
                </c:pt>
                <c:pt idx="1">
                  <c:v>2624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BF-4FBE-B27D-3AAF776B9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75"/>
        <c:axId val="1009477896"/>
        <c:axId val="1009480848"/>
      </c:barChart>
      <c:catAx>
        <c:axId val="1009477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480848"/>
        <c:crosses val="autoZero"/>
        <c:auto val="1"/>
        <c:lblAlgn val="ctr"/>
        <c:lblOffset val="100"/>
        <c:noMultiLvlLbl val="0"/>
      </c:catAx>
      <c:valAx>
        <c:axId val="1009480848"/>
        <c:scaling>
          <c:orientation val="minMax"/>
          <c:max val="3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out"/>
        <c:minorTickMark val="none"/>
        <c:tickLblPos val="nextTo"/>
        <c:crossAx val="100947789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0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0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573C27-218A-42B2-B528-2CCDFD54A581}" type="doc">
      <dgm:prSet loTypeId="urn:microsoft.com/office/officeart/2018/2/layout/IconLabel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CD96871-0F75-4F8A-94DB-A0416E230CDA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1" dirty="0"/>
            <a:t>Revenue Requirements</a:t>
          </a:r>
        </a:p>
      </dgm:t>
    </dgm:pt>
    <dgm:pt modelId="{A2BE333E-EB99-430F-A68A-ED10F5DE5FB0}" type="parTrans" cxnId="{CC596E57-9E09-4C0A-B0DB-10F4A2156AE0}">
      <dgm:prSet/>
      <dgm:spPr/>
      <dgm:t>
        <a:bodyPr/>
        <a:lstStyle/>
        <a:p>
          <a:pPr algn="ctr"/>
          <a:endParaRPr lang="en-US" sz="2800"/>
        </a:p>
      </dgm:t>
    </dgm:pt>
    <dgm:pt modelId="{89DC27E4-3ABF-440B-B995-9C6919C925B2}" type="sibTrans" cxnId="{CC596E57-9E09-4C0A-B0DB-10F4A2156AE0}">
      <dgm:prSet/>
      <dgm:spPr/>
      <dgm:t>
        <a:bodyPr/>
        <a:lstStyle/>
        <a:p>
          <a:pPr algn="ctr"/>
          <a:endParaRPr lang="en-US"/>
        </a:p>
      </dgm:t>
    </dgm:pt>
    <dgm:pt modelId="{9C1D038C-3E68-48FB-8528-7D0A99B704C8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1" dirty="0"/>
            <a:t>Cost Allocation</a:t>
          </a:r>
        </a:p>
      </dgm:t>
    </dgm:pt>
    <dgm:pt modelId="{D61242A0-45DC-46F0-BB98-1A44FE6CE7B3}" type="parTrans" cxnId="{2024ED35-84AE-468C-8CCC-0B0F83DE0A7E}">
      <dgm:prSet/>
      <dgm:spPr/>
      <dgm:t>
        <a:bodyPr/>
        <a:lstStyle/>
        <a:p>
          <a:pPr algn="ctr"/>
          <a:endParaRPr lang="en-US" sz="2800"/>
        </a:p>
      </dgm:t>
    </dgm:pt>
    <dgm:pt modelId="{9BB14973-C0A1-454C-A297-FC5E896B9865}" type="sibTrans" cxnId="{2024ED35-84AE-468C-8CCC-0B0F83DE0A7E}">
      <dgm:prSet/>
      <dgm:spPr/>
      <dgm:t>
        <a:bodyPr/>
        <a:lstStyle/>
        <a:p>
          <a:pPr algn="ctr"/>
          <a:endParaRPr lang="en-US"/>
        </a:p>
      </dgm:t>
    </dgm:pt>
    <dgm:pt modelId="{FCCB8E4D-0861-4F73-9C0B-797A1E692160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1" dirty="0"/>
            <a:t>Rates and Fees</a:t>
          </a:r>
        </a:p>
      </dgm:t>
    </dgm:pt>
    <dgm:pt modelId="{1B4D2B98-4447-43E8-9F84-5CFF7389C13D}" type="parTrans" cxnId="{E6386BBE-D29C-42F2-B923-206E71BD3BAB}">
      <dgm:prSet/>
      <dgm:spPr/>
      <dgm:t>
        <a:bodyPr/>
        <a:lstStyle/>
        <a:p>
          <a:pPr algn="ctr"/>
          <a:endParaRPr lang="en-US" sz="2800"/>
        </a:p>
      </dgm:t>
    </dgm:pt>
    <dgm:pt modelId="{00D3D31C-9497-45B5-8EE4-BCFA3FFF7FB2}" type="sibTrans" cxnId="{E6386BBE-D29C-42F2-B923-206E71BD3BAB}">
      <dgm:prSet/>
      <dgm:spPr/>
      <dgm:t>
        <a:bodyPr/>
        <a:lstStyle/>
        <a:p>
          <a:pPr algn="ctr"/>
          <a:endParaRPr lang="en-US"/>
        </a:p>
      </dgm:t>
    </dgm:pt>
    <dgm:pt modelId="{BBB6BC0B-D8A1-4138-9E1A-06820BB9F6CD}" type="pres">
      <dgm:prSet presAssocID="{CD573C27-218A-42B2-B528-2CCDFD54A581}" presName="root" presStyleCnt="0">
        <dgm:presLayoutVars>
          <dgm:dir/>
          <dgm:resizeHandles val="exact"/>
        </dgm:presLayoutVars>
      </dgm:prSet>
      <dgm:spPr/>
    </dgm:pt>
    <dgm:pt modelId="{8AC73E42-6C23-441A-9C0D-D6065817788B}" type="pres">
      <dgm:prSet presAssocID="{8CD96871-0F75-4F8A-94DB-A0416E230CDA}" presName="compNode" presStyleCnt="0"/>
      <dgm:spPr/>
    </dgm:pt>
    <dgm:pt modelId="{2FA3B47E-C8CD-4023-B985-1951F5B0A523}" type="pres">
      <dgm:prSet presAssocID="{8CD96871-0F75-4F8A-94DB-A0416E230CD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780AF082-E82F-4998-AA6E-3AE9B3925F1A}" type="pres">
      <dgm:prSet presAssocID="{8CD96871-0F75-4F8A-94DB-A0416E230CDA}" presName="spaceRect" presStyleCnt="0"/>
      <dgm:spPr/>
    </dgm:pt>
    <dgm:pt modelId="{248BB8D5-62FC-4476-9498-81975C920B2C}" type="pres">
      <dgm:prSet presAssocID="{8CD96871-0F75-4F8A-94DB-A0416E230CDA}" presName="textRect" presStyleLbl="revTx" presStyleIdx="0" presStyleCnt="3" custScaleX="134696" custLinFactNeighborY="-27783">
        <dgm:presLayoutVars>
          <dgm:chMax val="1"/>
          <dgm:chPref val="1"/>
        </dgm:presLayoutVars>
      </dgm:prSet>
      <dgm:spPr/>
    </dgm:pt>
    <dgm:pt modelId="{E90FEB8F-2FEC-402E-9F1C-446C8988536C}" type="pres">
      <dgm:prSet presAssocID="{89DC27E4-3ABF-440B-B995-9C6919C925B2}" presName="sibTrans" presStyleCnt="0"/>
      <dgm:spPr/>
    </dgm:pt>
    <dgm:pt modelId="{4439100B-69E9-4D89-979E-31158B2035BA}" type="pres">
      <dgm:prSet presAssocID="{9C1D038C-3E68-48FB-8528-7D0A99B704C8}" presName="compNode" presStyleCnt="0"/>
      <dgm:spPr/>
    </dgm:pt>
    <dgm:pt modelId="{9FDFAFA6-666D-4F79-854B-EC9D566588B0}" type="pres">
      <dgm:prSet presAssocID="{9C1D038C-3E68-48FB-8528-7D0A99B704C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ighborhood with solid fill"/>
        </a:ext>
      </dgm:extLst>
    </dgm:pt>
    <dgm:pt modelId="{B1BDE2C6-C56A-4C21-9F9E-A971B99BF5DA}" type="pres">
      <dgm:prSet presAssocID="{9C1D038C-3E68-48FB-8528-7D0A99B704C8}" presName="spaceRect" presStyleCnt="0"/>
      <dgm:spPr/>
    </dgm:pt>
    <dgm:pt modelId="{9C8E2210-E288-42CB-BAEA-345723524EE6}" type="pres">
      <dgm:prSet presAssocID="{9C1D038C-3E68-48FB-8528-7D0A99B704C8}" presName="textRect" presStyleLbl="revTx" presStyleIdx="1" presStyleCnt="3" custLinFactNeighborY="-27783">
        <dgm:presLayoutVars>
          <dgm:chMax val="1"/>
          <dgm:chPref val="1"/>
        </dgm:presLayoutVars>
      </dgm:prSet>
      <dgm:spPr/>
    </dgm:pt>
    <dgm:pt modelId="{947015BA-BABD-41E5-B1B3-51F3881A5B66}" type="pres">
      <dgm:prSet presAssocID="{9BB14973-C0A1-454C-A297-FC5E896B9865}" presName="sibTrans" presStyleCnt="0"/>
      <dgm:spPr/>
    </dgm:pt>
    <dgm:pt modelId="{4065A97A-68CD-46F7-AB95-F11D75CEDC3C}" type="pres">
      <dgm:prSet presAssocID="{FCCB8E4D-0861-4F73-9C0B-797A1E692160}" presName="compNode" presStyleCnt="0"/>
      <dgm:spPr/>
    </dgm:pt>
    <dgm:pt modelId="{970457BA-AE13-45BE-ADE1-33B7A6700C90}" type="pres">
      <dgm:prSet presAssocID="{FCCB8E4D-0861-4F73-9C0B-797A1E6921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llet with solid fill"/>
        </a:ext>
      </dgm:extLst>
    </dgm:pt>
    <dgm:pt modelId="{FF57816F-0F1C-43BB-8A53-F166209B5FA1}" type="pres">
      <dgm:prSet presAssocID="{FCCB8E4D-0861-4F73-9C0B-797A1E692160}" presName="spaceRect" presStyleCnt="0"/>
      <dgm:spPr/>
    </dgm:pt>
    <dgm:pt modelId="{443EF4E2-C418-4B24-A0FB-1BEDD4325404}" type="pres">
      <dgm:prSet presAssocID="{FCCB8E4D-0861-4F73-9C0B-797A1E692160}" presName="textRect" presStyleLbl="revTx" presStyleIdx="2" presStyleCnt="3" custLinFactNeighborY="-27783">
        <dgm:presLayoutVars>
          <dgm:chMax val="1"/>
          <dgm:chPref val="1"/>
        </dgm:presLayoutVars>
      </dgm:prSet>
      <dgm:spPr/>
    </dgm:pt>
  </dgm:ptLst>
  <dgm:cxnLst>
    <dgm:cxn modelId="{717F9303-3333-4BE3-AB46-E06C75AE3A42}" type="presOf" srcId="{9C1D038C-3E68-48FB-8528-7D0A99B704C8}" destId="{9C8E2210-E288-42CB-BAEA-345723524EE6}" srcOrd="0" destOrd="0" presId="urn:microsoft.com/office/officeart/2018/2/layout/IconLabelList"/>
    <dgm:cxn modelId="{3AAB5311-7212-4F89-8EED-19B1E268575F}" type="presOf" srcId="{CD573C27-218A-42B2-B528-2CCDFD54A581}" destId="{BBB6BC0B-D8A1-4138-9E1A-06820BB9F6CD}" srcOrd="0" destOrd="0" presId="urn:microsoft.com/office/officeart/2018/2/layout/IconLabelList"/>
    <dgm:cxn modelId="{2024ED35-84AE-468C-8CCC-0B0F83DE0A7E}" srcId="{CD573C27-218A-42B2-B528-2CCDFD54A581}" destId="{9C1D038C-3E68-48FB-8528-7D0A99B704C8}" srcOrd="1" destOrd="0" parTransId="{D61242A0-45DC-46F0-BB98-1A44FE6CE7B3}" sibTransId="{9BB14973-C0A1-454C-A297-FC5E896B9865}"/>
    <dgm:cxn modelId="{CC596E57-9E09-4C0A-B0DB-10F4A2156AE0}" srcId="{CD573C27-218A-42B2-B528-2CCDFD54A581}" destId="{8CD96871-0F75-4F8A-94DB-A0416E230CDA}" srcOrd="0" destOrd="0" parTransId="{A2BE333E-EB99-430F-A68A-ED10F5DE5FB0}" sibTransId="{89DC27E4-3ABF-440B-B995-9C6919C925B2}"/>
    <dgm:cxn modelId="{0CB1A08B-3B34-400C-9B3B-7E5F79FA6D96}" type="presOf" srcId="{8CD96871-0F75-4F8A-94DB-A0416E230CDA}" destId="{248BB8D5-62FC-4476-9498-81975C920B2C}" srcOrd="0" destOrd="0" presId="urn:microsoft.com/office/officeart/2018/2/layout/IconLabelList"/>
    <dgm:cxn modelId="{E6386BBE-D29C-42F2-B923-206E71BD3BAB}" srcId="{CD573C27-218A-42B2-B528-2CCDFD54A581}" destId="{FCCB8E4D-0861-4F73-9C0B-797A1E692160}" srcOrd="2" destOrd="0" parTransId="{1B4D2B98-4447-43E8-9F84-5CFF7389C13D}" sibTransId="{00D3D31C-9497-45B5-8EE4-BCFA3FFF7FB2}"/>
    <dgm:cxn modelId="{B56E51E9-0F7A-44BB-BCBF-7BB995983F9E}" type="presOf" srcId="{FCCB8E4D-0861-4F73-9C0B-797A1E692160}" destId="{443EF4E2-C418-4B24-A0FB-1BEDD4325404}" srcOrd="0" destOrd="0" presId="urn:microsoft.com/office/officeart/2018/2/layout/IconLabelList"/>
    <dgm:cxn modelId="{93969819-E320-43A5-AF95-E0F3E49828EE}" type="presParOf" srcId="{BBB6BC0B-D8A1-4138-9E1A-06820BB9F6CD}" destId="{8AC73E42-6C23-441A-9C0D-D6065817788B}" srcOrd="0" destOrd="0" presId="urn:microsoft.com/office/officeart/2018/2/layout/IconLabelList"/>
    <dgm:cxn modelId="{63CB2101-54E8-423D-A057-CEA138A2CA51}" type="presParOf" srcId="{8AC73E42-6C23-441A-9C0D-D6065817788B}" destId="{2FA3B47E-C8CD-4023-B985-1951F5B0A523}" srcOrd="0" destOrd="0" presId="urn:microsoft.com/office/officeart/2018/2/layout/IconLabelList"/>
    <dgm:cxn modelId="{78878D67-D8FC-4ACC-B457-B4E497E7A995}" type="presParOf" srcId="{8AC73E42-6C23-441A-9C0D-D6065817788B}" destId="{780AF082-E82F-4998-AA6E-3AE9B3925F1A}" srcOrd="1" destOrd="0" presId="urn:microsoft.com/office/officeart/2018/2/layout/IconLabelList"/>
    <dgm:cxn modelId="{2E944AAD-30E8-40EA-882C-BDF98734FA17}" type="presParOf" srcId="{8AC73E42-6C23-441A-9C0D-D6065817788B}" destId="{248BB8D5-62FC-4476-9498-81975C920B2C}" srcOrd="2" destOrd="0" presId="urn:microsoft.com/office/officeart/2018/2/layout/IconLabelList"/>
    <dgm:cxn modelId="{4D3AE9CD-4E6B-4C9E-90DE-3696330B98A5}" type="presParOf" srcId="{BBB6BC0B-D8A1-4138-9E1A-06820BB9F6CD}" destId="{E90FEB8F-2FEC-402E-9F1C-446C8988536C}" srcOrd="1" destOrd="0" presId="urn:microsoft.com/office/officeart/2018/2/layout/IconLabelList"/>
    <dgm:cxn modelId="{F5BFC441-EC46-437D-85DE-F2CC3C5978A9}" type="presParOf" srcId="{BBB6BC0B-D8A1-4138-9E1A-06820BB9F6CD}" destId="{4439100B-69E9-4D89-979E-31158B2035BA}" srcOrd="2" destOrd="0" presId="urn:microsoft.com/office/officeart/2018/2/layout/IconLabelList"/>
    <dgm:cxn modelId="{DF7199A5-00BB-499C-B169-417ECAFDC0E4}" type="presParOf" srcId="{4439100B-69E9-4D89-979E-31158B2035BA}" destId="{9FDFAFA6-666D-4F79-854B-EC9D566588B0}" srcOrd="0" destOrd="0" presId="urn:microsoft.com/office/officeart/2018/2/layout/IconLabelList"/>
    <dgm:cxn modelId="{B7EB661A-B80A-4450-A9BE-5114A8B1D79D}" type="presParOf" srcId="{4439100B-69E9-4D89-979E-31158B2035BA}" destId="{B1BDE2C6-C56A-4C21-9F9E-A971B99BF5DA}" srcOrd="1" destOrd="0" presId="urn:microsoft.com/office/officeart/2018/2/layout/IconLabelList"/>
    <dgm:cxn modelId="{832CFE28-B392-4F3A-8838-57A5FA5C9BA5}" type="presParOf" srcId="{4439100B-69E9-4D89-979E-31158B2035BA}" destId="{9C8E2210-E288-42CB-BAEA-345723524EE6}" srcOrd="2" destOrd="0" presId="urn:microsoft.com/office/officeart/2018/2/layout/IconLabelList"/>
    <dgm:cxn modelId="{57FCD6A4-D1F6-4CEE-8D51-9FB5F801A7B5}" type="presParOf" srcId="{BBB6BC0B-D8A1-4138-9E1A-06820BB9F6CD}" destId="{947015BA-BABD-41E5-B1B3-51F3881A5B66}" srcOrd="3" destOrd="0" presId="urn:microsoft.com/office/officeart/2018/2/layout/IconLabelList"/>
    <dgm:cxn modelId="{D5D4234A-2D54-459E-B912-0F6AC07943A8}" type="presParOf" srcId="{BBB6BC0B-D8A1-4138-9E1A-06820BB9F6CD}" destId="{4065A97A-68CD-46F7-AB95-F11D75CEDC3C}" srcOrd="4" destOrd="0" presId="urn:microsoft.com/office/officeart/2018/2/layout/IconLabelList"/>
    <dgm:cxn modelId="{F9449BA0-DDC2-416F-BB4A-D557342833A4}" type="presParOf" srcId="{4065A97A-68CD-46F7-AB95-F11D75CEDC3C}" destId="{970457BA-AE13-45BE-ADE1-33B7A6700C90}" srcOrd="0" destOrd="0" presId="urn:microsoft.com/office/officeart/2018/2/layout/IconLabelList"/>
    <dgm:cxn modelId="{EB7E7749-35A0-40B6-9328-03B14C4CCF0F}" type="presParOf" srcId="{4065A97A-68CD-46F7-AB95-F11D75CEDC3C}" destId="{FF57816F-0F1C-43BB-8A53-F166209B5FA1}" srcOrd="1" destOrd="0" presId="urn:microsoft.com/office/officeart/2018/2/layout/IconLabelList"/>
    <dgm:cxn modelId="{0A2612F0-1C41-42C2-B9E4-34127B61B38D}" type="presParOf" srcId="{4065A97A-68CD-46F7-AB95-F11D75CEDC3C}" destId="{443EF4E2-C418-4B24-A0FB-1BEDD432540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62F445-B5F8-4CCC-81A8-EDF8FCCEC9A5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E68B23C-4378-448C-BB07-6D108B213F2C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dirty="0"/>
            <a:t>Operating Expenses</a:t>
          </a:r>
        </a:p>
      </dgm:t>
    </dgm:pt>
    <dgm:pt modelId="{7BAFBD91-1FF3-43E0-83C2-C87FE129CDE9}" type="parTrans" cxnId="{A1603DB5-D617-4806-837D-70F2D4E5FCA2}">
      <dgm:prSet/>
      <dgm:spPr/>
      <dgm:t>
        <a:bodyPr/>
        <a:lstStyle/>
        <a:p>
          <a:endParaRPr lang="en-US" sz="2800"/>
        </a:p>
      </dgm:t>
    </dgm:pt>
    <dgm:pt modelId="{5E6668D4-60D7-444E-8222-EA57CCA6B54A}" type="sibTrans" cxnId="{A1603DB5-D617-4806-837D-70F2D4E5FCA2}">
      <dgm:prSet/>
      <dgm:spPr/>
      <dgm:t>
        <a:bodyPr/>
        <a:lstStyle/>
        <a:p>
          <a:endParaRPr lang="en-US" sz="2800"/>
        </a:p>
      </dgm:t>
    </dgm:pt>
    <dgm:pt modelId="{81405274-BD5D-4A68-970B-46879FA905F6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dirty="0"/>
            <a:t>Capital Improvements</a:t>
          </a:r>
        </a:p>
      </dgm:t>
    </dgm:pt>
    <dgm:pt modelId="{3E777A2A-7AF8-42D2-950F-71EEFF302CA9}" type="parTrans" cxnId="{2693D86A-B111-4F7D-A832-715CFD9DD143}">
      <dgm:prSet/>
      <dgm:spPr/>
      <dgm:t>
        <a:bodyPr/>
        <a:lstStyle/>
        <a:p>
          <a:endParaRPr lang="en-US" sz="2800"/>
        </a:p>
      </dgm:t>
    </dgm:pt>
    <dgm:pt modelId="{18DB9E7F-1292-453B-AEC5-B1E874AA49D8}" type="sibTrans" cxnId="{2693D86A-B111-4F7D-A832-715CFD9DD143}">
      <dgm:prSet/>
      <dgm:spPr/>
      <dgm:t>
        <a:bodyPr/>
        <a:lstStyle/>
        <a:p>
          <a:endParaRPr lang="en-US" sz="2800"/>
        </a:p>
      </dgm:t>
    </dgm:pt>
    <dgm:pt modelId="{BF839FFC-37BE-41DD-A07E-732F8F889C8C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800" dirty="0"/>
            <a:t>Recurring costs to operate and maintain the system</a:t>
          </a:r>
        </a:p>
        <a:p>
          <a:pPr algn="ctr">
            <a:lnSpc>
              <a:spcPct val="100000"/>
            </a:lnSpc>
          </a:pPr>
          <a:r>
            <a:rPr lang="en-US" sz="1800" b="1" dirty="0"/>
            <a:t>$43M </a:t>
          </a:r>
          <a:r>
            <a:rPr lang="en-US" sz="1800" dirty="0"/>
            <a:t>in FY 2025</a:t>
          </a:r>
        </a:p>
        <a:p>
          <a:pPr algn="ctr">
            <a:lnSpc>
              <a:spcPct val="100000"/>
            </a:lnSpc>
          </a:pPr>
          <a:r>
            <a:rPr lang="en-US" sz="1800" b="1" dirty="0"/>
            <a:t>4% </a:t>
          </a:r>
          <a:r>
            <a:rPr lang="en-US" sz="1800" dirty="0"/>
            <a:t>avg. annual increase assumed</a:t>
          </a:r>
        </a:p>
      </dgm:t>
    </dgm:pt>
    <dgm:pt modelId="{79DF86AE-B2EF-4F40-ADCB-AEF121FA52CD}" type="parTrans" cxnId="{91D6A21B-3A04-443C-A650-D2FF05D3905C}">
      <dgm:prSet/>
      <dgm:spPr/>
      <dgm:t>
        <a:bodyPr/>
        <a:lstStyle/>
        <a:p>
          <a:endParaRPr lang="en-US" sz="2800"/>
        </a:p>
      </dgm:t>
    </dgm:pt>
    <dgm:pt modelId="{2DF89174-C2CB-4E64-8897-4DF8B4FFB06E}" type="sibTrans" cxnId="{91D6A21B-3A04-443C-A650-D2FF05D3905C}">
      <dgm:prSet/>
      <dgm:spPr/>
      <dgm:t>
        <a:bodyPr/>
        <a:lstStyle/>
        <a:p>
          <a:endParaRPr lang="en-US" sz="2800"/>
        </a:p>
      </dgm:t>
    </dgm:pt>
    <dgm:pt modelId="{82709D36-6B22-44A7-BE5B-36450161F6FB}">
      <dgm:prSet custT="1"/>
      <dgm:spPr/>
      <dgm:t>
        <a:bodyPr/>
        <a:lstStyle/>
        <a:p>
          <a:pPr algn="ctr">
            <a:lnSpc>
              <a:spcPct val="100000"/>
            </a:lnSpc>
          </a:pPr>
          <a:endParaRPr lang="en-US" sz="1800" dirty="0"/>
        </a:p>
      </dgm:t>
    </dgm:pt>
    <dgm:pt modelId="{136DD772-40C4-43E7-A9F6-1EAC6B5EFFD6}" type="parTrans" cxnId="{0CD28C36-3DE4-4544-9A69-892CB2A3143E}">
      <dgm:prSet/>
      <dgm:spPr/>
      <dgm:t>
        <a:bodyPr/>
        <a:lstStyle/>
        <a:p>
          <a:endParaRPr lang="en-US" sz="2800"/>
        </a:p>
      </dgm:t>
    </dgm:pt>
    <dgm:pt modelId="{56A0BEFD-790E-405D-9040-4D1F5C5B8224}" type="sibTrans" cxnId="{0CD28C36-3DE4-4544-9A69-892CB2A3143E}">
      <dgm:prSet/>
      <dgm:spPr/>
      <dgm:t>
        <a:bodyPr/>
        <a:lstStyle/>
        <a:p>
          <a:endParaRPr lang="en-US" sz="2800"/>
        </a:p>
      </dgm:t>
    </dgm:pt>
    <dgm:pt modelId="{738D55A8-66E1-4D75-A26B-0A4B811AC4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$148M </a:t>
          </a:r>
          <a:r>
            <a:rPr lang="en-US" sz="1800" dirty="0"/>
            <a:t>FY 24- FY 29</a:t>
          </a:r>
        </a:p>
        <a:p>
          <a:pPr>
            <a:lnSpc>
              <a:spcPct val="100000"/>
            </a:lnSpc>
          </a:pPr>
          <a:r>
            <a:rPr lang="en-US" sz="1800" b="1" dirty="0"/>
            <a:t>$25M</a:t>
          </a:r>
          <a:r>
            <a:rPr lang="en-US" sz="1800" dirty="0"/>
            <a:t> annual spending thru FY 29</a:t>
          </a:r>
        </a:p>
        <a:p>
          <a:pPr>
            <a:lnSpc>
              <a:spcPct val="100000"/>
            </a:lnSpc>
          </a:pPr>
          <a:r>
            <a:rPr lang="en-US" sz="1800" dirty="0"/>
            <a:t>Potential capacity expansions by FY 32</a:t>
          </a:r>
        </a:p>
      </dgm:t>
    </dgm:pt>
    <dgm:pt modelId="{ECD563CE-5214-4D36-8AF6-E51FB0584432}" type="parTrans" cxnId="{C8B82D18-95F6-46E1-8F4B-737B5B02E5C7}">
      <dgm:prSet/>
      <dgm:spPr/>
      <dgm:t>
        <a:bodyPr/>
        <a:lstStyle/>
        <a:p>
          <a:endParaRPr lang="en-US" sz="2800"/>
        </a:p>
      </dgm:t>
    </dgm:pt>
    <dgm:pt modelId="{B9FA4AF5-F49D-49B3-BE02-EF2C1CBCB602}" type="sibTrans" cxnId="{C8B82D18-95F6-46E1-8F4B-737B5B02E5C7}">
      <dgm:prSet/>
      <dgm:spPr/>
      <dgm:t>
        <a:bodyPr/>
        <a:lstStyle/>
        <a:p>
          <a:endParaRPr lang="en-US" sz="2800"/>
        </a:p>
      </dgm:t>
    </dgm:pt>
    <dgm:pt modelId="{713C2ED2-3970-4F88-A066-4ACA87DD079E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/>
            <a:t>Financial Sustainability</a:t>
          </a:r>
        </a:p>
      </dgm:t>
    </dgm:pt>
    <dgm:pt modelId="{C0B68B94-B0CC-4CB8-9783-17426D724160}" type="parTrans" cxnId="{1319548E-EA7F-45B9-BD23-AC1FEC4B2825}">
      <dgm:prSet/>
      <dgm:spPr/>
      <dgm:t>
        <a:bodyPr/>
        <a:lstStyle/>
        <a:p>
          <a:endParaRPr lang="en-US" sz="2800"/>
        </a:p>
      </dgm:t>
    </dgm:pt>
    <dgm:pt modelId="{C3C07F59-7EC9-40EE-A2FA-27EC5933B524}" type="sibTrans" cxnId="{1319548E-EA7F-45B9-BD23-AC1FEC4B2825}">
      <dgm:prSet/>
      <dgm:spPr/>
      <dgm:t>
        <a:bodyPr/>
        <a:lstStyle/>
        <a:p>
          <a:endParaRPr lang="en-US" sz="2800"/>
        </a:p>
      </dgm:t>
    </dgm:pt>
    <dgm:pt modelId="{AA4CD2F5-2BDE-41E0-9D6A-09D41A6B8B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Maintain adequate reserves = </a:t>
          </a:r>
          <a:r>
            <a:rPr lang="en-US" sz="1800" b="1" dirty="0"/>
            <a:t>9</a:t>
          </a:r>
          <a:r>
            <a:rPr lang="en-US" sz="1800" dirty="0"/>
            <a:t> months of expenses</a:t>
          </a:r>
        </a:p>
      </dgm:t>
    </dgm:pt>
    <dgm:pt modelId="{A6EAC72F-9C4B-4F5E-8E0C-96C7AD24B480}" type="parTrans" cxnId="{435857BD-CC4F-49CE-82AD-E3C9CDB44110}">
      <dgm:prSet/>
      <dgm:spPr/>
      <dgm:t>
        <a:bodyPr/>
        <a:lstStyle/>
        <a:p>
          <a:endParaRPr lang="en-US" sz="2800"/>
        </a:p>
      </dgm:t>
    </dgm:pt>
    <dgm:pt modelId="{083D67D3-F799-4D59-9A46-25DA04A88436}" type="sibTrans" cxnId="{435857BD-CC4F-49CE-82AD-E3C9CDB44110}">
      <dgm:prSet/>
      <dgm:spPr/>
      <dgm:t>
        <a:bodyPr/>
        <a:lstStyle/>
        <a:p>
          <a:endParaRPr lang="en-US" sz="2800"/>
        </a:p>
      </dgm:t>
    </dgm:pt>
    <dgm:pt modelId="{6A52B087-0BE7-43E6-9003-33B761ACB5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Preserve borrowing capacity</a:t>
          </a:r>
        </a:p>
      </dgm:t>
    </dgm:pt>
    <dgm:pt modelId="{0BC96779-DC7B-4789-AE6F-67C45E57914A}" type="parTrans" cxnId="{1CA54C98-4D64-46C5-A6C6-84C36A97CDED}">
      <dgm:prSet/>
      <dgm:spPr/>
      <dgm:t>
        <a:bodyPr/>
        <a:lstStyle/>
        <a:p>
          <a:endParaRPr lang="en-US" sz="2800"/>
        </a:p>
      </dgm:t>
    </dgm:pt>
    <dgm:pt modelId="{DBD1E6ED-1710-4F9C-8885-4EFE7BA2F73C}" type="sibTrans" cxnId="{1CA54C98-4D64-46C5-A6C6-84C36A97CDED}">
      <dgm:prSet/>
      <dgm:spPr/>
      <dgm:t>
        <a:bodyPr/>
        <a:lstStyle/>
        <a:p>
          <a:endParaRPr lang="en-US" sz="2800"/>
        </a:p>
      </dgm:t>
    </dgm:pt>
    <dgm:pt modelId="{78EF7360-AAB6-43A0-A0CC-AEB3F68128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Balance cash flows</a:t>
          </a:r>
        </a:p>
      </dgm:t>
    </dgm:pt>
    <dgm:pt modelId="{AAB1BF58-B576-44D1-A437-15C91A7DA58E}" type="parTrans" cxnId="{DA737F16-7AC9-411B-9062-70F706F359E3}">
      <dgm:prSet/>
      <dgm:spPr/>
      <dgm:t>
        <a:bodyPr/>
        <a:lstStyle/>
        <a:p>
          <a:endParaRPr lang="en-US" sz="2800"/>
        </a:p>
      </dgm:t>
    </dgm:pt>
    <dgm:pt modelId="{BB3F7AD1-1364-4A2F-9182-CFDF57AB018C}" type="sibTrans" cxnId="{DA737F16-7AC9-411B-9062-70F706F359E3}">
      <dgm:prSet/>
      <dgm:spPr/>
      <dgm:t>
        <a:bodyPr/>
        <a:lstStyle/>
        <a:p>
          <a:endParaRPr lang="en-US" sz="2800"/>
        </a:p>
      </dgm:t>
    </dgm:pt>
    <dgm:pt modelId="{36DAD5BF-9081-4489-AFC6-D340F89C1AC4}" type="pres">
      <dgm:prSet presAssocID="{CA62F445-B5F8-4CCC-81A8-EDF8FCCEC9A5}" presName="root" presStyleCnt="0">
        <dgm:presLayoutVars>
          <dgm:dir/>
          <dgm:resizeHandles val="exact"/>
        </dgm:presLayoutVars>
      </dgm:prSet>
      <dgm:spPr/>
    </dgm:pt>
    <dgm:pt modelId="{7E699D8F-32EC-4D67-95D6-76628742EA2E}" type="pres">
      <dgm:prSet presAssocID="{7E68B23C-4378-448C-BB07-6D108B213F2C}" presName="compNode" presStyleCnt="0"/>
      <dgm:spPr/>
    </dgm:pt>
    <dgm:pt modelId="{AEF39DB7-333C-4E0C-9916-0DF32BBFFAEB}" type="pres">
      <dgm:prSet presAssocID="{7E68B23C-4378-448C-BB07-6D108B213F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49C8649-77B2-4631-AB17-FE64E0F65854}" type="pres">
      <dgm:prSet presAssocID="{7E68B23C-4378-448C-BB07-6D108B213F2C}" presName="iconSpace" presStyleCnt="0"/>
      <dgm:spPr/>
    </dgm:pt>
    <dgm:pt modelId="{02518B16-FCCC-48EE-B9EF-EC8E21C905E9}" type="pres">
      <dgm:prSet presAssocID="{7E68B23C-4378-448C-BB07-6D108B213F2C}" presName="parTx" presStyleLbl="revTx" presStyleIdx="0" presStyleCnt="6">
        <dgm:presLayoutVars>
          <dgm:chMax val="0"/>
          <dgm:chPref val="0"/>
        </dgm:presLayoutVars>
      </dgm:prSet>
      <dgm:spPr/>
    </dgm:pt>
    <dgm:pt modelId="{A13D38B7-7E49-4F1B-A420-E2AFC43B1FF4}" type="pres">
      <dgm:prSet presAssocID="{7E68B23C-4378-448C-BB07-6D108B213F2C}" presName="txSpace" presStyleCnt="0"/>
      <dgm:spPr/>
    </dgm:pt>
    <dgm:pt modelId="{3315BCD3-DDF8-4386-B6ED-894F227422E5}" type="pres">
      <dgm:prSet presAssocID="{7E68B23C-4378-448C-BB07-6D108B213F2C}" presName="desTx" presStyleLbl="revTx" presStyleIdx="1" presStyleCnt="6">
        <dgm:presLayoutVars/>
      </dgm:prSet>
      <dgm:spPr/>
    </dgm:pt>
    <dgm:pt modelId="{3239537E-422C-4AB7-AF24-A144984729B1}" type="pres">
      <dgm:prSet presAssocID="{5E6668D4-60D7-444E-8222-EA57CCA6B54A}" presName="sibTrans" presStyleCnt="0"/>
      <dgm:spPr/>
    </dgm:pt>
    <dgm:pt modelId="{37B3C2BD-05B6-4061-8904-1FD3967566E0}" type="pres">
      <dgm:prSet presAssocID="{81405274-BD5D-4A68-970B-46879FA905F6}" presName="compNode" presStyleCnt="0"/>
      <dgm:spPr/>
    </dgm:pt>
    <dgm:pt modelId="{D29A4404-6D2C-4D22-B225-323B3E9E7C4B}" type="pres">
      <dgm:prSet presAssocID="{81405274-BD5D-4A68-970B-46879FA905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08086D54-95CA-4125-9A66-7EBE9BA8D73C}" type="pres">
      <dgm:prSet presAssocID="{81405274-BD5D-4A68-970B-46879FA905F6}" presName="iconSpace" presStyleCnt="0"/>
      <dgm:spPr/>
    </dgm:pt>
    <dgm:pt modelId="{1F035D78-17B0-48FD-878E-1C431438D60F}" type="pres">
      <dgm:prSet presAssocID="{81405274-BD5D-4A68-970B-46879FA905F6}" presName="parTx" presStyleLbl="revTx" presStyleIdx="2" presStyleCnt="6">
        <dgm:presLayoutVars>
          <dgm:chMax val="0"/>
          <dgm:chPref val="0"/>
        </dgm:presLayoutVars>
      </dgm:prSet>
      <dgm:spPr/>
    </dgm:pt>
    <dgm:pt modelId="{745CA0AB-774E-4DF8-B956-6B0CE89B336C}" type="pres">
      <dgm:prSet presAssocID="{81405274-BD5D-4A68-970B-46879FA905F6}" presName="txSpace" presStyleCnt="0"/>
      <dgm:spPr/>
    </dgm:pt>
    <dgm:pt modelId="{AF89B440-FA0A-4810-972D-F6162B157118}" type="pres">
      <dgm:prSet presAssocID="{81405274-BD5D-4A68-970B-46879FA905F6}" presName="desTx" presStyleLbl="revTx" presStyleIdx="3" presStyleCnt="6" custScaleX="147084">
        <dgm:presLayoutVars/>
      </dgm:prSet>
      <dgm:spPr/>
    </dgm:pt>
    <dgm:pt modelId="{2BD2E451-B2E7-4CCA-A77B-C44B619B8DB1}" type="pres">
      <dgm:prSet presAssocID="{18DB9E7F-1292-453B-AEC5-B1E874AA49D8}" presName="sibTrans" presStyleCnt="0"/>
      <dgm:spPr/>
    </dgm:pt>
    <dgm:pt modelId="{FB22B54D-6F21-4253-A1B0-1CACCAE4213B}" type="pres">
      <dgm:prSet presAssocID="{713C2ED2-3970-4F88-A066-4ACA87DD079E}" presName="compNode" presStyleCnt="0"/>
      <dgm:spPr/>
    </dgm:pt>
    <dgm:pt modelId="{756398E3-C072-4F9C-AC61-C7DD8CB2E8A3}" type="pres">
      <dgm:prSet presAssocID="{713C2ED2-3970-4F88-A066-4ACA87DD079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FA70562A-1EA8-4890-BA37-D3B3D0A0F0C1}" type="pres">
      <dgm:prSet presAssocID="{713C2ED2-3970-4F88-A066-4ACA87DD079E}" presName="iconSpace" presStyleCnt="0"/>
      <dgm:spPr/>
    </dgm:pt>
    <dgm:pt modelId="{DCF7FB81-EFA8-42E5-A7EB-029A2A2E98F9}" type="pres">
      <dgm:prSet presAssocID="{713C2ED2-3970-4F88-A066-4ACA87DD079E}" presName="parTx" presStyleLbl="revTx" presStyleIdx="4" presStyleCnt="6">
        <dgm:presLayoutVars>
          <dgm:chMax val="0"/>
          <dgm:chPref val="0"/>
        </dgm:presLayoutVars>
      </dgm:prSet>
      <dgm:spPr/>
    </dgm:pt>
    <dgm:pt modelId="{3FAC2098-D92B-4D01-BE95-0AAE4628EFCA}" type="pres">
      <dgm:prSet presAssocID="{713C2ED2-3970-4F88-A066-4ACA87DD079E}" presName="txSpace" presStyleCnt="0"/>
      <dgm:spPr/>
    </dgm:pt>
    <dgm:pt modelId="{ABF0A50A-0B78-4585-B056-165122527096}" type="pres">
      <dgm:prSet presAssocID="{713C2ED2-3970-4F88-A066-4ACA87DD079E}" presName="desTx" presStyleLbl="revTx" presStyleIdx="5" presStyleCnt="6">
        <dgm:presLayoutVars/>
      </dgm:prSet>
      <dgm:spPr/>
    </dgm:pt>
  </dgm:ptLst>
  <dgm:cxnLst>
    <dgm:cxn modelId="{DA737F16-7AC9-411B-9062-70F706F359E3}" srcId="{713C2ED2-3970-4F88-A066-4ACA87DD079E}" destId="{78EF7360-AAB6-43A0-A0CC-AEB3F6812821}" srcOrd="2" destOrd="0" parTransId="{AAB1BF58-B576-44D1-A437-15C91A7DA58E}" sibTransId="{BB3F7AD1-1364-4A2F-9182-CFDF57AB018C}"/>
    <dgm:cxn modelId="{C8B82D18-95F6-46E1-8F4B-737B5B02E5C7}" srcId="{81405274-BD5D-4A68-970B-46879FA905F6}" destId="{738D55A8-66E1-4D75-A26B-0A4B811AC470}" srcOrd="0" destOrd="0" parTransId="{ECD563CE-5214-4D36-8AF6-E51FB0584432}" sibTransId="{B9FA4AF5-F49D-49B3-BE02-EF2C1CBCB602}"/>
    <dgm:cxn modelId="{91D6A21B-3A04-443C-A650-D2FF05D3905C}" srcId="{7E68B23C-4378-448C-BB07-6D108B213F2C}" destId="{BF839FFC-37BE-41DD-A07E-732F8F889C8C}" srcOrd="0" destOrd="0" parTransId="{79DF86AE-B2EF-4F40-ADCB-AEF121FA52CD}" sibTransId="{2DF89174-C2CB-4E64-8897-4DF8B4FFB06E}"/>
    <dgm:cxn modelId="{4BEAD624-7460-48F0-955B-CE7842C19EC6}" type="presOf" srcId="{AA4CD2F5-2BDE-41E0-9D6A-09D41A6B8B88}" destId="{ABF0A50A-0B78-4585-B056-165122527096}" srcOrd="0" destOrd="0" presId="urn:microsoft.com/office/officeart/2018/5/layout/CenteredIconLabelDescriptionList"/>
    <dgm:cxn modelId="{0CD28C36-3DE4-4544-9A69-892CB2A3143E}" srcId="{7E68B23C-4378-448C-BB07-6D108B213F2C}" destId="{82709D36-6B22-44A7-BE5B-36450161F6FB}" srcOrd="1" destOrd="0" parTransId="{136DD772-40C4-43E7-A9F6-1EAC6B5EFFD6}" sibTransId="{56A0BEFD-790E-405D-9040-4D1F5C5B8224}"/>
    <dgm:cxn modelId="{2693D86A-B111-4F7D-A832-715CFD9DD143}" srcId="{CA62F445-B5F8-4CCC-81A8-EDF8FCCEC9A5}" destId="{81405274-BD5D-4A68-970B-46879FA905F6}" srcOrd="1" destOrd="0" parTransId="{3E777A2A-7AF8-42D2-950F-71EEFF302CA9}" sibTransId="{18DB9E7F-1292-453B-AEC5-B1E874AA49D8}"/>
    <dgm:cxn modelId="{4FCA8373-0F40-4812-8924-7E5989C5E4FC}" type="presOf" srcId="{738D55A8-66E1-4D75-A26B-0A4B811AC470}" destId="{AF89B440-FA0A-4810-972D-F6162B157118}" srcOrd="0" destOrd="0" presId="urn:microsoft.com/office/officeart/2018/5/layout/CenteredIconLabelDescriptionList"/>
    <dgm:cxn modelId="{E09E3057-84C1-4C22-876D-9401C24B7AB3}" type="presOf" srcId="{713C2ED2-3970-4F88-A066-4ACA87DD079E}" destId="{DCF7FB81-EFA8-42E5-A7EB-029A2A2E98F9}" srcOrd="0" destOrd="0" presId="urn:microsoft.com/office/officeart/2018/5/layout/CenteredIconLabelDescriptionList"/>
    <dgm:cxn modelId="{4691078A-7729-4262-B1F3-11858A636950}" type="presOf" srcId="{7E68B23C-4378-448C-BB07-6D108B213F2C}" destId="{02518B16-FCCC-48EE-B9EF-EC8E21C905E9}" srcOrd="0" destOrd="0" presId="urn:microsoft.com/office/officeart/2018/5/layout/CenteredIconLabelDescriptionList"/>
    <dgm:cxn modelId="{1319548E-EA7F-45B9-BD23-AC1FEC4B2825}" srcId="{CA62F445-B5F8-4CCC-81A8-EDF8FCCEC9A5}" destId="{713C2ED2-3970-4F88-A066-4ACA87DD079E}" srcOrd="2" destOrd="0" parTransId="{C0B68B94-B0CC-4CB8-9783-17426D724160}" sibTransId="{C3C07F59-7EC9-40EE-A2FA-27EC5933B524}"/>
    <dgm:cxn modelId="{E428C891-7368-4C12-A212-B51EBA064B2F}" type="presOf" srcId="{81405274-BD5D-4A68-970B-46879FA905F6}" destId="{1F035D78-17B0-48FD-878E-1C431438D60F}" srcOrd="0" destOrd="0" presId="urn:microsoft.com/office/officeart/2018/5/layout/CenteredIconLabelDescriptionList"/>
    <dgm:cxn modelId="{1CA54C98-4D64-46C5-A6C6-84C36A97CDED}" srcId="{713C2ED2-3970-4F88-A066-4ACA87DD079E}" destId="{6A52B087-0BE7-43E6-9003-33B761ACB532}" srcOrd="1" destOrd="0" parTransId="{0BC96779-DC7B-4789-AE6F-67C45E57914A}" sibTransId="{DBD1E6ED-1710-4F9C-8885-4EFE7BA2F73C}"/>
    <dgm:cxn modelId="{D13F88B1-8CFC-4E33-98B5-A7CACB8881C8}" type="presOf" srcId="{BF839FFC-37BE-41DD-A07E-732F8F889C8C}" destId="{3315BCD3-DDF8-4386-B6ED-894F227422E5}" srcOrd="0" destOrd="0" presId="urn:microsoft.com/office/officeart/2018/5/layout/CenteredIconLabelDescriptionList"/>
    <dgm:cxn modelId="{A1603DB5-D617-4806-837D-70F2D4E5FCA2}" srcId="{CA62F445-B5F8-4CCC-81A8-EDF8FCCEC9A5}" destId="{7E68B23C-4378-448C-BB07-6D108B213F2C}" srcOrd="0" destOrd="0" parTransId="{7BAFBD91-1FF3-43E0-83C2-C87FE129CDE9}" sibTransId="{5E6668D4-60D7-444E-8222-EA57CCA6B54A}"/>
    <dgm:cxn modelId="{D94973BC-6724-4255-8D9B-A7719B2CE2F1}" type="presOf" srcId="{82709D36-6B22-44A7-BE5B-36450161F6FB}" destId="{3315BCD3-DDF8-4386-B6ED-894F227422E5}" srcOrd="0" destOrd="1" presId="urn:microsoft.com/office/officeart/2018/5/layout/CenteredIconLabelDescriptionList"/>
    <dgm:cxn modelId="{435857BD-CC4F-49CE-82AD-E3C9CDB44110}" srcId="{713C2ED2-3970-4F88-A066-4ACA87DD079E}" destId="{AA4CD2F5-2BDE-41E0-9D6A-09D41A6B8B88}" srcOrd="0" destOrd="0" parTransId="{A6EAC72F-9C4B-4F5E-8E0C-96C7AD24B480}" sibTransId="{083D67D3-F799-4D59-9A46-25DA04A88436}"/>
    <dgm:cxn modelId="{EB99F4D4-3389-4F21-AE4C-3F8DDEF2735F}" type="presOf" srcId="{CA62F445-B5F8-4CCC-81A8-EDF8FCCEC9A5}" destId="{36DAD5BF-9081-4489-AFC6-D340F89C1AC4}" srcOrd="0" destOrd="0" presId="urn:microsoft.com/office/officeart/2018/5/layout/CenteredIconLabelDescriptionList"/>
    <dgm:cxn modelId="{A823DCE2-B168-4874-8AC4-965000EE3635}" type="presOf" srcId="{78EF7360-AAB6-43A0-A0CC-AEB3F6812821}" destId="{ABF0A50A-0B78-4585-B056-165122527096}" srcOrd="0" destOrd="2" presId="urn:microsoft.com/office/officeart/2018/5/layout/CenteredIconLabelDescriptionList"/>
    <dgm:cxn modelId="{C725D2F0-44F7-48F8-8D90-6AE7D0B18FCD}" type="presOf" srcId="{6A52B087-0BE7-43E6-9003-33B761ACB532}" destId="{ABF0A50A-0B78-4585-B056-165122527096}" srcOrd="0" destOrd="1" presId="urn:microsoft.com/office/officeart/2018/5/layout/CenteredIconLabelDescriptionList"/>
    <dgm:cxn modelId="{639845B8-86F9-4AD7-844F-B2D236FF59B4}" type="presParOf" srcId="{36DAD5BF-9081-4489-AFC6-D340F89C1AC4}" destId="{7E699D8F-32EC-4D67-95D6-76628742EA2E}" srcOrd="0" destOrd="0" presId="urn:microsoft.com/office/officeart/2018/5/layout/CenteredIconLabelDescriptionList"/>
    <dgm:cxn modelId="{E483BFC9-B2A6-4E00-898E-0E80FFCF7AC8}" type="presParOf" srcId="{7E699D8F-32EC-4D67-95D6-76628742EA2E}" destId="{AEF39DB7-333C-4E0C-9916-0DF32BBFFAEB}" srcOrd="0" destOrd="0" presId="urn:microsoft.com/office/officeart/2018/5/layout/CenteredIconLabelDescriptionList"/>
    <dgm:cxn modelId="{C47D4144-730E-4F39-9838-6B3F217506E3}" type="presParOf" srcId="{7E699D8F-32EC-4D67-95D6-76628742EA2E}" destId="{549C8649-77B2-4631-AB17-FE64E0F65854}" srcOrd="1" destOrd="0" presId="urn:microsoft.com/office/officeart/2018/5/layout/CenteredIconLabelDescriptionList"/>
    <dgm:cxn modelId="{CBB70FFF-F828-4145-88EF-784DEE9086C4}" type="presParOf" srcId="{7E699D8F-32EC-4D67-95D6-76628742EA2E}" destId="{02518B16-FCCC-48EE-B9EF-EC8E21C905E9}" srcOrd="2" destOrd="0" presId="urn:microsoft.com/office/officeart/2018/5/layout/CenteredIconLabelDescriptionList"/>
    <dgm:cxn modelId="{EC4C490B-A406-4E66-A2FA-85647E1A7DF7}" type="presParOf" srcId="{7E699D8F-32EC-4D67-95D6-76628742EA2E}" destId="{A13D38B7-7E49-4F1B-A420-E2AFC43B1FF4}" srcOrd="3" destOrd="0" presId="urn:microsoft.com/office/officeart/2018/5/layout/CenteredIconLabelDescriptionList"/>
    <dgm:cxn modelId="{733DA894-7DFE-446A-8DC3-94B2C614D529}" type="presParOf" srcId="{7E699D8F-32EC-4D67-95D6-76628742EA2E}" destId="{3315BCD3-DDF8-4386-B6ED-894F227422E5}" srcOrd="4" destOrd="0" presId="urn:microsoft.com/office/officeart/2018/5/layout/CenteredIconLabelDescriptionList"/>
    <dgm:cxn modelId="{DEAECDA3-D3FE-4CBE-9ED1-96B78E0A1473}" type="presParOf" srcId="{36DAD5BF-9081-4489-AFC6-D340F89C1AC4}" destId="{3239537E-422C-4AB7-AF24-A144984729B1}" srcOrd="1" destOrd="0" presId="urn:microsoft.com/office/officeart/2018/5/layout/CenteredIconLabelDescriptionList"/>
    <dgm:cxn modelId="{CB0B3E34-D521-4BBE-99AD-9C0D099EF3F0}" type="presParOf" srcId="{36DAD5BF-9081-4489-AFC6-D340F89C1AC4}" destId="{37B3C2BD-05B6-4061-8904-1FD3967566E0}" srcOrd="2" destOrd="0" presId="urn:microsoft.com/office/officeart/2018/5/layout/CenteredIconLabelDescriptionList"/>
    <dgm:cxn modelId="{A57F3A2D-0A66-4F5C-9959-EB81173A5D90}" type="presParOf" srcId="{37B3C2BD-05B6-4061-8904-1FD3967566E0}" destId="{D29A4404-6D2C-4D22-B225-323B3E9E7C4B}" srcOrd="0" destOrd="0" presId="urn:microsoft.com/office/officeart/2018/5/layout/CenteredIconLabelDescriptionList"/>
    <dgm:cxn modelId="{277FD802-3B54-4B30-BEFC-809A5DBD6D09}" type="presParOf" srcId="{37B3C2BD-05B6-4061-8904-1FD3967566E0}" destId="{08086D54-95CA-4125-9A66-7EBE9BA8D73C}" srcOrd="1" destOrd="0" presId="urn:microsoft.com/office/officeart/2018/5/layout/CenteredIconLabelDescriptionList"/>
    <dgm:cxn modelId="{F02B0FF1-56CE-4E3E-88C6-B7F07AC32358}" type="presParOf" srcId="{37B3C2BD-05B6-4061-8904-1FD3967566E0}" destId="{1F035D78-17B0-48FD-878E-1C431438D60F}" srcOrd="2" destOrd="0" presId="urn:microsoft.com/office/officeart/2018/5/layout/CenteredIconLabelDescriptionList"/>
    <dgm:cxn modelId="{863C55D6-0E9B-4C96-9EF6-3F2E28791797}" type="presParOf" srcId="{37B3C2BD-05B6-4061-8904-1FD3967566E0}" destId="{745CA0AB-774E-4DF8-B956-6B0CE89B336C}" srcOrd="3" destOrd="0" presId="urn:microsoft.com/office/officeart/2018/5/layout/CenteredIconLabelDescriptionList"/>
    <dgm:cxn modelId="{3C44F085-C249-4A79-AD74-E2A5F1039A5A}" type="presParOf" srcId="{37B3C2BD-05B6-4061-8904-1FD3967566E0}" destId="{AF89B440-FA0A-4810-972D-F6162B157118}" srcOrd="4" destOrd="0" presId="urn:microsoft.com/office/officeart/2018/5/layout/CenteredIconLabelDescriptionList"/>
    <dgm:cxn modelId="{BA97A43B-E3E0-4B0D-A9C2-B5A7E8DB5762}" type="presParOf" srcId="{36DAD5BF-9081-4489-AFC6-D340F89C1AC4}" destId="{2BD2E451-B2E7-4CCA-A77B-C44B619B8DB1}" srcOrd="3" destOrd="0" presId="urn:microsoft.com/office/officeart/2018/5/layout/CenteredIconLabelDescriptionList"/>
    <dgm:cxn modelId="{99F17731-0330-4996-91A0-AE31E93A28EB}" type="presParOf" srcId="{36DAD5BF-9081-4489-AFC6-D340F89C1AC4}" destId="{FB22B54D-6F21-4253-A1B0-1CACCAE4213B}" srcOrd="4" destOrd="0" presId="urn:microsoft.com/office/officeart/2018/5/layout/CenteredIconLabelDescriptionList"/>
    <dgm:cxn modelId="{5BD164B7-D9A3-4C18-92DA-A567EA4107D3}" type="presParOf" srcId="{FB22B54D-6F21-4253-A1B0-1CACCAE4213B}" destId="{756398E3-C072-4F9C-AC61-C7DD8CB2E8A3}" srcOrd="0" destOrd="0" presId="urn:microsoft.com/office/officeart/2018/5/layout/CenteredIconLabelDescriptionList"/>
    <dgm:cxn modelId="{B17589EC-1DA7-4E1A-8E75-7127C0C234C8}" type="presParOf" srcId="{FB22B54D-6F21-4253-A1B0-1CACCAE4213B}" destId="{FA70562A-1EA8-4890-BA37-D3B3D0A0F0C1}" srcOrd="1" destOrd="0" presId="urn:microsoft.com/office/officeart/2018/5/layout/CenteredIconLabelDescriptionList"/>
    <dgm:cxn modelId="{386C1736-DAF8-4478-A365-69DC2D3A7DAE}" type="presParOf" srcId="{FB22B54D-6F21-4253-A1B0-1CACCAE4213B}" destId="{DCF7FB81-EFA8-42E5-A7EB-029A2A2E98F9}" srcOrd="2" destOrd="0" presId="urn:microsoft.com/office/officeart/2018/5/layout/CenteredIconLabelDescriptionList"/>
    <dgm:cxn modelId="{E0779C8E-F241-4E52-B34C-216C585733B8}" type="presParOf" srcId="{FB22B54D-6F21-4253-A1B0-1CACCAE4213B}" destId="{3FAC2098-D92B-4D01-BE95-0AAE4628EFCA}" srcOrd="3" destOrd="0" presId="urn:microsoft.com/office/officeart/2018/5/layout/CenteredIconLabelDescriptionList"/>
    <dgm:cxn modelId="{1FD59F37-4B32-416B-B8BF-328EEF2F3B6B}" type="presParOf" srcId="{FB22B54D-6F21-4253-A1B0-1CACCAE4213B}" destId="{ABF0A50A-0B78-4585-B056-16512252709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506F79-81FC-4B92-8786-3A4CE7F8FF24}" type="doc">
      <dgm:prSet loTypeId="urn:microsoft.com/office/officeart/2005/8/layout/vList2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76BD6A9C-C0C2-486D-BC69-5202F477BBC9}">
      <dgm:prSet phldrT="[Text]"/>
      <dgm:spPr/>
      <dgm:t>
        <a:bodyPr/>
        <a:lstStyle/>
        <a:p>
          <a:r>
            <a:rPr lang="en-US" dirty="0"/>
            <a:t>Most haven’t been updated in 6+ years</a:t>
          </a:r>
        </a:p>
      </dgm:t>
    </dgm:pt>
    <dgm:pt modelId="{B77273CD-4EE9-4B14-A03D-0506B7B01D67}" type="parTrans" cxnId="{8D37CF4B-1081-4139-80CC-4FD7C52E088C}">
      <dgm:prSet/>
      <dgm:spPr/>
      <dgm:t>
        <a:bodyPr/>
        <a:lstStyle/>
        <a:p>
          <a:endParaRPr lang="en-US"/>
        </a:p>
      </dgm:t>
    </dgm:pt>
    <dgm:pt modelId="{44708FCE-74BF-4379-87D3-D0A7A41CE6B6}" type="sibTrans" cxnId="{8D37CF4B-1081-4139-80CC-4FD7C52E088C}">
      <dgm:prSet/>
      <dgm:spPr/>
      <dgm:t>
        <a:bodyPr/>
        <a:lstStyle/>
        <a:p>
          <a:endParaRPr lang="en-US"/>
        </a:p>
      </dgm:t>
    </dgm:pt>
    <dgm:pt modelId="{86AD3FF5-86E7-4D72-AF3F-924BC622C79A}">
      <dgm:prSet phldrT="[Text]"/>
      <dgm:spPr/>
      <dgm:t>
        <a:bodyPr/>
        <a:lstStyle/>
        <a:p>
          <a:r>
            <a:rPr lang="en-US" dirty="0"/>
            <a:t>Updated fees align with costs and are comparable</a:t>
          </a:r>
        </a:p>
      </dgm:t>
    </dgm:pt>
    <dgm:pt modelId="{31F1D2D7-2025-4A97-B5F7-17B62DBC70F7}" type="parTrans" cxnId="{69467343-B2BF-48B0-AAC3-25A1DECD683B}">
      <dgm:prSet/>
      <dgm:spPr/>
      <dgm:t>
        <a:bodyPr/>
        <a:lstStyle/>
        <a:p>
          <a:endParaRPr lang="en-US"/>
        </a:p>
      </dgm:t>
    </dgm:pt>
    <dgm:pt modelId="{B0A8B959-0763-4575-9D68-F66775B72575}" type="sibTrans" cxnId="{69467343-B2BF-48B0-AAC3-25A1DECD683B}">
      <dgm:prSet/>
      <dgm:spPr/>
      <dgm:t>
        <a:bodyPr/>
        <a:lstStyle/>
        <a:p>
          <a:endParaRPr lang="en-US"/>
        </a:p>
      </dgm:t>
    </dgm:pt>
    <dgm:pt modelId="{EFC1E2FC-FD1C-4F5A-ACDF-C1DD11A469D5}">
      <dgm:prSet phldrT="[Text]"/>
      <dgm:spPr/>
      <dgm:t>
        <a:bodyPr/>
        <a:lstStyle/>
        <a:p>
          <a:r>
            <a:rPr lang="en-US" dirty="0"/>
            <a:t>Approximately 35 fees</a:t>
          </a:r>
        </a:p>
      </dgm:t>
    </dgm:pt>
    <dgm:pt modelId="{7ED4FFC2-3662-4204-A5AE-175847CDFC16}" type="parTrans" cxnId="{5A600E02-79DB-4B4B-BD94-0E6DD3F75404}">
      <dgm:prSet/>
      <dgm:spPr/>
      <dgm:t>
        <a:bodyPr/>
        <a:lstStyle/>
        <a:p>
          <a:endParaRPr lang="en-US"/>
        </a:p>
      </dgm:t>
    </dgm:pt>
    <dgm:pt modelId="{85CA00B2-9553-49BF-8698-FDF3178EAF03}" type="sibTrans" cxnId="{5A600E02-79DB-4B4B-BD94-0E6DD3F75404}">
      <dgm:prSet/>
      <dgm:spPr/>
      <dgm:t>
        <a:bodyPr/>
        <a:lstStyle/>
        <a:p>
          <a:endParaRPr lang="en-US"/>
        </a:p>
      </dgm:t>
    </dgm:pt>
    <dgm:pt modelId="{367E29BE-8F18-4E81-94F5-3B43D98CEC6E}" type="pres">
      <dgm:prSet presAssocID="{D9506F79-81FC-4B92-8786-3A4CE7F8FF24}" presName="linear" presStyleCnt="0">
        <dgm:presLayoutVars>
          <dgm:animLvl val="lvl"/>
          <dgm:resizeHandles val="exact"/>
        </dgm:presLayoutVars>
      </dgm:prSet>
      <dgm:spPr/>
    </dgm:pt>
    <dgm:pt modelId="{7B814672-C44D-432C-8266-5CADC1ABB0C6}" type="pres">
      <dgm:prSet presAssocID="{EFC1E2FC-FD1C-4F5A-ACDF-C1DD11A469D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8410E9-C1BC-4917-AD35-CBE8B1F240DB}" type="pres">
      <dgm:prSet presAssocID="{85CA00B2-9553-49BF-8698-FDF3178EAF03}" presName="spacer" presStyleCnt="0"/>
      <dgm:spPr/>
    </dgm:pt>
    <dgm:pt modelId="{3A6B5183-9152-48C2-BC48-980882BE60FD}" type="pres">
      <dgm:prSet presAssocID="{76BD6A9C-C0C2-486D-BC69-5202F477BB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228A4D-3B4E-43BE-8439-1C4D0BD25EA1}" type="pres">
      <dgm:prSet presAssocID="{44708FCE-74BF-4379-87D3-D0A7A41CE6B6}" presName="spacer" presStyleCnt="0"/>
      <dgm:spPr/>
    </dgm:pt>
    <dgm:pt modelId="{10C65333-555A-434F-B2DC-3D0559ECC486}" type="pres">
      <dgm:prSet presAssocID="{86AD3FF5-86E7-4D72-AF3F-924BC622C79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A600E02-79DB-4B4B-BD94-0E6DD3F75404}" srcId="{D9506F79-81FC-4B92-8786-3A4CE7F8FF24}" destId="{EFC1E2FC-FD1C-4F5A-ACDF-C1DD11A469D5}" srcOrd="0" destOrd="0" parTransId="{7ED4FFC2-3662-4204-A5AE-175847CDFC16}" sibTransId="{85CA00B2-9553-49BF-8698-FDF3178EAF03}"/>
    <dgm:cxn modelId="{0448B51C-4A46-4E55-937A-23D4005742DB}" type="presOf" srcId="{86AD3FF5-86E7-4D72-AF3F-924BC622C79A}" destId="{10C65333-555A-434F-B2DC-3D0559ECC486}" srcOrd="0" destOrd="0" presId="urn:microsoft.com/office/officeart/2005/8/layout/vList2"/>
    <dgm:cxn modelId="{69467343-B2BF-48B0-AAC3-25A1DECD683B}" srcId="{D9506F79-81FC-4B92-8786-3A4CE7F8FF24}" destId="{86AD3FF5-86E7-4D72-AF3F-924BC622C79A}" srcOrd="2" destOrd="0" parTransId="{31F1D2D7-2025-4A97-B5F7-17B62DBC70F7}" sibTransId="{B0A8B959-0763-4575-9D68-F66775B72575}"/>
    <dgm:cxn modelId="{CA66376B-9AAD-43B3-8028-9A0DC93D58D7}" type="presOf" srcId="{76BD6A9C-C0C2-486D-BC69-5202F477BBC9}" destId="{3A6B5183-9152-48C2-BC48-980882BE60FD}" srcOrd="0" destOrd="0" presId="urn:microsoft.com/office/officeart/2005/8/layout/vList2"/>
    <dgm:cxn modelId="{8D37CF4B-1081-4139-80CC-4FD7C52E088C}" srcId="{D9506F79-81FC-4B92-8786-3A4CE7F8FF24}" destId="{76BD6A9C-C0C2-486D-BC69-5202F477BBC9}" srcOrd="1" destOrd="0" parTransId="{B77273CD-4EE9-4B14-A03D-0506B7B01D67}" sibTransId="{44708FCE-74BF-4379-87D3-D0A7A41CE6B6}"/>
    <dgm:cxn modelId="{0D3B1E7C-2201-44C8-8CF5-937DA55059EC}" type="presOf" srcId="{D9506F79-81FC-4B92-8786-3A4CE7F8FF24}" destId="{367E29BE-8F18-4E81-94F5-3B43D98CEC6E}" srcOrd="0" destOrd="0" presId="urn:microsoft.com/office/officeart/2005/8/layout/vList2"/>
    <dgm:cxn modelId="{541BB1BB-77D7-4BF7-87E6-5756B0D33B39}" type="presOf" srcId="{EFC1E2FC-FD1C-4F5A-ACDF-C1DD11A469D5}" destId="{7B814672-C44D-432C-8266-5CADC1ABB0C6}" srcOrd="0" destOrd="0" presId="urn:microsoft.com/office/officeart/2005/8/layout/vList2"/>
    <dgm:cxn modelId="{6EC74568-F0E8-46A5-B06F-250E1F5D87E8}" type="presParOf" srcId="{367E29BE-8F18-4E81-94F5-3B43D98CEC6E}" destId="{7B814672-C44D-432C-8266-5CADC1ABB0C6}" srcOrd="0" destOrd="0" presId="urn:microsoft.com/office/officeart/2005/8/layout/vList2"/>
    <dgm:cxn modelId="{777D2288-72EB-4EDE-8C4D-A25501F5CDED}" type="presParOf" srcId="{367E29BE-8F18-4E81-94F5-3B43D98CEC6E}" destId="{508410E9-C1BC-4917-AD35-CBE8B1F240DB}" srcOrd="1" destOrd="0" presId="urn:microsoft.com/office/officeart/2005/8/layout/vList2"/>
    <dgm:cxn modelId="{0E811D23-0184-4D66-86B6-00D56D3E57BF}" type="presParOf" srcId="{367E29BE-8F18-4E81-94F5-3B43D98CEC6E}" destId="{3A6B5183-9152-48C2-BC48-980882BE60FD}" srcOrd="2" destOrd="0" presId="urn:microsoft.com/office/officeart/2005/8/layout/vList2"/>
    <dgm:cxn modelId="{6316ED69-74DA-42DA-9A36-EFBDC92137E6}" type="presParOf" srcId="{367E29BE-8F18-4E81-94F5-3B43D98CEC6E}" destId="{52228A4D-3B4E-43BE-8439-1C4D0BD25EA1}" srcOrd="3" destOrd="0" presId="urn:microsoft.com/office/officeart/2005/8/layout/vList2"/>
    <dgm:cxn modelId="{34C52B32-9A1F-4C5F-9DA4-0DBCB263FE9B}" type="presParOf" srcId="{367E29BE-8F18-4E81-94F5-3B43D98CEC6E}" destId="{10C65333-555A-434F-B2DC-3D0559ECC48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28FE1B-C272-4CC6-8F7E-69984F3B31CE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FFE5465-6E0D-4ABB-A012-A8243C51CE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Existing rates not sufficient to meet the cost of providing safe &amp; reliable services</a:t>
          </a:r>
        </a:p>
      </dgm:t>
    </dgm:pt>
    <dgm:pt modelId="{F2F75BFB-4BFC-4F07-AE69-0F97A491CC57}" type="parTrans" cxnId="{17948133-FCBD-4A50-9C48-412161C300A2}">
      <dgm:prSet/>
      <dgm:spPr/>
      <dgm:t>
        <a:bodyPr/>
        <a:lstStyle/>
        <a:p>
          <a:endParaRPr lang="en-US" sz="2400"/>
        </a:p>
      </dgm:t>
    </dgm:pt>
    <dgm:pt modelId="{8E0DCE22-B486-415B-A5D9-8F7450C36E51}" type="sibTrans" cxnId="{17948133-FCBD-4A50-9C48-412161C300A2}">
      <dgm:prSet/>
      <dgm:spPr/>
      <dgm:t>
        <a:bodyPr/>
        <a:lstStyle/>
        <a:p>
          <a:endParaRPr lang="en-US" sz="2400"/>
        </a:p>
      </dgm:t>
    </dgm:pt>
    <dgm:pt modelId="{5867A1C5-7CC4-45BA-B008-F6BDCA007F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Update miscellaneous fees and customer deposits</a:t>
          </a:r>
        </a:p>
      </dgm:t>
    </dgm:pt>
    <dgm:pt modelId="{91F4E9CF-715B-4E8E-A4F3-6AD65DED5C87}" type="parTrans" cxnId="{2554CB32-EF85-43DA-9403-2B4ABBEC8300}">
      <dgm:prSet/>
      <dgm:spPr/>
      <dgm:t>
        <a:bodyPr/>
        <a:lstStyle/>
        <a:p>
          <a:endParaRPr lang="en-US" sz="2400"/>
        </a:p>
      </dgm:t>
    </dgm:pt>
    <dgm:pt modelId="{EF7B656E-37C4-4C43-9D85-DB2A163966BD}" type="sibTrans" cxnId="{2554CB32-EF85-43DA-9403-2B4ABBEC8300}">
      <dgm:prSet/>
      <dgm:spPr/>
      <dgm:t>
        <a:bodyPr/>
        <a:lstStyle/>
        <a:p>
          <a:endParaRPr lang="en-US" sz="2400"/>
        </a:p>
      </dgm:t>
    </dgm:pt>
    <dgm:pt modelId="{6FBBE956-6988-4104-814B-42C99D096F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Annual financial reviews to ensure rate sufficiency and future rate needs</a:t>
          </a:r>
        </a:p>
      </dgm:t>
    </dgm:pt>
    <dgm:pt modelId="{7817697C-FAF1-4BB9-9086-1CC7208AE744}" type="parTrans" cxnId="{3B6E3673-815C-4C5F-BEB3-C9205DA79926}">
      <dgm:prSet/>
      <dgm:spPr/>
      <dgm:t>
        <a:bodyPr/>
        <a:lstStyle/>
        <a:p>
          <a:endParaRPr lang="en-US" sz="2400"/>
        </a:p>
      </dgm:t>
    </dgm:pt>
    <dgm:pt modelId="{F1D19CD7-9C81-45D8-9702-B44F9024D093}" type="sibTrans" cxnId="{3B6E3673-815C-4C5F-BEB3-C9205DA79926}">
      <dgm:prSet/>
      <dgm:spPr/>
      <dgm:t>
        <a:bodyPr/>
        <a:lstStyle/>
        <a:p>
          <a:endParaRPr lang="en-US" sz="2400"/>
        </a:p>
      </dgm:t>
    </dgm:pt>
    <dgm:pt modelId="{79462F33-2D74-4007-AD7E-7B03043759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Rate adjustments in FY 25 and FY 26 - bills expected to remain lowest in region</a:t>
          </a:r>
        </a:p>
      </dgm:t>
    </dgm:pt>
    <dgm:pt modelId="{43755CAD-FFB3-4A92-AFDB-5FC38EF64805}" type="parTrans" cxnId="{4D222B1E-329F-4A1A-A02E-951A7C1D1958}">
      <dgm:prSet/>
      <dgm:spPr/>
      <dgm:t>
        <a:bodyPr/>
        <a:lstStyle/>
        <a:p>
          <a:endParaRPr lang="en-US" sz="2400"/>
        </a:p>
      </dgm:t>
    </dgm:pt>
    <dgm:pt modelId="{7B93D809-A2D2-4844-8CEC-4CD1C2165049}" type="sibTrans" cxnId="{4D222B1E-329F-4A1A-A02E-951A7C1D1958}">
      <dgm:prSet/>
      <dgm:spPr/>
      <dgm:t>
        <a:bodyPr/>
        <a:lstStyle/>
        <a:p>
          <a:endParaRPr lang="en-US" sz="2400"/>
        </a:p>
      </dgm:t>
    </dgm:pt>
    <dgm:pt modelId="{35EF9884-FDD8-4832-A0C1-196DE3CEF03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Update Impact Fees: 4 yr. phase-in for water and decrease for sewer </a:t>
          </a:r>
        </a:p>
      </dgm:t>
    </dgm:pt>
    <dgm:pt modelId="{41A3A096-7163-4423-BF23-F1FA10075156}" type="parTrans" cxnId="{2D510B49-C5CC-4FF3-A932-067CED7A6069}">
      <dgm:prSet/>
      <dgm:spPr/>
      <dgm:t>
        <a:bodyPr/>
        <a:lstStyle/>
        <a:p>
          <a:endParaRPr lang="en-US"/>
        </a:p>
      </dgm:t>
    </dgm:pt>
    <dgm:pt modelId="{A2347626-9D91-4E50-82DA-2B49B528925B}" type="sibTrans" cxnId="{2D510B49-C5CC-4FF3-A932-067CED7A6069}">
      <dgm:prSet/>
      <dgm:spPr/>
      <dgm:t>
        <a:bodyPr/>
        <a:lstStyle/>
        <a:p>
          <a:endParaRPr lang="en-US"/>
        </a:p>
      </dgm:t>
    </dgm:pt>
    <dgm:pt modelId="{21F4BD19-1BED-42E1-8D86-6BB3BF75C8C7}" type="pres">
      <dgm:prSet presAssocID="{FD28FE1B-C272-4CC6-8F7E-69984F3B31CE}" presName="root" presStyleCnt="0">
        <dgm:presLayoutVars>
          <dgm:dir/>
          <dgm:resizeHandles val="exact"/>
        </dgm:presLayoutVars>
      </dgm:prSet>
      <dgm:spPr/>
    </dgm:pt>
    <dgm:pt modelId="{F9A73493-2EA8-4D2C-AD0B-868028AA8664}" type="pres">
      <dgm:prSet presAssocID="{AFFE5465-6E0D-4ABB-A012-A8243C51CEB7}" presName="compNode" presStyleCnt="0"/>
      <dgm:spPr/>
    </dgm:pt>
    <dgm:pt modelId="{08E7460F-BF4B-458E-B4A9-38CBF4C98984}" type="pres">
      <dgm:prSet presAssocID="{AFFE5465-6E0D-4ABB-A012-A8243C51CEB7}" presName="bgRect" presStyleLbl="bgShp" presStyleIdx="0" presStyleCnt="5"/>
      <dgm:spPr/>
    </dgm:pt>
    <dgm:pt modelId="{7B4AE35D-0A91-4721-9D9B-43157E205C1C}" type="pres">
      <dgm:prSet presAssocID="{AFFE5465-6E0D-4ABB-A012-A8243C51CEB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 outline"/>
        </a:ext>
      </dgm:extLst>
    </dgm:pt>
    <dgm:pt modelId="{63621FEB-4409-4DC8-B652-81CB9CDADF6A}" type="pres">
      <dgm:prSet presAssocID="{AFFE5465-6E0D-4ABB-A012-A8243C51CEB7}" presName="spaceRect" presStyleCnt="0"/>
      <dgm:spPr/>
    </dgm:pt>
    <dgm:pt modelId="{ABB8F4FA-770F-4BBC-A5DF-E3E82767433E}" type="pres">
      <dgm:prSet presAssocID="{AFFE5465-6E0D-4ABB-A012-A8243C51CEB7}" presName="parTx" presStyleLbl="revTx" presStyleIdx="0" presStyleCnt="5">
        <dgm:presLayoutVars>
          <dgm:chMax val="0"/>
          <dgm:chPref val="0"/>
        </dgm:presLayoutVars>
      </dgm:prSet>
      <dgm:spPr/>
    </dgm:pt>
    <dgm:pt modelId="{7C72A7AC-E591-43C6-8A7B-F16249466D86}" type="pres">
      <dgm:prSet presAssocID="{8E0DCE22-B486-415B-A5D9-8F7450C36E51}" presName="sibTrans" presStyleCnt="0"/>
      <dgm:spPr/>
    </dgm:pt>
    <dgm:pt modelId="{A20A8094-069C-43B9-9D52-2127CC682B52}" type="pres">
      <dgm:prSet presAssocID="{79462F33-2D74-4007-AD7E-7B0304375936}" presName="compNode" presStyleCnt="0"/>
      <dgm:spPr/>
    </dgm:pt>
    <dgm:pt modelId="{9797A4D6-C652-4599-8C74-B90F48FF8002}" type="pres">
      <dgm:prSet presAssocID="{79462F33-2D74-4007-AD7E-7B0304375936}" presName="bgRect" presStyleLbl="bgShp" presStyleIdx="1" presStyleCnt="5"/>
      <dgm:spPr/>
    </dgm:pt>
    <dgm:pt modelId="{E22FDB2D-52F0-42C7-B212-051159E48180}" type="pres">
      <dgm:prSet presAssocID="{79462F33-2D74-4007-AD7E-7B030437593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washing with solid fill"/>
        </a:ext>
      </dgm:extLst>
    </dgm:pt>
    <dgm:pt modelId="{2396F232-9199-4D3D-9E7D-8DC3CB51C800}" type="pres">
      <dgm:prSet presAssocID="{79462F33-2D74-4007-AD7E-7B0304375936}" presName="spaceRect" presStyleCnt="0"/>
      <dgm:spPr/>
    </dgm:pt>
    <dgm:pt modelId="{D09DA1AB-C729-4BD5-9611-7467474273C2}" type="pres">
      <dgm:prSet presAssocID="{79462F33-2D74-4007-AD7E-7B0304375936}" presName="parTx" presStyleLbl="revTx" presStyleIdx="1" presStyleCnt="5">
        <dgm:presLayoutVars>
          <dgm:chMax val="0"/>
          <dgm:chPref val="0"/>
        </dgm:presLayoutVars>
      </dgm:prSet>
      <dgm:spPr/>
    </dgm:pt>
    <dgm:pt modelId="{0CD94728-7F64-4D98-9543-A20BEC8DE3D9}" type="pres">
      <dgm:prSet presAssocID="{7B93D809-A2D2-4844-8CEC-4CD1C2165049}" presName="sibTrans" presStyleCnt="0"/>
      <dgm:spPr/>
    </dgm:pt>
    <dgm:pt modelId="{E28C66AB-FB8A-45FA-A91C-2FE40647E5B6}" type="pres">
      <dgm:prSet presAssocID="{5867A1C5-7CC4-45BA-B008-F6BDCA007FB5}" presName="compNode" presStyleCnt="0"/>
      <dgm:spPr/>
    </dgm:pt>
    <dgm:pt modelId="{3854A838-E159-4E1E-9963-8202DF99C1AE}" type="pres">
      <dgm:prSet presAssocID="{5867A1C5-7CC4-45BA-B008-F6BDCA007FB5}" presName="bgRect" presStyleLbl="bgShp" presStyleIdx="2" presStyleCnt="5"/>
      <dgm:spPr/>
    </dgm:pt>
    <dgm:pt modelId="{9646335C-EEB6-4057-B9DD-1483E4EC798A}" type="pres">
      <dgm:prSet presAssocID="{5867A1C5-7CC4-45BA-B008-F6BDCA007FB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A6993DA4-5642-4A70-A9D5-7C2C2DC79DE9}" type="pres">
      <dgm:prSet presAssocID="{5867A1C5-7CC4-45BA-B008-F6BDCA007FB5}" presName="spaceRect" presStyleCnt="0"/>
      <dgm:spPr/>
    </dgm:pt>
    <dgm:pt modelId="{CC282FF1-E87C-4E27-ADBC-8B2AC583618A}" type="pres">
      <dgm:prSet presAssocID="{5867A1C5-7CC4-45BA-B008-F6BDCA007FB5}" presName="parTx" presStyleLbl="revTx" presStyleIdx="2" presStyleCnt="5">
        <dgm:presLayoutVars>
          <dgm:chMax val="0"/>
          <dgm:chPref val="0"/>
        </dgm:presLayoutVars>
      </dgm:prSet>
      <dgm:spPr/>
    </dgm:pt>
    <dgm:pt modelId="{C1CB62B4-66D9-4B42-9B6F-222B737C8B81}" type="pres">
      <dgm:prSet presAssocID="{EF7B656E-37C4-4C43-9D85-DB2A163966BD}" presName="sibTrans" presStyleCnt="0"/>
      <dgm:spPr/>
    </dgm:pt>
    <dgm:pt modelId="{19993333-3D29-4E06-AA8E-5F716BDD524B}" type="pres">
      <dgm:prSet presAssocID="{35EF9884-FDD8-4832-A0C1-196DE3CEF03C}" presName="compNode" presStyleCnt="0"/>
      <dgm:spPr/>
    </dgm:pt>
    <dgm:pt modelId="{E833113E-384B-4F53-8739-B42D7BD71B4A}" type="pres">
      <dgm:prSet presAssocID="{35EF9884-FDD8-4832-A0C1-196DE3CEF03C}" presName="bgRect" presStyleLbl="bgShp" presStyleIdx="3" presStyleCnt="5"/>
      <dgm:spPr/>
    </dgm:pt>
    <dgm:pt modelId="{089D9497-BFE8-493A-8B25-168343C4550A}" type="pres">
      <dgm:prSet presAssocID="{35EF9884-FDD8-4832-A0C1-196DE3CEF03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852988E2-5542-4669-9D67-0938FC3CDF9D}" type="pres">
      <dgm:prSet presAssocID="{35EF9884-FDD8-4832-A0C1-196DE3CEF03C}" presName="spaceRect" presStyleCnt="0"/>
      <dgm:spPr/>
    </dgm:pt>
    <dgm:pt modelId="{6A8100DE-D24B-4BF0-9B71-B045400D7B1D}" type="pres">
      <dgm:prSet presAssocID="{35EF9884-FDD8-4832-A0C1-196DE3CEF03C}" presName="parTx" presStyleLbl="revTx" presStyleIdx="3" presStyleCnt="5">
        <dgm:presLayoutVars>
          <dgm:chMax val="0"/>
          <dgm:chPref val="0"/>
        </dgm:presLayoutVars>
      </dgm:prSet>
      <dgm:spPr/>
    </dgm:pt>
    <dgm:pt modelId="{4265E217-FA1F-43AB-919B-BA4156E79EB5}" type="pres">
      <dgm:prSet presAssocID="{A2347626-9D91-4E50-82DA-2B49B528925B}" presName="sibTrans" presStyleCnt="0"/>
      <dgm:spPr/>
    </dgm:pt>
    <dgm:pt modelId="{CCDBB613-D562-451C-94FA-4613B254597E}" type="pres">
      <dgm:prSet presAssocID="{6FBBE956-6988-4104-814B-42C99D096F36}" presName="compNode" presStyleCnt="0"/>
      <dgm:spPr/>
    </dgm:pt>
    <dgm:pt modelId="{F2A77B0C-1E52-4F58-B3AA-59774938AA69}" type="pres">
      <dgm:prSet presAssocID="{6FBBE956-6988-4104-814B-42C99D096F36}" presName="bgRect" presStyleLbl="bgShp" presStyleIdx="4" presStyleCnt="5"/>
      <dgm:spPr/>
    </dgm:pt>
    <dgm:pt modelId="{4DD26084-9408-42A5-8338-2C1605A42091}" type="pres">
      <dgm:prSet presAssocID="{6FBBE956-6988-4104-814B-42C99D096F3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5D4378E0-F6D9-4199-903E-AF521F7ACB96}" type="pres">
      <dgm:prSet presAssocID="{6FBBE956-6988-4104-814B-42C99D096F36}" presName="spaceRect" presStyleCnt="0"/>
      <dgm:spPr/>
    </dgm:pt>
    <dgm:pt modelId="{062DB2A0-700D-42FE-AEF3-7885AF31463E}" type="pres">
      <dgm:prSet presAssocID="{6FBBE956-6988-4104-814B-42C99D096F3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8DBBE11-ED77-478F-A621-156ABE29640D}" type="presOf" srcId="{35EF9884-FDD8-4832-A0C1-196DE3CEF03C}" destId="{6A8100DE-D24B-4BF0-9B71-B045400D7B1D}" srcOrd="0" destOrd="0" presId="urn:microsoft.com/office/officeart/2018/2/layout/IconVerticalSolidList"/>
    <dgm:cxn modelId="{4D222B1E-329F-4A1A-A02E-951A7C1D1958}" srcId="{FD28FE1B-C272-4CC6-8F7E-69984F3B31CE}" destId="{79462F33-2D74-4007-AD7E-7B0304375936}" srcOrd="1" destOrd="0" parTransId="{43755CAD-FFB3-4A92-AFDB-5FC38EF64805}" sibTransId="{7B93D809-A2D2-4844-8CEC-4CD1C2165049}"/>
    <dgm:cxn modelId="{2554CB32-EF85-43DA-9403-2B4ABBEC8300}" srcId="{FD28FE1B-C272-4CC6-8F7E-69984F3B31CE}" destId="{5867A1C5-7CC4-45BA-B008-F6BDCA007FB5}" srcOrd="2" destOrd="0" parTransId="{91F4E9CF-715B-4E8E-A4F3-6AD65DED5C87}" sibTransId="{EF7B656E-37C4-4C43-9D85-DB2A163966BD}"/>
    <dgm:cxn modelId="{17948133-FCBD-4A50-9C48-412161C300A2}" srcId="{FD28FE1B-C272-4CC6-8F7E-69984F3B31CE}" destId="{AFFE5465-6E0D-4ABB-A012-A8243C51CEB7}" srcOrd="0" destOrd="0" parTransId="{F2F75BFB-4BFC-4F07-AE69-0F97A491CC57}" sibTransId="{8E0DCE22-B486-415B-A5D9-8F7450C36E51}"/>
    <dgm:cxn modelId="{C5164F63-14E6-4DBA-9A53-A45A812FBEEF}" type="presOf" srcId="{5867A1C5-7CC4-45BA-B008-F6BDCA007FB5}" destId="{CC282FF1-E87C-4E27-ADBC-8B2AC583618A}" srcOrd="0" destOrd="0" presId="urn:microsoft.com/office/officeart/2018/2/layout/IconVerticalSolidList"/>
    <dgm:cxn modelId="{2D510B49-C5CC-4FF3-A932-067CED7A6069}" srcId="{FD28FE1B-C272-4CC6-8F7E-69984F3B31CE}" destId="{35EF9884-FDD8-4832-A0C1-196DE3CEF03C}" srcOrd="3" destOrd="0" parTransId="{41A3A096-7163-4423-BF23-F1FA10075156}" sibTransId="{A2347626-9D91-4E50-82DA-2B49B528925B}"/>
    <dgm:cxn modelId="{3B6E3673-815C-4C5F-BEB3-C9205DA79926}" srcId="{FD28FE1B-C272-4CC6-8F7E-69984F3B31CE}" destId="{6FBBE956-6988-4104-814B-42C99D096F36}" srcOrd="4" destOrd="0" parTransId="{7817697C-FAF1-4BB9-9086-1CC7208AE744}" sibTransId="{F1D19CD7-9C81-45D8-9702-B44F9024D093}"/>
    <dgm:cxn modelId="{8157838C-F86E-4292-A771-334208DAB90C}" type="presOf" srcId="{AFFE5465-6E0D-4ABB-A012-A8243C51CEB7}" destId="{ABB8F4FA-770F-4BBC-A5DF-E3E82767433E}" srcOrd="0" destOrd="0" presId="urn:microsoft.com/office/officeart/2018/2/layout/IconVerticalSolidList"/>
    <dgm:cxn modelId="{26242193-2114-4ADD-8956-BAA903D2F46D}" type="presOf" srcId="{FD28FE1B-C272-4CC6-8F7E-69984F3B31CE}" destId="{21F4BD19-1BED-42E1-8D86-6BB3BF75C8C7}" srcOrd="0" destOrd="0" presId="urn:microsoft.com/office/officeart/2018/2/layout/IconVerticalSolidList"/>
    <dgm:cxn modelId="{940061B8-7F67-4E2A-891B-19CD40FFFE26}" type="presOf" srcId="{79462F33-2D74-4007-AD7E-7B0304375936}" destId="{D09DA1AB-C729-4BD5-9611-7467474273C2}" srcOrd="0" destOrd="0" presId="urn:microsoft.com/office/officeart/2018/2/layout/IconVerticalSolidList"/>
    <dgm:cxn modelId="{B2334EB8-B573-49F6-AF78-3290359C2A3C}" type="presOf" srcId="{6FBBE956-6988-4104-814B-42C99D096F36}" destId="{062DB2A0-700D-42FE-AEF3-7885AF31463E}" srcOrd="0" destOrd="0" presId="urn:microsoft.com/office/officeart/2018/2/layout/IconVerticalSolidList"/>
    <dgm:cxn modelId="{450C411B-AA4D-4DCA-9C1B-37E501373789}" type="presParOf" srcId="{21F4BD19-1BED-42E1-8D86-6BB3BF75C8C7}" destId="{F9A73493-2EA8-4D2C-AD0B-868028AA8664}" srcOrd="0" destOrd="0" presId="urn:microsoft.com/office/officeart/2018/2/layout/IconVerticalSolidList"/>
    <dgm:cxn modelId="{34E5C15A-F5BB-40F2-BC9F-1BBBD41E87AD}" type="presParOf" srcId="{F9A73493-2EA8-4D2C-AD0B-868028AA8664}" destId="{08E7460F-BF4B-458E-B4A9-38CBF4C98984}" srcOrd="0" destOrd="0" presId="urn:microsoft.com/office/officeart/2018/2/layout/IconVerticalSolidList"/>
    <dgm:cxn modelId="{E0406D5A-17A2-46FA-A385-9726B42E56A5}" type="presParOf" srcId="{F9A73493-2EA8-4D2C-AD0B-868028AA8664}" destId="{7B4AE35D-0A91-4721-9D9B-43157E205C1C}" srcOrd="1" destOrd="0" presId="urn:microsoft.com/office/officeart/2018/2/layout/IconVerticalSolidList"/>
    <dgm:cxn modelId="{201045B9-6A80-473A-9F62-984A8CBB40AC}" type="presParOf" srcId="{F9A73493-2EA8-4D2C-AD0B-868028AA8664}" destId="{63621FEB-4409-4DC8-B652-81CB9CDADF6A}" srcOrd="2" destOrd="0" presId="urn:microsoft.com/office/officeart/2018/2/layout/IconVerticalSolidList"/>
    <dgm:cxn modelId="{371AF785-E2AD-461E-9E7D-1DFC8895B73D}" type="presParOf" srcId="{F9A73493-2EA8-4D2C-AD0B-868028AA8664}" destId="{ABB8F4FA-770F-4BBC-A5DF-E3E82767433E}" srcOrd="3" destOrd="0" presId="urn:microsoft.com/office/officeart/2018/2/layout/IconVerticalSolidList"/>
    <dgm:cxn modelId="{91CDA3A4-D80B-4AC4-B0FE-B943EE0DAC13}" type="presParOf" srcId="{21F4BD19-1BED-42E1-8D86-6BB3BF75C8C7}" destId="{7C72A7AC-E591-43C6-8A7B-F16249466D86}" srcOrd="1" destOrd="0" presId="urn:microsoft.com/office/officeart/2018/2/layout/IconVerticalSolidList"/>
    <dgm:cxn modelId="{E2DDD588-6BB1-4E5B-8D3F-A9DE1193E149}" type="presParOf" srcId="{21F4BD19-1BED-42E1-8D86-6BB3BF75C8C7}" destId="{A20A8094-069C-43B9-9D52-2127CC682B52}" srcOrd="2" destOrd="0" presId="urn:microsoft.com/office/officeart/2018/2/layout/IconVerticalSolidList"/>
    <dgm:cxn modelId="{8718FEBF-D271-40E3-A851-CC394B63604F}" type="presParOf" srcId="{A20A8094-069C-43B9-9D52-2127CC682B52}" destId="{9797A4D6-C652-4599-8C74-B90F48FF8002}" srcOrd="0" destOrd="0" presId="urn:microsoft.com/office/officeart/2018/2/layout/IconVerticalSolidList"/>
    <dgm:cxn modelId="{6F5D570C-6470-4CF8-8396-6D1A84586EDF}" type="presParOf" srcId="{A20A8094-069C-43B9-9D52-2127CC682B52}" destId="{E22FDB2D-52F0-42C7-B212-051159E48180}" srcOrd="1" destOrd="0" presId="urn:microsoft.com/office/officeart/2018/2/layout/IconVerticalSolidList"/>
    <dgm:cxn modelId="{24A3A920-8731-4011-886C-C9ADB52DC520}" type="presParOf" srcId="{A20A8094-069C-43B9-9D52-2127CC682B52}" destId="{2396F232-9199-4D3D-9E7D-8DC3CB51C800}" srcOrd="2" destOrd="0" presId="urn:microsoft.com/office/officeart/2018/2/layout/IconVerticalSolidList"/>
    <dgm:cxn modelId="{2B79F050-DBE7-42C1-B938-65FD09850AA9}" type="presParOf" srcId="{A20A8094-069C-43B9-9D52-2127CC682B52}" destId="{D09DA1AB-C729-4BD5-9611-7467474273C2}" srcOrd="3" destOrd="0" presId="urn:microsoft.com/office/officeart/2018/2/layout/IconVerticalSolidList"/>
    <dgm:cxn modelId="{391640AD-1B1E-48E4-85EC-AE4187129617}" type="presParOf" srcId="{21F4BD19-1BED-42E1-8D86-6BB3BF75C8C7}" destId="{0CD94728-7F64-4D98-9543-A20BEC8DE3D9}" srcOrd="3" destOrd="0" presId="urn:microsoft.com/office/officeart/2018/2/layout/IconVerticalSolidList"/>
    <dgm:cxn modelId="{5E04E2CD-8623-4585-B1A0-8BB506699258}" type="presParOf" srcId="{21F4BD19-1BED-42E1-8D86-6BB3BF75C8C7}" destId="{E28C66AB-FB8A-45FA-A91C-2FE40647E5B6}" srcOrd="4" destOrd="0" presId="urn:microsoft.com/office/officeart/2018/2/layout/IconVerticalSolidList"/>
    <dgm:cxn modelId="{D8B12629-A5D1-497E-8640-8CAA9B9C4ECF}" type="presParOf" srcId="{E28C66AB-FB8A-45FA-A91C-2FE40647E5B6}" destId="{3854A838-E159-4E1E-9963-8202DF99C1AE}" srcOrd="0" destOrd="0" presId="urn:microsoft.com/office/officeart/2018/2/layout/IconVerticalSolidList"/>
    <dgm:cxn modelId="{D6C155DB-5D7C-4BA9-ADA2-8D228692EE86}" type="presParOf" srcId="{E28C66AB-FB8A-45FA-A91C-2FE40647E5B6}" destId="{9646335C-EEB6-4057-B9DD-1483E4EC798A}" srcOrd="1" destOrd="0" presId="urn:microsoft.com/office/officeart/2018/2/layout/IconVerticalSolidList"/>
    <dgm:cxn modelId="{2644E600-C34E-420C-ABE1-5BD204330D2A}" type="presParOf" srcId="{E28C66AB-FB8A-45FA-A91C-2FE40647E5B6}" destId="{A6993DA4-5642-4A70-A9D5-7C2C2DC79DE9}" srcOrd="2" destOrd="0" presId="urn:microsoft.com/office/officeart/2018/2/layout/IconVerticalSolidList"/>
    <dgm:cxn modelId="{71248F55-9EB6-485E-9E9E-FBAEA590F1EE}" type="presParOf" srcId="{E28C66AB-FB8A-45FA-A91C-2FE40647E5B6}" destId="{CC282FF1-E87C-4E27-ADBC-8B2AC583618A}" srcOrd="3" destOrd="0" presId="urn:microsoft.com/office/officeart/2018/2/layout/IconVerticalSolidList"/>
    <dgm:cxn modelId="{5BE24A1E-204C-4316-947D-F95C606B1173}" type="presParOf" srcId="{21F4BD19-1BED-42E1-8D86-6BB3BF75C8C7}" destId="{C1CB62B4-66D9-4B42-9B6F-222B737C8B81}" srcOrd="5" destOrd="0" presId="urn:microsoft.com/office/officeart/2018/2/layout/IconVerticalSolidList"/>
    <dgm:cxn modelId="{46AC7A1A-4FE6-4E27-BF38-4297C04F48EF}" type="presParOf" srcId="{21F4BD19-1BED-42E1-8D86-6BB3BF75C8C7}" destId="{19993333-3D29-4E06-AA8E-5F716BDD524B}" srcOrd="6" destOrd="0" presId="urn:microsoft.com/office/officeart/2018/2/layout/IconVerticalSolidList"/>
    <dgm:cxn modelId="{ED1BFCB6-612C-461B-AD1C-6953A3857626}" type="presParOf" srcId="{19993333-3D29-4E06-AA8E-5F716BDD524B}" destId="{E833113E-384B-4F53-8739-B42D7BD71B4A}" srcOrd="0" destOrd="0" presId="urn:microsoft.com/office/officeart/2018/2/layout/IconVerticalSolidList"/>
    <dgm:cxn modelId="{40EFC203-00D7-4B99-B5EC-CFFF6C0BCD8D}" type="presParOf" srcId="{19993333-3D29-4E06-AA8E-5F716BDD524B}" destId="{089D9497-BFE8-493A-8B25-168343C4550A}" srcOrd="1" destOrd="0" presId="urn:microsoft.com/office/officeart/2018/2/layout/IconVerticalSolidList"/>
    <dgm:cxn modelId="{6E1BDCD3-CF5D-4C1C-B242-7345419F1580}" type="presParOf" srcId="{19993333-3D29-4E06-AA8E-5F716BDD524B}" destId="{852988E2-5542-4669-9D67-0938FC3CDF9D}" srcOrd="2" destOrd="0" presId="urn:microsoft.com/office/officeart/2018/2/layout/IconVerticalSolidList"/>
    <dgm:cxn modelId="{3107069C-B8EE-49E0-BDDA-9BE4A2553EBA}" type="presParOf" srcId="{19993333-3D29-4E06-AA8E-5F716BDD524B}" destId="{6A8100DE-D24B-4BF0-9B71-B045400D7B1D}" srcOrd="3" destOrd="0" presId="urn:microsoft.com/office/officeart/2018/2/layout/IconVerticalSolidList"/>
    <dgm:cxn modelId="{C5D3E341-9323-4EB0-A8FA-62715CE66DA9}" type="presParOf" srcId="{21F4BD19-1BED-42E1-8D86-6BB3BF75C8C7}" destId="{4265E217-FA1F-43AB-919B-BA4156E79EB5}" srcOrd="7" destOrd="0" presId="urn:microsoft.com/office/officeart/2018/2/layout/IconVerticalSolidList"/>
    <dgm:cxn modelId="{1C64B5A5-8B1B-489F-9BBD-4331C70C38D9}" type="presParOf" srcId="{21F4BD19-1BED-42E1-8D86-6BB3BF75C8C7}" destId="{CCDBB613-D562-451C-94FA-4613B254597E}" srcOrd="8" destOrd="0" presId="urn:microsoft.com/office/officeart/2018/2/layout/IconVerticalSolidList"/>
    <dgm:cxn modelId="{C941B0B8-BC7B-4AEE-9793-E847BFAC4C24}" type="presParOf" srcId="{CCDBB613-D562-451C-94FA-4613B254597E}" destId="{F2A77B0C-1E52-4F58-B3AA-59774938AA69}" srcOrd="0" destOrd="0" presId="urn:microsoft.com/office/officeart/2018/2/layout/IconVerticalSolidList"/>
    <dgm:cxn modelId="{EF749DD9-4093-4706-BA16-B8242294E0C0}" type="presParOf" srcId="{CCDBB613-D562-451C-94FA-4613B254597E}" destId="{4DD26084-9408-42A5-8338-2C1605A42091}" srcOrd="1" destOrd="0" presId="urn:microsoft.com/office/officeart/2018/2/layout/IconVerticalSolidList"/>
    <dgm:cxn modelId="{3B8DFB05-FCB8-4447-8F35-CF377FE5FB88}" type="presParOf" srcId="{CCDBB613-D562-451C-94FA-4613B254597E}" destId="{5D4378E0-F6D9-4199-903E-AF521F7ACB96}" srcOrd="2" destOrd="0" presId="urn:microsoft.com/office/officeart/2018/2/layout/IconVerticalSolidList"/>
    <dgm:cxn modelId="{46A4C405-3FF9-4E0B-8B2D-CBED7B58EE1C}" type="presParOf" srcId="{CCDBB613-D562-451C-94FA-4613B254597E}" destId="{062DB2A0-700D-42FE-AEF3-7885AF31463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B47E-C8CD-4023-B985-1951F5B0A523}">
      <dsp:nvSpPr>
        <dsp:cNvPr id="0" name=""/>
        <dsp:cNvSpPr/>
      </dsp:nvSpPr>
      <dsp:spPr>
        <a:xfrm>
          <a:off x="1349505" y="318028"/>
          <a:ext cx="1323952" cy="13239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BB8D5-62FC-4476-9498-81975C920B2C}">
      <dsp:nvSpPr>
        <dsp:cNvPr id="0" name=""/>
        <dsp:cNvSpPr/>
      </dsp:nvSpPr>
      <dsp:spPr>
        <a:xfrm>
          <a:off x="30024" y="1802742"/>
          <a:ext cx="396291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Revenue Requirements</a:t>
          </a:r>
        </a:p>
      </dsp:txBody>
      <dsp:txXfrm>
        <a:off x="30024" y="1802742"/>
        <a:ext cx="3962914" cy="720000"/>
      </dsp:txXfrm>
    </dsp:sp>
    <dsp:sp modelId="{9FDFAFA6-666D-4F79-854B-EC9D566588B0}">
      <dsp:nvSpPr>
        <dsp:cNvPr id="0" name=""/>
        <dsp:cNvSpPr/>
      </dsp:nvSpPr>
      <dsp:spPr>
        <a:xfrm>
          <a:off x="5316892" y="318028"/>
          <a:ext cx="1323952" cy="13239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E2210-E288-42CB-BAEA-345723524EE6}">
      <dsp:nvSpPr>
        <dsp:cNvPr id="0" name=""/>
        <dsp:cNvSpPr/>
      </dsp:nvSpPr>
      <dsp:spPr>
        <a:xfrm>
          <a:off x="4507810" y="1802742"/>
          <a:ext cx="29421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Cost Allocation</a:t>
          </a:r>
        </a:p>
      </dsp:txBody>
      <dsp:txXfrm>
        <a:off x="4507810" y="1802742"/>
        <a:ext cx="2942117" cy="720000"/>
      </dsp:txXfrm>
    </dsp:sp>
    <dsp:sp modelId="{970457BA-AE13-45BE-ADE1-33B7A6700C90}">
      <dsp:nvSpPr>
        <dsp:cNvPr id="0" name=""/>
        <dsp:cNvSpPr/>
      </dsp:nvSpPr>
      <dsp:spPr>
        <a:xfrm>
          <a:off x="8773880" y="318028"/>
          <a:ext cx="1323952" cy="13239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EF4E2-C418-4B24-A0FB-1BEDD4325404}">
      <dsp:nvSpPr>
        <dsp:cNvPr id="0" name=""/>
        <dsp:cNvSpPr/>
      </dsp:nvSpPr>
      <dsp:spPr>
        <a:xfrm>
          <a:off x="7964798" y="1802742"/>
          <a:ext cx="29421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Rates and Fees</a:t>
          </a:r>
        </a:p>
      </dsp:txBody>
      <dsp:txXfrm>
        <a:off x="7964798" y="1802742"/>
        <a:ext cx="2942117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39DB7-333C-4E0C-9916-0DF32BBFFAEB}">
      <dsp:nvSpPr>
        <dsp:cNvPr id="0" name=""/>
        <dsp:cNvSpPr/>
      </dsp:nvSpPr>
      <dsp:spPr>
        <a:xfrm>
          <a:off x="964562" y="250929"/>
          <a:ext cx="1033593" cy="10335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18B16-FCCC-48EE-B9EF-EC8E21C905E9}">
      <dsp:nvSpPr>
        <dsp:cNvPr id="0" name=""/>
        <dsp:cNvSpPr/>
      </dsp:nvSpPr>
      <dsp:spPr>
        <a:xfrm>
          <a:off x="4796" y="1455852"/>
          <a:ext cx="2953125" cy="830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Operating Expenses</a:t>
          </a:r>
        </a:p>
      </dsp:txBody>
      <dsp:txXfrm>
        <a:off x="4796" y="1455852"/>
        <a:ext cx="2953125" cy="830566"/>
      </dsp:txXfrm>
    </dsp:sp>
    <dsp:sp modelId="{3315BCD3-DDF8-4386-B6ED-894F227422E5}">
      <dsp:nvSpPr>
        <dsp:cNvPr id="0" name=""/>
        <dsp:cNvSpPr/>
      </dsp:nvSpPr>
      <dsp:spPr>
        <a:xfrm>
          <a:off x="4796" y="2366107"/>
          <a:ext cx="2953125" cy="186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Recurring costs to operate and maintain the system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$43M </a:t>
          </a:r>
          <a:r>
            <a:rPr lang="en-US" sz="1800" kern="1200" dirty="0"/>
            <a:t>in FY 2025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4% </a:t>
          </a:r>
          <a:r>
            <a:rPr lang="en-US" sz="1800" kern="1200" dirty="0"/>
            <a:t>avg. annual increase assumed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796" y="2366107"/>
        <a:ext cx="2953125" cy="1869238"/>
      </dsp:txXfrm>
    </dsp:sp>
    <dsp:sp modelId="{D29A4404-6D2C-4D22-B225-323B3E9E7C4B}">
      <dsp:nvSpPr>
        <dsp:cNvPr id="0" name=""/>
        <dsp:cNvSpPr/>
      </dsp:nvSpPr>
      <dsp:spPr>
        <a:xfrm>
          <a:off x="5129709" y="250929"/>
          <a:ext cx="1033593" cy="10335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35D78-17B0-48FD-878E-1C431438D60F}">
      <dsp:nvSpPr>
        <dsp:cNvPr id="0" name=""/>
        <dsp:cNvSpPr/>
      </dsp:nvSpPr>
      <dsp:spPr>
        <a:xfrm>
          <a:off x="4169943" y="1455852"/>
          <a:ext cx="2953125" cy="830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Capital Improvements</a:t>
          </a:r>
        </a:p>
      </dsp:txBody>
      <dsp:txXfrm>
        <a:off x="4169943" y="1455852"/>
        <a:ext cx="2953125" cy="830566"/>
      </dsp:txXfrm>
    </dsp:sp>
    <dsp:sp modelId="{AF89B440-FA0A-4810-972D-F6162B157118}">
      <dsp:nvSpPr>
        <dsp:cNvPr id="0" name=""/>
        <dsp:cNvSpPr/>
      </dsp:nvSpPr>
      <dsp:spPr>
        <a:xfrm>
          <a:off x="3474718" y="2366107"/>
          <a:ext cx="4343574" cy="186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$148M </a:t>
          </a:r>
          <a:r>
            <a:rPr lang="en-US" sz="1800" kern="1200" dirty="0"/>
            <a:t>FY 24- FY 29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$25M</a:t>
          </a:r>
          <a:r>
            <a:rPr lang="en-US" sz="1800" kern="1200" dirty="0"/>
            <a:t> annual spending thru FY 29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Potential capacity expansions by FY 32</a:t>
          </a:r>
        </a:p>
      </dsp:txBody>
      <dsp:txXfrm>
        <a:off x="3474718" y="2366107"/>
        <a:ext cx="4343574" cy="1869238"/>
      </dsp:txXfrm>
    </dsp:sp>
    <dsp:sp modelId="{756398E3-C072-4F9C-AC61-C7DD8CB2E8A3}">
      <dsp:nvSpPr>
        <dsp:cNvPr id="0" name=""/>
        <dsp:cNvSpPr/>
      </dsp:nvSpPr>
      <dsp:spPr>
        <a:xfrm>
          <a:off x="9294855" y="250929"/>
          <a:ext cx="1033593" cy="10335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7FB81-EFA8-42E5-A7EB-029A2A2E98F9}">
      <dsp:nvSpPr>
        <dsp:cNvPr id="0" name=""/>
        <dsp:cNvSpPr/>
      </dsp:nvSpPr>
      <dsp:spPr>
        <a:xfrm>
          <a:off x="8335090" y="1455852"/>
          <a:ext cx="2953125" cy="830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/>
            <a:t>Financial Sustainability</a:t>
          </a:r>
        </a:p>
      </dsp:txBody>
      <dsp:txXfrm>
        <a:off x="8335090" y="1455852"/>
        <a:ext cx="2953125" cy="830566"/>
      </dsp:txXfrm>
    </dsp:sp>
    <dsp:sp modelId="{ABF0A50A-0B78-4585-B056-165122527096}">
      <dsp:nvSpPr>
        <dsp:cNvPr id="0" name=""/>
        <dsp:cNvSpPr/>
      </dsp:nvSpPr>
      <dsp:spPr>
        <a:xfrm>
          <a:off x="8335090" y="2366107"/>
          <a:ext cx="2953125" cy="186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Maintain adequate reserves = </a:t>
          </a:r>
          <a:r>
            <a:rPr lang="en-US" sz="1800" b="1" kern="1200" dirty="0"/>
            <a:t>9</a:t>
          </a:r>
          <a:r>
            <a:rPr lang="en-US" sz="1800" kern="1200" dirty="0"/>
            <a:t> months of expenses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Preserve borrowing capacity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Balance cash flows</a:t>
          </a:r>
        </a:p>
      </dsp:txBody>
      <dsp:txXfrm>
        <a:off x="8335090" y="2366107"/>
        <a:ext cx="2953125" cy="1869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14672-C44D-432C-8266-5CADC1ABB0C6}">
      <dsp:nvSpPr>
        <dsp:cNvPr id="0" name=""/>
        <dsp:cNvSpPr/>
      </dsp:nvSpPr>
      <dsp:spPr>
        <a:xfrm>
          <a:off x="0" y="582110"/>
          <a:ext cx="4041200" cy="950625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Approximately 35 fees</a:t>
          </a:r>
        </a:p>
      </dsp:txBody>
      <dsp:txXfrm>
        <a:off x="46406" y="628516"/>
        <a:ext cx="3948388" cy="857813"/>
      </dsp:txXfrm>
    </dsp:sp>
    <dsp:sp modelId="{3A6B5183-9152-48C2-BC48-980882BE60FD}">
      <dsp:nvSpPr>
        <dsp:cNvPr id="0" name=""/>
        <dsp:cNvSpPr/>
      </dsp:nvSpPr>
      <dsp:spPr>
        <a:xfrm>
          <a:off x="0" y="1604735"/>
          <a:ext cx="4041200" cy="950625"/>
        </a:xfrm>
        <a:prstGeom prst="roundRect">
          <a:avLst/>
        </a:prstGeom>
        <a:solidFill>
          <a:schemeClr val="accent4">
            <a:shade val="80000"/>
            <a:hueOff val="291568"/>
            <a:satOff val="-35461"/>
            <a:lumOff val="19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Most haven’t been updated in 6+ years</a:t>
          </a:r>
        </a:p>
      </dsp:txBody>
      <dsp:txXfrm>
        <a:off x="46406" y="1651141"/>
        <a:ext cx="3948388" cy="857813"/>
      </dsp:txXfrm>
    </dsp:sp>
    <dsp:sp modelId="{10C65333-555A-434F-B2DC-3D0559ECC486}">
      <dsp:nvSpPr>
        <dsp:cNvPr id="0" name=""/>
        <dsp:cNvSpPr/>
      </dsp:nvSpPr>
      <dsp:spPr>
        <a:xfrm>
          <a:off x="0" y="2627360"/>
          <a:ext cx="4041200" cy="950625"/>
        </a:xfrm>
        <a:prstGeom prst="roundRect">
          <a:avLst/>
        </a:prstGeom>
        <a:solidFill>
          <a:schemeClr val="accent4">
            <a:shade val="80000"/>
            <a:hueOff val="583136"/>
            <a:satOff val="-70922"/>
            <a:lumOff val="388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Updated fees align with costs and are comparable</a:t>
          </a:r>
        </a:p>
      </dsp:txBody>
      <dsp:txXfrm>
        <a:off x="46406" y="2673766"/>
        <a:ext cx="3948388" cy="8578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7460F-BF4B-458E-B4A9-38CBF4C98984}">
      <dsp:nvSpPr>
        <dsp:cNvPr id="0" name=""/>
        <dsp:cNvSpPr/>
      </dsp:nvSpPr>
      <dsp:spPr>
        <a:xfrm>
          <a:off x="0" y="3884"/>
          <a:ext cx="10194757" cy="82738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AE35D-0A91-4721-9D9B-43157E205C1C}">
      <dsp:nvSpPr>
        <dsp:cNvPr id="0" name=""/>
        <dsp:cNvSpPr/>
      </dsp:nvSpPr>
      <dsp:spPr>
        <a:xfrm>
          <a:off x="250282" y="190044"/>
          <a:ext cx="455059" cy="4550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8F4FA-770F-4BBC-A5DF-E3E82767433E}">
      <dsp:nvSpPr>
        <dsp:cNvPr id="0" name=""/>
        <dsp:cNvSpPr/>
      </dsp:nvSpPr>
      <dsp:spPr>
        <a:xfrm>
          <a:off x="955623" y="3884"/>
          <a:ext cx="9239133" cy="827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64" tIns="87564" rIns="87564" bIns="875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Existing rates not sufficient to meet the cost of providing safe &amp; reliable services</a:t>
          </a:r>
        </a:p>
      </dsp:txBody>
      <dsp:txXfrm>
        <a:off x="955623" y="3884"/>
        <a:ext cx="9239133" cy="827380"/>
      </dsp:txXfrm>
    </dsp:sp>
    <dsp:sp modelId="{9797A4D6-C652-4599-8C74-B90F48FF8002}">
      <dsp:nvSpPr>
        <dsp:cNvPr id="0" name=""/>
        <dsp:cNvSpPr/>
      </dsp:nvSpPr>
      <dsp:spPr>
        <a:xfrm>
          <a:off x="0" y="1038109"/>
          <a:ext cx="10194757" cy="82738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FDB2D-52F0-42C7-B212-051159E48180}">
      <dsp:nvSpPr>
        <dsp:cNvPr id="0" name=""/>
        <dsp:cNvSpPr/>
      </dsp:nvSpPr>
      <dsp:spPr>
        <a:xfrm>
          <a:off x="250282" y="1224269"/>
          <a:ext cx="455059" cy="4550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DA1AB-C729-4BD5-9611-7467474273C2}">
      <dsp:nvSpPr>
        <dsp:cNvPr id="0" name=""/>
        <dsp:cNvSpPr/>
      </dsp:nvSpPr>
      <dsp:spPr>
        <a:xfrm>
          <a:off x="955623" y="1038109"/>
          <a:ext cx="9239133" cy="827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64" tIns="87564" rIns="87564" bIns="875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Rate adjustments in FY 25 and FY 26 - bills expected to remain lowest in region</a:t>
          </a:r>
        </a:p>
      </dsp:txBody>
      <dsp:txXfrm>
        <a:off x="955623" y="1038109"/>
        <a:ext cx="9239133" cy="827380"/>
      </dsp:txXfrm>
    </dsp:sp>
    <dsp:sp modelId="{3854A838-E159-4E1E-9963-8202DF99C1AE}">
      <dsp:nvSpPr>
        <dsp:cNvPr id="0" name=""/>
        <dsp:cNvSpPr/>
      </dsp:nvSpPr>
      <dsp:spPr>
        <a:xfrm>
          <a:off x="0" y="2072334"/>
          <a:ext cx="10194757" cy="82738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6335C-EEB6-4057-B9DD-1483E4EC798A}">
      <dsp:nvSpPr>
        <dsp:cNvPr id="0" name=""/>
        <dsp:cNvSpPr/>
      </dsp:nvSpPr>
      <dsp:spPr>
        <a:xfrm>
          <a:off x="250282" y="2258494"/>
          <a:ext cx="455059" cy="4550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82FF1-E87C-4E27-ADBC-8B2AC583618A}">
      <dsp:nvSpPr>
        <dsp:cNvPr id="0" name=""/>
        <dsp:cNvSpPr/>
      </dsp:nvSpPr>
      <dsp:spPr>
        <a:xfrm>
          <a:off x="955623" y="2072334"/>
          <a:ext cx="9239133" cy="827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64" tIns="87564" rIns="87564" bIns="875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Update miscellaneous fees and customer deposits</a:t>
          </a:r>
        </a:p>
      </dsp:txBody>
      <dsp:txXfrm>
        <a:off x="955623" y="2072334"/>
        <a:ext cx="9239133" cy="827380"/>
      </dsp:txXfrm>
    </dsp:sp>
    <dsp:sp modelId="{E833113E-384B-4F53-8739-B42D7BD71B4A}">
      <dsp:nvSpPr>
        <dsp:cNvPr id="0" name=""/>
        <dsp:cNvSpPr/>
      </dsp:nvSpPr>
      <dsp:spPr>
        <a:xfrm>
          <a:off x="0" y="3106559"/>
          <a:ext cx="10194757" cy="82738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D9497-BFE8-493A-8B25-168343C4550A}">
      <dsp:nvSpPr>
        <dsp:cNvPr id="0" name=""/>
        <dsp:cNvSpPr/>
      </dsp:nvSpPr>
      <dsp:spPr>
        <a:xfrm>
          <a:off x="250282" y="3292720"/>
          <a:ext cx="455059" cy="4550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100DE-D24B-4BF0-9B71-B045400D7B1D}">
      <dsp:nvSpPr>
        <dsp:cNvPr id="0" name=""/>
        <dsp:cNvSpPr/>
      </dsp:nvSpPr>
      <dsp:spPr>
        <a:xfrm>
          <a:off x="955623" y="3106559"/>
          <a:ext cx="9239133" cy="827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64" tIns="87564" rIns="87564" bIns="875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Update Impact Fees: 4 yr. phase-in for water and decrease for sewer </a:t>
          </a:r>
        </a:p>
      </dsp:txBody>
      <dsp:txXfrm>
        <a:off x="955623" y="3106559"/>
        <a:ext cx="9239133" cy="827380"/>
      </dsp:txXfrm>
    </dsp:sp>
    <dsp:sp modelId="{F2A77B0C-1E52-4F58-B3AA-59774938AA69}">
      <dsp:nvSpPr>
        <dsp:cNvPr id="0" name=""/>
        <dsp:cNvSpPr/>
      </dsp:nvSpPr>
      <dsp:spPr>
        <a:xfrm>
          <a:off x="0" y="4140784"/>
          <a:ext cx="10194757" cy="82738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D26084-9408-42A5-8338-2C1605A42091}">
      <dsp:nvSpPr>
        <dsp:cNvPr id="0" name=""/>
        <dsp:cNvSpPr/>
      </dsp:nvSpPr>
      <dsp:spPr>
        <a:xfrm>
          <a:off x="250282" y="4326945"/>
          <a:ext cx="455059" cy="4550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DB2A0-700D-42FE-AEF3-7885AF31463E}">
      <dsp:nvSpPr>
        <dsp:cNvPr id="0" name=""/>
        <dsp:cNvSpPr/>
      </dsp:nvSpPr>
      <dsp:spPr>
        <a:xfrm>
          <a:off x="955623" y="4140784"/>
          <a:ext cx="9239133" cy="827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64" tIns="87564" rIns="87564" bIns="875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Annual financial reviews to ensure rate sufficiency and future rate needs</a:t>
          </a:r>
        </a:p>
      </dsp:txBody>
      <dsp:txXfrm>
        <a:off x="955623" y="4140784"/>
        <a:ext cx="9239133" cy="827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1621-690C-4A3F-89DF-A63F9F011564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FFA5A-5B3A-4636-8971-523440418C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36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772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5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457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62F6A-3B59-C598-24D4-5DF4CC4F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77852-2FF0-FBF8-C91F-A4D27AB62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4A050-6809-3C47-85A0-811825B8C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C3602-F1B3-A5AA-9BE9-6E97707946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81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63C69-0D90-3BFF-46BB-C09A1EAA3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B6116-C4DC-348C-2896-7432FC0F3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B86E44-6081-F77F-6867-4AB16891B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1FCB7-9E72-F89B-D851-56D1CBA399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56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IRCDUS top tier rate of $12.42 (water use above 12,000 gallons), no sewer (above cap) = $124.20</a:t>
            </a:r>
          </a:p>
          <a:p>
            <a:r>
              <a:rPr lang="en-US" dirty="0"/>
              <a:t>Topsoil is 1,783 bags at $3 / bag = $5,349</a:t>
            </a:r>
          </a:p>
          <a:p>
            <a:r>
              <a:rPr lang="en-US" dirty="0"/>
              <a:t>Coffee @ $3.45 for </a:t>
            </a:r>
            <a:r>
              <a:rPr lang="en-US" dirty="0" err="1"/>
              <a:t>grande</a:t>
            </a:r>
            <a:r>
              <a:rPr lang="en-US" dirty="0"/>
              <a:t> for 16 ounces; 1,280,000 ounces in 10,000 gallons = $276,000</a:t>
            </a:r>
          </a:p>
          <a:p>
            <a:r>
              <a:rPr lang="en-US" dirty="0"/>
              <a:t>Yuengling 12 pack @ $13.99 for 1,280,000 ounces = $124,350</a:t>
            </a:r>
          </a:p>
          <a:p>
            <a:r>
              <a:rPr lang="en-US" dirty="0"/>
              <a:t>Gasoline prices @ $3.40 (avg per Gas Buddy on 7/18) = $34,000</a:t>
            </a:r>
          </a:p>
          <a:p>
            <a:r>
              <a:rPr lang="en-US" dirty="0"/>
              <a:t>Milk @ $3.05 per state survey on </a:t>
            </a:r>
            <a:r>
              <a:rPr lang="en-US" dirty="0" err="1"/>
              <a:t>Zippa</a:t>
            </a:r>
            <a:r>
              <a:rPr lang="en-US" dirty="0"/>
              <a:t> per gallon = $30,500</a:t>
            </a:r>
          </a:p>
          <a:p>
            <a:r>
              <a:rPr lang="en-US" dirty="0"/>
              <a:t>Coca or Pepsi = 18,927 bottle @ $2.99 = $56,592</a:t>
            </a:r>
          </a:p>
          <a:p>
            <a:r>
              <a:rPr lang="en-US" dirty="0"/>
              <a:t>Publix = 24 pack of 17 ounce bottles @ 4.97 = $15,590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26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IRC Water is first tier rate (up to 4,000 gallons).  Second tier rate is $3.27 from (4 – 7 TGAL).  Third tier is 7 -12 @ $6.31 and 4</a:t>
            </a:r>
            <a:r>
              <a:rPr lang="en-US" baseline="30000" dirty="0"/>
              <a:t>th</a:t>
            </a:r>
            <a:r>
              <a:rPr lang="en-US" dirty="0"/>
              <a:t> is $12.42.</a:t>
            </a:r>
          </a:p>
          <a:p>
            <a:r>
              <a:rPr lang="en-US" dirty="0"/>
              <a:t>Bread = Nature’s Own @ Publix = $4.29</a:t>
            </a:r>
          </a:p>
          <a:p>
            <a:r>
              <a:rPr lang="en-US" dirty="0"/>
              <a:t>Starbucks = cost of </a:t>
            </a:r>
            <a:r>
              <a:rPr lang="en-US" dirty="0" err="1"/>
              <a:t>grande</a:t>
            </a:r>
            <a:r>
              <a:rPr lang="en-US" dirty="0"/>
              <a:t> coffee = $3.45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Life/Captain Crunch (14 – to 18 oz box) @ $6.42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Gallon of milk per statewide survey @ $3.05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 pepperoni pizza at Little Ceaser’s (</a:t>
            </a:r>
            <a:r>
              <a:rPr lang="en-US" dirty="0" err="1"/>
              <a:t>thincrust</a:t>
            </a:r>
            <a:r>
              <a:rPr lang="en-US" dirty="0"/>
              <a:t>) per website @ $7.99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07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56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A4AF9-FBE3-7804-75DD-EEE25E9FD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AE72C-1A34-DAD9-20ED-2F5718EBD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7AE44-62BB-E9F3-D190-C1A85D252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7660D-BF11-61CC-E214-90BFDD0AE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709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60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0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30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59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66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September (last month of prior fiscal year) for comparison purposes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6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3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 – BLS forecasting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5C21F-68E8-4A22-BBF5-9CD63F183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628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5C21F-68E8-4A22-BBF5-9CD63F183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25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55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Reclaimed included in sewer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5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A506-3311-4C5E-8CCA-0B4897099A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0352-836A-4D07-8EAC-EC98137D2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1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62000"/>
            <a:ext cx="12192000" cy="609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DD7165C-64AE-49F1-BBB7-91279DC8F6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8725" y="762000"/>
            <a:ext cx="2581275" cy="6096000"/>
          </a:xfrm>
          <a:solidFill>
            <a:schemeClr val="bg1"/>
          </a:solidFill>
        </p:spPr>
        <p:txBody>
          <a:bodyPr lIns="182880" tIns="91440" rIns="91440" bIns="91440" anchor="ctr"/>
          <a:lstStyle>
            <a:lvl1pPr>
              <a:lnSpc>
                <a:spcPct val="150000"/>
              </a:lnSpc>
              <a:spcBef>
                <a:spcPts val="0"/>
              </a:spcBef>
              <a:defRPr sz="3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C63EB-14F8-4C7F-B366-7652B02B4CA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B1008-F862-49B2-A023-0624330D772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7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2400" y="762000"/>
            <a:ext cx="8543925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2819391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3616316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876782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5673707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1E03138-F0A8-47AD-AA18-923636430F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3525" y="762000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43E449B-D6ED-49BF-BAED-E6DF822E20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53525" y="1558925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1D42C-ADE4-4F80-8638-02BB8583A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E4355-00E3-4D69-A536-99214F1D591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41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085975"/>
            <a:ext cx="10058400" cy="4314825"/>
          </a:xfrm>
        </p:spPr>
        <p:txBody>
          <a:bodyPr lIns="0" tIns="0" rIns="0" bIns="0" numCol="2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7E9C9-0696-4232-90E4-E258852AA6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69DE3-885B-4988-A4AE-0810047E6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18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86625" y="762000"/>
            <a:ext cx="4752975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4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400" y="762000"/>
            <a:ext cx="4752975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55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5334000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ED21-509C-49DB-8094-AA9A68DBA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187BA-575A-42C6-9A3E-12CDFAD5D6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047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p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2" y="1066799"/>
            <a:ext cx="2400298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rgbClr val="22222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2" y="2390775"/>
            <a:ext cx="2400298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22222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08007-1B7B-4AF5-AF91-0A66D3A3AC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86F04-40D2-4812-BE8C-5F87CDD716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17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rg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BCC8A-4032-4BAD-AFAD-2EDE69174D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2E4F1-40FA-46C4-8CF8-E3993AE58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6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94954C96-CD26-45E1-AB51-FA362BC4E7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93DC6EC-5433-428C-90B8-DCD48192076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66800" y="1914525"/>
            <a:ext cx="10058400" cy="4486275"/>
          </a:xfrm>
        </p:spPr>
        <p:txBody>
          <a:bodyPr lIns="0" tIns="0" rIns="0" bIns="0"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30C37-424F-4801-BCCB-AACA8C985C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Water and Sewer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5D95-6EF2-4D31-BF7E-60A5D7A2D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9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1066799"/>
            <a:ext cx="3476621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000" b="1">
                <a:solidFill>
                  <a:srgbClr val="22222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Schedule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390775"/>
            <a:ext cx="3476621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22222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5FA32-F0CA-497C-8E6E-ACABDE5778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82203-55C3-463F-8DDB-4AF4C6668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4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12192000" cy="3984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1" y="4733925"/>
            <a:ext cx="10058420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FD89A1D-CE28-4061-8F9C-97943D1C42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6210300"/>
            <a:ext cx="1005842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3E17E-9D9B-400D-AEA7-385A8D314F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42F083-DAFC-45B5-B5F3-A99367970B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45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CC1D7-1956-49A5-8F97-54897A5F89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2DBF7-A746-4B96-846B-DEB580200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B9557-7C4A-4C81-A950-E387D089F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63961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019D7B-3971-4656-811A-FF9CC56988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62000"/>
            <a:ext cx="12192000" cy="6096000"/>
          </a:xfrm>
          <a:solidFill>
            <a:srgbClr val="222222">
              <a:alpha val="35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6EBB9F-C46E-4C91-B7D2-69D01F9A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CC0CC8-190B-42B9-8C91-C739CB8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2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ctoid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1" y="1066821"/>
            <a:ext cx="4876800" cy="533397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2400" b="0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7BEB31-FAAD-4621-A6ED-578C41B8F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1066800"/>
            <a:ext cx="4876800" cy="5333979"/>
          </a:xfrm>
        </p:spPr>
        <p:txBody>
          <a:bodyPr lIns="0" tIns="0" rIns="0" bIns="0" anchor="ctr"/>
          <a:lstStyle>
            <a:lvl1pPr algn="r">
              <a:spcBef>
                <a:spcPts val="0"/>
              </a:spcBef>
              <a:defRPr sz="8800" b="1">
                <a:solidFill>
                  <a:srgbClr val="ED7000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C1420-B87B-4890-8F51-7F7EFE04AF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C4A1E-B8BC-4E53-BDA5-F90CFE1389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08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62000"/>
            <a:ext cx="2090203" cy="1628775"/>
          </a:xfrm>
        </p:spPr>
        <p:txBody>
          <a:bodyPr lIns="155448" tIns="274320" rIns="182880" bIns="18288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390775"/>
            <a:ext cx="2090737" cy="3829049"/>
          </a:xfrm>
        </p:spPr>
        <p:txBody>
          <a:bodyPr lIns="155448" tIns="182880" rIns="182880" bIns="18288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6556" y="762000"/>
            <a:ext cx="9183044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711386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29172F-6058-4032-8010-744C59CCD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6228683"/>
            <a:ext cx="1633001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75577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400" y="762000"/>
            <a:ext cx="11887200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1013635" y="6219824"/>
            <a:ext cx="277350" cy="276888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2A57E-1AB1-497D-AF9A-D8CBC6AA5C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49C80C0-5A5A-4061-87AD-B05DECE2B5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6B639D4-AA8D-4AF4-9A1D-E146974A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816196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5711289"/>
            <a:ext cx="1989470" cy="689511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0818" y="5711289"/>
            <a:ext cx="6229351" cy="689511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447800"/>
            <a:ext cx="5295894" cy="38106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9593448" y="5685098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AC6DDB4-DE9C-4C7C-9E33-6AB515067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86505" y="1447800"/>
            <a:ext cx="5295894" cy="38106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D3962FA-5882-4465-AACA-2FFA3A5C6556}"/>
              </a:ext>
            </a:extLst>
          </p:cNvPr>
          <p:cNvSpPr txBox="1">
            <a:spLocks/>
          </p:cNvSpPr>
          <p:nvPr userDrawn="1"/>
        </p:nvSpPr>
        <p:spPr>
          <a:xfrm>
            <a:off x="609600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8996BA1-B385-4C35-8D68-87EA524BC3A8}"/>
              </a:ext>
            </a:extLst>
          </p:cNvPr>
          <p:cNvSpPr txBox="1">
            <a:spLocks/>
          </p:cNvSpPr>
          <p:nvPr userDrawn="1"/>
        </p:nvSpPr>
        <p:spPr>
          <a:xfrm>
            <a:off x="6286499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prstClr val="black"/>
                </a:solidFill>
              </a:rPr>
              <a:t>AFTER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C03178-D258-4911-A36F-D99DBA5D1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2064" y="5693566"/>
            <a:ext cx="1690335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2419277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2090203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2090737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5446" y="1066800"/>
            <a:ext cx="3977641" cy="260476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998458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61958" y="1066800"/>
            <a:ext cx="3977641" cy="2604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02902A42-F38D-419E-87C5-83794C28ED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95446" y="3796031"/>
            <a:ext cx="3977641" cy="2604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5CD6D6A-4B1A-4AB3-B63B-D49CFCC570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61958" y="3796031"/>
            <a:ext cx="3977641" cy="2604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D2DE87A-B56F-4F91-9221-5FD312AFEF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53788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3238555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3239382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38826" y="762000"/>
            <a:ext cx="4314287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998458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49383" y="762000"/>
            <a:ext cx="2490218" cy="2971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F9C12928-D586-42F7-A4C0-6AC4C67D51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49384" y="3733800"/>
            <a:ext cx="2490218" cy="2971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86E9831-B61A-4554-90C6-74E5FEE4C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2" y="6228683"/>
            <a:ext cx="2951477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748324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54864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 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3058633"/>
            <a:ext cx="5486400" cy="3342167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1741967"/>
            <a:ext cx="5486400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  <a:p>
            <a:pPr lvl="0"/>
            <a:r>
              <a:rPr lang="en-US" dirty="0"/>
              <a:t># Of years of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8B1DB-12A4-466E-8531-8C5D1A3A8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830" y="2508397"/>
            <a:ext cx="685802" cy="6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47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5952" y="1733105"/>
            <a:ext cx="4238847" cy="10047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5952" y="3429000"/>
            <a:ext cx="4238847" cy="1993605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5951" y="2737883"/>
            <a:ext cx="4238847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3497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2000"/>
            <a:ext cx="5791201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800"/>
            <a:ext cx="5486399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E83CFE-261B-4EDB-9DD3-BB8CF5F731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8400" y="6191250"/>
            <a:ext cx="5486400" cy="20955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3429000"/>
            <a:ext cx="5486400" cy="2143125"/>
          </a:xfr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81659-D6D0-4008-B865-F4A05F8606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2E92A-EF50-4522-A3DA-CED1E60D45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09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1" y="2360425"/>
            <a:ext cx="3299636" cy="100477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798"/>
            <a:ext cx="5486399" cy="57912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400" y="3526466"/>
            <a:ext cx="3299636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448877-7C02-4C8D-98DF-BAAF54AC4115}"/>
              </a:ext>
            </a:extLst>
          </p:cNvPr>
          <p:cNvSpPr/>
          <p:nvPr userDrawn="1"/>
        </p:nvSpPr>
        <p:spPr>
          <a:xfrm>
            <a:off x="9898912" y="609600"/>
            <a:ext cx="2293088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933D5FB-DA24-40BB-BA86-AA6E756DD5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013" y="1066800"/>
            <a:ext cx="1779587" cy="5334000"/>
          </a:xfrm>
        </p:spPr>
        <p:txBody>
          <a:bodyPr lIns="0" tIns="0" rIns="0" bIns="0" anchor="ctr"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219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4876799" cy="180509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3749749" cy="2667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3033159"/>
            <a:ext cx="4876799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40150"/>
            <a:ext cx="10002849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C2461F1-283B-40CE-AEF1-7AAF80AF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4217586"/>
            <a:ext cx="10058400" cy="2183214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85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2962941" cy="2362199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435350"/>
            <a:ext cx="109728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73F5BE9-29D6-4037-82F4-4776167C4A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2240" y="1066800"/>
            <a:ext cx="2962941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29C58BF9-EA02-4B16-859B-5E3BA642D4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62263" y="1066800"/>
            <a:ext cx="2962941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DCFB254-64F7-433C-A028-D47CCDC1F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2240" y="4890979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BFA473-A38B-4343-ADE3-7DCD6A4BB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239" y="3774557"/>
            <a:ext cx="2962941" cy="67339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9D46994-A281-4295-BBCF-4C88E8254F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2238" y="4513520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392C65-10B3-453F-BF27-431C3F4B3A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2260" y="4890977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05CA64-3A77-4E4C-A5A2-2F865AA357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2258" y="4513518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85EB4DE-D728-4084-9FB8-050C1B6490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6802" y="4890973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2D2A32C-A41D-4886-BC6B-6B80DF021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" y="4513514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BACB6A-D248-4EFA-86DD-9931529111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7135" y="3775075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DB2ABDF-29DC-4F90-B1EC-AB566CD9A6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2590" y="3774557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28403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>
            <a:lvl1pPr algn="r">
              <a:defRPr/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066800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5350"/>
            <a:ext cx="109728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19574" y="1066801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29551" y="1066801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4561" y="1066800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59264" y="1066799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0A923DC6-C1DD-461D-9813-D84D2366D8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2" y="4890973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79C9D4A-A968-40E2-B751-7DFA445A05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1" y="4513514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DF7FF4E5-35F4-4AD1-BEA9-10A5BB9A54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935" y="3775075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ADB799-7041-43ED-879E-93D504F62F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61931" y="489096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13C0018-5284-43A4-BD71-2016525C1C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61930" y="451351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B46CB9D-162F-4C7B-B685-29662ADEFB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62264" y="377507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893A7A1-70F2-4725-A411-79B06C83D4C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14259" y="4890965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B461BBA2-E4B3-4896-89B4-38AA8D122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4258" y="4513506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E0DE906-813F-405C-AAE8-9CBA456191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4592" y="3775067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D3081E9-E3D6-400E-9F8D-0AECE1D3B2C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74565" y="4890961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300E33D-076D-445B-AD42-9273B762AC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74564" y="4513502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84359AC-625A-4C3C-A407-23F20FAB23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4898" y="3775063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D598468-2A33-4DE4-9BB5-50B33774FD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618915" y="489097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4831A63B-2AD2-471E-B1A5-7F368F597A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18914" y="451352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CF827AF-9E27-4A40-9A9F-1A467300A4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19248" y="377508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1813573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1672173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71974" y="1672174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81951" y="1672174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26961" y="1672173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11664" y="1672172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2746F5-82A0-4993-A278-5D3C5A1AF716}"/>
              </a:ext>
            </a:extLst>
          </p:cNvPr>
          <p:cNvCxnSpPr>
            <a:cxnSpLocks/>
          </p:cNvCxnSpPr>
          <p:nvPr userDrawn="1"/>
        </p:nvCxnSpPr>
        <p:spPr>
          <a:xfrm>
            <a:off x="2714848" y="1672172"/>
            <a:ext cx="0" cy="4728628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B15764-E6FF-41DB-9D01-CC3A1D44B591}"/>
              </a:ext>
            </a:extLst>
          </p:cNvPr>
          <p:cNvCxnSpPr>
            <a:cxnSpLocks/>
          </p:cNvCxnSpPr>
          <p:nvPr userDrawn="1"/>
        </p:nvCxnSpPr>
        <p:spPr>
          <a:xfrm>
            <a:off x="4964512" y="1672172"/>
            <a:ext cx="0" cy="4728627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B448C3-1ED6-4443-8139-270D0C0E0B07}"/>
              </a:ext>
            </a:extLst>
          </p:cNvPr>
          <p:cNvCxnSpPr>
            <a:cxnSpLocks/>
          </p:cNvCxnSpPr>
          <p:nvPr userDrawn="1"/>
        </p:nvCxnSpPr>
        <p:spPr>
          <a:xfrm>
            <a:off x="7223118" y="1672172"/>
            <a:ext cx="0" cy="4728628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7D459-A282-4758-9A03-6DA093FB3C09}"/>
              </a:ext>
            </a:extLst>
          </p:cNvPr>
          <p:cNvCxnSpPr>
            <a:cxnSpLocks/>
          </p:cNvCxnSpPr>
          <p:nvPr userDrawn="1"/>
        </p:nvCxnSpPr>
        <p:spPr>
          <a:xfrm>
            <a:off x="9479809" y="1672172"/>
            <a:ext cx="0" cy="4728627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959BC1E9-62E4-417D-AD77-CA7A7DACE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066800"/>
            <a:ext cx="106680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Speakers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9CDBE1A-42F6-467A-AE0E-4DFA9DAFAD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200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D420A9B-A782-406C-8BDB-E3C0FEFCE8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BD0B8E4-9956-4BF6-ACA0-A5B6EC8530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33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AC0FCA7E-7A78-4AB2-ACAE-90E9F94EFD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09964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7251C1C-4D47-409E-8B78-F46C8106B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09963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D60F9786-73AB-4D89-88D6-95BB0AEAAE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10298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E5B6CBF5-0653-467D-BD61-9018FBE502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5959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85BFE41-43F6-4280-8E02-683A11B50FE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959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64D7DD-9246-4DCA-BECA-8189269B4D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992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1498FF5-C71F-4F2C-AFE6-C32D1F05E1B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27918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37653DC7-359E-473D-8CA4-C5C1AA26AA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27917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0795A046-052B-4D12-8A4F-562037BC81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8252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D576285-2168-4C9F-85EF-BE693501AF7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81951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4D0B91A-B250-4E2C-9A4C-C9CD258B34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81950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C97E3C2E-8F64-4FBC-9BCE-50948ADBC1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82285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273098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5DF02A14-1598-4A28-B657-EEFC9753E9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695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00741A7A-C4B5-4BEA-88E6-D284AD884F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9694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27972EF4-12EF-4E35-ADB5-9340165873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6383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AD64064C-DF93-4776-B4C5-C2505A746C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86382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B842FA7A-C305-41C4-9811-CD581B7204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08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EBC1F0BE-F9B2-487E-BEDA-4426EE70E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1307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C61C9199-A507-421B-8163-209005871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7991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654EB709-4A35-4308-B417-6C06942698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27990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E7631B1A-0B3D-48B3-91C6-E9A3CFE5A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09694" y="76200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C9A53352-0938-42F3-97BD-FADD29A5BE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86382" y="76199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EC75C14D-22A2-4680-B05D-C097DB3BBD0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63069" y="749952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C42A013-A65C-4D60-A0A7-486D5284C79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39757" y="749951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6" name="Picture Placeholder 9">
            <a:extLst>
              <a:ext uri="{FF2B5EF4-FFF2-40B4-BE49-F238E27FC236}">
                <a16:creationId xmlns:a16="http://schemas.microsoft.com/office/drawing/2014/main" id="{D4C73487-CB87-4FEA-89FD-6649F3651BC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09694" y="3727068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EAF4C6E8-0958-4E2E-8C4B-2F5F22E5109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886382" y="3727067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D264C686-C118-48F8-9F4A-9366C3E7AFD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63069" y="371502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5940943-C551-4788-9F05-921FAAC2C43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39757" y="371501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84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A506-3311-4C5E-8CCA-0B4897099A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0352-836A-4D07-8EAC-EC98137D2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87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12192000" cy="3984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1" y="4733925"/>
            <a:ext cx="10058420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FD89A1D-CE28-4061-8F9C-97943D1C42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6210300"/>
            <a:ext cx="1005842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3E17E-9D9B-400D-AEA7-385A8D314F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42F083-DAFC-45B5-B5F3-A99367970B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59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2000"/>
            <a:ext cx="5791201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800"/>
            <a:ext cx="5486399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E83CFE-261B-4EDB-9DD3-BB8CF5F731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8400" y="6191250"/>
            <a:ext cx="5486400" cy="20955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3429000"/>
            <a:ext cx="5486400" cy="2143125"/>
          </a:xfr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81659-D6D0-4008-B865-F4A05F8606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2E92A-EF50-4522-A3DA-CED1E60D45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61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2AA7CD3-E7C2-434B-B086-C833FADB9B38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66800" y="2019300"/>
            <a:ext cx="10058400" cy="4381499"/>
          </a:xfr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E254-43C2-4D84-9AC8-D002E64438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235FD-5740-4698-A973-15FFE71BF5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1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2AA7CD3-E7C2-434B-B086-C833FADB9B38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66800" y="2019300"/>
            <a:ext cx="10058400" cy="4381499"/>
          </a:xfr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E254-43C2-4D84-9AC8-D002E64438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235FD-5740-4698-A973-15FFE71BF5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873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2000"/>
            <a:ext cx="5791201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66801"/>
            <a:ext cx="5486399" cy="112395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2552701"/>
            <a:ext cx="5486400" cy="38481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CBBCD-564F-43A8-B4A5-0C849D3C7B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00B8B-DBC8-40B3-9014-4AA628726D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49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22" y="1066800"/>
            <a:ext cx="11277579" cy="3527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0584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6210300"/>
            <a:ext cx="1005840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86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1999"/>
            <a:ext cx="11887200" cy="5943599"/>
          </a:xfrm>
          <a:noFill/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762125"/>
            <a:ext cx="100584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3238500"/>
            <a:ext cx="10058400" cy="190500"/>
          </a:xfrm>
        </p:spPr>
        <p:txBody>
          <a:bodyPr lIns="0" tIns="0" rIns="0" bIns="0"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53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066800"/>
            <a:ext cx="11277602" cy="3527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971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21450D-7BE8-4C97-BC72-B5A44D7B6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003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C6BC6FA-ECFD-46BF-9338-A1A883DF0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16678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7AA8049-04C1-4A93-8501-ABA07D607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5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BD83BD-A1D7-48DB-973C-32D8113AF2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54385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AFB6FCE-A5EA-4E5E-A26A-A3619310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66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4D71C6A-4879-4DED-86B5-2B3299A885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92092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7A0E548-617F-47E0-8B2C-FBEFD05832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29801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BC6D36F-0BA1-4419-9773-C50E419732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29801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4AB57-12B8-475B-9D51-C2C4439E8F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92896-65D0-40C9-9564-2D2D6D3E76B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84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4724" y="1587408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4724" y="2384333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BF1FE0-3368-4FAF-8B24-24FFA12468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6800" y="1596954"/>
            <a:ext cx="2209797" cy="2209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EB8279A-3DF8-4A7C-8D69-A02C906A47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4724" y="4181457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B394B2-159A-461A-8D78-214CC9D97E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14724" y="4978382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A9C0B5B-6AB8-4937-996E-0C7F458890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66800" y="4191003"/>
            <a:ext cx="2209797" cy="2209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1587408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2384333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05601" y="1596954"/>
            <a:ext cx="2209797" cy="2209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181457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4978382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5A755C51-FFE2-4C8E-80B4-43AD6AD27F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705601" y="4191003"/>
            <a:ext cx="2209797" cy="2209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9BED114-D654-41EA-9F9D-8F2D466D08B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66800" y="7620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DDD1D-A03B-4820-A5F2-6E9BD478058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0736-A6B5-42D0-8D65-C1BB31FF255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0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62000"/>
            <a:ext cx="12192000" cy="609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DD7165C-64AE-49F1-BBB7-91279DC8F6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8725" y="762000"/>
            <a:ext cx="2581275" cy="6096000"/>
          </a:xfrm>
          <a:solidFill>
            <a:srgbClr val="222222"/>
          </a:solidFill>
        </p:spPr>
        <p:txBody>
          <a:bodyPr lIns="182880" tIns="91440" rIns="91440" bIns="91440" anchor="ctr"/>
          <a:lstStyle>
            <a:lvl1pPr>
              <a:lnSpc>
                <a:spcPct val="150000"/>
              </a:lnSpc>
              <a:spcBef>
                <a:spcPts val="0"/>
              </a:spcBef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C63EB-14F8-4C7F-B366-7652B02B4CA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B1008-F862-49B2-A023-0624330D772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3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2400" y="762000"/>
            <a:ext cx="8543925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2819391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3616316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876782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5673707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1E03138-F0A8-47AD-AA18-923636430F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3525" y="762000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43E449B-D6ED-49BF-BAED-E6DF822E20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53525" y="1558925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1D42C-ADE4-4F80-8638-02BB8583A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E4355-00E3-4D69-A536-99214F1D591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98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085975"/>
            <a:ext cx="10058400" cy="4314825"/>
          </a:xfrm>
        </p:spPr>
        <p:txBody>
          <a:bodyPr lIns="0" tIns="0" rIns="0" bIns="0" numCol="2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7E9C9-0696-4232-90E4-E258852AA6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69DE3-885B-4988-A4AE-0810047E6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44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86625" y="762000"/>
            <a:ext cx="4752975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80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4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400" y="762000"/>
            <a:ext cx="4752975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0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2000"/>
            <a:ext cx="5791201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66801"/>
            <a:ext cx="5486399" cy="112395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2552701"/>
            <a:ext cx="5486400" cy="38481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CBBCD-564F-43A8-B4A5-0C849D3C7B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00B8B-DBC8-40B3-9014-4AA628726D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989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5334000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ED21-509C-49DB-8094-AA9A68DBA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187BA-575A-42C6-9A3E-12CDFAD5D6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220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p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2" y="1066799"/>
            <a:ext cx="2400298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2" y="2390775"/>
            <a:ext cx="2400298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18A9D-5717-42C2-9112-ACBCD2BFCC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0B2C8-1DCF-4CA3-A54A-45AF444A7B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78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rg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BCC8A-4032-4BAD-AFAD-2EDE69174D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2E4F1-40FA-46C4-8CF8-E3993AE58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621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94954C96-CD26-45E1-AB51-FA362BC4E7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93DC6EC-5433-428C-90B8-DCD48192076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66800" y="1914525"/>
            <a:ext cx="10058400" cy="448627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49743D-72FE-4ED9-9362-2FB38317F7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A450B-3008-4885-AE29-9B6CFD447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46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1066799"/>
            <a:ext cx="3476621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Schedule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390775"/>
            <a:ext cx="3476621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5FA32-F0CA-497C-8E6E-ACABDE5778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82203-55C3-463F-8DDB-4AF4C6668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451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CC1D7-1956-49A5-8F97-54897A5F89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2DBF7-A746-4B96-846B-DEB580200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B9557-7C4A-4C81-A950-E387D089F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3781917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019D7B-3971-4656-811A-FF9CC56988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62000"/>
            <a:ext cx="12192000" cy="6096000"/>
          </a:xfrm>
          <a:solidFill>
            <a:srgbClr val="222222">
              <a:alpha val="35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6EBB9F-C46E-4C91-B7D2-69D01F9A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CC0CC8-190B-42B9-8C91-C739CB8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90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ctoid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1" y="1066821"/>
            <a:ext cx="4876800" cy="533397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24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7BEB31-FAAD-4621-A6ED-578C41B8F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1066800"/>
            <a:ext cx="4876800" cy="5333979"/>
          </a:xfrm>
        </p:spPr>
        <p:txBody>
          <a:bodyPr lIns="0" tIns="0" rIns="0" bIns="0" anchor="ctr"/>
          <a:lstStyle>
            <a:lvl1pPr algn="r">
              <a:spcBef>
                <a:spcPts val="0"/>
              </a:spcBef>
              <a:defRPr sz="8800" b="1">
                <a:solidFill>
                  <a:srgbClr val="ED7000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C1420-B87B-4890-8F51-7F7EFE04AF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C4A1E-B8BC-4E53-BDA5-F90CFE1389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2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62000"/>
            <a:ext cx="2090203" cy="1628775"/>
          </a:xfrm>
        </p:spPr>
        <p:txBody>
          <a:bodyPr lIns="155448" tIns="274320" rIns="182880" bIns="18288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390775"/>
            <a:ext cx="2090737" cy="3829049"/>
          </a:xfrm>
        </p:spPr>
        <p:txBody>
          <a:bodyPr lIns="155448" tIns="182880" rIns="182880" bIns="18288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6556" y="762000"/>
            <a:ext cx="9183044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386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29172F-6058-4032-8010-744C59CCD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6228683"/>
            <a:ext cx="1633001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591748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400" y="762000"/>
            <a:ext cx="11887200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635" y="6219824"/>
            <a:ext cx="277349" cy="276888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2A57E-1AB1-497D-AF9A-D8CBC6AA5C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49C80C0-5A5A-4061-87AD-B05DECE2B5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6B639D4-AA8D-4AF4-9A1D-E146974A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55769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22" y="1066800"/>
            <a:ext cx="11277579" cy="3527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0584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6210300"/>
            <a:ext cx="1005840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6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5711289"/>
            <a:ext cx="1989470" cy="689511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0818" y="5711289"/>
            <a:ext cx="6229351" cy="689511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447800"/>
            <a:ext cx="5295894" cy="38106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448" y="5685098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AC6DDB4-DE9C-4C7C-9E33-6AB515067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86505" y="1447800"/>
            <a:ext cx="5295894" cy="38106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D3962FA-5882-4465-AACA-2FFA3A5C6556}"/>
              </a:ext>
            </a:extLst>
          </p:cNvPr>
          <p:cNvSpPr txBox="1">
            <a:spLocks/>
          </p:cNvSpPr>
          <p:nvPr userDrawn="1"/>
        </p:nvSpPr>
        <p:spPr>
          <a:xfrm>
            <a:off x="609600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8996BA1-B385-4C35-8D68-87EA524BC3A8}"/>
              </a:ext>
            </a:extLst>
          </p:cNvPr>
          <p:cNvSpPr txBox="1">
            <a:spLocks/>
          </p:cNvSpPr>
          <p:nvPr userDrawn="1"/>
        </p:nvSpPr>
        <p:spPr>
          <a:xfrm>
            <a:off x="6286499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C03178-D258-4911-A36F-D99DBA5D1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2064" y="5693566"/>
            <a:ext cx="1690335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441269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2090203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2090737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5446" y="1066800"/>
            <a:ext cx="3977641" cy="260476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458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61958" y="1066800"/>
            <a:ext cx="3977641" cy="2604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02902A42-F38D-419E-87C5-83794C28ED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95446" y="3796031"/>
            <a:ext cx="3977641" cy="2604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5CD6D6A-4B1A-4AB3-B63B-D49CFCC570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61958" y="3796031"/>
            <a:ext cx="3977641" cy="26047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D2DE87A-B56F-4F91-9221-5FD312AFEF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832997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3238555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3239382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38826" y="762000"/>
            <a:ext cx="4314287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458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49383" y="762000"/>
            <a:ext cx="2490218" cy="2971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F9C12928-D586-42F7-A4C0-6AC4C67D51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49384" y="3733800"/>
            <a:ext cx="2490218" cy="2971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86E9831-B61A-4554-90C6-74E5FEE4C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2" y="6228683"/>
            <a:ext cx="2951477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891374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54864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 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3058633"/>
            <a:ext cx="5486400" cy="3342167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1741967"/>
            <a:ext cx="5486400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  <a:p>
            <a:pPr lvl="0"/>
            <a:r>
              <a:rPr lang="en-US" dirty="0"/>
              <a:t># Of years of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8B1DB-12A4-466E-8531-8C5D1A3A8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830" y="2508397"/>
            <a:ext cx="685802" cy="6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32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5952" y="1733105"/>
            <a:ext cx="4238847" cy="10047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5952" y="3429000"/>
            <a:ext cx="4238847" cy="1993605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5951" y="2737883"/>
            <a:ext cx="4238847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4246546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1" y="2360425"/>
            <a:ext cx="3299636" cy="100477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798"/>
            <a:ext cx="5486399" cy="57912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400" y="3526466"/>
            <a:ext cx="3299636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448877-7C02-4C8D-98DF-BAAF54AC4115}"/>
              </a:ext>
            </a:extLst>
          </p:cNvPr>
          <p:cNvSpPr/>
          <p:nvPr userDrawn="1"/>
        </p:nvSpPr>
        <p:spPr>
          <a:xfrm>
            <a:off x="9898912" y="609600"/>
            <a:ext cx="2293088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933D5FB-DA24-40BB-BA86-AA6E756DD5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013" y="1066800"/>
            <a:ext cx="1779587" cy="5334000"/>
          </a:xfrm>
        </p:spPr>
        <p:txBody>
          <a:bodyPr lIns="0" tIns="0" rIns="0" bIns="0" anchor="ctr"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438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4876799" cy="180509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3749749" cy="2667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3033159"/>
            <a:ext cx="4876799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40150"/>
            <a:ext cx="1000284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C2461F1-283B-40CE-AEF1-7AAF80AF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4217586"/>
            <a:ext cx="10058400" cy="2183214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1136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2962941" cy="2362199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5350"/>
            <a:ext cx="109728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73F5BE9-29D6-4037-82F4-4776167C4A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2240" y="1066800"/>
            <a:ext cx="2962941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29C58BF9-EA02-4B16-859B-5E3BA642D4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62263" y="1066800"/>
            <a:ext cx="2962941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DCFB254-64F7-433C-A028-D47CCDC1F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2240" y="4890979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BFA473-A38B-4343-ADE3-7DCD6A4BB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239" y="3774557"/>
            <a:ext cx="2962941" cy="67339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9D46994-A281-4295-BBCF-4C88E8254F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2238" y="4513520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392C65-10B3-453F-BF27-431C3F4B3A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2260" y="4890977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05CA64-3A77-4E4C-A5A2-2F865AA357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2258" y="4513518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85EB4DE-D728-4084-9FB8-050C1B6490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6802" y="4890973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2D2A32C-A41D-4886-BC6B-6B80DF021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" y="4513514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BACB6A-D248-4EFA-86DD-9931529111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7135" y="3775075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DB2ABDF-29DC-4F90-B1EC-AB566CD9A6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2590" y="3774557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642531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>
            <a:lvl1pPr algn="r">
              <a:defRPr/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066800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5350"/>
            <a:ext cx="109728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19574" y="1066801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29551" y="1066801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4561" y="1066800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59264" y="1066799"/>
            <a:ext cx="1952847" cy="2362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0A923DC6-C1DD-461D-9813-D84D2366D8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2" y="4890973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79C9D4A-A968-40E2-B751-7DFA445A05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1" y="4513514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DF7FF4E5-35F4-4AD1-BEA9-10A5BB9A54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935" y="3775075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ADB799-7041-43ED-879E-93D504F62F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61931" y="489096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13C0018-5284-43A4-BD71-2016525C1C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61930" y="451351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B46CB9D-162F-4C7B-B685-29662ADEFB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62264" y="377507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893A7A1-70F2-4725-A411-79B06C83D4C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14259" y="4890965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B461BBA2-E4B3-4896-89B4-38AA8D122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4258" y="4513506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E0DE906-813F-405C-AAE8-9CBA456191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4592" y="3775067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D3081E9-E3D6-400E-9F8D-0AECE1D3B2C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74565" y="4890961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300E33D-076D-445B-AD42-9273B762AC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74564" y="4513502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84359AC-625A-4C3C-A407-23F20FAB23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4898" y="3775063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D598468-2A33-4DE4-9BB5-50B33774FD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618915" y="489097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4831A63B-2AD2-471E-B1A5-7F368F597A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18914" y="451352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CF827AF-9E27-4A40-9A9F-1A467300A4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19248" y="377508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449073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1672173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71974" y="1672174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81951" y="1672174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26961" y="1672173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11664" y="1672172"/>
            <a:ext cx="1648049" cy="1468587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2746F5-82A0-4993-A278-5D3C5A1AF716}"/>
              </a:ext>
            </a:extLst>
          </p:cNvPr>
          <p:cNvCxnSpPr>
            <a:cxnSpLocks/>
          </p:cNvCxnSpPr>
          <p:nvPr userDrawn="1"/>
        </p:nvCxnSpPr>
        <p:spPr>
          <a:xfrm>
            <a:off x="2714848" y="1672172"/>
            <a:ext cx="0" cy="472862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B15764-E6FF-41DB-9D01-CC3A1D44B591}"/>
              </a:ext>
            </a:extLst>
          </p:cNvPr>
          <p:cNvCxnSpPr>
            <a:cxnSpLocks/>
          </p:cNvCxnSpPr>
          <p:nvPr userDrawn="1"/>
        </p:nvCxnSpPr>
        <p:spPr>
          <a:xfrm>
            <a:off x="4964512" y="1672172"/>
            <a:ext cx="0" cy="47286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B448C3-1ED6-4443-8139-270D0C0E0B07}"/>
              </a:ext>
            </a:extLst>
          </p:cNvPr>
          <p:cNvCxnSpPr>
            <a:cxnSpLocks/>
          </p:cNvCxnSpPr>
          <p:nvPr userDrawn="1"/>
        </p:nvCxnSpPr>
        <p:spPr>
          <a:xfrm>
            <a:off x="7223118" y="1672172"/>
            <a:ext cx="0" cy="472862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7D459-A282-4758-9A03-6DA093FB3C09}"/>
              </a:ext>
            </a:extLst>
          </p:cNvPr>
          <p:cNvCxnSpPr>
            <a:cxnSpLocks/>
          </p:cNvCxnSpPr>
          <p:nvPr userDrawn="1"/>
        </p:nvCxnSpPr>
        <p:spPr>
          <a:xfrm>
            <a:off x="9479809" y="1672172"/>
            <a:ext cx="0" cy="47286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959BC1E9-62E4-417D-AD77-CA7A7DACE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066800"/>
            <a:ext cx="106680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Speakers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9CDBE1A-42F6-467A-AE0E-4DFA9DAFAD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200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D420A9B-A782-406C-8BDB-E3C0FEFCE8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BD0B8E4-9956-4BF6-ACA0-A5B6EC8530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33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AC0FCA7E-7A78-4AB2-ACAE-90E9F94EFD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09964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7251C1C-4D47-409E-8B78-F46C8106B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09963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D60F9786-73AB-4D89-88D6-95BB0AEAAE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10298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E5B6CBF5-0653-467D-BD61-9018FBE502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5959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85BFE41-43F6-4280-8E02-683A11B50FE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959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64D7DD-9246-4DCA-BECA-8189269B4D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992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1498FF5-C71F-4F2C-AFE6-C32D1F05E1B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27918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37653DC7-359E-473D-8CA4-C5C1AA26AA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27917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0795A046-052B-4D12-8A4F-562037BC81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8252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D576285-2168-4C9F-85EF-BE693501AF7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81951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4D0B91A-B250-4E2C-9A4C-C9CD258B34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81950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C97E3C2E-8F64-4FBC-9BCE-50948ADBC1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82285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43764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1999"/>
            <a:ext cx="11887200" cy="5943599"/>
          </a:xfrm>
          <a:noFill/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762125"/>
            <a:ext cx="100584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3238500"/>
            <a:ext cx="10058400" cy="190500"/>
          </a:xfrm>
        </p:spPr>
        <p:txBody>
          <a:bodyPr lIns="0" tIns="0" rIns="0" bIns="0"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81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5DF02A14-1598-4A28-B657-EEFC9753E9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695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00741A7A-C4B5-4BEA-88E6-D284AD884F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9694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27972EF4-12EF-4E35-ADB5-9340165873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6383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AD64064C-DF93-4776-B4C5-C2505A746C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86382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B842FA7A-C305-41C4-9811-CD581B7204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08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EBC1F0BE-F9B2-487E-BEDA-4426EE70E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1307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C61C9199-A507-421B-8163-209005871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7991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654EB709-4A35-4308-B417-6C06942698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27990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E7631B1A-0B3D-48B3-91C6-E9A3CFE5A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09694" y="76200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C9A53352-0938-42F3-97BD-FADD29A5BE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86382" y="76199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EC75C14D-22A2-4680-B05D-C097DB3BBD0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63069" y="749952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C42A013-A65C-4D60-A0A7-486D5284C79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39757" y="749951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6" name="Picture Placeholder 9">
            <a:extLst>
              <a:ext uri="{FF2B5EF4-FFF2-40B4-BE49-F238E27FC236}">
                <a16:creationId xmlns:a16="http://schemas.microsoft.com/office/drawing/2014/main" id="{D4C73487-CB87-4FEA-89FD-6649F3651BC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09694" y="3727068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EAF4C6E8-0958-4E2E-8C4B-2F5F22E5109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886382" y="3727067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D264C686-C118-48F8-9F4A-9366C3E7AFD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63069" y="371502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5940943-C551-4788-9F05-921FAAC2C43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39757" y="371501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1263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27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EB0C13-816A-4C89-8B79-0523E44516BC}"/>
              </a:ext>
            </a:extLst>
          </p:cNvPr>
          <p:cNvSpPr txBox="1">
            <a:spLocks/>
          </p:cNvSpPr>
          <p:nvPr userDrawn="1"/>
        </p:nvSpPr>
        <p:spPr>
          <a:xfrm>
            <a:off x="1066800" y="1371601"/>
            <a:ext cx="2962275" cy="197484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Safety </a:t>
            </a:r>
            <a:b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C7C499E-A9F8-4A07-B925-425EF59ED7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0628" y="624689"/>
            <a:ext cx="7701372" cy="60809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682A6-DCC7-444F-BC2B-C8519E3F4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1" y="1066800"/>
            <a:ext cx="304801" cy="304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869F8-1B01-4453-B10A-4526793D6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765274"/>
            <a:ext cx="1534239" cy="228638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284CE0A-9C49-4F52-9650-92DB30FAB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1" y="3733800"/>
            <a:ext cx="2962768" cy="266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74AAD-988E-45B1-8F75-E55E0F92AB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65B0AA-E54A-46C6-862A-213210E48A36}"/>
              </a:ext>
            </a:extLst>
          </p:cNvPr>
          <p:cNvSpPr/>
          <p:nvPr userDrawn="1"/>
        </p:nvSpPr>
        <p:spPr>
          <a:xfrm>
            <a:off x="0" y="6705601"/>
            <a:ext cx="12192000" cy="173998"/>
          </a:xfrm>
          <a:prstGeom prst="rect">
            <a:avLst/>
          </a:prstGeom>
          <a:solidFill>
            <a:srgbClr val="E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19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lusion &amp; Diversity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C7C499E-A9F8-4A07-B925-425EF59ED7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0628" y="624688"/>
            <a:ext cx="7701372" cy="6233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D651B2-57F8-432E-B967-073B11E3A9CC}"/>
              </a:ext>
            </a:extLst>
          </p:cNvPr>
          <p:cNvSpPr txBox="1">
            <a:spLocks/>
          </p:cNvSpPr>
          <p:nvPr userDrawn="1"/>
        </p:nvSpPr>
        <p:spPr>
          <a:xfrm>
            <a:off x="1066800" y="1371601"/>
            <a:ext cx="2962275" cy="197484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Inclusion &amp; Diversity </a:t>
            </a:r>
            <a:b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08763B-C8E8-4042-971A-AA56D3DBA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3733800"/>
            <a:ext cx="2962768" cy="266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682462-3AC5-45D3-9D65-B9B344204A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1" y="1066800"/>
            <a:ext cx="3048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A43BDF-D05E-4C72-AA8F-5DAAFC6E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9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21" y="1066800"/>
            <a:ext cx="11277581" cy="3527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21450D-7BE8-4C97-BC72-B5A44D7B6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003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C6BC6FA-ECFD-46BF-9338-A1A883DF0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035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7AA8049-04C1-4A93-8501-ABA07D607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5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BD83BD-A1D7-48DB-973C-32D8113AF2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435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AFB6FCE-A5EA-4E5E-A26A-A3619310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66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4D71C6A-4879-4DED-86B5-2B3299A885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8665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7A0E548-617F-47E0-8B2C-FBEFD05832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29801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BC6D36F-0BA1-4419-9773-C50E419732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29801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4AB57-12B8-475B-9D51-C2C4439E8F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92896-65D0-40C9-9564-2D2D6D3E76B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4724" y="1587408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4724" y="2384333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BF1FE0-3368-4FAF-8B24-24FFA12468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6800" y="1596954"/>
            <a:ext cx="2209797" cy="2209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EB8279A-3DF8-4A7C-8D69-A02C906A47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4724" y="4181457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B394B2-159A-461A-8D78-214CC9D97E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14724" y="4978382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A9C0B5B-6AB8-4937-996E-0C7F458890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66800" y="4191003"/>
            <a:ext cx="2209797" cy="2209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1587408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2384333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05601" y="1596954"/>
            <a:ext cx="2209797" cy="2209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181457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4978382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5A755C51-FFE2-4C8E-80B4-43AD6AD27F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705601" y="4191003"/>
            <a:ext cx="2209797" cy="22097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9BED114-D654-41EA-9F9D-8F2D466D08B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66800" y="7620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DDD1D-A03B-4820-A5F2-6E9BD478058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City of Pinellas Park Stormwater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0736-A6B5-42D0-8D65-C1BB31FF255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2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10058400" cy="427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98659"/>
            <a:ext cx="10058400" cy="460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1903-3A64-483A-9B40-A7A936E19763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DE4E-2E23-4802-83AA-DAA99534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152400"/>
            <a:ext cx="10058400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rgbClr val="222222"/>
                </a:solidFill>
              </a:defRPr>
            </a:lvl1pPr>
          </a:lstStyle>
          <a:p>
            <a:r>
              <a:rPr lang="en-US" dirty="0"/>
              <a:t>City of Pinellas Park Stormwater Rate Study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8869B-2AD7-49CA-80C0-017F6BD2A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1" y="152401"/>
            <a:ext cx="304799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D6FEFE-AB1D-4917-9B17-2EA69ACBD8BF}"/>
              </a:ext>
            </a:extLst>
          </p:cNvPr>
          <p:cNvCxnSpPr/>
          <p:nvPr userDrawn="1"/>
        </p:nvCxnSpPr>
        <p:spPr>
          <a:xfrm>
            <a:off x="0" y="609600"/>
            <a:ext cx="12192000" cy="0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43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12" r:id="rId3"/>
    <p:sldLayoutId id="2147483714" r:id="rId4"/>
    <p:sldLayoutId id="2147483713" r:id="rId5"/>
    <p:sldLayoutId id="2147483715" r:id="rId6"/>
    <p:sldLayoutId id="2147483771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72" r:id="rId14"/>
    <p:sldLayoutId id="2147483722" r:id="rId15"/>
    <p:sldLayoutId id="2147483725" r:id="rId16"/>
    <p:sldLayoutId id="2147483728" r:id="rId17"/>
    <p:sldLayoutId id="2147483729" r:id="rId18"/>
    <p:sldLayoutId id="2147483731" r:id="rId19"/>
    <p:sldLayoutId id="2147483732" r:id="rId20"/>
    <p:sldLayoutId id="2147483808" r:id="rId21"/>
    <p:sldLayoutId id="2147483807" r:id="rId22"/>
    <p:sldLayoutId id="2147483734" r:id="rId23"/>
    <p:sldLayoutId id="2147483735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00" kern="1200">
          <a:solidFill>
            <a:srgbClr val="222222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22222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48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pos="7392">
          <p15:clr>
            <a:srgbClr val="F26B43"/>
          </p15:clr>
        </p15:guide>
        <p15:guide id="11" orient="horz" pos="96">
          <p15:clr>
            <a:srgbClr val="F26B43"/>
          </p15:clr>
        </p15:guide>
        <p15:guide id="12" orient="horz" pos="384">
          <p15:clr>
            <a:srgbClr val="F26B43"/>
          </p15:clr>
        </p15:guide>
        <p15:guide id="13" orient="horz" pos="4032">
          <p15:clr>
            <a:srgbClr val="F26B43"/>
          </p15:clr>
        </p15:guide>
        <p15:guide id="14" orient="horz" pos="672">
          <p15:clr>
            <a:srgbClr val="F26B43"/>
          </p15:clr>
        </p15:guide>
        <p15:guide id="15" pos="480">
          <p15:clr>
            <a:srgbClr val="F26B43"/>
          </p15:clr>
        </p15:guide>
        <p15:guide id="16" pos="7200">
          <p15:clr>
            <a:srgbClr val="F26B43"/>
          </p15:clr>
        </p15:guide>
        <p15:guide id="17" pos="672">
          <p15:clr>
            <a:srgbClr val="F26B43"/>
          </p15:clr>
        </p15:guide>
        <p15:guide id="18" pos="7008">
          <p15:clr>
            <a:srgbClr val="F26B43"/>
          </p15:clr>
        </p15:guide>
        <p15:guide id="20" pos="3744">
          <p15:clr>
            <a:srgbClr val="F26B43"/>
          </p15:clr>
        </p15:guide>
        <p15:guide id="21" pos="3936">
          <p15:clr>
            <a:srgbClr val="F26B43"/>
          </p15:clr>
        </p15:guide>
        <p15:guide id="22" orient="horz" pos="2160">
          <p15:clr>
            <a:srgbClr val="F26B43"/>
          </p15:clr>
        </p15:guide>
        <p15:guide id="23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10058400" cy="427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98659"/>
            <a:ext cx="10058400" cy="460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1903-3A64-483A-9B40-A7A936E19763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DE4E-2E23-4802-83AA-DAA99534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152400"/>
            <a:ext cx="10058400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City of Pinellas Park Stormwater Rate Study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8869B-2AD7-49CA-80C0-017F6BD2A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1" y="152401"/>
            <a:ext cx="304799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D6FEFE-AB1D-4917-9B17-2EA69ACBD8BF}"/>
              </a:ext>
            </a:extLst>
          </p:cNvPr>
          <p:cNvCxnSpPr/>
          <p:nvPr userDrawn="1"/>
        </p:nvCxnSpPr>
        <p:spPr>
          <a:xfrm>
            <a:off x="0" y="609600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84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53" r:id="rId16"/>
    <p:sldLayoutId id="2147483790" r:id="rId17"/>
    <p:sldLayoutId id="2147483759" r:id="rId18"/>
    <p:sldLayoutId id="2147483792" r:id="rId19"/>
    <p:sldLayoutId id="2147483793" r:id="rId20"/>
    <p:sldLayoutId id="2147483739" r:id="rId21"/>
    <p:sldLayoutId id="2147483752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">
          <p15:clr>
            <a:srgbClr val="F26B43"/>
          </p15:clr>
        </p15:guide>
        <p15:guide id="5" pos="7296">
          <p15:clr>
            <a:srgbClr val="F26B43"/>
          </p15:clr>
        </p15:guide>
        <p15:guide id="6" orient="horz" pos="48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pos="7392">
          <p15:clr>
            <a:srgbClr val="F26B43"/>
          </p15:clr>
        </p15:guide>
        <p15:guide id="11" orient="horz" pos="96">
          <p15:clr>
            <a:srgbClr val="F26B43"/>
          </p15:clr>
        </p15:guide>
        <p15:guide id="12" orient="horz" pos="384">
          <p15:clr>
            <a:srgbClr val="F26B43"/>
          </p15:clr>
        </p15:guide>
        <p15:guide id="13" orient="horz" pos="4032">
          <p15:clr>
            <a:srgbClr val="F26B43"/>
          </p15:clr>
        </p15:guide>
        <p15:guide id="14" orient="horz" pos="672">
          <p15:clr>
            <a:srgbClr val="F26B43"/>
          </p15:clr>
        </p15:guide>
        <p15:guide id="15" pos="480">
          <p15:clr>
            <a:srgbClr val="F26B43"/>
          </p15:clr>
        </p15:guide>
        <p15:guide id="16" pos="7200">
          <p15:clr>
            <a:srgbClr val="F26B43"/>
          </p15:clr>
        </p15:guide>
        <p15:guide id="17" pos="672">
          <p15:clr>
            <a:srgbClr val="F26B43"/>
          </p15:clr>
        </p15:guide>
        <p15:guide id="18" pos="7008">
          <p15:clr>
            <a:srgbClr val="F26B43"/>
          </p15:clr>
        </p15:guide>
        <p15:guide id="20" pos="3744">
          <p15:clr>
            <a:srgbClr val="F26B43"/>
          </p15:clr>
        </p15:guide>
        <p15:guide id="21" pos="3936">
          <p15:clr>
            <a:srgbClr val="F26B43"/>
          </p15:clr>
        </p15:guide>
        <p15:guide id="22" orient="horz" pos="2160">
          <p15:clr>
            <a:srgbClr val="F26B43"/>
          </p15:clr>
        </p15:guide>
        <p15:guide id="23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BD0B1EF9-7323-455D-BB73-D597CAD16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152376"/>
            <a:ext cx="10058398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City of Pinellas Park Stormwater Rate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9A1EF-3039-4DDC-A1E3-045DBEFEB0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6EC493-D902-4FA4-9E09-D4E64EAFCD31}"/>
              </a:ext>
            </a:extLst>
          </p:cNvPr>
          <p:cNvCxnSpPr/>
          <p:nvPr userDrawn="1"/>
        </p:nvCxnSpPr>
        <p:spPr>
          <a:xfrm>
            <a:off x="0" y="6096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96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6" r:id="rId2"/>
    <p:sldLayoutId id="2147483687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96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orient="horz" pos="672" userDrawn="1">
          <p15:clr>
            <a:srgbClr val="F26B43"/>
          </p15:clr>
        </p15:guide>
        <p15:guide id="5" pos="96" userDrawn="1">
          <p15:clr>
            <a:srgbClr val="F26B43"/>
          </p15:clr>
        </p15:guide>
        <p15:guide id="6" pos="288" userDrawn="1">
          <p15:clr>
            <a:srgbClr val="F26B43"/>
          </p15:clr>
        </p15:guide>
        <p15:guide id="7" pos="384" userDrawn="1">
          <p15:clr>
            <a:srgbClr val="F26B43"/>
          </p15:clr>
        </p15:guide>
        <p15:guide id="8" pos="480" userDrawn="1">
          <p15:clr>
            <a:srgbClr val="F26B43"/>
          </p15:clr>
        </p15:guide>
        <p15:guide id="9" orient="horz" pos="384" userDrawn="1">
          <p15:clr>
            <a:srgbClr val="F26B43"/>
          </p15:clr>
        </p15:guide>
        <p15:guide id="10" orient="horz" pos="4032" userDrawn="1">
          <p15:clr>
            <a:srgbClr val="F26B43"/>
          </p15:clr>
        </p15:guide>
        <p15:guide id="11" orient="horz" pos="4224" userDrawn="1">
          <p15:clr>
            <a:srgbClr val="F26B43"/>
          </p15:clr>
        </p15:guide>
        <p15:guide id="12" pos="7200" userDrawn="1">
          <p15:clr>
            <a:srgbClr val="F26B43"/>
          </p15:clr>
        </p15:guide>
        <p15:guide id="13" pos="7296" userDrawn="1">
          <p15:clr>
            <a:srgbClr val="F26B43"/>
          </p15:clr>
        </p15:guide>
        <p15:guide id="14" pos="7392" userDrawn="1">
          <p15:clr>
            <a:srgbClr val="F26B43"/>
          </p15:clr>
        </p15:guide>
        <p15:guide id="15" pos="7584" userDrawn="1">
          <p15:clr>
            <a:srgbClr val="F26B43"/>
          </p15:clr>
        </p15:guide>
        <p15:guide id="16" pos="672" userDrawn="1">
          <p15:clr>
            <a:srgbClr val="F26B43"/>
          </p15:clr>
        </p15:guide>
        <p15:guide id="17" pos="7008" userDrawn="1">
          <p15:clr>
            <a:srgbClr val="F26B43"/>
          </p15:clr>
        </p15:guide>
        <p15:guide id="18" pos="3744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940" userDrawn="1">
          <p15:clr>
            <a:srgbClr val="F26B43"/>
          </p15:clr>
        </p15:guide>
        <p15:guide id="2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d.stlouisfed.org/graph/?g=1ckw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A6DDF3-AD69-ADBA-AF6F-1CD62C4BCAA6}"/>
              </a:ext>
            </a:extLst>
          </p:cNvPr>
          <p:cNvSpPr/>
          <p:nvPr/>
        </p:nvSpPr>
        <p:spPr>
          <a:xfrm>
            <a:off x="-9832" y="4926972"/>
            <a:ext cx="12201832" cy="194086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44FDB-055E-414A-8C38-2012517C4B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7418" y="4926972"/>
            <a:ext cx="10557164" cy="1101616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Indian River County Department of Utility Services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Comprehensive Rate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5994A-CA5A-CCB5-6C85-A5E99DD06255}"/>
              </a:ext>
            </a:extLst>
          </p:cNvPr>
          <p:cNvSpPr txBox="1"/>
          <p:nvPr/>
        </p:nvSpPr>
        <p:spPr>
          <a:xfrm>
            <a:off x="817418" y="6160177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August 22,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B67EC4-A506-F527-84DB-EE8FC4E92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231" y="6160177"/>
            <a:ext cx="1630038" cy="433143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445C90C-5514-15E2-4630-D70A005459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600"/>
            <a:ext cx="12192000" cy="4317372"/>
          </a:xfrm>
        </p:spPr>
      </p:pic>
    </p:spTree>
    <p:extLst>
      <p:ext uri="{BB962C8B-B14F-4D97-AF65-F5344CB8AC3E}">
        <p14:creationId xmlns:p14="http://schemas.microsoft.com/office/powerpoint/2010/main" val="882558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8B3007-3E6C-AA13-6053-131B09F83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6498"/>
            <a:ext cx="12192000" cy="61715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CB94A-85A2-4540-A6F0-23D0E1AC2C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8E2BC9D-20C5-2CAF-BD4A-14BC845B8E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9782" y="-64020"/>
            <a:ext cx="10977418" cy="7376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Financial Plan Results: Recommended Rate Plan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706DF0E-4E53-8CD1-6A65-410852944C19}"/>
              </a:ext>
            </a:extLst>
          </p:cNvPr>
          <p:cNvSpPr/>
          <p:nvPr/>
        </p:nvSpPr>
        <p:spPr>
          <a:xfrm>
            <a:off x="9217694" y="5511754"/>
            <a:ext cx="1945425" cy="512089"/>
          </a:xfrm>
          <a:prstGeom prst="wedgeRoundRectCallout">
            <a:avLst>
              <a:gd name="adj1" fmla="val 53245"/>
              <a:gd name="adj2" fmla="val 93212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Potential Debt for Capacity Expansions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1AD3EC7-0E10-A58A-50FB-561C82FACD1E}"/>
              </a:ext>
            </a:extLst>
          </p:cNvPr>
          <p:cNvSpPr/>
          <p:nvPr/>
        </p:nvSpPr>
        <p:spPr>
          <a:xfrm>
            <a:off x="726902" y="3774511"/>
            <a:ext cx="3007700" cy="325838"/>
          </a:xfrm>
          <a:prstGeom prst="wedgeRoundRectCallout">
            <a:avLst>
              <a:gd name="adj1" fmla="val -13570"/>
              <a:gd name="adj2" fmla="val 11980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Achieve Target Reserves by FY 27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D28087B-5926-4D75-CF4B-6376EAA4B761}"/>
              </a:ext>
            </a:extLst>
          </p:cNvPr>
          <p:cNvSpPr/>
          <p:nvPr/>
        </p:nvSpPr>
        <p:spPr>
          <a:xfrm>
            <a:off x="161925" y="1274629"/>
            <a:ext cx="2362200" cy="572155"/>
          </a:xfrm>
          <a:prstGeom prst="wedgeRoundRectCallout">
            <a:avLst>
              <a:gd name="adj1" fmla="val 91228"/>
              <a:gd name="adj2" fmla="val 5128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“Catch-up” Rate Increases to Stabilize Cash Flow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C05CB41-4627-B9BD-37B1-4FE22305F1AD}"/>
              </a:ext>
            </a:extLst>
          </p:cNvPr>
          <p:cNvSpPr/>
          <p:nvPr/>
        </p:nvSpPr>
        <p:spPr>
          <a:xfrm>
            <a:off x="4724400" y="1268217"/>
            <a:ext cx="2362200" cy="286077"/>
          </a:xfrm>
          <a:prstGeom prst="wedgeRoundRectCallout">
            <a:avLst>
              <a:gd name="adj1" fmla="val -27723"/>
              <a:gd name="adj2" fmla="val 177806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Rate Indexing in FY 27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7363075-3B1F-F2E6-F69B-F6F5ECE7F751}"/>
              </a:ext>
            </a:extLst>
          </p:cNvPr>
          <p:cNvSpPr/>
          <p:nvPr/>
        </p:nvSpPr>
        <p:spPr>
          <a:xfrm>
            <a:off x="10544174" y="1581312"/>
            <a:ext cx="1647826" cy="846928"/>
          </a:xfrm>
          <a:prstGeom prst="wedgeRoundRectCallout">
            <a:avLst>
              <a:gd name="adj1" fmla="val -139860"/>
              <a:gd name="adj2" fmla="val 6217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Potential Increases to Fund Capacity Expansions</a:t>
            </a:r>
          </a:p>
        </p:txBody>
      </p:sp>
    </p:spTree>
    <p:extLst>
      <p:ext uri="{BB962C8B-B14F-4D97-AF65-F5344CB8AC3E}">
        <p14:creationId xmlns:p14="http://schemas.microsoft.com/office/powerpoint/2010/main" val="3456451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F5848C-1F25-5F72-186F-70684DEF1E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5350" y="904869"/>
            <a:ext cx="10229850" cy="609600"/>
          </a:xfrm>
        </p:spPr>
        <p:txBody>
          <a:bodyPr/>
          <a:lstStyle/>
          <a:p>
            <a:r>
              <a:rPr lang="en-US" dirty="0"/>
              <a:t>User Rate Recommendations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676BF-CF0B-FB55-53A3-B1B231002C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34448-2F35-012A-AD5C-13B1815987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65E0-0380-FD44-555B-F876A19A32F0}"/>
              </a:ext>
            </a:extLst>
          </p:cNvPr>
          <p:cNvSpPr txBox="1">
            <a:spLocks/>
          </p:cNvSpPr>
          <p:nvPr/>
        </p:nvSpPr>
        <p:spPr>
          <a:xfrm>
            <a:off x="398206" y="1875700"/>
            <a:ext cx="11641394" cy="4829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Implement a 2-yr. plan of retail rate increases</a:t>
            </a:r>
          </a:p>
          <a:p>
            <a:pPr marL="3429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Customer Bill Impact: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Evaluate future rates with annual revenue sufficiency updates to reflect master plan identified future capital needs, changes in growth, and costs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Preserves IRCDUS’ borrowing capacity for future system expansions</a:t>
            </a:r>
          </a:p>
          <a:p>
            <a:pPr marL="342900" lvl="1" indent="0">
              <a:buNone/>
            </a:pPr>
            <a:endParaRPr lang="en-US" sz="2000" dirty="0"/>
          </a:p>
          <a:p>
            <a:pPr marL="342900" lvl="1" indent="0">
              <a:buNone/>
            </a:pP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49A264-40C2-89DF-0D2B-193108925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22221"/>
              </p:ext>
            </p:extLst>
          </p:nvPr>
        </p:nvGraphicFramePr>
        <p:xfrm>
          <a:off x="895350" y="3134585"/>
          <a:ext cx="7414181" cy="1357907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4017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512">
                  <a:extLst>
                    <a:ext uri="{9D8B030D-6E8A-4147-A177-3AD203B41FA5}">
                      <a16:colId xmlns:a16="http://schemas.microsoft.com/office/drawing/2014/main" val="4130000412"/>
                    </a:ext>
                  </a:extLst>
                </a:gridCol>
                <a:gridCol w="1087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7487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Current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FY 25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FY 26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10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Monthly Water &amp; Sewer Bill (4 kgal):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$50.67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$60.44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$67.70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259928"/>
                  </a:ext>
                </a:extLst>
              </a:tr>
              <a:tr h="540210">
                <a:tc>
                  <a:txBody>
                    <a:bodyPr/>
                    <a:lstStyle/>
                    <a:p>
                      <a:pPr marL="0" lvl="0" algn="l" defTabSz="685800" rtl="0" eaLnBrk="1" fontAlgn="ctr" latinLnBrk="0" hangingPunct="1"/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 Total $ Increase</a:t>
                      </a:r>
                      <a:endParaRPr lang="en-US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1" algn="ctr" defTabSz="685800" rtl="0" eaLnBrk="1" fontAlgn="ctr" latinLnBrk="0" hangingPunct="1"/>
                      <a:endParaRPr lang="en-US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1" algn="ctr" defTabSz="685800" rtl="0" eaLnBrk="1" fontAlgn="ctr" latinLnBrk="0" hangingPunct="1"/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$9.77</a:t>
                      </a:r>
                      <a:endParaRPr lang="en-US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1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kern="1200" noProof="0" dirty="0">
                          <a:solidFill>
                            <a:schemeClr val="bg1"/>
                          </a:solidFill>
                          <a:effectLst/>
                        </a:rPr>
                        <a:t>$7.26</a:t>
                      </a:r>
                      <a:endParaRPr lang="en-US" sz="18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73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13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12EA7-5D44-D4A8-C0E0-8717A3401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AB83A-4C8E-517E-34C2-2275D60BC9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805071"/>
            <a:ext cx="11129819" cy="609600"/>
          </a:xfrm>
        </p:spPr>
        <p:txBody>
          <a:bodyPr/>
          <a:lstStyle/>
          <a:p>
            <a:r>
              <a:rPr lang="en-US" dirty="0"/>
              <a:t>Residential Monthly Bill Comparison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7786CF-D952-BD81-8A34-E74E244FD8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55E2A0-10E4-8103-A121-504E63754F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CB8FAA1-D9BB-106F-7731-8CE5EDB45D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113494"/>
              </p:ext>
            </p:extLst>
          </p:nvPr>
        </p:nvGraphicFramePr>
        <p:xfrm>
          <a:off x="1442604" y="1414671"/>
          <a:ext cx="8932718" cy="537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6B59907-FFBD-8BD5-F1B9-53C9DBD58EB3}"/>
              </a:ext>
            </a:extLst>
          </p:cNvPr>
          <p:cNvSpPr/>
          <p:nvPr/>
        </p:nvSpPr>
        <p:spPr>
          <a:xfrm>
            <a:off x="8803971" y="5693821"/>
            <a:ext cx="1945425" cy="718216"/>
          </a:xfrm>
          <a:prstGeom prst="wedgeRoundRectCallout">
            <a:avLst>
              <a:gd name="adj1" fmla="val -124483"/>
              <a:gd name="adj2" fmla="val -22660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Remain lowest after 2-year rate plan</a:t>
            </a:r>
          </a:p>
        </p:txBody>
      </p:sp>
    </p:spTree>
    <p:extLst>
      <p:ext uri="{BB962C8B-B14F-4D97-AF65-F5344CB8AC3E}">
        <p14:creationId xmlns:p14="http://schemas.microsoft.com/office/powerpoint/2010/main" val="3247267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6B0DB-F335-ADC7-411F-BA59253D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F38E8-B9EC-F9E0-AFB0-8A06AE0A40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805071"/>
            <a:ext cx="11129819" cy="609600"/>
          </a:xfrm>
        </p:spPr>
        <p:txBody>
          <a:bodyPr/>
          <a:lstStyle/>
          <a:p>
            <a:r>
              <a:rPr lang="en-US" dirty="0"/>
              <a:t>Residential Monthly Bill Comparison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BFAC47-ECC2-763C-9865-9DE0A18E03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43997-CC74-036D-893D-CD5C91584E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E68B9C0-91F2-3852-4DE2-4D7D63B8BB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577416"/>
              </p:ext>
            </p:extLst>
          </p:nvPr>
        </p:nvGraphicFramePr>
        <p:xfrm>
          <a:off x="1404504" y="1484556"/>
          <a:ext cx="8932718" cy="537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F368002-20DB-2965-4B41-E715F98A3DBE}"/>
              </a:ext>
            </a:extLst>
          </p:cNvPr>
          <p:cNvSpPr/>
          <p:nvPr/>
        </p:nvSpPr>
        <p:spPr>
          <a:xfrm>
            <a:off x="8594421" y="5693821"/>
            <a:ext cx="1945425" cy="718216"/>
          </a:xfrm>
          <a:prstGeom prst="wedgeRoundRectCallout">
            <a:avLst>
              <a:gd name="adj1" fmla="val -124483"/>
              <a:gd name="adj2" fmla="val -22660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Water only bills remain favorable</a:t>
            </a:r>
          </a:p>
        </p:txBody>
      </p:sp>
    </p:spTree>
    <p:extLst>
      <p:ext uri="{BB962C8B-B14F-4D97-AF65-F5344CB8AC3E}">
        <p14:creationId xmlns:p14="http://schemas.microsoft.com/office/powerpoint/2010/main" val="215242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D25862-107B-DF5E-C1A1-88456B13D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996" y="874787"/>
            <a:ext cx="9392550" cy="60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Expense of Potable Water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B11C8-BCDD-D090-BF03-1CC54777F2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6800" y="152400"/>
            <a:ext cx="10058400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47CD3-B97F-9AD2-FE5A-8D533C2326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34801" y="152401"/>
            <a:ext cx="304799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182E6-D157-33F7-7AD9-92E3CB2A1EF2}"/>
              </a:ext>
            </a:extLst>
          </p:cNvPr>
          <p:cNvSpPr txBox="1"/>
          <p:nvPr/>
        </p:nvSpPr>
        <p:spPr>
          <a:xfrm>
            <a:off x="408996" y="1638647"/>
            <a:ext cx="11118608" cy="455509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Compare cost of filling an average size swimming pool (10,000 gallons) with IRCDUS potable water with many other commodities in the marketplace</a:t>
            </a:r>
          </a:p>
          <a:p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2000" dirty="0"/>
              <a:t>$124 to fill with IRCDUS water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$15,600 to fill with Publix bottled water from the grocery store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$30,500 to fill with milk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$34,000 to fill with gasoline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$56,600 to fill with Coca-Cola or Pepsi from a 2L bottle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$124,350 to fill with bottled beer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$276,000 to fill with Starbucks coffee</a:t>
            </a:r>
          </a:p>
          <a:p>
            <a:r>
              <a:rPr lang="en-US" sz="2000" dirty="0"/>
              <a:t>$5,350 with topsoil from Home Depot in 40-pound bags</a:t>
            </a:r>
          </a:p>
          <a:p>
            <a:endParaRPr lang="en-US" sz="2800" dirty="0"/>
          </a:p>
          <a:p>
            <a:pPr lvl="1"/>
            <a:r>
              <a:rPr lang="en-US" sz="2800" b="1" dirty="0"/>
              <a:t>IRCDUS Potable Water is in fact cheaper than dirt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582AF-33B4-6D0F-63BE-4718CC049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66" b="10775"/>
          <a:stretch/>
        </p:blipFill>
        <p:spPr>
          <a:xfrm>
            <a:off x="7712467" y="3226166"/>
            <a:ext cx="3815137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4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D25862-107B-DF5E-C1A1-88456B13D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186" y="912938"/>
            <a:ext cx="11426414" cy="60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Putting the Cost and Value of Water in Perspective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B11C8-BCDD-D090-BF03-1CC54777F2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6800" y="152400"/>
            <a:ext cx="10058400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47CD3-B97F-9AD2-FE5A-8D533C2326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34801" y="152401"/>
            <a:ext cx="304799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C7C2D856-C0A5-3633-D45C-820786AEF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6AFCBB-8826-D2DA-CF93-5D1C02EFE4A4}"/>
              </a:ext>
            </a:extLst>
          </p:cNvPr>
          <p:cNvGrpSpPr/>
          <p:nvPr/>
        </p:nvGrpSpPr>
        <p:grpSpPr>
          <a:xfrm>
            <a:off x="4130932" y="1904101"/>
            <a:ext cx="7966606" cy="4037009"/>
            <a:chOff x="1450624" y="1784718"/>
            <a:chExt cx="8789408" cy="419050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49D94B2-D936-2D2A-23F5-109B0850CD04}"/>
                </a:ext>
              </a:extLst>
            </p:cNvPr>
            <p:cNvGrpSpPr/>
            <p:nvPr/>
          </p:nvGrpSpPr>
          <p:grpSpPr>
            <a:xfrm>
              <a:off x="1450624" y="1784718"/>
              <a:ext cx="8789408" cy="4190507"/>
              <a:chOff x="1557381" y="1721656"/>
              <a:chExt cx="9016895" cy="428416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07D270C-57FF-EE5F-8534-B154D4AED012}"/>
                  </a:ext>
                </a:extLst>
              </p:cNvPr>
              <p:cNvGrpSpPr/>
              <p:nvPr/>
            </p:nvGrpSpPr>
            <p:grpSpPr>
              <a:xfrm>
                <a:off x="3071608" y="4072549"/>
                <a:ext cx="6297269" cy="1933276"/>
                <a:chOff x="3010910" y="4072549"/>
                <a:chExt cx="6297269" cy="1933276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36A975CD-8721-4A21-7573-1A9B71902FBB}"/>
                    </a:ext>
                  </a:extLst>
                </p:cNvPr>
                <p:cNvGrpSpPr/>
                <p:nvPr/>
              </p:nvGrpSpPr>
              <p:grpSpPr>
                <a:xfrm>
                  <a:off x="6624412" y="4072549"/>
                  <a:ext cx="2683767" cy="1933276"/>
                  <a:chOff x="6740026" y="4041771"/>
                  <a:chExt cx="2683767" cy="1933276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C9F3A776-A082-95B2-7746-F0882479A0CA}"/>
                      </a:ext>
                    </a:extLst>
                  </p:cNvPr>
                  <p:cNvSpPr/>
                  <p:nvPr/>
                </p:nvSpPr>
                <p:spPr>
                  <a:xfrm>
                    <a:off x="6740026" y="5583103"/>
                    <a:ext cx="2683767" cy="3919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Box of cereal = $6.42</a:t>
                    </a:r>
                  </a:p>
                </p:txBody>
              </p: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364A46C4-B25E-6569-A6F7-850ED3C34C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0865" t="10638" r="15799" b="19901"/>
                  <a:stretch/>
                </p:blipFill>
                <p:spPr>
                  <a:xfrm>
                    <a:off x="7264162" y="4041771"/>
                    <a:ext cx="1387011" cy="131371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C5132D0-F125-A3C5-E64D-AB9F070DEAE9}"/>
                    </a:ext>
                  </a:extLst>
                </p:cNvPr>
                <p:cNvGrpSpPr/>
                <p:nvPr/>
              </p:nvGrpSpPr>
              <p:grpSpPr>
                <a:xfrm>
                  <a:off x="3010910" y="4145259"/>
                  <a:ext cx="3099976" cy="1860566"/>
                  <a:chOff x="-442684" y="1787817"/>
                  <a:chExt cx="3099976" cy="1860566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34D18238-4A1F-2236-0044-E273686E9F43}"/>
                      </a:ext>
                    </a:extLst>
                  </p:cNvPr>
                  <p:cNvSpPr/>
                  <p:nvPr/>
                </p:nvSpPr>
                <p:spPr>
                  <a:xfrm>
                    <a:off x="-442684" y="3256439"/>
                    <a:ext cx="3099976" cy="3919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Starbucks coffee = $3.45</a:t>
                    </a:r>
                  </a:p>
                </p:txBody>
              </p:sp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BA178586-E85D-55DC-5AF6-0C8807624D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0025" t="21645" r="30421" b="11323"/>
                  <a:stretch/>
                </p:blipFill>
                <p:spPr>
                  <a:xfrm>
                    <a:off x="669263" y="1787817"/>
                    <a:ext cx="689369" cy="116829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8CF6E14-5AAF-0559-E401-FF288770150F}"/>
                  </a:ext>
                </a:extLst>
              </p:cNvPr>
              <p:cNvGrpSpPr/>
              <p:nvPr/>
            </p:nvGrpSpPr>
            <p:grpSpPr>
              <a:xfrm>
                <a:off x="1557381" y="1721656"/>
                <a:ext cx="9016895" cy="1949508"/>
                <a:chOff x="1473248" y="1721656"/>
                <a:chExt cx="9016895" cy="194950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B0B17280-3135-5B85-23DF-A2697F4A04B5}"/>
                    </a:ext>
                  </a:extLst>
                </p:cNvPr>
                <p:cNvGrpSpPr/>
                <p:nvPr/>
              </p:nvGrpSpPr>
              <p:grpSpPr>
                <a:xfrm>
                  <a:off x="1473248" y="1721656"/>
                  <a:ext cx="2953050" cy="1943190"/>
                  <a:chOff x="1402335" y="1708294"/>
                  <a:chExt cx="2953050" cy="1943190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F9320D66-4ED6-9A42-CB2F-7000A911A24D}"/>
                      </a:ext>
                    </a:extLst>
                  </p:cNvPr>
                  <p:cNvSpPr/>
                  <p:nvPr/>
                </p:nvSpPr>
                <p:spPr>
                  <a:xfrm>
                    <a:off x="1402335" y="3259540"/>
                    <a:ext cx="2953050" cy="3919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gallon of milk = $3.05</a:t>
                    </a:r>
                  </a:p>
                </p:txBody>
              </p:sp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2DA46304-4BB1-B068-E1E0-85523B280C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0221" t="19636" r="24742" b="15345"/>
                  <a:stretch/>
                </p:blipFill>
                <p:spPr>
                  <a:xfrm>
                    <a:off x="2245026" y="1708294"/>
                    <a:ext cx="1127979" cy="133256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AA9617CC-83E4-A350-DF9C-961E2EA4EA06}"/>
                    </a:ext>
                  </a:extLst>
                </p:cNvPr>
                <p:cNvGrpSpPr/>
                <p:nvPr/>
              </p:nvGrpSpPr>
              <p:grpSpPr>
                <a:xfrm>
                  <a:off x="4624235" y="1934402"/>
                  <a:ext cx="2909707" cy="1736762"/>
                  <a:chOff x="4511671" y="1934402"/>
                  <a:chExt cx="2909707" cy="1736762"/>
                </a:xfrm>
              </p:grpSpPr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E4A3BC04-A4E3-C1CB-AF98-4B1339D340D0}"/>
                      </a:ext>
                    </a:extLst>
                  </p:cNvPr>
                  <p:cNvSpPr/>
                  <p:nvPr/>
                </p:nvSpPr>
                <p:spPr>
                  <a:xfrm>
                    <a:off x="4511671" y="3279220"/>
                    <a:ext cx="2909707" cy="39194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loaf of bread = $4.29</a:t>
                    </a:r>
                  </a:p>
                </p:txBody>
              </p:sp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56CC099D-32B6-C00D-09BC-3351919114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11662182">
                    <a:off x="4999456" y="1934402"/>
                    <a:ext cx="1934138" cy="88008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4862DCA-B45F-E002-104E-7B8DEFA31B69}"/>
                    </a:ext>
                  </a:extLst>
                </p:cNvPr>
                <p:cNvSpPr/>
                <p:nvPr/>
              </p:nvSpPr>
              <p:spPr>
                <a:xfrm>
                  <a:off x="7980552" y="3272902"/>
                  <a:ext cx="2509591" cy="391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Large pizza = $7.99</a:t>
                  </a:r>
                </a:p>
              </p:txBody>
            </p:sp>
          </p:grp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6AB245B-B3FA-5EC8-6044-E278BB504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224" y="1836749"/>
              <a:ext cx="1422055" cy="127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1FD379-F0C2-07E1-3F30-26CAE3533E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78" y="1819972"/>
            <a:ext cx="3684836" cy="36848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32D356-D9AA-755D-CEE4-765D2F83AE90}"/>
              </a:ext>
            </a:extLst>
          </p:cNvPr>
          <p:cNvSpPr/>
          <p:nvPr/>
        </p:nvSpPr>
        <p:spPr>
          <a:xfrm>
            <a:off x="123372" y="5602187"/>
            <a:ext cx="4158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 gallons of IRC Water = $2.80</a:t>
            </a:r>
          </a:p>
        </p:txBody>
      </p:sp>
    </p:spTree>
    <p:extLst>
      <p:ext uri="{BB962C8B-B14F-4D97-AF65-F5344CB8AC3E}">
        <p14:creationId xmlns:p14="http://schemas.microsoft.com/office/powerpoint/2010/main" val="399038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B8C58F-B20C-47C1-9A10-5049658F09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618" y="745220"/>
            <a:ext cx="7544804" cy="644555"/>
          </a:xfrm>
        </p:spPr>
        <p:txBody>
          <a:bodyPr/>
          <a:lstStyle/>
          <a:p>
            <a:r>
              <a:rPr lang="en-US" dirty="0"/>
              <a:t>Other User Rates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5B3C6D-05DE-1837-9EF6-B461EFEDAF73}"/>
              </a:ext>
            </a:extLst>
          </p:cNvPr>
          <p:cNvSpPr txBox="1">
            <a:spLocks/>
          </p:cNvSpPr>
          <p:nvPr/>
        </p:nvSpPr>
        <p:spPr>
          <a:xfrm>
            <a:off x="766618" y="1494683"/>
            <a:ext cx="4367357" cy="4712971"/>
          </a:xfrm>
          <a:prstGeom prst="rect">
            <a:avLst/>
          </a:prstGeom>
        </p:spPr>
        <p:txBody>
          <a:bodyPr numCol="1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Fire Protection Charges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Standby service for private fire protection facilities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b="1" dirty="0"/>
              <a:t>Bulk Service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Water and sewer service to other utility systems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Reclaimed water to golf courses</a:t>
            </a:r>
          </a:p>
          <a:p>
            <a:pPr marL="900113" lvl="1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lvl="1" indent="0">
              <a:buNone/>
            </a:pPr>
            <a:r>
              <a:rPr lang="en-US" sz="2000" b="1" dirty="0"/>
              <a:t>Septage/Sludge Disposal</a:t>
            </a:r>
            <a:endParaRPr lang="en-US" sz="2000" dirty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Non-domestic waste treated by IRCDUS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Current: $17.05/wet ton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Proposed: $26.06/wet ton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642937" lvl="2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0" lvl="1" indent="0">
              <a:buNone/>
            </a:pPr>
            <a:endParaRPr lang="en-US" sz="2000" b="1" dirty="0"/>
          </a:p>
          <a:p>
            <a:pPr marL="900113" lvl="1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900113" lvl="1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900113" lvl="1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1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1EB738-47D8-88AF-4392-0D44A9413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73930"/>
              </p:ext>
            </p:extLst>
          </p:nvPr>
        </p:nvGraphicFramePr>
        <p:xfrm>
          <a:off x="5133975" y="1494683"/>
          <a:ext cx="6977394" cy="17743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7630">
                  <a:extLst>
                    <a:ext uri="{9D8B030D-6E8A-4147-A177-3AD203B41FA5}">
                      <a16:colId xmlns:a16="http://schemas.microsoft.com/office/drawing/2014/main" val="2291093881"/>
                    </a:ext>
                  </a:extLst>
                </a:gridCol>
                <a:gridCol w="1312172">
                  <a:extLst>
                    <a:ext uri="{9D8B030D-6E8A-4147-A177-3AD203B41FA5}">
                      <a16:colId xmlns:a16="http://schemas.microsoft.com/office/drawing/2014/main" val="3092649994"/>
                    </a:ext>
                  </a:extLst>
                </a:gridCol>
                <a:gridCol w="1312172">
                  <a:extLst>
                    <a:ext uri="{9D8B030D-6E8A-4147-A177-3AD203B41FA5}">
                      <a16:colId xmlns:a16="http://schemas.microsoft.com/office/drawing/2014/main" val="2356341689"/>
                    </a:ext>
                  </a:extLst>
                </a:gridCol>
                <a:gridCol w="1312172">
                  <a:extLst>
                    <a:ext uri="{9D8B030D-6E8A-4147-A177-3AD203B41FA5}">
                      <a16:colId xmlns:a16="http://schemas.microsoft.com/office/drawing/2014/main" val="1705014066"/>
                    </a:ext>
                  </a:extLst>
                </a:gridCol>
                <a:gridCol w="1683248">
                  <a:extLst>
                    <a:ext uri="{9D8B030D-6E8A-4147-A177-3AD203B41FA5}">
                      <a16:colId xmlns:a16="http://schemas.microsoft.com/office/drawing/2014/main" val="634643121"/>
                    </a:ext>
                  </a:extLst>
                </a:gridCol>
              </a:tblGrid>
              <a:tr h="312428"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IRCDUS Customer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Existing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Proposed FY 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Local Comparison Range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7818267"/>
                  </a:ext>
                </a:extLst>
              </a:tr>
              <a:tr h="35503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Fire Line Size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5994651"/>
                  </a:ext>
                </a:extLst>
              </a:tr>
              <a:tr h="298173">
                <a:tc>
                  <a:txBody>
                    <a:bodyPr/>
                    <a:lstStyle/>
                    <a:p>
                      <a:pPr marL="342900" lvl="2" algn="ctr" defTabSz="685800" rtl="0" eaLnBrk="1" fontAlgn="ctr" latinLnBrk="0" hangingPunct="1"/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4"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342900" lvl="2" algn="ctr" defTabSz="685800" rtl="0" eaLnBrk="1" fontAlgn="ctr" latinLnBrk="0" hangingPunct="1"/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254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342900" lvl="2" algn="ctr" defTabSz="685800" rtl="0" eaLnBrk="1" fontAlgn="ctr" latinLnBrk="0" hangingPunct="1"/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$17.23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342900" lvl="2" algn="ctr" defTabSz="685800" rtl="0" eaLnBrk="1" fontAlgn="ctr" latinLnBrk="0" hangingPunct="1"/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$36.57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$11.50 - $106.50</a:t>
                      </a:r>
                      <a:endParaRPr lang="en-US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9437150"/>
                  </a:ext>
                </a:extLst>
              </a:tr>
              <a:tr h="298173">
                <a:tc>
                  <a:txBody>
                    <a:bodyPr/>
                    <a:lstStyle/>
                    <a:p>
                      <a:pPr marL="342900" lvl="2" algn="ctr" defTabSz="685800" rtl="0" eaLnBrk="1" fontAlgn="ctr" latinLnBrk="0" hangingPunct="1"/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6"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$22.83 - $134.73</a:t>
                      </a:r>
                      <a:endParaRPr lang="en-US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421961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DA2272-CE18-4461-58C4-BC80EBA1C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88822"/>
              </p:ext>
            </p:extLst>
          </p:nvPr>
        </p:nvGraphicFramePr>
        <p:xfrm>
          <a:off x="5133975" y="3790950"/>
          <a:ext cx="6905625" cy="2595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93155">
                  <a:extLst>
                    <a:ext uri="{9D8B030D-6E8A-4147-A177-3AD203B41FA5}">
                      <a16:colId xmlns:a16="http://schemas.microsoft.com/office/drawing/2014/main" val="534652270"/>
                    </a:ext>
                  </a:extLst>
                </a:gridCol>
                <a:gridCol w="1956235">
                  <a:extLst>
                    <a:ext uri="{9D8B030D-6E8A-4147-A177-3AD203B41FA5}">
                      <a16:colId xmlns:a16="http://schemas.microsoft.com/office/drawing/2014/main" val="238432051"/>
                    </a:ext>
                  </a:extLst>
                </a:gridCol>
                <a:gridCol w="1956235">
                  <a:extLst>
                    <a:ext uri="{9D8B030D-6E8A-4147-A177-3AD203B41FA5}">
                      <a16:colId xmlns:a16="http://schemas.microsoft.com/office/drawing/2014/main" val="57891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Bulk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Existing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Proposed FY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573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Water: $/</a:t>
                      </a:r>
                      <a:r>
                        <a:rPr lang="en-US" sz="1600" dirty="0" err="1"/>
                        <a:t>kgal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$2.99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415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Sewer: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43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600" dirty="0"/>
                        <a:t>Volumetric $/</a:t>
                      </a:r>
                      <a:r>
                        <a:rPr lang="en-US" sz="1600" dirty="0" err="1"/>
                        <a:t>kgal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$3.39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417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600" dirty="0"/>
                        <a:t>Customer: $/bill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548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600" dirty="0"/>
                        <a:t>Service Availability: $/ERU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$15.24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$14.62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860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Reclaimed Water: $/</a:t>
                      </a:r>
                      <a:r>
                        <a:rPr lang="en-US" sz="1600" dirty="0" err="1"/>
                        <a:t>kgal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905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901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80DD6-D841-240D-30E7-8187AB2D0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ED3D63-4333-1AB6-8088-D28EE1468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618" y="745220"/>
            <a:ext cx="7544804" cy="644555"/>
          </a:xfrm>
        </p:spPr>
        <p:txBody>
          <a:bodyPr/>
          <a:lstStyle/>
          <a:p>
            <a:r>
              <a:rPr lang="en-US" dirty="0"/>
              <a:t>Customer Deposits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EC0EE-5BB6-81D6-13D2-0432EA54F0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381CA-39AD-481A-B074-71B464CC8F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2873C7-EF13-E14C-95A2-A8DD2A8D2CF4}"/>
              </a:ext>
            </a:extLst>
          </p:cNvPr>
          <p:cNvSpPr txBox="1">
            <a:spLocks/>
          </p:cNvSpPr>
          <p:nvPr/>
        </p:nvSpPr>
        <p:spPr>
          <a:xfrm>
            <a:off x="589085" y="1783079"/>
            <a:ext cx="5125915" cy="3731895"/>
          </a:xfrm>
          <a:prstGeom prst="rect">
            <a:avLst/>
          </a:prstGeom>
        </p:spPr>
        <p:txBody>
          <a:bodyPr numCol="1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One-time initial deposit for new service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Minimizes Utility’s risks of non-payment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Returned to customer 24 months (owner) or 60 months (tenant) of good payment history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Calculated based on proposed rates and average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74AAB18-5A21-FEA8-9BF8-7BA8EDCF3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916528"/>
              </p:ext>
            </p:extLst>
          </p:nvPr>
        </p:nvGraphicFramePr>
        <p:xfrm>
          <a:off x="5886450" y="1584080"/>
          <a:ext cx="6000750" cy="434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410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B8C58F-B20C-47C1-9A10-5049658F09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617" y="846661"/>
            <a:ext cx="7544804" cy="644555"/>
          </a:xfrm>
        </p:spPr>
        <p:txBody>
          <a:bodyPr/>
          <a:lstStyle/>
          <a:p>
            <a:r>
              <a:rPr lang="en-US" dirty="0"/>
              <a:t>Miscellaneous Fees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109A-0282-4412-9FDD-5FC210B65F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743602"/>
            <a:ext cx="11386037" cy="24344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accounts, turn-on/off, meter installations, meter testing, service calls, delinquency, tampering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Equitably recover costs for specific services from benefitting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Represents 3-5% of overall system revenues and reduce pressure on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Fees periodically updated to reflect current cost to provide the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Graphic 8" descr="Calculator outline">
            <a:extLst>
              <a:ext uri="{FF2B5EF4-FFF2-40B4-BE49-F238E27FC236}">
                <a16:creationId xmlns:a16="http://schemas.microsoft.com/office/drawing/2014/main" id="{E6F43945-7A00-ABDB-4680-3F007515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7848" y="3810792"/>
            <a:ext cx="1549291" cy="1909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0458C1-CBFC-72EB-30B4-9FF1A63787D1}"/>
              </a:ext>
            </a:extLst>
          </p:cNvPr>
          <p:cNvSpPr txBox="1"/>
          <p:nvPr/>
        </p:nvSpPr>
        <p:spPr>
          <a:xfrm>
            <a:off x="902289" y="3856507"/>
            <a:ext cx="6448425" cy="188706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C56F55-7566-CF1A-1008-512E3F28DDB6}"/>
              </a:ext>
            </a:extLst>
          </p:cNvPr>
          <p:cNvSpPr txBox="1"/>
          <p:nvPr/>
        </p:nvSpPr>
        <p:spPr>
          <a:xfrm>
            <a:off x="5249040" y="4487830"/>
            <a:ext cx="195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21F20"/>
                </a:solidFill>
              </a:rPr>
              <a:t>Cost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07C0EB-D7CF-EB66-C1F6-139D1C97E56C}"/>
              </a:ext>
            </a:extLst>
          </p:cNvPr>
          <p:cNvSpPr txBox="1"/>
          <p:nvPr/>
        </p:nvSpPr>
        <p:spPr>
          <a:xfrm>
            <a:off x="5196607" y="4396302"/>
            <a:ext cx="383654" cy="9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21F20"/>
                </a:solidFill>
              </a:rPr>
              <a:t>=</a:t>
            </a:r>
            <a:endParaRPr lang="en-US" sz="4000" dirty="0">
              <a:solidFill>
                <a:srgbClr val="221F2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37078-73A5-7B36-59D8-5E561598FE0A}"/>
              </a:ext>
            </a:extLst>
          </p:cNvPr>
          <p:cNvSpPr txBox="1"/>
          <p:nvPr/>
        </p:nvSpPr>
        <p:spPr>
          <a:xfrm>
            <a:off x="766617" y="4487830"/>
            <a:ext cx="1466748" cy="61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21F20"/>
                </a:solidFill>
              </a:rPr>
              <a:t>Labor</a:t>
            </a:r>
            <a:endParaRPr lang="en-US" sz="2400" dirty="0">
              <a:solidFill>
                <a:srgbClr val="221F2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9616D3-3E94-48C0-CF20-5A7784E8E557}"/>
              </a:ext>
            </a:extLst>
          </p:cNvPr>
          <p:cNvSpPr txBox="1"/>
          <p:nvPr/>
        </p:nvSpPr>
        <p:spPr>
          <a:xfrm>
            <a:off x="3913254" y="4487830"/>
            <a:ext cx="1429127" cy="61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21F20"/>
                </a:solidFill>
              </a:rPr>
              <a:t>Materials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2F2FE7-7E83-C9F2-8353-10BB10FE6D74}"/>
              </a:ext>
            </a:extLst>
          </p:cNvPr>
          <p:cNvSpPr txBox="1"/>
          <p:nvPr/>
        </p:nvSpPr>
        <p:spPr>
          <a:xfrm>
            <a:off x="2012376" y="4364005"/>
            <a:ext cx="1957399" cy="10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21F20"/>
                </a:solidFill>
              </a:rPr>
              <a:t>Vehicles &amp; Equipment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9776E7-C33D-EEFB-DEB1-827A23F7463C}"/>
              </a:ext>
            </a:extLst>
          </p:cNvPr>
          <p:cNvSpPr txBox="1"/>
          <p:nvPr/>
        </p:nvSpPr>
        <p:spPr>
          <a:xfrm>
            <a:off x="1893629" y="4396303"/>
            <a:ext cx="383655" cy="9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21F20"/>
                </a:solidFill>
              </a:rPr>
              <a:t>+</a:t>
            </a:r>
            <a:endParaRPr lang="en-US" sz="4000" dirty="0">
              <a:solidFill>
                <a:srgbClr val="221F2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D247D2-436F-09CC-F187-1FDDAD4F5F84}"/>
              </a:ext>
            </a:extLst>
          </p:cNvPr>
          <p:cNvSpPr txBox="1"/>
          <p:nvPr/>
        </p:nvSpPr>
        <p:spPr>
          <a:xfrm>
            <a:off x="3586119" y="4396303"/>
            <a:ext cx="383655" cy="9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21F20"/>
                </a:solidFill>
              </a:rPr>
              <a:t>+</a:t>
            </a:r>
            <a:endParaRPr lang="en-US" sz="4000" dirty="0">
              <a:solidFill>
                <a:srgbClr val="22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93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B8C58F-B20C-47C1-9A10-5049658F09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151" y="955905"/>
            <a:ext cx="7544804" cy="644555"/>
          </a:xfrm>
        </p:spPr>
        <p:txBody>
          <a:bodyPr/>
          <a:lstStyle/>
          <a:p>
            <a:r>
              <a:rPr lang="en-US" dirty="0"/>
              <a:t>Miscellaneous Fees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5C5B295-C6F7-2063-0C62-F67AD8A92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732047"/>
              </p:ext>
            </p:extLst>
          </p:nvPr>
        </p:nvGraphicFramePr>
        <p:xfrm>
          <a:off x="4846320" y="2160198"/>
          <a:ext cx="7153271" cy="35217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52221">
                  <a:extLst>
                    <a:ext uri="{9D8B030D-6E8A-4147-A177-3AD203B41FA5}">
                      <a16:colId xmlns:a16="http://schemas.microsoft.com/office/drawing/2014/main" val="3729431978"/>
                    </a:ext>
                  </a:extLst>
                </a:gridCol>
                <a:gridCol w="1011219">
                  <a:extLst>
                    <a:ext uri="{9D8B030D-6E8A-4147-A177-3AD203B41FA5}">
                      <a16:colId xmlns:a16="http://schemas.microsoft.com/office/drawing/2014/main" val="877976982"/>
                    </a:ext>
                  </a:extLst>
                </a:gridCol>
                <a:gridCol w="1186044">
                  <a:extLst>
                    <a:ext uri="{9D8B030D-6E8A-4147-A177-3AD203B41FA5}">
                      <a16:colId xmlns:a16="http://schemas.microsoft.com/office/drawing/2014/main" val="464004459"/>
                    </a:ext>
                  </a:extLst>
                </a:gridCol>
                <a:gridCol w="1303787">
                  <a:extLst>
                    <a:ext uri="{9D8B030D-6E8A-4147-A177-3AD203B41FA5}">
                      <a16:colId xmlns:a16="http://schemas.microsoft.com/office/drawing/2014/main" val="666614966"/>
                    </a:ext>
                  </a:extLst>
                </a:gridCol>
              </a:tblGrid>
              <a:tr h="501292">
                <a:tc>
                  <a:txBody>
                    <a:bodyPr/>
                    <a:lstStyle/>
                    <a:p>
                      <a:r>
                        <a:rPr lang="en-US" sz="1600" dirty="0"/>
                        <a:t>Notable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FY 23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Existing</a:t>
                      </a:r>
                    </a:p>
                    <a:p>
                      <a:pPr algn="ctr"/>
                      <a:r>
                        <a:rPr lang="en-US" sz="1600" dirty="0"/>
                        <a:t>FY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Proposed </a:t>
                      </a:r>
                    </a:p>
                    <a:p>
                      <a:pPr algn="ctr"/>
                      <a:r>
                        <a:rPr lang="en-US" sz="1600" dirty="0"/>
                        <a:t>FY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23152"/>
                  </a:ext>
                </a:extLst>
              </a:tr>
              <a:tr h="442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 Account Fee</a:t>
                      </a:r>
                    </a:p>
                  </a:txBody>
                  <a:tcPr marL="9525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7,751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-342900" algn="ctr" defTabSz="685800" rtl="0" eaLnBrk="1" fontAlgn="t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$28.41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$25.00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4192520"/>
                  </a:ext>
                </a:extLst>
              </a:tr>
              <a:tr h="442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Call</a:t>
                      </a:r>
                    </a:p>
                  </a:txBody>
                  <a:tcPr marL="9525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1" algn="ctr" defTabSz="685800" rtl="0" eaLnBrk="1" fontAlgn="t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$85.23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$90.00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1314081"/>
                  </a:ext>
                </a:extLst>
              </a:tr>
              <a:tr h="442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Meter Installation 5/8”</a:t>
                      </a:r>
                    </a:p>
                  </a:txBody>
                  <a:tcPr marL="9525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1" algn="ctr" defTabSz="685800" rtl="0" eaLnBrk="1" fontAlgn="t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$130.69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$500.00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43693"/>
                  </a:ext>
                </a:extLst>
              </a:tr>
              <a:tr h="59046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Connection</a:t>
                      </a:r>
                    </a:p>
                  </a:txBody>
                  <a:tcPr marL="9525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1" algn="ctr" defTabSz="685800" rtl="0" eaLnBrk="1" fontAlgn="t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$2,785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$3,625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8542173"/>
                  </a:ext>
                </a:extLst>
              </a:tr>
              <a:tr h="43278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 Fee: Fire Hydrant Flow</a:t>
                      </a:r>
                    </a:p>
                  </a:txBody>
                  <a:tcPr marL="95250" marR="0" marT="0" marB="0" anchor="ctr"/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1" algn="ctr" defTabSz="685800" rtl="0" eaLnBrk="1" fontAlgn="t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$340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9201199"/>
                  </a:ext>
                </a:extLst>
              </a:tr>
              <a:tr h="59046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 Fee: Force Main Pressure Testing</a:t>
                      </a:r>
                    </a:p>
                  </a:txBody>
                  <a:tcPr marL="95250" marR="0" marT="0" marB="0" anchor="ctr"/>
                </a:tc>
                <a:tc>
                  <a:txBody>
                    <a:bodyPr/>
                    <a:lstStyle/>
                    <a:p>
                      <a:pPr algn="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1" algn="ctr" defTabSz="685800" rtl="0" eaLnBrk="1" fontAlgn="t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$340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3549254"/>
                  </a:ext>
                </a:extLst>
              </a:tr>
            </a:tbl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FF16E3-4F02-2E6E-9B68-72A86CD665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717143"/>
              </p:ext>
            </p:extLst>
          </p:nvPr>
        </p:nvGraphicFramePr>
        <p:xfrm>
          <a:off x="664151" y="2099169"/>
          <a:ext cx="4041200" cy="416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004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D25862-107B-DF5E-C1A1-88456B13D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996" y="671587"/>
            <a:ext cx="5018031" cy="609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Rate Study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B11C8-BCDD-D090-BF03-1CC54777F2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6800" y="152400"/>
            <a:ext cx="10058400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47CD3-B97F-9AD2-FE5A-8D533C2326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34801" y="152401"/>
            <a:ext cx="304799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graphicFrame>
        <p:nvGraphicFramePr>
          <p:cNvPr id="12" name="Text Placeholder 3">
            <a:extLst>
              <a:ext uri="{FF2B5EF4-FFF2-40B4-BE49-F238E27FC236}">
                <a16:creationId xmlns:a16="http://schemas.microsoft.com/office/drawing/2014/main" id="{4C595E28-3AC5-B9EA-D41C-2D81764177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09219"/>
              </p:ext>
            </p:extLst>
          </p:nvPr>
        </p:nvGraphicFramePr>
        <p:xfrm>
          <a:off x="627529" y="3664792"/>
          <a:ext cx="10936941" cy="304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939D5EA-0FB2-8A43-8341-CFC37748F1AB}"/>
              </a:ext>
            </a:extLst>
          </p:cNvPr>
          <p:cNvSpPr txBox="1"/>
          <p:nvPr/>
        </p:nvSpPr>
        <p:spPr>
          <a:xfrm>
            <a:off x="1711324" y="6267534"/>
            <a:ext cx="92138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4"/>
                </a:solidFill>
              </a:rPr>
              <a:t>Objective: Develop a multi-year rate plan to ensure IRCDUS’ financial sustainability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200D3-FFF7-1AE8-2F27-612A7E475768}"/>
              </a:ext>
            </a:extLst>
          </p:cNvPr>
          <p:cNvSpPr txBox="1"/>
          <p:nvPr/>
        </p:nvSpPr>
        <p:spPr>
          <a:xfrm>
            <a:off x="1148603" y="3664792"/>
            <a:ext cx="291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How Much?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CEEB7D-B4AB-4631-65AC-B4AAEE78B68B}"/>
              </a:ext>
            </a:extLst>
          </p:cNvPr>
          <p:cNvSpPr txBox="1"/>
          <p:nvPr/>
        </p:nvSpPr>
        <p:spPr>
          <a:xfrm>
            <a:off x="5193927" y="3664792"/>
            <a:ext cx="291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From Whom?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02327D-A136-2CFD-0E51-3E58C1D2D34E}"/>
              </a:ext>
            </a:extLst>
          </p:cNvPr>
          <p:cNvSpPr txBox="1"/>
          <p:nvPr/>
        </p:nvSpPr>
        <p:spPr>
          <a:xfrm>
            <a:off x="8506946" y="3664792"/>
            <a:ext cx="291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How to Collect?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182E6-D157-33F7-7AD9-92E3CB2A1EF2}"/>
              </a:ext>
            </a:extLst>
          </p:cNvPr>
          <p:cNvSpPr txBox="1"/>
          <p:nvPr/>
        </p:nvSpPr>
        <p:spPr>
          <a:xfrm>
            <a:off x="421340" y="1388247"/>
            <a:ext cx="11618260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IRCDUS operates as an enterprise fund = self-supported by user rates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Continuous evaluation of utility operating and infrastructure needs is essential to provide safe and reliable service for residents and businesses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Proactive financial and rate management is critical</a:t>
            </a:r>
          </a:p>
        </p:txBody>
      </p:sp>
    </p:spTree>
    <p:extLst>
      <p:ext uri="{BB962C8B-B14F-4D97-AF65-F5344CB8AC3E}">
        <p14:creationId xmlns:p14="http://schemas.microsoft.com/office/powerpoint/2010/main" val="3458695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14263F-251F-8307-4D64-3AA9C32B0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4876797" cy="11144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Impact Fees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6CCCE-FF63-D115-FD17-64CA59E512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390775"/>
            <a:ext cx="5695950" cy="4010025"/>
          </a:xfrm>
        </p:spPr>
        <p:txBody>
          <a:bodyPr>
            <a:normAutofit/>
          </a:bodyPr>
          <a:lstStyle/>
          <a:p>
            <a:r>
              <a:rPr lang="en-US" sz="1800" b="1" dirty="0"/>
              <a:t>Different names: </a:t>
            </a:r>
            <a:r>
              <a:rPr lang="en-US" sz="1800" dirty="0"/>
              <a:t>capacity fees, impact fees, capital charges, connection fees, system development fees </a:t>
            </a:r>
          </a:p>
          <a:p>
            <a:endParaRPr lang="en-US" sz="1800" dirty="0"/>
          </a:p>
          <a:p>
            <a:r>
              <a:rPr lang="en-US" sz="1800" b="1" dirty="0"/>
              <a:t>Purpose: </a:t>
            </a:r>
            <a:r>
              <a:rPr lang="en-US" sz="1800" dirty="0"/>
              <a:t>one-time fees for capacity costs of new development (“growth pays for growth”)</a:t>
            </a:r>
          </a:p>
          <a:p>
            <a:endParaRPr lang="en-US" sz="1800" dirty="0"/>
          </a:p>
          <a:p>
            <a:r>
              <a:rPr lang="en-US" sz="1800" b="1" dirty="0"/>
              <a:t>Uses: </a:t>
            </a:r>
            <a:r>
              <a:rPr lang="en-US" sz="1800" dirty="0"/>
              <a:t>expansion-related capital </a:t>
            </a:r>
          </a:p>
          <a:p>
            <a:endParaRPr lang="en-US" sz="1800" dirty="0"/>
          </a:p>
          <a:p>
            <a:r>
              <a:rPr lang="en-US" sz="1800" b="1" dirty="0"/>
              <a:t>Approach: </a:t>
            </a:r>
            <a:r>
              <a:rPr lang="en-US" sz="1800" dirty="0"/>
              <a:t>Reconstruction cost new less depreciation of existing assets</a:t>
            </a:r>
          </a:p>
          <a:p>
            <a:endParaRPr lang="en-US" sz="1800" dirty="0"/>
          </a:p>
          <a:p>
            <a:r>
              <a:rPr lang="en-US" sz="1800" dirty="0"/>
              <a:t>Fees have been in-place since at least 1999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3" name="Picture Placeholder 12" descr="A large machine with many pipes&#10;&#10;Description automatically generated">
            <a:extLst>
              <a:ext uri="{FF2B5EF4-FFF2-40B4-BE49-F238E27FC236}">
                <a16:creationId xmlns:a16="http://schemas.microsoft.com/office/drawing/2014/main" id="{E1B98508-832A-AE34-354C-3F473237E4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"/>
          <a:stretch/>
        </p:blipFill>
        <p:spPr>
          <a:xfrm>
            <a:off x="7286625" y="762000"/>
            <a:ext cx="4752975" cy="5943600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D3C48-8957-1896-CF77-527DE384EA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66800" y="152400"/>
            <a:ext cx="10058400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345E6-2875-7D76-569C-1E4CE04FB98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734801" y="152401"/>
            <a:ext cx="304799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61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802669-F8D9-96D4-EBE6-CD4633CA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778625"/>
            <a:ext cx="10058400" cy="609600"/>
          </a:xfrm>
        </p:spPr>
        <p:txBody>
          <a:bodyPr/>
          <a:lstStyle/>
          <a:p>
            <a:r>
              <a:rPr lang="en-US" dirty="0"/>
              <a:t>Impact Fee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ED5AC-63C3-A068-EFDA-8C35BD920F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CB89F-4384-59A0-FAB0-D67B4ADD4D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B65BE5E-4953-CAC2-DCE7-B08BF83EED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0176249"/>
              </p:ext>
            </p:extLst>
          </p:nvPr>
        </p:nvGraphicFramePr>
        <p:xfrm>
          <a:off x="426233" y="1388225"/>
          <a:ext cx="5983994" cy="4272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0F7D834-EAB1-BBB8-324A-FA6F3EFE6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267603"/>
              </p:ext>
            </p:extLst>
          </p:nvPr>
        </p:nvGraphicFramePr>
        <p:xfrm>
          <a:off x="6134307" y="1353003"/>
          <a:ext cx="5600494" cy="4272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DA8C158-238A-4B76-A54D-3BBEE700C014}"/>
              </a:ext>
            </a:extLst>
          </p:cNvPr>
          <p:cNvSpPr txBox="1"/>
          <p:nvPr/>
        </p:nvSpPr>
        <p:spPr>
          <a:xfrm>
            <a:off x="618836" y="5919701"/>
            <a:ext cx="1004916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Florida Impact Fee Act: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Phasing and increase limitations (4-Years and Maximum 50% increase)</a:t>
            </a:r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07C8CF39-9D25-A4C3-0A96-B5FDF37A5CAC}"/>
              </a:ext>
            </a:extLst>
          </p:cNvPr>
          <p:cNvSpPr/>
          <p:nvPr/>
        </p:nvSpPr>
        <p:spPr>
          <a:xfrm rot="5400000">
            <a:off x="3730240" y="4036345"/>
            <a:ext cx="236553" cy="2565759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1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1252C-D942-7F83-0597-FFF8448B2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BB983A-87DC-FC66-E2F0-2F18DE5F3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778625"/>
            <a:ext cx="9955161" cy="609600"/>
          </a:xfrm>
        </p:spPr>
        <p:txBody>
          <a:bodyPr/>
          <a:lstStyle/>
          <a:p>
            <a:r>
              <a:rPr lang="en-US" dirty="0"/>
              <a:t>FY 2024 Impact Fee Comparison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5E291-1112-CF10-4723-13FB2715CF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F0D7B-BA83-E8E9-242E-9CB3DF18E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5ED2A24-A6C6-A02F-AC3B-81030F1FA1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018202"/>
              </p:ext>
            </p:extLst>
          </p:nvPr>
        </p:nvGraphicFramePr>
        <p:xfrm>
          <a:off x="509979" y="1452594"/>
          <a:ext cx="10511982" cy="5314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45D2439-6B92-8717-2A72-F6B54A0F208A}"/>
              </a:ext>
            </a:extLst>
          </p:cNvPr>
          <p:cNvSpPr/>
          <p:nvPr/>
        </p:nvSpPr>
        <p:spPr>
          <a:xfrm>
            <a:off x="627220" y="3322861"/>
            <a:ext cx="7581831" cy="7354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10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AF0C05-6175-CCDE-BC90-C0D164F1C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25703"/>
            <a:ext cx="9495034" cy="1114425"/>
          </a:xfrm>
        </p:spPr>
        <p:txBody>
          <a:bodyPr/>
          <a:lstStyle/>
          <a:p>
            <a:r>
              <a:rPr lang="en-US" dirty="0"/>
              <a:t>Findings &amp; Recommendations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663E-C5A2-3D48-63DB-E11E3C5F46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66800" y="133350"/>
            <a:ext cx="10058400" cy="3047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74BEF-E9DC-8156-861D-179D2C8A49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DC4EBA8F-1272-DD2D-5B67-E99321BA14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616291"/>
              </p:ext>
            </p:extLst>
          </p:nvPr>
        </p:nvGraphicFramePr>
        <p:xfrm>
          <a:off x="1066801" y="1752601"/>
          <a:ext cx="10194757" cy="4972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3779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604012-E56F-FD18-5879-98AAD1D4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487" y="833062"/>
            <a:ext cx="10487025" cy="480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F3C948-8501-4BDE-9226-4C61B57E31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799" y="1124527"/>
            <a:ext cx="10058400" cy="1381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 &amp; Discussion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05CE4-A011-46A6-BE18-506386B5041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A43C6-2276-484E-A1D6-DC21393D23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B8E8C3-DEEF-5447-4FE4-CD3FFFB24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9985" y="6008958"/>
            <a:ext cx="2080014" cy="555427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2BDCAAF-CE7B-687C-BD4C-3B16388B2EC4}"/>
              </a:ext>
            </a:extLst>
          </p:cNvPr>
          <p:cNvSpPr txBox="1">
            <a:spLocks/>
          </p:cNvSpPr>
          <p:nvPr/>
        </p:nvSpPr>
        <p:spPr>
          <a:xfrm>
            <a:off x="981075" y="5779292"/>
            <a:ext cx="2486868" cy="926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400" i="1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Andy Burnham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President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andrew.burnham@stantec.com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95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7748F-4B70-53BA-0F94-4FCBE8D5B8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2" y="928255"/>
            <a:ext cx="10058400" cy="609600"/>
          </a:xfrm>
        </p:spPr>
        <p:txBody>
          <a:bodyPr/>
          <a:lstStyle/>
          <a:p>
            <a:r>
              <a:rPr lang="en-US" dirty="0"/>
              <a:t>Historical Rate Perspective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00B0F-40CC-F207-A18D-6054AD8C59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B8318-A48E-B14D-83C5-0F019A6047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Chart Placeholder 5">
            <a:extLst>
              <a:ext uri="{FF2B5EF4-FFF2-40B4-BE49-F238E27FC236}">
                <a16:creationId xmlns:a16="http://schemas.microsoft.com/office/drawing/2014/main" id="{FBF55D36-81D1-B3AF-512A-AB1AE5F6DBED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1741251410"/>
              </p:ext>
            </p:extLst>
          </p:nvPr>
        </p:nvGraphicFramePr>
        <p:xfrm>
          <a:off x="620968" y="1623581"/>
          <a:ext cx="10656631" cy="414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7123CC-2931-B912-67F3-1E3AF59ED53F}"/>
              </a:ext>
            </a:extLst>
          </p:cNvPr>
          <p:cNvSpPr txBox="1"/>
          <p:nvPr/>
        </p:nvSpPr>
        <p:spPr>
          <a:xfrm>
            <a:off x="1432748" y="5934940"/>
            <a:ext cx="697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IRCDUS rate increase between 1999 to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Avg. annual increases of 3.25% from 2021 to 2024</a:t>
            </a:r>
          </a:p>
        </p:txBody>
      </p:sp>
    </p:spTree>
    <p:extLst>
      <p:ext uri="{BB962C8B-B14F-4D97-AF65-F5344CB8AC3E}">
        <p14:creationId xmlns:p14="http://schemas.microsoft.com/office/powerpoint/2010/main" val="273503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1E9B3-AE15-443E-96FE-EBE782712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805071"/>
            <a:ext cx="11129819" cy="609600"/>
          </a:xfrm>
        </p:spPr>
        <p:txBody>
          <a:bodyPr/>
          <a:lstStyle/>
          <a:p>
            <a:r>
              <a:rPr lang="en-US" dirty="0"/>
              <a:t>Residential Monthly Bill Comparison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B7D846-1795-43C1-A102-86438A54A4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056673-8817-4325-AAC1-0B3D8A2DFE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8801C55-E097-DA82-8553-3FB076EEEC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752570"/>
              </p:ext>
            </p:extLst>
          </p:nvPr>
        </p:nvGraphicFramePr>
        <p:xfrm>
          <a:off x="775854" y="1484556"/>
          <a:ext cx="8932718" cy="537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210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B8C58F-B20C-47C1-9A10-5049658F09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Funding Needs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6800" y="152400"/>
            <a:ext cx="10058400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34801" y="152401"/>
            <a:ext cx="304799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D01415F-5F32-4771-AE74-55868ADB41C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B899789-AB90-30CE-7057-4724F55E6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933699"/>
              </p:ext>
            </p:extLst>
          </p:nvPr>
        </p:nvGraphicFramePr>
        <p:xfrm>
          <a:off x="441790" y="1781175"/>
          <a:ext cx="11293012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6002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6F5363-5006-824F-FE3E-1269C234C8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658" y="972403"/>
            <a:ext cx="10668000" cy="609600"/>
          </a:xfrm>
        </p:spPr>
        <p:txBody>
          <a:bodyPr/>
          <a:lstStyle/>
          <a:p>
            <a:r>
              <a:rPr lang="en-US" dirty="0"/>
              <a:t>Operations/Material Cost Inflation: 2020-2024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A39F4-6BAB-2F50-C629-6DA9B511BA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01415F-5F32-4771-AE74-55868ADB41C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8099CB-7A36-7883-59FC-9C71D2E14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7" y="1582003"/>
            <a:ext cx="5724612" cy="3944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864CA-DB09-88EA-3173-A833698089AC}"/>
              </a:ext>
            </a:extLst>
          </p:cNvPr>
          <p:cNvCxnSpPr>
            <a:cxnSpLocks/>
          </p:cNvCxnSpPr>
          <p:nvPr/>
        </p:nvCxnSpPr>
        <p:spPr>
          <a:xfrm flipV="1">
            <a:off x="10046089" y="2108261"/>
            <a:ext cx="0" cy="3124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6F30D40-8ED9-68CE-EA9B-5CE5E6BD0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81" y="1622486"/>
            <a:ext cx="5790045" cy="390440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838F7C-AC17-D519-1347-889DF390FF0C}"/>
              </a:ext>
            </a:extLst>
          </p:cNvPr>
          <p:cNvCxnSpPr>
            <a:cxnSpLocks/>
          </p:cNvCxnSpPr>
          <p:nvPr/>
        </p:nvCxnSpPr>
        <p:spPr>
          <a:xfrm flipV="1">
            <a:off x="4380105" y="2129691"/>
            <a:ext cx="0" cy="3081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ADEDA8F-4F3B-5DF9-C5A4-97FEFD7A66BD}"/>
              </a:ext>
            </a:extLst>
          </p:cNvPr>
          <p:cNvSpPr/>
          <p:nvPr/>
        </p:nvSpPr>
        <p:spPr>
          <a:xfrm>
            <a:off x="4359461" y="2046672"/>
            <a:ext cx="1728258" cy="31643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6964BD-439F-1BCB-FEAB-4B0B8A2BD818}"/>
              </a:ext>
            </a:extLst>
          </p:cNvPr>
          <p:cNvCxnSpPr>
            <a:cxnSpLocks/>
          </p:cNvCxnSpPr>
          <p:nvPr/>
        </p:nvCxnSpPr>
        <p:spPr>
          <a:xfrm flipV="1">
            <a:off x="4420957" y="4540704"/>
            <a:ext cx="1567518" cy="239487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34638BA-B4BE-052E-529A-E31D6A6C786E}"/>
              </a:ext>
            </a:extLst>
          </p:cNvPr>
          <p:cNvSpPr/>
          <p:nvPr/>
        </p:nvSpPr>
        <p:spPr>
          <a:xfrm>
            <a:off x="10025681" y="2050050"/>
            <a:ext cx="1728258" cy="31643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0EB711-FA92-59CA-0764-B932C1D58EB1}"/>
              </a:ext>
            </a:extLst>
          </p:cNvPr>
          <p:cNvCxnSpPr>
            <a:cxnSpLocks/>
          </p:cNvCxnSpPr>
          <p:nvPr/>
        </p:nvCxnSpPr>
        <p:spPr>
          <a:xfrm flipV="1">
            <a:off x="10046089" y="4068536"/>
            <a:ext cx="1676432" cy="307366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4">
            <a:extLst>
              <a:ext uri="{FF2B5EF4-FFF2-40B4-BE49-F238E27FC236}">
                <a16:creationId xmlns:a16="http://schemas.microsoft.com/office/drawing/2014/main" id="{3D6A0028-07FC-6AF1-CC2D-8F95DE8D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80" y="5673330"/>
            <a:ext cx="5937075" cy="10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Commodity Index – Plastic Water Pipe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132% from Jan 2020 to June 2023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5D73CCF6-9B72-6CA8-F74D-660AC3372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545" y="5682456"/>
            <a:ext cx="5519394" cy="101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Water Treatment Chemical Index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31% from Jan 2020 to June 2023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EF84A8-FAB3-28AC-0115-FD155B8027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6800" y="152400"/>
            <a:ext cx="10058400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</p:spTree>
    <p:extLst>
      <p:ext uri="{BB962C8B-B14F-4D97-AF65-F5344CB8AC3E}">
        <p14:creationId xmlns:p14="http://schemas.microsoft.com/office/powerpoint/2010/main" val="6415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D Graph">
            <a:hlinkClick r:id="rId3" tooltip="View this chart in your browser. "/>
            <a:extLst>
              <a:ext uri="{FF2B5EF4-FFF2-40B4-BE49-F238E27FC236}">
                <a16:creationId xmlns:a16="http://schemas.microsoft.com/office/drawing/2014/main" id="{A4A31E74-3B82-01EF-5DA1-5B96BB92E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" y="1264075"/>
            <a:ext cx="8294888" cy="5593925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53852F5-D35C-95AF-B356-1F8880CC7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191" y="654475"/>
            <a:ext cx="11948809" cy="609600"/>
          </a:xfrm>
        </p:spPr>
        <p:txBody>
          <a:bodyPr/>
          <a:lstStyle/>
          <a:p>
            <a:r>
              <a:rPr lang="en-US" sz="3600" dirty="0"/>
              <a:t>Water / Wastewater Construction Materials </a:t>
            </a:r>
            <a:r>
              <a:rPr lang="en-US" dirty="0"/>
              <a:t>Increases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BCB3F-5033-3F27-1B7C-E49A5FE851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34801" y="152401"/>
            <a:ext cx="304799" cy="304796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D01415F-5F32-4771-AE74-55868ADB41C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06020F-578A-AE7C-D3F1-8F22FBEEFC54}"/>
              </a:ext>
            </a:extLst>
          </p:cNvPr>
          <p:cNvSpPr txBox="1"/>
          <p:nvPr/>
        </p:nvSpPr>
        <p:spPr>
          <a:xfrm>
            <a:off x="8396639" y="2045100"/>
            <a:ext cx="37953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Producer Price Index: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Ductile Iron = 229%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Plastics Water Pipe = 120%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Electrical Machinery &amp; Equipment = 69%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DA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Concrete = 65%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AEF56-FBB9-90F6-6151-6907FEA88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59" y="2129837"/>
            <a:ext cx="1498020" cy="535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D1806-77C4-F280-41D5-55848229E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59" y="152401"/>
            <a:ext cx="10059272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531874-E3D1-93BB-0EDE-A7B3897A04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C8F738-A38C-DDB2-1FED-3D721F238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8E0F2A8-67C4-E14B-CA9B-268A148A1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068022"/>
              </p:ext>
            </p:extLst>
          </p:nvPr>
        </p:nvGraphicFramePr>
        <p:xfrm>
          <a:off x="497540" y="1626721"/>
          <a:ext cx="10927977" cy="3749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A79234-6E39-A175-E626-D54C3F77AB8E}"/>
              </a:ext>
            </a:extLst>
          </p:cNvPr>
          <p:cNvSpPr txBox="1"/>
          <p:nvPr/>
        </p:nvSpPr>
        <p:spPr>
          <a:xfrm>
            <a:off x="1697691" y="5382161"/>
            <a:ext cx="10037110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Annual cash flow deficits beginning in FY 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Rates don’t fund operating expenses by FY 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Reserves are exhausted in FY 27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3431665-0755-4B81-07A0-A699315D9E0D}"/>
              </a:ext>
            </a:extLst>
          </p:cNvPr>
          <p:cNvSpPr txBox="1">
            <a:spLocks/>
          </p:cNvSpPr>
          <p:nvPr/>
        </p:nvSpPr>
        <p:spPr>
          <a:xfrm>
            <a:off x="649115" y="842606"/>
            <a:ext cx="10574694" cy="6096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latin typeface="Century Gothic" panose="020B0502020202020204" pitchFamily="34" charset="0"/>
              </a:rPr>
              <a:t>Financial Results: Existing 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3FD66-714D-4771-971E-76EB3BFE4BA5}"/>
              </a:ext>
            </a:extLst>
          </p:cNvPr>
          <p:cNvSpPr txBox="1"/>
          <p:nvPr/>
        </p:nvSpPr>
        <p:spPr>
          <a:xfrm>
            <a:off x="1671169" y="6397824"/>
            <a:ext cx="921385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</a:rPr>
              <a:t>Existing rates are insufficient to fund annual operating expenses and capital needs</a:t>
            </a:r>
          </a:p>
        </p:txBody>
      </p:sp>
    </p:spTree>
    <p:extLst>
      <p:ext uri="{BB962C8B-B14F-4D97-AF65-F5344CB8AC3E}">
        <p14:creationId xmlns:p14="http://schemas.microsoft.com/office/powerpoint/2010/main" val="195596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F6ED4B-A5BE-7F7F-5CAD-0A44B20037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Cost Allocation Results</a:t>
            </a:r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89B3A9A1-0B54-AD46-47F7-20BF825E5E2F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3684469734"/>
              </p:ext>
            </p:extLst>
          </p:nvPr>
        </p:nvGraphicFramePr>
        <p:xfrm>
          <a:off x="1066800" y="1914525"/>
          <a:ext cx="50292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D7588-280C-F6DF-F67B-B08AF8156C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IRCDUS Comprehensive Rate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A062C-CBFF-F1E2-4F76-BFB73A7A75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BB4CE6-983B-C999-F32A-26AC634CFE46}"/>
              </a:ext>
            </a:extLst>
          </p:cNvPr>
          <p:cNvSpPr txBox="1">
            <a:spLocks/>
          </p:cNvSpPr>
          <p:nvPr/>
        </p:nvSpPr>
        <p:spPr>
          <a:xfrm>
            <a:off x="6096000" y="2657475"/>
            <a:ext cx="5943599" cy="2562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“Snapshot” of revenues and costs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Common for some variance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Supports the higher rate adjustment in FY 25 for sewer to “catch-up”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0328749"/>
      </p:ext>
    </p:extLst>
  </p:cSld>
  <p:clrMapOvr>
    <a:masterClrMapping/>
  </p:clrMapOvr>
</p:sld>
</file>

<file path=ppt/theme/theme1.xml><?xml version="1.0" encoding="utf-8"?>
<a:theme xmlns:a="http://schemas.openxmlformats.org/drawingml/2006/main" name="Stantec Master - Light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_3.pptx" id="{E464E41E-BAAF-46D1-B6A5-94B04262B8F4}" vid="{18E25324-D102-4375-81DB-93D027FABEA1}"/>
    </a:ext>
  </a:extLst>
</a:theme>
</file>

<file path=ppt/theme/theme2.xml><?xml version="1.0" encoding="utf-8"?>
<a:theme xmlns:a="http://schemas.openxmlformats.org/drawingml/2006/main" name="1_Stantec Master - Dark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_3.pptx" id="{E464E41E-BAAF-46D1-B6A5-94B04262B8F4}" vid="{18E25324-D102-4375-81DB-93D027FABEA1}"/>
    </a:ext>
  </a:extLst>
</a:theme>
</file>

<file path=ppt/theme/theme3.xml><?xml version="1.0" encoding="utf-8"?>
<a:theme xmlns:a="http://schemas.openxmlformats.org/drawingml/2006/main" name="Stantec Moments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antec 1">
    <a:dk1>
      <a:srgbClr val="222222"/>
    </a:dk1>
    <a:lt1>
      <a:sysClr val="window" lastClr="FFFFFF"/>
    </a:lt1>
    <a:dk2>
      <a:srgbClr val="ED7000"/>
    </a:dk2>
    <a:lt2>
      <a:srgbClr val="333333"/>
    </a:lt2>
    <a:accent1>
      <a:srgbClr val="636363"/>
    </a:accent1>
    <a:accent2>
      <a:srgbClr val="A1A1A1"/>
    </a:accent2>
    <a:accent3>
      <a:srgbClr val="D1D1D1"/>
    </a:accent3>
    <a:accent4>
      <a:srgbClr val="007DA3"/>
    </a:accent4>
    <a:accent5>
      <a:srgbClr val="E9C500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Stantec 1">
    <a:dk1>
      <a:srgbClr val="222222"/>
    </a:dk1>
    <a:lt1>
      <a:sysClr val="window" lastClr="FFFFFF"/>
    </a:lt1>
    <a:dk2>
      <a:srgbClr val="ED7000"/>
    </a:dk2>
    <a:lt2>
      <a:srgbClr val="333333"/>
    </a:lt2>
    <a:accent1>
      <a:srgbClr val="636363"/>
    </a:accent1>
    <a:accent2>
      <a:srgbClr val="A1A1A1"/>
    </a:accent2>
    <a:accent3>
      <a:srgbClr val="D1D1D1"/>
    </a:accent3>
    <a:accent4>
      <a:srgbClr val="007DA3"/>
    </a:accent4>
    <a:accent5>
      <a:srgbClr val="E9C500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32844</TotalTime>
  <Words>1513</Words>
  <Application>Microsoft Office PowerPoint</Application>
  <PresentationFormat>Widescreen</PresentationFormat>
  <Paragraphs>348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Wingdings</vt:lpstr>
      <vt:lpstr>Stantec Master - Light</vt:lpstr>
      <vt:lpstr>1_Stantec Master - Dark</vt:lpstr>
      <vt:lpstr>Stantec Moments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Stantec Consulting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Dixon, Michael</dc:creator>
  <cp:lastModifiedBy>Burnham, Andrew</cp:lastModifiedBy>
  <cp:revision>716</cp:revision>
  <cp:lastPrinted>2023-01-24T18:02:09Z</cp:lastPrinted>
  <dcterms:created xsi:type="dcterms:W3CDTF">2019-01-15T15:25:52Z</dcterms:created>
  <dcterms:modified xsi:type="dcterms:W3CDTF">2024-07-18T20:01:21Z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58c4265-1c65-4ae3-8c4b-6f23871e1b75_Enabled">
    <vt:lpwstr>true</vt:lpwstr>
  </property>
  <property fmtid="{D5CDD505-2E9C-101B-9397-08002B2CF9AE}" pid="3" name="MSIP_Label_158c4265-1c65-4ae3-8c4b-6f23871e1b75_SetDate">
    <vt:lpwstr>2020-03-26T16:49:38Z</vt:lpwstr>
  </property>
  <property fmtid="{D5CDD505-2E9C-101B-9397-08002B2CF9AE}" pid="4" name="MSIP_Label_158c4265-1c65-4ae3-8c4b-6f23871e1b75_Method">
    <vt:lpwstr>Standard</vt:lpwstr>
  </property>
  <property fmtid="{D5CDD505-2E9C-101B-9397-08002B2CF9AE}" pid="5" name="MSIP_Label_158c4265-1c65-4ae3-8c4b-6f23871e1b75_Name">
    <vt:lpwstr>158c4265-1c65-4ae3-8c4b-6f23871e1b75</vt:lpwstr>
  </property>
  <property fmtid="{D5CDD505-2E9C-101B-9397-08002B2CF9AE}" pid="6" name="MSIP_Label_158c4265-1c65-4ae3-8c4b-6f23871e1b75_SiteId">
    <vt:lpwstr>413c6f2c-219a-4692-97d3-f2b4d80281e7</vt:lpwstr>
  </property>
  <property fmtid="{D5CDD505-2E9C-101B-9397-08002B2CF9AE}" pid="7" name="MSIP_Label_158c4265-1c65-4ae3-8c4b-6f23871e1b75_ActionId">
    <vt:lpwstr>81912218-4dde-4878-8367-0000085bf598</vt:lpwstr>
  </property>
  <property fmtid="{D5CDD505-2E9C-101B-9397-08002B2CF9AE}" pid="8" name="MSIP_Label_158c4265-1c65-4ae3-8c4b-6f23871e1b75_ContentBits">
    <vt:lpwstr>0</vt:lpwstr>
  </property>
</Properties>
</file>