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6" r:id="rId10"/>
    <p:sldId id="267" r:id="rId11"/>
    <p:sldId id="265" r:id="rId12"/>
  </p:sldIdLst>
  <p:sldSz cx="14630400" cy="8229600"/>
  <p:notesSz cx="8229600" cy="14630400"/>
  <p:embeddedFontLst>
    <p:embeddedFont>
      <p:font typeface="PT Sans" panose="020B0503020203020204" pitchFamily="34" charset="0"/>
      <p:regular r:id="rId14"/>
      <p:bold r:id="rId15"/>
    </p:embeddedFont>
    <p:embeddedFont>
      <p:font typeface="PT Sans Bold" panose="020B0703020203020204" pitchFamily="34" charset="0"/>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3" d="100"/>
          <a:sy n="83" d="100"/>
        </p:scale>
        <p:origin x="92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33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9BA3-F378-AA3E-3748-A9E4CF911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D75D3-0C31-F2F3-C880-D397FCE6A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011A8-1496-0733-15C5-3AF7093B54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963773-50FA-3A8C-5EC7-2A1DD3B53F74}"/>
              </a:ext>
            </a:extLst>
          </p:cNvPr>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267891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dirty="0"/>
              <a:t>In this example, we explore a project delay using the 5 Whys technique. Each 'Why' helps us drill down to the root cause of the issue, revealing the importance of planning and resource management. This exercise illustrates how critical thinking can uncover underlying problems that may not be immediately apparent.</a:t>
            </a:r>
          </a:p>
        </p:txBody>
      </p:sp>
    </p:spTree>
    <p:extLst>
      <p:ext uri="{BB962C8B-B14F-4D97-AF65-F5344CB8AC3E}">
        <p14:creationId xmlns:p14="http://schemas.microsoft.com/office/powerpoint/2010/main" val="239120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5BA0-912A-B910-04A8-C1B5A5BD0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7084D-52AD-78AC-2DAF-D78DAD516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300F3-0564-2F0D-2A46-F503469EA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303FF3-9832-3D37-FE5F-E3CF1C96A5E4}"/>
              </a:ext>
            </a:extLst>
          </p:cNvPr>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237841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1A1A1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241947"/>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Breaking the Stalemate </a:t>
            </a:r>
          </a:p>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A Workshop to Overcome Inertia</a:t>
            </a:r>
            <a:endParaRPr lang="en-US" sz="3900" dirty="0"/>
          </a:p>
        </p:txBody>
      </p:sp>
      <p:sp>
        <p:nvSpPr>
          <p:cNvPr id="4" name="Text 1"/>
          <p:cNvSpPr/>
          <p:nvPr/>
        </p:nvSpPr>
        <p:spPr>
          <a:xfrm>
            <a:off x="793790" y="4399836"/>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Inertia can quietly take hold in teams, delaying decisions, dulling enthusiasm, and blocking progress. </a:t>
            </a:r>
          </a:p>
          <a:p>
            <a:pPr marL="0" indent="0" algn="l">
              <a:lnSpc>
                <a:spcPts val="2500"/>
              </a:lnSpc>
              <a:buNone/>
            </a:pPr>
            <a:endParaRPr lang="en-US" sz="1550" dirty="0">
              <a:solidFill>
                <a:srgbClr val="FFFFFF"/>
              </a:solidFill>
              <a:latin typeface="PT Sans" pitchFamily="34" charset="0"/>
              <a:ea typeface="PT Sans" pitchFamily="34" charset="-122"/>
              <a:cs typeface="PT Sans" pitchFamily="34" charset="-120"/>
            </a:endParaRPr>
          </a:p>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This 60-minute workshop is designed to help teams </a:t>
            </a:r>
            <a:r>
              <a:rPr lang="en-US" sz="1550" dirty="0" err="1">
                <a:solidFill>
                  <a:srgbClr val="FFFFFF"/>
                </a:solidFill>
                <a:latin typeface="PT Sans" pitchFamily="34" charset="0"/>
                <a:ea typeface="PT Sans" pitchFamily="34" charset="-122"/>
                <a:cs typeface="PT Sans" pitchFamily="34" charset="-120"/>
              </a:rPr>
              <a:t>recognise</a:t>
            </a:r>
            <a:r>
              <a:rPr lang="en-US" sz="1550" dirty="0">
                <a:solidFill>
                  <a:srgbClr val="FFFFFF"/>
                </a:solidFill>
                <a:latin typeface="PT Sans" pitchFamily="34" charset="0"/>
                <a:ea typeface="PT Sans" pitchFamily="34" charset="-122"/>
                <a:cs typeface="PT Sans" pitchFamily="34" charset="-120"/>
              </a:rPr>
              <a:t> where inertia exists, understand what's causing it, and co-create simple, practical actions to re-energize and move forward. It's not about blame, it's about clarity, choice, and momentum.</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CD1AE-212B-FE56-6F1E-4BED5A2FCE9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09E6C165-305B-133F-A7F7-FDAF3ED28ED5}"/>
              </a:ext>
            </a:extLst>
          </p:cNvPr>
          <p:cNvSpPr/>
          <p:nvPr/>
        </p:nvSpPr>
        <p:spPr>
          <a:xfrm>
            <a:off x="793790" y="2241947"/>
            <a:ext cx="7556421" cy="1860233"/>
          </a:xfrm>
          <a:prstGeom prst="rect">
            <a:avLst/>
          </a:prstGeom>
          <a:noFill/>
          <a:ln/>
        </p:spPr>
        <p:txBody>
          <a:bodyPr wrap="square" lIns="0" tIns="0" rIns="0" bIns="0" rtlCol="0" anchor="t"/>
          <a:lstStyle/>
          <a:p>
            <a:pPr marL="0" indent="0" algn="l">
              <a:lnSpc>
                <a:spcPts val="4850"/>
              </a:lnSpc>
              <a:buNone/>
            </a:pPr>
            <a:r>
              <a:rPr lang="en-GB" sz="3900" b="1" dirty="0">
                <a:solidFill>
                  <a:srgbClr val="FFFFFF"/>
                </a:solidFill>
                <a:latin typeface="PT Sans Bold" pitchFamily="34" charset="0"/>
                <a:ea typeface="PT Sans Bold" pitchFamily="34" charset="-122"/>
                <a:cs typeface="PT Sans Bold" pitchFamily="34" charset="-120"/>
              </a:rPr>
              <a:t>5 Whys Example: Delayed Project</a:t>
            </a:r>
          </a:p>
        </p:txBody>
      </p:sp>
      <p:sp>
        <p:nvSpPr>
          <p:cNvPr id="4" name="Text 1">
            <a:extLst>
              <a:ext uri="{FF2B5EF4-FFF2-40B4-BE49-F238E27FC236}">
                <a16:creationId xmlns:a16="http://schemas.microsoft.com/office/drawing/2014/main" id="{B5204BEC-899A-E3C7-4D21-C6DE95FEC304}"/>
              </a:ext>
            </a:extLst>
          </p:cNvPr>
          <p:cNvSpPr/>
          <p:nvPr/>
        </p:nvSpPr>
        <p:spPr>
          <a:xfrm>
            <a:off x="793790" y="4399836"/>
            <a:ext cx="7556421" cy="1587698"/>
          </a:xfrm>
          <a:prstGeom prst="rect">
            <a:avLst/>
          </a:prstGeom>
          <a:noFill/>
          <a:ln/>
        </p:spPr>
        <p:txBody>
          <a:bodyPr wrap="square" lIns="0" tIns="0" rIns="0" bIns="0" rtlCol="0" anchor="t"/>
          <a:lstStyle/>
          <a:p>
            <a:pPr marL="0" indent="0" algn="l">
              <a:lnSpc>
                <a:spcPts val="2500"/>
              </a:lnSpc>
              <a:buNone/>
            </a:pPr>
            <a:endParaRPr lang="en-US" sz="1550" dirty="0"/>
          </a:p>
        </p:txBody>
      </p:sp>
      <p:pic>
        <p:nvPicPr>
          <p:cNvPr id="5" name="Picture 4" descr="Yellow question mark">
            <a:extLst>
              <a:ext uri="{FF2B5EF4-FFF2-40B4-BE49-F238E27FC236}">
                <a16:creationId xmlns:a16="http://schemas.microsoft.com/office/drawing/2014/main" id="{EEA14E15-1E10-C1ED-F9C3-A41E7D218455}"/>
              </a:ext>
            </a:extLst>
          </p:cNvPr>
          <p:cNvPicPr>
            <a:picLocks noChangeAspect="1"/>
          </p:cNvPicPr>
          <p:nvPr/>
        </p:nvPicPr>
        <p:blipFill>
          <a:blip r:embed="rId3"/>
          <a:srcRect l="34471" r="21031"/>
          <a:stretch>
            <a:fillRect/>
          </a:stretch>
        </p:blipFill>
        <p:spPr>
          <a:xfrm>
            <a:off x="8526943" y="10"/>
            <a:ext cx="6103457" cy="8229590"/>
          </a:xfrm>
          <a:prstGeom prst="rect">
            <a:avLst/>
          </a:prstGeom>
        </p:spPr>
      </p:pic>
      <p:sp>
        <p:nvSpPr>
          <p:cNvPr id="7" name="TextBox 6">
            <a:extLst>
              <a:ext uri="{FF2B5EF4-FFF2-40B4-BE49-F238E27FC236}">
                <a16:creationId xmlns:a16="http://schemas.microsoft.com/office/drawing/2014/main" id="{3444D71A-0EC1-5D6E-9379-01FE0CCBAD2A}"/>
              </a:ext>
            </a:extLst>
          </p:cNvPr>
          <p:cNvSpPr txBox="1"/>
          <p:nvPr/>
        </p:nvSpPr>
        <p:spPr>
          <a:xfrm>
            <a:off x="793790" y="3826092"/>
            <a:ext cx="7315200" cy="2677656"/>
          </a:xfrm>
          <a:prstGeom prst="rect">
            <a:avLst/>
          </a:prstGeom>
          <a:noFill/>
        </p:spPr>
        <p:txBody>
          <a:bodyPr wrap="square">
            <a:spAutoFit/>
          </a:bodyPr>
          <a:lstStyle/>
          <a:p>
            <a:pPr marL="342900" indent="-342900">
              <a:buFont typeface="Arial" panose="020B0604020202020204" pitchFamily="34" charset="0"/>
              <a:buChar char="•"/>
            </a:pPr>
            <a:r>
              <a:rPr lang="en-GB" sz="2400" dirty="0">
                <a:solidFill>
                  <a:schemeClr val="bg1"/>
                </a:solidFill>
              </a:rPr>
              <a:t>Why was the project delayed? </a:t>
            </a:r>
            <a:r>
              <a:rPr lang="en-GB" sz="2400" dirty="0">
                <a:solidFill>
                  <a:srgbClr val="00B0F0"/>
                </a:solidFill>
              </a:rPr>
              <a:t>Lack of resources.</a:t>
            </a:r>
          </a:p>
          <a:p>
            <a:pPr marL="342900" indent="-342900">
              <a:buFont typeface="Arial" panose="020B0604020202020204" pitchFamily="34" charset="0"/>
              <a:buChar char="•"/>
            </a:pPr>
            <a:r>
              <a:rPr lang="en-GB" sz="2400" dirty="0">
                <a:solidFill>
                  <a:schemeClr val="bg1"/>
                </a:solidFill>
              </a:rPr>
              <a:t>Why were there insufficient resources? </a:t>
            </a:r>
            <a:r>
              <a:rPr lang="en-GB" sz="2400" dirty="0">
                <a:solidFill>
                  <a:srgbClr val="00B0F0"/>
                </a:solidFill>
              </a:rPr>
              <a:t>Unexpected team member absence.</a:t>
            </a:r>
          </a:p>
          <a:p>
            <a:pPr marL="342900" indent="-342900">
              <a:buFont typeface="Arial" panose="020B0604020202020204" pitchFamily="34" charset="0"/>
              <a:buChar char="•"/>
            </a:pPr>
            <a:r>
              <a:rPr lang="en-GB" sz="2400" dirty="0">
                <a:solidFill>
                  <a:schemeClr val="bg1"/>
                </a:solidFill>
              </a:rPr>
              <a:t>Why did the team member miss work? </a:t>
            </a:r>
            <a:r>
              <a:rPr lang="en-GB" sz="2400" dirty="0">
                <a:solidFill>
                  <a:srgbClr val="00B0F0"/>
                </a:solidFill>
              </a:rPr>
              <a:t>Illness.</a:t>
            </a:r>
          </a:p>
          <a:p>
            <a:pPr marL="342900" indent="-342900">
              <a:buFont typeface="Arial" panose="020B0604020202020204" pitchFamily="34" charset="0"/>
              <a:buChar char="•"/>
            </a:pPr>
            <a:r>
              <a:rPr lang="en-GB" sz="2400" dirty="0">
                <a:solidFill>
                  <a:schemeClr val="bg1"/>
                </a:solidFill>
              </a:rPr>
              <a:t>Why wasn't there a backup plan? </a:t>
            </a:r>
            <a:r>
              <a:rPr lang="en-GB" sz="2400" dirty="0">
                <a:solidFill>
                  <a:srgbClr val="00B0F0"/>
                </a:solidFill>
              </a:rPr>
              <a:t>Lack of foresight</a:t>
            </a:r>
            <a:r>
              <a:rPr lang="en-GB" sz="2400" dirty="0">
                <a:solidFill>
                  <a:schemeClr val="bg1"/>
                </a:solidFill>
              </a:rPr>
              <a:t>.</a:t>
            </a:r>
          </a:p>
          <a:p>
            <a:pPr marL="342900" indent="-342900">
              <a:buFont typeface="Arial" panose="020B0604020202020204" pitchFamily="34" charset="0"/>
              <a:buChar char="•"/>
            </a:pPr>
            <a:r>
              <a:rPr lang="en-GB" sz="2400" dirty="0">
                <a:solidFill>
                  <a:schemeClr val="bg1"/>
                </a:solidFill>
              </a:rPr>
              <a:t>Why didn't we plan for absences? </a:t>
            </a:r>
            <a:r>
              <a:rPr lang="en-GB" sz="2400" dirty="0">
                <a:solidFill>
                  <a:srgbClr val="00B0F0"/>
                </a:solidFill>
              </a:rPr>
              <a:t>Inadequate project management.</a:t>
            </a:r>
          </a:p>
        </p:txBody>
      </p:sp>
      <p:sp>
        <p:nvSpPr>
          <p:cNvPr id="6" name="TextBox 5">
            <a:extLst>
              <a:ext uri="{FF2B5EF4-FFF2-40B4-BE49-F238E27FC236}">
                <a16:creationId xmlns:a16="http://schemas.microsoft.com/office/drawing/2014/main" id="{17049F2A-9E99-5F3A-ED19-9DD382ABAF57}"/>
              </a:ext>
            </a:extLst>
          </p:cNvPr>
          <p:cNvSpPr txBox="1"/>
          <p:nvPr/>
        </p:nvSpPr>
        <p:spPr>
          <a:xfrm>
            <a:off x="793790" y="3118007"/>
            <a:ext cx="7315200" cy="461665"/>
          </a:xfrm>
          <a:prstGeom prst="rect">
            <a:avLst/>
          </a:prstGeom>
          <a:noFill/>
        </p:spPr>
        <p:txBody>
          <a:bodyPr wrap="square">
            <a:spAutoFit/>
          </a:bodyPr>
          <a:lstStyle/>
          <a:p>
            <a:r>
              <a:rPr lang="en-GB" sz="2400" dirty="0">
                <a:solidFill>
                  <a:schemeClr val="bg1"/>
                </a:solidFill>
              </a:rPr>
              <a:t>Identify the project delay as the main issue.</a:t>
            </a:r>
          </a:p>
        </p:txBody>
      </p:sp>
    </p:spTree>
    <p:extLst>
      <p:ext uri="{BB962C8B-B14F-4D97-AF65-F5344CB8AC3E}">
        <p14:creationId xmlns:p14="http://schemas.microsoft.com/office/powerpoint/2010/main" val="1754339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3A00D85-1DF8-4EC1-8D15-195053DBFE4F}"/>
              </a:ext>
            </a:extLst>
          </p:cNvPr>
          <p:cNvSpPr txBox="1"/>
          <p:nvPr/>
        </p:nvSpPr>
        <p:spPr>
          <a:xfrm>
            <a:off x="735177" y="724204"/>
            <a:ext cx="4264095" cy="18324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5 Whys Example: Delayed Project</a:t>
            </a:r>
          </a:p>
        </p:txBody>
      </p:sp>
      <p:sp>
        <p:nvSpPr>
          <p:cNvPr id="4" name="TextBox 3">
            <a:extLst>
              <a:ext uri="{FF2B5EF4-FFF2-40B4-BE49-F238E27FC236}">
                <a16:creationId xmlns:a16="http://schemas.microsoft.com/office/drawing/2014/main" id="{0CDED729-4992-489C-8C28-208F4FE2756A}"/>
              </a:ext>
            </a:extLst>
          </p:cNvPr>
          <p:cNvSpPr txBox="1"/>
          <p:nvPr/>
        </p:nvSpPr>
        <p:spPr>
          <a:xfrm>
            <a:off x="735177" y="2655417"/>
            <a:ext cx="4264095" cy="4946904"/>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sz="2000" dirty="0"/>
              <a:t>Identify the project delay as the main issue.</a:t>
            </a:r>
          </a:p>
          <a:p>
            <a:pPr indent="-228600">
              <a:lnSpc>
                <a:spcPct val="110000"/>
              </a:lnSpc>
              <a:spcAft>
                <a:spcPts val="600"/>
              </a:spcAft>
              <a:buFont typeface="Arial" panose="020B0604020202020204" pitchFamily="34" charset="0"/>
              <a:buChar char="•"/>
            </a:pPr>
            <a:r>
              <a:rPr lang="en-US" sz="2000" dirty="0"/>
              <a:t>Why was the project delayed? Lack of resources.</a:t>
            </a:r>
          </a:p>
          <a:p>
            <a:pPr indent="-228600">
              <a:lnSpc>
                <a:spcPct val="110000"/>
              </a:lnSpc>
              <a:spcAft>
                <a:spcPts val="600"/>
              </a:spcAft>
              <a:buFont typeface="Arial" panose="020B0604020202020204" pitchFamily="34" charset="0"/>
              <a:buChar char="•"/>
            </a:pPr>
            <a:r>
              <a:rPr lang="en-US" sz="2000" dirty="0"/>
              <a:t>Why were there insufficient resources? Unexpected team member absence.</a:t>
            </a:r>
          </a:p>
          <a:p>
            <a:pPr indent="-228600">
              <a:lnSpc>
                <a:spcPct val="110000"/>
              </a:lnSpc>
              <a:spcAft>
                <a:spcPts val="600"/>
              </a:spcAft>
              <a:buFont typeface="Arial" panose="020B0604020202020204" pitchFamily="34" charset="0"/>
              <a:buChar char="•"/>
            </a:pPr>
            <a:r>
              <a:rPr lang="en-US" sz="2000" dirty="0"/>
              <a:t>Why did the team member miss work? Illness.</a:t>
            </a:r>
          </a:p>
          <a:p>
            <a:pPr indent="-228600">
              <a:lnSpc>
                <a:spcPct val="110000"/>
              </a:lnSpc>
              <a:spcAft>
                <a:spcPts val="600"/>
              </a:spcAft>
              <a:buFont typeface="Arial" panose="020B0604020202020204" pitchFamily="34" charset="0"/>
              <a:buChar char="•"/>
            </a:pPr>
            <a:r>
              <a:rPr lang="en-US" sz="2000" dirty="0"/>
              <a:t>Why wasn't there a backup plan? Lack of foresight.</a:t>
            </a:r>
          </a:p>
          <a:p>
            <a:pPr indent="-228600">
              <a:lnSpc>
                <a:spcPct val="110000"/>
              </a:lnSpc>
              <a:spcAft>
                <a:spcPts val="600"/>
              </a:spcAft>
              <a:buFont typeface="Arial" panose="020B0604020202020204" pitchFamily="34" charset="0"/>
              <a:buChar char="•"/>
            </a:pPr>
            <a:r>
              <a:rPr lang="en-US" sz="2000" dirty="0"/>
              <a:t>Why didn't we plan for absences? Inadequate project management.</a:t>
            </a:r>
          </a:p>
        </p:txBody>
      </p:sp>
      <p:pic>
        <p:nvPicPr>
          <p:cNvPr id="2" name="Picture 1" descr="Business meeting people table">
            <a:extLst>
              <a:ext uri="{FF2B5EF4-FFF2-40B4-BE49-F238E27FC236}">
                <a16:creationId xmlns:a16="http://schemas.microsoft.com/office/drawing/2014/main" id="{3B6A0C45-E09B-4B32-A745-B13A524C2023}"/>
              </a:ext>
            </a:extLst>
          </p:cNvPr>
          <p:cNvPicPr>
            <a:picLocks noChangeAspect="1"/>
          </p:cNvPicPr>
          <p:nvPr/>
        </p:nvPicPr>
        <p:blipFill>
          <a:blip r:embed="rId3"/>
          <a:srcRect l="7844" r="10797"/>
          <a:stretch>
            <a:fillRect/>
          </a:stretch>
        </p:blipFill>
        <p:spPr>
          <a:xfrm>
            <a:off x="5703060" y="10"/>
            <a:ext cx="8927340" cy="8229590"/>
          </a:xfrm>
          <a:prstGeom prst="rect">
            <a:avLst/>
          </a:prstGeom>
        </p:spPr>
      </p:pic>
    </p:spTree>
    <p:extLst>
      <p:ext uri="{BB962C8B-B14F-4D97-AF65-F5344CB8AC3E}">
        <p14:creationId xmlns:p14="http://schemas.microsoft.com/office/powerpoint/2010/main" val="266135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3930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Workshop Overview</a:t>
            </a:r>
            <a:endParaRPr lang="en-US" sz="3900" dirty="0"/>
          </a:p>
        </p:txBody>
      </p:sp>
      <p:sp>
        <p:nvSpPr>
          <p:cNvPr id="3" name="Shape 1"/>
          <p:cNvSpPr/>
          <p:nvPr/>
        </p:nvSpPr>
        <p:spPr>
          <a:xfrm>
            <a:off x="793790" y="2156222"/>
            <a:ext cx="12434649" cy="4393287"/>
          </a:xfrm>
          <a:prstGeom prst="roundRect">
            <a:avLst>
              <a:gd name="adj" fmla="val 1897"/>
            </a:avLst>
          </a:prstGeom>
          <a:noFill/>
          <a:ln w="7620">
            <a:solidFill>
              <a:srgbClr val="FFFFFF">
                <a:alpha val="24000"/>
              </a:srgbClr>
            </a:solidFill>
            <a:prstDash val="solid"/>
          </a:ln>
        </p:spPr>
        <p:txBody>
          <a:bodyPr/>
          <a:lstStyle/>
          <a:p>
            <a:endParaRPr lang="en-GB" dirty="0"/>
          </a:p>
        </p:txBody>
      </p:sp>
      <p:sp>
        <p:nvSpPr>
          <p:cNvPr id="4" name="Shape 2"/>
          <p:cNvSpPr/>
          <p:nvPr/>
        </p:nvSpPr>
        <p:spPr>
          <a:xfrm>
            <a:off x="801410" y="2163842"/>
            <a:ext cx="12418100" cy="570905"/>
          </a:xfrm>
          <a:prstGeom prst="rect">
            <a:avLst/>
          </a:prstGeom>
          <a:solidFill>
            <a:srgbClr val="FFFFFF">
              <a:alpha val="4000"/>
            </a:srgbClr>
          </a:solidFill>
          <a:ln/>
        </p:spPr>
        <p:txBody>
          <a:bodyPr/>
          <a:lstStyle/>
          <a:p>
            <a:endParaRPr lang="en-GB" dirty="0"/>
          </a:p>
        </p:txBody>
      </p:sp>
      <p:sp>
        <p:nvSpPr>
          <p:cNvPr id="5" name="Text 3"/>
          <p:cNvSpPr/>
          <p:nvPr/>
        </p:nvSpPr>
        <p:spPr>
          <a:xfrm>
            <a:off x="1001316" y="2290524"/>
            <a:ext cx="3738324"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PT Sans" pitchFamily="34" charset="0"/>
                <a:ea typeface="PT Sans" pitchFamily="34" charset="-122"/>
                <a:cs typeface="PT Sans" pitchFamily="34" charset="-120"/>
              </a:rPr>
              <a:t>Section</a:t>
            </a:r>
            <a:endParaRPr lang="en-US" sz="1550" dirty="0"/>
          </a:p>
        </p:txBody>
      </p:sp>
      <p:sp>
        <p:nvSpPr>
          <p:cNvPr id="6" name="Text 4"/>
          <p:cNvSpPr/>
          <p:nvPr/>
        </p:nvSpPr>
        <p:spPr>
          <a:xfrm>
            <a:off x="5143976" y="2290524"/>
            <a:ext cx="3734514"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PT Sans" pitchFamily="34" charset="0"/>
                <a:ea typeface="PT Sans" pitchFamily="34" charset="-122"/>
                <a:cs typeface="PT Sans" pitchFamily="34" charset="-120"/>
              </a:rPr>
              <a:t>Time</a:t>
            </a:r>
            <a:endParaRPr lang="en-US" sz="1550" dirty="0"/>
          </a:p>
        </p:txBody>
      </p:sp>
      <p:sp>
        <p:nvSpPr>
          <p:cNvPr id="7" name="Text 5"/>
          <p:cNvSpPr/>
          <p:nvPr/>
        </p:nvSpPr>
        <p:spPr>
          <a:xfrm>
            <a:off x="9282827" y="2290524"/>
            <a:ext cx="3738324"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PT Sans" pitchFamily="34" charset="0"/>
                <a:ea typeface="PT Sans" pitchFamily="34" charset="-122"/>
                <a:cs typeface="PT Sans" pitchFamily="34" charset="-120"/>
              </a:rPr>
              <a:t>Purpose</a:t>
            </a:r>
            <a:endParaRPr lang="en-US" sz="1550" dirty="0"/>
          </a:p>
        </p:txBody>
      </p:sp>
      <p:sp>
        <p:nvSpPr>
          <p:cNvPr id="8" name="Shape 6"/>
          <p:cNvSpPr/>
          <p:nvPr/>
        </p:nvSpPr>
        <p:spPr>
          <a:xfrm>
            <a:off x="801410" y="2734747"/>
            <a:ext cx="12418100" cy="570905"/>
          </a:xfrm>
          <a:prstGeom prst="rect">
            <a:avLst/>
          </a:prstGeom>
          <a:solidFill>
            <a:srgbClr val="000000">
              <a:alpha val="4000"/>
            </a:srgbClr>
          </a:solidFill>
          <a:ln/>
        </p:spPr>
        <p:txBody>
          <a:bodyPr/>
          <a:lstStyle/>
          <a:p>
            <a:endParaRPr lang="en-GB" dirty="0"/>
          </a:p>
        </p:txBody>
      </p:sp>
      <p:sp>
        <p:nvSpPr>
          <p:cNvPr id="9" name="Text 7"/>
          <p:cNvSpPr/>
          <p:nvPr/>
        </p:nvSpPr>
        <p:spPr>
          <a:xfrm>
            <a:off x="1001316" y="2861429"/>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1. Welcome and Framing</a:t>
            </a:r>
            <a:endParaRPr lang="en-US" sz="1550" dirty="0"/>
          </a:p>
        </p:txBody>
      </p:sp>
      <p:sp>
        <p:nvSpPr>
          <p:cNvPr id="10" name="Text 8"/>
          <p:cNvSpPr/>
          <p:nvPr/>
        </p:nvSpPr>
        <p:spPr>
          <a:xfrm>
            <a:off x="5143976" y="2861429"/>
            <a:ext cx="373451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10 mins</a:t>
            </a:r>
            <a:endParaRPr lang="en-US" sz="1550" dirty="0"/>
          </a:p>
        </p:txBody>
      </p:sp>
      <p:sp>
        <p:nvSpPr>
          <p:cNvPr id="11" name="Text 9"/>
          <p:cNvSpPr/>
          <p:nvPr/>
        </p:nvSpPr>
        <p:spPr>
          <a:xfrm>
            <a:off x="9282827" y="2861429"/>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Set context, build safety, and define inertia</a:t>
            </a:r>
            <a:endParaRPr lang="en-US" sz="1550" dirty="0"/>
          </a:p>
        </p:txBody>
      </p:sp>
      <p:sp>
        <p:nvSpPr>
          <p:cNvPr id="12" name="Shape 10"/>
          <p:cNvSpPr/>
          <p:nvPr/>
        </p:nvSpPr>
        <p:spPr>
          <a:xfrm>
            <a:off x="801410" y="3305651"/>
            <a:ext cx="12418100" cy="888444"/>
          </a:xfrm>
          <a:prstGeom prst="rect">
            <a:avLst/>
          </a:prstGeom>
          <a:solidFill>
            <a:srgbClr val="FFFFFF">
              <a:alpha val="4000"/>
            </a:srgbClr>
          </a:solidFill>
          <a:ln/>
        </p:spPr>
        <p:txBody>
          <a:bodyPr/>
          <a:lstStyle/>
          <a:p>
            <a:endParaRPr lang="en-GB" dirty="0"/>
          </a:p>
        </p:txBody>
      </p:sp>
      <p:sp>
        <p:nvSpPr>
          <p:cNvPr id="13" name="Text 11"/>
          <p:cNvSpPr/>
          <p:nvPr/>
        </p:nvSpPr>
        <p:spPr>
          <a:xfrm>
            <a:off x="1001316" y="3432334"/>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2. Identifying Inertia</a:t>
            </a:r>
            <a:endParaRPr lang="en-US" sz="1550" dirty="0"/>
          </a:p>
        </p:txBody>
      </p:sp>
      <p:sp>
        <p:nvSpPr>
          <p:cNvPr id="14" name="Text 12"/>
          <p:cNvSpPr/>
          <p:nvPr/>
        </p:nvSpPr>
        <p:spPr>
          <a:xfrm>
            <a:off x="5143976" y="3432334"/>
            <a:ext cx="373451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15 mins</a:t>
            </a:r>
            <a:endParaRPr lang="en-US" sz="1550" dirty="0"/>
          </a:p>
        </p:txBody>
      </p:sp>
      <p:sp>
        <p:nvSpPr>
          <p:cNvPr id="15" name="Text 13"/>
          <p:cNvSpPr/>
          <p:nvPr/>
        </p:nvSpPr>
        <p:spPr>
          <a:xfrm>
            <a:off x="9282827" y="3432334"/>
            <a:ext cx="373832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Surface where and how inertia shows up in the team</a:t>
            </a:r>
            <a:endParaRPr lang="en-US" sz="1550" dirty="0"/>
          </a:p>
        </p:txBody>
      </p:sp>
      <p:sp>
        <p:nvSpPr>
          <p:cNvPr id="16" name="Shape 14"/>
          <p:cNvSpPr/>
          <p:nvPr/>
        </p:nvSpPr>
        <p:spPr>
          <a:xfrm>
            <a:off x="801410" y="4194096"/>
            <a:ext cx="12418100" cy="888444"/>
          </a:xfrm>
          <a:prstGeom prst="rect">
            <a:avLst/>
          </a:prstGeom>
          <a:solidFill>
            <a:srgbClr val="000000">
              <a:alpha val="4000"/>
            </a:srgbClr>
          </a:solidFill>
          <a:ln/>
        </p:spPr>
        <p:txBody>
          <a:bodyPr/>
          <a:lstStyle/>
          <a:p>
            <a:endParaRPr lang="en-GB" dirty="0"/>
          </a:p>
        </p:txBody>
      </p:sp>
      <p:sp>
        <p:nvSpPr>
          <p:cNvPr id="17" name="Text 15"/>
          <p:cNvSpPr/>
          <p:nvPr/>
        </p:nvSpPr>
        <p:spPr>
          <a:xfrm>
            <a:off x="1001316" y="4320778"/>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3. Exploring Root Causes</a:t>
            </a:r>
            <a:endParaRPr lang="en-US" sz="1550" dirty="0"/>
          </a:p>
        </p:txBody>
      </p:sp>
      <p:sp>
        <p:nvSpPr>
          <p:cNvPr id="18" name="Text 16"/>
          <p:cNvSpPr/>
          <p:nvPr/>
        </p:nvSpPr>
        <p:spPr>
          <a:xfrm>
            <a:off x="5143976" y="4320778"/>
            <a:ext cx="373451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15 mins</a:t>
            </a:r>
            <a:endParaRPr lang="en-US" sz="1550" dirty="0"/>
          </a:p>
        </p:txBody>
      </p:sp>
      <p:sp>
        <p:nvSpPr>
          <p:cNvPr id="19" name="Text 17"/>
          <p:cNvSpPr/>
          <p:nvPr/>
        </p:nvSpPr>
        <p:spPr>
          <a:xfrm>
            <a:off x="9282827" y="4320778"/>
            <a:ext cx="373832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Dig into what's driving inertia (e.g. fear, misalignment, overload)</a:t>
            </a:r>
            <a:endParaRPr lang="en-US" sz="1550" dirty="0"/>
          </a:p>
        </p:txBody>
      </p:sp>
      <p:sp>
        <p:nvSpPr>
          <p:cNvPr id="20" name="Shape 18"/>
          <p:cNvSpPr/>
          <p:nvPr/>
        </p:nvSpPr>
        <p:spPr>
          <a:xfrm>
            <a:off x="801410" y="5082540"/>
            <a:ext cx="12418100" cy="888444"/>
          </a:xfrm>
          <a:prstGeom prst="rect">
            <a:avLst/>
          </a:prstGeom>
          <a:solidFill>
            <a:srgbClr val="FFFFFF">
              <a:alpha val="4000"/>
            </a:srgbClr>
          </a:solidFill>
          <a:ln/>
        </p:spPr>
        <p:txBody>
          <a:bodyPr/>
          <a:lstStyle/>
          <a:p>
            <a:endParaRPr lang="en-GB" dirty="0"/>
          </a:p>
        </p:txBody>
      </p:sp>
      <p:sp>
        <p:nvSpPr>
          <p:cNvPr id="21" name="Text 19"/>
          <p:cNvSpPr/>
          <p:nvPr/>
        </p:nvSpPr>
        <p:spPr>
          <a:xfrm>
            <a:off x="1001316" y="5209223"/>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4. Shifting the System</a:t>
            </a:r>
            <a:endParaRPr lang="en-US" sz="1550" dirty="0"/>
          </a:p>
        </p:txBody>
      </p:sp>
      <p:sp>
        <p:nvSpPr>
          <p:cNvPr id="22" name="Text 20"/>
          <p:cNvSpPr/>
          <p:nvPr/>
        </p:nvSpPr>
        <p:spPr>
          <a:xfrm>
            <a:off x="5143976" y="5209223"/>
            <a:ext cx="373451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15 mins</a:t>
            </a:r>
            <a:endParaRPr lang="en-US" sz="1550" dirty="0"/>
          </a:p>
        </p:txBody>
      </p:sp>
      <p:sp>
        <p:nvSpPr>
          <p:cNvPr id="23" name="Text 21"/>
          <p:cNvSpPr/>
          <p:nvPr/>
        </p:nvSpPr>
        <p:spPr>
          <a:xfrm>
            <a:off x="9282827" y="5209223"/>
            <a:ext cx="373832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Generate ideas and identify small wins to create momentum</a:t>
            </a:r>
            <a:endParaRPr lang="en-US" sz="1550" dirty="0"/>
          </a:p>
        </p:txBody>
      </p:sp>
      <p:sp>
        <p:nvSpPr>
          <p:cNvPr id="24" name="Shape 22"/>
          <p:cNvSpPr/>
          <p:nvPr/>
        </p:nvSpPr>
        <p:spPr>
          <a:xfrm>
            <a:off x="801410" y="5970984"/>
            <a:ext cx="12418100" cy="570905"/>
          </a:xfrm>
          <a:prstGeom prst="rect">
            <a:avLst/>
          </a:prstGeom>
          <a:solidFill>
            <a:srgbClr val="000000">
              <a:alpha val="4000"/>
            </a:srgbClr>
          </a:solidFill>
          <a:ln/>
        </p:spPr>
        <p:txBody>
          <a:bodyPr/>
          <a:lstStyle/>
          <a:p>
            <a:endParaRPr lang="en-GB" dirty="0"/>
          </a:p>
        </p:txBody>
      </p:sp>
      <p:sp>
        <p:nvSpPr>
          <p:cNvPr id="25" name="Text 23"/>
          <p:cNvSpPr/>
          <p:nvPr/>
        </p:nvSpPr>
        <p:spPr>
          <a:xfrm>
            <a:off x="1001316" y="6097667"/>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5. Wrap-up and Actions</a:t>
            </a:r>
            <a:endParaRPr lang="en-US" sz="1550" dirty="0"/>
          </a:p>
        </p:txBody>
      </p:sp>
      <p:sp>
        <p:nvSpPr>
          <p:cNvPr id="26" name="Text 24"/>
          <p:cNvSpPr/>
          <p:nvPr/>
        </p:nvSpPr>
        <p:spPr>
          <a:xfrm>
            <a:off x="5143976" y="6097667"/>
            <a:ext cx="373451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5 mins</a:t>
            </a:r>
            <a:endParaRPr lang="en-US" sz="1550" dirty="0"/>
          </a:p>
        </p:txBody>
      </p:sp>
      <p:sp>
        <p:nvSpPr>
          <p:cNvPr id="27" name="Text 25"/>
          <p:cNvSpPr/>
          <p:nvPr/>
        </p:nvSpPr>
        <p:spPr>
          <a:xfrm>
            <a:off x="9282827" y="6097667"/>
            <a:ext cx="37383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Confirm ownership and next steps</a:t>
            </a:r>
            <a:endParaRPr lang="en-US" sz="1550" dirty="0"/>
          </a:p>
        </p:txBody>
      </p:sp>
      <p:sp>
        <p:nvSpPr>
          <p:cNvPr id="28" name="Text 26"/>
          <p:cNvSpPr/>
          <p:nvPr/>
        </p:nvSpPr>
        <p:spPr>
          <a:xfrm>
            <a:off x="793790" y="6772751"/>
            <a:ext cx="12434649"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Facilitator Notes</a:t>
            </a:r>
            <a:endParaRPr lang="en-US" sz="1550" dirty="0"/>
          </a:p>
        </p:txBody>
      </p:sp>
      <p:pic>
        <p:nvPicPr>
          <p:cNvPr id="29" name="Image 0" descr="preencoded.png"/>
          <p:cNvPicPr>
            <a:picLocks noChangeAspect="1"/>
          </p:cNvPicPr>
          <p:nvPr/>
        </p:nvPicPr>
        <p:blipFill>
          <a:blip r:embed="rId3"/>
          <a:stretch>
            <a:fillRect/>
          </a:stretch>
        </p:blipFill>
        <p:spPr>
          <a:xfrm>
            <a:off x="13456920" y="228600"/>
            <a:ext cx="944880" cy="495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21055"/>
            <a:ext cx="685073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Welcome and Framing (10 mins)</a:t>
            </a:r>
            <a:endParaRPr lang="en-US" sz="3900" dirty="0"/>
          </a:p>
        </p:txBody>
      </p:sp>
      <p:sp>
        <p:nvSpPr>
          <p:cNvPr id="4" name="Shape 1"/>
          <p:cNvSpPr/>
          <p:nvPr/>
        </p:nvSpPr>
        <p:spPr>
          <a:xfrm>
            <a:off x="6280190" y="1738789"/>
            <a:ext cx="446484" cy="446484"/>
          </a:xfrm>
          <a:prstGeom prst="roundRect">
            <a:avLst>
              <a:gd name="adj" fmla="val 18670"/>
            </a:avLst>
          </a:prstGeom>
          <a:solidFill>
            <a:srgbClr val="0E5672"/>
          </a:solidFill>
          <a:ln w="7620">
            <a:solidFill>
              <a:srgbClr val="276F8B"/>
            </a:solidFill>
            <a:prstDash val="solid"/>
          </a:ln>
        </p:spPr>
        <p:txBody>
          <a:bodyPr/>
          <a:lstStyle/>
          <a:p>
            <a:endParaRPr lang="en-GB" dirty="0"/>
          </a:p>
        </p:txBody>
      </p:sp>
      <p:sp>
        <p:nvSpPr>
          <p:cNvPr id="5" name="Text 2"/>
          <p:cNvSpPr/>
          <p:nvPr/>
        </p:nvSpPr>
        <p:spPr>
          <a:xfrm>
            <a:off x="6925032" y="180701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Objectives</a:t>
            </a:r>
            <a:endParaRPr lang="en-US" sz="1950" dirty="0"/>
          </a:p>
        </p:txBody>
      </p:sp>
      <p:sp>
        <p:nvSpPr>
          <p:cNvPr id="6" name="Text 3"/>
          <p:cNvSpPr/>
          <p:nvPr/>
        </p:nvSpPr>
        <p:spPr>
          <a:xfrm>
            <a:off x="6925032" y="2236232"/>
            <a:ext cx="630340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Create psychological safety</a:t>
            </a:r>
            <a:endParaRPr lang="en-US" sz="1550" dirty="0"/>
          </a:p>
        </p:txBody>
      </p:sp>
      <p:sp>
        <p:nvSpPr>
          <p:cNvPr id="7" name="Text 4"/>
          <p:cNvSpPr/>
          <p:nvPr/>
        </p:nvSpPr>
        <p:spPr>
          <a:xfrm>
            <a:off x="6925032" y="2623185"/>
            <a:ext cx="630340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Establish shared understanding of inertia</a:t>
            </a:r>
            <a:endParaRPr lang="en-US" sz="1550" dirty="0"/>
          </a:p>
        </p:txBody>
      </p:sp>
      <p:sp>
        <p:nvSpPr>
          <p:cNvPr id="8" name="Shape 5"/>
          <p:cNvSpPr/>
          <p:nvPr/>
        </p:nvSpPr>
        <p:spPr>
          <a:xfrm>
            <a:off x="6280190" y="3337560"/>
            <a:ext cx="446484" cy="446484"/>
          </a:xfrm>
          <a:prstGeom prst="roundRect">
            <a:avLst>
              <a:gd name="adj" fmla="val 18670"/>
            </a:avLst>
          </a:prstGeom>
          <a:solidFill>
            <a:srgbClr val="0E5672"/>
          </a:solidFill>
          <a:ln w="7620">
            <a:solidFill>
              <a:srgbClr val="276F8B"/>
            </a:solidFill>
            <a:prstDash val="solid"/>
          </a:ln>
        </p:spPr>
        <p:txBody>
          <a:bodyPr/>
          <a:lstStyle/>
          <a:p>
            <a:endParaRPr lang="en-GB" dirty="0"/>
          </a:p>
        </p:txBody>
      </p:sp>
      <p:sp>
        <p:nvSpPr>
          <p:cNvPr id="9" name="Text 6"/>
          <p:cNvSpPr/>
          <p:nvPr/>
        </p:nvSpPr>
        <p:spPr>
          <a:xfrm>
            <a:off x="6925032" y="340578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Script</a:t>
            </a:r>
            <a:endParaRPr lang="en-US" sz="1950" dirty="0"/>
          </a:p>
        </p:txBody>
      </p:sp>
      <p:sp>
        <p:nvSpPr>
          <p:cNvPr id="10" name="Text 7"/>
          <p:cNvSpPr/>
          <p:nvPr/>
        </p:nvSpPr>
        <p:spPr>
          <a:xfrm>
            <a:off x="6925032" y="3835003"/>
            <a:ext cx="6303407"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"Today is about spotting where we're a bit stuck, and looking at what's in our control to move forward. This isn't a blame game, inertia happens to the best of teams. Let's get curious about it and work through it together."</a:t>
            </a:r>
            <a:endParaRPr lang="en-US" sz="1550" dirty="0"/>
          </a:p>
        </p:txBody>
      </p:sp>
      <p:sp>
        <p:nvSpPr>
          <p:cNvPr id="11" name="Shape 8"/>
          <p:cNvSpPr/>
          <p:nvPr/>
        </p:nvSpPr>
        <p:spPr>
          <a:xfrm>
            <a:off x="6280190" y="5184458"/>
            <a:ext cx="446484" cy="446484"/>
          </a:xfrm>
          <a:prstGeom prst="roundRect">
            <a:avLst>
              <a:gd name="adj" fmla="val 18670"/>
            </a:avLst>
          </a:prstGeom>
          <a:solidFill>
            <a:srgbClr val="0E5672"/>
          </a:solidFill>
          <a:ln w="7620">
            <a:solidFill>
              <a:srgbClr val="276F8B"/>
            </a:solidFill>
            <a:prstDash val="solid"/>
          </a:ln>
        </p:spPr>
        <p:txBody>
          <a:bodyPr/>
          <a:lstStyle/>
          <a:p>
            <a:endParaRPr lang="en-GB" dirty="0"/>
          </a:p>
        </p:txBody>
      </p:sp>
      <p:sp>
        <p:nvSpPr>
          <p:cNvPr id="12" name="Text 9"/>
          <p:cNvSpPr/>
          <p:nvPr/>
        </p:nvSpPr>
        <p:spPr>
          <a:xfrm>
            <a:off x="6925032" y="525268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Activity</a:t>
            </a:r>
            <a:endParaRPr lang="en-US" sz="1950" dirty="0"/>
          </a:p>
        </p:txBody>
      </p:sp>
      <p:sp>
        <p:nvSpPr>
          <p:cNvPr id="13" name="Text 10"/>
          <p:cNvSpPr/>
          <p:nvPr/>
        </p:nvSpPr>
        <p:spPr>
          <a:xfrm>
            <a:off x="6925032" y="5681901"/>
            <a:ext cx="630340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Ask: "What does inertia mean to you?"</a:t>
            </a:r>
            <a:endParaRPr lang="en-US" sz="1550" dirty="0"/>
          </a:p>
        </p:txBody>
      </p:sp>
      <p:sp>
        <p:nvSpPr>
          <p:cNvPr id="14" name="Text 11"/>
          <p:cNvSpPr/>
          <p:nvPr/>
        </p:nvSpPr>
        <p:spPr>
          <a:xfrm>
            <a:off x="6925032" y="6068854"/>
            <a:ext cx="6303407"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Share definition: Inertia is the resistance to change or movement. In teams, this can look like decision delays, avoidance of key issues, repeated cycles, or low initiative.</a:t>
            </a:r>
            <a:endParaRPr lang="en-US" sz="1550" dirty="0"/>
          </a:p>
        </p:txBody>
      </p:sp>
      <p:sp>
        <p:nvSpPr>
          <p:cNvPr id="15" name="Text 12"/>
          <p:cNvSpPr/>
          <p:nvPr/>
        </p:nvSpPr>
        <p:spPr>
          <a:xfrm>
            <a:off x="6925032" y="7090886"/>
            <a:ext cx="6303407"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Invite examples of how this might show up in a team.</a:t>
            </a:r>
            <a:endParaRPr lang="en-US" sz="1550" dirty="0"/>
          </a:p>
        </p:txBody>
      </p:sp>
      <p:pic>
        <p:nvPicPr>
          <p:cNvPr id="16" name="Image 1" descr="preencoded.png"/>
          <p:cNvPicPr>
            <a:picLocks noChangeAspect="1"/>
          </p:cNvPicPr>
          <p:nvPr/>
        </p:nvPicPr>
        <p:blipFill>
          <a:blip r:embed="rId4"/>
          <a:stretch>
            <a:fillRect/>
          </a:stretch>
        </p:blipFill>
        <p:spPr>
          <a:xfrm>
            <a:off x="13456920" y="228600"/>
            <a:ext cx="944880" cy="4953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4023" y="518398"/>
            <a:ext cx="5679519" cy="589121"/>
          </a:xfrm>
          <a:prstGeom prst="rect">
            <a:avLst/>
          </a:prstGeom>
          <a:noFill/>
          <a:ln/>
        </p:spPr>
        <p:txBody>
          <a:bodyPr wrap="none" lIns="0" tIns="0" rIns="0" bIns="0" rtlCol="0" anchor="t"/>
          <a:lstStyle/>
          <a:p>
            <a:pPr marL="0" indent="0" algn="l">
              <a:lnSpc>
                <a:spcPts val="4600"/>
              </a:lnSpc>
              <a:buNone/>
            </a:pPr>
            <a:r>
              <a:rPr lang="en-US" sz="3700" b="1" dirty="0">
                <a:solidFill>
                  <a:srgbClr val="FFFFFF"/>
                </a:solidFill>
                <a:latin typeface="PT Sans Bold" pitchFamily="34" charset="0"/>
                <a:ea typeface="PT Sans Bold" pitchFamily="34" charset="-122"/>
                <a:cs typeface="PT Sans Bold" pitchFamily="34" charset="-120"/>
              </a:rPr>
              <a:t>Identifying Inertia (15 mins)</a:t>
            </a:r>
            <a:endParaRPr lang="en-US" sz="3700" dirty="0"/>
          </a:p>
        </p:txBody>
      </p:sp>
      <p:sp>
        <p:nvSpPr>
          <p:cNvPr id="3" name="Text 1"/>
          <p:cNvSpPr/>
          <p:nvPr/>
        </p:nvSpPr>
        <p:spPr>
          <a:xfrm>
            <a:off x="754023" y="1578769"/>
            <a:ext cx="2356485" cy="294442"/>
          </a:xfrm>
          <a:prstGeom prst="rect">
            <a:avLst/>
          </a:prstGeom>
          <a:noFill/>
          <a:ln/>
        </p:spPr>
        <p:txBody>
          <a:bodyPr wrap="none" lIns="0" tIns="0" rIns="0" bIns="0" rtlCol="0" anchor="t"/>
          <a:lstStyle/>
          <a:p>
            <a:pPr marL="0" indent="0" algn="l">
              <a:lnSpc>
                <a:spcPts val="2300"/>
              </a:lnSpc>
              <a:buNone/>
            </a:pPr>
            <a:r>
              <a:rPr lang="en-US" sz="1850" b="1" dirty="0">
                <a:solidFill>
                  <a:srgbClr val="FFFFFF"/>
                </a:solidFill>
                <a:latin typeface="PT Sans Bold" pitchFamily="34" charset="0"/>
                <a:ea typeface="PT Sans Bold" pitchFamily="34" charset="-122"/>
                <a:cs typeface="PT Sans Bold" pitchFamily="34" charset="-120"/>
              </a:rPr>
              <a:t>Objectives</a:t>
            </a:r>
            <a:endParaRPr lang="en-US" sz="1850" dirty="0"/>
          </a:p>
        </p:txBody>
      </p:sp>
      <p:sp>
        <p:nvSpPr>
          <p:cNvPr id="4" name="Text 2"/>
          <p:cNvSpPr/>
          <p:nvPr/>
        </p:nvSpPr>
        <p:spPr>
          <a:xfrm>
            <a:off x="754023" y="2061686"/>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Make the invisible visible</a:t>
            </a:r>
            <a:endParaRPr lang="en-US" sz="1450" dirty="0"/>
          </a:p>
        </p:txBody>
      </p:sp>
      <p:sp>
        <p:nvSpPr>
          <p:cNvPr id="5" name="Text 3"/>
          <p:cNvSpPr/>
          <p:nvPr/>
        </p:nvSpPr>
        <p:spPr>
          <a:xfrm>
            <a:off x="754023" y="2429113"/>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Encourage honest reflection</a:t>
            </a:r>
            <a:endParaRPr lang="en-US" sz="1450" dirty="0"/>
          </a:p>
        </p:txBody>
      </p:sp>
      <p:sp>
        <p:nvSpPr>
          <p:cNvPr id="6" name="Text 4"/>
          <p:cNvSpPr/>
          <p:nvPr/>
        </p:nvSpPr>
        <p:spPr>
          <a:xfrm>
            <a:off x="754023" y="2919055"/>
            <a:ext cx="2356485" cy="294442"/>
          </a:xfrm>
          <a:prstGeom prst="rect">
            <a:avLst/>
          </a:prstGeom>
          <a:noFill/>
          <a:ln/>
        </p:spPr>
        <p:txBody>
          <a:bodyPr wrap="none" lIns="0" tIns="0" rIns="0" bIns="0" rtlCol="0" anchor="t"/>
          <a:lstStyle/>
          <a:p>
            <a:pPr marL="0" indent="0" algn="l">
              <a:lnSpc>
                <a:spcPts val="2300"/>
              </a:lnSpc>
              <a:buNone/>
            </a:pPr>
            <a:r>
              <a:rPr lang="en-US" sz="1850" b="1" dirty="0">
                <a:solidFill>
                  <a:srgbClr val="FFFFFF"/>
                </a:solidFill>
                <a:latin typeface="PT Sans Bold" pitchFamily="34" charset="0"/>
                <a:ea typeface="PT Sans Bold" pitchFamily="34" charset="-122"/>
                <a:cs typeface="PT Sans Bold" pitchFamily="34" charset="-120"/>
              </a:rPr>
              <a:t>Activity</a:t>
            </a:r>
            <a:endParaRPr lang="en-US" sz="1850" dirty="0"/>
          </a:p>
        </p:txBody>
      </p:sp>
      <p:sp>
        <p:nvSpPr>
          <p:cNvPr id="7" name="Text 5"/>
          <p:cNvSpPr/>
          <p:nvPr/>
        </p:nvSpPr>
        <p:spPr>
          <a:xfrm>
            <a:off x="754023" y="3401973"/>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Provide post-it notes or an online board (Miro/Mural)</a:t>
            </a:r>
            <a:endParaRPr lang="en-US" sz="1450" dirty="0"/>
          </a:p>
        </p:txBody>
      </p:sp>
      <p:sp>
        <p:nvSpPr>
          <p:cNvPr id="8" name="Text 6"/>
          <p:cNvSpPr/>
          <p:nvPr/>
        </p:nvSpPr>
        <p:spPr>
          <a:xfrm>
            <a:off x="754023" y="3769400"/>
            <a:ext cx="6007298"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Ask: "Where do you see inertia in our team right now? Be specific – behaviours, habits, decisions, projects."</a:t>
            </a:r>
            <a:endParaRPr lang="en-US" sz="1450" dirty="0"/>
          </a:p>
        </p:txBody>
      </p:sp>
      <p:pic>
        <p:nvPicPr>
          <p:cNvPr id="9" name="Image 0" descr="preencoded.png"/>
          <p:cNvPicPr>
            <a:picLocks noChangeAspect="1"/>
          </p:cNvPicPr>
          <p:nvPr/>
        </p:nvPicPr>
        <p:blipFill>
          <a:blip r:embed="rId3"/>
          <a:stretch>
            <a:fillRect/>
          </a:stretch>
        </p:blipFill>
        <p:spPr>
          <a:xfrm>
            <a:off x="7228761" y="1602343"/>
            <a:ext cx="6007298" cy="3245287"/>
          </a:xfrm>
          <a:prstGeom prst="rect">
            <a:avLst/>
          </a:prstGeom>
        </p:spPr>
      </p:pic>
      <p:sp>
        <p:nvSpPr>
          <p:cNvPr id="10" name="Text 7"/>
          <p:cNvSpPr/>
          <p:nvPr/>
        </p:nvSpPr>
        <p:spPr>
          <a:xfrm>
            <a:off x="7228761" y="5059680"/>
            <a:ext cx="2988588" cy="294442"/>
          </a:xfrm>
          <a:prstGeom prst="rect">
            <a:avLst/>
          </a:prstGeom>
          <a:noFill/>
          <a:ln/>
        </p:spPr>
        <p:txBody>
          <a:bodyPr wrap="none" lIns="0" tIns="0" rIns="0" bIns="0" rtlCol="0" anchor="t"/>
          <a:lstStyle/>
          <a:p>
            <a:pPr marL="0" indent="0" algn="l">
              <a:lnSpc>
                <a:spcPts val="2300"/>
              </a:lnSpc>
              <a:buNone/>
            </a:pPr>
            <a:r>
              <a:rPr lang="en-US" sz="1850" b="1" dirty="0">
                <a:solidFill>
                  <a:srgbClr val="FFFFFF"/>
                </a:solidFill>
                <a:latin typeface="PT Sans Bold" pitchFamily="34" charset="0"/>
                <a:ea typeface="PT Sans Bold" pitchFamily="34" charset="-122"/>
                <a:cs typeface="PT Sans Bold" pitchFamily="34" charset="-120"/>
              </a:rPr>
              <a:t>Group responses into themes:</a:t>
            </a:r>
            <a:endParaRPr lang="en-US" sz="1850" dirty="0"/>
          </a:p>
        </p:txBody>
      </p:sp>
      <p:sp>
        <p:nvSpPr>
          <p:cNvPr id="11" name="Text 8"/>
          <p:cNvSpPr/>
          <p:nvPr/>
        </p:nvSpPr>
        <p:spPr>
          <a:xfrm>
            <a:off x="7228761" y="5542598"/>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Decisions we're avoiding</a:t>
            </a:r>
            <a:endParaRPr lang="en-US" sz="1450" dirty="0"/>
          </a:p>
        </p:txBody>
      </p:sp>
      <p:sp>
        <p:nvSpPr>
          <p:cNvPr id="12" name="Text 9"/>
          <p:cNvSpPr/>
          <p:nvPr/>
        </p:nvSpPr>
        <p:spPr>
          <a:xfrm>
            <a:off x="7228761" y="5910024"/>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Projects that are stalling</a:t>
            </a:r>
            <a:endParaRPr lang="en-US" sz="1450" dirty="0"/>
          </a:p>
        </p:txBody>
      </p:sp>
      <p:sp>
        <p:nvSpPr>
          <p:cNvPr id="13" name="Text 10"/>
          <p:cNvSpPr/>
          <p:nvPr/>
        </p:nvSpPr>
        <p:spPr>
          <a:xfrm>
            <a:off x="7228761" y="6277451"/>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Conversations we're not having</a:t>
            </a:r>
            <a:endParaRPr lang="en-US" sz="1450" dirty="0"/>
          </a:p>
        </p:txBody>
      </p:sp>
      <p:sp>
        <p:nvSpPr>
          <p:cNvPr id="14" name="Text 11"/>
          <p:cNvSpPr/>
          <p:nvPr/>
        </p:nvSpPr>
        <p:spPr>
          <a:xfrm>
            <a:off x="7228761" y="6644878"/>
            <a:ext cx="6007298"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FFFFFF"/>
                </a:solidFill>
                <a:latin typeface="PT Sans" pitchFamily="34" charset="0"/>
                <a:ea typeface="PT Sans" pitchFamily="34" charset="-122"/>
                <a:cs typeface="PT Sans" pitchFamily="34" charset="-120"/>
              </a:rPr>
              <a:t>Habits that no longer serve us</a:t>
            </a:r>
            <a:endParaRPr lang="en-US" sz="1450" dirty="0"/>
          </a:p>
        </p:txBody>
      </p:sp>
      <p:sp>
        <p:nvSpPr>
          <p:cNvPr id="15" name="Text 12"/>
          <p:cNvSpPr/>
          <p:nvPr/>
        </p:nvSpPr>
        <p:spPr>
          <a:xfrm>
            <a:off x="7228761" y="7116008"/>
            <a:ext cx="6007298" cy="602933"/>
          </a:xfrm>
          <a:prstGeom prst="rect">
            <a:avLst/>
          </a:prstGeom>
          <a:noFill/>
          <a:ln/>
        </p:spPr>
        <p:txBody>
          <a:bodyPr wrap="square" lIns="0" tIns="0" rIns="0" bIns="0" rtlCol="0" anchor="t"/>
          <a:lstStyle/>
          <a:p>
            <a:pPr marL="0" indent="0" algn="l">
              <a:lnSpc>
                <a:spcPts val="2350"/>
              </a:lnSpc>
              <a:buNone/>
            </a:pPr>
            <a:r>
              <a:rPr lang="en-US" sz="1450" b="1" dirty="0">
                <a:solidFill>
                  <a:srgbClr val="FFFFFF"/>
                </a:solidFill>
                <a:latin typeface="PT Sans" pitchFamily="34" charset="0"/>
                <a:ea typeface="PT Sans" pitchFamily="34" charset="-122"/>
                <a:cs typeface="PT Sans" pitchFamily="34" charset="-120"/>
              </a:rPr>
              <a:t>Facilitator Tips:</a:t>
            </a:r>
            <a:r>
              <a:rPr lang="en-US" sz="1450" dirty="0">
                <a:solidFill>
                  <a:srgbClr val="FFFFFF"/>
                </a:solidFill>
                <a:latin typeface="PT Sans" pitchFamily="34" charset="0"/>
                <a:ea typeface="PT Sans" pitchFamily="34" charset="-122"/>
                <a:cs typeface="PT Sans" pitchFamily="34" charset="-120"/>
              </a:rPr>
              <a:t> Encourage candour, make it OK to name "the stuck stuff". Watch for overlap between themes.</a:t>
            </a:r>
            <a:endParaRPr lang="en-US" sz="1450" dirty="0"/>
          </a:p>
        </p:txBody>
      </p:sp>
      <p:pic>
        <p:nvPicPr>
          <p:cNvPr id="16" name="Image 1" descr="preencoded.png"/>
          <p:cNvPicPr>
            <a:picLocks noChangeAspect="1"/>
          </p:cNvPicPr>
          <p:nvPr/>
        </p:nvPicPr>
        <p:blipFill>
          <a:blip r:embed="rId4"/>
          <a:stretch>
            <a:fillRect/>
          </a:stretch>
        </p:blipFill>
        <p:spPr>
          <a:xfrm>
            <a:off x="13456920" y="228600"/>
            <a:ext cx="944880" cy="495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53001"/>
            <a:ext cx="687550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Exploring Root Causes (15 mins)</a:t>
            </a:r>
            <a:endParaRPr lang="en-US" sz="3900" dirty="0"/>
          </a:p>
        </p:txBody>
      </p:sp>
      <p:pic>
        <p:nvPicPr>
          <p:cNvPr id="4" name="Image 1" descr="preencoded.png"/>
          <p:cNvPicPr>
            <a:picLocks noChangeAspect="1"/>
          </p:cNvPicPr>
          <p:nvPr/>
        </p:nvPicPr>
        <p:blipFill>
          <a:blip r:embed="rId4"/>
          <a:stretch>
            <a:fillRect/>
          </a:stretch>
        </p:blipFill>
        <p:spPr>
          <a:xfrm>
            <a:off x="6280190" y="2070735"/>
            <a:ext cx="992267" cy="2284571"/>
          </a:xfrm>
          <a:prstGeom prst="rect">
            <a:avLst/>
          </a:prstGeom>
        </p:spPr>
      </p:pic>
      <p:sp>
        <p:nvSpPr>
          <p:cNvPr id="5" name="Text 1"/>
          <p:cNvSpPr/>
          <p:nvPr/>
        </p:nvSpPr>
        <p:spPr>
          <a:xfrm>
            <a:off x="7470815" y="226909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Discussion Questions</a:t>
            </a:r>
            <a:endParaRPr lang="en-US" sz="1950" dirty="0"/>
          </a:p>
        </p:txBody>
      </p:sp>
      <p:sp>
        <p:nvSpPr>
          <p:cNvPr id="6" name="Text 2"/>
          <p:cNvSpPr/>
          <p:nvPr/>
        </p:nvSpPr>
        <p:spPr>
          <a:xfrm>
            <a:off x="7470815" y="2698313"/>
            <a:ext cx="57576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Small Groups or Whole Team:</a:t>
            </a:r>
            <a:endParaRPr lang="en-US" sz="1550" dirty="0"/>
          </a:p>
        </p:txBody>
      </p:sp>
      <p:sp>
        <p:nvSpPr>
          <p:cNvPr id="7" name="Text 3"/>
          <p:cNvSpPr/>
          <p:nvPr/>
        </p:nvSpPr>
        <p:spPr>
          <a:xfrm>
            <a:off x="7470815" y="3134916"/>
            <a:ext cx="575762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What's causing this inertia?</a:t>
            </a:r>
            <a:endParaRPr lang="en-US" sz="1550" dirty="0"/>
          </a:p>
        </p:txBody>
      </p:sp>
      <p:sp>
        <p:nvSpPr>
          <p:cNvPr id="8" name="Text 4"/>
          <p:cNvSpPr/>
          <p:nvPr/>
        </p:nvSpPr>
        <p:spPr>
          <a:xfrm>
            <a:off x="7470815" y="3521869"/>
            <a:ext cx="5757624"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Is it fear of failure? Unclear direction? Overload? Lack of ownership? Power dynamics? Something else?</a:t>
            </a:r>
            <a:endParaRPr lang="en-US" sz="1550" dirty="0"/>
          </a:p>
        </p:txBody>
      </p:sp>
      <p:pic>
        <p:nvPicPr>
          <p:cNvPr id="9" name="Image 2" descr="preencoded.png"/>
          <p:cNvPicPr>
            <a:picLocks noChangeAspect="1"/>
          </p:cNvPicPr>
          <p:nvPr/>
        </p:nvPicPr>
        <p:blipFill>
          <a:blip r:embed="rId5"/>
          <a:stretch>
            <a:fillRect/>
          </a:stretch>
        </p:blipFill>
        <p:spPr>
          <a:xfrm>
            <a:off x="6280190" y="4355306"/>
            <a:ext cx="992267" cy="1530429"/>
          </a:xfrm>
          <a:prstGeom prst="rect">
            <a:avLst/>
          </a:prstGeom>
        </p:spPr>
      </p:pic>
      <p:sp>
        <p:nvSpPr>
          <p:cNvPr id="10" name="Text 5"/>
          <p:cNvSpPr/>
          <p:nvPr/>
        </p:nvSpPr>
        <p:spPr>
          <a:xfrm>
            <a:off x="7470815" y="455366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Deeper Exploration</a:t>
            </a:r>
            <a:endParaRPr lang="en-US" sz="1950" dirty="0"/>
          </a:p>
        </p:txBody>
      </p:sp>
      <p:sp>
        <p:nvSpPr>
          <p:cNvPr id="11" name="Text 6"/>
          <p:cNvSpPr/>
          <p:nvPr/>
        </p:nvSpPr>
        <p:spPr>
          <a:xfrm>
            <a:off x="7470815" y="4982885"/>
            <a:ext cx="575762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Where are we "waiting for permission"?</a:t>
            </a:r>
            <a:endParaRPr lang="en-US" sz="1550" dirty="0"/>
          </a:p>
        </p:txBody>
      </p:sp>
      <p:sp>
        <p:nvSpPr>
          <p:cNvPr id="12" name="Text 7"/>
          <p:cNvSpPr/>
          <p:nvPr/>
        </p:nvSpPr>
        <p:spPr>
          <a:xfrm>
            <a:off x="7470815" y="5369838"/>
            <a:ext cx="5757624"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What assumptions might we be making?</a:t>
            </a:r>
            <a:endParaRPr lang="en-US" sz="1550" dirty="0"/>
          </a:p>
        </p:txBody>
      </p:sp>
      <p:pic>
        <p:nvPicPr>
          <p:cNvPr id="13" name="Image 3" descr="preencoded.png"/>
          <p:cNvPicPr>
            <a:picLocks noChangeAspect="1"/>
          </p:cNvPicPr>
          <p:nvPr/>
        </p:nvPicPr>
        <p:blipFill>
          <a:blip r:embed="rId6"/>
          <a:stretch>
            <a:fillRect/>
          </a:stretch>
        </p:blipFill>
        <p:spPr>
          <a:xfrm>
            <a:off x="6280190" y="5885736"/>
            <a:ext cx="992267" cy="1190744"/>
          </a:xfrm>
          <a:prstGeom prst="rect">
            <a:avLst/>
          </a:prstGeom>
        </p:spPr>
      </p:pic>
      <p:sp>
        <p:nvSpPr>
          <p:cNvPr id="14" name="Text 8"/>
          <p:cNvSpPr/>
          <p:nvPr/>
        </p:nvSpPr>
        <p:spPr>
          <a:xfrm>
            <a:off x="7470815" y="608409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Optional Tool</a:t>
            </a:r>
            <a:endParaRPr lang="en-US" sz="1950" dirty="0"/>
          </a:p>
        </p:txBody>
      </p:sp>
      <p:sp>
        <p:nvSpPr>
          <p:cNvPr id="15" name="Text 9"/>
          <p:cNvSpPr/>
          <p:nvPr/>
        </p:nvSpPr>
        <p:spPr>
          <a:xfrm>
            <a:off x="7470815" y="6513314"/>
            <a:ext cx="575762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Use the "5 Whys" to go deeper into root causes of 1–2 key items.</a:t>
            </a:r>
            <a:endParaRPr lang="en-US" sz="1550" dirty="0"/>
          </a:p>
        </p:txBody>
      </p:sp>
      <p:pic>
        <p:nvPicPr>
          <p:cNvPr id="16" name="Image 4" descr="preencoded.png"/>
          <p:cNvPicPr>
            <a:picLocks noChangeAspect="1"/>
          </p:cNvPicPr>
          <p:nvPr/>
        </p:nvPicPr>
        <p:blipFill>
          <a:blip r:embed="rId7"/>
          <a:stretch>
            <a:fillRect/>
          </a:stretch>
        </p:blipFill>
        <p:spPr>
          <a:xfrm>
            <a:off x="13456920" y="228600"/>
            <a:ext cx="944880" cy="4953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389578"/>
            <a:ext cx="629400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Shifting the System (15 mins)</a:t>
            </a:r>
            <a:endParaRPr lang="en-US" sz="3900" dirty="0"/>
          </a:p>
        </p:txBody>
      </p:sp>
      <p:sp>
        <p:nvSpPr>
          <p:cNvPr id="3" name="Text 1"/>
          <p:cNvSpPr/>
          <p:nvPr/>
        </p:nvSpPr>
        <p:spPr>
          <a:xfrm>
            <a:off x="793790" y="250567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Objectives</a:t>
            </a:r>
            <a:endParaRPr lang="en-US" sz="1950" dirty="0"/>
          </a:p>
        </p:txBody>
      </p:sp>
      <p:sp>
        <p:nvSpPr>
          <p:cNvPr id="4" name="Text 2"/>
          <p:cNvSpPr/>
          <p:nvPr/>
        </p:nvSpPr>
        <p:spPr>
          <a:xfrm>
            <a:off x="793790" y="3014186"/>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Find agency</a:t>
            </a:r>
            <a:endParaRPr lang="en-US" sz="1550" dirty="0"/>
          </a:p>
        </p:txBody>
      </p:sp>
      <p:sp>
        <p:nvSpPr>
          <p:cNvPr id="5" name="Text 3"/>
          <p:cNvSpPr/>
          <p:nvPr/>
        </p:nvSpPr>
        <p:spPr>
          <a:xfrm>
            <a:off x="793790" y="3401139"/>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Co-create momentum</a:t>
            </a:r>
            <a:endParaRPr lang="en-US" sz="1550" dirty="0"/>
          </a:p>
        </p:txBody>
      </p:sp>
      <p:sp>
        <p:nvSpPr>
          <p:cNvPr id="6" name="Text 4"/>
          <p:cNvSpPr/>
          <p:nvPr/>
        </p:nvSpPr>
        <p:spPr>
          <a:xfrm>
            <a:off x="793790" y="391703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Activity</a:t>
            </a:r>
            <a:endParaRPr lang="en-US" sz="1950" dirty="0"/>
          </a:p>
        </p:txBody>
      </p:sp>
      <p:sp>
        <p:nvSpPr>
          <p:cNvPr id="7" name="Text 5"/>
          <p:cNvSpPr/>
          <p:nvPr/>
        </p:nvSpPr>
        <p:spPr>
          <a:xfrm>
            <a:off x="793790" y="4425553"/>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Pick 2–3 areas of inertia</a:t>
            </a:r>
            <a:endParaRPr lang="en-US" sz="1550" dirty="0"/>
          </a:p>
        </p:txBody>
      </p:sp>
      <p:sp>
        <p:nvSpPr>
          <p:cNvPr id="8" name="Text 6"/>
          <p:cNvSpPr/>
          <p:nvPr/>
        </p:nvSpPr>
        <p:spPr>
          <a:xfrm>
            <a:off x="793790" y="4812506"/>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For each, ask:</a:t>
            </a:r>
            <a:endParaRPr lang="en-US" sz="1550" dirty="0"/>
          </a:p>
        </p:txBody>
      </p:sp>
      <p:sp>
        <p:nvSpPr>
          <p:cNvPr id="9" name="Text 7"/>
          <p:cNvSpPr/>
          <p:nvPr/>
        </p:nvSpPr>
        <p:spPr>
          <a:xfrm>
            <a:off x="793790" y="5199459"/>
            <a:ext cx="5975271" cy="317540"/>
          </a:xfrm>
          <a:prstGeom prst="rect">
            <a:avLst/>
          </a:prstGeom>
          <a:noFill/>
          <a:ln/>
        </p:spPr>
        <p:txBody>
          <a:bodyPr wrap="none" lIns="0" tIns="0" rIns="0" bIns="0" rtlCol="0" anchor="t"/>
          <a:lstStyle/>
          <a:p>
            <a:pPr marL="685800" lvl="1"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What's one small step we can take this week to shift this?</a:t>
            </a:r>
            <a:endParaRPr lang="en-US" sz="1550" dirty="0"/>
          </a:p>
        </p:txBody>
      </p:sp>
      <p:sp>
        <p:nvSpPr>
          <p:cNvPr id="10" name="Text 8"/>
          <p:cNvSpPr/>
          <p:nvPr/>
        </p:nvSpPr>
        <p:spPr>
          <a:xfrm>
            <a:off x="793790" y="5586413"/>
            <a:ext cx="5975271" cy="317540"/>
          </a:xfrm>
          <a:prstGeom prst="rect">
            <a:avLst/>
          </a:prstGeom>
          <a:noFill/>
          <a:ln/>
        </p:spPr>
        <p:txBody>
          <a:bodyPr wrap="none" lIns="0" tIns="0" rIns="0" bIns="0" rtlCol="0" anchor="t"/>
          <a:lstStyle/>
          <a:p>
            <a:pPr marL="685800" lvl="1"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Who will take ownership or sponsor this shift?</a:t>
            </a:r>
            <a:endParaRPr lang="en-US" sz="1550" dirty="0"/>
          </a:p>
        </p:txBody>
      </p:sp>
      <p:sp>
        <p:nvSpPr>
          <p:cNvPr id="11" name="Text 9"/>
          <p:cNvSpPr/>
          <p:nvPr/>
        </p:nvSpPr>
        <p:spPr>
          <a:xfrm>
            <a:off x="793790" y="5973366"/>
            <a:ext cx="5975271" cy="317540"/>
          </a:xfrm>
          <a:prstGeom prst="rect">
            <a:avLst/>
          </a:prstGeom>
          <a:noFill/>
          <a:ln/>
        </p:spPr>
        <p:txBody>
          <a:bodyPr wrap="none" lIns="0" tIns="0" rIns="0" bIns="0" rtlCol="0" anchor="t"/>
          <a:lstStyle/>
          <a:p>
            <a:pPr marL="685800" lvl="1"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How will we keep each other accountable?</a:t>
            </a:r>
            <a:endParaRPr lang="en-US" sz="1550" dirty="0"/>
          </a:p>
        </p:txBody>
      </p:sp>
      <p:pic>
        <p:nvPicPr>
          <p:cNvPr id="12" name="Image 0" descr="preencoded.png"/>
          <p:cNvPicPr>
            <a:picLocks noChangeAspect="1"/>
          </p:cNvPicPr>
          <p:nvPr/>
        </p:nvPicPr>
        <p:blipFill>
          <a:blip r:embed="rId3"/>
          <a:stretch>
            <a:fillRect/>
          </a:stretch>
        </p:blipFill>
        <p:spPr>
          <a:xfrm>
            <a:off x="7260788" y="2530554"/>
            <a:ext cx="5975271" cy="3227903"/>
          </a:xfrm>
          <a:prstGeom prst="rect">
            <a:avLst/>
          </a:prstGeom>
        </p:spPr>
      </p:pic>
      <p:sp>
        <p:nvSpPr>
          <p:cNvPr id="13" name="Text 10"/>
          <p:cNvSpPr/>
          <p:nvPr/>
        </p:nvSpPr>
        <p:spPr>
          <a:xfrm>
            <a:off x="7558445" y="5981700"/>
            <a:ext cx="567761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"You don't need to solve everything. You just need to move the system enough to change the energy."</a:t>
            </a:r>
            <a:endParaRPr lang="en-US" sz="1550" dirty="0"/>
          </a:p>
        </p:txBody>
      </p:sp>
      <p:sp>
        <p:nvSpPr>
          <p:cNvPr id="14" name="Shape 11"/>
          <p:cNvSpPr/>
          <p:nvPr/>
        </p:nvSpPr>
        <p:spPr>
          <a:xfrm>
            <a:off x="7260788" y="5981700"/>
            <a:ext cx="22860" cy="635079"/>
          </a:xfrm>
          <a:prstGeom prst="rect">
            <a:avLst/>
          </a:prstGeom>
          <a:solidFill>
            <a:srgbClr val="1DACE4"/>
          </a:solidFill>
          <a:ln/>
        </p:spPr>
        <p:txBody>
          <a:bodyPr/>
          <a:lstStyle/>
          <a:p>
            <a:endParaRPr lang="en-GB" dirty="0"/>
          </a:p>
        </p:txBody>
      </p:sp>
      <p:pic>
        <p:nvPicPr>
          <p:cNvPr id="15" name="Image 1" descr="preencoded.png"/>
          <p:cNvPicPr>
            <a:picLocks noChangeAspect="1"/>
          </p:cNvPicPr>
          <p:nvPr/>
        </p:nvPicPr>
        <p:blipFill>
          <a:blip r:embed="rId4"/>
          <a:stretch>
            <a:fillRect/>
          </a:stretch>
        </p:blipFill>
        <p:spPr>
          <a:xfrm>
            <a:off x="13456920" y="228600"/>
            <a:ext cx="944880" cy="495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255520"/>
            <a:ext cx="629257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Wrap-Up and Actions (5 mins)</a:t>
            </a:r>
            <a:endParaRPr lang="en-US" sz="3900" dirty="0"/>
          </a:p>
        </p:txBody>
      </p:sp>
      <p:sp>
        <p:nvSpPr>
          <p:cNvPr id="4" name="Shape 1"/>
          <p:cNvSpPr/>
          <p:nvPr/>
        </p:nvSpPr>
        <p:spPr>
          <a:xfrm>
            <a:off x="793790" y="3173254"/>
            <a:ext cx="446484" cy="446484"/>
          </a:xfrm>
          <a:prstGeom prst="roundRect">
            <a:avLst>
              <a:gd name="adj" fmla="val 18670"/>
            </a:avLst>
          </a:prstGeom>
          <a:solidFill>
            <a:srgbClr val="0E5672"/>
          </a:solidFill>
          <a:ln w="7620">
            <a:solidFill>
              <a:srgbClr val="276F8B"/>
            </a:solidFill>
            <a:prstDash val="solid"/>
          </a:ln>
        </p:spPr>
        <p:txBody>
          <a:bodyPr/>
          <a:lstStyle/>
          <a:p>
            <a:endParaRPr lang="en-GB" dirty="0"/>
          </a:p>
        </p:txBody>
      </p:sp>
      <p:sp>
        <p:nvSpPr>
          <p:cNvPr id="5" name="Text 2"/>
          <p:cNvSpPr/>
          <p:nvPr/>
        </p:nvSpPr>
        <p:spPr>
          <a:xfrm>
            <a:off x="1438632" y="324147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Objectives</a:t>
            </a:r>
            <a:endParaRPr lang="en-US" sz="1950" dirty="0"/>
          </a:p>
        </p:txBody>
      </p:sp>
      <p:sp>
        <p:nvSpPr>
          <p:cNvPr id="6" name="Text 3"/>
          <p:cNvSpPr/>
          <p:nvPr/>
        </p:nvSpPr>
        <p:spPr>
          <a:xfrm>
            <a:off x="1438632" y="3670697"/>
            <a:ext cx="6911578"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Build commitment</a:t>
            </a:r>
            <a:endParaRPr lang="en-US" sz="1550" dirty="0"/>
          </a:p>
        </p:txBody>
      </p:sp>
      <p:sp>
        <p:nvSpPr>
          <p:cNvPr id="7" name="Text 4"/>
          <p:cNvSpPr/>
          <p:nvPr/>
        </p:nvSpPr>
        <p:spPr>
          <a:xfrm>
            <a:off x="1438632" y="4057650"/>
            <a:ext cx="6911578"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Close on energy</a:t>
            </a:r>
            <a:endParaRPr lang="en-US" sz="1550" dirty="0"/>
          </a:p>
        </p:txBody>
      </p:sp>
      <p:sp>
        <p:nvSpPr>
          <p:cNvPr id="8" name="Shape 5"/>
          <p:cNvSpPr/>
          <p:nvPr/>
        </p:nvSpPr>
        <p:spPr>
          <a:xfrm>
            <a:off x="793790" y="4772025"/>
            <a:ext cx="446484" cy="446484"/>
          </a:xfrm>
          <a:prstGeom prst="roundRect">
            <a:avLst>
              <a:gd name="adj" fmla="val 18670"/>
            </a:avLst>
          </a:prstGeom>
          <a:solidFill>
            <a:srgbClr val="0E5672"/>
          </a:solidFill>
          <a:ln w="7620">
            <a:solidFill>
              <a:srgbClr val="276F8B"/>
            </a:solidFill>
            <a:prstDash val="solid"/>
          </a:ln>
        </p:spPr>
        <p:txBody>
          <a:bodyPr/>
          <a:lstStyle/>
          <a:p>
            <a:endParaRPr lang="en-GB" dirty="0"/>
          </a:p>
        </p:txBody>
      </p:sp>
      <p:sp>
        <p:nvSpPr>
          <p:cNvPr id="9" name="Text 6"/>
          <p:cNvSpPr/>
          <p:nvPr/>
        </p:nvSpPr>
        <p:spPr>
          <a:xfrm>
            <a:off x="1438632" y="484024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Close-Out Prompts</a:t>
            </a:r>
            <a:endParaRPr lang="en-US" sz="1950" dirty="0"/>
          </a:p>
        </p:txBody>
      </p:sp>
      <p:sp>
        <p:nvSpPr>
          <p:cNvPr id="10" name="Text 7"/>
          <p:cNvSpPr/>
          <p:nvPr/>
        </p:nvSpPr>
        <p:spPr>
          <a:xfrm>
            <a:off x="1438632" y="5269468"/>
            <a:ext cx="6911578"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What's one insight you're leaving with?</a:t>
            </a:r>
            <a:endParaRPr lang="en-US" sz="1550" dirty="0"/>
          </a:p>
        </p:txBody>
      </p:sp>
      <p:sp>
        <p:nvSpPr>
          <p:cNvPr id="11" name="Text 8"/>
          <p:cNvSpPr/>
          <p:nvPr/>
        </p:nvSpPr>
        <p:spPr>
          <a:xfrm>
            <a:off x="1438632" y="5656421"/>
            <a:ext cx="6911578"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What one thing will you do differently from today?</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081927"/>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PT Sans Bold" pitchFamily="34" charset="0"/>
                <a:ea typeface="PT Sans Bold" pitchFamily="34" charset="-122"/>
                <a:cs typeface="PT Sans Bold" pitchFamily="34" charset="-120"/>
              </a:rPr>
              <a:t>Facilitator Resources</a:t>
            </a:r>
            <a:endParaRPr lang="en-US" sz="3900" dirty="0"/>
          </a:p>
        </p:txBody>
      </p:sp>
      <p:sp>
        <p:nvSpPr>
          <p:cNvPr id="3" name="Text 1"/>
          <p:cNvSpPr/>
          <p:nvPr/>
        </p:nvSpPr>
        <p:spPr>
          <a:xfrm>
            <a:off x="793790" y="319801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Materials Needed</a:t>
            </a:r>
            <a:endParaRPr lang="en-US" sz="1950" dirty="0"/>
          </a:p>
        </p:txBody>
      </p:sp>
      <p:sp>
        <p:nvSpPr>
          <p:cNvPr id="4" name="Text 2"/>
          <p:cNvSpPr/>
          <p:nvPr/>
        </p:nvSpPr>
        <p:spPr>
          <a:xfrm>
            <a:off x="793790" y="3706535"/>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Flipchart or digital board (Miro, MURAL, Jamboard)</a:t>
            </a:r>
            <a:endParaRPr lang="en-US" sz="1550" dirty="0"/>
          </a:p>
        </p:txBody>
      </p:sp>
      <p:sp>
        <p:nvSpPr>
          <p:cNvPr id="5" name="Text 3"/>
          <p:cNvSpPr/>
          <p:nvPr/>
        </p:nvSpPr>
        <p:spPr>
          <a:xfrm>
            <a:off x="793790" y="4093488"/>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Sticky notes or digital equivalent</a:t>
            </a:r>
            <a:endParaRPr lang="en-US" sz="1550" dirty="0"/>
          </a:p>
        </p:txBody>
      </p:sp>
      <p:sp>
        <p:nvSpPr>
          <p:cNvPr id="6" name="Text 4"/>
          <p:cNvSpPr/>
          <p:nvPr/>
        </p:nvSpPr>
        <p:spPr>
          <a:xfrm>
            <a:off x="793790" y="4480441"/>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Markers</a:t>
            </a:r>
            <a:endParaRPr lang="en-US" sz="1550" dirty="0"/>
          </a:p>
        </p:txBody>
      </p:sp>
      <p:sp>
        <p:nvSpPr>
          <p:cNvPr id="7" name="Text 5"/>
          <p:cNvSpPr/>
          <p:nvPr/>
        </p:nvSpPr>
        <p:spPr>
          <a:xfrm>
            <a:off x="793790" y="4867394"/>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Timer or clock</a:t>
            </a:r>
            <a:endParaRPr lang="en-US" sz="1550" dirty="0"/>
          </a:p>
        </p:txBody>
      </p:sp>
      <p:sp>
        <p:nvSpPr>
          <p:cNvPr id="8" name="Text 6"/>
          <p:cNvSpPr/>
          <p:nvPr/>
        </p:nvSpPr>
        <p:spPr>
          <a:xfrm>
            <a:off x="793790" y="5254347"/>
            <a:ext cx="597527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PT Sans" pitchFamily="34" charset="0"/>
                <a:ea typeface="PT Sans" pitchFamily="34" charset="-122"/>
                <a:cs typeface="PT Sans" pitchFamily="34" charset="-120"/>
              </a:rPr>
              <a:t>Optional: Pre-created inertia theme boards</a:t>
            </a:r>
            <a:endParaRPr lang="en-US" sz="1550" dirty="0"/>
          </a:p>
        </p:txBody>
      </p:sp>
      <p:sp>
        <p:nvSpPr>
          <p:cNvPr id="9" name="Text 7"/>
          <p:cNvSpPr/>
          <p:nvPr/>
        </p:nvSpPr>
        <p:spPr>
          <a:xfrm>
            <a:off x="7260788" y="319801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PT Sans Bold" pitchFamily="34" charset="0"/>
                <a:ea typeface="PT Sans Bold" pitchFamily="34" charset="-122"/>
                <a:cs typeface="PT Sans Bold" pitchFamily="34" charset="-120"/>
              </a:rPr>
              <a:t>Facilitator Guidance</a:t>
            </a:r>
            <a:endParaRPr lang="en-US" sz="1950" dirty="0"/>
          </a:p>
        </p:txBody>
      </p:sp>
      <p:sp>
        <p:nvSpPr>
          <p:cNvPr id="10" name="Text 8"/>
          <p:cNvSpPr/>
          <p:nvPr/>
        </p:nvSpPr>
        <p:spPr>
          <a:xfrm>
            <a:off x="7260788" y="3706535"/>
            <a:ext cx="5975271"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This workshop is designed to be practical, reflective, and energizing. You don't need to fix everything — your job is to hold space for honest conversation and help the team find simple, doable ways to move forward.</a:t>
            </a:r>
            <a:endParaRPr lang="en-US" sz="1550" dirty="0"/>
          </a:p>
        </p:txBody>
      </p:sp>
      <p:sp>
        <p:nvSpPr>
          <p:cNvPr id="11" name="Text 9"/>
          <p:cNvSpPr/>
          <p:nvPr/>
        </p:nvSpPr>
        <p:spPr>
          <a:xfrm>
            <a:off x="7260788" y="5155287"/>
            <a:ext cx="597527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Capture next steps on a visible board and confirm who will follow up.</a:t>
            </a:r>
            <a:endParaRPr lang="en-US" sz="1550" dirty="0"/>
          </a:p>
        </p:txBody>
      </p:sp>
      <p:sp>
        <p:nvSpPr>
          <p:cNvPr id="12" name="Text 10"/>
          <p:cNvSpPr/>
          <p:nvPr/>
        </p:nvSpPr>
        <p:spPr>
          <a:xfrm>
            <a:off x="7260788" y="5651421"/>
            <a:ext cx="597527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The aim is not perfection — it's momentum.</a:t>
            </a:r>
            <a:endParaRPr lang="en-US" sz="1550" dirty="0"/>
          </a:p>
        </p:txBody>
      </p:sp>
      <p:pic>
        <p:nvPicPr>
          <p:cNvPr id="13" name="Image 0" descr="preencoded.png"/>
          <p:cNvPicPr>
            <a:picLocks noChangeAspect="1"/>
          </p:cNvPicPr>
          <p:nvPr/>
        </p:nvPicPr>
        <p:blipFill>
          <a:blip r:embed="rId3"/>
          <a:stretch>
            <a:fillRect/>
          </a:stretch>
        </p:blipFill>
        <p:spPr>
          <a:xfrm>
            <a:off x="13456920" y="228600"/>
            <a:ext cx="944880" cy="495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E986-1F7B-1438-A27C-9197000389C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1589A0D5-C615-94B2-B77F-91FA981F53DE}"/>
              </a:ext>
            </a:extLst>
          </p:cNvPr>
          <p:cNvSpPr/>
          <p:nvPr/>
        </p:nvSpPr>
        <p:spPr>
          <a:xfrm>
            <a:off x="793790" y="2241947"/>
            <a:ext cx="7556421" cy="1860233"/>
          </a:xfrm>
          <a:prstGeom prst="rect">
            <a:avLst/>
          </a:prstGeom>
          <a:noFill/>
          <a:ln/>
        </p:spPr>
        <p:txBody>
          <a:bodyPr wrap="square" lIns="0" tIns="0" rIns="0" bIns="0" rtlCol="0" anchor="t"/>
          <a:lstStyle/>
          <a:p>
            <a:pPr marL="0" indent="0" algn="l">
              <a:lnSpc>
                <a:spcPts val="4850"/>
              </a:lnSpc>
              <a:buNone/>
            </a:pPr>
            <a:r>
              <a:rPr lang="en-GB" sz="3900" b="1" dirty="0">
                <a:solidFill>
                  <a:srgbClr val="FFFFFF"/>
                </a:solidFill>
                <a:latin typeface="PT Sans Bold" pitchFamily="34" charset="0"/>
                <a:ea typeface="PT Sans Bold" pitchFamily="34" charset="-122"/>
                <a:cs typeface="PT Sans Bold" pitchFamily="34" charset="-120"/>
              </a:rPr>
              <a:t>Understanding the 5 Whys Technique</a:t>
            </a:r>
          </a:p>
        </p:txBody>
      </p:sp>
      <p:sp>
        <p:nvSpPr>
          <p:cNvPr id="4" name="Text 1">
            <a:extLst>
              <a:ext uri="{FF2B5EF4-FFF2-40B4-BE49-F238E27FC236}">
                <a16:creationId xmlns:a16="http://schemas.microsoft.com/office/drawing/2014/main" id="{C80D1587-D70E-F037-221C-CFA7068C7709}"/>
              </a:ext>
            </a:extLst>
          </p:cNvPr>
          <p:cNvSpPr/>
          <p:nvPr/>
        </p:nvSpPr>
        <p:spPr>
          <a:xfrm>
            <a:off x="793790" y="4399836"/>
            <a:ext cx="7556421" cy="1587698"/>
          </a:xfrm>
          <a:prstGeom prst="rect">
            <a:avLst/>
          </a:prstGeom>
          <a:noFill/>
          <a:ln/>
        </p:spPr>
        <p:txBody>
          <a:bodyPr wrap="square" lIns="0" tIns="0" rIns="0" bIns="0" rtlCol="0" anchor="t"/>
          <a:lstStyle/>
          <a:p>
            <a:pPr marL="0" indent="0" algn="l">
              <a:lnSpc>
                <a:spcPts val="2500"/>
              </a:lnSpc>
              <a:buNone/>
            </a:pPr>
            <a:endParaRPr lang="en-US" sz="1550" dirty="0"/>
          </a:p>
        </p:txBody>
      </p:sp>
      <p:pic>
        <p:nvPicPr>
          <p:cNvPr id="5" name="Picture 4" descr="Yellow question mark">
            <a:extLst>
              <a:ext uri="{FF2B5EF4-FFF2-40B4-BE49-F238E27FC236}">
                <a16:creationId xmlns:a16="http://schemas.microsoft.com/office/drawing/2014/main" id="{E593E058-2978-5D2E-D4EF-4E17CE7427F6}"/>
              </a:ext>
            </a:extLst>
          </p:cNvPr>
          <p:cNvPicPr>
            <a:picLocks noChangeAspect="1"/>
          </p:cNvPicPr>
          <p:nvPr/>
        </p:nvPicPr>
        <p:blipFill>
          <a:blip r:embed="rId3"/>
          <a:srcRect l="34471" r="21031"/>
          <a:stretch>
            <a:fillRect/>
          </a:stretch>
        </p:blipFill>
        <p:spPr>
          <a:xfrm>
            <a:off x="8526943" y="10"/>
            <a:ext cx="6103457" cy="8229590"/>
          </a:xfrm>
          <a:prstGeom prst="rect">
            <a:avLst/>
          </a:prstGeom>
        </p:spPr>
      </p:pic>
      <p:sp>
        <p:nvSpPr>
          <p:cNvPr id="7" name="TextBox 6">
            <a:extLst>
              <a:ext uri="{FF2B5EF4-FFF2-40B4-BE49-F238E27FC236}">
                <a16:creationId xmlns:a16="http://schemas.microsoft.com/office/drawing/2014/main" id="{059FC9CF-3FE3-0BC3-5A03-B5DD842E66DC}"/>
              </a:ext>
            </a:extLst>
          </p:cNvPr>
          <p:cNvSpPr txBox="1"/>
          <p:nvPr/>
        </p:nvSpPr>
        <p:spPr>
          <a:xfrm>
            <a:off x="793790" y="3826092"/>
            <a:ext cx="7315200" cy="1938992"/>
          </a:xfrm>
          <a:prstGeom prst="rect">
            <a:avLst/>
          </a:prstGeom>
          <a:noFill/>
        </p:spPr>
        <p:txBody>
          <a:bodyPr wrap="square">
            <a:spAutoFit/>
          </a:bodyPr>
          <a:lstStyle/>
          <a:p>
            <a:r>
              <a:rPr lang="en-GB" sz="2400" dirty="0">
                <a:solidFill>
                  <a:schemeClr val="bg1"/>
                </a:solidFill>
              </a:rPr>
              <a:t>The 5 Whys is a problem-solving method.  It helps identify the root cause of an issue.</a:t>
            </a:r>
          </a:p>
          <a:p>
            <a:endParaRPr lang="en-GB" sz="2400" dirty="0">
              <a:solidFill>
                <a:schemeClr val="bg1"/>
              </a:solidFill>
            </a:endParaRPr>
          </a:p>
          <a:p>
            <a:r>
              <a:rPr lang="en-GB" sz="2400" dirty="0">
                <a:solidFill>
                  <a:schemeClr val="bg1"/>
                </a:solidFill>
              </a:rPr>
              <a:t>Ask 'Why?' five times to drill down into the problem.</a:t>
            </a:r>
          </a:p>
          <a:p>
            <a:r>
              <a:rPr lang="en-GB" sz="2400" dirty="0">
                <a:solidFill>
                  <a:schemeClr val="bg1"/>
                </a:solidFill>
              </a:rPr>
              <a:t>It encourages critical thinking and deeper insights.</a:t>
            </a:r>
          </a:p>
        </p:txBody>
      </p:sp>
    </p:spTree>
    <p:extLst>
      <p:ext uri="{BB962C8B-B14F-4D97-AF65-F5344CB8AC3E}">
        <p14:creationId xmlns:p14="http://schemas.microsoft.com/office/powerpoint/2010/main" val="3115336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41EC5DE987024698417ACFDB913066" ma:contentTypeVersion="17" ma:contentTypeDescription="Create a new document." ma:contentTypeScope="" ma:versionID="6b945d666fa73415ffaed821182b9cdb">
  <xsd:schema xmlns:xsd="http://www.w3.org/2001/XMLSchema" xmlns:xs="http://www.w3.org/2001/XMLSchema" xmlns:p="http://schemas.microsoft.com/office/2006/metadata/properties" xmlns:ns2="f5418f2a-93eb-4bd3-977e-09579b3c8e6c" xmlns:ns3="0e33d2ea-29d4-4420-bb89-a24c9074254d" targetNamespace="http://schemas.microsoft.com/office/2006/metadata/properties" ma:root="true" ma:fieldsID="f53f3d6e2a1c0426dbe234d2f1bb3a00" ns2:_="" ns3:_="">
    <xsd:import namespace="f5418f2a-93eb-4bd3-977e-09579b3c8e6c"/>
    <xsd:import namespace="0e33d2ea-29d4-4420-bb89-a24c907425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8f2a-93eb-4bd3-977e-09579b3c8e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7acee04-5488-4962-97ef-855e2159bb7c"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33d2ea-29d4-4420-bb89-a24c9074254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14ce4ea-9bff-48f5-b0c2-466169dbd756}" ma:internalName="TaxCatchAll" ma:showField="CatchAllData" ma:web="0e33d2ea-29d4-4420-bb89-a24c9074254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418f2a-93eb-4bd3-977e-09579b3c8e6c">
      <Terms xmlns="http://schemas.microsoft.com/office/infopath/2007/PartnerControls"/>
    </lcf76f155ced4ddcb4097134ff3c332f>
    <TaxCatchAll xmlns="0e33d2ea-29d4-4420-bb89-a24c9074254d" xsi:nil="true"/>
  </documentManagement>
</p:properties>
</file>

<file path=customXml/itemProps1.xml><?xml version="1.0" encoding="utf-8"?>
<ds:datastoreItem xmlns:ds="http://schemas.openxmlformats.org/officeDocument/2006/customXml" ds:itemID="{F84871F7-B2C3-4543-8F3A-179DA5F08EC0}"/>
</file>

<file path=customXml/itemProps2.xml><?xml version="1.0" encoding="utf-8"?>
<ds:datastoreItem xmlns:ds="http://schemas.openxmlformats.org/officeDocument/2006/customXml" ds:itemID="{3EB30FC8-1E41-4EA6-8DB1-0BD50EC82A42}"/>
</file>

<file path=customXml/itemProps3.xml><?xml version="1.0" encoding="utf-8"?>
<ds:datastoreItem xmlns:ds="http://schemas.openxmlformats.org/officeDocument/2006/customXml" ds:itemID="{BF50019F-D1F9-4F5E-B79C-D444C5A4EA8E}"/>
</file>

<file path=docProps/app.xml><?xml version="1.0" encoding="utf-8"?>
<Properties xmlns="http://schemas.openxmlformats.org/officeDocument/2006/extended-properties" xmlns:vt="http://schemas.openxmlformats.org/officeDocument/2006/docPropsVTypes">
  <TotalTime>8</TotalTime>
  <Words>902</Words>
  <Application>Microsoft Office PowerPoint</Application>
  <PresentationFormat>Custom</PresentationFormat>
  <Paragraphs>117</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PT Sans Bold</vt:lpstr>
      <vt:lpstr>PT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Mark</dc:creator>
  <cp:lastModifiedBy>Mark Simpson</cp:lastModifiedBy>
  <cp:revision>3</cp:revision>
  <dcterms:created xsi:type="dcterms:W3CDTF">2025-07-07T11:45:28Z</dcterms:created>
  <dcterms:modified xsi:type="dcterms:W3CDTF">2025-07-07T11:54:55Z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0x0101005C41EC5DE987024698417ACFDB913066</vt:lpwstr>
  </property>
</Properties>
</file>