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PT Sans" panose="020B0503020203020204" pitchFamily="34" charset="0"/>
      <p:regular r:id="rId11"/>
    </p:embeddedFont>
    <p:embeddedFont>
      <p:font typeface="PT Sans Bold" panose="020B0703020203020204" pitchFamily="34" charset="0"/>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BE4"/>
    <a:srgbClr val="D1E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5" d="100"/>
          <a:sy n="65" d="100"/>
        </p:scale>
        <p:origin x="72" y="52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34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6" name="Image 6" descr="preencoded.png">
            <a:extLst>
              <a:ext uri="{FF2B5EF4-FFF2-40B4-BE49-F238E27FC236}">
                <a16:creationId xmlns:a16="http://schemas.microsoft.com/office/drawing/2014/main" id="{ABA78466-D852-49A3-C0AF-F4D9EA6D402F}"/>
              </a:ext>
            </a:extLst>
          </p:cNvPr>
          <p:cNvPicPr>
            <a:picLocks noChangeAspect="1"/>
          </p:cNvPicPr>
          <p:nvPr userDrawn="1"/>
        </p:nvPicPr>
        <p:blipFill>
          <a:blip r:embed="rId2"/>
          <a:stretch>
            <a:fillRect/>
          </a:stretch>
        </p:blipFill>
        <p:spPr>
          <a:xfrm>
            <a:off x="127236" y="133469"/>
            <a:ext cx="944880" cy="49506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AAC7D9EB-6443-6351-0544-9481FDB2A6AF}"/>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9E33C4BE-C56A-9F83-3916-0FB1C9666B45}"/>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22895DB3-9EBA-A2C8-5F89-0B3B47DF639C}"/>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D16FCB5F-B67E-4584-F4A5-F6BD794B146C}"/>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76B14E2F-773D-4130-51FE-C6BE0CFED4AC}"/>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0019C8D4-B82D-375A-757E-400FB4824A79}"/>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pic>
        <p:nvPicPr>
          <p:cNvPr id="5" name="Image 6" descr="preencoded.png">
            <a:extLst>
              <a:ext uri="{FF2B5EF4-FFF2-40B4-BE49-F238E27FC236}">
                <a16:creationId xmlns:a16="http://schemas.microsoft.com/office/drawing/2014/main" id="{67D7A1F3-2716-8493-A4AC-005243C72A9F}"/>
              </a:ext>
            </a:extLst>
          </p:cNvPr>
          <p:cNvPicPr>
            <a:picLocks noChangeAspect="1"/>
          </p:cNvPicPr>
          <p:nvPr userDrawn="1"/>
        </p:nvPicPr>
        <p:blipFill>
          <a:blip r:embed="rId2"/>
          <a:stretch>
            <a:fillRect/>
          </a:stretch>
        </p:blipFill>
        <p:spPr>
          <a:xfrm>
            <a:off x="13456920" y="228600"/>
            <a:ext cx="944880" cy="49506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6" descr="preencoded.png">
            <a:extLst>
              <a:ext uri="{FF2B5EF4-FFF2-40B4-BE49-F238E27FC236}">
                <a16:creationId xmlns:a16="http://schemas.microsoft.com/office/drawing/2014/main" id="{327FF520-9E22-9469-B844-1E37F3693DA6}"/>
              </a:ext>
            </a:extLst>
          </p:cNvPr>
          <p:cNvPicPr>
            <a:picLocks noChangeAspect="1"/>
          </p:cNvPicPr>
          <p:nvPr userDrawn="1"/>
        </p:nvPicPr>
        <p:blipFill>
          <a:blip r:embed="rId11"/>
          <a:stretch>
            <a:fillRect/>
          </a:stretch>
        </p:blipFill>
        <p:spPr>
          <a:xfrm>
            <a:off x="144957" y="90377"/>
            <a:ext cx="944880" cy="4950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76313"/>
            <a:ext cx="7556421" cy="2126337"/>
          </a:xfrm>
          <a:prstGeom prst="rect">
            <a:avLst/>
          </a:prstGeom>
          <a:noFill/>
          <a:ln/>
        </p:spPr>
        <p:txBody>
          <a:bodyPr wrap="square" lIns="0" tIns="0" rIns="0" bIns="0" rtlCol="0" anchor="t"/>
          <a:lstStyle/>
          <a:p>
            <a:pPr marL="0" indent="0" algn="l">
              <a:lnSpc>
                <a:spcPts val="5550"/>
              </a:lnSpc>
              <a:buNone/>
            </a:pPr>
            <a:r>
              <a:rPr lang="en-US" sz="4450" b="1" dirty="0">
                <a:solidFill>
                  <a:srgbClr val="404040"/>
                </a:solidFill>
                <a:latin typeface="PT Sans Bold" pitchFamily="34" charset="0"/>
                <a:ea typeface="PT Sans Bold" pitchFamily="34" charset="-122"/>
                <a:cs typeface="PT Sans Bold" pitchFamily="34" charset="-120"/>
              </a:rPr>
              <a:t>Exploring Complacency: Open Questions for Team Reflection</a:t>
            </a:r>
            <a:endParaRPr lang="en-US" sz="4450" dirty="0"/>
          </a:p>
        </p:txBody>
      </p:sp>
      <p:sp>
        <p:nvSpPr>
          <p:cNvPr id="4" name="Text 1"/>
          <p:cNvSpPr/>
          <p:nvPr/>
        </p:nvSpPr>
        <p:spPr>
          <a:xfrm>
            <a:off x="793790" y="3442811"/>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These discussion prompts are designed for small group conversations of 8-10 people, creating space for honest reflection about team dynamics and </a:t>
            </a:r>
            <a:r>
              <a:rPr lang="en-US" sz="1750" dirty="0" err="1">
                <a:solidFill>
                  <a:srgbClr val="404040"/>
                </a:solidFill>
                <a:latin typeface="PT Sans" pitchFamily="34" charset="0"/>
                <a:ea typeface="PT Sans" pitchFamily="34" charset="-122"/>
                <a:cs typeface="PT Sans" pitchFamily="34" charset="-120"/>
              </a:rPr>
              <a:t>organisational</a:t>
            </a:r>
            <a:r>
              <a:rPr lang="en-US" sz="1750" dirty="0">
                <a:solidFill>
                  <a:srgbClr val="404040"/>
                </a:solidFill>
                <a:latin typeface="PT Sans" pitchFamily="34" charset="0"/>
                <a:ea typeface="PT Sans" pitchFamily="34" charset="-122"/>
                <a:cs typeface="PT Sans" pitchFamily="34" charset="-120"/>
              </a:rPr>
              <a:t> culture. </a:t>
            </a:r>
          </a:p>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Each slide offers thought-provoking questions to help leaders and teams identify the subtle signs of complacency and develop meaningful responses.</a:t>
            </a:r>
            <a:endParaRPr lang="en-US" sz="1750" dirty="0"/>
          </a:p>
        </p:txBody>
      </p:sp>
      <p:sp>
        <p:nvSpPr>
          <p:cNvPr id="5" name="Text 2"/>
          <p:cNvSpPr/>
          <p:nvPr/>
        </p:nvSpPr>
        <p:spPr>
          <a:xfrm>
            <a:off x="793790" y="551247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Use these questions to explore and create discussions that move beyond surface-level observations to explore the deeper currents affecting motivation, action, and performance.</a:t>
            </a:r>
            <a:endParaRPr lang="en-US" sz="1750" dirty="0"/>
          </a:p>
        </p:txBody>
      </p:sp>
      <p:sp>
        <p:nvSpPr>
          <p:cNvPr id="6" name="Shape 3"/>
          <p:cNvSpPr/>
          <p:nvPr/>
        </p:nvSpPr>
        <p:spPr>
          <a:xfrm>
            <a:off x="793790" y="6873240"/>
            <a:ext cx="362903" cy="362903"/>
          </a:xfrm>
          <a:prstGeom prst="roundRect">
            <a:avLst>
              <a:gd name="adj" fmla="val 25194296"/>
            </a:avLst>
          </a:prstGeom>
          <a:solidFill>
            <a:srgbClr val="19ABE4"/>
          </a:solidFill>
          <a:ln w="7620">
            <a:solidFill>
              <a:srgbClr val="FFFFFF"/>
            </a:solidFill>
            <a:prstDash val="solid"/>
          </a:ln>
        </p:spPr>
        <p:txBody>
          <a:bodyPr/>
          <a:lstStyle/>
          <a:p>
            <a:endParaRPr lang="en-GB"/>
          </a:p>
        </p:txBody>
      </p:sp>
      <p:sp>
        <p:nvSpPr>
          <p:cNvPr id="7" name="Text 4"/>
          <p:cNvSpPr/>
          <p:nvPr/>
        </p:nvSpPr>
        <p:spPr>
          <a:xfrm>
            <a:off x="910709" y="7005876"/>
            <a:ext cx="128945"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PT Sans Medium" pitchFamily="34" charset="0"/>
                <a:ea typeface="PT Sans Medium" pitchFamily="34" charset="-122"/>
                <a:cs typeface="PT Sans Medium" pitchFamily="34" charset="-120"/>
              </a:rPr>
              <a:t>MS</a:t>
            </a:r>
            <a:endParaRPr lang="en-US" sz="750" dirty="0"/>
          </a:p>
        </p:txBody>
      </p:sp>
      <p:sp>
        <p:nvSpPr>
          <p:cNvPr id="8" name="Text 5"/>
          <p:cNvSpPr/>
          <p:nvPr/>
        </p:nvSpPr>
        <p:spPr>
          <a:xfrm>
            <a:off x="1270040" y="6856333"/>
            <a:ext cx="2048232" cy="396835"/>
          </a:xfrm>
          <a:prstGeom prst="rect">
            <a:avLst/>
          </a:prstGeom>
          <a:noFill/>
          <a:ln/>
        </p:spPr>
        <p:txBody>
          <a:bodyPr wrap="none" lIns="0" tIns="0" rIns="0" bIns="0" rtlCol="0" anchor="t"/>
          <a:lstStyle/>
          <a:p>
            <a:pPr marL="0" indent="0" algn="l">
              <a:lnSpc>
                <a:spcPts val="3100"/>
              </a:lnSpc>
              <a:buNone/>
            </a:pPr>
            <a:r>
              <a:rPr lang="en-US" sz="2200" b="1" dirty="0">
                <a:solidFill>
                  <a:srgbClr val="404040"/>
                </a:solidFill>
                <a:latin typeface="PT Sans Bold" pitchFamily="34" charset="0"/>
                <a:ea typeface="PT Sans Bold" pitchFamily="34" charset="-122"/>
                <a:cs typeface="PT Sans Bold" pitchFamily="34" charset="-120"/>
              </a:rPr>
              <a:t>by Mark Simpson</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677347"/>
            <a:ext cx="6173986" cy="602456"/>
          </a:xfrm>
          <a:prstGeom prst="rect">
            <a:avLst/>
          </a:prstGeom>
          <a:noFill/>
          <a:ln/>
        </p:spPr>
        <p:txBody>
          <a:bodyPr wrap="none" lIns="0" tIns="0" rIns="0" bIns="0" rtlCol="0" anchor="t"/>
          <a:lstStyle/>
          <a:p>
            <a:pPr marL="0" indent="0" algn="l">
              <a:lnSpc>
                <a:spcPts val="4700"/>
              </a:lnSpc>
              <a:buNone/>
            </a:pPr>
            <a:r>
              <a:rPr lang="en-US" sz="3750" b="1" dirty="0">
                <a:solidFill>
                  <a:srgbClr val="404040"/>
                </a:solidFill>
                <a:latin typeface="PT Sans Bold" pitchFamily="34" charset="0"/>
                <a:ea typeface="PT Sans Bold" pitchFamily="34" charset="-122"/>
                <a:cs typeface="PT Sans Bold" pitchFamily="34" charset="-120"/>
              </a:rPr>
              <a:t>Why Talk About Complacency?</a:t>
            </a:r>
            <a:endParaRPr lang="en-US" sz="3750" dirty="0"/>
          </a:p>
        </p:txBody>
      </p:sp>
      <p:pic>
        <p:nvPicPr>
          <p:cNvPr id="3" name="Image 0" descr="preencoded.png"/>
          <p:cNvPicPr>
            <a:picLocks noChangeAspect="1"/>
          </p:cNvPicPr>
          <p:nvPr/>
        </p:nvPicPr>
        <p:blipFill>
          <a:blip r:embed="rId3"/>
          <a:stretch>
            <a:fillRect/>
          </a:stretch>
        </p:blipFill>
        <p:spPr>
          <a:xfrm>
            <a:off x="3989308" y="3392805"/>
            <a:ext cx="6651784" cy="6651784"/>
          </a:xfrm>
          <a:prstGeom prst="rect">
            <a:avLst/>
          </a:prstGeom>
        </p:spPr>
      </p:pic>
      <p:pic>
        <p:nvPicPr>
          <p:cNvPr id="4" name="Image 1" descr="preencoded.png"/>
          <p:cNvPicPr>
            <a:picLocks noChangeAspect="1"/>
          </p:cNvPicPr>
          <p:nvPr/>
        </p:nvPicPr>
        <p:blipFill>
          <a:blip r:embed="rId4"/>
          <a:stretch>
            <a:fillRect/>
          </a:stretch>
        </p:blipFill>
        <p:spPr>
          <a:xfrm>
            <a:off x="4992291" y="5268039"/>
            <a:ext cx="325279" cy="406598"/>
          </a:xfrm>
          <a:prstGeom prst="rect">
            <a:avLst/>
          </a:prstGeom>
        </p:spPr>
      </p:pic>
      <p:pic>
        <p:nvPicPr>
          <p:cNvPr id="5" name="Image 2" descr="preencoded.png"/>
          <p:cNvPicPr>
            <a:picLocks noChangeAspect="1"/>
          </p:cNvPicPr>
          <p:nvPr/>
        </p:nvPicPr>
        <p:blipFill>
          <a:blip r:embed="rId5"/>
          <a:stretch>
            <a:fillRect/>
          </a:stretch>
        </p:blipFill>
        <p:spPr>
          <a:xfrm>
            <a:off x="3989308" y="3392805"/>
            <a:ext cx="6651784" cy="6651784"/>
          </a:xfrm>
          <a:prstGeom prst="rect">
            <a:avLst/>
          </a:prstGeom>
        </p:spPr>
      </p:pic>
      <p:pic>
        <p:nvPicPr>
          <p:cNvPr id="6" name="Image 3" descr="preencoded.png"/>
          <p:cNvPicPr>
            <a:picLocks noChangeAspect="1"/>
          </p:cNvPicPr>
          <p:nvPr/>
        </p:nvPicPr>
        <p:blipFill>
          <a:blip r:embed="rId6"/>
          <a:stretch>
            <a:fillRect/>
          </a:stretch>
        </p:blipFill>
        <p:spPr>
          <a:xfrm>
            <a:off x="7152561" y="4020860"/>
            <a:ext cx="325279" cy="406598"/>
          </a:xfrm>
          <a:prstGeom prst="rect">
            <a:avLst/>
          </a:prstGeom>
        </p:spPr>
      </p:pic>
      <p:pic>
        <p:nvPicPr>
          <p:cNvPr id="7" name="Image 4" descr="preencoded.png"/>
          <p:cNvPicPr>
            <a:picLocks noChangeAspect="1"/>
          </p:cNvPicPr>
          <p:nvPr/>
        </p:nvPicPr>
        <p:blipFill>
          <a:blip r:embed="rId7"/>
          <a:stretch>
            <a:fillRect/>
          </a:stretch>
        </p:blipFill>
        <p:spPr>
          <a:xfrm>
            <a:off x="3989308" y="3392805"/>
            <a:ext cx="6651784" cy="6651784"/>
          </a:xfrm>
          <a:prstGeom prst="rect">
            <a:avLst/>
          </a:prstGeom>
        </p:spPr>
      </p:pic>
      <p:pic>
        <p:nvPicPr>
          <p:cNvPr id="8" name="Image 5" descr="preencoded.png"/>
          <p:cNvPicPr>
            <a:picLocks noChangeAspect="1"/>
          </p:cNvPicPr>
          <p:nvPr/>
        </p:nvPicPr>
        <p:blipFill>
          <a:blip r:embed="rId8"/>
          <a:stretch>
            <a:fillRect/>
          </a:stretch>
        </p:blipFill>
        <p:spPr>
          <a:xfrm>
            <a:off x="9312712" y="5268039"/>
            <a:ext cx="325279" cy="406598"/>
          </a:xfrm>
          <a:prstGeom prst="rect">
            <a:avLst/>
          </a:prstGeom>
        </p:spPr>
      </p:pic>
      <p:sp>
        <p:nvSpPr>
          <p:cNvPr id="9" name="Text 1"/>
          <p:cNvSpPr/>
          <p:nvPr/>
        </p:nvSpPr>
        <p:spPr>
          <a:xfrm>
            <a:off x="793790" y="6935510"/>
            <a:ext cx="13042821" cy="616744"/>
          </a:xfrm>
          <a:prstGeom prst="rect">
            <a:avLst/>
          </a:prstGeom>
          <a:noFill/>
          <a:ln/>
        </p:spPr>
        <p:txBody>
          <a:bodyPr wrap="squar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Addressing complacency isn't about assigning blame.  However, it ‘s worth acknowledging that that even higher-performing teams can drift into autopilot. </a:t>
            </a:r>
          </a:p>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These conversations create the psychological safety needed to honestly assess where energy has diminished, what might be causing this and why it needs to change.</a:t>
            </a:r>
            <a:endParaRPr lang="en-US" sz="1500" dirty="0"/>
          </a:p>
        </p:txBody>
      </p:sp>
      <p:sp>
        <p:nvSpPr>
          <p:cNvPr id="10" name="Text 2"/>
          <p:cNvSpPr/>
          <p:nvPr/>
        </p:nvSpPr>
        <p:spPr>
          <a:xfrm>
            <a:off x="1581745" y="2663071"/>
            <a:ext cx="2578775" cy="301228"/>
          </a:xfrm>
          <a:prstGeom prst="rect">
            <a:avLst/>
          </a:prstGeom>
          <a:noFill/>
          <a:ln/>
        </p:spPr>
        <p:txBody>
          <a:bodyPr wrap="none" lIns="0" tIns="0" rIns="0" bIns="0" rtlCol="0" anchor="t"/>
          <a:lstStyle/>
          <a:p>
            <a:pPr marL="0" indent="0" algn="ctr">
              <a:lnSpc>
                <a:spcPts val="2350"/>
              </a:lnSpc>
              <a:buNone/>
            </a:pPr>
            <a:r>
              <a:rPr lang="en-US" sz="1850" b="1" dirty="0">
                <a:solidFill>
                  <a:srgbClr val="404040"/>
                </a:solidFill>
                <a:latin typeface="PT Sans Bold" pitchFamily="34" charset="0"/>
                <a:ea typeface="PT Sans Bold" pitchFamily="34" charset="-122"/>
                <a:cs typeface="PT Sans Bold" pitchFamily="34" charset="-120"/>
              </a:rPr>
              <a:t>Silent Performance Killer</a:t>
            </a:r>
            <a:endParaRPr lang="en-US" sz="1850" dirty="0"/>
          </a:p>
        </p:txBody>
      </p:sp>
      <p:sp>
        <p:nvSpPr>
          <p:cNvPr id="11" name="Text 3"/>
          <p:cNvSpPr/>
          <p:nvPr/>
        </p:nvSpPr>
        <p:spPr>
          <a:xfrm>
            <a:off x="793790" y="3079909"/>
            <a:ext cx="4154805" cy="925116"/>
          </a:xfrm>
          <a:prstGeom prst="rect">
            <a:avLst/>
          </a:prstGeom>
          <a:noFill/>
          <a:ln/>
        </p:spPr>
        <p:txBody>
          <a:bodyPr wrap="square" lIns="0" tIns="0" rIns="0" bIns="0" rtlCol="0" anchor="t"/>
          <a:lstStyle/>
          <a:p>
            <a:pPr marL="0" indent="0" algn="ctr">
              <a:lnSpc>
                <a:spcPts val="2400"/>
              </a:lnSpc>
              <a:buNone/>
            </a:pPr>
            <a:r>
              <a:rPr lang="en-US" sz="1500" dirty="0">
                <a:solidFill>
                  <a:srgbClr val="404040"/>
                </a:solidFill>
                <a:latin typeface="PT Sans" pitchFamily="34" charset="0"/>
                <a:ea typeface="PT Sans" pitchFamily="34" charset="-122"/>
                <a:cs typeface="PT Sans" pitchFamily="34" charset="-120"/>
              </a:rPr>
              <a:t>Complacency often develops gradually, quietly eroding performance standards and innovation before becoming clearly visible.</a:t>
            </a:r>
            <a:endParaRPr lang="en-US" sz="1500" dirty="0"/>
          </a:p>
        </p:txBody>
      </p:sp>
      <p:sp>
        <p:nvSpPr>
          <p:cNvPr id="12" name="Text 4"/>
          <p:cNvSpPr/>
          <p:nvPr/>
        </p:nvSpPr>
        <p:spPr>
          <a:xfrm>
            <a:off x="6110168" y="1665327"/>
            <a:ext cx="2409944" cy="301228"/>
          </a:xfrm>
          <a:prstGeom prst="rect">
            <a:avLst/>
          </a:prstGeom>
          <a:noFill/>
          <a:ln/>
        </p:spPr>
        <p:txBody>
          <a:bodyPr wrap="none" lIns="0" tIns="0" rIns="0" bIns="0" rtlCol="0" anchor="t"/>
          <a:lstStyle/>
          <a:p>
            <a:pPr marL="0" indent="0" algn="ctr">
              <a:lnSpc>
                <a:spcPts val="2350"/>
              </a:lnSpc>
              <a:buNone/>
            </a:pPr>
            <a:r>
              <a:rPr lang="en-US" sz="1850" b="1" dirty="0">
                <a:solidFill>
                  <a:srgbClr val="404040"/>
                </a:solidFill>
                <a:latin typeface="PT Sans Bold" pitchFamily="34" charset="0"/>
                <a:ea typeface="PT Sans Bold" pitchFamily="34" charset="-122"/>
                <a:cs typeface="PT Sans Bold" pitchFamily="34" charset="-120"/>
              </a:rPr>
              <a:t>Root Cause Analysis</a:t>
            </a:r>
            <a:endParaRPr lang="en-US" sz="1850" dirty="0"/>
          </a:p>
        </p:txBody>
      </p:sp>
      <p:sp>
        <p:nvSpPr>
          <p:cNvPr id="13" name="Text 5"/>
          <p:cNvSpPr/>
          <p:nvPr/>
        </p:nvSpPr>
        <p:spPr>
          <a:xfrm>
            <a:off x="5237798" y="2082165"/>
            <a:ext cx="4154805" cy="925116"/>
          </a:xfrm>
          <a:prstGeom prst="rect">
            <a:avLst/>
          </a:prstGeom>
          <a:noFill/>
          <a:ln/>
        </p:spPr>
        <p:txBody>
          <a:bodyPr wrap="square" lIns="0" tIns="0" rIns="0" bIns="0" rtlCol="0" anchor="t"/>
          <a:lstStyle/>
          <a:p>
            <a:pPr marL="0" indent="0" algn="ctr">
              <a:lnSpc>
                <a:spcPts val="2400"/>
              </a:lnSpc>
              <a:buNone/>
            </a:pPr>
            <a:r>
              <a:rPr lang="en-US" sz="1500" dirty="0">
                <a:solidFill>
                  <a:srgbClr val="404040"/>
                </a:solidFill>
                <a:latin typeface="PT Sans" pitchFamily="34" charset="0"/>
                <a:ea typeface="PT Sans" pitchFamily="34" charset="-122"/>
                <a:cs typeface="PT Sans" pitchFamily="34" charset="-120"/>
              </a:rPr>
              <a:t>Understanding the underlying factors enables targeted, meaningful interventions rather than superficial solutions.</a:t>
            </a:r>
            <a:endParaRPr lang="en-US" sz="1500" dirty="0"/>
          </a:p>
        </p:txBody>
      </p:sp>
      <p:sp>
        <p:nvSpPr>
          <p:cNvPr id="14" name="Text 6"/>
          <p:cNvSpPr/>
          <p:nvPr/>
        </p:nvSpPr>
        <p:spPr>
          <a:xfrm>
            <a:off x="10554176" y="2663071"/>
            <a:ext cx="2409944" cy="301228"/>
          </a:xfrm>
          <a:prstGeom prst="rect">
            <a:avLst/>
          </a:prstGeom>
          <a:noFill/>
          <a:ln/>
        </p:spPr>
        <p:txBody>
          <a:bodyPr wrap="none" lIns="0" tIns="0" rIns="0" bIns="0" rtlCol="0" anchor="t"/>
          <a:lstStyle/>
          <a:p>
            <a:pPr marL="0" indent="0" algn="ctr">
              <a:lnSpc>
                <a:spcPts val="2350"/>
              </a:lnSpc>
              <a:buNone/>
            </a:pPr>
            <a:r>
              <a:rPr lang="en-US" sz="1850" b="1" dirty="0">
                <a:solidFill>
                  <a:srgbClr val="404040"/>
                </a:solidFill>
                <a:latin typeface="PT Sans Bold" pitchFamily="34" charset="0"/>
                <a:ea typeface="PT Sans Bold" pitchFamily="34" charset="-122"/>
                <a:cs typeface="PT Sans Bold" pitchFamily="34" charset="-120"/>
              </a:rPr>
              <a:t>Catalyst for Change</a:t>
            </a:r>
            <a:endParaRPr lang="en-US" sz="1850" dirty="0"/>
          </a:p>
        </p:txBody>
      </p:sp>
      <p:sp>
        <p:nvSpPr>
          <p:cNvPr id="15" name="Text 7"/>
          <p:cNvSpPr/>
          <p:nvPr/>
        </p:nvSpPr>
        <p:spPr>
          <a:xfrm>
            <a:off x="9681805" y="3079909"/>
            <a:ext cx="4154805" cy="925116"/>
          </a:xfrm>
          <a:prstGeom prst="rect">
            <a:avLst/>
          </a:prstGeom>
          <a:noFill/>
          <a:ln/>
        </p:spPr>
        <p:txBody>
          <a:bodyPr wrap="square" lIns="0" tIns="0" rIns="0" bIns="0" rtlCol="0" anchor="t"/>
          <a:lstStyle/>
          <a:p>
            <a:pPr marL="0" indent="0" algn="ctr">
              <a:lnSpc>
                <a:spcPts val="2400"/>
              </a:lnSpc>
              <a:buNone/>
            </a:pPr>
            <a:r>
              <a:rPr lang="en-US" sz="1500" dirty="0">
                <a:solidFill>
                  <a:srgbClr val="404040"/>
                </a:solidFill>
                <a:latin typeface="PT Sans" pitchFamily="34" charset="0"/>
                <a:ea typeface="PT Sans" pitchFamily="34" charset="-122"/>
                <a:cs typeface="PT Sans" pitchFamily="34" charset="-120"/>
              </a:rPr>
              <a:t>These questions create a framework for honest reflection, helping teams </a:t>
            </a:r>
            <a:r>
              <a:rPr lang="en-US" sz="1500" dirty="0" err="1">
                <a:solidFill>
                  <a:srgbClr val="404040"/>
                </a:solidFill>
                <a:latin typeface="PT Sans" pitchFamily="34" charset="0"/>
                <a:ea typeface="PT Sans" pitchFamily="34" charset="-122"/>
                <a:cs typeface="PT Sans" pitchFamily="34" charset="-120"/>
              </a:rPr>
              <a:t>recognise</a:t>
            </a:r>
            <a:r>
              <a:rPr lang="en-US" sz="1500" dirty="0">
                <a:solidFill>
                  <a:srgbClr val="404040"/>
                </a:solidFill>
                <a:latin typeface="PT Sans" pitchFamily="34" charset="0"/>
                <a:ea typeface="PT Sans" pitchFamily="34" charset="-122"/>
                <a:cs typeface="PT Sans" pitchFamily="34" charset="-120"/>
              </a:rPr>
              <a:t> patterns they might otherwise overlook.</a:t>
            </a:r>
            <a:endParaRPr lang="en-US" sz="1500" dirty="0"/>
          </a:p>
        </p:txBody>
      </p:sp>
      <p:pic>
        <p:nvPicPr>
          <p:cNvPr id="16" name="Image 6" descr="preencoded.png"/>
          <p:cNvPicPr>
            <a:picLocks noChangeAspect="1"/>
          </p:cNvPicPr>
          <p:nvPr/>
        </p:nvPicPr>
        <p:blipFill>
          <a:blip r:embed="rId9"/>
          <a:stretch>
            <a:fillRect/>
          </a:stretch>
        </p:blipFill>
        <p:spPr>
          <a:xfrm>
            <a:off x="13456920" y="228600"/>
            <a:ext cx="944880" cy="4950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165741"/>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4040"/>
                </a:solidFill>
                <a:latin typeface="PT Sans Bold" pitchFamily="34" charset="0"/>
                <a:ea typeface="PT Sans Bold" pitchFamily="34" charset="-122"/>
                <a:cs typeface="PT Sans Bold" pitchFamily="34" charset="-120"/>
              </a:rPr>
              <a:t>What's the Mood Like?</a:t>
            </a:r>
            <a:endParaRPr lang="en-US" sz="4450" dirty="0"/>
          </a:p>
        </p:txBody>
      </p:sp>
      <p:sp>
        <p:nvSpPr>
          <p:cNvPr id="3" name="Shape 1"/>
          <p:cNvSpPr/>
          <p:nvPr/>
        </p:nvSpPr>
        <p:spPr>
          <a:xfrm>
            <a:off x="793790" y="2328148"/>
            <a:ext cx="4196358" cy="2773799"/>
          </a:xfrm>
          <a:prstGeom prst="roundRect">
            <a:avLst>
              <a:gd name="adj" fmla="val 3435"/>
            </a:avLst>
          </a:prstGeom>
          <a:solidFill>
            <a:srgbClr val="19ABE4"/>
          </a:solidFill>
          <a:ln w="7620">
            <a:solidFill>
              <a:srgbClr val="B7D5E0"/>
            </a:solidFill>
            <a:prstDash val="solid"/>
          </a:ln>
        </p:spPr>
        <p:txBody>
          <a:bodyPr/>
          <a:lstStyle/>
          <a:p>
            <a:endParaRPr lang="en-GB">
              <a:solidFill>
                <a:schemeClr val="bg1"/>
              </a:solidFill>
            </a:endParaRPr>
          </a:p>
        </p:txBody>
      </p:sp>
      <p:sp>
        <p:nvSpPr>
          <p:cNvPr id="4" name="Text 2"/>
          <p:cNvSpPr/>
          <p:nvPr/>
        </p:nvSpPr>
        <p:spPr>
          <a:xfrm>
            <a:off x="1028224" y="256258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Energy Assessment</a:t>
            </a:r>
            <a:endParaRPr lang="en-US" sz="2200" dirty="0"/>
          </a:p>
        </p:txBody>
      </p:sp>
      <p:sp>
        <p:nvSpPr>
          <p:cNvPr id="5" name="Text 3"/>
          <p:cNvSpPr/>
          <p:nvPr/>
        </p:nvSpPr>
        <p:spPr>
          <a:xfrm>
            <a:off x="1028224" y="3053001"/>
            <a:ext cx="3727490" cy="1814513"/>
          </a:xfrm>
          <a:prstGeom prst="rect">
            <a:avLst/>
          </a:prstGeom>
          <a:noFill/>
          <a:ln/>
        </p:spPr>
        <p:txBody>
          <a:bodyPr wrap="square" lIns="0" tIns="0" rIns="0" bIns="0" rtlCol="0" anchor="t"/>
          <a:lstStyle/>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How would you describe the general mood or energy in the team right now? What metaphor might capture how it feels to be part of this team currently?</a:t>
            </a:r>
            <a:endParaRPr lang="en-US" sz="1750" dirty="0">
              <a:solidFill>
                <a:schemeClr val="bg1"/>
              </a:solidFill>
            </a:endParaRPr>
          </a:p>
        </p:txBody>
      </p:sp>
      <p:sp>
        <p:nvSpPr>
          <p:cNvPr id="6" name="Shape 4"/>
          <p:cNvSpPr/>
          <p:nvPr/>
        </p:nvSpPr>
        <p:spPr>
          <a:xfrm>
            <a:off x="5216962" y="2328148"/>
            <a:ext cx="4196358" cy="2773799"/>
          </a:xfrm>
          <a:prstGeom prst="roundRect">
            <a:avLst>
              <a:gd name="adj" fmla="val 3435"/>
            </a:avLst>
          </a:prstGeom>
          <a:solidFill>
            <a:srgbClr val="19ABE4"/>
          </a:solidFill>
          <a:ln w="7620">
            <a:solidFill>
              <a:srgbClr val="B7D5E0"/>
            </a:solidFill>
            <a:prstDash val="solid"/>
          </a:ln>
        </p:spPr>
        <p:txBody>
          <a:bodyPr/>
          <a:lstStyle/>
          <a:p>
            <a:endParaRPr lang="en-GB">
              <a:solidFill>
                <a:schemeClr val="bg1"/>
              </a:solidFill>
            </a:endParaRPr>
          </a:p>
        </p:txBody>
      </p:sp>
      <p:sp>
        <p:nvSpPr>
          <p:cNvPr id="7" name="Text 5"/>
          <p:cNvSpPr/>
          <p:nvPr/>
        </p:nvSpPr>
        <p:spPr>
          <a:xfrm>
            <a:off x="5451396" y="256258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Comfort vs. Challenge</a:t>
            </a:r>
            <a:endParaRPr lang="en-US" sz="2200" dirty="0"/>
          </a:p>
        </p:txBody>
      </p:sp>
      <p:sp>
        <p:nvSpPr>
          <p:cNvPr id="8" name="Text 6"/>
          <p:cNvSpPr/>
          <p:nvPr/>
        </p:nvSpPr>
        <p:spPr>
          <a:xfrm>
            <a:off x="5451396" y="3053001"/>
            <a:ext cx="3727490" cy="1814513"/>
          </a:xfrm>
          <a:prstGeom prst="rect">
            <a:avLst/>
          </a:prstGeom>
          <a:noFill/>
          <a:ln/>
        </p:spPr>
        <p:txBody>
          <a:bodyPr wrap="square" lIns="0" tIns="0" rIns="0" bIns="0" rtlCol="0" anchor="t"/>
          <a:lstStyle/>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In what ways do you think people feel stretched or comfortable in their roles at the moment? Where might we have settled into routines that no longer serve us?</a:t>
            </a:r>
            <a:endParaRPr lang="en-US" sz="1750" dirty="0">
              <a:solidFill>
                <a:schemeClr val="bg1"/>
              </a:solidFill>
            </a:endParaRPr>
          </a:p>
        </p:txBody>
      </p:sp>
      <p:sp>
        <p:nvSpPr>
          <p:cNvPr id="9" name="Shape 7"/>
          <p:cNvSpPr/>
          <p:nvPr/>
        </p:nvSpPr>
        <p:spPr>
          <a:xfrm>
            <a:off x="9640133" y="2328148"/>
            <a:ext cx="4196358" cy="2773799"/>
          </a:xfrm>
          <a:prstGeom prst="roundRect">
            <a:avLst>
              <a:gd name="adj" fmla="val 3435"/>
            </a:avLst>
          </a:prstGeom>
          <a:solidFill>
            <a:srgbClr val="19ABE4"/>
          </a:solidFill>
          <a:ln w="7620">
            <a:solidFill>
              <a:srgbClr val="B7D5E0"/>
            </a:solidFill>
            <a:prstDash val="solid"/>
          </a:ln>
        </p:spPr>
        <p:txBody>
          <a:bodyPr/>
          <a:lstStyle/>
          <a:p>
            <a:endParaRPr lang="en-GB">
              <a:solidFill>
                <a:schemeClr val="bg1"/>
              </a:solidFill>
            </a:endParaRPr>
          </a:p>
        </p:txBody>
      </p:sp>
      <p:sp>
        <p:nvSpPr>
          <p:cNvPr id="10" name="Text 8"/>
          <p:cNvSpPr/>
          <p:nvPr/>
        </p:nvSpPr>
        <p:spPr>
          <a:xfrm>
            <a:off x="9874568" y="256258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Motivation Sources</a:t>
            </a:r>
            <a:endParaRPr lang="en-US" sz="2200" dirty="0"/>
          </a:p>
        </p:txBody>
      </p:sp>
      <p:sp>
        <p:nvSpPr>
          <p:cNvPr id="11" name="Text 9"/>
          <p:cNvSpPr/>
          <p:nvPr/>
        </p:nvSpPr>
        <p:spPr>
          <a:xfrm>
            <a:off x="9874568" y="3053001"/>
            <a:ext cx="3727490" cy="1814513"/>
          </a:xfrm>
          <a:prstGeom prst="rect">
            <a:avLst/>
          </a:prstGeom>
          <a:noFill/>
          <a:ln/>
        </p:spPr>
        <p:txBody>
          <a:bodyPr wrap="square" lIns="0" tIns="0" rIns="0" bIns="0" rtlCol="0" anchor="t"/>
          <a:lstStyle/>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Where do you think motivation is coming from right now, and what might be missing? When was the last time the team felt genuinely excited about something?</a:t>
            </a:r>
            <a:endParaRPr lang="en-US" sz="1750" dirty="0">
              <a:solidFill>
                <a:schemeClr val="bg1"/>
              </a:solidFill>
            </a:endParaRPr>
          </a:p>
        </p:txBody>
      </p:sp>
      <p:sp>
        <p:nvSpPr>
          <p:cNvPr id="12" name="Text 10"/>
          <p:cNvSpPr/>
          <p:nvPr/>
        </p:nvSpPr>
        <p:spPr>
          <a:xfrm>
            <a:off x="793790" y="535709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Team moods are contagious and often reflect deeper </a:t>
            </a:r>
            <a:r>
              <a:rPr lang="en-US" sz="1750" dirty="0" err="1">
                <a:solidFill>
                  <a:srgbClr val="404040"/>
                </a:solidFill>
                <a:latin typeface="PT Sans" pitchFamily="34" charset="0"/>
                <a:ea typeface="PT Sans" pitchFamily="34" charset="-122"/>
                <a:cs typeface="PT Sans" pitchFamily="34" charset="-120"/>
              </a:rPr>
              <a:t>organisational</a:t>
            </a:r>
            <a:r>
              <a:rPr lang="en-US" sz="1750" dirty="0">
                <a:solidFill>
                  <a:srgbClr val="404040"/>
                </a:solidFill>
                <a:latin typeface="PT Sans" pitchFamily="34" charset="0"/>
                <a:ea typeface="PT Sans" pitchFamily="34" charset="-122"/>
                <a:cs typeface="PT Sans" pitchFamily="34" charset="-120"/>
              </a:rPr>
              <a:t> currents. These questions help surface whether people are operating from intrinsic motivation or merely going through motions. The emotional climate of a team can be an early indicator of complacency before performance metrics show any change.</a:t>
            </a:r>
            <a:endParaRPr lang="en-US" sz="1750" dirty="0"/>
          </a:p>
        </p:txBody>
      </p:sp>
      <p:sp>
        <p:nvSpPr>
          <p:cNvPr id="13" name="Text 11"/>
          <p:cNvSpPr/>
          <p:nvPr/>
        </p:nvSpPr>
        <p:spPr>
          <a:xfrm>
            <a:off x="793790" y="6700957"/>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Listen carefully for emotional language in responses, words like "frustrated," "bored," or "uninspired" signal areas needing attention.</a:t>
            </a:r>
            <a:br>
              <a:rPr lang="en-US" sz="1750" dirty="0">
                <a:solidFill>
                  <a:srgbClr val="404040"/>
                </a:solidFill>
                <a:latin typeface="PT Sans" pitchFamily="34" charset="0"/>
                <a:ea typeface="PT Sans" pitchFamily="34" charset="-122"/>
                <a:cs typeface="PT Sans" pitchFamily="34" charset="-120"/>
              </a:rPr>
            </a:br>
            <a:r>
              <a:rPr lang="en-US" sz="1750" dirty="0">
                <a:solidFill>
                  <a:srgbClr val="404040"/>
                </a:solidFill>
                <a:latin typeface="PT Sans" pitchFamily="34" charset="0"/>
                <a:ea typeface="PT Sans" pitchFamily="34" charset="-122"/>
                <a:cs typeface="PT Sans" pitchFamily="34" charset="-120"/>
              </a:rPr>
              <a:t>Look for how people answer, are they passionate, animated, resigned and/ or low energy?</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83776"/>
            <a:ext cx="6693575" cy="602456"/>
          </a:xfrm>
          <a:prstGeom prst="rect">
            <a:avLst/>
          </a:prstGeom>
          <a:noFill/>
          <a:ln/>
        </p:spPr>
        <p:txBody>
          <a:bodyPr wrap="none" lIns="0" tIns="0" rIns="0" bIns="0" rtlCol="0" anchor="t"/>
          <a:lstStyle/>
          <a:p>
            <a:pPr marL="0" indent="0" algn="l">
              <a:lnSpc>
                <a:spcPts val="4700"/>
              </a:lnSpc>
              <a:buNone/>
            </a:pPr>
            <a:r>
              <a:rPr lang="en-US" sz="3750" b="1" dirty="0">
                <a:solidFill>
                  <a:srgbClr val="404040"/>
                </a:solidFill>
                <a:latin typeface="PT Sans Bold" pitchFamily="34" charset="0"/>
                <a:ea typeface="PT Sans Bold" pitchFamily="34" charset="-122"/>
                <a:cs typeface="PT Sans Bold" pitchFamily="34" charset="-120"/>
              </a:rPr>
              <a:t>Are We Coasting or Challenging?</a:t>
            </a:r>
            <a:endParaRPr lang="en-US" sz="3750" dirty="0"/>
          </a:p>
        </p:txBody>
      </p:sp>
      <p:sp>
        <p:nvSpPr>
          <p:cNvPr id="3" name="Shape 1"/>
          <p:cNvSpPr/>
          <p:nvPr/>
        </p:nvSpPr>
        <p:spPr>
          <a:xfrm>
            <a:off x="7303770" y="1671757"/>
            <a:ext cx="22860" cy="4515326"/>
          </a:xfrm>
          <a:prstGeom prst="roundRect">
            <a:avLst>
              <a:gd name="adj" fmla="val 354232"/>
            </a:avLst>
          </a:prstGeom>
          <a:solidFill>
            <a:srgbClr val="B7D5E0"/>
          </a:solidFill>
          <a:ln/>
        </p:spPr>
        <p:txBody>
          <a:bodyPr/>
          <a:lstStyle/>
          <a:p>
            <a:endParaRPr lang="en-GB"/>
          </a:p>
        </p:txBody>
      </p:sp>
      <p:sp>
        <p:nvSpPr>
          <p:cNvPr id="4" name="Shape 2"/>
          <p:cNvSpPr/>
          <p:nvPr/>
        </p:nvSpPr>
        <p:spPr>
          <a:xfrm>
            <a:off x="6542782" y="2093952"/>
            <a:ext cx="578406" cy="22860"/>
          </a:xfrm>
          <a:prstGeom prst="roundRect">
            <a:avLst>
              <a:gd name="adj" fmla="val 354232"/>
            </a:avLst>
          </a:prstGeom>
          <a:solidFill>
            <a:srgbClr val="B7D5E0"/>
          </a:solidFill>
          <a:ln/>
        </p:spPr>
        <p:txBody>
          <a:bodyPr/>
          <a:lstStyle/>
          <a:p>
            <a:endParaRPr lang="en-GB"/>
          </a:p>
        </p:txBody>
      </p:sp>
      <p:sp>
        <p:nvSpPr>
          <p:cNvPr id="5" name="Shape 3"/>
          <p:cNvSpPr/>
          <p:nvPr/>
        </p:nvSpPr>
        <p:spPr>
          <a:xfrm>
            <a:off x="7098328" y="1888569"/>
            <a:ext cx="433745" cy="433745"/>
          </a:xfrm>
          <a:prstGeom prst="roundRect">
            <a:avLst>
              <a:gd name="adj" fmla="val 18669"/>
            </a:avLst>
          </a:prstGeom>
          <a:solidFill>
            <a:srgbClr val="19ABE4"/>
          </a:solidFill>
          <a:ln w="7620">
            <a:solidFill>
              <a:srgbClr val="B7D5E0"/>
            </a:solidFill>
            <a:prstDash val="solid"/>
          </a:ln>
        </p:spPr>
        <p:txBody>
          <a:bodyPr/>
          <a:lstStyle/>
          <a:p>
            <a:endParaRPr lang="en-GB"/>
          </a:p>
        </p:txBody>
      </p:sp>
      <p:pic>
        <p:nvPicPr>
          <p:cNvPr id="6" name="Image 0" descr="preencoded.png"/>
          <p:cNvPicPr>
            <a:picLocks noChangeAspect="1"/>
          </p:cNvPicPr>
          <p:nvPr/>
        </p:nvPicPr>
        <p:blipFill>
          <a:blip r:embed="rId3"/>
          <a:stretch>
            <a:fillRect/>
          </a:stretch>
        </p:blipFill>
        <p:spPr>
          <a:xfrm>
            <a:off x="7170539" y="1924645"/>
            <a:ext cx="289203" cy="361474"/>
          </a:xfrm>
          <a:prstGeom prst="rect">
            <a:avLst/>
          </a:prstGeom>
        </p:spPr>
      </p:pic>
      <p:sp>
        <p:nvSpPr>
          <p:cNvPr id="7" name="Text 4"/>
          <p:cNvSpPr/>
          <p:nvPr/>
        </p:nvSpPr>
        <p:spPr>
          <a:xfrm>
            <a:off x="3220760" y="1864519"/>
            <a:ext cx="3130510" cy="301228"/>
          </a:xfrm>
          <a:prstGeom prst="rect">
            <a:avLst/>
          </a:prstGeom>
          <a:noFill/>
          <a:ln/>
        </p:spPr>
        <p:txBody>
          <a:bodyPr wrap="none" lIns="0" tIns="0" rIns="0" bIns="0" rtlCol="0" anchor="t"/>
          <a:lstStyle/>
          <a:p>
            <a:pPr marL="0" indent="0" algn="r">
              <a:lnSpc>
                <a:spcPts val="2350"/>
              </a:lnSpc>
              <a:buNone/>
            </a:pPr>
            <a:r>
              <a:rPr lang="en-US" sz="1850" b="1" dirty="0">
                <a:solidFill>
                  <a:srgbClr val="404040"/>
                </a:solidFill>
                <a:latin typeface="PT Sans Bold" pitchFamily="34" charset="0"/>
                <a:ea typeface="PT Sans Bold" pitchFamily="34" charset="-122"/>
                <a:cs typeface="PT Sans Bold" pitchFamily="34" charset="-120"/>
              </a:rPr>
              <a:t>Identifying Coasting Behaviors</a:t>
            </a:r>
            <a:endParaRPr lang="en-US" sz="1850" dirty="0"/>
          </a:p>
        </p:txBody>
      </p:sp>
      <p:sp>
        <p:nvSpPr>
          <p:cNvPr id="8" name="Text 5"/>
          <p:cNvSpPr/>
          <p:nvPr/>
        </p:nvSpPr>
        <p:spPr>
          <a:xfrm>
            <a:off x="793790" y="2281357"/>
            <a:ext cx="5557480" cy="925116"/>
          </a:xfrm>
          <a:prstGeom prst="rect">
            <a:avLst/>
          </a:prstGeom>
          <a:solidFill>
            <a:srgbClr val="19ABE4"/>
          </a:solidFill>
          <a:ln/>
        </p:spPr>
        <p:txBody>
          <a:bodyPr wrap="square" lIns="0" tIns="0" rIns="0" bIns="0" rtlCol="0" anchor="t"/>
          <a:lstStyle/>
          <a:p>
            <a:pPr marL="0" indent="0">
              <a:lnSpc>
                <a:spcPts val="2400"/>
              </a:lnSpc>
              <a:buNone/>
            </a:pPr>
            <a:r>
              <a:rPr lang="en-US" sz="1500" dirty="0">
                <a:solidFill>
                  <a:schemeClr val="bg1"/>
                </a:solidFill>
                <a:latin typeface="PT Sans" pitchFamily="34" charset="0"/>
                <a:ea typeface="PT Sans" pitchFamily="34" charset="-122"/>
                <a:cs typeface="PT Sans" pitchFamily="34" charset="-120"/>
              </a:rPr>
              <a:t>What are some signs that people might be 'coasting' rather than pushing for improvement? </a:t>
            </a:r>
          </a:p>
          <a:p>
            <a:pPr marL="0" indent="0">
              <a:lnSpc>
                <a:spcPts val="2400"/>
              </a:lnSpc>
              <a:buNone/>
            </a:pPr>
            <a:r>
              <a:rPr lang="en-US" sz="1500" dirty="0">
                <a:solidFill>
                  <a:schemeClr val="bg1"/>
                </a:solidFill>
                <a:latin typeface="PT Sans" pitchFamily="34" charset="0"/>
                <a:ea typeface="PT Sans" pitchFamily="34" charset="-122"/>
                <a:cs typeface="PT Sans" pitchFamily="34" charset="-120"/>
              </a:rPr>
              <a:t>How might this show up in meetings or deliverables?</a:t>
            </a:r>
            <a:endParaRPr lang="en-US" sz="1500" dirty="0">
              <a:solidFill>
                <a:schemeClr val="bg1"/>
              </a:solidFill>
            </a:endParaRPr>
          </a:p>
        </p:txBody>
      </p:sp>
      <p:sp>
        <p:nvSpPr>
          <p:cNvPr id="9" name="Shape 6"/>
          <p:cNvSpPr/>
          <p:nvPr/>
        </p:nvSpPr>
        <p:spPr>
          <a:xfrm>
            <a:off x="7509212" y="3057882"/>
            <a:ext cx="578406" cy="22860"/>
          </a:xfrm>
          <a:prstGeom prst="roundRect">
            <a:avLst>
              <a:gd name="adj" fmla="val 354232"/>
            </a:avLst>
          </a:prstGeom>
          <a:solidFill>
            <a:srgbClr val="B7D5E0"/>
          </a:solidFill>
          <a:ln/>
        </p:spPr>
        <p:txBody>
          <a:bodyPr/>
          <a:lstStyle/>
          <a:p>
            <a:endParaRPr lang="en-GB"/>
          </a:p>
        </p:txBody>
      </p:sp>
      <p:sp>
        <p:nvSpPr>
          <p:cNvPr id="10" name="Shape 7"/>
          <p:cNvSpPr/>
          <p:nvPr/>
        </p:nvSpPr>
        <p:spPr>
          <a:xfrm>
            <a:off x="7098328" y="2852499"/>
            <a:ext cx="433745" cy="433745"/>
          </a:xfrm>
          <a:prstGeom prst="roundRect">
            <a:avLst>
              <a:gd name="adj" fmla="val 18669"/>
            </a:avLst>
          </a:prstGeom>
          <a:solidFill>
            <a:srgbClr val="19ABE4"/>
          </a:solidFill>
          <a:ln w="7620">
            <a:solidFill>
              <a:srgbClr val="B7D5E0"/>
            </a:solidFill>
            <a:prstDash val="solid"/>
          </a:ln>
        </p:spPr>
        <p:txBody>
          <a:bodyPr/>
          <a:lstStyle/>
          <a:p>
            <a:endParaRPr lang="en-GB"/>
          </a:p>
        </p:txBody>
      </p:sp>
      <p:pic>
        <p:nvPicPr>
          <p:cNvPr id="11" name="Image 1" descr="preencoded.png"/>
          <p:cNvPicPr>
            <a:picLocks noChangeAspect="1"/>
          </p:cNvPicPr>
          <p:nvPr/>
        </p:nvPicPr>
        <p:blipFill>
          <a:blip r:embed="rId4"/>
          <a:stretch>
            <a:fillRect/>
          </a:stretch>
        </p:blipFill>
        <p:spPr>
          <a:xfrm>
            <a:off x="7170539" y="2888575"/>
            <a:ext cx="289203" cy="361474"/>
          </a:xfrm>
          <a:prstGeom prst="rect">
            <a:avLst/>
          </a:prstGeom>
        </p:spPr>
      </p:pic>
      <p:sp>
        <p:nvSpPr>
          <p:cNvPr id="12" name="Text 8"/>
          <p:cNvSpPr/>
          <p:nvPr/>
        </p:nvSpPr>
        <p:spPr>
          <a:xfrm>
            <a:off x="8279130" y="2828449"/>
            <a:ext cx="2467928" cy="301228"/>
          </a:xfrm>
          <a:prstGeom prst="rect">
            <a:avLst/>
          </a:prstGeom>
          <a:noFill/>
          <a:ln/>
        </p:spPr>
        <p:txBody>
          <a:bodyPr wrap="none" lIns="0" tIns="0" rIns="0" bIns="0" rtlCol="0" anchor="t"/>
          <a:lstStyle/>
          <a:p>
            <a:pPr marL="0" indent="0" algn="l">
              <a:lnSpc>
                <a:spcPts val="2350"/>
              </a:lnSpc>
              <a:buNone/>
            </a:pPr>
            <a:r>
              <a:rPr lang="en-US" sz="1850" b="1" dirty="0">
                <a:solidFill>
                  <a:srgbClr val="404040"/>
                </a:solidFill>
                <a:latin typeface="PT Sans Bold" pitchFamily="34" charset="0"/>
                <a:ea typeface="PT Sans Bold" pitchFamily="34" charset="-122"/>
                <a:cs typeface="PT Sans Bold" pitchFamily="34" charset="-120"/>
              </a:rPr>
              <a:t>Diminished Questioning</a:t>
            </a:r>
            <a:endParaRPr lang="en-US" sz="1850" dirty="0"/>
          </a:p>
        </p:txBody>
      </p:sp>
      <p:sp>
        <p:nvSpPr>
          <p:cNvPr id="13" name="Text 9"/>
          <p:cNvSpPr/>
          <p:nvPr/>
        </p:nvSpPr>
        <p:spPr>
          <a:xfrm>
            <a:off x="8279130" y="3245286"/>
            <a:ext cx="5557480" cy="869513"/>
          </a:xfrm>
          <a:prstGeom prst="rect">
            <a:avLst/>
          </a:prstGeom>
          <a:solidFill>
            <a:srgbClr val="19ABE4"/>
          </a:solidFill>
          <a:ln/>
        </p:spPr>
        <p:txBody>
          <a:bodyPr wrap="square" lIns="0" tIns="0" rIns="0" bIns="0" rtlCol="0" anchor="t"/>
          <a:lstStyle/>
          <a:p>
            <a:pPr marL="0" indent="0" algn="l">
              <a:lnSpc>
                <a:spcPts val="2400"/>
              </a:lnSpc>
              <a:buNone/>
            </a:pPr>
            <a:r>
              <a:rPr lang="en-US" sz="1500" dirty="0">
                <a:solidFill>
                  <a:schemeClr val="bg1"/>
                </a:solidFill>
                <a:latin typeface="PT Sans" pitchFamily="34" charset="0"/>
                <a:ea typeface="PT Sans" pitchFamily="34" charset="-122"/>
                <a:cs typeface="PT Sans" pitchFamily="34" charset="-120"/>
              </a:rPr>
              <a:t>What things that we used to challenge or question now just get accepted? </a:t>
            </a:r>
          </a:p>
          <a:p>
            <a:pPr marL="0" indent="0" algn="l">
              <a:lnSpc>
                <a:spcPts val="2400"/>
              </a:lnSpc>
              <a:buNone/>
            </a:pPr>
            <a:r>
              <a:rPr lang="en-US" sz="1500" dirty="0">
                <a:solidFill>
                  <a:schemeClr val="bg1"/>
                </a:solidFill>
                <a:latin typeface="PT Sans" pitchFamily="34" charset="0"/>
                <a:ea typeface="PT Sans" pitchFamily="34" charset="-122"/>
                <a:cs typeface="PT Sans" pitchFamily="34" charset="-120"/>
              </a:rPr>
              <a:t>When did this shift begin to happen?</a:t>
            </a:r>
            <a:endParaRPr lang="en-US" sz="1500" dirty="0">
              <a:solidFill>
                <a:schemeClr val="bg1"/>
              </a:solidFill>
            </a:endParaRPr>
          </a:p>
        </p:txBody>
      </p:sp>
      <p:sp>
        <p:nvSpPr>
          <p:cNvPr id="14" name="Shape 10"/>
          <p:cNvSpPr/>
          <p:nvPr/>
        </p:nvSpPr>
        <p:spPr>
          <a:xfrm>
            <a:off x="6542782" y="4014192"/>
            <a:ext cx="578406" cy="22860"/>
          </a:xfrm>
          <a:prstGeom prst="roundRect">
            <a:avLst>
              <a:gd name="adj" fmla="val 354232"/>
            </a:avLst>
          </a:prstGeom>
          <a:solidFill>
            <a:srgbClr val="B7D5E0"/>
          </a:solidFill>
          <a:ln/>
        </p:spPr>
        <p:txBody>
          <a:bodyPr/>
          <a:lstStyle/>
          <a:p>
            <a:endParaRPr lang="en-GB"/>
          </a:p>
        </p:txBody>
      </p:sp>
      <p:sp>
        <p:nvSpPr>
          <p:cNvPr id="15" name="Shape 11"/>
          <p:cNvSpPr/>
          <p:nvPr/>
        </p:nvSpPr>
        <p:spPr>
          <a:xfrm>
            <a:off x="7098328" y="3808809"/>
            <a:ext cx="433745" cy="433745"/>
          </a:xfrm>
          <a:prstGeom prst="roundRect">
            <a:avLst>
              <a:gd name="adj" fmla="val 18669"/>
            </a:avLst>
          </a:prstGeom>
          <a:solidFill>
            <a:srgbClr val="19ABE4"/>
          </a:solidFill>
          <a:ln w="7620">
            <a:solidFill>
              <a:srgbClr val="B7D5E0"/>
            </a:solidFill>
            <a:prstDash val="solid"/>
          </a:ln>
        </p:spPr>
        <p:txBody>
          <a:bodyPr/>
          <a:lstStyle/>
          <a:p>
            <a:endParaRPr lang="en-GB"/>
          </a:p>
        </p:txBody>
      </p:sp>
      <p:pic>
        <p:nvPicPr>
          <p:cNvPr id="16" name="Image 2" descr="preencoded.png"/>
          <p:cNvPicPr>
            <a:picLocks noChangeAspect="1"/>
          </p:cNvPicPr>
          <p:nvPr/>
        </p:nvPicPr>
        <p:blipFill>
          <a:blip r:embed="rId5"/>
          <a:stretch>
            <a:fillRect/>
          </a:stretch>
        </p:blipFill>
        <p:spPr>
          <a:xfrm>
            <a:off x="7170539" y="3844885"/>
            <a:ext cx="289203" cy="361474"/>
          </a:xfrm>
          <a:prstGeom prst="rect">
            <a:avLst/>
          </a:prstGeom>
        </p:spPr>
      </p:pic>
      <p:sp>
        <p:nvSpPr>
          <p:cNvPr id="17" name="Text 12"/>
          <p:cNvSpPr/>
          <p:nvPr/>
        </p:nvSpPr>
        <p:spPr>
          <a:xfrm>
            <a:off x="3632597" y="3784759"/>
            <a:ext cx="2718673" cy="301228"/>
          </a:xfrm>
          <a:prstGeom prst="rect">
            <a:avLst/>
          </a:prstGeom>
          <a:noFill/>
          <a:ln/>
        </p:spPr>
        <p:txBody>
          <a:bodyPr wrap="none" lIns="0" tIns="0" rIns="0" bIns="0" rtlCol="0" anchor="t"/>
          <a:lstStyle/>
          <a:p>
            <a:pPr marL="0" indent="0" algn="r">
              <a:lnSpc>
                <a:spcPts val="2350"/>
              </a:lnSpc>
              <a:buNone/>
            </a:pPr>
            <a:r>
              <a:rPr lang="en-US" sz="1850" b="1" dirty="0">
                <a:solidFill>
                  <a:srgbClr val="404040"/>
                </a:solidFill>
                <a:latin typeface="PT Sans Bold" pitchFamily="34" charset="0"/>
                <a:ea typeface="PT Sans Bold" pitchFamily="34" charset="-122"/>
                <a:cs typeface="PT Sans Bold" pitchFamily="34" charset="-120"/>
              </a:rPr>
              <a:t>Risk Tolerance Assessment</a:t>
            </a:r>
            <a:endParaRPr lang="en-US" sz="1850" dirty="0"/>
          </a:p>
        </p:txBody>
      </p:sp>
      <p:sp>
        <p:nvSpPr>
          <p:cNvPr id="18" name="Text 13"/>
          <p:cNvSpPr/>
          <p:nvPr/>
        </p:nvSpPr>
        <p:spPr>
          <a:xfrm>
            <a:off x="793790" y="4201597"/>
            <a:ext cx="5557480" cy="1287304"/>
          </a:xfrm>
          <a:prstGeom prst="rect">
            <a:avLst/>
          </a:prstGeom>
          <a:solidFill>
            <a:srgbClr val="19ABE4"/>
          </a:solidFill>
          <a:ln/>
        </p:spPr>
        <p:txBody>
          <a:bodyPr wrap="square" lIns="0" tIns="0" rIns="0" bIns="0" rtlCol="0" anchor="t"/>
          <a:lstStyle/>
          <a:p>
            <a:pPr marL="0" indent="0">
              <a:lnSpc>
                <a:spcPts val="2400"/>
              </a:lnSpc>
              <a:buNone/>
            </a:pPr>
            <a:r>
              <a:rPr lang="en-US" sz="1500" dirty="0">
                <a:solidFill>
                  <a:schemeClr val="bg1"/>
                </a:solidFill>
                <a:latin typeface="PT Sans" pitchFamily="34" charset="0"/>
                <a:ea typeface="PT Sans" pitchFamily="34" charset="-122"/>
                <a:cs typeface="PT Sans" pitchFamily="34" charset="-120"/>
              </a:rPr>
              <a:t>How comfortable do people feel taking risks or trying something new? </a:t>
            </a:r>
          </a:p>
          <a:p>
            <a:pPr marL="0" indent="0">
              <a:lnSpc>
                <a:spcPts val="2400"/>
              </a:lnSpc>
              <a:buNone/>
            </a:pPr>
            <a:r>
              <a:rPr lang="en-US" sz="1500" dirty="0">
                <a:solidFill>
                  <a:schemeClr val="bg1"/>
                </a:solidFill>
                <a:latin typeface="PT Sans" pitchFamily="34" charset="0"/>
                <a:ea typeface="PT Sans" pitchFamily="34" charset="-122"/>
                <a:cs typeface="PT Sans" pitchFamily="34" charset="-120"/>
              </a:rPr>
              <a:t>What happens when someone suggests an unconventional approach?</a:t>
            </a:r>
            <a:endParaRPr lang="en-US" sz="1500" dirty="0">
              <a:solidFill>
                <a:schemeClr val="bg1"/>
              </a:solidFill>
            </a:endParaRPr>
          </a:p>
        </p:txBody>
      </p:sp>
      <p:sp>
        <p:nvSpPr>
          <p:cNvPr id="19" name="Shape 14"/>
          <p:cNvSpPr/>
          <p:nvPr/>
        </p:nvSpPr>
        <p:spPr>
          <a:xfrm>
            <a:off x="7509212" y="4974312"/>
            <a:ext cx="578406" cy="22860"/>
          </a:xfrm>
          <a:prstGeom prst="roundRect">
            <a:avLst>
              <a:gd name="adj" fmla="val 354232"/>
            </a:avLst>
          </a:prstGeom>
          <a:solidFill>
            <a:srgbClr val="B7D5E0"/>
          </a:solidFill>
          <a:ln/>
        </p:spPr>
        <p:txBody>
          <a:bodyPr/>
          <a:lstStyle/>
          <a:p>
            <a:endParaRPr lang="en-GB"/>
          </a:p>
        </p:txBody>
      </p:sp>
      <p:sp>
        <p:nvSpPr>
          <p:cNvPr id="20" name="Shape 15"/>
          <p:cNvSpPr/>
          <p:nvPr/>
        </p:nvSpPr>
        <p:spPr>
          <a:xfrm>
            <a:off x="7098328" y="4768929"/>
            <a:ext cx="433745" cy="433745"/>
          </a:xfrm>
          <a:prstGeom prst="roundRect">
            <a:avLst>
              <a:gd name="adj" fmla="val 18669"/>
            </a:avLst>
          </a:prstGeom>
          <a:solidFill>
            <a:srgbClr val="19ABE4"/>
          </a:solidFill>
          <a:ln w="7620">
            <a:solidFill>
              <a:srgbClr val="B7D5E0"/>
            </a:solidFill>
            <a:prstDash val="solid"/>
          </a:ln>
        </p:spPr>
        <p:txBody>
          <a:bodyPr/>
          <a:lstStyle/>
          <a:p>
            <a:endParaRPr lang="en-GB"/>
          </a:p>
        </p:txBody>
      </p:sp>
      <p:pic>
        <p:nvPicPr>
          <p:cNvPr id="21" name="Image 3" descr="preencoded.png"/>
          <p:cNvPicPr>
            <a:picLocks noChangeAspect="1"/>
          </p:cNvPicPr>
          <p:nvPr/>
        </p:nvPicPr>
        <p:blipFill>
          <a:blip r:embed="rId6"/>
          <a:stretch>
            <a:fillRect/>
          </a:stretch>
        </p:blipFill>
        <p:spPr>
          <a:xfrm>
            <a:off x="7170539" y="4805005"/>
            <a:ext cx="289203" cy="361474"/>
          </a:xfrm>
          <a:prstGeom prst="rect">
            <a:avLst/>
          </a:prstGeom>
        </p:spPr>
      </p:pic>
      <p:sp>
        <p:nvSpPr>
          <p:cNvPr id="22" name="Text 16"/>
          <p:cNvSpPr/>
          <p:nvPr/>
        </p:nvSpPr>
        <p:spPr>
          <a:xfrm>
            <a:off x="8279130" y="4744879"/>
            <a:ext cx="2409944" cy="301228"/>
          </a:xfrm>
          <a:prstGeom prst="rect">
            <a:avLst/>
          </a:prstGeom>
          <a:noFill/>
          <a:ln/>
        </p:spPr>
        <p:txBody>
          <a:bodyPr wrap="none" lIns="0" tIns="0" rIns="0" bIns="0" rtlCol="0" anchor="t"/>
          <a:lstStyle/>
          <a:p>
            <a:pPr marL="0" indent="0" algn="l">
              <a:lnSpc>
                <a:spcPts val="2350"/>
              </a:lnSpc>
              <a:buNone/>
            </a:pPr>
            <a:r>
              <a:rPr lang="en-US" sz="1850" b="1" dirty="0">
                <a:solidFill>
                  <a:srgbClr val="404040"/>
                </a:solidFill>
                <a:latin typeface="PT Sans Bold" pitchFamily="34" charset="0"/>
                <a:ea typeface="PT Sans Bold" pitchFamily="34" charset="-122"/>
                <a:cs typeface="PT Sans Bold" pitchFamily="34" charset="-120"/>
              </a:rPr>
              <a:t>Feedback Patterns</a:t>
            </a:r>
            <a:endParaRPr lang="en-US" sz="1850" dirty="0"/>
          </a:p>
        </p:txBody>
      </p:sp>
      <p:sp>
        <p:nvSpPr>
          <p:cNvPr id="23" name="Text 17"/>
          <p:cNvSpPr/>
          <p:nvPr/>
        </p:nvSpPr>
        <p:spPr>
          <a:xfrm>
            <a:off x="8279130" y="5161717"/>
            <a:ext cx="5557480" cy="1025366"/>
          </a:xfrm>
          <a:prstGeom prst="rect">
            <a:avLst/>
          </a:prstGeom>
          <a:solidFill>
            <a:srgbClr val="19ABE4"/>
          </a:solidFill>
          <a:ln/>
        </p:spPr>
        <p:txBody>
          <a:bodyPr wrap="square" lIns="0" tIns="0" rIns="0" bIns="0" rtlCol="0" anchor="t"/>
          <a:lstStyle/>
          <a:p>
            <a:pPr marL="0" indent="0" algn="l">
              <a:lnSpc>
                <a:spcPts val="2400"/>
              </a:lnSpc>
              <a:buNone/>
            </a:pPr>
            <a:r>
              <a:rPr lang="en-US" sz="1500" dirty="0">
                <a:solidFill>
                  <a:schemeClr val="bg1"/>
                </a:solidFill>
                <a:latin typeface="PT Sans" pitchFamily="34" charset="0"/>
                <a:ea typeface="PT Sans" pitchFamily="34" charset="-122"/>
                <a:cs typeface="PT Sans" pitchFamily="34" charset="-120"/>
              </a:rPr>
              <a:t>What do you notice about how feedback is given, received, or acted on? </a:t>
            </a:r>
          </a:p>
          <a:p>
            <a:pPr marL="0" indent="0" algn="l">
              <a:lnSpc>
                <a:spcPts val="2400"/>
              </a:lnSpc>
              <a:buNone/>
            </a:pPr>
            <a:r>
              <a:rPr lang="en-US" sz="1500" dirty="0">
                <a:solidFill>
                  <a:schemeClr val="bg1"/>
                </a:solidFill>
                <a:latin typeface="PT Sans" pitchFamily="34" charset="0"/>
                <a:ea typeface="PT Sans" pitchFamily="34" charset="-122"/>
                <a:cs typeface="PT Sans" pitchFamily="34" charset="-120"/>
              </a:rPr>
              <a:t>How has this changed over time?</a:t>
            </a:r>
            <a:endParaRPr lang="en-US" sz="1500" dirty="0">
              <a:solidFill>
                <a:schemeClr val="bg1"/>
              </a:solidFill>
            </a:endParaRPr>
          </a:p>
        </p:txBody>
      </p:sp>
      <p:sp>
        <p:nvSpPr>
          <p:cNvPr id="24" name="Text 18"/>
          <p:cNvSpPr/>
          <p:nvPr/>
        </p:nvSpPr>
        <p:spPr>
          <a:xfrm>
            <a:off x="793790" y="6403896"/>
            <a:ext cx="13042821" cy="616744"/>
          </a:xfrm>
          <a:prstGeom prst="rect">
            <a:avLst/>
          </a:prstGeom>
          <a:noFill/>
          <a:ln/>
        </p:spPr>
        <p:txBody>
          <a:bodyPr wrap="squar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When teams stop challenging assumptions or questioning processes, complacency has likely taken root. These questions explore whether intellectual curiosity and healthy debate still thrive or if the team has slipped into patterns of passive acceptance.</a:t>
            </a:r>
            <a:endParaRPr lang="en-US" sz="1500" dirty="0"/>
          </a:p>
        </p:txBody>
      </p:sp>
      <p:sp>
        <p:nvSpPr>
          <p:cNvPr id="25" name="Text 19"/>
          <p:cNvSpPr/>
          <p:nvPr/>
        </p:nvSpPr>
        <p:spPr>
          <a:xfrm>
            <a:off x="793790" y="7237452"/>
            <a:ext cx="13042821" cy="308372"/>
          </a:xfrm>
          <a:prstGeom prst="rect">
            <a:avLst/>
          </a:prstGeom>
          <a:noFill/>
          <a:ln/>
        </p:spPr>
        <p:txBody>
          <a:bodyPr wrap="none" lIns="0" tIns="0" rIns="0" bIns="0" rtlCol="0" anchor="t"/>
          <a:lstStyle/>
          <a:p>
            <a:pPr marL="0" indent="0" algn="l">
              <a:lnSpc>
                <a:spcPts val="2400"/>
              </a:lnSpc>
              <a:buNone/>
            </a:pPr>
            <a:r>
              <a:rPr lang="en-US" sz="1500" dirty="0">
                <a:solidFill>
                  <a:srgbClr val="404040"/>
                </a:solidFill>
                <a:latin typeface="PT Sans" pitchFamily="34" charset="0"/>
                <a:ea typeface="PT Sans" pitchFamily="34" charset="-122"/>
                <a:cs typeface="PT Sans" pitchFamily="34" charset="-120"/>
              </a:rPr>
              <a:t>The responses here often reveal whether people feel psychologically safe enough to voice concerns or take calculated risks.</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844510"/>
            <a:ext cx="8040291" cy="708779"/>
          </a:xfrm>
          <a:prstGeom prst="rect">
            <a:avLst/>
          </a:prstGeom>
          <a:noFill/>
          <a:ln/>
        </p:spPr>
        <p:txBody>
          <a:bodyPr wrap="none" lIns="0" tIns="0" rIns="0" bIns="0" rtlCol="0" anchor="t"/>
          <a:lstStyle/>
          <a:p>
            <a:pPr marL="0" indent="0" algn="l">
              <a:lnSpc>
                <a:spcPts val="5550"/>
              </a:lnSpc>
              <a:buNone/>
            </a:pPr>
            <a:r>
              <a:rPr lang="en-US" sz="4450" b="1" dirty="0">
                <a:solidFill>
                  <a:srgbClr val="404040"/>
                </a:solidFill>
                <a:latin typeface="PT Sans Bold" pitchFamily="34" charset="0"/>
                <a:ea typeface="PT Sans Bold" pitchFamily="34" charset="-122"/>
                <a:cs typeface="PT Sans Bold" pitchFamily="34" charset="-120"/>
              </a:rPr>
              <a:t>How Is Our Setup Influencing Us?</a:t>
            </a:r>
            <a:endParaRPr lang="en-US" sz="4450" dirty="0"/>
          </a:p>
        </p:txBody>
      </p:sp>
      <p:pic>
        <p:nvPicPr>
          <p:cNvPr id="3" name="Image 0" descr="preencoded.png"/>
          <p:cNvPicPr>
            <a:picLocks noChangeAspect="1"/>
          </p:cNvPicPr>
          <p:nvPr/>
        </p:nvPicPr>
        <p:blipFill>
          <a:blip r:embed="rId3"/>
          <a:stretch>
            <a:fillRect/>
          </a:stretch>
        </p:blipFill>
        <p:spPr>
          <a:xfrm>
            <a:off x="793790" y="2006917"/>
            <a:ext cx="4347567" cy="907256"/>
          </a:xfrm>
          <a:prstGeom prst="rect">
            <a:avLst/>
          </a:prstGeom>
          <a:noFill/>
          <a:ln>
            <a:noFill/>
          </a:ln>
        </p:spPr>
      </p:pic>
      <p:sp>
        <p:nvSpPr>
          <p:cNvPr id="4" name="Text 1"/>
          <p:cNvSpPr/>
          <p:nvPr/>
        </p:nvSpPr>
        <p:spPr>
          <a:xfrm>
            <a:off x="1020604" y="325433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System Effects</a:t>
            </a:r>
            <a:endParaRPr lang="en-US" sz="2200" dirty="0"/>
          </a:p>
        </p:txBody>
      </p:sp>
      <p:sp>
        <p:nvSpPr>
          <p:cNvPr id="5" name="Text 2"/>
          <p:cNvSpPr/>
          <p:nvPr/>
        </p:nvSpPr>
        <p:spPr>
          <a:xfrm>
            <a:off x="1020604" y="3744754"/>
            <a:ext cx="3893939" cy="1088708"/>
          </a:xfrm>
          <a:prstGeom prst="rect">
            <a:avLst/>
          </a:prstGeom>
          <a:solidFill>
            <a:srgbClr val="19ABE4"/>
          </a:solidFill>
          <a:ln/>
        </p:spPr>
        <p:txBody>
          <a:bodyPr wrap="square" lIns="0" tIns="0" rIns="0" bIns="0" rtlCol="0" anchor="t"/>
          <a:lstStyle/>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What systems or routines might be unintentionally encouraging people to play it safe or stick with the status quo?</a:t>
            </a:r>
            <a:endParaRPr lang="en-US" sz="1750" dirty="0">
              <a:solidFill>
                <a:schemeClr val="bg1"/>
              </a:solidFill>
            </a:endParaRPr>
          </a:p>
        </p:txBody>
      </p:sp>
      <p:pic>
        <p:nvPicPr>
          <p:cNvPr id="6" name="Image 1" descr="preencoded.png"/>
          <p:cNvPicPr>
            <a:picLocks noChangeAspect="1"/>
          </p:cNvPicPr>
          <p:nvPr/>
        </p:nvPicPr>
        <p:blipFill>
          <a:blip r:embed="rId4"/>
          <a:stretch>
            <a:fillRect/>
          </a:stretch>
        </p:blipFill>
        <p:spPr>
          <a:xfrm>
            <a:off x="5141357" y="2006917"/>
            <a:ext cx="4347567" cy="907256"/>
          </a:xfrm>
          <a:prstGeom prst="rect">
            <a:avLst/>
          </a:prstGeom>
          <a:noFill/>
          <a:ln>
            <a:noFill/>
          </a:ln>
        </p:spPr>
      </p:pic>
      <p:sp>
        <p:nvSpPr>
          <p:cNvPr id="7" name="Text 3"/>
          <p:cNvSpPr/>
          <p:nvPr/>
        </p:nvSpPr>
        <p:spPr>
          <a:xfrm>
            <a:off x="5368171" y="325433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Metrics Mindset</a:t>
            </a:r>
            <a:endParaRPr lang="en-US" sz="2200" dirty="0"/>
          </a:p>
        </p:txBody>
      </p:sp>
      <p:sp>
        <p:nvSpPr>
          <p:cNvPr id="8" name="Text 4"/>
          <p:cNvSpPr/>
          <p:nvPr/>
        </p:nvSpPr>
        <p:spPr>
          <a:xfrm>
            <a:off x="5368171" y="3744754"/>
            <a:ext cx="3893939" cy="1088708"/>
          </a:xfrm>
          <a:prstGeom prst="rect">
            <a:avLst/>
          </a:prstGeom>
          <a:solidFill>
            <a:srgbClr val="19ABE4"/>
          </a:solidFill>
          <a:ln/>
        </p:spPr>
        <p:txBody>
          <a:bodyPr wrap="square" lIns="0" tIns="0" rIns="0" bIns="0" rtlCol="0" anchor="t"/>
          <a:lstStyle/>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Are there any KPIs or targets that feel like a 'tick box' exercise rather than something meaningful or motivating?</a:t>
            </a:r>
            <a:endParaRPr lang="en-US" sz="1750" dirty="0">
              <a:solidFill>
                <a:schemeClr val="bg1"/>
              </a:solidFill>
            </a:endParaRPr>
          </a:p>
        </p:txBody>
      </p:sp>
      <p:pic>
        <p:nvPicPr>
          <p:cNvPr id="9" name="Image 2" descr="preencoded.png"/>
          <p:cNvPicPr>
            <a:picLocks noChangeAspect="1"/>
          </p:cNvPicPr>
          <p:nvPr/>
        </p:nvPicPr>
        <p:blipFill>
          <a:blip r:embed="rId5"/>
          <a:stretch>
            <a:fillRect/>
          </a:stretch>
        </p:blipFill>
        <p:spPr>
          <a:xfrm>
            <a:off x="9488924" y="2006917"/>
            <a:ext cx="4347567" cy="907256"/>
          </a:xfrm>
          <a:prstGeom prst="rect">
            <a:avLst/>
          </a:prstGeom>
          <a:noFill/>
          <a:ln>
            <a:noFill/>
          </a:ln>
        </p:spPr>
      </p:pic>
      <p:sp>
        <p:nvSpPr>
          <p:cNvPr id="10" name="Text 5"/>
          <p:cNvSpPr/>
          <p:nvPr/>
        </p:nvSpPr>
        <p:spPr>
          <a:xfrm>
            <a:off x="9715738" y="3254335"/>
            <a:ext cx="310574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Effort-Reward Connection</a:t>
            </a:r>
            <a:endParaRPr lang="en-US" sz="2200" dirty="0"/>
          </a:p>
        </p:txBody>
      </p:sp>
      <p:sp>
        <p:nvSpPr>
          <p:cNvPr id="11" name="Text 6"/>
          <p:cNvSpPr/>
          <p:nvPr/>
        </p:nvSpPr>
        <p:spPr>
          <a:xfrm>
            <a:off x="9715738" y="3744754"/>
            <a:ext cx="3893939" cy="1088708"/>
          </a:xfrm>
          <a:prstGeom prst="rect">
            <a:avLst/>
          </a:prstGeom>
          <a:solidFill>
            <a:srgbClr val="19ABE4"/>
          </a:solidFill>
          <a:ln/>
        </p:spPr>
        <p:txBody>
          <a:bodyPr wrap="square" lIns="0" tIns="0" rIns="0" bIns="0" rtlCol="0" anchor="t"/>
          <a:lstStyle/>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To what extent do people believe their efforts will lead to noticeable change or appropriate recognition?</a:t>
            </a:r>
            <a:endParaRPr lang="en-US" sz="1750" dirty="0">
              <a:solidFill>
                <a:schemeClr val="bg1"/>
              </a:solidFill>
            </a:endParaRPr>
          </a:p>
        </p:txBody>
      </p:sp>
      <p:sp>
        <p:nvSpPr>
          <p:cNvPr id="12" name="Text 7"/>
          <p:cNvSpPr/>
          <p:nvPr/>
        </p:nvSpPr>
        <p:spPr>
          <a:xfrm>
            <a:off x="793790" y="531542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Systems and structures often outlive their usefulness but remain in place through inertia. These questions help identify whether current performance metrics, meeting structures, or decision-making processes are inadvertently fostering complacency by rewarding compliance over innovation.</a:t>
            </a:r>
            <a:endParaRPr lang="en-US" sz="1750" dirty="0"/>
          </a:p>
        </p:txBody>
      </p:sp>
      <p:sp>
        <p:nvSpPr>
          <p:cNvPr id="13" name="Text 8"/>
          <p:cNvSpPr/>
          <p:nvPr/>
        </p:nvSpPr>
        <p:spPr>
          <a:xfrm>
            <a:off x="793790" y="665928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Look especially for disconnects between stated values and what actually gets rewarded or </a:t>
            </a:r>
            <a:r>
              <a:rPr lang="en-US" sz="1750" dirty="0" err="1">
                <a:solidFill>
                  <a:srgbClr val="404040"/>
                </a:solidFill>
                <a:latin typeface="PT Sans" pitchFamily="34" charset="0"/>
                <a:ea typeface="PT Sans" pitchFamily="34" charset="-122"/>
                <a:cs typeface="PT Sans" pitchFamily="34" charset="-120"/>
              </a:rPr>
              <a:t>recognised</a:t>
            </a:r>
            <a:r>
              <a:rPr lang="en-US" sz="1750" dirty="0">
                <a:solidFill>
                  <a:srgbClr val="404040"/>
                </a:solidFill>
                <a:latin typeface="PT Sans" pitchFamily="34" charset="0"/>
                <a:ea typeface="PT Sans" pitchFamily="34" charset="-122"/>
                <a:cs typeface="PT Sans" pitchFamily="34" charset="-120"/>
              </a:rPr>
              <a:t> in day-to-day operations. These misalignments can quickly drain motivation and encourage minimum-effort approaches.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09637"/>
            <a:ext cx="10390942" cy="708779"/>
          </a:xfrm>
          <a:prstGeom prst="rect">
            <a:avLst/>
          </a:prstGeom>
          <a:noFill/>
          <a:ln/>
        </p:spPr>
        <p:txBody>
          <a:bodyPr wrap="none" lIns="0" tIns="0" rIns="0" bIns="0" rtlCol="0" anchor="t"/>
          <a:lstStyle/>
          <a:p>
            <a:pPr marL="0" indent="0" algn="l">
              <a:lnSpc>
                <a:spcPts val="5550"/>
              </a:lnSpc>
              <a:buNone/>
            </a:pPr>
            <a:r>
              <a:rPr lang="en-US" sz="4450" b="1" dirty="0">
                <a:solidFill>
                  <a:srgbClr val="404040"/>
                </a:solidFill>
                <a:latin typeface="PT Sans Bold" pitchFamily="34" charset="0"/>
                <a:ea typeface="PT Sans Bold" pitchFamily="34" charset="-122"/>
                <a:cs typeface="PT Sans Bold" pitchFamily="34" charset="-120"/>
              </a:rPr>
              <a:t>What Signals Are We Getting from the Top?</a:t>
            </a:r>
            <a:endParaRPr lang="en-US" sz="4450" dirty="0"/>
          </a:p>
        </p:txBody>
      </p:sp>
      <p:sp>
        <p:nvSpPr>
          <p:cNvPr id="3" name="Shape 1"/>
          <p:cNvSpPr/>
          <p:nvPr/>
        </p:nvSpPr>
        <p:spPr>
          <a:xfrm>
            <a:off x="793790" y="2327196"/>
            <a:ext cx="510302" cy="510302"/>
          </a:xfrm>
          <a:prstGeom prst="roundRect">
            <a:avLst>
              <a:gd name="adj" fmla="val 18669"/>
            </a:avLst>
          </a:prstGeom>
          <a:solidFill>
            <a:srgbClr val="19ABE4"/>
          </a:solidFill>
          <a:ln w="7620">
            <a:solidFill>
              <a:srgbClr val="B7D5E0"/>
            </a:solidFill>
            <a:prstDash val="solid"/>
          </a:ln>
        </p:spPr>
        <p:txBody>
          <a:bodyPr/>
          <a:lstStyle/>
          <a:p>
            <a:endParaRPr lang="en-GB"/>
          </a:p>
        </p:txBody>
      </p:sp>
      <p:pic>
        <p:nvPicPr>
          <p:cNvPr id="4" name="Image 0" descr="preencoded.png"/>
          <p:cNvPicPr>
            <a:picLocks noChangeAspect="1"/>
          </p:cNvPicPr>
          <p:nvPr/>
        </p:nvPicPr>
        <p:blipFill>
          <a:blip r:embed="rId3"/>
          <a:stretch>
            <a:fillRect/>
          </a:stretch>
        </p:blipFill>
        <p:spPr>
          <a:xfrm>
            <a:off x="878860" y="2369701"/>
            <a:ext cx="340162" cy="425291"/>
          </a:xfrm>
          <a:prstGeom prst="rect">
            <a:avLst/>
          </a:prstGeom>
        </p:spPr>
      </p:pic>
      <p:sp>
        <p:nvSpPr>
          <p:cNvPr id="5" name="Text 2"/>
          <p:cNvSpPr/>
          <p:nvPr/>
        </p:nvSpPr>
        <p:spPr>
          <a:xfrm>
            <a:off x="1530906" y="232719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Clarity of Direction</a:t>
            </a:r>
            <a:endParaRPr lang="en-US" sz="2200" dirty="0"/>
          </a:p>
        </p:txBody>
      </p:sp>
      <p:sp>
        <p:nvSpPr>
          <p:cNvPr id="6" name="Text 3"/>
          <p:cNvSpPr/>
          <p:nvPr/>
        </p:nvSpPr>
        <p:spPr>
          <a:xfrm>
            <a:off x="1530906" y="2817614"/>
            <a:ext cx="3459242" cy="2232000"/>
          </a:xfrm>
          <a:prstGeom prst="rect">
            <a:avLst/>
          </a:prstGeom>
          <a:solidFill>
            <a:srgbClr val="19ABE4"/>
          </a:solidFill>
          <a:ln/>
        </p:spPr>
        <p:txBody>
          <a:bodyPr wrap="square" lIns="0" tIns="0" rIns="0" bIns="0" rtlCol="0" anchor="t"/>
          <a:lstStyle/>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How clear is the team on what success looks like right now, and why it matters? </a:t>
            </a:r>
          </a:p>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Do people understand how their work connects to broader </a:t>
            </a:r>
            <a:r>
              <a:rPr lang="en-US" sz="1750" dirty="0" err="1">
                <a:solidFill>
                  <a:schemeClr val="bg1"/>
                </a:solidFill>
                <a:latin typeface="PT Sans" pitchFamily="34" charset="0"/>
                <a:ea typeface="PT Sans" pitchFamily="34" charset="-122"/>
                <a:cs typeface="PT Sans" pitchFamily="34" charset="-120"/>
              </a:rPr>
              <a:t>organisational</a:t>
            </a:r>
            <a:r>
              <a:rPr lang="en-US" sz="1750" dirty="0">
                <a:solidFill>
                  <a:schemeClr val="bg1"/>
                </a:solidFill>
                <a:latin typeface="PT Sans" pitchFamily="34" charset="0"/>
                <a:ea typeface="PT Sans" pitchFamily="34" charset="-122"/>
                <a:cs typeface="PT Sans" pitchFamily="34" charset="-120"/>
              </a:rPr>
              <a:t> goals?</a:t>
            </a:r>
            <a:endParaRPr lang="en-US" sz="1750" dirty="0">
              <a:solidFill>
                <a:schemeClr val="bg1"/>
              </a:solidFill>
            </a:endParaRPr>
          </a:p>
        </p:txBody>
      </p:sp>
      <p:sp>
        <p:nvSpPr>
          <p:cNvPr id="7" name="Shape 4"/>
          <p:cNvSpPr/>
          <p:nvPr/>
        </p:nvSpPr>
        <p:spPr>
          <a:xfrm>
            <a:off x="5216962" y="2327196"/>
            <a:ext cx="510302" cy="510302"/>
          </a:xfrm>
          <a:prstGeom prst="roundRect">
            <a:avLst>
              <a:gd name="adj" fmla="val 18669"/>
            </a:avLst>
          </a:prstGeom>
          <a:solidFill>
            <a:srgbClr val="19ABE4"/>
          </a:solidFill>
          <a:ln w="7620">
            <a:solidFill>
              <a:srgbClr val="B7D5E0"/>
            </a:solidFill>
            <a:prstDash val="solid"/>
          </a:ln>
        </p:spPr>
        <p:txBody>
          <a:bodyPr/>
          <a:lstStyle/>
          <a:p>
            <a:endParaRPr lang="en-GB"/>
          </a:p>
        </p:txBody>
      </p:sp>
      <p:pic>
        <p:nvPicPr>
          <p:cNvPr id="8" name="Image 1" descr="preencoded.png"/>
          <p:cNvPicPr>
            <a:picLocks noChangeAspect="1"/>
          </p:cNvPicPr>
          <p:nvPr/>
        </p:nvPicPr>
        <p:blipFill>
          <a:blip r:embed="rId4"/>
          <a:stretch>
            <a:fillRect/>
          </a:stretch>
        </p:blipFill>
        <p:spPr>
          <a:xfrm>
            <a:off x="5302032" y="2369701"/>
            <a:ext cx="340162" cy="425291"/>
          </a:xfrm>
          <a:prstGeom prst="rect">
            <a:avLst/>
          </a:prstGeom>
        </p:spPr>
      </p:pic>
      <p:sp>
        <p:nvSpPr>
          <p:cNvPr id="9" name="Text 5"/>
          <p:cNvSpPr/>
          <p:nvPr/>
        </p:nvSpPr>
        <p:spPr>
          <a:xfrm>
            <a:off x="5954078" y="232719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Leadership Messages</a:t>
            </a:r>
            <a:endParaRPr lang="en-US" sz="2200" dirty="0"/>
          </a:p>
        </p:txBody>
      </p:sp>
      <p:sp>
        <p:nvSpPr>
          <p:cNvPr id="10" name="Text 6"/>
          <p:cNvSpPr/>
          <p:nvPr/>
        </p:nvSpPr>
        <p:spPr>
          <a:xfrm>
            <a:off x="5954078" y="2817614"/>
            <a:ext cx="3459242" cy="2232000"/>
          </a:xfrm>
          <a:prstGeom prst="rect">
            <a:avLst/>
          </a:prstGeom>
          <a:solidFill>
            <a:srgbClr val="19ABE4"/>
          </a:solidFill>
          <a:ln/>
        </p:spPr>
        <p:txBody>
          <a:bodyPr wrap="square" lIns="0" tIns="0" rIns="0" bIns="0" rtlCol="0" anchor="t"/>
          <a:lstStyle/>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What messages or signals are people getting from leaders about ambition, standards, or urgency? Are these consistent or contradictory?</a:t>
            </a:r>
            <a:endParaRPr lang="en-US" sz="1750" dirty="0">
              <a:solidFill>
                <a:schemeClr val="bg1"/>
              </a:solidFill>
            </a:endParaRPr>
          </a:p>
        </p:txBody>
      </p:sp>
      <p:sp>
        <p:nvSpPr>
          <p:cNvPr id="11" name="Shape 7"/>
          <p:cNvSpPr/>
          <p:nvPr/>
        </p:nvSpPr>
        <p:spPr>
          <a:xfrm>
            <a:off x="9640133" y="2327196"/>
            <a:ext cx="510302" cy="510302"/>
          </a:xfrm>
          <a:prstGeom prst="roundRect">
            <a:avLst>
              <a:gd name="adj" fmla="val 18669"/>
            </a:avLst>
          </a:prstGeom>
          <a:solidFill>
            <a:srgbClr val="19ABE4"/>
          </a:solidFill>
          <a:ln w="7620">
            <a:solidFill>
              <a:srgbClr val="B7D5E0"/>
            </a:solidFill>
            <a:prstDash val="solid"/>
          </a:ln>
        </p:spPr>
        <p:txBody>
          <a:bodyPr/>
          <a:lstStyle/>
          <a:p>
            <a:endParaRPr lang="en-GB"/>
          </a:p>
        </p:txBody>
      </p:sp>
      <p:pic>
        <p:nvPicPr>
          <p:cNvPr id="12" name="Image 2" descr="preencoded.png"/>
          <p:cNvPicPr>
            <a:picLocks noChangeAspect="1"/>
          </p:cNvPicPr>
          <p:nvPr/>
        </p:nvPicPr>
        <p:blipFill>
          <a:blip r:embed="rId5"/>
          <a:stretch>
            <a:fillRect/>
          </a:stretch>
        </p:blipFill>
        <p:spPr>
          <a:xfrm>
            <a:off x="9725204" y="2369701"/>
            <a:ext cx="340162" cy="425291"/>
          </a:xfrm>
          <a:prstGeom prst="rect">
            <a:avLst/>
          </a:prstGeom>
          <a:solidFill>
            <a:srgbClr val="19ABE4"/>
          </a:solidFill>
        </p:spPr>
      </p:pic>
      <p:sp>
        <p:nvSpPr>
          <p:cNvPr id="13" name="Text 8"/>
          <p:cNvSpPr/>
          <p:nvPr/>
        </p:nvSpPr>
        <p:spPr>
          <a:xfrm>
            <a:off x="10377249" y="232719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4040"/>
                </a:solidFill>
                <a:latin typeface="PT Sans Bold" pitchFamily="34" charset="0"/>
                <a:ea typeface="PT Sans Bold" pitchFamily="34" charset="-122"/>
                <a:cs typeface="PT Sans Bold" pitchFamily="34" charset="-120"/>
              </a:rPr>
              <a:t>Leadership Modeling</a:t>
            </a:r>
            <a:endParaRPr lang="en-US" sz="2200" dirty="0"/>
          </a:p>
        </p:txBody>
      </p:sp>
      <p:sp>
        <p:nvSpPr>
          <p:cNvPr id="14" name="Text 9"/>
          <p:cNvSpPr/>
          <p:nvPr/>
        </p:nvSpPr>
        <p:spPr>
          <a:xfrm>
            <a:off x="10377249" y="2817614"/>
            <a:ext cx="3459242" cy="2232000"/>
          </a:xfrm>
          <a:prstGeom prst="rect">
            <a:avLst/>
          </a:prstGeom>
          <a:solidFill>
            <a:srgbClr val="19ABE4"/>
          </a:solidFill>
          <a:ln/>
        </p:spPr>
        <p:txBody>
          <a:bodyPr wrap="square" lIns="0" tIns="0" rIns="0" bIns="0" rtlCol="0" anchor="t"/>
          <a:lstStyle/>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How consistent are leaders in modeling the behaviors they expect from others? </a:t>
            </a:r>
          </a:p>
          <a:p>
            <a:pPr marL="0" indent="0" algn="l">
              <a:lnSpc>
                <a:spcPts val="2850"/>
              </a:lnSpc>
              <a:buNone/>
            </a:pPr>
            <a:r>
              <a:rPr lang="en-US" sz="1750" dirty="0">
                <a:solidFill>
                  <a:schemeClr val="bg1"/>
                </a:solidFill>
                <a:latin typeface="PT Sans" pitchFamily="34" charset="0"/>
                <a:ea typeface="PT Sans" pitchFamily="34" charset="-122"/>
                <a:cs typeface="PT Sans" pitchFamily="34" charset="-120"/>
              </a:rPr>
              <a:t>Where might there be gaps between words and actions?</a:t>
            </a:r>
            <a:endParaRPr lang="en-US" sz="1750" dirty="0">
              <a:solidFill>
                <a:schemeClr val="bg1"/>
              </a:solidFill>
            </a:endParaRPr>
          </a:p>
        </p:txBody>
      </p:sp>
      <p:sp>
        <p:nvSpPr>
          <p:cNvPr id="15" name="Text 10"/>
          <p:cNvSpPr/>
          <p:nvPr/>
        </p:nvSpPr>
        <p:spPr>
          <a:xfrm>
            <a:off x="793790" y="5250180"/>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Leaders cast long shadows. Their behaviors, priorities, and communications set the tone for what's truly valued. These questions explore whether leadership is inadvertently signaling that "good enough" is sufficient or whether they're clearly communicating and modeling higher expectations.</a:t>
            </a:r>
            <a:endParaRPr lang="en-US" sz="1750" dirty="0"/>
          </a:p>
        </p:txBody>
      </p:sp>
      <p:sp>
        <p:nvSpPr>
          <p:cNvPr id="16" name="Text 11"/>
          <p:cNvSpPr/>
          <p:nvPr/>
        </p:nvSpPr>
        <p:spPr>
          <a:xfrm>
            <a:off x="793790" y="659403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04040"/>
                </a:solidFill>
                <a:latin typeface="PT Sans" pitchFamily="34" charset="0"/>
                <a:ea typeface="PT Sans" pitchFamily="34" charset="-122"/>
                <a:cs typeface="PT Sans" pitchFamily="34" charset="-120"/>
              </a:rPr>
              <a:t>The alignment between leadership messaging and behavior is particularly crucial—inconsistencies here can rapidly erode motivation and engagement, regardless of official policies or statements.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78669" y="779740"/>
            <a:ext cx="6521648" cy="660440"/>
          </a:xfrm>
          <a:prstGeom prst="rect">
            <a:avLst/>
          </a:prstGeom>
          <a:noFill/>
          <a:ln/>
        </p:spPr>
        <p:txBody>
          <a:bodyPr wrap="none" lIns="0" tIns="0" rIns="0" bIns="0" rtlCol="0" anchor="t"/>
          <a:lstStyle/>
          <a:p>
            <a:pPr marL="0" indent="0" algn="l">
              <a:lnSpc>
                <a:spcPts val="5200"/>
              </a:lnSpc>
              <a:buNone/>
            </a:pPr>
            <a:r>
              <a:rPr lang="en-US" sz="4150" b="1" dirty="0">
                <a:solidFill>
                  <a:srgbClr val="404040"/>
                </a:solidFill>
                <a:latin typeface="PT Sans Bold" pitchFamily="34" charset="0"/>
                <a:ea typeface="PT Sans Bold" pitchFamily="34" charset="-122"/>
                <a:cs typeface="PT Sans Bold" pitchFamily="34" charset="-120"/>
              </a:rPr>
              <a:t>Reflecting and Re-energizing</a:t>
            </a:r>
            <a:endParaRPr lang="en-US" sz="4150" dirty="0"/>
          </a:p>
        </p:txBody>
      </p:sp>
      <p:pic>
        <p:nvPicPr>
          <p:cNvPr id="3" name="Image 0" descr="preencoded.png"/>
          <p:cNvPicPr>
            <a:picLocks noChangeAspect="1"/>
          </p:cNvPicPr>
          <p:nvPr/>
        </p:nvPicPr>
        <p:blipFill>
          <a:blip r:embed="rId3"/>
          <a:stretch>
            <a:fillRect/>
          </a:stretch>
        </p:blipFill>
        <p:spPr>
          <a:xfrm>
            <a:off x="2968347" y="1862852"/>
            <a:ext cx="2157055" cy="1217771"/>
          </a:xfrm>
          <a:prstGeom prst="rect">
            <a:avLst/>
          </a:prstGeom>
        </p:spPr>
      </p:pic>
      <p:pic>
        <p:nvPicPr>
          <p:cNvPr id="4" name="Image 1" descr="preencoded.png"/>
          <p:cNvPicPr>
            <a:picLocks noChangeAspect="1"/>
          </p:cNvPicPr>
          <p:nvPr/>
        </p:nvPicPr>
        <p:blipFill>
          <a:blip r:embed="rId4"/>
          <a:stretch>
            <a:fillRect/>
          </a:stretch>
        </p:blipFill>
        <p:spPr>
          <a:xfrm>
            <a:off x="3898225" y="2436971"/>
            <a:ext cx="297180" cy="371475"/>
          </a:xfrm>
          <a:prstGeom prst="rect">
            <a:avLst/>
          </a:prstGeom>
        </p:spPr>
      </p:pic>
      <p:sp>
        <p:nvSpPr>
          <p:cNvPr id="5" name="Text 1"/>
          <p:cNvSpPr/>
          <p:nvPr/>
        </p:nvSpPr>
        <p:spPr>
          <a:xfrm>
            <a:off x="5336738" y="2074188"/>
            <a:ext cx="2642116" cy="330160"/>
          </a:xfrm>
          <a:prstGeom prst="rect">
            <a:avLst/>
          </a:prstGeom>
          <a:noFill/>
          <a:ln/>
        </p:spPr>
        <p:txBody>
          <a:bodyPr wrap="none" lIns="0" tIns="0" rIns="0" bIns="0" rtlCol="0" anchor="t"/>
          <a:lstStyle/>
          <a:p>
            <a:pPr marL="0" indent="0" algn="l">
              <a:lnSpc>
                <a:spcPts val="2600"/>
              </a:lnSpc>
              <a:buNone/>
            </a:pPr>
            <a:r>
              <a:rPr lang="en-US" sz="2050" b="1" dirty="0">
                <a:solidFill>
                  <a:srgbClr val="404040"/>
                </a:solidFill>
                <a:latin typeface="PT Sans Bold" pitchFamily="34" charset="0"/>
                <a:ea typeface="PT Sans Bold" pitchFamily="34" charset="-122"/>
                <a:cs typeface="PT Sans Bold" pitchFamily="34" charset="-120"/>
              </a:rPr>
              <a:t>Purpose Reconnection</a:t>
            </a:r>
            <a:endParaRPr lang="en-US" sz="2050" dirty="0"/>
          </a:p>
        </p:txBody>
      </p:sp>
      <p:sp>
        <p:nvSpPr>
          <p:cNvPr id="6" name="Text 2"/>
          <p:cNvSpPr/>
          <p:nvPr/>
        </p:nvSpPr>
        <p:spPr>
          <a:xfrm>
            <a:off x="5336738" y="2531150"/>
            <a:ext cx="6507599" cy="338138"/>
          </a:xfrm>
          <a:prstGeom prst="rect">
            <a:avLst/>
          </a:prstGeom>
          <a:solidFill>
            <a:srgbClr val="19ABE4"/>
          </a:solidFill>
          <a:ln/>
        </p:spPr>
        <p:txBody>
          <a:bodyPr wrap="none" lIns="0" tIns="0" rIns="0" bIns="0" rtlCol="0" anchor="t"/>
          <a:lstStyle/>
          <a:p>
            <a:pPr marL="0" indent="0" algn="l">
              <a:lnSpc>
                <a:spcPts val="2650"/>
              </a:lnSpc>
              <a:buNone/>
            </a:pPr>
            <a:r>
              <a:rPr lang="en-US" sz="1650" dirty="0">
                <a:solidFill>
                  <a:schemeClr val="bg1"/>
                </a:solidFill>
                <a:latin typeface="PT Sans" pitchFamily="34" charset="0"/>
                <a:ea typeface="PT Sans" pitchFamily="34" charset="-122"/>
                <a:cs typeface="PT Sans" pitchFamily="34" charset="-120"/>
              </a:rPr>
              <a:t>What would help people feel a stronger sense of meaning in their work?</a:t>
            </a:r>
            <a:endParaRPr lang="en-US" sz="1650" dirty="0">
              <a:solidFill>
                <a:schemeClr val="bg1"/>
              </a:solidFill>
            </a:endParaRPr>
          </a:p>
        </p:txBody>
      </p:sp>
      <p:sp>
        <p:nvSpPr>
          <p:cNvPr id="7" name="Shape 3"/>
          <p:cNvSpPr/>
          <p:nvPr/>
        </p:nvSpPr>
        <p:spPr>
          <a:xfrm>
            <a:off x="5178147" y="3097411"/>
            <a:ext cx="8620839" cy="11430"/>
          </a:xfrm>
          <a:prstGeom prst="roundRect">
            <a:avLst>
              <a:gd name="adj" fmla="val 776711"/>
            </a:avLst>
          </a:prstGeom>
          <a:solidFill>
            <a:srgbClr val="B7D5E0"/>
          </a:solidFill>
          <a:ln/>
        </p:spPr>
        <p:txBody>
          <a:bodyPr/>
          <a:lstStyle/>
          <a:p>
            <a:endParaRPr lang="en-GB"/>
          </a:p>
        </p:txBody>
      </p:sp>
      <p:pic>
        <p:nvPicPr>
          <p:cNvPr id="8" name="Image 2" descr="preencoded.png"/>
          <p:cNvPicPr>
            <a:picLocks noChangeAspect="1"/>
          </p:cNvPicPr>
          <p:nvPr/>
        </p:nvPicPr>
        <p:blipFill>
          <a:blip r:embed="rId5"/>
          <a:stretch>
            <a:fillRect/>
          </a:stretch>
        </p:blipFill>
        <p:spPr>
          <a:xfrm>
            <a:off x="1889879" y="3133368"/>
            <a:ext cx="4314111" cy="1217771"/>
          </a:xfrm>
          <a:prstGeom prst="rect">
            <a:avLst/>
          </a:prstGeom>
        </p:spPr>
      </p:pic>
      <p:pic>
        <p:nvPicPr>
          <p:cNvPr id="9" name="Image 3" descr="preencoded.png"/>
          <p:cNvPicPr>
            <a:picLocks noChangeAspect="1"/>
          </p:cNvPicPr>
          <p:nvPr/>
        </p:nvPicPr>
        <p:blipFill>
          <a:blip r:embed="rId6"/>
          <a:stretch>
            <a:fillRect/>
          </a:stretch>
        </p:blipFill>
        <p:spPr>
          <a:xfrm>
            <a:off x="3898225" y="3556516"/>
            <a:ext cx="297180" cy="371475"/>
          </a:xfrm>
          <a:prstGeom prst="rect">
            <a:avLst/>
          </a:prstGeom>
        </p:spPr>
      </p:pic>
      <p:sp>
        <p:nvSpPr>
          <p:cNvPr id="10" name="Text 4"/>
          <p:cNvSpPr/>
          <p:nvPr/>
        </p:nvSpPr>
        <p:spPr>
          <a:xfrm>
            <a:off x="6415326" y="3344704"/>
            <a:ext cx="2642116" cy="330160"/>
          </a:xfrm>
          <a:prstGeom prst="rect">
            <a:avLst/>
          </a:prstGeom>
          <a:noFill/>
          <a:ln/>
        </p:spPr>
        <p:txBody>
          <a:bodyPr wrap="none" lIns="0" tIns="0" rIns="0" bIns="0" rtlCol="0" anchor="t"/>
          <a:lstStyle/>
          <a:p>
            <a:pPr marL="0" indent="0" algn="l">
              <a:lnSpc>
                <a:spcPts val="2600"/>
              </a:lnSpc>
              <a:buNone/>
            </a:pPr>
            <a:r>
              <a:rPr lang="en-US" sz="2050" b="1" dirty="0">
                <a:solidFill>
                  <a:srgbClr val="404040"/>
                </a:solidFill>
                <a:latin typeface="PT Sans Bold" pitchFamily="34" charset="0"/>
                <a:ea typeface="PT Sans Bold" pitchFamily="34" charset="-122"/>
                <a:cs typeface="PT Sans Bold" pitchFamily="34" charset="-120"/>
              </a:rPr>
              <a:t>Immediate Catalysts</a:t>
            </a:r>
            <a:endParaRPr lang="en-US" sz="2050" dirty="0"/>
          </a:p>
        </p:txBody>
      </p:sp>
      <p:sp>
        <p:nvSpPr>
          <p:cNvPr id="11" name="Text 5"/>
          <p:cNvSpPr/>
          <p:nvPr/>
        </p:nvSpPr>
        <p:spPr>
          <a:xfrm>
            <a:off x="6415326" y="3801666"/>
            <a:ext cx="5648206" cy="338138"/>
          </a:xfrm>
          <a:prstGeom prst="rect">
            <a:avLst/>
          </a:prstGeom>
          <a:solidFill>
            <a:srgbClr val="19ABE4"/>
          </a:solidFill>
          <a:ln/>
        </p:spPr>
        <p:txBody>
          <a:bodyPr wrap="none" lIns="0" tIns="0" rIns="0" bIns="0" rtlCol="0" anchor="t"/>
          <a:lstStyle/>
          <a:p>
            <a:pPr marL="0" indent="0" algn="l">
              <a:lnSpc>
                <a:spcPts val="2650"/>
              </a:lnSpc>
              <a:buNone/>
            </a:pPr>
            <a:r>
              <a:rPr lang="en-US" sz="1650" dirty="0">
                <a:solidFill>
                  <a:schemeClr val="bg1"/>
                </a:solidFill>
                <a:latin typeface="PT Sans" pitchFamily="34" charset="0"/>
                <a:ea typeface="PT Sans" pitchFamily="34" charset="-122"/>
                <a:cs typeface="PT Sans" pitchFamily="34" charset="-120"/>
              </a:rPr>
              <a:t>What one change would most re-</a:t>
            </a:r>
            <a:r>
              <a:rPr lang="en-US" sz="1650" dirty="0" err="1">
                <a:solidFill>
                  <a:schemeClr val="bg1"/>
                </a:solidFill>
                <a:latin typeface="PT Sans" pitchFamily="34" charset="0"/>
                <a:ea typeface="PT Sans" pitchFamily="34" charset="-122"/>
                <a:cs typeface="PT Sans" pitchFamily="34" charset="-120"/>
              </a:rPr>
              <a:t>energise</a:t>
            </a:r>
            <a:r>
              <a:rPr lang="en-US" sz="1650" dirty="0">
                <a:solidFill>
                  <a:schemeClr val="bg1"/>
                </a:solidFill>
                <a:latin typeface="PT Sans" pitchFamily="34" charset="0"/>
                <a:ea typeface="PT Sans" pitchFamily="34" charset="-122"/>
                <a:cs typeface="PT Sans" pitchFamily="34" charset="-120"/>
              </a:rPr>
              <a:t> the team tomorrow?</a:t>
            </a:r>
            <a:endParaRPr lang="en-US" sz="1650" dirty="0">
              <a:solidFill>
                <a:schemeClr val="bg1"/>
              </a:solidFill>
            </a:endParaRPr>
          </a:p>
        </p:txBody>
      </p:sp>
      <p:sp>
        <p:nvSpPr>
          <p:cNvPr id="12" name="Shape 6"/>
          <p:cNvSpPr/>
          <p:nvPr/>
        </p:nvSpPr>
        <p:spPr>
          <a:xfrm>
            <a:off x="6256734" y="4367927"/>
            <a:ext cx="7542252" cy="11430"/>
          </a:xfrm>
          <a:prstGeom prst="roundRect">
            <a:avLst>
              <a:gd name="adj" fmla="val 776711"/>
            </a:avLst>
          </a:prstGeom>
          <a:solidFill>
            <a:srgbClr val="B7D5E0"/>
          </a:solidFill>
          <a:ln/>
        </p:spPr>
        <p:txBody>
          <a:bodyPr/>
          <a:lstStyle/>
          <a:p>
            <a:endParaRPr lang="en-GB"/>
          </a:p>
        </p:txBody>
      </p:sp>
      <p:pic>
        <p:nvPicPr>
          <p:cNvPr id="13" name="Image 4" descr="preencoded.png"/>
          <p:cNvPicPr>
            <a:picLocks noChangeAspect="1"/>
          </p:cNvPicPr>
          <p:nvPr/>
        </p:nvPicPr>
        <p:blipFill>
          <a:blip r:embed="rId7"/>
          <a:stretch>
            <a:fillRect/>
          </a:stretch>
        </p:blipFill>
        <p:spPr>
          <a:xfrm>
            <a:off x="811292" y="4403884"/>
            <a:ext cx="6471166" cy="1217771"/>
          </a:xfrm>
          <a:prstGeom prst="rect">
            <a:avLst/>
          </a:prstGeom>
        </p:spPr>
      </p:pic>
      <p:pic>
        <p:nvPicPr>
          <p:cNvPr id="14" name="Image 5" descr="preencoded.png"/>
          <p:cNvPicPr>
            <a:picLocks noChangeAspect="1"/>
          </p:cNvPicPr>
          <p:nvPr/>
        </p:nvPicPr>
        <p:blipFill>
          <a:blip r:embed="rId8"/>
          <a:stretch>
            <a:fillRect/>
          </a:stretch>
        </p:blipFill>
        <p:spPr>
          <a:xfrm>
            <a:off x="3898225" y="4827032"/>
            <a:ext cx="297180" cy="371475"/>
          </a:xfrm>
          <a:prstGeom prst="rect">
            <a:avLst/>
          </a:prstGeom>
        </p:spPr>
      </p:pic>
      <p:sp>
        <p:nvSpPr>
          <p:cNvPr id="15" name="Text 7"/>
          <p:cNvSpPr/>
          <p:nvPr/>
        </p:nvSpPr>
        <p:spPr>
          <a:xfrm>
            <a:off x="7493794" y="4615220"/>
            <a:ext cx="3092768" cy="330160"/>
          </a:xfrm>
          <a:prstGeom prst="rect">
            <a:avLst/>
          </a:prstGeom>
          <a:noFill/>
          <a:ln/>
        </p:spPr>
        <p:txBody>
          <a:bodyPr wrap="none" lIns="0" tIns="0" rIns="0" bIns="0" rtlCol="0" anchor="t"/>
          <a:lstStyle/>
          <a:p>
            <a:pPr marL="0" indent="0" algn="l">
              <a:lnSpc>
                <a:spcPts val="2600"/>
              </a:lnSpc>
              <a:buNone/>
            </a:pPr>
            <a:r>
              <a:rPr lang="en-US" sz="2050" b="1" dirty="0">
                <a:solidFill>
                  <a:srgbClr val="404040"/>
                </a:solidFill>
                <a:latin typeface="PT Sans Bold" pitchFamily="34" charset="0"/>
                <a:ea typeface="PT Sans Bold" pitchFamily="34" charset="-122"/>
                <a:cs typeface="PT Sans Bold" pitchFamily="34" charset="-120"/>
              </a:rPr>
              <a:t>Empowerment Foundations</a:t>
            </a:r>
            <a:endParaRPr lang="en-US" sz="2050" dirty="0"/>
          </a:p>
        </p:txBody>
      </p:sp>
      <p:sp>
        <p:nvSpPr>
          <p:cNvPr id="16" name="Text 8"/>
          <p:cNvSpPr/>
          <p:nvPr/>
        </p:nvSpPr>
        <p:spPr>
          <a:xfrm>
            <a:off x="7493794" y="5072182"/>
            <a:ext cx="5883116" cy="338138"/>
          </a:xfrm>
          <a:prstGeom prst="rect">
            <a:avLst/>
          </a:prstGeom>
          <a:solidFill>
            <a:srgbClr val="19ABE4"/>
          </a:solidFill>
          <a:ln/>
        </p:spPr>
        <p:txBody>
          <a:bodyPr wrap="none" lIns="0" tIns="0" rIns="0" bIns="0" rtlCol="0" anchor="t"/>
          <a:lstStyle/>
          <a:p>
            <a:pPr marL="0" indent="0" algn="l">
              <a:lnSpc>
                <a:spcPts val="2650"/>
              </a:lnSpc>
              <a:buNone/>
            </a:pPr>
            <a:r>
              <a:rPr lang="en-US" sz="1650" dirty="0">
                <a:solidFill>
                  <a:schemeClr val="bg1"/>
                </a:solidFill>
                <a:latin typeface="PT Sans" pitchFamily="34" charset="0"/>
                <a:ea typeface="PT Sans" pitchFamily="34" charset="-122"/>
                <a:cs typeface="PT Sans" pitchFamily="34" charset="-120"/>
              </a:rPr>
              <a:t>What would need to be true for people to feel more accountable?</a:t>
            </a:r>
            <a:endParaRPr lang="en-US" sz="1650" dirty="0">
              <a:solidFill>
                <a:schemeClr val="bg1"/>
              </a:solidFill>
            </a:endParaRPr>
          </a:p>
        </p:txBody>
      </p:sp>
      <p:sp>
        <p:nvSpPr>
          <p:cNvPr id="17" name="Text 9"/>
          <p:cNvSpPr/>
          <p:nvPr/>
        </p:nvSpPr>
        <p:spPr>
          <a:xfrm>
            <a:off x="778669" y="5859423"/>
            <a:ext cx="13073063" cy="676275"/>
          </a:xfrm>
          <a:prstGeom prst="rect">
            <a:avLst/>
          </a:prstGeom>
          <a:noFill/>
          <a:ln/>
        </p:spPr>
        <p:txBody>
          <a:bodyPr wrap="square" lIns="0" tIns="0" rIns="0" bIns="0" rtlCol="0" anchor="t"/>
          <a:lstStyle/>
          <a:p>
            <a:pPr marL="0" indent="0" algn="l">
              <a:lnSpc>
                <a:spcPts val="2650"/>
              </a:lnSpc>
              <a:buNone/>
            </a:pPr>
            <a:r>
              <a:rPr lang="en-US" sz="1650" dirty="0">
                <a:solidFill>
                  <a:srgbClr val="404040"/>
                </a:solidFill>
                <a:latin typeface="PT Sans" pitchFamily="34" charset="0"/>
                <a:ea typeface="PT Sans" pitchFamily="34" charset="-122"/>
                <a:cs typeface="PT Sans" pitchFamily="34" charset="-120"/>
              </a:rPr>
              <a:t>After exploring potential sources of complacency, these questions shift the conversation toward constructive solutions. They invite participants to envision specific changes that could reinvigorate the team's sense of purpose and agency.</a:t>
            </a:r>
            <a:endParaRPr lang="en-US" sz="1650" dirty="0"/>
          </a:p>
        </p:txBody>
      </p:sp>
      <p:sp>
        <p:nvSpPr>
          <p:cNvPr id="18" name="Text 10"/>
          <p:cNvSpPr/>
          <p:nvPr/>
        </p:nvSpPr>
        <p:spPr>
          <a:xfrm>
            <a:off x="778669" y="6773466"/>
            <a:ext cx="13073063" cy="676275"/>
          </a:xfrm>
          <a:prstGeom prst="rect">
            <a:avLst/>
          </a:prstGeom>
          <a:noFill/>
          <a:ln/>
        </p:spPr>
        <p:txBody>
          <a:bodyPr wrap="square" lIns="0" tIns="0" rIns="0" bIns="0" rtlCol="0" anchor="t"/>
          <a:lstStyle/>
          <a:p>
            <a:pPr marL="0" indent="0" algn="l">
              <a:lnSpc>
                <a:spcPts val="2650"/>
              </a:lnSpc>
              <a:buNone/>
            </a:pPr>
            <a:r>
              <a:rPr lang="en-US" sz="1650" dirty="0">
                <a:solidFill>
                  <a:srgbClr val="404040"/>
                </a:solidFill>
                <a:latin typeface="PT Sans" pitchFamily="34" charset="0"/>
                <a:ea typeface="PT Sans" pitchFamily="34" charset="-122"/>
                <a:cs typeface="PT Sans" pitchFamily="34" charset="-120"/>
              </a:rPr>
              <a:t>The focus on concrete, actionable shifts, rather than wholesale transformations.  This helps avoid the paralysis that can come with trying to address everything at once. This approach builds momentum through targeted interventions that can create virtuous cycles of re-engagement.</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0932" y="622935"/>
            <a:ext cx="6534388" cy="670917"/>
          </a:xfrm>
          <a:prstGeom prst="rect">
            <a:avLst/>
          </a:prstGeom>
          <a:noFill/>
          <a:ln/>
        </p:spPr>
        <p:txBody>
          <a:bodyPr wrap="none" lIns="0" tIns="0" rIns="0" bIns="0" rtlCol="0" anchor="t"/>
          <a:lstStyle/>
          <a:p>
            <a:pPr marL="0" indent="0" algn="l">
              <a:lnSpc>
                <a:spcPts val="5250"/>
              </a:lnSpc>
              <a:buNone/>
            </a:pPr>
            <a:r>
              <a:rPr lang="en-US" sz="4200" b="1" dirty="0">
                <a:solidFill>
                  <a:srgbClr val="404040"/>
                </a:solidFill>
                <a:latin typeface="PT Sans Bold" pitchFamily="34" charset="0"/>
                <a:ea typeface="PT Sans Bold" pitchFamily="34" charset="-122"/>
                <a:cs typeface="PT Sans Bold" pitchFamily="34" charset="-120"/>
              </a:rPr>
              <a:t>Capturing What We've Heard</a:t>
            </a:r>
            <a:endParaRPr lang="en-US" sz="4200" dirty="0"/>
          </a:p>
        </p:txBody>
      </p:sp>
      <p:sp>
        <p:nvSpPr>
          <p:cNvPr id="3" name="Shape 1"/>
          <p:cNvSpPr/>
          <p:nvPr/>
        </p:nvSpPr>
        <p:spPr>
          <a:xfrm>
            <a:off x="790932" y="2689265"/>
            <a:ext cx="3020616" cy="214670"/>
          </a:xfrm>
          <a:prstGeom prst="roundRect">
            <a:avLst>
              <a:gd name="adj" fmla="val 42004"/>
            </a:avLst>
          </a:prstGeom>
          <a:solidFill>
            <a:srgbClr val="19ABE4"/>
          </a:solidFill>
          <a:ln w="7620">
            <a:solidFill>
              <a:srgbClr val="B7D5E0"/>
            </a:solidFill>
            <a:prstDash val="solid"/>
          </a:ln>
        </p:spPr>
        <p:txBody>
          <a:bodyPr/>
          <a:lstStyle/>
          <a:p>
            <a:endParaRPr lang="en-GB"/>
          </a:p>
        </p:txBody>
      </p:sp>
      <p:sp>
        <p:nvSpPr>
          <p:cNvPr id="4" name="Text 2"/>
          <p:cNvSpPr/>
          <p:nvPr/>
        </p:nvSpPr>
        <p:spPr>
          <a:xfrm>
            <a:off x="790932" y="3225879"/>
            <a:ext cx="2683550" cy="335399"/>
          </a:xfrm>
          <a:prstGeom prst="rect">
            <a:avLst/>
          </a:prstGeom>
          <a:noFill/>
          <a:ln/>
        </p:spPr>
        <p:txBody>
          <a:bodyPr wrap="none" lIns="0" tIns="0" rIns="0" bIns="0" rtlCol="0" anchor="t"/>
          <a:lstStyle/>
          <a:p>
            <a:pPr marL="0" indent="0" algn="l">
              <a:lnSpc>
                <a:spcPts val="2600"/>
              </a:lnSpc>
              <a:buNone/>
            </a:pPr>
            <a:r>
              <a:rPr lang="en-US" sz="2100" b="1" dirty="0">
                <a:solidFill>
                  <a:srgbClr val="404040"/>
                </a:solidFill>
                <a:latin typeface="PT Sans Bold" pitchFamily="34" charset="0"/>
                <a:ea typeface="PT Sans Bold" pitchFamily="34" charset="-122"/>
                <a:cs typeface="PT Sans Bold" pitchFamily="34" charset="-120"/>
              </a:rPr>
              <a:t>Pattern Recognition</a:t>
            </a:r>
            <a:endParaRPr lang="en-US" sz="2100" dirty="0"/>
          </a:p>
        </p:txBody>
      </p:sp>
      <p:sp>
        <p:nvSpPr>
          <p:cNvPr id="5" name="Text 3"/>
          <p:cNvSpPr/>
          <p:nvPr/>
        </p:nvSpPr>
        <p:spPr>
          <a:xfrm>
            <a:off x="790932" y="3689985"/>
            <a:ext cx="3020616" cy="2060258"/>
          </a:xfrm>
          <a:prstGeom prst="rect">
            <a:avLst/>
          </a:prstGeom>
          <a:solidFill>
            <a:schemeClr val="tx1"/>
          </a:solidFill>
          <a:ln/>
        </p:spPr>
        <p:txBody>
          <a:bodyPr wrap="square" lIns="0" tIns="0" rIns="0" bIns="0" rtlCol="0" anchor="t"/>
          <a:lstStyle/>
          <a:p>
            <a:pPr marL="0" indent="0" algn="l">
              <a:lnSpc>
                <a:spcPts val="2700"/>
              </a:lnSpc>
              <a:buNone/>
            </a:pPr>
            <a:r>
              <a:rPr lang="en-US" sz="1650" dirty="0">
                <a:solidFill>
                  <a:schemeClr val="bg1"/>
                </a:solidFill>
                <a:latin typeface="PT Sans" pitchFamily="34" charset="0"/>
                <a:ea typeface="PT Sans" pitchFamily="34" charset="-122"/>
                <a:cs typeface="PT Sans" pitchFamily="34" charset="-120"/>
              </a:rPr>
              <a:t>Look for recurring themes and standout points across the conversation. </a:t>
            </a:r>
          </a:p>
          <a:p>
            <a:pPr marL="0" indent="0" algn="l">
              <a:lnSpc>
                <a:spcPts val="2700"/>
              </a:lnSpc>
              <a:buNone/>
            </a:pPr>
            <a:r>
              <a:rPr lang="en-US" sz="1650" dirty="0">
                <a:solidFill>
                  <a:schemeClr val="bg1"/>
                </a:solidFill>
                <a:latin typeface="PT Sans" pitchFamily="34" charset="0"/>
                <a:ea typeface="PT Sans" pitchFamily="34" charset="-122"/>
                <a:cs typeface="PT Sans" pitchFamily="34" charset="-120"/>
              </a:rPr>
              <a:t>What were the moments when energy in the room changed; either positively or negatively?</a:t>
            </a:r>
            <a:endParaRPr lang="en-US" sz="1650" dirty="0">
              <a:solidFill>
                <a:schemeClr val="bg1"/>
              </a:solidFill>
            </a:endParaRPr>
          </a:p>
        </p:txBody>
      </p:sp>
      <p:sp>
        <p:nvSpPr>
          <p:cNvPr id="6" name="Shape 4"/>
          <p:cNvSpPr/>
          <p:nvPr/>
        </p:nvSpPr>
        <p:spPr>
          <a:xfrm>
            <a:off x="4133493" y="2367201"/>
            <a:ext cx="3020735" cy="214670"/>
          </a:xfrm>
          <a:prstGeom prst="roundRect">
            <a:avLst>
              <a:gd name="adj" fmla="val 42004"/>
            </a:avLst>
          </a:prstGeom>
          <a:solidFill>
            <a:srgbClr val="19ABE4"/>
          </a:solidFill>
          <a:ln w="7620">
            <a:solidFill>
              <a:srgbClr val="B7D5E0"/>
            </a:solidFill>
            <a:prstDash val="solid"/>
          </a:ln>
        </p:spPr>
        <p:txBody>
          <a:bodyPr/>
          <a:lstStyle/>
          <a:p>
            <a:endParaRPr lang="en-GB"/>
          </a:p>
        </p:txBody>
      </p:sp>
      <p:sp>
        <p:nvSpPr>
          <p:cNvPr id="7" name="Text 5"/>
          <p:cNvSpPr/>
          <p:nvPr/>
        </p:nvSpPr>
        <p:spPr>
          <a:xfrm>
            <a:off x="4133493" y="2903815"/>
            <a:ext cx="2683550" cy="335399"/>
          </a:xfrm>
          <a:prstGeom prst="rect">
            <a:avLst/>
          </a:prstGeom>
          <a:noFill/>
          <a:ln/>
        </p:spPr>
        <p:txBody>
          <a:bodyPr wrap="none" lIns="0" tIns="0" rIns="0" bIns="0" rtlCol="0" anchor="t"/>
          <a:lstStyle/>
          <a:p>
            <a:pPr marL="0" indent="0" algn="l">
              <a:lnSpc>
                <a:spcPts val="2600"/>
              </a:lnSpc>
              <a:buNone/>
            </a:pPr>
            <a:r>
              <a:rPr lang="en-US" sz="2100" b="1" dirty="0">
                <a:solidFill>
                  <a:srgbClr val="404040"/>
                </a:solidFill>
                <a:latin typeface="PT Sans Bold" pitchFamily="34" charset="0"/>
                <a:ea typeface="PT Sans Bold" pitchFamily="34" charset="-122"/>
                <a:cs typeface="PT Sans Bold" pitchFamily="34" charset="-120"/>
              </a:rPr>
              <a:t>Visual Documentation</a:t>
            </a:r>
            <a:endParaRPr lang="en-US" sz="2100" dirty="0"/>
          </a:p>
        </p:txBody>
      </p:sp>
      <p:sp>
        <p:nvSpPr>
          <p:cNvPr id="8" name="Text 6"/>
          <p:cNvSpPr/>
          <p:nvPr/>
        </p:nvSpPr>
        <p:spPr>
          <a:xfrm>
            <a:off x="4133493" y="3367921"/>
            <a:ext cx="3020735" cy="1716881"/>
          </a:xfrm>
          <a:prstGeom prst="rect">
            <a:avLst/>
          </a:prstGeom>
          <a:solidFill>
            <a:schemeClr val="tx1"/>
          </a:solidFill>
          <a:ln/>
        </p:spPr>
        <p:txBody>
          <a:bodyPr wrap="square" lIns="0" tIns="0" rIns="0" bIns="0" rtlCol="0" anchor="t"/>
          <a:lstStyle/>
          <a:p>
            <a:pPr marL="0" indent="0" algn="l">
              <a:lnSpc>
                <a:spcPts val="2700"/>
              </a:lnSpc>
              <a:buNone/>
            </a:pPr>
            <a:r>
              <a:rPr lang="en-US" sz="1650" dirty="0">
                <a:solidFill>
                  <a:schemeClr val="bg1"/>
                </a:solidFill>
                <a:latin typeface="PT Sans" pitchFamily="34" charset="0"/>
                <a:ea typeface="PT Sans" pitchFamily="34" charset="-122"/>
                <a:cs typeface="PT Sans" pitchFamily="34" charset="-120"/>
              </a:rPr>
              <a:t>Use tools like post-its or whiteboards to track emerging themes. </a:t>
            </a:r>
          </a:p>
          <a:p>
            <a:pPr marL="0" indent="0" algn="l">
              <a:lnSpc>
                <a:spcPts val="2700"/>
              </a:lnSpc>
              <a:buNone/>
            </a:pPr>
            <a:r>
              <a:rPr lang="en-US" sz="1650" dirty="0">
                <a:solidFill>
                  <a:schemeClr val="bg1"/>
                </a:solidFill>
                <a:latin typeface="PT Sans" pitchFamily="34" charset="0"/>
                <a:ea typeface="PT Sans" pitchFamily="34" charset="-122"/>
                <a:cs typeface="PT Sans" pitchFamily="34" charset="-120"/>
              </a:rPr>
              <a:t>Group similar insights together to identify core issues versus symptoms.</a:t>
            </a:r>
            <a:endParaRPr lang="en-US" sz="1650" dirty="0">
              <a:solidFill>
                <a:schemeClr val="bg1"/>
              </a:solidFill>
            </a:endParaRPr>
          </a:p>
        </p:txBody>
      </p:sp>
      <p:sp>
        <p:nvSpPr>
          <p:cNvPr id="9" name="Shape 7"/>
          <p:cNvSpPr/>
          <p:nvPr/>
        </p:nvSpPr>
        <p:spPr>
          <a:xfrm>
            <a:off x="7476173" y="2045137"/>
            <a:ext cx="3020616" cy="214670"/>
          </a:xfrm>
          <a:prstGeom prst="roundRect">
            <a:avLst>
              <a:gd name="adj" fmla="val 42004"/>
            </a:avLst>
          </a:prstGeom>
          <a:solidFill>
            <a:srgbClr val="19ABE4"/>
          </a:solidFill>
          <a:ln w="7620">
            <a:solidFill>
              <a:srgbClr val="B7D5E0"/>
            </a:solidFill>
            <a:prstDash val="solid"/>
          </a:ln>
        </p:spPr>
        <p:txBody>
          <a:bodyPr/>
          <a:lstStyle/>
          <a:p>
            <a:endParaRPr lang="en-GB"/>
          </a:p>
        </p:txBody>
      </p:sp>
      <p:sp>
        <p:nvSpPr>
          <p:cNvPr id="10" name="Text 8"/>
          <p:cNvSpPr/>
          <p:nvPr/>
        </p:nvSpPr>
        <p:spPr>
          <a:xfrm>
            <a:off x="7476173" y="2581751"/>
            <a:ext cx="2683550" cy="335399"/>
          </a:xfrm>
          <a:prstGeom prst="rect">
            <a:avLst/>
          </a:prstGeom>
          <a:noFill/>
          <a:ln/>
        </p:spPr>
        <p:txBody>
          <a:bodyPr wrap="none" lIns="0" tIns="0" rIns="0" bIns="0" rtlCol="0" anchor="t"/>
          <a:lstStyle/>
          <a:p>
            <a:pPr marL="0" indent="0" algn="l">
              <a:lnSpc>
                <a:spcPts val="2600"/>
              </a:lnSpc>
              <a:buNone/>
            </a:pPr>
            <a:r>
              <a:rPr lang="en-US" sz="2100" b="1" dirty="0">
                <a:solidFill>
                  <a:srgbClr val="404040"/>
                </a:solidFill>
                <a:latin typeface="PT Sans Bold" pitchFamily="34" charset="0"/>
                <a:ea typeface="PT Sans Bold" pitchFamily="34" charset="-122"/>
                <a:cs typeface="PT Sans Bold" pitchFamily="34" charset="-120"/>
              </a:rPr>
              <a:t>Notice Without Blame</a:t>
            </a:r>
            <a:endParaRPr lang="en-US" sz="2100" dirty="0"/>
          </a:p>
        </p:txBody>
      </p:sp>
      <p:sp>
        <p:nvSpPr>
          <p:cNvPr id="11" name="Text 9"/>
          <p:cNvSpPr/>
          <p:nvPr/>
        </p:nvSpPr>
        <p:spPr>
          <a:xfrm>
            <a:off x="7476173" y="3045857"/>
            <a:ext cx="3020616" cy="1716881"/>
          </a:xfrm>
          <a:prstGeom prst="rect">
            <a:avLst/>
          </a:prstGeom>
          <a:solidFill>
            <a:schemeClr val="tx1"/>
          </a:solidFill>
          <a:ln/>
        </p:spPr>
        <p:txBody>
          <a:bodyPr wrap="square" lIns="0" tIns="0" rIns="0" bIns="0" rtlCol="0" anchor="t"/>
          <a:lstStyle/>
          <a:p>
            <a:pPr marL="0" indent="0" algn="l">
              <a:lnSpc>
                <a:spcPts val="2700"/>
              </a:lnSpc>
              <a:buNone/>
            </a:pPr>
            <a:r>
              <a:rPr lang="en-US" sz="1650" dirty="0">
                <a:solidFill>
                  <a:schemeClr val="bg1"/>
                </a:solidFill>
                <a:latin typeface="PT Sans" pitchFamily="34" charset="0"/>
                <a:ea typeface="PT Sans" pitchFamily="34" charset="-122"/>
                <a:cs typeface="PT Sans" pitchFamily="34" charset="-120"/>
              </a:rPr>
              <a:t>Focus on observing patterns without assigning blame. </a:t>
            </a:r>
          </a:p>
          <a:p>
            <a:pPr marL="0" indent="0" algn="l">
              <a:lnSpc>
                <a:spcPts val="2700"/>
              </a:lnSpc>
              <a:buNone/>
            </a:pPr>
            <a:r>
              <a:rPr lang="en-US" sz="1650" dirty="0">
                <a:solidFill>
                  <a:schemeClr val="bg1"/>
                </a:solidFill>
                <a:latin typeface="PT Sans" pitchFamily="34" charset="0"/>
                <a:ea typeface="PT Sans" pitchFamily="34" charset="-122"/>
                <a:cs typeface="PT Sans" pitchFamily="34" charset="-120"/>
              </a:rPr>
              <a:t>Create space for honest acknowledgment of current reality without defensiveness.</a:t>
            </a:r>
            <a:endParaRPr lang="en-US" sz="1650" dirty="0">
              <a:solidFill>
                <a:schemeClr val="bg1"/>
              </a:solidFill>
            </a:endParaRPr>
          </a:p>
        </p:txBody>
      </p:sp>
      <p:sp>
        <p:nvSpPr>
          <p:cNvPr id="12" name="Shape 10"/>
          <p:cNvSpPr/>
          <p:nvPr/>
        </p:nvSpPr>
        <p:spPr>
          <a:xfrm>
            <a:off x="10818733" y="1723192"/>
            <a:ext cx="3020735" cy="214670"/>
          </a:xfrm>
          <a:prstGeom prst="roundRect">
            <a:avLst>
              <a:gd name="adj" fmla="val 42004"/>
            </a:avLst>
          </a:prstGeom>
          <a:solidFill>
            <a:srgbClr val="19ABE4"/>
          </a:solidFill>
          <a:ln w="7620">
            <a:solidFill>
              <a:srgbClr val="B7D5E0"/>
            </a:solidFill>
            <a:prstDash val="solid"/>
          </a:ln>
        </p:spPr>
        <p:txBody>
          <a:bodyPr/>
          <a:lstStyle/>
          <a:p>
            <a:endParaRPr lang="en-GB"/>
          </a:p>
        </p:txBody>
      </p:sp>
      <p:sp>
        <p:nvSpPr>
          <p:cNvPr id="13" name="Text 11"/>
          <p:cNvSpPr/>
          <p:nvPr/>
        </p:nvSpPr>
        <p:spPr>
          <a:xfrm>
            <a:off x="10818733" y="2259806"/>
            <a:ext cx="2683550" cy="335399"/>
          </a:xfrm>
          <a:prstGeom prst="rect">
            <a:avLst/>
          </a:prstGeom>
          <a:noFill/>
          <a:ln/>
        </p:spPr>
        <p:txBody>
          <a:bodyPr wrap="none" lIns="0" tIns="0" rIns="0" bIns="0" rtlCol="0" anchor="t"/>
          <a:lstStyle/>
          <a:p>
            <a:pPr marL="0" indent="0" algn="l">
              <a:lnSpc>
                <a:spcPts val="2600"/>
              </a:lnSpc>
              <a:buNone/>
            </a:pPr>
            <a:r>
              <a:rPr lang="en-US" sz="2100" b="1" dirty="0">
                <a:solidFill>
                  <a:srgbClr val="404040"/>
                </a:solidFill>
                <a:latin typeface="PT Sans Bold" pitchFamily="34" charset="0"/>
                <a:ea typeface="PT Sans Bold" pitchFamily="34" charset="-122"/>
                <a:cs typeface="PT Sans Bold" pitchFamily="34" charset="-120"/>
              </a:rPr>
              <a:t>Action Planning</a:t>
            </a:r>
            <a:endParaRPr lang="en-US" sz="2100" dirty="0"/>
          </a:p>
        </p:txBody>
      </p:sp>
      <p:sp>
        <p:nvSpPr>
          <p:cNvPr id="14" name="Text 12"/>
          <p:cNvSpPr/>
          <p:nvPr/>
        </p:nvSpPr>
        <p:spPr>
          <a:xfrm>
            <a:off x="10818733" y="2723912"/>
            <a:ext cx="3020735" cy="1716881"/>
          </a:xfrm>
          <a:prstGeom prst="rect">
            <a:avLst/>
          </a:prstGeom>
          <a:solidFill>
            <a:schemeClr val="tx1"/>
          </a:solidFill>
          <a:ln/>
        </p:spPr>
        <p:txBody>
          <a:bodyPr wrap="square" lIns="0" tIns="0" rIns="0" bIns="0" rtlCol="0" anchor="t"/>
          <a:lstStyle/>
          <a:p>
            <a:pPr marL="0" indent="0" algn="l">
              <a:lnSpc>
                <a:spcPts val="2700"/>
              </a:lnSpc>
              <a:buNone/>
            </a:pPr>
            <a:r>
              <a:rPr lang="en-US" sz="1650" dirty="0">
                <a:solidFill>
                  <a:schemeClr val="bg1"/>
                </a:solidFill>
                <a:latin typeface="PT Sans" pitchFamily="34" charset="0"/>
                <a:ea typeface="PT Sans" pitchFamily="34" charset="-122"/>
                <a:cs typeface="PT Sans" pitchFamily="34" charset="-120"/>
              </a:rPr>
              <a:t>Use the insights gathered to shape specific, meaningful next steps and follow-up conversations focused on key leverage points.</a:t>
            </a:r>
            <a:endParaRPr lang="en-US" sz="1650" dirty="0">
              <a:solidFill>
                <a:schemeClr val="bg1"/>
              </a:solidFill>
            </a:endParaRPr>
          </a:p>
        </p:txBody>
      </p:sp>
      <p:sp>
        <p:nvSpPr>
          <p:cNvPr id="15" name="Text 13"/>
          <p:cNvSpPr/>
          <p:nvPr/>
        </p:nvSpPr>
        <p:spPr>
          <a:xfrm>
            <a:off x="790932" y="5991701"/>
            <a:ext cx="13048536" cy="686752"/>
          </a:xfrm>
          <a:prstGeom prst="rect">
            <a:avLst/>
          </a:prstGeom>
          <a:noFill/>
          <a:ln/>
        </p:spPr>
        <p:txBody>
          <a:bodyPr wrap="square" lIns="0" tIns="0" rIns="0" bIns="0" rtlCol="0" anchor="t"/>
          <a:lstStyle/>
          <a:p>
            <a:pPr marL="0" indent="0" algn="l">
              <a:lnSpc>
                <a:spcPts val="2700"/>
              </a:lnSpc>
              <a:buNone/>
            </a:pPr>
            <a:r>
              <a:rPr lang="en-US" sz="1650" dirty="0">
                <a:solidFill>
                  <a:srgbClr val="404040"/>
                </a:solidFill>
                <a:latin typeface="PT Sans" pitchFamily="34" charset="0"/>
                <a:ea typeface="PT Sans" pitchFamily="34" charset="-122"/>
                <a:cs typeface="PT Sans" pitchFamily="34" charset="-120"/>
              </a:rPr>
              <a:t>Effective facilitation means capturing insights without rushing to solutions. This final phase focuses on consolidating what emerged during the discussion into usable intelligence about your team's current state.</a:t>
            </a:r>
            <a:endParaRPr lang="en-US" sz="1650" dirty="0"/>
          </a:p>
        </p:txBody>
      </p:sp>
      <p:sp>
        <p:nvSpPr>
          <p:cNvPr id="16" name="Text 14"/>
          <p:cNvSpPr/>
          <p:nvPr/>
        </p:nvSpPr>
        <p:spPr>
          <a:xfrm>
            <a:off x="790932" y="6919913"/>
            <a:ext cx="13048536" cy="686752"/>
          </a:xfrm>
          <a:prstGeom prst="rect">
            <a:avLst/>
          </a:prstGeom>
          <a:noFill/>
          <a:ln/>
        </p:spPr>
        <p:txBody>
          <a:bodyPr wrap="square" lIns="0" tIns="0" rIns="0" bIns="0" rtlCol="0" anchor="t"/>
          <a:lstStyle/>
          <a:p>
            <a:pPr marL="0" indent="0" algn="l">
              <a:lnSpc>
                <a:spcPts val="2700"/>
              </a:lnSpc>
              <a:buNone/>
            </a:pPr>
            <a:r>
              <a:rPr lang="en-US" sz="1650" dirty="0">
                <a:solidFill>
                  <a:srgbClr val="404040"/>
                </a:solidFill>
                <a:latin typeface="PT Sans" pitchFamily="34" charset="0"/>
                <a:ea typeface="PT Sans" pitchFamily="34" charset="-122"/>
                <a:cs typeface="PT Sans" pitchFamily="34" charset="-120"/>
              </a:rPr>
              <a:t>The emphasis on noticing without blaming creates psychological safety that encourages continued honest reflection. Remember that the goal isn't to solve everything immediately but to develop a clear-eyed understanding that can inform thoughtful intervention.</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41EC5DE987024698417ACFDB913066" ma:contentTypeVersion="17" ma:contentTypeDescription="Create a new document." ma:contentTypeScope="" ma:versionID="6b945d666fa73415ffaed821182b9cdb">
  <xsd:schema xmlns:xsd="http://www.w3.org/2001/XMLSchema" xmlns:xs="http://www.w3.org/2001/XMLSchema" xmlns:p="http://schemas.microsoft.com/office/2006/metadata/properties" xmlns:ns2="f5418f2a-93eb-4bd3-977e-09579b3c8e6c" xmlns:ns3="0e33d2ea-29d4-4420-bb89-a24c9074254d" targetNamespace="http://schemas.microsoft.com/office/2006/metadata/properties" ma:root="true" ma:fieldsID="f53f3d6e2a1c0426dbe234d2f1bb3a00" ns2:_="" ns3:_="">
    <xsd:import namespace="f5418f2a-93eb-4bd3-977e-09579b3c8e6c"/>
    <xsd:import namespace="0e33d2ea-29d4-4420-bb89-a24c907425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18f2a-93eb-4bd3-977e-09579b3c8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7acee04-5488-4962-97ef-855e2159bb7c"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33d2ea-29d4-4420-bb89-a24c9074254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14ce4ea-9bff-48f5-b0c2-466169dbd756}" ma:internalName="TaxCatchAll" ma:showField="CatchAllData" ma:web="0e33d2ea-29d4-4420-bb89-a24c9074254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418f2a-93eb-4bd3-977e-09579b3c8e6c">
      <Terms xmlns="http://schemas.microsoft.com/office/infopath/2007/PartnerControls"/>
    </lcf76f155ced4ddcb4097134ff3c332f>
    <TaxCatchAll xmlns="0e33d2ea-29d4-4420-bb89-a24c9074254d" xsi:nil="true"/>
  </documentManagement>
</p:properties>
</file>

<file path=customXml/itemProps1.xml><?xml version="1.0" encoding="utf-8"?>
<ds:datastoreItem xmlns:ds="http://schemas.openxmlformats.org/officeDocument/2006/customXml" ds:itemID="{2033D5D9-3F49-45CC-BBD6-7F0DEC658244}"/>
</file>

<file path=customXml/itemProps2.xml><?xml version="1.0" encoding="utf-8"?>
<ds:datastoreItem xmlns:ds="http://schemas.openxmlformats.org/officeDocument/2006/customXml" ds:itemID="{DBEB3AD3-8145-4E21-97F4-AC2AA6D1C862}"/>
</file>

<file path=customXml/itemProps3.xml><?xml version="1.0" encoding="utf-8"?>
<ds:datastoreItem xmlns:ds="http://schemas.openxmlformats.org/officeDocument/2006/customXml" ds:itemID="{9009060D-1D6D-4696-B5DA-1DE6D9487274}"/>
</file>

<file path=docProps/app.xml><?xml version="1.0" encoding="utf-8"?>
<Properties xmlns="http://schemas.openxmlformats.org/officeDocument/2006/extended-properties" xmlns:vt="http://schemas.openxmlformats.org/officeDocument/2006/docPropsVTypes">
  <TotalTime>39</TotalTime>
  <Words>1161</Words>
  <Application>Microsoft Office PowerPoint</Application>
  <PresentationFormat>Custom</PresentationFormat>
  <Paragraphs>90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PT Sans Bold</vt:lpstr>
      <vt:lpstr>PT Sans</vt:lpstr>
      <vt:lpstr>PT Sans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Mark Simpson</cp:lastModifiedBy>
  <cp:revision>3</cp:revision>
  <dcterms:created xsi:type="dcterms:W3CDTF">2025-04-09T17:19:55Z</dcterms:created>
  <dcterms:modified xsi:type="dcterms:W3CDTF">2025-04-09T18:14:37Z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0x0101005C41EC5DE987024698417ACFDB913066</vt:lpwstr>
  </property>
</Properties>
</file>