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4630400" cy="8229600"/>
  <p:notesSz cx="8229600" cy="14630400"/>
  <p:embeddedFontLst>
    <p:embeddedFont>
      <p:font typeface="PT Sans" panose="020B0503020203020204" pitchFamily="34" charset="0"/>
      <p:regular r:id="rId15"/>
      <p:bold r:id="rId16"/>
    </p:embeddedFont>
    <p:embeddedFont>
      <p:font typeface="PT Sans Bold" panose="020B070302020302020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C42A0-5DB1-46B3-B833-6162F23428AA}" v="11" dt="2025-04-09T18:20:46.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3" d="100"/>
          <a:sy n="83" d="100"/>
        </p:scale>
        <p:origin x="92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Simpson" userId="d82334e0-223f-4799-ad00-bff0383f5f3f" providerId="ADAL" clId="{B42C42A0-5DB1-46B3-B833-6162F23428AA}"/>
    <pc:docChg chg="undo custSel modSld modMainMaster">
      <pc:chgData name="Mark Simpson" userId="d82334e0-223f-4799-ad00-bff0383f5f3f" providerId="ADAL" clId="{B42C42A0-5DB1-46B3-B833-6162F23428AA}" dt="2025-04-10T08:51:18.721" v="57" actId="6549"/>
      <pc:docMkLst>
        <pc:docMk/>
      </pc:docMkLst>
      <pc:sldChg chg="modSp mod">
        <pc:chgData name="Mark Simpson" userId="d82334e0-223f-4799-ad00-bff0383f5f3f" providerId="ADAL" clId="{B42C42A0-5DB1-46B3-B833-6162F23428AA}" dt="2025-04-10T08:51:18.721" v="57" actId="6549"/>
        <pc:sldMkLst>
          <pc:docMk/>
          <pc:sldMk cId="0" sldId="256"/>
        </pc:sldMkLst>
        <pc:spChg chg="mod">
          <ac:chgData name="Mark Simpson" userId="d82334e0-223f-4799-ad00-bff0383f5f3f" providerId="ADAL" clId="{B42C42A0-5DB1-46B3-B833-6162F23428AA}" dt="2025-04-10T08:51:18.721" v="57" actId="6549"/>
          <ac:spMkLst>
            <pc:docMk/>
            <pc:sldMk cId="0" sldId="256"/>
            <ac:spMk id="3" creationId="{00000000-0000-0000-0000-000000000000}"/>
          </ac:spMkLst>
        </pc:spChg>
      </pc:sldChg>
      <pc:sldChg chg="delSp mod">
        <pc:chgData name="Mark Simpson" userId="d82334e0-223f-4799-ad00-bff0383f5f3f" providerId="ADAL" clId="{B42C42A0-5DB1-46B3-B833-6162F23428AA}" dt="2025-04-09T18:20:23.507" v="35" actId="21"/>
        <pc:sldMkLst>
          <pc:docMk/>
          <pc:sldMk cId="0" sldId="259"/>
        </pc:sldMkLst>
        <pc:picChg chg="del">
          <ac:chgData name="Mark Simpson" userId="d82334e0-223f-4799-ad00-bff0383f5f3f" providerId="ADAL" clId="{B42C42A0-5DB1-46B3-B833-6162F23428AA}" dt="2025-04-09T18:20:23.507" v="35" actId="21"/>
          <ac:picMkLst>
            <pc:docMk/>
            <pc:sldMk cId="0" sldId="259"/>
            <ac:picMk id="16" creationId="{00000000-0000-0000-0000-000000000000}"/>
          </ac:picMkLst>
        </pc:picChg>
      </pc:sldChg>
      <pc:sldChg chg="modSp mod">
        <pc:chgData name="Mark Simpson" userId="d82334e0-223f-4799-ad00-bff0383f5f3f" providerId="ADAL" clId="{B42C42A0-5DB1-46B3-B833-6162F23428AA}" dt="2025-04-09T18:21:36.665" v="53" actId="207"/>
        <pc:sldMkLst>
          <pc:docMk/>
          <pc:sldMk cId="0" sldId="262"/>
        </pc:sldMkLst>
        <pc:spChg chg="mod">
          <ac:chgData name="Mark Simpson" userId="d82334e0-223f-4799-ad00-bff0383f5f3f" providerId="ADAL" clId="{B42C42A0-5DB1-46B3-B833-6162F23428AA}" dt="2025-04-09T18:21:36.665" v="53" actId="207"/>
          <ac:spMkLst>
            <pc:docMk/>
            <pc:sldMk cId="0" sldId="262"/>
            <ac:spMk id="6" creationId="{00000000-0000-0000-0000-000000000000}"/>
          </ac:spMkLst>
        </pc:spChg>
        <pc:spChg chg="mod">
          <ac:chgData name="Mark Simpson" userId="d82334e0-223f-4799-ad00-bff0383f5f3f" providerId="ADAL" clId="{B42C42A0-5DB1-46B3-B833-6162F23428AA}" dt="2025-04-09T18:21:36.665" v="53" actId="207"/>
          <ac:spMkLst>
            <pc:docMk/>
            <pc:sldMk cId="0" sldId="262"/>
            <ac:spMk id="9" creationId="{00000000-0000-0000-0000-000000000000}"/>
          </ac:spMkLst>
        </pc:spChg>
        <pc:spChg chg="mod">
          <ac:chgData name="Mark Simpson" userId="d82334e0-223f-4799-ad00-bff0383f5f3f" providerId="ADAL" clId="{B42C42A0-5DB1-46B3-B833-6162F23428AA}" dt="2025-04-09T18:21:36.665" v="53" actId="207"/>
          <ac:spMkLst>
            <pc:docMk/>
            <pc:sldMk cId="0" sldId="262"/>
            <ac:spMk id="12" creationId="{00000000-0000-0000-0000-000000000000}"/>
          </ac:spMkLst>
        </pc:spChg>
      </pc:sldChg>
      <pc:sldMasterChg chg="addSp modSp mod modSldLayout">
        <pc:chgData name="Mark Simpson" userId="d82334e0-223f-4799-ad00-bff0383f5f3f" providerId="ADAL" clId="{B42C42A0-5DB1-46B3-B833-6162F23428AA}" dt="2025-04-09T18:21:07.802" v="49" actId="1076"/>
        <pc:sldMasterMkLst>
          <pc:docMk/>
          <pc:sldMasterMk cId="0" sldId="2147483648"/>
        </pc:sldMasterMkLst>
        <pc:picChg chg="add mod">
          <ac:chgData name="Mark Simpson" userId="d82334e0-223f-4799-ad00-bff0383f5f3f" providerId="ADAL" clId="{B42C42A0-5DB1-46B3-B833-6162F23428AA}" dt="2025-04-09T18:20:51.268" v="48" actId="1076"/>
          <ac:picMkLst>
            <pc:docMk/>
            <pc:sldMasterMk cId="0" sldId="2147483648"/>
            <ac:picMk id="2" creationId="{EFA8DA03-BB49-24A6-B8E9-085093D42750}"/>
          </ac:picMkLst>
        </pc:picChg>
        <pc:sldLayoutChg chg="addSp modSp">
          <pc:chgData name="Mark Simpson" userId="d82334e0-223f-4799-ad00-bff0383f5f3f" providerId="ADAL" clId="{B42C42A0-5DB1-46B3-B833-6162F23428AA}" dt="2025-04-09T18:20:44.892" v="46"/>
          <pc:sldLayoutMkLst>
            <pc:docMk/>
            <pc:sldMasterMk cId="0" sldId="2147483648"/>
            <pc:sldLayoutMk cId="0" sldId="2147483649"/>
          </pc:sldLayoutMkLst>
          <pc:picChg chg="add mod">
            <ac:chgData name="Mark Simpson" userId="d82334e0-223f-4799-ad00-bff0383f5f3f" providerId="ADAL" clId="{B42C42A0-5DB1-46B3-B833-6162F23428AA}" dt="2025-04-09T18:20:44.892" v="46"/>
            <ac:picMkLst>
              <pc:docMk/>
              <pc:sldMasterMk cId="0" sldId="2147483648"/>
              <pc:sldLayoutMk cId="0" sldId="2147483649"/>
              <ac:picMk id="2" creationId="{24E37451-39E2-F6A6-32A9-A77CA56E2604}"/>
            </ac:picMkLst>
          </pc:picChg>
        </pc:sldLayoutChg>
        <pc:sldLayoutChg chg="addSp delSp modSp mod">
          <pc:chgData name="Mark Simpson" userId="d82334e0-223f-4799-ad00-bff0383f5f3f" providerId="ADAL" clId="{B42C42A0-5DB1-46B3-B833-6162F23428AA}" dt="2025-04-09T18:21:07.802" v="49" actId="1076"/>
          <pc:sldLayoutMkLst>
            <pc:docMk/>
            <pc:sldMasterMk cId="0" sldId="2147483648"/>
            <pc:sldLayoutMk cId="0" sldId="2147483650"/>
          </pc:sldLayoutMkLst>
          <pc:picChg chg="del">
            <ac:chgData name="Mark Simpson" userId="d82334e0-223f-4799-ad00-bff0383f5f3f" providerId="ADAL" clId="{B42C42A0-5DB1-46B3-B833-6162F23428AA}" dt="2025-04-09T18:20:42.482" v="45" actId="478"/>
            <ac:picMkLst>
              <pc:docMk/>
              <pc:sldMasterMk cId="0" sldId="2147483648"/>
              <pc:sldLayoutMk cId="0" sldId="2147483650"/>
              <ac:picMk id="4" creationId="{00000000-0000-0000-0000-000000000000}"/>
            </ac:picMkLst>
          </pc:picChg>
          <pc:picChg chg="add mod">
            <ac:chgData name="Mark Simpson" userId="d82334e0-223f-4799-ad00-bff0383f5f3f" providerId="ADAL" clId="{B42C42A0-5DB1-46B3-B833-6162F23428AA}" dt="2025-04-09T18:21:07.802" v="49" actId="1076"/>
            <ac:picMkLst>
              <pc:docMk/>
              <pc:sldMasterMk cId="0" sldId="2147483648"/>
              <pc:sldLayoutMk cId="0" sldId="2147483650"/>
              <ac:picMk id="5" creationId="{07C560E3-1C81-16B2-3B49-40B0E4D9D6C5}"/>
            </ac:picMkLst>
          </pc:picChg>
        </pc:sldLayoutChg>
        <pc:sldLayoutChg chg="addSp delSp modSp mod">
          <pc:chgData name="Mark Simpson" userId="d82334e0-223f-4799-ad00-bff0383f5f3f" providerId="ADAL" clId="{B42C42A0-5DB1-46B3-B833-6162F23428AA}" dt="2025-04-09T18:20:39.285" v="43"/>
          <pc:sldLayoutMkLst>
            <pc:docMk/>
            <pc:sldMasterMk cId="0" sldId="2147483648"/>
            <pc:sldLayoutMk cId="0" sldId="2147483651"/>
          </pc:sldLayoutMkLst>
          <pc:picChg chg="del">
            <ac:chgData name="Mark Simpson" userId="d82334e0-223f-4799-ad00-bff0383f5f3f" providerId="ADAL" clId="{B42C42A0-5DB1-46B3-B833-6162F23428AA}" dt="2025-04-09T18:20:00.842" v="27" actId="478"/>
            <ac:picMkLst>
              <pc:docMk/>
              <pc:sldMasterMk cId="0" sldId="2147483648"/>
              <pc:sldLayoutMk cId="0" sldId="2147483651"/>
              <ac:picMk id="4" creationId="{00000000-0000-0000-0000-000000000000}"/>
            </ac:picMkLst>
          </pc:picChg>
          <pc:picChg chg="add mod">
            <ac:chgData name="Mark Simpson" userId="d82334e0-223f-4799-ad00-bff0383f5f3f" providerId="ADAL" clId="{B42C42A0-5DB1-46B3-B833-6162F23428AA}" dt="2025-04-09T18:20:39.285" v="43"/>
            <ac:picMkLst>
              <pc:docMk/>
              <pc:sldMasterMk cId="0" sldId="2147483648"/>
              <pc:sldLayoutMk cId="0" sldId="2147483651"/>
              <ac:picMk id="5" creationId="{47D4E550-3CB6-B395-AB2B-15E2D319F7E1}"/>
            </ac:picMkLst>
          </pc:picChg>
        </pc:sldLayoutChg>
        <pc:sldLayoutChg chg="addSp delSp modSp mod">
          <pc:chgData name="Mark Simpson" userId="d82334e0-223f-4799-ad00-bff0383f5f3f" providerId="ADAL" clId="{B42C42A0-5DB1-46B3-B833-6162F23428AA}" dt="2025-04-09T18:20:38.679" v="42"/>
          <pc:sldLayoutMkLst>
            <pc:docMk/>
            <pc:sldMasterMk cId="0" sldId="2147483648"/>
            <pc:sldLayoutMk cId="0" sldId="2147483652"/>
          </pc:sldLayoutMkLst>
          <pc:picChg chg="del">
            <ac:chgData name="Mark Simpson" userId="d82334e0-223f-4799-ad00-bff0383f5f3f" providerId="ADAL" clId="{B42C42A0-5DB1-46B3-B833-6162F23428AA}" dt="2025-04-09T18:20:02.949" v="28" actId="478"/>
            <ac:picMkLst>
              <pc:docMk/>
              <pc:sldMasterMk cId="0" sldId="2147483648"/>
              <pc:sldLayoutMk cId="0" sldId="2147483652"/>
              <ac:picMk id="4" creationId="{00000000-0000-0000-0000-000000000000}"/>
            </ac:picMkLst>
          </pc:picChg>
          <pc:picChg chg="add mod">
            <ac:chgData name="Mark Simpson" userId="d82334e0-223f-4799-ad00-bff0383f5f3f" providerId="ADAL" clId="{B42C42A0-5DB1-46B3-B833-6162F23428AA}" dt="2025-04-09T18:20:38.679" v="42"/>
            <ac:picMkLst>
              <pc:docMk/>
              <pc:sldMasterMk cId="0" sldId="2147483648"/>
              <pc:sldLayoutMk cId="0" sldId="2147483652"/>
              <ac:picMk id="5" creationId="{5E9FFBF4-F5A5-6A12-981C-A4D29E8AD1AE}"/>
            </ac:picMkLst>
          </pc:picChg>
        </pc:sldLayoutChg>
        <pc:sldLayoutChg chg="addSp delSp modSp mod">
          <pc:chgData name="Mark Simpson" userId="d82334e0-223f-4799-ad00-bff0383f5f3f" providerId="ADAL" clId="{B42C42A0-5DB1-46B3-B833-6162F23428AA}" dt="2025-04-09T18:20:29.339" v="36"/>
          <pc:sldLayoutMkLst>
            <pc:docMk/>
            <pc:sldMasterMk cId="0" sldId="2147483648"/>
            <pc:sldLayoutMk cId="0" sldId="2147483653"/>
          </pc:sldLayoutMkLst>
          <pc:picChg chg="del">
            <ac:chgData name="Mark Simpson" userId="d82334e0-223f-4799-ad00-bff0383f5f3f" providerId="ADAL" clId="{B42C42A0-5DB1-46B3-B833-6162F23428AA}" dt="2025-04-09T18:20:04.683" v="29" actId="478"/>
            <ac:picMkLst>
              <pc:docMk/>
              <pc:sldMasterMk cId="0" sldId="2147483648"/>
              <pc:sldLayoutMk cId="0" sldId="2147483653"/>
              <ac:picMk id="4" creationId="{00000000-0000-0000-0000-000000000000}"/>
            </ac:picMkLst>
          </pc:picChg>
          <pc:picChg chg="add mod">
            <ac:chgData name="Mark Simpson" userId="d82334e0-223f-4799-ad00-bff0383f5f3f" providerId="ADAL" clId="{B42C42A0-5DB1-46B3-B833-6162F23428AA}" dt="2025-04-09T18:20:29.339" v="36"/>
            <ac:picMkLst>
              <pc:docMk/>
              <pc:sldMasterMk cId="0" sldId="2147483648"/>
              <pc:sldLayoutMk cId="0" sldId="2147483653"/>
              <ac:picMk id="16" creationId="{00000000-0000-0000-0000-000000000000}"/>
            </ac:picMkLst>
          </pc:picChg>
        </pc:sldLayoutChg>
        <pc:sldLayoutChg chg="addSp delSp modSp mod">
          <pc:chgData name="Mark Simpson" userId="d82334e0-223f-4799-ad00-bff0383f5f3f" providerId="ADAL" clId="{B42C42A0-5DB1-46B3-B833-6162F23428AA}" dt="2025-04-09T18:20:30.817" v="37"/>
          <pc:sldLayoutMkLst>
            <pc:docMk/>
            <pc:sldMasterMk cId="0" sldId="2147483648"/>
            <pc:sldLayoutMk cId="0" sldId="2147483654"/>
          </pc:sldLayoutMkLst>
          <pc:picChg chg="del">
            <ac:chgData name="Mark Simpson" userId="d82334e0-223f-4799-ad00-bff0383f5f3f" providerId="ADAL" clId="{B42C42A0-5DB1-46B3-B833-6162F23428AA}" dt="2025-04-09T18:20:06.541" v="30" actId="478"/>
            <ac:picMkLst>
              <pc:docMk/>
              <pc:sldMasterMk cId="0" sldId="2147483648"/>
              <pc:sldLayoutMk cId="0" sldId="2147483654"/>
              <ac:picMk id="4" creationId="{00000000-0000-0000-0000-000000000000}"/>
            </ac:picMkLst>
          </pc:picChg>
          <pc:picChg chg="add mod">
            <ac:chgData name="Mark Simpson" userId="d82334e0-223f-4799-ad00-bff0383f5f3f" providerId="ADAL" clId="{B42C42A0-5DB1-46B3-B833-6162F23428AA}" dt="2025-04-09T18:20:30.817" v="37"/>
            <ac:picMkLst>
              <pc:docMk/>
              <pc:sldMasterMk cId="0" sldId="2147483648"/>
              <pc:sldLayoutMk cId="0" sldId="2147483654"/>
              <ac:picMk id="5" creationId="{44B5F4A5-6893-9251-C5F7-382307B69AF8}"/>
            </ac:picMkLst>
          </pc:picChg>
        </pc:sldLayoutChg>
        <pc:sldLayoutChg chg="addSp delSp modSp mod">
          <pc:chgData name="Mark Simpson" userId="d82334e0-223f-4799-ad00-bff0383f5f3f" providerId="ADAL" clId="{B42C42A0-5DB1-46B3-B833-6162F23428AA}" dt="2025-04-09T18:20:31.821" v="38"/>
          <pc:sldLayoutMkLst>
            <pc:docMk/>
            <pc:sldMasterMk cId="0" sldId="2147483648"/>
            <pc:sldLayoutMk cId="0" sldId="2147483655"/>
          </pc:sldLayoutMkLst>
          <pc:picChg chg="del">
            <ac:chgData name="Mark Simpson" userId="d82334e0-223f-4799-ad00-bff0383f5f3f" providerId="ADAL" clId="{B42C42A0-5DB1-46B3-B833-6162F23428AA}" dt="2025-04-09T18:20:08.237" v="31" actId="478"/>
            <ac:picMkLst>
              <pc:docMk/>
              <pc:sldMasterMk cId="0" sldId="2147483648"/>
              <pc:sldLayoutMk cId="0" sldId="2147483655"/>
              <ac:picMk id="4" creationId="{00000000-0000-0000-0000-000000000000}"/>
            </ac:picMkLst>
          </pc:picChg>
          <pc:picChg chg="add mod">
            <ac:chgData name="Mark Simpson" userId="d82334e0-223f-4799-ad00-bff0383f5f3f" providerId="ADAL" clId="{B42C42A0-5DB1-46B3-B833-6162F23428AA}" dt="2025-04-09T18:20:31.821" v="38"/>
            <ac:picMkLst>
              <pc:docMk/>
              <pc:sldMasterMk cId="0" sldId="2147483648"/>
              <pc:sldLayoutMk cId="0" sldId="2147483655"/>
              <ac:picMk id="5" creationId="{7E51062E-A804-A30C-8E67-96AE00A7B286}"/>
            </ac:picMkLst>
          </pc:picChg>
        </pc:sldLayoutChg>
        <pc:sldLayoutChg chg="addSp delSp modSp mod">
          <pc:chgData name="Mark Simpson" userId="d82334e0-223f-4799-ad00-bff0383f5f3f" providerId="ADAL" clId="{B42C42A0-5DB1-46B3-B833-6162F23428AA}" dt="2025-04-09T18:20:32.440" v="39"/>
          <pc:sldLayoutMkLst>
            <pc:docMk/>
            <pc:sldMasterMk cId="0" sldId="2147483648"/>
            <pc:sldLayoutMk cId="0" sldId="2147483656"/>
          </pc:sldLayoutMkLst>
          <pc:picChg chg="del">
            <ac:chgData name="Mark Simpson" userId="d82334e0-223f-4799-ad00-bff0383f5f3f" providerId="ADAL" clId="{B42C42A0-5DB1-46B3-B833-6162F23428AA}" dt="2025-04-09T18:20:09.982" v="32" actId="478"/>
            <ac:picMkLst>
              <pc:docMk/>
              <pc:sldMasterMk cId="0" sldId="2147483648"/>
              <pc:sldLayoutMk cId="0" sldId="2147483656"/>
              <ac:picMk id="4" creationId="{00000000-0000-0000-0000-000000000000}"/>
            </ac:picMkLst>
          </pc:picChg>
          <pc:picChg chg="add mod">
            <ac:chgData name="Mark Simpson" userId="d82334e0-223f-4799-ad00-bff0383f5f3f" providerId="ADAL" clId="{B42C42A0-5DB1-46B3-B833-6162F23428AA}" dt="2025-04-09T18:20:32.440" v="39"/>
            <ac:picMkLst>
              <pc:docMk/>
              <pc:sldMasterMk cId="0" sldId="2147483648"/>
              <pc:sldLayoutMk cId="0" sldId="2147483656"/>
              <ac:picMk id="5" creationId="{2F8362C5-7466-F62A-7318-1543CF848AA7}"/>
            </ac:picMkLst>
          </pc:picChg>
        </pc:sldLayoutChg>
        <pc:sldLayoutChg chg="addSp delSp modSp mod">
          <pc:chgData name="Mark Simpson" userId="d82334e0-223f-4799-ad00-bff0383f5f3f" providerId="ADAL" clId="{B42C42A0-5DB1-46B3-B833-6162F23428AA}" dt="2025-04-09T18:20:33.546" v="40"/>
          <pc:sldLayoutMkLst>
            <pc:docMk/>
            <pc:sldMasterMk cId="0" sldId="2147483648"/>
            <pc:sldLayoutMk cId="0" sldId="2147483657"/>
          </pc:sldLayoutMkLst>
          <pc:picChg chg="del">
            <ac:chgData name="Mark Simpson" userId="d82334e0-223f-4799-ad00-bff0383f5f3f" providerId="ADAL" clId="{B42C42A0-5DB1-46B3-B833-6162F23428AA}" dt="2025-04-09T18:20:11.973" v="33" actId="478"/>
            <ac:picMkLst>
              <pc:docMk/>
              <pc:sldMasterMk cId="0" sldId="2147483648"/>
              <pc:sldLayoutMk cId="0" sldId="2147483657"/>
              <ac:picMk id="4" creationId="{00000000-0000-0000-0000-000000000000}"/>
            </ac:picMkLst>
          </pc:picChg>
          <pc:picChg chg="add mod">
            <ac:chgData name="Mark Simpson" userId="d82334e0-223f-4799-ad00-bff0383f5f3f" providerId="ADAL" clId="{B42C42A0-5DB1-46B3-B833-6162F23428AA}" dt="2025-04-09T18:20:33.546" v="40"/>
            <ac:picMkLst>
              <pc:docMk/>
              <pc:sldMasterMk cId="0" sldId="2147483648"/>
              <pc:sldLayoutMk cId="0" sldId="2147483657"/>
              <ac:picMk id="5" creationId="{83DFAEB7-1561-5985-706E-6BDA82997CBF}"/>
            </ac:picMkLst>
          </pc:picChg>
        </pc:sldLayoutChg>
        <pc:sldLayoutChg chg="addSp delSp modSp mod">
          <pc:chgData name="Mark Simpson" userId="d82334e0-223f-4799-ad00-bff0383f5f3f" providerId="ADAL" clId="{B42C42A0-5DB1-46B3-B833-6162F23428AA}" dt="2025-04-09T18:20:35.098" v="41"/>
          <pc:sldLayoutMkLst>
            <pc:docMk/>
            <pc:sldMasterMk cId="0" sldId="2147483648"/>
            <pc:sldLayoutMk cId="0" sldId="2147483658"/>
          </pc:sldLayoutMkLst>
          <pc:picChg chg="del">
            <ac:chgData name="Mark Simpson" userId="d82334e0-223f-4799-ad00-bff0383f5f3f" providerId="ADAL" clId="{B42C42A0-5DB1-46B3-B833-6162F23428AA}" dt="2025-04-09T18:20:14.632" v="34" actId="478"/>
            <ac:picMkLst>
              <pc:docMk/>
              <pc:sldMasterMk cId="0" sldId="2147483648"/>
              <pc:sldLayoutMk cId="0" sldId="2147483658"/>
              <ac:picMk id="4" creationId="{00000000-0000-0000-0000-000000000000}"/>
            </ac:picMkLst>
          </pc:picChg>
          <pc:picChg chg="add mod">
            <ac:chgData name="Mark Simpson" userId="d82334e0-223f-4799-ad00-bff0383f5f3f" providerId="ADAL" clId="{B42C42A0-5DB1-46B3-B833-6162F23428AA}" dt="2025-04-09T18:20:35.098" v="41"/>
            <ac:picMkLst>
              <pc:docMk/>
              <pc:sldMasterMk cId="0" sldId="2147483648"/>
              <pc:sldLayoutMk cId="0" sldId="2147483658"/>
              <ac:picMk id="5" creationId="{FA1579A6-62E7-1A96-0EEF-A205C1A0D84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61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pic>
        <p:nvPicPr>
          <p:cNvPr id="2" name="Image 6" descr="preencoded.png">
            <a:extLst>
              <a:ext uri="{FF2B5EF4-FFF2-40B4-BE49-F238E27FC236}">
                <a16:creationId xmlns:a16="http://schemas.microsoft.com/office/drawing/2014/main" id="{24E37451-39E2-F6A6-32A9-A77CA56E2604}"/>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FA1579A6-62E7-1A96-0EEF-A205C1A0D84F}"/>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07C560E3-1C81-16B2-3B49-40B0E4D9D6C5}"/>
              </a:ext>
            </a:extLst>
          </p:cNvPr>
          <p:cNvPicPr>
            <a:picLocks noChangeAspect="1"/>
          </p:cNvPicPr>
          <p:nvPr userDrawn="1"/>
        </p:nvPicPr>
        <p:blipFill>
          <a:blip r:embed="rId2"/>
          <a:stretch>
            <a:fillRect/>
          </a:stretch>
        </p:blipFill>
        <p:spPr>
          <a:xfrm>
            <a:off x="90876" y="149578"/>
            <a:ext cx="944880" cy="4950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47D4E550-3CB6-B395-AB2B-15E2D319F7E1}"/>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5E9FFBF4-F5A5-6A12-981C-A4D29E8AD1AE}"/>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16" name="Image 6" descr="preencoded.png"/>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44B5F4A5-6893-9251-C5F7-382307B69AF8}"/>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7E51062E-A804-A30C-8E67-96AE00A7B286}"/>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2F8362C5-7466-F62A-7318-1543CF848AA7}"/>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83DFAEB7-1561-5985-706E-6BDA82997CBF}"/>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6" descr="preencoded.png">
            <a:extLst>
              <a:ext uri="{FF2B5EF4-FFF2-40B4-BE49-F238E27FC236}">
                <a16:creationId xmlns:a16="http://schemas.microsoft.com/office/drawing/2014/main" id="{EFA8DA03-BB49-24A6-B8E9-085093D42750}"/>
              </a:ext>
            </a:extLst>
          </p:cNvPr>
          <p:cNvPicPr>
            <a:picLocks noChangeAspect="1"/>
          </p:cNvPicPr>
          <p:nvPr userDrawn="1"/>
        </p:nvPicPr>
        <p:blipFill>
          <a:blip r:embed="rId12"/>
          <a:stretch>
            <a:fillRect/>
          </a:stretch>
        </p:blipFill>
        <p:spPr>
          <a:xfrm>
            <a:off x="237631" y="115711"/>
            <a:ext cx="944880" cy="4950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53158"/>
            <a:ext cx="7556421" cy="1913811"/>
          </a:xfrm>
          <a:prstGeom prst="rect">
            <a:avLst/>
          </a:prstGeom>
          <a:noFill/>
          <a:ln/>
        </p:spPr>
        <p:txBody>
          <a:bodyPr wrap="square" lIns="0" tIns="0" rIns="0" bIns="0" rtlCol="0" anchor="t"/>
          <a:lstStyle/>
          <a:p>
            <a:pPr marL="0" indent="0" algn="l">
              <a:lnSpc>
                <a:spcPts val="5000"/>
              </a:lnSpc>
              <a:buNone/>
            </a:pPr>
            <a:r>
              <a:rPr lang="en-US" sz="4000" b="1" dirty="0">
                <a:solidFill>
                  <a:srgbClr val="404040"/>
                </a:solidFill>
                <a:latin typeface="PT Sans Bold" pitchFamily="34" charset="0"/>
                <a:ea typeface="PT Sans Bold" pitchFamily="34" charset="-122"/>
                <a:cs typeface="PT Sans Bold" pitchFamily="34" charset="-120"/>
              </a:rPr>
              <a:t>Exploring Anxiety</a:t>
            </a:r>
            <a:r>
              <a:rPr lang="en-US" sz="4000" b="1">
                <a:solidFill>
                  <a:srgbClr val="404040"/>
                </a:solidFill>
                <a:latin typeface="PT Sans Bold" pitchFamily="34" charset="0"/>
                <a:ea typeface="PT Sans Bold" pitchFamily="34" charset="-122"/>
                <a:cs typeface="PT Sans Bold" pitchFamily="34" charset="-120"/>
              </a:rPr>
              <a:t>: Open </a:t>
            </a:r>
            <a:r>
              <a:rPr lang="en-US" sz="4000" b="1" dirty="0">
                <a:solidFill>
                  <a:srgbClr val="404040"/>
                </a:solidFill>
                <a:latin typeface="PT Sans Bold" pitchFamily="34" charset="0"/>
                <a:ea typeface="PT Sans Bold" pitchFamily="34" charset="-122"/>
                <a:cs typeface="PT Sans Bold" pitchFamily="34" charset="-120"/>
              </a:rPr>
              <a:t>Questions to Teams Unpack Rising Stress Levels</a:t>
            </a:r>
            <a:endParaRPr lang="en-US" sz="4000" dirty="0"/>
          </a:p>
        </p:txBody>
      </p:sp>
      <p:sp>
        <p:nvSpPr>
          <p:cNvPr id="4" name="Text 1"/>
          <p:cNvSpPr/>
          <p:nvPr/>
        </p:nvSpPr>
        <p:spPr>
          <a:xfrm>
            <a:off x="793790" y="3673078"/>
            <a:ext cx="7556421" cy="980123"/>
          </a:xfrm>
          <a:prstGeom prst="rect">
            <a:avLst/>
          </a:prstGeom>
          <a:noFill/>
          <a:ln/>
        </p:spPr>
        <p:txBody>
          <a:bodyPr wrap="square" lIns="0" tIns="0" rIns="0" bIns="0" rtlCol="0" anchor="t"/>
          <a:lstStyle/>
          <a:p>
            <a:pPr marL="0" indent="0" algn="l">
              <a:lnSpc>
                <a:spcPts val="2550"/>
              </a:lnSpc>
              <a:buNone/>
            </a:pPr>
            <a:r>
              <a:rPr lang="en-US" sz="1600" dirty="0">
                <a:solidFill>
                  <a:srgbClr val="404040"/>
                </a:solidFill>
                <a:latin typeface="PT Sans" pitchFamily="34" charset="0"/>
                <a:ea typeface="PT Sans" pitchFamily="34" charset="-122"/>
                <a:cs typeface="PT Sans" pitchFamily="34" charset="-120"/>
              </a:rPr>
              <a:t>In today's high-pressure work environments, team anxiety and stress have become increasingly common challenges. Left unaddressed, these issues can impact well-being, creativity, and overall performance.</a:t>
            </a:r>
            <a:endParaRPr lang="en-US" sz="1600" dirty="0"/>
          </a:p>
        </p:txBody>
      </p:sp>
      <p:sp>
        <p:nvSpPr>
          <p:cNvPr id="5" name="Text 2"/>
          <p:cNvSpPr/>
          <p:nvPr/>
        </p:nvSpPr>
        <p:spPr>
          <a:xfrm>
            <a:off x="793790" y="4882753"/>
            <a:ext cx="7556421" cy="1306830"/>
          </a:xfrm>
          <a:prstGeom prst="rect">
            <a:avLst/>
          </a:prstGeom>
          <a:noFill/>
          <a:ln/>
        </p:spPr>
        <p:txBody>
          <a:bodyPr wrap="square" lIns="0" tIns="0" rIns="0" bIns="0" rtlCol="0" anchor="t"/>
          <a:lstStyle/>
          <a:p>
            <a:pPr marL="0" indent="0" algn="l">
              <a:lnSpc>
                <a:spcPts val="2550"/>
              </a:lnSpc>
              <a:buNone/>
            </a:pPr>
            <a:r>
              <a:rPr lang="en-US" sz="1600" dirty="0">
                <a:solidFill>
                  <a:srgbClr val="404040"/>
                </a:solidFill>
                <a:latin typeface="PT Sans" pitchFamily="34" charset="0"/>
                <a:ea typeface="PT Sans" pitchFamily="34" charset="-122"/>
                <a:cs typeface="PT Sans" pitchFamily="34" charset="-120"/>
              </a:rPr>
              <a:t>Use these questions to explore and facilitate meaningful conversations about stress and anxiety. By creating space for honest dialogue, you can identify underlying causes and develop targeted strategies to support your team’s wellbeing and performance.</a:t>
            </a:r>
            <a:endParaRPr lang="en-US" sz="1600" dirty="0"/>
          </a:p>
        </p:txBody>
      </p:sp>
      <p:sp>
        <p:nvSpPr>
          <p:cNvPr id="6" name="Shape 3"/>
          <p:cNvSpPr/>
          <p:nvPr/>
        </p:nvSpPr>
        <p:spPr>
          <a:xfrm>
            <a:off x="793790" y="6434376"/>
            <a:ext cx="326588" cy="326588"/>
          </a:xfrm>
          <a:prstGeom prst="roundRect">
            <a:avLst>
              <a:gd name="adj" fmla="val 27995779"/>
            </a:avLst>
          </a:prstGeom>
          <a:solidFill>
            <a:srgbClr val="00B0F0"/>
          </a:solidFill>
          <a:ln w="7620">
            <a:solidFill>
              <a:srgbClr val="FFFFFF"/>
            </a:solidFill>
            <a:prstDash val="solid"/>
          </a:ln>
        </p:spPr>
        <p:txBody>
          <a:bodyPr/>
          <a:lstStyle/>
          <a:p>
            <a:endParaRPr lang="en-GB"/>
          </a:p>
        </p:txBody>
      </p:sp>
      <p:sp>
        <p:nvSpPr>
          <p:cNvPr id="7" name="Text 4"/>
          <p:cNvSpPr/>
          <p:nvPr/>
        </p:nvSpPr>
        <p:spPr>
          <a:xfrm>
            <a:off x="892612" y="6548914"/>
            <a:ext cx="128945"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PT Sans Medium" pitchFamily="34" charset="0"/>
                <a:ea typeface="PT Sans Medium" pitchFamily="34" charset="-122"/>
                <a:cs typeface="PT Sans Medium" pitchFamily="34" charset="-120"/>
              </a:rPr>
              <a:t>MS</a:t>
            </a:r>
            <a:endParaRPr lang="en-US" sz="750" dirty="0"/>
          </a:p>
        </p:txBody>
      </p:sp>
      <p:sp>
        <p:nvSpPr>
          <p:cNvPr id="8" name="Text 5"/>
          <p:cNvSpPr/>
          <p:nvPr/>
        </p:nvSpPr>
        <p:spPr>
          <a:xfrm>
            <a:off x="1222415" y="6419136"/>
            <a:ext cx="1843445" cy="357188"/>
          </a:xfrm>
          <a:prstGeom prst="rect">
            <a:avLst/>
          </a:prstGeom>
          <a:noFill/>
          <a:ln/>
        </p:spPr>
        <p:txBody>
          <a:bodyPr wrap="none" lIns="0" tIns="0" rIns="0" bIns="0" rtlCol="0" anchor="t"/>
          <a:lstStyle/>
          <a:p>
            <a:pPr marL="0" indent="0" algn="l">
              <a:lnSpc>
                <a:spcPts val="2800"/>
              </a:lnSpc>
              <a:buNone/>
            </a:pPr>
            <a:r>
              <a:rPr lang="en-US" sz="2000" b="1" dirty="0">
                <a:solidFill>
                  <a:srgbClr val="404040"/>
                </a:solidFill>
                <a:latin typeface="PT Sans Bold" pitchFamily="34" charset="0"/>
                <a:ea typeface="PT Sans Bold" pitchFamily="34" charset="-122"/>
                <a:cs typeface="PT Sans Bold" pitchFamily="34" charset="-120"/>
              </a:rPr>
              <a:t>by Mark Simpson</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93551"/>
          </a:xfrm>
          <a:prstGeom prst="rect">
            <a:avLst/>
          </a:prstGeom>
        </p:spPr>
      </p:pic>
      <p:sp>
        <p:nvSpPr>
          <p:cNvPr id="3" name="Text 0"/>
          <p:cNvSpPr/>
          <p:nvPr/>
        </p:nvSpPr>
        <p:spPr>
          <a:xfrm>
            <a:off x="793790" y="3402330"/>
            <a:ext cx="6577370" cy="673418"/>
          </a:xfrm>
          <a:prstGeom prst="rect">
            <a:avLst/>
          </a:prstGeom>
          <a:noFill/>
          <a:ln/>
        </p:spPr>
        <p:txBody>
          <a:bodyPr wrap="none" lIns="0" tIns="0" rIns="0" bIns="0" rtlCol="0" anchor="t"/>
          <a:lstStyle/>
          <a:p>
            <a:pPr marL="0" indent="0" algn="l">
              <a:lnSpc>
                <a:spcPts val="5300"/>
              </a:lnSpc>
              <a:buNone/>
            </a:pPr>
            <a:r>
              <a:rPr lang="en-US" sz="4200" b="1" dirty="0">
                <a:solidFill>
                  <a:srgbClr val="404040"/>
                </a:solidFill>
                <a:latin typeface="PT Sans Bold" pitchFamily="34" charset="0"/>
                <a:ea typeface="PT Sans Bold" pitchFamily="34" charset="-122"/>
                <a:cs typeface="PT Sans Bold" pitchFamily="34" charset="-120"/>
              </a:rPr>
              <a:t>Why These Questions Matter</a:t>
            </a:r>
            <a:endParaRPr lang="en-US" sz="4200" dirty="0"/>
          </a:p>
        </p:txBody>
      </p:sp>
      <p:sp>
        <p:nvSpPr>
          <p:cNvPr id="4" name="Shape 1"/>
          <p:cNvSpPr/>
          <p:nvPr/>
        </p:nvSpPr>
        <p:spPr>
          <a:xfrm>
            <a:off x="793790" y="4641294"/>
            <a:ext cx="484823" cy="484823"/>
          </a:xfrm>
          <a:prstGeom prst="roundRect">
            <a:avLst>
              <a:gd name="adj" fmla="val 18667"/>
            </a:avLst>
          </a:prstGeom>
          <a:solidFill>
            <a:srgbClr val="19ABE4"/>
          </a:solidFill>
          <a:ln w="7620">
            <a:solidFill>
              <a:srgbClr val="0091CA"/>
            </a:solidFill>
            <a:prstDash val="solid"/>
          </a:ln>
        </p:spPr>
        <p:txBody>
          <a:bodyPr/>
          <a:lstStyle/>
          <a:p>
            <a:endParaRPr lang="en-GB"/>
          </a:p>
        </p:txBody>
      </p:sp>
      <p:pic>
        <p:nvPicPr>
          <p:cNvPr id="5" name="Image 1" descr="preencoded.png"/>
          <p:cNvPicPr>
            <a:picLocks noChangeAspect="1"/>
          </p:cNvPicPr>
          <p:nvPr/>
        </p:nvPicPr>
        <p:blipFill>
          <a:blip r:embed="rId4"/>
          <a:stretch>
            <a:fillRect/>
          </a:stretch>
        </p:blipFill>
        <p:spPr>
          <a:xfrm>
            <a:off x="874633" y="4681716"/>
            <a:ext cx="323136" cy="403979"/>
          </a:xfrm>
          <a:prstGeom prst="rect">
            <a:avLst/>
          </a:prstGeom>
        </p:spPr>
      </p:pic>
      <p:sp>
        <p:nvSpPr>
          <p:cNvPr id="6" name="Text 2"/>
          <p:cNvSpPr/>
          <p:nvPr/>
        </p:nvSpPr>
        <p:spPr>
          <a:xfrm>
            <a:off x="1493996" y="4641294"/>
            <a:ext cx="2693551" cy="336590"/>
          </a:xfrm>
          <a:prstGeom prst="rect">
            <a:avLst/>
          </a:prstGeom>
          <a:noFill/>
          <a:ln/>
        </p:spPr>
        <p:txBody>
          <a:bodyPr wrap="none" lIns="0" tIns="0" rIns="0" bIns="0" rtlCol="0" anchor="t"/>
          <a:lstStyle/>
          <a:p>
            <a:pPr marL="0" indent="0" algn="l">
              <a:lnSpc>
                <a:spcPts val="2650"/>
              </a:lnSpc>
              <a:buNone/>
            </a:pPr>
            <a:r>
              <a:rPr lang="en-US" sz="2100" b="1" dirty="0">
                <a:solidFill>
                  <a:srgbClr val="404040"/>
                </a:solidFill>
                <a:latin typeface="PT Sans Bold" pitchFamily="34" charset="0"/>
                <a:ea typeface="PT Sans Bold" pitchFamily="34" charset="-122"/>
                <a:cs typeface="PT Sans Bold" pitchFamily="34" charset="-120"/>
              </a:rPr>
              <a:t>Uncovers Root Causes</a:t>
            </a:r>
            <a:endParaRPr lang="en-US" sz="2100" dirty="0"/>
          </a:p>
        </p:txBody>
      </p:sp>
      <p:sp>
        <p:nvSpPr>
          <p:cNvPr id="7" name="Text 3"/>
          <p:cNvSpPr/>
          <p:nvPr/>
        </p:nvSpPr>
        <p:spPr>
          <a:xfrm>
            <a:off x="1493996" y="5107067"/>
            <a:ext cx="3503771" cy="2413635"/>
          </a:xfrm>
          <a:prstGeom prst="rect">
            <a:avLst/>
          </a:prstGeom>
          <a:noFill/>
          <a:ln/>
        </p:spPr>
        <p:txBody>
          <a:bodyPr wrap="square" lIns="0" tIns="0" rIns="0" bIns="0" rtlCol="0" anchor="t"/>
          <a:lstStyle/>
          <a:p>
            <a:pPr marL="0" indent="0" algn="l">
              <a:lnSpc>
                <a:spcPts val="2700"/>
              </a:lnSpc>
              <a:buNone/>
            </a:pPr>
            <a:r>
              <a:rPr lang="en-US" sz="1650" dirty="0">
                <a:solidFill>
                  <a:srgbClr val="404040"/>
                </a:solidFill>
                <a:latin typeface="PT Sans" pitchFamily="34" charset="0"/>
                <a:ea typeface="PT Sans" pitchFamily="34" charset="-122"/>
                <a:cs typeface="PT Sans" pitchFamily="34" charset="-120"/>
              </a:rPr>
              <a:t>These questions help teams go beyond surface-level symptoms to identify the underlying factors contributing to workplace stress and anxiety. By understanding these deeper causes, you can address problems at their source.</a:t>
            </a:r>
            <a:endParaRPr lang="en-US" sz="1650" dirty="0"/>
          </a:p>
        </p:txBody>
      </p:sp>
      <p:sp>
        <p:nvSpPr>
          <p:cNvPr id="8" name="Shape 4"/>
          <p:cNvSpPr/>
          <p:nvPr/>
        </p:nvSpPr>
        <p:spPr>
          <a:xfrm>
            <a:off x="5213152" y="4641294"/>
            <a:ext cx="484823" cy="484823"/>
          </a:xfrm>
          <a:prstGeom prst="roundRect">
            <a:avLst>
              <a:gd name="adj" fmla="val 18667"/>
            </a:avLst>
          </a:prstGeom>
          <a:solidFill>
            <a:srgbClr val="465359"/>
          </a:solidFill>
          <a:ln w="7620">
            <a:solidFill>
              <a:srgbClr val="5F6C72"/>
            </a:solidFill>
            <a:prstDash val="solid"/>
          </a:ln>
        </p:spPr>
        <p:txBody>
          <a:bodyPr/>
          <a:lstStyle/>
          <a:p>
            <a:endParaRPr lang="en-GB"/>
          </a:p>
        </p:txBody>
      </p:sp>
      <p:pic>
        <p:nvPicPr>
          <p:cNvPr id="9" name="Image 2" descr="preencoded.png"/>
          <p:cNvPicPr>
            <a:picLocks noChangeAspect="1"/>
          </p:cNvPicPr>
          <p:nvPr/>
        </p:nvPicPr>
        <p:blipFill>
          <a:blip r:embed="rId5"/>
          <a:stretch>
            <a:fillRect/>
          </a:stretch>
        </p:blipFill>
        <p:spPr>
          <a:xfrm>
            <a:off x="5293995" y="4681716"/>
            <a:ext cx="323136" cy="403979"/>
          </a:xfrm>
          <a:prstGeom prst="rect">
            <a:avLst/>
          </a:prstGeom>
        </p:spPr>
      </p:pic>
      <p:sp>
        <p:nvSpPr>
          <p:cNvPr id="10" name="Text 5"/>
          <p:cNvSpPr/>
          <p:nvPr/>
        </p:nvSpPr>
        <p:spPr>
          <a:xfrm>
            <a:off x="5913358" y="4641294"/>
            <a:ext cx="2861072" cy="336590"/>
          </a:xfrm>
          <a:prstGeom prst="rect">
            <a:avLst/>
          </a:prstGeom>
          <a:noFill/>
          <a:ln/>
        </p:spPr>
        <p:txBody>
          <a:bodyPr wrap="none" lIns="0" tIns="0" rIns="0" bIns="0" rtlCol="0" anchor="t"/>
          <a:lstStyle/>
          <a:p>
            <a:pPr marL="0" indent="0" algn="l">
              <a:lnSpc>
                <a:spcPts val="2650"/>
              </a:lnSpc>
              <a:buNone/>
            </a:pPr>
            <a:r>
              <a:rPr lang="en-US" sz="2100" b="1" dirty="0">
                <a:solidFill>
                  <a:srgbClr val="404040"/>
                </a:solidFill>
                <a:latin typeface="PT Sans Bold" pitchFamily="34" charset="0"/>
                <a:ea typeface="PT Sans Bold" pitchFamily="34" charset="-122"/>
                <a:cs typeface="PT Sans Bold" pitchFamily="34" charset="-120"/>
              </a:rPr>
              <a:t>Promotes Open Dialogue</a:t>
            </a:r>
            <a:endParaRPr lang="en-US" sz="2100" dirty="0"/>
          </a:p>
        </p:txBody>
      </p:sp>
      <p:sp>
        <p:nvSpPr>
          <p:cNvPr id="11" name="Text 6"/>
          <p:cNvSpPr/>
          <p:nvPr/>
        </p:nvSpPr>
        <p:spPr>
          <a:xfrm>
            <a:off x="5913358" y="5107067"/>
            <a:ext cx="3503771" cy="2413635"/>
          </a:xfrm>
          <a:prstGeom prst="rect">
            <a:avLst/>
          </a:prstGeom>
          <a:noFill/>
          <a:ln/>
        </p:spPr>
        <p:txBody>
          <a:bodyPr wrap="square" lIns="0" tIns="0" rIns="0" bIns="0" rtlCol="0" anchor="t"/>
          <a:lstStyle/>
          <a:p>
            <a:pPr marL="0" indent="0" algn="l">
              <a:lnSpc>
                <a:spcPts val="2700"/>
              </a:lnSpc>
              <a:buNone/>
            </a:pPr>
            <a:r>
              <a:rPr lang="en-US" sz="1650" dirty="0">
                <a:solidFill>
                  <a:srgbClr val="404040"/>
                </a:solidFill>
                <a:latin typeface="PT Sans" pitchFamily="34" charset="0"/>
                <a:ea typeface="PT Sans" pitchFamily="34" charset="-122"/>
                <a:cs typeface="PT Sans" pitchFamily="34" charset="-120"/>
              </a:rPr>
              <a:t>Creating a non-judgmental space for conversation encourages team members to share honestly about their experiences. This psychological safety is essential for meaningful discussion about sensitive topics such as anxiety and causes of challenge.</a:t>
            </a:r>
            <a:endParaRPr lang="en-US" sz="1650" dirty="0"/>
          </a:p>
        </p:txBody>
      </p:sp>
      <p:sp>
        <p:nvSpPr>
          <p:cNvPr id="12" name="Shape 7"/>
          <p:cNvSpPr/>
          <p:nvPr/>
        </p:nvSpPr>
        <p:spPr>
          <a:xfrm>
            <a:off x="9632513" y="4641294"/>
            <a:ext cx="484823" cy="484823"/>
          </a:xfrm>
          <a:prstGeom prst="roundRect">
            <a:avLst>
              <a:gd name="adj" fmla="val 18667"/>
            </a:avLst>
          </a:prstGeom>
          <a:solidFill>
            <a:srgbClr val="91969A"/>
          </a:solidFill>
          <a:ln w="7620">
            <a:solidFill>
              <a:srgbClr val="777C80"/>
            </a:solidFill>
            <a:prstDash val="solid"/>
          </a:ln>
        </p:spPr>
        <p:txBody>
          <a:bodyPr/>
          <a:lstStyle/>
          <a:p>
            <a:endParaRPr lang="en-GB"/>
          </a:p>
        </p:txBody>
      </p:sp>
      <p:pic>
        <p:nvPicPr>
          <p:cNvPr id="13" name="Image 3" descr="preencoded.png"/>
          <p:cNvPicPr>
            <a:picLocks noChangeAspect="1"/>
          </p:cNvPicPr>
          <p:nvPr/>
        </p:nvPicPr>
        <p:blipFill>
          <a:blip r:embed="rId6"/>
          <a:stretch>
            <a:fillRect/>
          </a:stretch>
        </p:blipFill>
        <p:spPr>
          <a:xfrm>
            <a:off x="9713357" y="4681716"/>
            <a:ext cx="323136" cy="403979"/>
          </a:xfrm>
          <a:prstGeom prst="rect">
            <a:avLst/>
          </a:prstGeom>
        </p:spPr>
      </p:pic>
      <p:sp>
        <p:nvSpPr>
          <p:cNvPr id="14" name="Text 8"/>
          <p:cNvSpPr/>
          <p:nvPr/>
        </p:nvSpPr>
        <p:spPr>
          <a:xfrm>
            <a:off x="10332720" y="4641294"/>
            <a:ext cx="3503771" cy="673179"/>
          </a:xfrm>
          <a:prstGeom prst="rect">
            <a:avLst/>
          </a:prstGeom>
          <a:noFill/>
          <a:ln/>
        </p:spPr>
        <p:txBody>
          <a:bodyPr wrap="square" lIns="0" tIns="0" rIns="0" bIns="0" rtlCol="0" anchor="t"/>
          <a:lstStyle/>
          <a:p>
            <a:pPr marL="0" indent="0" algn="l">
              <a:lnSpc>
                <a:spcPts val="2650"/>
              </a:lnSpc>
              <a:buNone/>
            </a:pPr>
            <a:r>
              <a:rPr lang="en-US" sz="2100" b="1" dirty="0">
                <a:solidFill>
                  <a:srgbClr val="404040"/>
                </a:solidFill>
                <a:latin typeface="PT Sans Bold" pitchFamily="34" charset="0"/>
                <a:ea typeface="PT Sans Bold" pitchFamily="34" charset="-122"/>
                <a:cs typeface="PT Sans Bold" pitchFamily="34" charset="-120"/>
              </a:rPr>
              <a:t>Focuses on Shared Experiences</a:t>
            </a:r>
            <a:endParaRPr lang="en-US" sz="2100" dirty="0"/>
          </a:p>
        </p:txBody>
      </p:sp>
      <p:sp>
        <p:nvSpPr>
          <p:cNvPr id="15" name="Text 9"/>
          <p:cNvSpPr/>
          <p:nvPr/>
        </p:nvSpPr>
        <p:spPr>
          <a:xfrm>
            <a:off x="10332720" y="5443657"/>
            <a:ext cx="3503771" cy="2068830"/>
          </a:xfrm>
          <a:prstGeom prst="rect">
            <a:avLst/>
          </a:prstGeom>
          <a:noFill/>
          <a:ln/>
        </p:spPr>
        <p:txBody>
          <a:bodyPr wrap="square" lIns="0" tIns="0" rIns="0" bIns="0" rtlCol="0" anchor="t"/>
          <a:lstStyle/>
          <a:p>
            <a:pPr marL="0" indent="0" algn="l">
              <a:lnSpc>
                <a:spcPts val="2700"/>
              </a:lnSpc>
              <a:buNone/>
            </a:pPr>
            <a:r>
              <a:rPr lang="en-US" sz="1650" dirty="0">
                <a:solidFill>
                  <a:srgbClr val="404040"/>
                </a:solidFill>
                <a:latin typeface="PT Sans" pitchFamily="34" charset="0"/>
                <a:ea typeface="PT Sans" pitchFamily="34" charset="-122"/>
                <a:cs typeface="PT Sans" pitchFamily="34" charset="-120"/>
              </a:rPr>
              <a:t>By examining team culture and collective </a:t>
            </a:r>
            <a:r>
              <a:rPr lang="en-US" sz="1650" dirty="0" err="1">
                <a:solidFill>
                  <a:srgbClr val="404040"/>
                </a:solidFill>
                <a:latin typeface="PT Sans" pitchFamily="34" charset="0"/>
                <a:ea typeface="PT Sans" pitchFamily="34" charset="-122"/>
                <a:cs typeface="PT Sans" pitchFamily="34" charset="-120"/>
              </a:rPr>
              <a:t>behaviours</a:t>
            </a:r>
            <a:r>
              <a:rPr lang="en-US" sz="1650" dirty="0">
                <a:solidFill>
                  <a:srgbClr val="404040"/>
                </a:solidFill>
                <a:latin typeface="PT Sans" pitchFamily="34" charset="0"/>
                <a:ea typeface="PT Sans" pitchFamily="34" charset="-122"/>
                <a:cs typeface="PT Sans" pitchFamily="34" charset="-120"/>
              </a:rPr>
              <a:t>, these questions shift the focus from individual struggles to shared challenges, fostering a sense of solidarity and collective responsibility.</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93551"/>
          </a:xfrm>
          <a:prstGeom prst="rect">
            <a:avLst/>
          </a:prstGeom>
        </p:spPr>
      </p:pic>
      <p:sp>
        <p:nvSpPr>
          <p:cNvPr id="3" name="Text 0"/>
          <p:cNvSpPr/>
          <p:nvPr/>
        </p:nvSpPr>
        <p:spPr>
          <a:xfrm>
            <a:off x="793790" y="3472934"/>
            <a:ext cx="5387102" cy="673418"/>
          </a:xfrm>
          <a:prstGeom prst="rect">
            <a:avLst/>
          </a:prstGeom>
          <a:noFill/>
          <a:ln/>
        </p:spPr>
        <p:txBody>
          <a:bodyPr wrap="none" lIns="0" tIns="0" rIns="0" bIns="0" rtlCol="0" anchor="t"/>
          <a:lstStyle/>
          <a:p>
            <a:pPr marL="0" indent="0" algn="l">
              <a:lnSpc>
                <a:spcPts val="5300"/>
              </a:lnSpc>
              <a:buNone/>
            </a:pPr>
            <a:r>
              <a:rPr lang="en-US" sz="4200" b="1" dirty="0">
                <a:solidFill>
                  <a:srgbClr val="404040"/>
                </a:solidFill>
                <a:latin typeface="PT Sans Bold" pitchFamily="34" charset="0"/>
                <a:ea typeface="PT Sans Bold" pitchFamily="34" charset="-122"/>
                <a:cs typeface="PT Sans Bold" pitchFamily="34" charset="-120"/>
              </a:rPr>
              <a:t>General Landscape</a:t>
            </a:r>
            <a:endParaRPr lang="en-US" sz="4200" dirty="0"/>
          </a:p>
        </p:txBody>
      </p:sp>
      <p:sp>
        <p:nvSpPr>
          <p:cNvPr id="4" name="Shape 1"/>
          <p:cNvSpPr/>
          <p:nvPr/>
        </p:nvSpPr>
        <p:spPr>
          <a:xfrm>
            <a:off x="793790" y="4469487"/>
            <a:ext cx="4203978" cy="3192954"/>
          </a:xfrm>
          <a:prstGeom prst="roundRect">
            <a:avLst>
              <a:gd name="adj" fmla="val 3036"/>
            </a:avLst>
          </a:prstGeom>
          <a:solidFill>
            <a:srgbClr val="19ABE4"/>
          </a:solidFill>
          <a:ln w="7620">
            <a:solidFill>
              <a:srgbClr val="0091CA"/>
            </a:solidFill>
            <a:prstDash val="solid"/>
          </a:ln>
        </p:spPr>
        <p:txBody>
          <a:bodyPr/>
          <a:lstStyle/>
          <a:p>
            <a:endParaRPr lang="en-GB"/>
          </a:p>
        </p:txBody>
      </p:sp>
      <p:sp>
        <p:nvSpPr>
          <p:cNvPr id="5" name="Text 2"/>
          <p:cNvSpPr/>
          <p:nvPr/>
        </p:nvSpPr>
        <p:spPr>
          <a:xfrm>
            <a:off x="1016794" y="4692491"/>
            <a:ext cx="2693551" cy="336590"/>
          </a:xfrm>
          <a:prstGeom prst="rect">
            <a:avLst/>
          </a:prstGeom>
          <a:noFill/>
          <a:ln/>
        </p:spPr>
        <p:txBody>
          <a:bodyPr wrap="none" lIns="0" tIns="0" rIns="0" bIns="0" rtlCol="0" anchor="t"/>
          <a:lstStyle/>
          <a:p>
            <a:pPr marL="0" indent="0" algn="l">
              <a:lnSpc>
                <a:spcPts val="2650"/>
              </a:lnSpc>
              <a:buNone/>
            </a:pPr>
            <a:r>
              <a:rPr lang="en-US" sz="2100" b="1" dirty="0">
                <a:solidFill>
                  <a:srgbClr val="000000"/>
                </a:solidFill>
                <a:latin typeface="PT Sans Bold" pitchFamily="34" charset="0"/>
                <a:ea typeface="PT Sans Bold" pitchFamily="34" charset="-122"/>
                <a:cs typeface="PT Sans Bold" pitchFamily="34" charset="-120"/>
              </a:rPr>
              <a:t>Identifying Challenges</a:t>
            </a:r>
            <a:endParaRPr lang="en-US" sz="2100" dirty="0"/>
          </a:p>
        </p:txBody>
      </p:sp>
      <p:sp>
        <p:nvSpPr>
          <p:cNvPr id="6" name="Text 3"/>
          <p:cNvSpPr/>
          <p:nvPr/>
        </p:nvSpPr>
        <p:spPr>
          <a:xfrm>
            <a:off x="1016794" y="5158264"/>
            <a:ext cx="3757970" cy="2068830"/>
          </a:xfrm>
          <a:prstGeom prst="rect">
            <a:avLst/>
          </a:prstGeom>
          <a:noFill/>
          <a:ln/>
        </p:spPr>
        <p:txBody>
          <a:bodyPr wrap="square" lIns="0" tIns="0" rIns="0" bIns="0" rtlCol="0" anchor="t"/>
          <a:lstStyle/>
          <a:p>
            <a:pPr marL="0" indent="0" algn="l">
              <a:lnSpc>
                <a:spcPts val="2700"/>
              </a:lnSpc>
              <a:buNone/>
            </a:pPr>
            <a:r>
              <a:rPr lang="en-US" sz="1650" b="1" dirty="0">
                <a:solidFill>
                  <a:schemeClr val="bg1"/>
                </a:solidFill>
                <a:latin typeface="PT Sans" pitchFamily="34" charset="0"/>
                <a:ea typeface="PT Sans" pitchFamily="34" charset="-122"/>
                <a:cs typeface="PT Sans" pitchFamily="34" charset="-120"/>
              </a:rPr>
              <a:t>What's been feeling most challenging or overwhelming about work lately?</a:t>
            </a:r>
          </a:p>
          <a:p>
            <a:pPr marL="0" indent="0" algn="l">
              <a:lnSpc>
                <a:spcPts val="2700"/>
              </a:lnSpc>
              <a:buNone/>
            </a:pPr>
            <a:endParaRPr lang="en-US" sz="100" dirty="0">
              <a:solidFill>
                <a:srgbClr val="000000"/>
              </a:solidFill>
              <a:latin typeface="PT Sans" pitchFamily="34" charset="0"/>
              <a:ea typeface="PT Sans" pitchFamily="34" charset="-122"/>
              <a:cs typeface="PT Sans" pitchFamily="34" charset="-120"/>
            </a:endParaRPr>
          </a:p>
          <a:p>
            <a:pPr marL="0" indent="0" algn="l">
              <a:lnSpc>
                <a:spcPts val="2700"/>
              </a:lnSpc>
              <a:buNone/>
            </a:pPr>
            <a:r>
              <a:rPr lang="en-US" sz="1650" dirty="0">
                <a:solidFill>
                  <a:srgbClr val="000000"/>
                </a:solidFill>
                <a:latin typeface="PT Sans" pitchFamily="34" charset="0"/>
                <a:ea typeface="PT Sans" pitchFamily="34" charset="-122"/>
                <a:cs typeface="PT Sans" pitchFamily="34" charset="-120"/>
              </a:rPr>
              <a:t>This open-ended question invites team members to name their specific pain points without feeling constrained to certain topics.</a:t>
            </a:r>
            <a:endParaRPr lang="en-US" sz="1650" dirty="0"/>
          </a:p>
        </p:txBody>
      </p:sp>
      <p:sp>
        <p:nvSpPr>
          <p:cNvPr id="7" name="Shape 4"/>
          <p:cNvSpPr/>
          <p:nvPr/>
        </p:nvSpPr>
        <p:spPr>
          <a:xfrm>
            <a:off x="5213152" y="4469487"/>
            <a:ext cx="4203978" cy="3192954"/>
          </a:xfrm>
          <a:prstGeom prst="roundRect">
            <a:avLst>
              <a:gd name="adj" fmla="val 3036"/>
            </a:avLst>
          </a:prstGeom>
          <a:solidFill>
            <a:srgbClr val="465359"/>
          </a:solidFill>
          <a:ln w="7620">
            <a:solidFill>
              <a:srgbClr val="5F6C72"/>
            </a:solidFill>
            <a:prstDash val="solid"/>
          </a:ln>
        </p:spPr>
        <p:txBody>
          <a:bodyPr/>
          <a:lstStyle/>
          <a:p>
            <a:endParaRPr lang="en-GB"/>
          </a:p>
        </p:txBody>
      </p:sp>
      <p:sp>
        <p:nvSpPr>
          <p:cNvPr id="8" name="Text 5"/>
          <p:cNvSpPr/>
          <p:nvPr/>
        </p:nvSpPr>
        <p:spPr>
          <a:xfrm>
            <a:off x="5436156" y="4692491"/>
            <a:ext cx="2693551" cy="336590"/>
          </a:xfrm>
          <a:prstGeom prst="rect">
            <a:avLst/>
          </a:prstGeom>
          <a:noFill/>
          <a:ln/>
        </p:spPr>
        <p:txBody>
          <a:bodyPr wrap="none" lIns="0" tIns="0" rIns="0" bIns="0" rtlCol="0" anchor="t"/>
          <a:lstStyle/>
          <a:p>
            <a:pPr marL="0" indent="0" algn="l">
              <a:lnSpc>
                <a:spcPts val="2650"/>
              </a:lnSpc>
              <a:buNone/>
            </a:pPr>
            <a:r>
              <a:rPr lang="en-US" sz="2100" b="1" dirty="0">
                <a:solidFill>
                  <a:srgbClr val="FFFFFF"/>
                </a:solidFill>
                <a:latin typeface="PT Sans Bold" pitchFamily="34" charset="0"/>
                <a:ea typeface="PT Sans Bold" pitchFamily="34" charset="-122"/>
                <a:cs typeface="PT Sans Bold" pitchFamily="34" charset="-120"/>
              </a:rPr>
              <a:t>Daily Pressure Points</a:t>
            </a:r>
            <a:endParaRPr lang="en-US" sz="2100" dirty="0"/>
          </a:p>
        </p:txBody>
      </p:sp>
      <p:sp>
        <p:nvSpPr>
          <p:cNvPr id="9" name="Text 6"/>
          <p:cNvSpPr/>
          <p:nvPr/>
        </p:nvSpPr>
        <p:spPr>
          <a:xfrm>
            <a:off x="5436156" y="5158264"/>
            <a:ext cx="3757970" cy="1724025"/>
          </a:xfrm>
          <a:prstGeom prst="rect">
            <a:avLst/>
          </a:prstGeom>
          <a:noFill/>
          <a:ln/>
        </p:spPr>
        <p:txBody>
          <a:bodyPr wrap="square" lIns="0" tIns="0" rIns="0" bIns="0" rtlCol="0" anchor="t"/>
          <a:lstStyle/>
          <a:p>
            <a:pPr marL="0" indent="0" algn="l">
              <a:lnSpc>
                <a:spcPts val="2700"/>
              </a:lnSpc>
              <a:buNone/>
            </a:pPr>
            <a:r>
              <a:rPr lang="en-US" sz="1650" b="1" dirty="0">
                <a:solidFill>
                  <a:srgbClr val="FFFFFF"/>
                </a:solidFill>
                <a:latin typeface="PT Sans" pitchFamily="34" charset="0"/>
                <a:ea typeface="PT Sans" pitchFamily="34" charset="-122"/>
                <a:cs typeface="PT Sans" pitchFamily="34" charset="-120"/>
              </a:rPr>
              <a:t>What tends to create the most stress or pressure day-to-day?</a:t>
            </a:r>
          </a:p>
          <a:p>
            <a:pPr marL="0" indent="0" algn="l">
              <a:lnSpc>
                <a:spcPts val="2700"/>
              </a:lnSpc>
              <a:buNone/>
            </a:pPr>
            <a:endParaRPr lang="en-US" sz="1650" dirty="0">
              <a:solidFill>
                <a:srgbClr val="FFFFFF"/>
              </a:solidFill>
              <a:latin typeface="PT Sans" pitchFamily="34" charset="0"/>
              <a:ea typeface="PT Sans" pitchFamily="34" charset="-122"/>
              <a:cs typeface="PT Sans" pitchFamily="34" charset="-120"/>
            </a:endParaRPr>
          </a:p>
          <a:p>
            <a:pPr marL="0" indent="0" algn="l">
              <a:lnSpc>
                <a:spcPts val="2700"/>
              </a:lnSpc>
              <a:buNone/>
            </a:pPr>
            <a:r>
              <a:rPr lang="en-US" sz="1650" dirty="0">
                <a:solidFill>
                  <a:srgbClr val="FFFFFF"/>
                </a:solidFill>
                <a:latin typeface="PT Sans" pitchFamily="34" charset="0"/>
                <a:ea typeface="PT Sans" pitchFamily="34" charset="-122"/>
                <a:cs typeface="PT Sans" pitchFamily="34" charset="-120"/>
              </a:rPr>
              <a:t>This helps identify recurring stressors that might be flying under the radar but significantly impact overall well-being.</a:t>
            </a:r>
            <a:endParaRPr lang="en-US" sz="1650" dirty="0"/>
          </a:p>
        </p:txBody>
      </p:sp>
      <p:sp>
        <p:nvSpPr>
          <p:cNvPr id="10" name="Shape 7"/>
          <p:cNvSpPr/>
          <p:nvPr/>
        </p:nvSpPr>
        <p:spPr>
          <a:xfrm>
            <a:off x="9632513" y="4469487"/>
            <a:ext cx="4203978" cy="3192954"/>
          </a:xfrm>
          <a:prstGeom prst="roundRect">
            <a:avLst>
              <a:gd name="adj" fmla="val 3036"/>
            </a:avLst>
          </a:prstGeom>
          <a:solidFill>
            <a:srgbClr val="91969A"/>
          </a:solidFill>
          <a:ln w="7620">
            <a:solidFill>
              <a:srgbClr val="777C80"/>
            </a:solidFill>
            <a:prstDash val="solid"/>
          </a:ln>
        </p:spPr>
        <p:txBody>
          <a:bodyPr/>
          <a:lstStyle/>
          <a:p>
            <a:endParaRPr lang="en-GB"/>
          </a:p>
        </p:txBody>
      </p:sp>
      <p:sp>
        <p:nvSpPr>
          <p:cNvPr id="11" name="Text 8"/>
          <p:cNvSpPr/>
          <p:nvPr/>
        </p:nvSpPr>
        <p:spPr>
          <a:xfrm>
            <a:off x="9855518" y="4692491"/>
            <a:ext cx="2693551" cy="336590"/>
          </a:xfrm>
          <a:prstGeom prst="rect">
            <a:avLst/>
          </a:prstGeom>
          <a:noFill/>
          <a:ln/>
        </p:spPr>
        <p:txBody>
          <a:bodyPr wrap="none" lIns="0" tIns="0" rIns="0" bIns="0" rtlCol="0" anchor="t"/>
          <a:lstStyle/>
          <a:p>
            <a:pPr marL="0" indent="0" algn="l">
              <a:lnSpc>
                <a:spcPts val="2650"/>
              </a:lnSpc>
              <a:buNone/>
            </a:pPr>
            <a:r>
              <a:rPr lang="en-US" sz="2100" b="1" dirty="0">
                <a:solidFill>
                  <a:srgbClr val="000000"/>
                </a:solidFill>
                <a:latin typeface="PT Sans Bold" pitchFamily="34" charset="0"/>
                <a:ea typeface="PT Sans Bold" pitchFamily="34" charset="-122"/>
                <a:cs typeface="PT Sans Bold" pitchFamily="34" charset="-120"/>
              </a:rPr>
              <a:t>Stress Patterns</a:t>
            </a:r>
            <a:endParaRPr lang="en-US" sz="2100" dirty="0"/>
          </a:p>
        </p:txBody>
      </p:sp>
      <p:sp>
        <p:nvSpPr>
          <p:cNvPr id="12" name="Text 9"/>
          <p:cNvSpPr/>
          <p:nvPr/>
        </p:nvSpPr>
        <p:spPr>
          <a:xfrm>
            <a:off x="9855518" y="5158264"/>
            <a:ext cx="3757970" cy="1724025"/>
          </a:xfrm>
          <a:prstGeom prst="rect">
            <a:avLst/>
          </a:prstGeom>
          <a:noFill/>
          <a:ln/>
        </p:spPr>
        <p:txBody>
          <a:bodyPr wrap="square" lIns="0" tIns="0" rIns="0" bIns="0" rtlCol="0" anchor="t"/>
          <a:lstStyle/>
          <a:p>
            <a:pPr marL="0" indent="0" algn="l">
              <a:lnSpc>
                <a:spcPts val="2700"/>
              </a:lnSpc>
              <a:buNone/>
            </a:pPr>
            <a:r>
              <a:rPr lang="en-US" sz="1650" b="1" dirty="0">
                <a:solidFill>
                  <a:schemeClr val="bg1"/>
                </a:solidFill>
                <a:latin typeface="PT Sans" pitchFamily="34" charset="0"/>
                <a:ea typeface="PT Sans" pitchFamily="34" charset="-122"/>
                <a:cs typeface="PT Sans" pitchFamily="34" charset="-120"/>
              </a:rPr>
              <a:t>Are there moments in the week where stress spikes? Why might this be?</a:t>
            </a:r>
          </a:p>
          <a:p>
            <a:pPr marL="0" indent="0" algn="l">
              <a:lnSpc>
                <a:spcPts val="2700"/>
              </a:lnSpc>
              <a:buNone/>
            </a:pPr>
            <a:endParaRPr lang="en-US" sz="1650" dirty="0">
              <a:solidFill>
                <a:srgbClr val="000000"/>
              </a:solidFill>
              <a:latin typeface="PT Sans" pitchFamily="34" charset="0"/>
              <a:ea typeface="PT Sans" pitchFamily="34" charset="-122"/>
              <a:cs typeface="PT Sans" pitchFamily="34" charset="-120"/>
            </a:endParaRPr>
          </a:p>
          <a:p>
            <a:pPr marL="0" indent="0" algn="l">
              <a:lnSpc>
                <a:spcPts val="2700"/>
              </a:lnSpc>
              <a:buNone/>
            </a:pPr>
            <a:r>
              <a:rPr lang="en-US" sz="1650" dirty="0">
                <a:solidFill>
                  <a:srgbClr val="000000"/>
                </a:solidFill>
                <a:latin typeface="PT Sans" pitchFamily="34" charset="0"/>
                <a:ea typeface="PT Sans" pitchFamily="34" charset="-122"/>
                <a:cs typeface="PT Sans" pitchFamily="34" charset="-120"/>
              </a:rPr>
              <a:t> Looking for patterns helps spot systemic issues related to deadlines, meetings, or other recurring events.</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5098" y="616863"/>
            <a:ext cx="6181011" cy="700921"/>
          </a:xfrm>
          <a:prstGeom prst="rect">
            <a:avLst/>
          </a:prstGeom>
          <a:noFill/>
          <a:ln/>
        </p:spPr>
        <p:txBody>
          <a:bodyPr wrap="none" lIns="0" tIns="0" rIns="0" bIns="0" rtlCol="0" anchor="t"/>
          <a:lstStyle/>
          <a:p>
            <a:pPr marL="0" indent="0" algn="l">
              <a:lnSpc>
                <a:spcPts val="5500"/>
              </a:lnSpc>
              <a:buNone/>
            </a:pPr>
            <a:r>
              <a:rPr lang="en-US" sz="4400" b="1" dirty="0">
                <a:solidFill>
                  <a:srgbClr val="404040"/>
                </a:solidFill>
                <a:latin typeface="PT Sans Bold" pitchFamily="34" charset="0"/>
                <a:ea typeface="PT Sans Bold" pitchFamily="34" charset="-122"/>
                <a:cs typeface="PT Sans Bold" pitchFamily="34" charset="-120"/>
              </a:rPr>
              <a:t>Team Dynamics &amp; Culture</a:t>
            </a:r>
            <a:endParaRPr lang="en-US" sz="4400" dirty="0"/>
          </a:p>
        </p:txBody>
      </p:sp>
      <p:sp>
        <p:nvSpPr>
          <p:cNvPr id="3" name="Text 1"/>
          <p:cNvSpPr/>
          <p:nvPr/>
        </p:nvSpPr>
        <p:spPr>
          <a:xfrm>
            <a:off x="1776889" y="3271123"/>
            <a:ext cx="2804160" cy="350401"/>
          </a:xfrm>
          <a:prstGeom prst="rect">
            <a:avLst/>
          </a:prstGeom>
          <a:noFill/>
          <a:ln/>
        </p:spPr>
        <p:txBody>
          <a:bodyPr wrap="none" lIns="0" tIns="0" rIns="0" bIns="0" rtlCol="0" anchor="t"/>
          <a:lstStyle/>
          <a:p>
            <a:pPr marL="0" indent="0" algn="r">
              <a:lnSpc>
                <a:spcPts val="2750"/>
              </a:lnSpc>
              <a:buNone/>
            </a:pPr>
            <a:r>
              <a:rPr lang="en-US" sz="2200" b="1" dirty="0">
                <a:solidFill>
                  <a:srgbClr val="404040"/>
                </a:solidFill>
                <a:latin typeface="PT Sans Bold" pitchFamily="34" charset="0"/>
                <a:ea typeface="PT Sans Bold" pitchFamily="34" charset="-122"/>
                <a:cs typeface="PT Sans Bold" pitchFamily="34" charset="-120"/>
              </a:rPr>
              <a:t>Psychological Safety</a:t>
            </a:r>
            <a:endParaRPr lang="en-US" sz="2200" dirty="0"/>
          </a:p>
        </p:txBody>
      </p:sp>
      <p:sp>
        <p:nvSpPr>
          <p:cNvPr id="4" name="Text 2"/>
          <p:cNvSpPr/>
          <p:nvPr/>
        </p:nvSpPr>
        <p:spPr>
          <a:xfrm>
            <a:off x="785098" y="3756065"/>
            <a:ext cx="3795951" cy="1076563"/>
          </a:xfrm>
          <a:prstGeom prst="rect">
            <a:avLst/>
          </a:prstGeom>
          <a:solidFill>
            <a:srgbClr val="00B0F0"/>
          </a:solidFill>
          <a:ln/>
        </p:spPr>
        <p:txBody>
          <a:bodyPr wrap="square" lIns="0" tIns="0" rIns="0" bIns="0" rtlCol="0" anchor="t"/>
          <a:lstStyle/>
          <a:p>
            <a:pPr marL="0" indent="0">
              <a:lnSpc>
                <a:spcPts val="2800"/>
              </a:lnSpc>
              <a:buNone/>
            </a:pPr>
            <a:r>
              <a:rPr lang="en-US" sz="1750" dirty="0">
                <a:solidFill>
                  <a:schemeClr val="bg1"/>
                </a:solidFill>
                <a:latin typeface="PT Sans" pitchFamily="34" charset="0"/>
                <a:ea typeface="PT Sans" pitchFamily="34" charset="-122"/>
                <a:cs typeface="PT Sans" pitchFamily="34" charset="-120"/>
              </a:rPr>
              <a:t>How\ safe do you feel raising concerns or admitting when you're struggling?</a:t>
            </a:r>
            <a:endParaRPr lang="en-US" sz="1750" dirty="0">
              <a:solidFill>
                <a:schemeClr val="bg1"/>
              </a:solidFill>
            </a:endParaRPr>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5571173" y="3566993"/>
            <a:ext cx="335637" cy="419576"/>
          </a:xfrm>
          <a:prstGeom prst="rect">
            <a:avLst/>
          </a:prstGeom>
        </p:spPr>
      </p:pic>
      <p:sp>
        <p:nvSpPr>
          <p:cNvPr id="7" name="Text 3"/>
          <p:cNvSpPr/>
          <p:nvPr/>
        </p:nvSpPr>
        <p:spPr>
          <a:xfrm>
            <a:off x="9937194" y="2223730"/>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Behavioral Impact</a:t>
            </a:r>
            <a:endParaRPr lang="en-US" sz="2200" dirty="0"/>
          </a:p>
        </p:txBody>
      </p:sp>
      <p:sp>
        <p:nvSpPr>
          <p:cNvPr id="8" name="Text 4"/>
          <p:cNvSpPr/>
          <p:nvPr/>
        </p:nvSpPr>
        <p:spPr>
          <a:xfrm>
            <a:off x="9937194" y="2708672"/>
            <a:ext cx="3908107" cy="717709"/>
          </a:xfrm>
          <a:prstGeom prst="rect">
            <a:avLst/>
          </a:prstGeom>
          <a:solidFill>
            <a:srgbClr val="00B0F0"/>
          </a:solidFill>
          <a:ln/>
        </p:spPr>
        <p:txBody>
          <a:bodyPr wrap="square" lIns="0" tIns="0" rIns="0" bIns="0" rtlCol="0" anchor="t"/>
          <a:lstStyle/>
          <a:p>
            <a:pPr marL="0" indent="0" algn="l">
              <a:lnSpc>
                <a:spcPts val="2800"/>
              </a:lnSpc>
              <a:buNone/>
            </a:pPr>
            <a:r>
              <a:rPr lang="en-US" sz="1750" dirty="0">
                <a:solidFill>
                  <a:schemeClr val="bg1"/>
                </a:solidFill>
                <a:latin typeface="PT Sans" pitchFamily="34" charset="0"/>
                <a:ea typeface="PT Sans" pitchFamily="34" charset="-122"/>
                <a:cs typeface="PT Sans" pitchFamily="34" charset="-120"/>
              </a:rPr>
              <a:t>What </a:t>
            </a:r>
            <a:r>
              <a:rPr lang="en-US" sz="1750" dirty="0" err="1">
                <a:solidFill>
                  <a:schemeClr val="bg1"/>
                </a:solidFill>
                <a:latin typeface="PT Sans" pitchFamily="34" charset="0"/>
                <a:ea typeface="PT Sans" pitchFamily="34" charset="-122"/>
                <a:cs typeface="PT Sans" pitchFamily="34" charset="-120"/>
              </a:rPr>
              <a:t>behaviours</a:t>
            </a:r>
            <a:r>
              <a:rPr lang="en-US" sz="1750" dirty="0">
                <a:solidFill>
                  <a:schemeClr val="bg1"/>
                </a:solidFill>
                <a:latin typeface="PT Sans" pitchFamily="34" charset="0"/>
                <a:ea typeface="PT Sans" pitchFamily="34" charset="-122"/>
                <a:cs typeface="PT Sans" pitchFamily="34" charset="-120"/>
              </a:rPr>
              <a:t> reduce or increase anxiety in the team?</a:t>
            </a:r>
            <a:endParaRPr lang="en-US" sz="1750" dirty="0">
              <a:solidFill>
                <a:schemeClr val="bg1"/>
              </a:solidFill>
            </a:endParaRPr>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173522" y="2614732"/>
            <a:ext cx="335637" cy="419576"/>
          </a:xfrm>
          <a:prstGeom prst="rect">
            <a:avLst/>
          </a:prstGeom>
        </p:spPr>
      </p:pic>
      <p:sp>
        <p:nvSpPr>
          <p:cNvPr id="11" name="Text 5"/>
          <p:cNvSpPr/>
          <p:nvPr/>
        </p:nvSpPr>
        <p:spPr>
          <a:xfrm>
            <a:off x="9937194" y="4677489"/>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Team Support</a:t>
            </a:r>
            <a:endParaRPr lang="en-US" sz="2200" dirty="0"/>
          </a:p>
        </p:txBody>
      </p:sp>
      <p:sp>
        <p:nvSpPr>
          <p:cNvPr id="12" name="Text 6"/>
          <p:cNvSpPr/>
          <p:nvPr/>
        </p:nvSpPr>
        <p:spPr>
          <a:xfrm>
            <a:off x="9937194" y="5162431"/>
            <a:ext cx="3908107" cy="717709"/>
          </a:xfrm>
          <a:prstGeom prst="rect">
            <a:avLst/>
          </a:prstGeom>
          <a:solidFill>
            <a:srgbClr val="00B0F0"/>
          </a:solidFill>
          <a:ln/>
        </p:spPr>
        <p:txBody>
          <a:bodyPr wrap="square" lIns="0" tIns="0" rIns="0" bIns="0" rtlCol="0" anchor="t"/>
          <a:lstStyle/>
          <a:p>
            <a:pPr marL="0" indent="0" algn="l">
              <a:lnSpc>
                <a:spcPts val="2800"/>
              </a:lnSpc>
              <a:buNone/>
            </a:pPr>
            <a:r>
              <a:rPr lang="en-US" sz="1750" dirty="0">
                <a:solidFill>
                  <a:schemeClr val="bg1"/>
                </a:solidFill>
                <a:latin typeface="PT Sans" pitchFamily="34" charset="0"/>
                <a:ea typeface="PT Sans" pitchFamily="34" charset="-122"/>
                <a:cs typeface="PT Sans" pitchFamily="34" charset="-120"/>
              </a:rPr>
              <a:t>How well does it feel like we've got each other's backs?</a:t>
            </a:r>
            <a:endParaRPr lang="en-US" sz="1750" dirty="0">
              <a:solidFill>
                <a:schemeClr val="bg1"/>
              </a:solidFill>
            </a:endParaRPr>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7697033" y="5344478"/>
            <a:ext cx="335637" cy="419576"/>
          </a:xfrm>
          <a:prstGeom prst="rect">
            <a:avLst/>
          </a:prstGeom>
        </p:spPr>
      </p:pic>
      <p:sp>
        <p:nvSpPr>
          <p:cNvPr id="15" name="Text 7"/>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404040"/>
                </a:solidFill>
                <a:latin typeface="PT Sans" pitchFamily="34" charset="0"/>
                <a:ea typeface="PT Sans" pitchFamily="34" charset="-122"/>
                <a:cs typeface="PT Sans" pitchFamily="34" charset="-120"/>
              </a:rPr>
              <a:t>These questions explore the interpersonal dynamics that shape team culture. Research shows that psychological safety is a critical factor in team performance and well-being. By examining how team members interact and support each other, you can identify both protective factors and potential sources of tension.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50094"/>
            <a:ext cx="5172075" cy="602456"/>
          </a:xfrm>
          <a:prstGeom prst="rect">
            <a:avLst/>
          </a:prstGeom>
          <a:noFill/>
          <a:ln/>
        </p:spPr>
        <p:txBody>
          <a:bodyPr wrap="none" lIns="0" tIns="0" rIns="0" bIns="0" rtlCol="0" anchor="t"/>
          <a:lstStyle/>
          <a:p>
            <a:pPr marL="0" indent="0" algn="l">
              <a:lnSpc>
                <a:spcPts val="4700"/>
              </a:lnSpc>
              <a:buNone/>
            </a:pPr>
            <a:r>
              <a:rPr lang="en-US" sz="3750" b="1" dirty="0">
                <a:solidFill>
                  <a:srgbClr val="404040"/>
                </a:solidFill>
                <a:latin typeface="PT Sans Bold" pitchFamily="34" charset="0"/>
                <a:ea typeface="PT Sans Bold" pitchFamily="34" charset="-122"/>
                <a:cs typeface="PT Sans Bold" pitchFamily="34" charset="-120"/>
              </a:rPr>
              <a:t>Communication &amp; Clarity</a:t>
            </a:r>
            <a:endParaRPr lang="en-US" sz="3750" dirty="0"/>
          </a:p>
        </p:txBody>
      </p:sp>
      <p:pic>
        <p:nvPicPr>
          <p:cNvPr id="4" name="Image 1" descr="preencoded.png"/>
          <p:cNvPicPr>
            <a:picLocks noChangeAspect="1"/>
          </p:cNvPicPr>
          <p:nvPr/>
        </p:nvPicPr>
        <p:blipFill>
          <a:blip r:embed="rId4"/>
          <a:stretch>
            <a:fillRect/>
          </a:stretch>
        </p:blipFill>
        <p:spPr>
          <a:xfrm>
            <a:off x="793790" y="1641753"/>
            <a:ext cx="963930" cy="1843087"/>
          </a:xfrm>
          <a:prstGeom prst="rect">
            <a:avLst/>
          </a:prstGeom>
        </p:spPr>
      </p:pic>
      <p:sp>
        <p:nvSpPr>
          <p:cNvPr id="5" name="Text 1"/>
          <p:cNvSpPr/>
          <p:nvPr/>
        </p:nvSpPr>
        <p:spPr>
          <a:xfrm>
            <a:off x="2046922" y="1834515"/>
            <a:ext cx="2409944" cy="301228"/>
          </a:xfrm>
          <a:prstGeom prst="rect">
            <a:avLst/>
          </a:prstGeom>
          <a:noFill/>
          <a:ln/>
        </p:spPr>
        <p:txBody>
          <a:bodyPr wrap="none" lIns="0" tIns="0" rIns="0" bIns="0" rtlCol="0" anchor="t"/>
          <a:lstStyle/>
          <a:p>
            <a:pPr marL="0" indent="0" algn="l">
              <a:lnSpc>
                <a:spcPts val="2350"/>
              </a:lnSpc>
              <a:buNone/>
            </a:pPr>
            <a:r>
              <a:rPr lang="en-US" sz="1850" b="1" dirty="0">
                <a:solidFill>
                  <a:srgbClr val="404040"/>
                </a:solidFill>
                <a:latin typeface="PT Sans Bold" pitchFamily="34" charset="0"/>
                <a:ea typeface="PT Sans Bold" pitchFamily="34" charset="-122"/>
                <a:cs typeface="PT Sans Bold" pitchFamily="34" charset="-120"/>
              </a:rPr>
              <a:t>Role Clarity</a:t>
            </a:r>
            <a:endParaRPr lang="en-US" sz="1850" dirty="0"/>
          </a:p>
        </p:txBody>
      </p:sp>
      <p:sp>
        <p:nvSpPr>
          <p:cNvPr id="6" name="Text 2"/>
          <p:cNvSpPr/>
          <p:nvPr/>
        </p:nvSpPr>
        <p:spPr>
          <a:xfrm>
            <a:off x="2046922" y="2251353"/>
            <a:ext cx="6303288" cy="308372"/>
          </a:xfrm>
          <a:prstGeom prst="rect">
            <a:avLst/>
          </a:prstGeom>
          <a:solidFill>
            <a:srgbClr val="00B0F0"/>
          </a:solidFill>
          <a:ln/>
        </p:spPr>
        <p:txBody>
          <a:bodyPr wrap="none" lIns="0" tIns="0" rIns="0" bIns="0" rtlCol="0" anchor="t"/>
          <a:lstStyle/>
          <a:p>
            <a:pPr marL="0" indent="0" algn="l">
              <a:lnSpc>
                <a:spcPts val="2400"/>
              </a:lnSpc>
              <a:buNone/>
            </a:pPr>
            <a:r>
              <a:rPr lang="en-US" sz="1500" b="1" dirty="0">
                <a:solidFill>
                  <a:schemeClr val="bg1"/>
                </a:solidFill>
                <a:latin typeface="PT Sans" pitchFamily="34" charset="0"/>
                <a:ea typeface="PT Sans" pitchFamily="34" charset="-122"/>
                <a:cs typeface="PT Sans" pitchFamily="34" charset="-120"/>
              </a:rPr>
              <a:t>How clear do you feel about what's expected of you?</a:t>
            </a:r>
          </a:p>
          <a:p>
            <a:pPr marL="0" indent="0" algn="l">
              <a:lnSpc>
                <a:spcPts val="2400"/>
              </a:lnSpc>
              <a:buNone/>
            </a:pPr>
            <a:endParaRPr lang="en-US" sz="1500" b="1" dirty="0">
              <a:solidFill>
                <a:schemeClr val="bg1"/>
              </a:solidFill>
            </a:endParaRPr>
          </a:p>
        </p:txBody>
      </p:sp>
      <p:sp>
        <p:nvSpPr>
          <p:cNvPr id="7" name="Text 3"/>
          <p:cNvSpPr/>
          <p:nvPr/>
        </p:nvSpPr>
        <p:spPr>
          <a:xfrm>
            <a:off x="2046922" y="2675334"/>
            <a:ext cx="6303288" cy="616744"/>
          </a:xfrm>
          <a:prstGeom prst="rect">
            <a:avLst/>
          </a:prstGeom>
          <a:noFill/>
          <a:ln/>
        </p:spPr>
        <p:txBody>
          <a:bodyPr wrap="squar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Ambiguity around responsibilities and expectations is a significant source of workplace anxiety.</a:t>
            </a:r>
            <a:endParaRPr lang="en-US" sz="1500" dirty="0"/>
          </a:p>
        </p:txBody>
      </p:sp>
      <p:pic>
        <p:nvPicPr>
          <p:cNvPr id="8" name="Image 2" descr="preencoded.png"/>
          <p:cNvPicPr>
            <a:picLocks noChangeAspect="1"/>
          </p:cNvPicPr>
          <p:nvPr/>
        </p:nvPicPr>
        <p:blipFill>
          <a:blip r:embed="rId5"/>
          <a:stretch>
            <a:fillRect/>
          </a:stretch>
        </p:blipFill>
        <p:spPr>
          <a:xfrm>
            <a:off x="793790" y="3484840"/>
            <a:ext cx="963930" cy="2151459"/>
          </a:xfrm>
          <a:prstGeom prst="rect">
            <a:avLst/>
          </a:prstGeom>
        </p:spPr>
      </p:pic>
      <p:sp>
        <p:nvSpPr>
          <p:cNvPr id="9" name="Text 4"/>
          <p:cNvSpPr/>
          <p:nvPr/>
        </p:nvSpPr>
        <p:spPr>
          <a:xfrm>
            <a:off x="2046922" y="3677603"/>
            <a:ext cx="2409944" cy="301228"/>
          </a:xfrm>
          <a:prstGeom prst="rect">
            <a:avLst/>
          </a:prstGeom>
          <a:noFill/>
          <a:ln/>
        </p:spPr>
        <p:txBody>
          <a:bodyPr wrap="none" lIns="0" tIns="0" rIns="0" bIns="0" rtlCol="0" anchor="t"/>
          <a:lstStyle/>
          <a:p>
            <a:pPr marL="0" indent="0" algn="l">
              <a:lnSpc>
                <a:spcPts val="2350"/>
              </a:lnSpc>
              <a:buNone/>
            </a:pPr>
            <a:r>
              <a:rPr lang="en-US" sz="1850" b="1" dirty="0">
                <a:solidFill>
                  <a:srgbClr val="404040"/>
                </a:solidFill>
                <a:latin typeface="PT Sans Bold" pitchFamily="34" charset="0"/>
                <a:ea typeface="PT Sans Bold" pitchFamily="34" charset="-122"/>
                <a:cs typeface="PT Sans Bold" pitchFamily="34" charset="-120"/>
              </a:rPr>
              <a:t>Change Management</a:t>
            </a:r>
            <a:endParaRPr lang="en-US" sz="1850" dirty="0"/>
          </a:p>
        </p:txBody>
      </p:sp>
      <p:sp>
        <p:nvSpPr>
          <p:cNvPr id="10" name="Text 5"/>
          <p:cNvSpPr/>
          <p:nvPr/>
        </p:nvSpPr>
        <p:spPr>
          <a:xfrm>
            <a:off x="2046922" y="4094440"/>
            <a:ext cx="6303288" cy="346830"/>
          </a:xfrm>
          <a:prstGeom prst="rect">
            <a:avLst/>
          </a:prstGeom>
          <a:solidFill>
            <a:srgbClr val="00B0F0"/>
          </a:solidFill>
          <a:ln/>
        </p:spPr>
        <p:txBody>
          <a:bodyPr wrap="square" lIns="0" tIns="0" rIns="0" bIns="0" rtlCol="0" anchor="t"/>
          <a:lstStyle/>
          <a:p>
            <a:pPr marL="0" indent="0" algn="l">
              <a:lnSpc>
                <a:spcPts val="2400"/>
              </a:lnSpc>
              <a:buNone/>
            </a:pPr>
            <a:r>
              <a:rPr lang="en-US" sz="1500" b="1" dirty="0">
                <a:solidFill>
                  <a:schemeClr val="bg1"/>
                </a:solidFill>
                <a:latin typeface="PT Sans" pitchFamily="34" charset="0"/>
                <a:ea typeface="PT Sans" pitchFamily="34" charset="-122"/>
                <a:cs typeface="PT Sans" pitchFamily="34" charset="-120"/>
              </a:rPr>
              <a:t>How well do you feel changes are communicated in ways that are helpful?</a:t>
            </a:r>
            <a:endParaRPr lang="en-US" sz="1500" b="1" dirty="0"/>
          </a:p>
        </p:txBody>
      </p:sp>
      <p:sp>
        <p:nvSpPr>
          <p:cNvPr id="11" name="Text 6"/>
          <p:cNvSpPr/>
          <p:nvPr/>
        </p:nvSpPr>
        <p:spPr>
          <a:xfrm>
            <a:off x="2046922" y="4826794"/>
            <a:ext cx="6303288" cy="616744"/>
          </a:xfrm>
          <a:prstGeom prst="rect">
            <a:avLst/>
          </a:prstGeom>
          <a:noFill/>
          <a:ln/>
        </p:spPr>
        <p:txBody>
          <a:bodyPr wrap="squar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Poor communication during times of change can amplify feelings of uncertainty and stress.</a:t>
            </a:r>
            <a:endParaRPr lang="en-US" sz="1500" dirty="0"/>
          </a:p>
        </p:txBody>
      </p:sp>
      <p:pic>
        <p:nvPicPr>
          <p:cNvPr id="12" name="Image 3" descr="preencoded.png"/>
          <p:cNvPicPr>
            <a:picLocks noChangeAspect="1"/>
          </p:cNvPicPr>
          <p:nvPr/>
        </p:nvPicPr>
        <p:blipFill>
          <a:blip r:embed="rId6"/>
          <a:stretch>
            <a:fillRect/>
          </a:stretch>
        </p:blipFill>
        <p:spPr>
          <a:xfrm>
            <a:off x="793790" y="5636300"/>
            <a:ext cx="963930" cy="1843087"/>
          </a:xfrm>
          <a:prstGeom prst="rect">
            <a:avLst/>
          </a:prstGeom>
        </p:spPr>
      </p:pic>
      <p:sp>
        <p:nvSpPr>
          <p:cNvPr id="13" name="Text 7"/>
          <p:cNvSpPr/>
          <p:nvPr/>
        </p:nvSpPr>
        <p:spPr>
          <a:xfrm>
            <a:off x="2046922" y="5829062"/>
            <a:ext cx="2829520" cy="301228"/>
          </a:xfrm>
          <a:prstGeom prst="rect">
            <a:avLst/>
          </a:prstGeom>
          <a:noFill/>
          <a:ln/>
        </p:spPr>
        <p:txBody>
          <a:bodyPr wrap="none" lIns="0" tIns="0" rIns="0" bIns="0" rtlCol="0" anchor="t"/>
          <a:lstStyle/>
          <a:p>
            <a:pPr marL="0" indent="0" algn="l">
              <a:lnSpc>
                <a:spcPts val="2350"/>
              </a:lnSpc>
              <a:buNone/>
            </a:pPr>
            <a:r>
              <a:rPr lang="en-US" sz="1850" b="1" dirty="0">
                <a:solidFill>
                  <a:srgbClr val="404040"/>
                </a:solidFill>
                <a:latin typeface="PT Sans Bold" pitchFamily="34" charset="0"/>
                <a:ea typeface="PT Sans Bold" pitchFamily="34" charset="-122"/>
                <a:cs typeface="PT Sans Bold" pitchFamily="34" charset="-120"/>
              </a:rPr>
              <a:t>Support During Uncertainty</a:t>
            </a:r>
            <a:endParaRPr lang="en-US" sz="1850" dirty="0"/>
          </a:p>
        </p:txBody>
      </p:sp>
      <p:sp>
        <p:nvSpPr>
          <p:cNvPr id="14" name="Text 8"/>
          <p:cNvSpPr/>
          <p:nvPr/>
        </p:nvSpPr>
        <p:spPr>
          <a:xfrm>
            <a:off x="2046922" y="6245900"/>
            <a:ext cx="6303288" cy="616744"/>
          </a:xfrm>
          <a:prstGeom prst="rect">
            <a:avLst/>
          </a:prstGeom>
          <a:solidFill>
            <a:srgbClr val="00B0F0"/>
          </a:solidFill>
          <a:ln/>
        </p:spPr>
        <p:txBody>
          <a:bodyPr wrap="square" lIns="0" tIns="0" rIns="0" bIns="0" rtlCol="0" anchor="t"/>
          <a:lstStyle/>
          <a:p>
            <a:pPr marL="0" indent="0" algn="l">
              <a:lnSpc>
                <a:spcPts val="2400"/>
              </a:lnSpc>
              <a:buNone/>
            </a:pPr>
            <a:r>
              <a:rPr lang="en-US" sz="1500" b="1" dirty="0">
                <a:solidFill>
                  <a:schemeClr val="bg1"/>
                </a:solidFill>
                <a:latin typeface="PT Sans" pitchFamily="34" charset="0"/>
                <a:ea typeface="PT Sans" pitchFamily="34" charset="-122"/>
                <a:cs typeface="PT Sans" pitchFamily="34" charset="-120"/>
              </a:rPr>
              <a:t>When things are uncertain, to what extent do we feel supported? If less supported, in what ways?</a:t>
            </a:r>
            <a:endParaRPr lang="en-US" sz="1500" b="1" dirty="0">
              <a:solidFill>
                <a:schemeClr val="bg1"/>
              </a:solidFill>
            </a:endParaRPr>
          </a:p>
        </p:txBody>
      </p:sp>
      <p:sp>
        <p:nvSpPr>
          <p:cNvPr id="15" name="Text 9"/>
          <p:cNvSpPr/>
          <p:nvPr/>
        </p:nvSpPr>
        <p:spPr>
          <a:xfrm>
            <a:off x="2046922" y="6978253"/>
            <a:ext cx="6303288" cy="308372"/>
          </a:xfrm>
          <a:prstGeom prst="rect">
            <a:avLst/>
          </a:prstGeom>
          <a:noFill/>
          <a:ln/>
        </p:spPr>
        <p:txBody>
          <a:bodyPr wrap="non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This reveals gaps in the support system during challenging periods.</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63059"/>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4040"/>
                </a:solidFill>
                <a:latin typeface="PT Sans Bold" pitchFamily="34" charset="0"/>
                <a:ea typeface="PT Sans Bold" pitchFamily="34" charset="-122"/>
                <a:cs typeface="PT Sans Bold" pitchFamily="34" charset="-120"/>
              </a:rPr>
              <a:t>Leadership &amp; Support</a:t>
            </a:r>
            <a:endParaRPr lang="en-US" sz="4450" dirty="0"/>
          </a:p>
        </p:txBody>
      </p:sp>
      <p:pic>
        <p:nvPicPr>
          <p:cNvPr id="3" name="Image 0" descr="preencoded.png"/>
          <p:cNvPicPr>
            <a:picLocks noChangeAspect="1"/>
          </p:cNvPicPr>
          <p:nvPr/>
        </p:nvPicPr>
        <p:blipFill>
          <a:blip r:embed="rId3"/>
          <a:stretch>
            <a:fillRect/>
          </a:stretch>
        </p:blipFill>
        <p:spPr>
          <a:xfrm>
            <a:off x="2978348" y="182546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441496"/>
            <a:ext cx="318968" cy="398621"/>
          </a:xfrm>
          <a:prstGeom prst="rect">
            <a:avLst/>
          </a:prstGeom>
        </p:spPr>
      </p:pic>
      <p:sp>
        <p:nvSpPr>
          <p:cNvPr id="5" name="Text 1"/>
          <p:cNvSpPr/>
          <p:nvPr/>
        </p:nvSpPr>
        <p:spPr>
          <a:xfrm>
            <a:off x="5357217" y="190180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Empathetic Response</a:t>
            </a:r>
            <a:endParaRPr lang="en-US" sz="2200" dirty="0"/>
          </a:p>
        </p:txBody>
      </p:sp>
      <p:sp>
        <p:nvSpPr>
          <p:cNvPr id="6" name="Text 2"/>
          <p:cNvSpPr/>
          <p:nvPr/>
        </p:nvSpPr>
        <p:spPr>
          <a:xfrm>
            <a:off x="5357216" y="2392224"/>
            <a:ext cx="6194317" cy="362903"/>
          </a:xfrm>
          <a:prstGeom prst="rect">
            <a:avLst/>
          </a:prstGeom>
          <a:solidFill>
            <a:srgbClr val="00B0F0"/>
          </a:solidFill>
          <a:ln/>
        </p:spPr>
        <p:txBody>
          <a:bodyPr wrap="none" lIns="0" tIns="0" rIns="0" bIns="0" rtlCol="0" anchor="t"/>
          <a:lstStyle/>
          <a:p>
            <a:pPr marL="0" indent="0" algn="l">
              <a:lnSpc>
                <a:spcPts val="2850"/>
              </a:lnSpc>
              <a:buNone/>
            </a:pPr>
            <a:r>
              <a:rPr lang="en-GB" sz="1750" dirty="0">
                <a:solidFill>
                  <a:schemeClr val="bg1"/>
                </a:solidFill>
                <a:latin typeface="PT Sans" pitchFamily="34" charset="0"/>
                <a:ea typeface="PT Sans" pitchFamily="34" charset="-122"/>
                <a:cs typeface="PT Sans" pitchFamily="34" charset="-120"/>
              </a:rPr>
              <a:t>How does leadership respond when people are under pressure?</a:t>
            </a:r>
          </a:p>
        </p:txBody>
      </p:sp>
      <p:sp>
        <p:nvSpPr>
          <p:cNvPr id="7" name="Shape 3"/>
          <p:cNvSpPr/>
          <p:nvPr/>
        </p:nvSpPr>
        <p:spPr>
          <a:xfrm>
            <a:off x="5187077" y="3145512"/>
            <a:ext cx="8592860" cy="15240"/>
          </a:xfrm>
          <a:prstGeom prst="roundRect">
            <a:avLst>
              <a:gd name="adj" fmla="val 625116"/>
            </a:avLst>
          </a:prstGeom>
          <a:solidFill>
            <a:srgbClr val="19ABE4"/>
          </a:solidFill>
          <a:ln/>
        </p:spPr>
        <p:txBody>
          <a:bodyPr/>
          <a:lstStyle/>
          <a:p>
            <a:endParaRPr lang="en-GB"/>
          </a:p>
        </p:txBody>
      </p:sp>
      <p:pic>
        <p:nvPicPr>
          <p:cNvPr id="8" name="Image 2" descr="preencoded.png"/>
          <p:cNvPicPr>
            <a:picLocks noChangeAspect="1"/>
          </p:cNvPicPr>
          <p:nvPr/>
        </p:nvPicPr>
        <p:blipFill>
          <a:blip r:embed="rId5"/>
          <a:stretch>
            <a:fillRect/>
          </a:stretch>
        </p:blipFill>
        <p:spPr>
          <a:xfrm>
            <a:off x="1902381" y="318908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643193"/>
            <a:ext cx="318968" cy="398621"/>
          </a:xfrm>
          <a:prstGeom prst="rect">
            <a:avLst/>
          </a:prstGeom>
        </p:spPr>
      </p:pic>
      <p:sp>
        <p:nvSpPr>
          <p:cNvPr id="10" name="Text 4"/>
          <p:cNvSpPr/>
          <p:nvPr/>
        </p:nvSpPr>
        <p:spPr>
          <a:xfrm>
            <a:off x="6433304" y="3265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Meaningful Support</a:t>
            </a:r>
            <a:endParaRPr lang="en-US" sz="2200" dirty="0"/>
          </a:p>
        </p:txBody>
      </p:sp>
      <p:sp>
        <p:nvSpPr>
          <p:cNvPr id="11" name="Text 5"/>
          <p:cNvSpPr/>
          <p:nvPr/>
        </p:nvSpPr>
        <p:spPr>
          <a:xfrm>
            <a:off x="6433303" y="3755847"/>
            <a:ext cx="4990909" cy="362903"/>
          </a:xfrm>
          <a:prstGeom prst="rect">
            <a:avLst/>
          </a:prstGeom>
          <a:solidFill>
            <a:srgbClr val="00B0F0"/>
          </a:solidFill>
          <a:ln/>
        </p:spPr>
        <p:txBody>
          <a:bodyPr wrap="none" lIns="0" tIns="0" rIns="0" bIns="0" rtlCol="0" anchor="t"/>
          <a:lstStyle/>
          <a:p>
            <a:pPr marL="0" indent="0" algn="l">
              <a:lnSpc>
                <a:spcPts val="2850"/>
              </a:lnSpc>
              <a:buNone/>
            </a:pPr>
            <a:r>
              <a:rPr lang="en-GB" sz="1750" dirty="0">
                <a:solidFill>
                  <a:schemeClr val="bg1"/>
                </a:solidFill>
                <a:latin typeface="PT Sans" pitchFamily="34" charset="0"/>
                <a:ea typeface="PT Sans" pitchFamily="34" charset="-122"/>
                <a:cs typeface="PT Sans" pitchFamily="34" charset="-120"/>
              </a:rPr>
              <a:t>What support would make the biggest difference?</a:t>
            </a:r>
          </a:p>
        </p:txBody>
      </p:sp>
      <p:sp>
        <p:nvSpPr>
          <p:cNvPr id="12" name="Shape 6"/>
          <p:cNvSpPr/>
          <p:nvPr/>
        </p:nvSpPr>
        <p:spPr>
          <a:xfrm>
            <a:off x="6263164" y="4509135"/>
            <a:ext cx="7516773" cy="15240"/>
          </a:xfrm>
          <a:prstGeom prst="roundRect">
            <a:avLst>
              <a:gd name="adj" fmla="val 625116"/>
            </a:avLst>
          </a:prstGeom>
          <a:solidFill>
            <a:srgbClr val="465359"/>
          </a:solidFill>
          <a:ln/>
        </p:spPr>
        <p:txBody>
          <a:bodyPr/>
          <a:lstStyle/>
          <a:p>
            <a:endParaRPr lang="en-GB"/>
          </a:p>
        </p:txBody>
      </p:sp>
      <p:pic>
        <p:nvPicPr>
          <p:cNvPr id="13" name="Image 4" descr="preencoded.png"/>
          <p:cNvPicPr>
            <a:picLocks noChangeAspect="1"/>
          </p:cNvPicPr>
          <p:nvPr/>
        </p:nvPicPr>
        <p:blipFill>
          <a:blip r:embed="rId7"/>
          <a:stretch>
            <a:fillRect/>
          </a:stretch>
        </p:blipFill>
        <p:spPr>
          <a:xfrm>
            <a:off x="826294" y="455271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006816"/>
            <a:ext cx="318968" cy="398621"/>
          </a:xfrm>
          <a:prstGeom prst="rect">
            <a:avLst/>
          </a:prstGeom>
        </p:spPr>
      </p:pic>
      <p:sp>
        <p:nvSpPr>
          <p:cNvPr id="15" name="Text 7"/>
          <p:cNvSpPr/>
          <p:nvPr/>
        </p:nvSpPr>
        <p:spPr>
          <a:xfrm>
            <a:off x="7509272" y="462905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Concrete Examples</a:t>
            </a:r>
            <a:endParaRPr lang="en-US" sz="2200" dirty="0"/>
          </a:p>
        </p:txBody>
      </p:sp>
      <p:sp>
        <p:nvSpPr>
          <p:cNvPr id="16" name="Text 8"/>
          <p:cNvSpPr/>
          <p:nvPr/>
        </p:nvSpPr>
        <p:spPr>
          <a:xfrm>
            <a:off x="7509272" y="5119469"/>
            <a:ext cx="6542394" cy="675778"/>
          </a:xfrm>
          <a:prstGeom prst="rect">
            <a:avLst/>
          </a:prstGeom>
          <a:solidFill>
            <a:srgbClr val="00B0F0"/>
          </a:solidFill>
          <a:ln/>
        </p:spPr>
        <p:txBody>
          <a:bodyPr wrap="square" lIns="0" tIns="0" rIns="0" bIns="0" rtlCol="0" anchor="t">
            <a:noAutofit/>
          </a:bodyPr>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What recent examples do we have of supportive or unsupportive experiences</a:t>
            </a:r>
            <a:endParaRPr lang="en-US" sz="1750" dirty="0">
              <a:solidFill>
                <a:schemeClr val="bg1"/>
              </a:solidFill>
            </a:endParaRPr>
          </a:p>
        </p:txBody>
      </p:sp>
      <p:sp>
        <p:nvSpPr>
          <p:cNvPr id="17" name="Text 9"/>
          <p:cNvSpPr/>
          <p:nvPr/>
        </p:nvSpPr>
        <p:spPr>
          <a:xfrm>
            <a:off x="793790" y="6114812"/>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Leadership behavior sets the tone for how stress is handled throughout the </a:t>
            </a:r>
            <a:r>
              <a:rPr lang="en-US" sz="1750" dirty="0" err="1">
                <a:solidFill>
                  <a:srgbClr val="404040"/>
                </a:solidFill>
                <a:latin typeface="PT Sans" pitchFamily="34" charset="0"/>
                <a:ea typeface="PT Sans" pitchFamily="34" charset="-122"/>
                <a:cs typeface="PT Sans" pitchFamily="34" charset="-120"/>
              </a:rPr>
              <a:t>organisation</a:t>
            </a:r>
            <a:r>
              <a:rPr lang="en-US" sz="1750" dirty="0">
                <a:solidFill>
                  <a:srgbClr val="404040"/>
                </a:solidFill>
                <a:latin typeface="PT Sans" pitchFamily="34" charset="0"/>
                <a:ea typeface="PT Sans" pitchFamily="34" charset="-122"/>
                <a:cs typeface="PT Sans" pitchFamily="34" charset="-120"/>
              </a:rPr>
              <a:t>. Ask team members about their experiences with leadership during high-pressure situations. </a:t>
            </a:r>
          </a:p>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Understanding what specific support would make the biggest difference allows you to prioritize interventions that will have the most impact. </a:t>
            </a:r>
          </a:p>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Collecting concrete examples provides valuable context for understanding what's working and what could be improved.</a:t>
            </a:r>
            <a:endParaRPr lang="en-US" sz="1750" dirty="0"/>
          </a:p>
        </p:txBody>
      </p:sp>
      <p:pic>
        <p:nvPicPr>
          <p:cNvPr id="18" name="Image 6" descr="preencoded.png"/>
          <p:cNvPicPr>
            <a:picLocks noChangeAspect="1"/>
          </p:cNvPicPr>
          <p:nvPr/>
        </p:nvPicPr>
        <p:blipFill>
          <a:blip r:embed="rId9"/>
          <a:stretch>
            <a:fillRect/>
          </a:stretch>
        </p:blipFill>
        <p:spPr>
          <a:xfrm>
            <a:off x="13456920" y="228600"/>
            <a:ext cx="944880" cy="4950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06160"/>
            <a:ext cx="4612243" cy="566976"/>
          </a:xfrm>
          <a:prstGeom prst="rect">
            <a:avLst/>
          </a:prstGeom>
          <a:noFill/>
          <a:ln/>
        </p:spPr>
        <p:txBody>
          <a:bodyPr wrap="none" lIns="0" tIns="0" rIns="0" bIns="0" rtlCol="0" anchor="t"/>
          <a:lstStyle/>
          <a:p>
            <a:pPr marL="0" indent="0" algn="l">
              <a:lnSpc>
                <a:spcPts val="4450"/>
              </a:lnSpc>
              <a:buNone/>
            </a:pPr>
            <a:r>
              <a:rPr lang="en-US" sz="3550" b="1" dirty="0">
                <a:solidFill>
                  <a:srgbClr val="404040"/>
                </a:solidFill>
                <a:latin typeface="PT Sans Bold" pitchFamily="34" charset="0"/>
                <a:ea typeface="PT Sans Bold" pitchFamily="34" charset="-122"/>
                <a:cs typeface="PT Sans Bold" pitchFamily="34" charset="-120"/>
              </a:rPr>
              <a:t>Workload &amp; Boundaries</a:t>
            </a:r>
            <a:endParaRPr lang="en-US" sz="3550" dirty="0"/>
          </a:p>
        </p:txBody>
      </p:sp>
      <p:sp>
        <p:nvSpPr>
          <p:cNvPr id="5" name="Text 2"/>
          <p:cNvSpPr/>
          <p:nvPr/>
        </p:nvSpPr>
        <p:spPr>
          <a:xfrm>
            <a:off x="6967061" y="2461617"/>
            <a:ext cx="2268260" cy="283488"/>
          </a:xfrm>
          <a:prstGeom prst="rect">
            <a:avLst/>
          </a:prstGeom>
          <a:noFill/>
          <a:ln/>
        </p:spPr>
        <p:txBody>
          <a:bodyPr wrap="none" lIns="0" tIns="0" rIns="0" bIns="0" rtlCol="0" anchor="t"/>
          <a:lstStyle/>
          <a:p>
            <a:pPr marL="0" indent="0" algn="ctr">
              <a:lnSpc>
                <a:spcPts val="2200"/>
              </a:lnSpc>
              <a:buNone/>
            </a:pPr>
            <a:r>
              <a:rPr lang="en-US" sz="1750" b="1" dirty="0">
                <a:solidFill>
                  <a:srgbClr val="404040"/>
                </a:solidFill>
                <a:latin typeface="PT Sans Bold" pitchFamily="34" charset="0"/>
                <a:ea typeface="PT Sans Bold" pitchFamily="34" charset="-122"/>
                <a:cs typeface="PT Sans Bold" pitchFamily="34" charset="-120"/>
              </a:rPr>
              <a:t>Workloads</a:t>
            </a:r>
            <a:endParaRPr lang="en-US" sz="1750" dirty="0"/>
          </a:p>
        </p:txBody>
      </p:sp>
      <p:sp>
        <p:nvSpPr>
          <p:cNvPr id="6" name="Text 3"/>
          <p:cNvSpPr/>
          <p:nvPr/>
        </p:nvSpPr>
        <p:spPr>
          <a:xfrm>
            <a:off x="6280190" y="2853928"/>
            <a:ext cx="3642122" cy="580549"/>
          </a:xfrm>
          <a:prstGeom prst="rect">
            <a:avLst/>
          </a:prstGeom>
          <a:solidFill>
            <a:srgbClr val="00B0F0"/>
          </a:solidFill>
          <a:ln/>
        </p:spPr>
        <p:txBody>
          <a:bodyPr wrap="square" lIns="0" tIns="0" rIns="0" bIns="0" rtlCol="0" anchor="t"/>
          <a:lstStyle/>
          <a:p>
            <a:pPr marL="0" indent="0" algn="ctr">
              <a:lnSpc>
                <a:spcPts val="2250"/>
              </a:lnSpc>
              <a:buNone/>
            </a:pPr>
            <a:r>
              <a:rPr lang="en-GB" sz="1400" b="1" dirty="0">
                <a:solidFill>
                  <a:schemeClr val="bg1"/>
                </a:solidFill>
                <a:latin typeface="PT Sans" pitchFamily="34" charset="0"/>
                <a:ea typeface="PT Sans" pitchFamily="34" charset="-122"/>
                <a:cs typeface="PT Sans" pitchFamily="34" charset="-120"/>
              </a:rPr>
              <a:t>How realistic are your workloads?</a:t>
            </a:r>
          </a:p>
        </p:txBody>
      </p:sp>
      <p:sp>
        <p:nvSpPr>
          <p:cNvPr id="8" name="Text 5"/>
          <p:cNvSpPr/>
          <p:nvPr/>
        </p:nvSpPr>
        <p:spPr>
          <a:xfrm>
            <a:off x="10881360" y="2461617"/>
            <a:ext cx="2268260" cy="283488"/>
          </a:xfrm>
          <a:prstGeom prst="rect">
            <a:avLst/>
          </a:prstGeom>
          <a:noFill/>
          <a:ln/>
        </p:spPr>
        <p:txBody>
          <a:bodyPr wrap="none" lIns="0" tIns="0" rIns="0" bIns="0" rtlCol="0" anchor="t"/>
          <a:lstStyle/>
          <a:p>
            <a:pPr marL="0" indent="0" algn="ctr">
              <a:lnSpc>
                <a:spcPts val="2200"/>
              </a:lnSpc>
              <a:buNone/>
            </a:pPr>
            <a:r>
              <a:rPr lang="en-US" sz="1750" b="1" dirty="0">
                <a:solidFill>
                  <a:srgbClr val="404040"/>
                </a:solidFill>
                <a:latin typeface="PT Sans Bold" pitchFamily="34" charset="0"/>
                <a:ea typeface="PT Sans Bold" pitchFamily="34" charset="-122"/>
                <a:cs typeface="PT Sans Bold" pitchFamily="34" charset="-120"/>
              </a:rPr>
              <a:t>Always On</a:t>
            </a:r>
            <a:endParaRPr lang="en-US" sz="1750" dirty="0"/>
          </a:p>
        </p:txBody>
      </p:sp>
      <p:sp>
        <p:nvSpPr>
          <p:cNvPr id="9" name="Text 6"/>
          <p:cNvSpPr/>
          <p:nvPr/>
        </p:nvSpPr>
        <p:spPr>
          <a:xfrm>
            <a:off x="10194488" y="2853928"/>
            <a:ext cx="3642122" cy="580549"/>
          </a:xfrm>
          <a:prstGeom prst="rect">
            <a:avLst/>
          </a:prstGeom>
          <a:solidFill>
            <a:srgbClr val="00B0F0"/>
          </a:solidFill>
          <a:ln/>
        </p:spPr>
        <p:txBody>
          <a:bodyPr wrap="square" lIns="0" tIns="0" rIns="0" bIns="0" rtlCol="0" anchor="t"/>
          <a:lstStyle/>
          <a:p>
            <a:pPr marL="0" indent="0" algn="ctr">
              <a:lnSpc>
                <a:spcPts val="2250"/>
              </a:lnSpc>
              <a:buNone/>
            </a:pPr>
            <a:r>
              <a:rPr lang="en-GB" sz="1400" b="1" dirty="0">
                <a:solidFill>
                  <a:schemeClr val="bg1"/>
                </a:solidFill>
                <a:latin typeface="PT Sans" pitchFamily="34" charset="0"/>
                <a:ea typeface="PT Sans" pitchFamily="34" charset="-122"/>
                <a:cs typeface="PT Sans" pitchFamily="34" charset="-120"/>
              </a:rPr>
              <a:t>How easy is it to switch off from work?</a:t>
            </a:r>
          </a:p>
        </p:txBody>
      </p:sp>
      <p:sp>
        <p:nvSpPr>
          <p:cNvPr id="11" name="Text 8"/>
          <p:cNvSpPr/>
          <p:nvPr/>
        </p:nvSpPr>
        <p:spPr>
          <a:xfrm>
            <a:off x="8924211" y="3922276"/>
            <a:ext cx="2268260" cy="283488"/>
          </a:xfrm>
          <a:prstGeom prst="rect">
            <a:avLst/>
          </a:prstGeom>
          <a:noFill/>
          <a:ln/>
        </p:spPr>
        <p:txBody>
          <a:bodyPr wrap="none" lIns="0" tIns="0" rIns="0" bIns="0" rtlCol="0" anchor="t"/>
          <a:lstStyle/>
          <a:p>
            <a:pPr marL="0" indent="0" algn="ctr">
              <a:lnSpc>
                <a:spcPts val="2200"/>
              </a:lnSpc>
              <a:buNone/>
            </a:pPr>
            <a:r>
              <a:rPr lang="en-US" sz="1750" b="1" dirty="0">
                <a:solidFill>
                  <a:srgbClr val="404040"/>
                </a:solidFill>
                <a:latin typeface="PT Sans Bold" pitchFamily="34" charset="0"/>
                <a:ea typeface="PT Sans Bold" pitchFamily="34" charset="-122"/>
                <a:cs typeface="PT Sans Bold" pitchFamily="34" charset="-120"/>
              </a:rPr>
              <a:t>Burnout Risk</a:t>
            </a:r>
            <a:endParaRPr lang="en-US" sz="1750" dirty="0"/>
          </a:p>
        </p:txBody>
      </p:sp>
      <p:sp>
        <p:nvSpPr>
          <p:cNvPr id="12" name="Text 9"/>
          <p:cNvSpPr/>
          <p:nvPr/>
        </p:nvSpPr>
        <p:spPr>
          <a:xfrm>
            <a:off x="8237339" y="4314587"/>
            <a:ext cx="3642122" cy="580549"/>
          </a:xfrm>
          <a:prstGeom prst="rect">
            <a:avLst/>
          </a:prstGeom>
          <a:solidFill>
            <a:srgbClr val="00B0F0"/>
          </a:solidFill>
          <a:ln/>
        </p:spPr>
        <p:txBody>
          <a:bodyPr wrap="square" lIns="0" tIns="0" rIns="0" bIns="0" rtlCol="0" anchor="t"/>
          <a:lstStyle/>
          <a:p>
            <a:pPr marL="0" indent="0" algn="ctr">
              <a:lnSpc>
                <a:spcPts val="2250"/>
              </a:lnSpc>
              <a:buNone/>
            </a:pPr>
            <a:r>
              <a:rPr lang="en-GB" sz="1400" b="1" dirty="0">
                <a:solidFill>
                  <a:schemeClr val="bg1"/>
                </a:solidFill>
                <a:latin typeface="PT Sans" pitchFamily="34" charset="0"/>
                <a:ea typeface="PT Sans" pitchFamily="34" charset="-122"/>
                <a:cs typeface="PT Sans" pitchFamily="34" charset="-120"/>
              </a:rPr>
              <a:t>Are there unspoken rules that add pressure?</a:t>
            </a:r>
          </a:p>
        </p:txBody>
      </p:sp>
      <p:sp>
        <p:nvSpPr>
          <p:cNvPr id="13" name="Text 10"/>
          <p:cNvSpPr/>
          <p:nvPr/>
        </p:nvSpPr>
        <p:spPr>
          <a:xfrm>
            <a:off x="6280190" y="5560102"/>
            <a:ext cx="7556421" cy="1451372"/>
          </a:xfrm>
          <a:prstGeom prst="rect">
            <a:avLst/>
          </a:prstGeom>
          <a:noFill/>
          <a:ln/>
        </p:spPr>
        <p:txBody>
          <a:bodyPr wrap="square" lIns="0" tIns="0" rIns="0" bIns="0" rtlCol="0" anchor="t"/>
          <a:lstStyle/>
          <a:p>
            <a:pPr marL="0" indent="0" algn="l">
              <a:lnSpc>
                <a:spcPts val="2250"/>
              </a:lnSpc>
              <a:buNone/>
            </a:pPr>
            <a:r>
              <a:rPr lang="en-US" sz="1400" dirty="0">
                <a:solidFill>
                  <a:srgbClr val="404040"/>
                </a:solidFill>
                <a:latin typeface="PT Sans" pitchFamily="34" charset="0"/>
                <a:ea typeface="PT Sans" pitchFamily="34" charset="-122"/>
                <a:cs typeface="PT Sans" pitchFamily="34" charset="-120"/>
              </a:rPr>
              <a:t>Workload management and boundary setting are critical factors in preventing burnout. Ask your team: "How realistic are your workloads?" This question addresses whether expectations align with available resources and capacity. </a:t>
            </a:r>
          </a:p>
          <a:p>
            <a:pPr marL="0" indent="0" algn="l">
              <a:lnSpc>
                <a:spcPts val="2250"/>
              </a:lnSpc>
              <a:buNone/>
            </a:pPr>
            <a:r>
              <a:rPr lang="en-US" sz="1400" dirty="0">
                <a:solidFill>
                  <a:srgbClr val="404040"/>
                </a:solidFill>
                <a:latin typeface="PT Sans" pitchFamily="34" charset="0"/>
                <a:ea typeface="PT Sans" pitchFamily="34" charset="-122"/>
                <a:cs typeface="PT Sans" pitchFamily="34" charset="-120"/>
              </a:rPr>
              <a:t>Also explore: </a:t>
            </a:r>
          </a:p>
          <a:p>
            <a:pPr marL="0" indent="0" algn="l">
              <a:lnSpc>
                <a:spcPts val="2250"/>
              </a:lnSpc>
              <a:buNone/>
            </a:pPr>
            <a:r>
              <a:rPr lang="en-US" sz="1400" dirty="0">
                <a:solidFill>
                  <a:srgbClr val="404040"/>
                </a:solidFill>
                <a:latin typeface="PT Sans" pitchFamily="34" charset="0"/>
                <a:ea typeface="PT Sans" pitchFamily="34" charset="-122"/>
                <a:cs typeface="PT Sans" pitchFamily="34" charset="-120"/>
              </a:rPr>
              <a:t>"How easy is it to switch off from work?" and </a:t>
            </a:r>
          </a:p>
          <a:p>
            <a:pPr marL="0" indent="0" algn="l">
              <a:lnSpc>
                <a:spcPts val="2250"/>
              </a:lnSpc>
              <a:buNone/>
            </a:pPr>
            <a:r>
              <a:rPr lang="en-US" sz="1400" dirty="0">
                <a:solidFill>
                  <a:srgbClr val="404040"/>
                </a:solidFill>
                <a:latin typeface="PT Sans" pitchFamily="34" charset="0"/>
                <a:ea typeface="PT Sans" pitchFamily="34" charset="-122"/>
                <a:cs typeface="PT Sans" pitchFamily="34" charset="-120"/>
              </a:rPr>
              <a:t>"Are there unspoken rules that add pressure?" </a:t>
            </a:r>
          </a:p>
          <a:p>
            <a:pPr marL="0" indent="0" algn="l">
              <a:lnSpc>
                <a:spcPts val="2250"/>
              </a:lnSpc>
              <a:buNone/>
            </a:pPr>
            <a:r>
              <a:rPr lang="en-US" sz="1400" dirty="0">
                <a:solidFill>
                  <a:srgbClr val="404040"/>
                </a:solidFill>
                <a:latin typeface="PT Sans" pitchFamily="34" charset="0"/>
                <a:ea typeface="PT Sans" pitchFamily="34" charset="-122"/>
                <a:cs typeface="PT Sans" pitchFamily="34" charset="-120"/>
              </a:rPr>
              <a:t>These questions help identify invisible factors that may be contributing to an always-on culture.</a:t>
            </a:r>
            <a:endParaRPr lang="en-US" sz="1400" dirty="0"/>
          </a:p>
        </p:txBody>
      </p:sp>
      <p:pic>
        <p:nvPicPr>
          <p:cNvPr id="14" name="Image 1" descr="preencoded.png"/>
          <p:cNvPicPr>
            <a:picLocks noChangeAspect="1"/>
          </p:cNvPicPr>
          <p:nvPr/>
        </p:nvPicPr>
        <p:blipFill>
          <a:blip r:embed="rId4"/>
          <a:stretch>
            <a:fillRect/>
          </a:stretch>
        </p:blipFill>
        <p:spPr>
          <a:xfrm>
            <a:off x="13456920" y="228600"/>
            <a:ext cx="944880" cy="4950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55608"/>
            <a:ext cx="4820007" cy="602456"/>
          </a:xfrm>
          <a:prstGeom prst="rect">
            <a:avLst/>
          </a:prstGeom>
          <a:noFill/>
          <a:ln/>
        </p:spPr>
        <p:txBody>
          <a:bodyPr wrap="none" lIns="0" tIns="0" rIns="0" bIns="0" rtlCol="0" anchor="t"/>
          <a:lstStyle/>
          <a:p>
            <a:pPr marL="0" indent="0" algn="l">
              <a:lnSpc>
                <a:spcPts val="4700"/>
              </a:lnSpc>
              <a:buNone/>
            </a:pPr>
            <a:r>
              <a:rPr lang="en-US" sz="3750" b="1" dirty="0">
                <a:solidFill>
                  <a:srgbClr val="404040"/>
                </a:solidFill>
                <a:latin typeface="PT Sans Bold" pitchFamily="34" charset="0"/>
                <a:ea typeface="PT Sans Bold" pitchFamily="34" charset="-122"/>
                <a:cs typeface="PT Sans Bold" pitchFamily="34" charset="-120"/>
              </a:rPr>
              <a:t>Organisational Impact</a:t>
            </a:r>
            <a:endParaRPr lang="en-US" sz="3750" dirty="0"/>
          </a:p>
        </p:txBody>
      </p:sp>
      <p:sp>
        <p:nvSpPr>
          <p:cNvPr id="4" name="Shape 1"/>
          <p:cNvSpPr/>
          <p:nvPr/>
        </p:nvSpPr>
        <p:spPr>
          <a:xfrm>
            <a:off x="793790" y="1947267"/>
            <a:ext cx="7556421" cy="4084796"/>
          </a:xfrm>
          <a:prstGeom prst="roundRect">
            <a:avLst>
              <a:gd name="adj" fmla="val 1982"/>
            </a:avLst>
          </a:prstGeom>
          <a:noFill/>
          <a:ln w="7620">
            <a:solidFill>
              <a:srgbClr val="000000">
                <a:alpha val="8000"/>
              </a:srgbClr>
            </a:solidFill>
            <a:prstDash val="solid"/>
          </a:ln>
        </p:spPr>
        <p:txBody>
          <a:bodyPr/>
          <a:lstStyle/>
          <a:p>
            <a:endParaRPr lang="en-GB"/>
          </a:p>
        </p:txBody>
      </p:sp>
      <p:sp>
        <p:nvSpPr>
          <p:cNvPr id="5" name="Shape 2"/>
          <p:cNvSpPr/>
          <p:nvPr/>
        </p:nvSpPr>
        <p:spPr>
          <a:xfrm>
            <a:off x="801410" y="1954887"/>
            <a:ext cx="7540347" cy="554831"/>
          </a:xfrm>
          <a:prstGeom prst="rect">
            <a:avLst/>
          </a:prstGeom>
          <a:solidFill>
            <a:srgbClr val="FFFFFF">
              <a:alpha val="4000"/>
            </a:srgbClr>
          </a:solidFill>
          <a:ln/>
        </p:spPr>
        <p:txBody>
          <a:bodyPr/>
          <a:lstStyle/>
          <a:p>
            <a:endParaRPr lang="en-GB"/>
          </a:p>
        </p:txBody>
      </p:sp>
      <p:sp>
        <p:nvSpPr>
          <p:cNvPr id="6" name="Text 3"/>
          <p:cNvSpPr/>
          <p:nvPr/>
        </p:nvSpPr>
        <p:spPr>
          <a:xfrm>
            <a:off x="995005" y="2078117"/>
            <a:ext cx="2123837" cy="308372"/>
          </a:xfrm>
          <a:prstGeom prst="rect">
            <a:avLst/>
          </a:prstGeom>
          <a:noFill/>
          <a:ln/>
        </p:spPr>
        <p:txBody>
          <a:bodyPr wrap="non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Question Focus</a:t>
            </a:r>
            <a:endParaRPr lang="en-US" sz="1500" dirty="0"/>
          </a:p>
        </p:txBody>
      </p:sp>
      <p:sp>
        <p:nvSpPr>
          <p:cNvPr id="7" name="Text 4"/>
          <p:cNvSpPr/>
          <p:nvPr/>
        </p:nvSpPr>
        <p:spPr>
          <a:xfrm>
            <a:off x="3511987" y="2078117"/>
            <a:ext cx="2120027" cy="308372"/>
          </a:xfrm>
          <a:prstGeom prst="rect">
            <a:avLst/>
          </a:prstGeom>
          <a:noFill/>
          <a:ln/>
        </p:spPr>
        <p:txBody>
          <a:bodyPr wrap="non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What to Ask</a:t>
            </a:r>
            <a:endParaRPr lang="en-US" sz="1500" dirty="0"/>
          </a:p>
        </p:txBody>
      </p:sp>
      <p:sp>
        <p:nvSpPr>
          <p:cNvPr id="8" name="Text 5"/>
          <p:cNvSpPr/>
          <p:nvPr/>
        </p:nvSpPr>
        <p:spPr>
          <a:xfrm>
            <a:off x="6025158" y="2078117"/>
            <a:ext cx="2123837" cy="308372"/>
          </a:xfrm>
          <a:prstGeom prst="rect">
            <a:avLst/>
          </a:prstGeom>
          <a:noFill/>
          <a:ln/>
        </p:spPr>
        <p:txBody>
          <a:bodyPr wrap="non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Why It Matters</a:t>
            </a:r>
            <a:endParaRPr lang="en-US" sz="1500" dirty="0"/>
          </a:p>
        </p:txBody>
      </p:sp>
      <p:sp>
        <p:nvSpPr>
          <p:cNvPr id="9" name="Shape 6"/>
          <p:cNvSpPr/>
          <p:nvPr/>
        </p:nvSpPr>
        <p:spPr>
          <a:xfrm>
            <a:off x="801410" y="2509718"/>
            <a:ext cx="7540347" cy="1171575"/>
          </a:xfrm>
          <a:prstGeom prst="rect">
            <a:avLst/>
          </a:prstGeom>
          <a:solidFill>
            <a:srgbClr val="00B0F0"/>
          </a:solidFill>
          <a:ln/>
        </p:spPr>
        <p:txBody>
          <a:bodyPr/>
          <a:lstStyle/>
          <a:p>
            <a:endParaRPr lang="en-GB">
              <a:solidFill>
                <a:schemeClr val="bg1"/>
              </a:solidFill>
            </a:endParaRPr>
          </a:p>
        </p:txBody>
      </p:sp>
      <p:sp>
        <p:nvSpPr>
          <p:cNvPr id="10" name="Text 7"/>
          <p:cNvSpPr/>
          <p:nvPr/>
        </p:nvSpPr>
        <p:spPr>
          <a:xfrm>
            <a:off x="995005" y="2632948"/>
            <a:ext cx="2123837" cy="616744"/>
          </a:xfrm>
          <a:prstGeom prst="rect">
            <a:avLst/>
          </a:prstGeom>
          <a:noFill/>
          <a:ln/>
        </p:spPr>
        <p:txBody>
          <a:bodyPr wrap="square" lIns="0" tIns="0" rIns="0" bIns="0" rtlCol="0" anchor="t"/>
          <a:lstStyle/>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Unintended Consequences</a:t>
            </a:r>
            <a:endParaRPr lang="en-US" sz="1500" dirty="0">
              <a:solidFill>
                <a:schemeClr val="bg1"/>
              </a:solidFill>
            </a:endParaRPr>
          </a:p>
        </p:txBody>
      </p:sp>
      <p:sp>
        <p:nvSpPr>
          <p:cNvPr id="11" name="Text 8"/>
          <p:cNvSpPr/>
          <p:nvPr/>
        </p:nvSpPr>
        <p:spPr>
          <a:xfrm>
            <a:off x="3511987" y="2632948"/>
            <a:ext cx="2120027" cy="925116"/>
          </a:xfrm>
          <a:prstGeom prst="rect">
            <a:avLst/>
          </a:prstGeom>
          <a:noFill/>
          <a:ln/>
        </p:spPr>
        <p:txBody>
          <a:bodyPr wrap="square" lIns="0" tIns="0" rIns="0" bIns="0" rtlCol="0" anchor="t"/>
          <a:lstStyle/>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"What is the organisation unintentionally doing that adds stress?"</a:t>
            </a:r>
            <a:endParaRPr lang="en-US" sz="1500" dirty="0">
              <a:solidFill>
                <a:schemeClr val="bg1"/>
              </a:solidFill>
            </a:endParaRPr>
          </a:p>
        </p:txBody>
      </p:sp>
      <p:sp>
        <p:nvSpPr>
          <p:cNvPr id="12" name="Text 9"/>
          <p:cNvSpPr/>
          <p:nvPr/>
        </p:nvSpPr>
        <p:spPr>
          <a:xfrm>
            <a:off x="6025158" y="2632948"/>
            <a:ext cx="2123837" cy="616744"/>
          </a:xfrm>
          <a:prstGeom prst="rect">
            <a:avLst/>
          </a:prstGeom>
          <a:noFill/>
          <a:ln/>
        </p:spPr>
        <p:txBody>
          <a:bodyPr wrap="square" lIns="0" tIns="0" rIns="0" bIns="0" rtlCol="0" anchor="t"/>
          <a:lstStyle/>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Reveals blind spots in policies and processes</a:t>
            </a:r>
            <a:endParaRPr lang="en-US" sz="1500" dirty="0">
              <a:solidFill>
                <a:schemeClr val="bg1"/>
              </a:solidFill>
            </a:endParaRPr>
          </a:p>
        </p:txBody>
      </p:sp>
      <p:sp>
        <p:nvSpPr>
          <p:cNvPr id="13" name="Shape 10"/>
          <p:cNvSpPr/>
          <p:nvPr/>
        </p:nvSpPr>
        <p:spPr>
          <a:xfrm>
            <a:off x="801410" y="3681293"/>
            <a:ext cx="7540347" cy="1171575"/>
          </a:xfrm>
          <a:prstGeom prst="rect">
            <a:avLst/>
          </a:prstGeom>
          <a:solidFill>
            <a:srgbClr val="FFFFFF">
              <a:alpha val="4000"/>
            </a:srgbClr>
          </a:solidFill>
          <a:ln/>
        </p:spPr>
        <p:txBody>
          <a:bodyPr/>
          <a:lstStyle/>
          <a:p>
            <a:endParaRPr lang="en-GB"/>
          </a:p>
        </p:txBody>
      </p:sp>
      <p:sp>
        <p:nvSpPr>
          <p:cNvPr id="14" name="Text 11"/>
          <p:cNvSpPr/>
          <p:nvPr/>
        </p:nvSpPr>
        <p:spPr>
          <a:xfrm>
            <a:off x="995005" y="3804523"/>
            <a:ext cx="2123837" cy="308372"/>
          </a:xfrm>
          <a:prstGeom prst="rect">
            <a:avLst/>
          </a:prstGeom>
          <a:noFill/>
          <a:ln/>
        </p:spPr>
        <p:txBody>
          <a:bodyPr wrap="non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Priority Changes</a:t>
            </a:r>
            <a:endParaRPr lang="en-US" sz="1500" dirty="0"/>
          </a:p>
        </p:txBody>
      </p:sp>
      <p:sp>
        <p:nvSpPr>
          <p:cNvPr id="15" name="Text 12"/>
          <p:cNvSpPr/>
          <p:nvPr/>
        </p:nvSpPr>
        <p:spPr>
          <a:xfrm>
            <a:off x="3511987" y="3804523"/>
            <a:ext cx="2120027" cy="925116"/>
          </a:xfrm>
          <a:prstGeom prst="rect">
            <a:avLst/>
          </a:prstGeom>
          <a:noFill/>
          <a:ln/>
        </p:spPr>
        <p:txBody>
          <a:bodyPr wrap="squar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"If you could change one thing to reduce anxiety, what would it be?"</a:t>
            </a:r>
            <a:endParaRPr lang="en-US" sz="1500" dirty="0"/>
          </a:p>
        </p:txBody>
      </p:sp>
      <p:sp>
        <p:nvSpPr>
          <p:cNvPr id="16" name="Text 13"/>
          <p:cNvSpPr/>
          <p:nvPr/>
        </p:nvSpPr>
        <p:spPr>
          <a:xfrm>
            <a:off x="6025158" y="3804523"/>
            <a:ext cx="2123837" cy="616744"/>
          </a:xfrm>
          <a:prstGeom prst="rect">
            <a:avLst/>
          </a:prstGeom>
          <a:noFill/>
          <a:ln/>
        </p:spPr>
        <p:txBody>
          <a:bodyPr wrap="squar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Identifies highest-impact intervention points</a:t>
            </a:r>
            <a:endParaRPr lang="en-US" sz="1500" dirty="0"/>
          </a:p>
        </p:txBody>
      </p:sp>
      <p:sp>
        <p:nvSpPr>
          <p:cNvPr id="17" name="Shape 14"/>
          <p:cNvSpPr/>
          <p:nvPr/>
        </p:nvSpPr>
        <p:spPr>
          <a:xfrm>
            <a:off x="801410" y="4852868"/>
            <a:ext cx="7540347" cy="1171575"/>
          </a:xfrm>
          <a:prstGeom prst="rect">
            <a:avLst/>
          </a:prstGeom>
          <a:solidFill>
            <a:srgbClr val="00B0F0"/>
          </a:solidFill>
          <a:ln/>
        </p:spPr>
        <p:txBody>
          <a:bodyPr/>
          <a:lstStyle/>
          <a:p>
            <a:endParaRPr lang="en-GB">
              <a:solidFill>
                <a:schemeClr val="bg1"/>
              </a:solidFill>
            </a:endParaRPr>
          </a:p>
        </p:txBody>
      </p:sp>
      <p:sp>
        <p:nvSpPr>
          <p:cNvPr id="18" name="Text 15"/>
          <p:cNvSpPr/>
          <p:nvPr/>
        </p:nvSpPr>
        <p:spPr>
          <a:xfrm>
            <a:off x="995005" y="4976098"/>
            <a:ext cx="2123837" cy="308372"/>
          </a:xfrm>
          <a:prstGeom prst="rect">
            <a:avLst/>
          </a:prstGeom>
          <a:noFill/>
          <a:ln/>
        </p:spPr>
        <p:txBody>
          <a:bodyPr wrap="none" lIns="0" tIns="0" rIns="0" bIns="0" rtlCol="0" anchor="t"/>
          <a:lstStyle/>
          <a:p>
            <a:pPr marL="0" indent="0" algn="l">
              <a:lnSpc>
                <a:spcPts val="2400"/>
              </a:lnSpc>
              <a:buNone/>
            </a:pPr>
            <a:r>
              <a:rPr lang="en-US" sz="1500" dirty="0" err="1">
                <a:solidFill>
                  <a:schemeClr val="bg1"/>
                </a:solidFill>
                <a:latin typeface="PT Sans" pitchFamily="34" charset="0"/>
                <a:ea typeface="PT Sans" pitchFamily="34" charset="-122"/>
                <a:cs typeface="PT Sans" pitchFamily="34" charset="-120"/>
              </a:rPr>
              <a:t>Normalised</a:t>
            </a:r>
            <a:r>
              <a:rPr lang="en-US" sz="1500" dirty="0">
                <a:solidFill>
                  <a:schemeClr val="bg1"/>
                </a:solidFill>
                <a:latin typeface="PT Sans" pitchFamily="34" charset="0"/>
                <a:ea typeface="PT Sans" pitchFamily="34" charset="-122"/>
                <a:cs typeface="PT Sans" pitchFamily="34" charset="-120"/>
              </a:rPr>
              <a:t> Stress</a:t>
            </a:r>
            <a:endParaRPr lang="en-US" sz="1500" dirty="0">
              <a:solidFill>
                <a:schemeClr val="bg1"/>
              </a:solidFill>
            </a:endParaRPr>
          </a:p>
        </p:txBody>
      </p:sp>
      <p:sp>
        <p:nvSpPr>
          <p:cNvPr id="19" name="Text 16"/>
          <p:cNvSpPr/>
          <p:nvPr/>
        </p:nvSpPr>
        <p:spPr>
          <a:xfrm>
            <a:off x="3511987" y="4976098"/>
            <a:ext cx="2120027" cy="925116"/>
          </a:xfrm>
          <a:prstGeom prst="rect">
            <a:avLst/>
          </a:prstGeom>
          <a:noFill/>
          <a:ln/>
        </p:spPr>
        <p:txBody>
          <a:bodyPr wrap="square" lIns="0" tIns="0" rIns="0" bIns="0" rtlCol="0" anchor="t"/>
          <a:lstStyle/>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"Is stress becoming normalised? What might we be overlooking?"</a:t>
            </a:r>
            <a:endParaRPr lang="en-US" sz="1500" dirty="0">
              <a:solidFill>
                <a:schemeClr val="bg1"/>
              </a:solidFill>
            </a:endParaRPr>
          </a:p>
        </p:txBody>
      </p:sp>
      <p:sp>
        <p:nvSpPr>
          <p:cNvPr id="20" name="Text 17"/>
          <p:cNvSpPr/>
          <p:nvPr/>
        </p:nvSpPr>
        <p:spPr>
          <a:xfrm>
            <a:off x="6025158" y="4976098"/>
            <a:ext cx="2123837" cy="925116"/>
          </a:xfrm>
          <a:prstGeom prst="rect">
            <a:avLst/>
          </a:prstGeom>
          <a:noFill/>
          <a:ln/>
        </p:spPr>
        <p:txBody>
          <a:bodyPr wrap="square" lIns="0" tIns="0" rIns="0" bIns="0" rtlCol="0" anchor="t"/>
          <a:lstStyle/>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Surfaces unhealthy patterns that have become invisible</a:t>
            </a:r>
            <a:endParaRPr lang="en-US" sz="1500" dirty="0">
              <a:solidFill>
                <a:schemeClr val="bg1"/>
              </a:solidFill>
            </a:endParaRPr>
          </a:p>
        </p:txBody>
      </p:sp>
      <p:sp>
        <p:nvSpPr>
          <p:cNvPr id="21" name="Text 18"/>
          <p:cNvSpPr/>
          <p:nvPr/>
        </p:nvSpPr>
        <p:spPr>
          <a:xfrm>
            <a:off x="793790" y="6248876"/>
            <a:ext cx="7556421" cy="925116"/>
          </a:xfrm>
          <a:prstGeom prst="rect">
            <a:avLst/>
          </a:prstGeom>
          <a:noFill/>
          <a:ln/>
        </p:spPr>
        <p:txBody>
          <a:bodyPr wrap="squar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These questions help teams step back and examine how organizational structures, policies, and cultural norms might be contributing to anxiety. By looking at the system rather than just individual experiences, you can identify more sustainable solutions.</a:t>
            </a:r>
            <a:endParaRPr lang="en-US" sz="1500" dirty="0"/>
          </a:p>
        </p:txBody>
      </p:sp>
      <p:sp>
        <p:nvSpPr>
          <p:cNvPr id="22" name="TextBox 21">
            <a:extLst>
              <a:ext uri="{FF2B5EF4-FFF2-40B4-BE49-F238E27FC236}">
                <a16:creationId xmlns:a16="http://schemas.microsoft.com/office/drawing/2014/main" id="{5B1BC895-4F74-BE0D-1640-3E7C6BC02540}"/>
              </a:ext>
            </a:extLst>
          </p:cNvPr>
          <p:cNvSpPr txBox="1"/>
          <p:nvPr/>
        </p:nvSpPr>
        <p:spPr>
          <a:xfrm>
            <a:off x="13056244" y="6064210"/>
            <a:ext cx="1111169" cy="369332"/>
          </a:xfrm>
          <a:prstGeom prst="rect">
            <a:avLst/>
          </a:prstGeom>
          <a:solidFill>
            <a:schemeClr val="bg1"/>
          </a:solidFill>
        </p:spPr>
        <p:txBody>
          <a:bodyPr wrap="square" rtlCol="0">
            <a:spAutoFit/>
          </a:bodyPr>
          <a:lstStyle/>
          <a:p>
            <a:r>
              <a:rPr lang="en-GB" b="1" dirty="0"/>
              <a:t>Product</a:t>
            </a:r>
          </a:p>
        </p:txBody>
      </p:sp>
      <p:sp>
        <p:nvSpPr>
          <p:cNvPr id="23" name="TextBox 22">
            <a:extLst>
              <a:ext uri="{FF2B5EF4-FFF2-40B4-BE49-F238E27FC236}">
                <a16:creationId xmlns:a16="http://schemas.microsoft.com/office/drawing/2014/main" id="{5A881C71-88A8-C4A6-5028-4B5226C0089A}"/>
              </a:ext>
            </a:extLst>
          </p:cNvPr>
          <p:cNvSpPr txBox="1"/>
          <p:nvPr/>
        </p:nvSpPr>
        <p:spPr>
          <a:xfrm>
            <a:off x="9794112" y="4433847"/>
            <a:ext cx="1111169" cy="369332"/>
          </a:xfrm>
          <a:prstGeom prst="rect">
            <a:avLst/>
          </a:prstGeom>
          <a:solidFill>
            <a:schemeClr val="bg1"/>
          </a:solidFill>
        </p:spPr>
        <p:txBody>
          <a:bodyPr wrap="square" rtlCol="0">
            <a:spAutoFit/>
          </a:bodyPr>
          <a:lstStyle/>
          <a:p>
            <a:r>
              <a:rPr lang="en-GB" b="1" dirty="0"/>
              <a:t>Exec</a:t>
            </a:r>
          </a:p>
        </p:txBody>
      </p:sp>
      <p:sp>
        <p:nvSpPr>
          <p:cNvPr id="24" name="TextBox 23">
            <a:extLst>
              <a:ext uri="{FF2B5EF4-FFF2-40B4-BE49-F238E27FC236}">
                <a16:creationId xmlns:a16="http://schemas.microsoft.com/office/drawing/2014/main" id="{3C99C671-FF07-A2B9-0B5B-5E04A07E8BDA}"/>
              </a:ext>
            </a:extLst>
          </p:cNvPr>
          <p:cNvSpPr txBox="1"/>
          <p:nvPr/>
        </p:nvSpPr>
        <p:spPr>
          <a:xfrm>
            <a:off x="12979372" y="4300914"/>
            <a:ext cx="1264911" cy="369332"/>
          </a:xfrm>
          <a:prstGeom prst="rect">
            <a:avLst/>
          </a:prstGeom>
          <a:solidFill>
            <a:schemeClr val="bg1"/>
          </a:solidFill>
        </p:spPr>
        <p:txBody>
          <a:bodyPr wrap="square" rtlCol="0">
            <a:spAutoFit/>
          </a:bodyPr>
          <a:lstStyle/>
          <a:p>
            <a:r>
              <a:rPr lang="en-GB" b="1" dirty="0"/>
              <a:t>Operations</a:t>
            </a:r>
          </a:p>
        </p:txBody>
      </p:sp>
      <p:sp>
        <p:nvSpPr>
          <p:cNvPr id="25" name="TextBox 24">
            <a:extLst>
              <a:ext uri="{FF2B5EF4-FFF2-40B4-BE49-F238E27FC236}">
                <a16:creationId xmlns:a16="http://schemas.microsoft.com/office/drawing/2014/main" id="{B88E9E30-30E5-0076-57EE-C439ECF7FB6B}"/>
              </a:ext>
            </a:extLst>
          </p:cNvPr>
          <p:cNvSpPr txBox="1"/>
          <p:nvPr/>
        </p:nvSpPr>
        <p:spPr>
          <a:xfrm>
            <a:off x="13206711" y="3897748"/>
            <a:ext cx="743334" cy="369332"/>
          </a:xfrm>
          <a:prstGeom prst="rect">
            <a:avLst/>
          </a:prstGeom>
          <a:solidFill>
            <a:schemeClr val="bg1"/>
          </a:solidFill>
        </p:spPr>
        <p:txBody>
          <a:bodyPr wrap="square" rtlCol="0">
            <a:spAutoFit/>
          </a:bodyPr>
          <a:lstStyle/>
          <a:p>
            <a:r>
              <a:rPr lang="en-GB" b="1" dirty="0"/>
              <a:t> </a:t>
            </a:r>
          </a:p>
        </p:txBody>
      </p:sp>
      <p:sp>
        <p:nvSpPr>
          <p:cNvPr id="26" name="TextBox 25">
            <a:extLst>
              <a:ext uri="{FF2B5EF4-FFF2-40B4-BE49-F238E27FC236}">
                <a16:creationId xmlns:a16="http://schemas.microsoft.com/office/drawing/2014/main" id="{B56B356B-C6AF-0262-4B44-78471AF60035}"/>
              </a:ext>
            </a:extLst>
          </p:cNvPr>
          <p:cNvSpPr txBox="1"/>
          <p:nvPr/>
        </p:nvSpPr>
        <p:spPr>
          <a:xfrm>
            <a:off x="9610846" y="1473398"/>
            <a:ext cx="1111169" cy="369332"/>
          </a:xfrm>
          <a:prstGeom prst="rect">
            <a:avLst/>
          </a:prstGeom>
          <a:solidFill>
            <a:schemeClr val="bg1"/>
          </a:solidFill>
        </p:spPr>
        <p:txBody>
          <a:bodyPr wrap="square" rtlCol="0">
            <a:spAutoFit/>
          </a:bodyPr>
          <a:lstStyle/>
          <a:p>
            <a:r>
              <a:rPr lang="en-GB" b="1" dirty="0"/>
              <a:t>Delivery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7212" y="775216"/>
            <a:ext cx="5019913" cy="627459"/>
          </a:xfrm>
          <a:prstGeom prst="rect">
            <a:avLst/>
          </a:prstGeom>
          <a:noFill/>
          <a:ln/>
        </p:spPr>
        <p:txBody>
          <a:bodyPr wrap="none" lIns="0" tIns="0" rIns="0" bIns="0" rtlCol="0" anchor="t"/>
          <a:lstStyle/>
          <a:p>
            <a:pPr marL="0" indent="0" algn="l">
              <a:lnSpc>
                <a:spcPts val="4900"/>
              </a:lnSpc>
              <a:buNone/>
            </a:pPr>
            <a:r>
              <a:rPr lang="en-US" sz="3950" b="1" dirty="0">
                <a:solidFill>
                  <a:srgbClr val="404040"/>
                </a:solidFill>
                <a:latin typeface="PT Sans Bold" pitchFamily="34" charset="0"/>
                <a:ea typeface="PT Sans Bold" pitchFamily="34" charset="-122"/>
                <a:cs typeface="PT Sans Bold" pitchFamily="34" charset="-120"/>
              </a:rPr>
              <a:t>Summary &amp; Next Steps</a:t>
            </a:r>
            <a:endParaRPr lang="en-US" sz="3950" dirty="0"/>
          </a:p>
        </p:txBody>
      </p:sp>
      <p:sp>
        <p:nvSpPr>
          <p:cNvPr id="4" name="Shape 1"/>
          <p:cNvSpPr/>
          <p:nvPr/>
        </p:nvSpPr>
        <p:spPr>
          <a:xfrm>
            <a:off x="6267212" y="1703784"/>
            <a:ext cx="150495" cy="1076325"/>
          </a:xfrm>
          <a:prstGeom prst="roundRect">
            <a:avLst>
              <a:gd name="adj" fmla="val 56039"/>
            </a:avLst>
          </a:prstGeom>
          <a:solidFill>
            <a:srgbClr val="19ABE4"/>
          </a:solidFill>
          <a:ln w="7620">
            <a:solidFill>
              <a:srgbClr val="0091CA"/>
            </a:solidFill>
            <a:prstDash val="solid"/>
          </a:ln>
        </p:spPr>
        <p:txBody>
          <a:bodyPr/>
          <a:lstStyle/>
          <a:p>
            <a:endParaRPr lang="en-GB"/>
          </a:p>
        </p:txBody>
      </p:sp>
      <p:sp>
        <p:nvSpPr>
          <p:cNvPr id="5" name="Text 2"/>
          <p:cNvSpPr/>
          <p:nvPr/>
        </p:nvSpPr>
        <p:spPr>
          <a:xfrm>
            <a:off x="6718816" y="1703784"/>
            <a:ext cx="2509957" cy="313730"/>
          </a:xfrm>
          <a:prstGeom prst="rect">
            <a:avLst/>
          </a:prstGeom>
          <a:noFill/>
          <a:ln/>
        </p:spPr>
        <p:txBody>
          <a:bodyPr wrap="none" lIns="0" tIns="0" rIns="0" bIns="0" rtlCol="0" anchor="t"/>
          <a:lstStyle/>
          <a:p>
            <a:pPr marL="0" indent="0" algn="l">
              <a:lnSpc>
                <a:spcPts val="2450"/>
              </a:lnSpc>
              <a:buNone/>
            </a:pPr>
            <a:r>
              <a:rPr lang="en-US" sz="1950" b="1" dirty="0">
                <a:solidFill>
                  <a:srgbClr val="404040"/>
                </a:solidFill>
                <a:latin typeface="PT Sans Bold" pitchFamily="34" charset="0"/>
                <a:ea typeface="PT Sans Bold" pitchFamily="34" charset="-122"/>
                <a:cs typeface="PT Sans Bold" pitchFamily="34" charset="-120"/>
              </a:rPr>
              <a:t>Create Dialogue Space</a:t>
            </a:r>
            <a:endParaRPr lang="en-US" sz="1950" dirty="0"/>
          </a:p>
        </p:txBody>
      </p:sp>
      <p:sp>
        <p:nvSpPr>
          <p:cNvPr id="6" name="Text 3"/>
          <p:cNvSpPr/>
          <p:nvPr/>
        </p:nvSpPr>
        <p:spPr>
          <a:xfrm>
            <a:off x="6718816" y="2137886"/>
            <a:ext cx="7130772" cy="642223"/>
          </a:xfrm>
          <a:prstGeom prst="rect">
            <a:avLst/>
          </a:prstGeom>
          <a:noFill/>
          <a:ln/>
        </p:spPr>
        <p:txBody>
          <a:bodyPr wrap="square" lIns="0" tIns="0" rIns="0" bIns="0" rtlCol="0" anchor="t"/>
          <a:lstStyle/>
          <a:p>
            <a:pPr marL="0" indent="0" algn="l">
              <a:lnSpc>
                <a:spcPts val="2500"/>
              </a:lnSpc>
              <a:buNone/>
            </a:pPr>
            <a:r>
              <a:rPr lang="en-US" sz="1550" dirty="0">
                <a:solidFill>
                  <a:srgbClr val="404040"/>
                </a:solidFill>
                <a:latin typeface="PT Sans" pitchFamily="34" charset="0"/>
                <a:ea typeface="PT Sans" pitchFamily="34" charset="-122"/>
                <a:cs typeface="PT Sans" pitchFamily="34" charset="-120"/>
              </a:rPr>
              <a:t>Schedule dedicated time for these conversations, ensuring all team members have an opportunity to share their perspectives in a psychologically safe environment.</a:t>
            </a:r>
            <a:endParaRPr lang="en-US" sz="1550" dirty="0"/>
          </a:p>
        </p:txBody>
      </p:sp>
      <p:sp>
        <p:nvSpPr>
          <p:cNvPr id="7" name="Shape 4"/>
          <p:cNvSpPr/>
          <p:nvPr/>
        </p:nvSpPr>
        <p:spPr>
          <a:xfrm>
            <a:off x="6568321" y="2980849"/>
            <a:ext cx="150495" cy="1076325"/>
          </a:xfrm>
          <a:prstGeom prst="roundRect">
            <a:avLst>
              <a:gd name="adj" fmla="val 56039"/>
            </a:avLst>
          </a:prstGeom>
          <a:solidFill>
            <a:srgbClr val="465359"/>
          </a:solidFill>
          <a:ln w="7620">
            <a:solidFill>
              <a:srgbClr val="5F6C72"/>
            </a:solidFill>
            <a:prstDash val="solid"/>
          </a:ln>
        </p:spPr>
        <p:txBody>
          <a:bodyPr/>
          <a:lstStyle/>
          <a:p>
            <a:endParaRPr lang="en-GB"/>
          </a:p>
        </p:txBody>
      </p:sp>
      <p:sp>
        <p:nvSpPr>
          <p:cNvPr id="8" name="Text 5"/>
          <p:cNvSpPr/>
          <p:nvPr/>
        </p:nvSpPr>
        <p:spPr>
          <a:xfrm>
            <a:off x="7019925" y="2980849"/>
            <a:ext cx="2509957" cy="313730"/>
          </a:xfrm>
          <a:prstGeom prst="rect">
            <a:avLst/>
          </a:prstGeom>
          <a:noFill/>
          <a:ln/>
        </p:spPr>
        <p:txBody>
          <a:bodyPr wrap="none" lIns="0" tIns="0" rIns="0" bIns="0" rtlCol="0" anchor="t"/>
          <a:lstStyle/>
          <a:p>
            <a:pPr marL="0" indent="0" algn="l">
              <a:lnSpc>
                <a:spcPts val="2450"/>
              </a:lnSpc>
              <a:buNone/>
            </a:pPr>
            <a:r>
              <a:rPr lang="en-US" sz="1950" b="1" dirty="0">
                <a:solidFill>
                  <a:srgbClr val="404040"/>
                </a:solidFill>
                <a:latin typeface="PT Sans Bold" pitchFamily="34" charset="0"/>
                <a:ea typeface="PT Sans Bold" pitchFamily="34" charset="-122"/>
                <a:cs typeface="PT Sans Bold" pitchFamily="34" charset="-120"/>
              </a:rPr>
              <a:t>Identify Patterns</a:t>
            </a:r>
            <a:endParaRPr lang="en-US" sz="1950" dirty="0"/>
          </a:p>
        </p:txBody>
      </p:sp>
      <p:sp>
        <p:nvSpPr>
          <p:cNvPr id="9" name="Text 6"/>
          <p:cNvSpPr/>
          <p:nvPr/>
        </p:nvSpPr>
        <p:spPr>
          <a:xfrm>
            <a:off x="7019925" y="3414951"/>
            <a:ext cx="6829663" cy="642223"/>
          </a:xfrm>
          <a:prstGeom prst="rect">
            <a:avLst/>
          </a:prstGeom>
          <a:noFill/>
          <a:ln/>
        </p:spPr>
        <p:txBody>
          <a:bodyPr wrap="square" lIns="0" tIns="0" rIns="0" bIns="0" rtlCol="0" anchor="t"/>
          <a:lstStyle/>
          <a:p>
            <a:pPr marL="0" indent="0" algn="l">
              <a:lnSpc>
                <a:spcPts val="2500"/>
              </a:lnSpc>
              <a:buNone/>
            </a:pPr>
            <a:r>
              <a:rPr lang="en-US" sz="1550" dirty="0">
                <a:solidFill>
                  <a:srgbClr val="404040"/>
                </a:solidFill>
                <a:latin typeface="PT Sans" pitchFamily="34" charset="0"/>
                <a:ea typeface="PT Sans" pitchFamily="34" charset="-122"/>
                <a:cs typeface="PT Sans" pitchFamily="34" charset="-120"/>
              </a:rPr>
              <a:t>Look for common themes across responses and validate shared experiences. This helps team members see that they're not alone in their challenges.</a:t>
            </a:r>
            <a:endParaRPr lang="en-US" sz="1550" dirty="0"/>
          </a:p>
        </p:txBody>
      </p:sp>
      <p:sp>
        <p:nvSpPr>
          <p:cNvPr id="10" name="Shape 7"/>
          <p:cNvSpPr/>
          <p:nvPr/>
        </p:nvSpPr>
        <p:spPr>
          <a:xfrm>
            <a:off x="6869549" y="4257913"/>
            <a:ext cx="150495" cy="1397437"/>
          </a:xfrm>
          <a:prstGeom prst="roundRect">
            <a:avLst>
              <a:gd name="adj" fmla="val 56039"/>
            </a:avLst>
          </a:prstGeom>
          <a:solidFill>
            <a:srgbClr val="91969A"/>
          </a:solidFill>
          <a:ln w="7620">
            <a:solidFill>
              <a:srgbClr val="777C80"/>
            </a:solidFill>
            <a:prstDash val="solid"/>
          </a:ln>
        </p:spPr>
        <p:txBody>
          <a:bodyPr/>
          <a:lstStyle/>
          <a:p>
            <a:endParaRPr lang="en-GB"/>
          </a:p>
        </p:txBody>
      </p:sp>
      <p:sp>
        <p:nvSpPr>
          <p:cNvPr id="11" name="Text 8"/>
          <p:cNvSpPr/>
          <p:nvPr/>
        </p:nvSpPr>
        <p:spPr>
          <a:xfrm>
            <a:off x="7321153" y="4257913"/>
            <a:ext cx="2509957" cy="313730"/>
          </a:xfrm>
          <a:prstGeom prst="rect">
            <a:avLst/>
          </a:prstGeom>
          <a:noFill/>
          <a:ln/>
        </p:spPr>
        <p:txBody>
          <a:bodyPr wrap="none" lIns="0" tIns="0" rIns="0" bIns="0" rtlCol="0" anchor="t"/>
          <a:lstStyle/>
          <a:p>
            <a:pPr marL="0" indent="0" algn="l">
              <a:lnSpc>
                <a:spcPts val="2450"/>
              </a:lnSpc>
              <a:buNone/>
            </a:pPr>
            <a:r>
              <a:rPr lang="en-US" sz="1950" b="1" dirty="0">
                <a:solidFill>
                  <a:srgbClr val="404040"/>
                </a:solidFill>
                <a:latin typeface="PT Sans Bold" pitchFamily="34" charset="0"/>
                <a:ea typeface="PT Sans Bold" pitchFamily="34" charset="-122"/>
                <a:cs typeface="PT Sans Bold" pitchFamily="34" charset="-120"/>
              </a:rPr>
              <a:t>Take Meaningful Action</a:t>
            </a:r>
            <a:endParaRPr lang="en-US" sz="1950" dirty="0"/>
          </a:p>
        </p:txBody>
      </p:sp>
      <p:sp>
        <p:nvSpPr>
          <p:cNvPr id="12" name="Text 9"/>
          <p:cNvSpPr/>
          <p:nvPr/>
        </p:nvSpPr>
        <p:spPr>
          <a:xfrm>
            <a:off x="7321153" y="4692015"/>
            <a:ext cx="6528435" cy="963335"/>
          </a:xfrm>
          <a:prstGeom prst="rect">
            <a:avLst/>
          </a:prstGeom>
          <a:noFill/>
          <a:ln/>
        </p:spPr>
        <p:txBody>
          <a:bodyPr wrap="square" lIns="0" tIns="0" rIns="0" bIns="0" rtlCol="0" anchor="t"/>
          <a:lstStyle/>
          <a:p>
            <a:pPr marL="0" indent="0" algn="l">
              <a:lnSpc>
                <a:spcPts val="2500"/>
              </a:lnSpc>
              <a:buNone/>
            </a:pPr>
            <a:r>
              <a:rPr lang="en-US" sz="1550" dirty="0">
                <a:solidFill>
                  <a:srgbClr val="404040"/>
                </a:solidFill>
                <a:latin typeface="PT Sans" pitchFamily="34" charset="0"/>
                <a:ea typeface="PT Sans" pitchFamily="34" charset="-122"/>
                <a:cs typeface="PT Sans" pitchFamily="34" charset="-120"/>
              </a:rPr>
              <a:t>Commit to addressing at least some of the insights gathered, even if the changes seem small. Small, consistent improvements build trust in the process.</a:t>
            </a:r>
            <a:endParaRPr lang="en-US" sz="1550" dirty="0"/>
          </a:p>
        </p:txBody>
      </p:sp>
      <p:sp>
        <p:nvSpPr>
          <p:cNvPr id="13" name="Shape 10"/>
          <p:cNvSpPr/>
          <p:nvPr/>
        </p:nvSpPr>
        <p:spPr>
          <a:xfrm>
            <a:off x="7170777" y="5856089"/>
            <a:ext cx="150495" cy="1397437"/>
          </a:xfrm>
          <a:prstGeom prst="roundRect">
            <a:avLst>
              <a:gd name="adj" fmla="val 56039"/>
            </a:avLst>
          </a:prstGeom>
          <a:solidFill>
            <a:srgbClr val="19ABE4"/>
          </a:solidFill>
          <a:ln w="7620">
            <a:solidFill>
              <a:srgbClr val="0091CA"/>
            </a:solidFill>
            <a:prstDash val="solid"/>
          </a:ln>
        </p:spPr>
        <p:txBody>
          <a:bodyPr/>
          <a:lstStyle/>
          <a:p>
            <a:endParaRPr lang="en-GB"/>
          </a:p>
        </p:txBody>
      </p:sp>
      <p:sp>
        <p:nvSpPr>
          <p:cNvPr id="14" name="Text 11"/>
          <p:cNvSpPr/>
          <p:nvPr/>
        </p:nvSpPr>
        <p:spPr>
          <a:xfrm>
            <a:off x="7622381" y="5856089"/>
            <a:ext cx="2509957" cy="313730"/>
          </a:xfrm>
          <a:prstGeom prst="rect">
            <a:avLst/>
          </a:prstGeom>
          <a:noFill/>
          <a:ln/>
        </p:spPr>
        <p:txBody>
          <a:bodyPr wrap="none" lIns="0" tIns="0" rIns="0" bIns="0" rtlCol="0" anchor="t"/>
          <a:lstStyle/>
          <a:p>
            <a:pPr marL="0" indent="0" algn="l">
              <a:lnSpc>
                <a:spcPts val="2450"/>
              </a:lnSpc>
              <a:buNone/>
            </a:pPr>
            <a:r>
              <a:rPr lang="en-US" sz="1950" b="1" dirty="0">
                <a:solidFill>
                  <a:srgbClr val="404040"/>
                </a:solidFill>
                <a:latin typeface="PT Sans Bold" pitchFamily="34" charset="0"/>
                <a:ea typeface="PT Sans Bold" pitchFamily="34" charset="-122"/>
                <a:cs typeface="PT Sans Bold" pitchFamily="34" charset="-120"/>
              </a:rPr>
              <a:t>Ensure Ongoing Safety</a:t>
            </a:r>
            <a:endParaRPr lang="en-US" sz="1950" dirty="0"/>
          </a:p>
        </p:txBody>
      </p:sp>
      <p:sp>
        <p:nvSpPr>
          <p:cNvPr id="15" name="Text 12"/>
          <p:cNvSpPr/>
          <p:nvPr/>
        </p:nvSpPr>
        <p:spPr>
          <a:xfrm>
            <a:off x="7622381" y="6290191"/>
            <a:ext cx="6227207" cy="963335"/>
          </a:xfrm>
          <a:prstGeom prst="rect">
            <a:avLst/>
          </a:prstGeom>
          <a:noFill/>
          <a:ln/>
        </p:spPr>
        <p:txBody>
          <a:bodyPr wrap="square" lIns="0" tIns="0" rIns="0" bIns="0" rtlCol="0" anchor="t"/>
          <a:lstStyle/>
          <a:p>
            <a:pPr marL="0" indent="0" algn="l">
              <a:lnSpc>
                <a:spcPts val="2500"/>
              </a:lnSpc>
              <a:buNone/>
            </a:pPr>
            <a:r>
              <a:rPr lang="en-US" sz="1550" dirty="0">
                <a:solidFill>
                  <a:srgbClr val="404040"/>
                </a:solidFill>
                <a:latin typeface="PT Sans" pitchFamily="34" charset="0"/>
                <a:ea typeface="PT Sans" pitchFamily="34" charset="-122"/>
                <a:cs typeface="PT Sans" pitchFamily="34" charset="-120"/>
              </a:rPr>
              <a:t>Continue to strengthen psychological safety in all team interactions, reinforcing that vulnerability is welcomed and concerns are taken seriously.</a:t>
            </a:r>
            <a:endParaRPr lang="en-US" sz="1550" dirty="0"/>
          </a:p>
        </p:txBody>
      </p:sp>
      <p:pic>
        <p:nvPicPr>
          <p:cNvPr id="16" name="Image 1" descr="preencoded.png"/>
          <p:cNvPicPr>
            <a:picLocks noChangeAspect="1"/>
          </p:cNvPicPr>
          <p:nvPr/>
        </p:nvPicPr>
        <p:blipFill>
          <a:blip r:embed="rId4"/>
          <a:stretch>
            <a:fillRect/>
          </a:stretch>
        </p:blipFill>
        <p:spPr>
          <a:xfrm>
            <a:off x="13456920" y="228600"/>
            <a:ext cx="944880" cy="4950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418f2a-93eb-4bd3-977e-09579b3c8e6c">
      <Terms xmlns="http://schemas.microsoft.com/office/infopath/2007/PartnerControls"/>
    </lcf76f155ced4ddcb4097134ff3c332f>
    <TaxCatchAll xmlns="0e33d2ea-29d4-4420-bb89-a24c907425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41EC5DE987024698417ACFDB913066" ma:contentTypeVersion="17" ma:contentTypeDescription="Create a new document." ma:contentTypeScope="" ma:versionID="6b945d666fa73415ffaed821182b9cdb">
  <xsd:schema xmlns:xsd="http://www.w3.org/2001/XMLSchema" xmlns:xs="http://www.w3.org/2001/XMLSchema" xmlns:p="http://schemas.microsoft.com/office/2006/metadata/properties" xmlns:ns2="f5418f2a-93eb-4bd3-977e-09579b3c8e6c" xmlns:ns3="0e33d2ea-29d4-4420-bb89-a24c9074254d" targetNamespace="http://schemas.microsoft.com/office/2006/metadata/properties" ma:root="true" ma:fieldsID="f53f3d6e2a1c0426dbe234d2f1bb3a00" ns2:_="" ns3:_="">
    <xsd:import namespace="f5418f2a-93eb-4bd3-977e-09579b3c8e6c"/>
    <xsd:import namespace="0e33d2ea-29d4-4420-bb89-a24c90742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18f2a-93eb-4bd3-977e-09579b3c8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7acee04-5488-4962-97ef-855e2159bb7c"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33d2ea-29d4-4420-bb89-a24c9074254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14ce4ea-9bff-48f5-b0c2-466169dbd756}" ma:internalName="TaxCatchAll" ma:showField="CatchAllData" ma:web="0e33d2ea-29d4-4420-bb89-a24c9074254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3E747-CE81-450C-AE9C-5D24F70FCFFC}">
  <ds:schemaRefs>
    <ds:schemaRef ds:uri="http://schemas.microsoft.com/office/2006/metadata/properties"/>
    <ds:schemaRef ds:uri="http://schemas.microsoft.com/office/infopath/2007/PartnerControls"/>
    <ds:schemaRef ds:uri="f5418f2a-93eb-4bd3-977e-09579b3c8e6c"/>
    <ds:schemaRef ds:uri="0e33d2ea-29d4-4420-bb89-a24c9074254d"/>
  </ds:schemaRefs>
</ds:datastoreItem>
</file>

<file path=customXml/itemProps2.xml><?xml version="1.0" encoding="utf-8"?>
<ds:datastoreItem xmlns:ds="http://schemas.openxmlformats.org/officeDocument/2006/customXml" ds:itemID="{A5CC2118-6218-4A8E-AAB8-3A2F138DF539}">
  <ds:schemaRefs>
    <ds:schemaRef ds:uri="http://schemas.microsoft.com/sharepoint/v3/contenttype/forms"/>
  </ds:schemaRefs>
</ds:datastoreItem>
</file>

<file path=customXml/itemProps3.xml><?xml version="1.0" encoding="utf-8"?>
<ds:datastoreItem xmlns:ds="http://schemas.openxmlformats.org/officeDocument/2006/customXml" ds:itemID="{57EB07B1-7AD6-44C2-B850-E0BDD3406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418f2a-93eb-4bd3-977e-09579b3c8e6c"/>
    <ds:schemaRef ds:uri="0e33d2ea-29d4-4420-bb89-a24c90742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934</Words>
  <Application>Microsoft Office PowerPoint</Application>
  <PresentationFormat>Custom</PresentationFormat>
  <Paragraphs>102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PT Sans Bold</vt:lpstr>
      <vt:lpstr>PT Sans</vt:lpstr>
      <vt:lpstr>PT Sans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Mark Simpson</cp:lastModifiedBy>
  <cp:revision>2</cp:revision>
  <dcterms:created xsi:type="dcterms:W3CDTF">2025-04-09T17:52:34Z</dcterms:created>
  <dcterms:modified xsi:type="dcterms:W3CDTF">2025-04-10T08:51:19Z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0x0101005C41EC5DE987024698417ACFDB913066</vt:lpwstr>
  </property>
</Properties>
</file>