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50" r:id="rId2"/>
    <p:sldId id="481" r:id="rId3"/>
    <p:sldId id="764" r:id="rId4"/>
    <p:sldId id="553" r:id="rId5"/>
    <p:sldId id="587" r:id="rId6"/>
    <p:sldId id="588" r:id="rId7"/>
    <p:sldId id="768" r:id="rId8"/>
    <p:sldId id="622"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11" r:id="rId31"/>
    <p:sldId id="612" r:id="rId32"/>
    <p:sldId id="613" r:id="rId33"/>
    <p:sldId id="614" r:id="rId34"/>
    <p:sldId id="615" r:id="rId35"/>
    <p:sldId id="616" r:id="rId36"/>
    <p:sldId id="617" r:id="rId37"/>
    <p:sldId id="618" r:id="rId38"/>
    <p:sldId id="619" r:id="rId39"/>
    <p:sldId id="620" r:id="rId40"/>
    <p:sldId id="621" r:id="rId41"/>
    <p:sldId id="623" r:id="rId42"/>
    <p:sldId id="624" r:id="rId43"/>
    <p:sldId id="625" r:id="rId44"/>
    <p:sldId id="626" r:id="rId45"/>
    <p:sldId id="627" r:id="rId46"/>
    <p:sldId id="628" r:id="rId47"/>
    <p:sldId id="629" r:id="rId48"/>
    <p:sldId id="638" r:id="rId49"/>
    <p:sldId id="639" r:id="rId50"/>
    <p:sldId id="633" r:id="rId51"/>
    <p:sldId id="640" r:id="rId52"/>
    <p:sldId id="461" r:id="rId53"/>
    <p:sldId id="767" r:id="rId54"/>
    <p:sldId id="636" r:id="rId55"/>
    <p:sldId id="64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1CADE4"/>
    <a:srgbClr val="66A2D8"/>
    <a:srgbClr val="86D6DE"/>
    <a:srgbClr val="00A1DA"/>
    <a:srgbClr val="75B44A"/>
    <a:srgbClr val="C92962"/>
    <a:srgbClr val="DB843D"/>
    <a:srgbClr val="4572A7"/>
    <a:srgbClr val="AA4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4572A7"/>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200A-4A17-8F58-E68FA4545306}"/>
              </c:ext>
            </c:extLst>
          </c:dPt>
          <c:dPt>
            <c:idx val="1"/>
            <c:bubble3D val="0"/>
            <c:spPr>
              <a:solidFill>
                <a:srgbClr val="AA464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200A-4A17-8F58-E68FA4545306}"/>
              </c:ext>
            </c:extLst>
          </c:dPt>
          <c:dPt>
            <c:idx val="2"/>
            <c:bubble3D val="0"/>
            <c:spPr>
              <a:solidFill>
                <a:srgbClr val="89A54E"/>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00A-4A17-8F58-E68FA4545306}"/>
              </c:ext>
            </c:extLst>
          </c:dPt>
          <c:dPt>
            <c:idx val="3"/>
            <c:bubble3D val="0"/>
            <c:spPr>
              <a:solidFill>
                <a:srgbClr val="71588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200A-4A17-8F58-E68FA4545306}"/>
              </c:ext>
            </c:extLst>
          </c:dPt>
          <c:dPt>
            <c:idx val="4"/>
            <c:bubble3D val="0"/>
            <c:spPr>
              <a:solidFill>
                <a:srgbClr val="4198A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00A-4A17-8F58-E68FA4545306}"/>
              </c:ext>
            </c:extLst>
          </c:dPt>
          <c:dPt>
            <c:idx val="5"/>
            <c:bubble3D val="0"/>
            <c:spPr>
              <a:solidFill>
                <a:srgbClr val="DB843D"/>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00A-4A17-8F58-E68FA4545306}"/>
              </c:ext>
            </c:extLst>
          </c:dPt>
          <c:dPt>
            <c:idx val="6"/>
            <c:bubble3D val="0"/>
            <c:spPr>
              <a:solidFill>
                <a:srgbClr val="00A1DA"/>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200A-4A17-8F58-E68FA4545306}"/>
              </c:ext>
            </c:extLst>
          </c:dPt>
          <c:dPt>
            <c:idx val="7"/>
            <c:bubble3D val="0"/>
            <c:spPr>
              <a:solidFill>
                <a:srgbClr val="C9296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00A-4A17-8F58-E68FA4545306}"/>
              </c:ext>
            </c:extLst>
          </c:dPt>
          <c:dPt>
            <c:idx val="8"/>
            <c:bubble3D val="0"/>
            <c:spPr>
              <a:solidFill>
                <a:srgbClr val="75B44A"/>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00A-4A17-8F58-E68FA4545306}"/>
              </c:ext>
            </c:extLst>
          </c:dPt>
          <c:dLbls>
            <c:delete val="1"/>
          </c:dLbls>
          <c:cat>
            <c:strRef>
              <c:f>Sheet1!$A$2:$A$10</c:f>
              <c:strCache>
                <c:ptCount val="4"/>
                <c:pt idx="0">
                  <c:v>Establish the need for change</c:v>
                </c:pt>
                <c:pt idx="1">
                  <c:v>2nd Qtr</c:v>
                </c:pt>
                <c:pt idx="2">
                  <c:v>3rd Qtr</c:v>
                </c:pt>
                <c:pt idx="3">
                  <c:v>4th Qtr</c:v>
                </c:pt>
              </c:strCache>
            </c:strRef>
          </c:cat>
          <c:val>
            <c:numRef>
              <c:f>Sheet1!$B$2:$B$10</c:f>
              <c:numCache>
                <c:formatCode>General</c:formatCode>
                <c:ptCount val="9"/>
                <c:pt idx="0" formatCode="d\-mmm">
                  <c:v>0.111111</c:v>
                </c:pt>
                <c:pt idx="1">
                  <c:v>0.11111</c:v>
                </c:pt>
                <c:pt idx="2">
                  <c:v>0.11111</c:v>
                </c:pt>
                <c:pt idx="3">
                  <c:v>0.11111</c:v>
                </c:pt>
                <c:pt idx="4">
                  <c:v>0.11111</c:v>
                </c:pt>
                <c:pt idx="5">
                  <c:v>0.11111</c:v>
                </c:pt>
                <c:pt idx="6">
                  <c:v>0.11111</c:v>
                </c:pt>
                <c:pt idx="7">
                  <c:v>0.11111</c:v>
                </c:pt>
                <c:pt idx="8">
                  <c:v>0.11111</c:v>
                </c:pt>
              </c:numCache>
            </c:numRef>
          </c:val>
          <c:extLst>
            <c:ext xmlns:c16="http://schemas.microsoft.com/office/drawing/2014/chart" uri="{C3380CC4-5D6E-409C-BE32-E72D297353CC}">
              <c16:uniqueId val="{00000000-200A-4A17-8F58-E68FA454530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3D679-73D5-45F4-B06B-C47E4B93FBD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8C09BDC3-A09F-4BEA-89D2-B03BA15B75C1}">
      <dgm:prSet phldrT="[Text]"/>
      <dgm:spPr>
        <a:solidFill>
          <a:srgbClr val="86D6DE"/>
        </a:solidFill>
      </dgm:spPr>
      <dgm:t>
        <a:bodyPr/>
        <a:lstStyle/>
        <a:p>
          <a:r>
            <a:rPr lang="en-GB" dirty="0"/>
            <a:t>Imperative</a:t>
          </a:r>
        </a:p>
      </dgm:t>
    </dgm:pt>
    <dgm:pt modelId="{CC2BB132-4C15-4883-865F-522AC34A7A38}" type="parTrans" cxnId="{C2FBD46B-4EFC-494C-8538-BCCB829D2D1F}">
      <dgm:prSet/>
      <dgm:spPr/>
      <dgm:t>
        <a:bodyPr/>
        <a:lstStyle/>
        <a:p>
          <a:endParaRPr lang="en-GB"/>
        </a:p>
      </dgm:t>
    </dgm:pt>
    <dgm:pt modelId="{675156D3-E961-4B3F-A897-12BAE850DBD2}" type="sibTrans" cxnId="{C2FBD46B-4EFC-494C-8538-BCCB829D2D1F}">
      <dgm:prSet/>
      <dgm:spPr/>
      <dgm:t>
        <a:bodyPr/>
        <a:lstStyle/>
        <a:p>
          <a:endParaRPr lang="en-GB"/>
        </a:p>
      </dgm:t>
    </dgm:pt>
    <dgm:pt modelId="{4B87A339-C8EA-40BC-A259-C0714CAA03CB}">
      <dgm:prSet phldrT="[Text]"/>
      <dgm:spPr>
        <a:solidFill>
          <a:srgbClr val="66A2D8"/>
        </a:solidFill>
      </dgm:spPr>
      <dgm:t>
        <a:bodyPr/>
        <a:lstStyle/>
        <a:p>
          <a:r>
            <a:rPr lang="en-GB" dirty="0"/>
            <a:t>Readiness</a:t>
          </a:r>
        </a:p>
      </dgm:t>
    </dgm:pt>
    <dgm:pt modelId="{A5DC8E90-8131-4244-8BC6-67447845098A}" type="parTrans" cxnId="{C71FE2BA-2AD0-4278-B237-50DA92D9AB96}">
      <dgm:prSet/>
      <dgm:spPr/>
      <dgm:t>
        <a:bodyPr/>
        <a:lstStyle/>
        <a:p>
          <a:endParaRPr lang="en-GB"/>
        </a:p>
      </dgm:t>
    </dgm:pt>
    <dgm:pt modelId="{FB459D58-EA8B-4688-9EE3-A630512456D3}" type="sibTrans" cxnId="{C71FE2BA-2AD0-4278-B237-50DA92D9AB96}">
      <dgm:prSet/>
      <dgm:spPr/>
      <dgm:t>
        <a:bodyPr/>
        <a:lstStyle/>
        <a:p>
          <a:endParaRPr lang="en-GB"/>
        </a:p>
      </dgm:t>
    </dgm:pt>
    <dgm:pt modelId="{E5B48B5E-7F42-4251-99A6-A8D2A90DFE23}">
      <dgm:prSet phldrT="[Text]"/>
      <dgm:spPr>
        <a:solidFill>
          <a:schemeClr val="accent5">
            <a:lumMod val="75000"/>
          </a:schemeClr>
        </a:solidFill>
      </dgm:spPr>
      <dgm:t>
        <a:bodyPr/>
        <a:lstStyle/>
        <a:p>
          <a:r>
            <a:rPr lang="en-GB" dirty="0"/>
            <a:t>Implementation</a:t>
          </a:r>
        </a:p>
      </dgm:t>
    </dgm:pt>
    <dgm:pt modelId="{4D164E76-96AC-4DBB-9B4B-308D5AA18AE4}" type="parTrans" cxnId="{1E28B0DA-0B06-41D9-A8B2-A1470652021A}">
      <dgm:prSet/>
      <dgm:spPr/>
      <dgm:t>
        <a:bodyPr/>
        <a:lstStyle/>
        <a:p>
          <a:endParaRPr lang="en-GB"/>
        </a:p>
      </dgm:t>
    </dgm:pt>
    <dgm:pt modelId="{0379FABD-1355-4056-891F-350C78DED1F7}" type="sibTrans" cxnId="{1E28B0DA-0B06-41D9-A8B2-A1470652021A}">
      <dgm:prSet/>
      <dgm:spPr/>
      <dgm:t>
        <a:bodyPr/>
        <a:lstStyle/>
        <a:p>
          <a:endParaRPr lang="en-GB"/>
        </a:p>
      </dgm:t>
    </dgm:pt>
    <dgm:pt modelId="{259D7818-39B2-4833-80AF-61B4A5C0365A}">
      <dgm:prSet/>
      <dgm:spPr>
        <a:solidFill>
          <a:schemeClr val="accent5">
            <a:lumMod val="50000"/>
          </a:schemeClr>
        </a:solidFill>
      </dgm:spPr>
      <dgm:t>
        <a:bodyPr/>
        <a:lstStyle/>
        <a:p>
          <a:r>
            <a:rPr lang="en-GB" dirty="0"/>
            <a:t>Gain</a:t>
          </a:r>
        </a:p>
      </dgm:t>
    </dgm:pt>
    <dgm:pt modelId="{1E0646B5-94DE-4FBB-B78D-F649E3613116}" type="parTrans" cxnId="{303B5FFD-7BA8-48AE-9E2F-D1330076A773}">
      <dgm:prSet/>
      <dgm:spPr/>
      <dgm:t>
        <a:bodyPr/>
        <a:lstStyle/>
        <a:p>
          <a:endParaRPr lang="en-GB"/>
        </a:p>
      </dgm:t>
    </dgm:pt>
    <dgm:pt modelId="{E0A329FE-EB9C-4BFB-A091-45903502CC48}" type="sibTrans" cxnId="{303B5FFD-7BA8-48AE-9E2F-D1330076A773}">
      <dgm:prSet/>
      <dgm:spPr/>
      <dgm:t>
        <a:bodyPr/>
        <a:lstStyle/>
        <a:p>
          <a:endParaRPr lang="en-GB"/>
        </a:p>
      </dgm:t>
    </dgm:pt>
    <dgm:pt modelId="{FC70E63D-E94D-47C5-98BF-9EDAF0CAB2EA}" type="pres">
      <dgm:prSet presAssocID="{4B53D679-73D5-45F4-B06B-C47E4B93FBD7}" presName="Name0" presStyleCnt="0">
        <dgm:presLayoutVars>
          <dgm:dir/>
          <dgm:resizeHandles val="exact"/>
        </dgm:presLayoutVars>
      </dgm:prSet>
      <dgm:spPr/>
    </dgm:pt>
    <dgm:pt modelId="{B7165E0E-774A-476C-B443-29D6E23C54BF}" type="pres">
      <dgm:prSet presAssocID="{8C09BDC3-A09F-4BEA-89D2-B03BA15B75C1}" presName="node" presStyleLbl="node1" presStyleIdx="0" presStyleCnt="4">
        <dgm:presLayoutVars>
          <dgm:bulletEnabled val="1"/>
        </dgm:presLayoutVars>
      </dgm:prSet>
      <dgm:spPr/>
    </dgm:pt>
    <dgm:pt modelId="{86DB7F19-2090-483B-92C5-564D59FE1C18}" type="pres">
      <dgm:prSet presAssocID="{675156D3-E961-4B3F-A897-12BAE850DBD2}" presName="sibTrans" presStyleCnt="0"/>
      <dgm:spPr/>
    </dgm:pt>
    <dgm:pt modelId="{857A6E7F-7D91-4860-A757-01E4EDBB62C3}" type="pres">
      <dgm:prSet presAssocID="{4B87A339-C8EA-40BC-A259-C0714CAA03CB}" presName="node" presStyleLbl="node1" presStyleIdx="1" presStyleCnt="4">
        <dgm:presLayoutVars>
          <dgm:bulletEnabled val="1"/>
        </dgm:presLayoutVars>
      </dgm:prSet>
      <dgm:spPr/>
    </dgm:pt>
    <dgm:pt modelId="{B42F6800-9FD6-4404-8132-1AB6CD9C76B6}" type="pres">
      <dgm:prSet presAssocID="{FB459D58-EA8B-4688-9EE3-A630512456D3}" presName="sibTrans" presStyleCnt="0"/>
      <dgm:spPr/>
    </dgm:pt>
    <dgm:pt modelId="{5F62654F-E295-49D5-A6AA-5F9AAC5BB7E8}" type="pres">
      <dgm:prSet presAssocID="{E5B48B5E-7F42-4251-99A6-A8D2A90DFE23}" presName="node" presStyleLbl="node1" presStyleIdx="2" presStyleCnt="4">
        <dgm:presLayoutVars>
          <dgm:bulletEnabled val="1"/>
        </dgm:presLayoutVars>
      </dgm:prSet>
      <dgm:spPr/>
    </dgm:pt>
    <dgm:pt modelId="{92DA0C4F-9C32-4000-AE2E-BC125851FD0E}" type="pres">
      <dgm:prSet presAssocID="{0379FABD-1355-4056-891F-350C78DED1F7}" presName="sibTrans" presStyleCnt="0"/>
      <dgm:spPr/>
    </dgm:pt>
    <dgm:pt modelId="{DD1F3966-F5C8-481B-9977-FFA4996E1DE0}" type="pres">
      <dgm:prSet presAssocID="{259D7818-39B2-4833-80AF-61B4A5C0365A}" presName="node" presStyleLbl="node1" presStyleIdx="3" presStyleCnt="4">
        <dgm:presLayoutVars>
          <dgm:bulletEnabled val="1"/>
        </dgm:presLayoutVars>
      </dgm:prSet>
      <dgm:spPr/>
    </dgm:pt>
  </dgm:ptLst>
  <dgm:cxnLst>
    <dgm:cxn modelId="{C2FBD46B-4EFC-494C-8538-BCCB829D2D1F}" srcId="{4B53D679-73D5-45F4-B06B-C47E4B93FBD7}" destId="{8C09BDC3-A09F-4BEA-89D2-B03BA15B75C1}" srcOrd="0" destOrd="0" parTransId="{CC2BB132-4C15-4883-865F-522AC34A7A38}" sibTransId="{675156D3-E961-4B3F-A897-12BAE850DBD2}"/>
    <dgm:cxn modelId="{F9180977-E0BD-4CE5-B874-7A59565BFA10}" type="presOf" srcId="{4B53D679-73D5-45F4-B06B-C47E4B93FBD7}" destId="{FC70E63D-E94D-47C5-98BF-9EDAF0CAB2EA}" srcOrd="0" destOrd="0" presId="urn:microsoft.com/office/officeart/2005/8/layout/hList6"/>
    <dgm:cxn modelId="{AAC5F577-990C-44CC-8B2C-66F694A25B54}" type="presOf" srcId="{8C09BDC3-A09F-4BEA-89D2-B03BA15B75C1}" destId="{B7165E0E-774A-476C-B443-29D6E23C54BF}" srcOrd="0" destOrd="0" presId="urn:microsoft.com/office/officeart/2005/8/layout/hList6"/>
    <dgm:cxn modelId="{0ECE6479-E842-41E6-AB1F-E02DB6892F0E}" type="presOf" srcId="{259D7818-39B2-4833-80AF-61B4A5C0365A}" destId="{DD1F3966-F5C8-481B-9977-FFA4996E1DE0}" srcOrd="0" destOrd="0" presId="urn:microsoft.com/office/officeart/2005/8/layout/hList6"/>
    <dgm:cxn modelId="{5A7EE07F-F2E4-4DBF-AB57-7C69E2D0D829}" type="presOf" srcId="{4B87A339-C8EA-40BC-A259-C0714CAA03CB}" destId="{857A6E7F-7D91-4860-A757-01E4EDBB62C3}" srcOrd="0" destOrd="0" presId="urn:microsoft.com/office/officeart/2005/8/layout/hList6"/>
    <dgm:cxn modelId="{FB644698-15F0-4FDC-BFF7-A53545DA9575}" type="presOf" srcId="{E5B48B5E-7F42-4251-99A6-A8D2A90DFE23}" destId="{5F62654F-E295-49D5-A6AA-5F9AAC5BB7E8}" srcOrd="0" destOrd="0" presId="urn:microsoft.com/office/officeart/2005/8/layout/hList6"/>
    <dgm:cxn modelId="{C71FE2BA-2AD0-4278-B237-50DA92D9AB96}" srcId="{4B53D679-73D5-45F4-B06B-C47E4B93FBD7}" destId="{4B87A339-C8EA-40BC-A259-C0714CAA03CB}" srcOrd="1" destOrd="0" parTransId="{A5DC8E90-8131-4244-8BC6-67447845098A}" sibTransId="{FB459D58-EA8B-4688-9EE3-A630512456D3}"/>
    <dgm:cxn modelId="{1E28B0DA-0B06-41D9-A8B2-A1470652021A}" srcId="{4B53D679-73D5-45F4-B06B-C47E4B93FBD7}" destId="{E5B48B5E-7F42-4251-99A6-A8D2A90DFE23}" srcOrd="2" destOrd="0" parTransId="{4D164E76-96AC-4DBB-9B4B-308D5AA18AE4}" sibTransId="{0379FABD-1355-4056-891F-350C78DED1F7}"/>
    <dgm:cxn modelId="{303B5FFD-7BA8-48AE-9E2F-D1330076A773}" srcId="{4B53D679-73D5-45F4-B06B-C47E4B93FBD7}" destId="{259D7818-39B2-4833-80AF-61B4A5C0365A}" srcOrd="3" destOrd="0" parTransId="{1E0646B5-94DE-4FBB-B78D-F649E3613116}" sibTransId="{E0A329FE-EB9C-4BFB-A091-45903502CC48}"/>
    <dgm:cxn modelId="{1ED02345-CCAE-466A-91C4-CC8CD97F8B15}" type="presParOf" srcId="{FC70E63D-E94D-47C5-98BF-9EDAF0CAB2EA}" destId="{B7165E0E-774A-476C-B443-29D6E23C54BF}" srcOrd="0" destOrd="0" presId="urn:microsoft.com/office/officeart/2005/8/layout/hList6"/>
    <dgm:cxn modelId="{8041462A-B3E8-478B-82CB-DB0063EDF4D3}" type="presParOf" srcId="{FC70E63D-E94D-47C5-98BF-9EDAF0CAB2EA}" destId="{86DB7F19-2090-483B-92C5-564D59FE1C18}" srcOrd="1" destOrd="0" presId="urn:microsoft.com/office/officeart/2005/8/layout/hList6"/>
    <dgm:cxn modelId="{112DBA47-08CA-47A8-A75F-B934985889B9}" type="presParOf" srcId="{FC70E63D-E94D-47C5-98BF-9EDAF0CAB2EA}" destId="{857A6E7F-7D91-4860-A757-01E4EDBB62C3}" srcOrd="2" destOrd="0" presId="urn:microsoft.com/office/officeart/2005/8/layout/hList6"/>
    <dgm:cxn modelId="{6DAC1691-CED0-40BB-B3CE-0AFDCF27B28D}" type="presParOf" srcId="{FC70E63D-E94D-47C5-98BF-9EDAF0CAB2EA}" destId="{B42F6800-9FD6-4404-8132-1AB6CD9C76B6}" srcOrd="3" destOrd="0" presId="urn:microsoft.com/office/officeart/2005/8/layout/hList6"/>
    <dgm:cxn modelId="{1BE2C461-5C80-43AA-8970-07FFE5BC49C9}" type="presParOf" srcId="{FC70E63D-E94D-47C5-98BF-9EDAF0CAB2EA}" destId="{5F62654F-E295-49D5-A6AA-5F9AAC5BB7E8}" srcOrd="4" destOrd="0" presId="urn:microsoft.com/office/officeart/2005/8/layout/hList6"/>
    <dgm:cxn modelId="{62CC082F-8D53-4BB7-B717-8EFAD4917194}" type="presParOf" srcId="{FC70E63D-E94D-47C5-98BF-9EDAF0CAB2EA}" destId="{92DA0C4F-9C32-4000-AE2E-BC125851FD0E}" srcOrd="5" destOrd="0" presId="urn:microsoft.com/office/officeart/2005/8/layout/hList6"/>
    <dgm:cxn modelId="{792EFC2E-C112-45EC-8224-B87196FD5145}" type="presParOf" srcId="{FC70E63D-E94D-47C5-98BF-9EDAF0CAB2EA}" destId="{DD1F3966-F5C8-481B-9977-FFA4996E1DE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16092-FB02-4E92-89D8-795E7CB6C729}" type="doc">
      <dgm:prSet loTypeId="urn:microsoft.com/office/officeart/2009/layout/CircleArrowProcess" loCatId="cycle" qsTypeId="urn:microsoft.com/office/officeart/2005/8/quickstyle/simple4" qsCatId="simple" csTypeId="urn:microsoft.com/office/officeart/2005/8/colors/colorful3" csCatId="colorful" phldr="1"/>
      <dgm:spPr/>
      <dgm:t>
        <a:bodyPr/>
        <a:lstStyle/>
        <a:p>
          <a:endParaRPr lang="en-GB"/>
        </a:p>
      </dgm:t>
    </dgm:pt>
    <dgm:pt modelId="{FB49F4BA-142B-4F13-BF35-24211B17FF76}">
      <dgm:prSet phldrT="[Text]" custT="1"/>
      <dgm:spPr/>
      <dgm:t>
        <a:bodyPr/>
        <a:lstStyle/>
        <a:p>
          <a:r>
            <a:rPr lang="en-GB" sz="800" b="1" dirty="0"/>
            <a:t>Define</a:t>
          </a:r>
          <a:r>
            <a:rPr lang="en-GB" sz="800" dirty="0"/>
            <a:t> the problem/outcome</a:t>
          </a:r>
        </a:p>
      </dgm:t>
    </dgm:pt>
    <dgm:pt modelId="{AE933514-6399-4B8A-AF4C-250A8A5EE6F6}" type="parTrans" cxnId="{9CB42DB6-2064-4258-B754-2E18960C43CB}">
      <dgm:prSet/>
      <dgm:spPr/>
      <dgm:t>
        <a:bodyPr/>
        <a:lstStyle/>
        <a:p>
          <a:endParaRPr lang="en-GB"/>
        </a:p>
      </dgm:t>
    </dgm:pt>
    <dgm:pt modelId="{E14E827E-EDA3-4E4D-B82C-BDA644A28FDA}" type="sibTrans" cxnId="{9CB42DB6-2064-4258-B754-2E18960C43CB}">
      <dgm:prSet/>
      <dgm:spPr/>
      <dgm:t>
        <a:bodyPr/>
        <a:lstStyle/>
        <a:p>
          <a:endParaRPr lang="en-GB"/>
        </a:p>
      </dgm:t>
    </dgm:pt>
    <dgm:pt modelId="{3829E3CB-4EE2-4495-8094-D914CCD23AEF}">
      <dgm:prSet custT="1"/>
      <dgm:spPr/>
      <dgm:t>
        <a:bodyPr/>
        <a:lstStyle/>
        <a:p>
          <a:r>
            <a:rPr lang="en-GB" sz="800" b="1" dirty="0"/>
            <a:t>Determine</a:t>
          </a:r>
          <a:r>
            <a:rPr lang="en-GB" sz="800" dirty="0"/>
            <a:t> presence of PDs,</a:t>
          </a:r>
        </a:p>
      </dgm:t>
    </dgm:pt>
    <dgm:pt modelId="{6261D13F-FE4B-457B-B8BB-906B1E1E3777}" type="parTrans" cxnId="{C9BAE95D-BC38-4960-80E5-59D46B5EE05C}">
      <dgm:prSet/>
      <dgm:spPr/>
      <dgm:t>
        <a:bodyPr/>
        <a:lstStyle/>
        <a:p>
          <a:endParaRPr lang="en-GB"/>
        </a:p>
      </dgm:t>
    </dgm:pt>
    <dgm:pt modelId="{AAC87E19-7C57-4B33-8C7E-EB369F4101CF}" type="sibTrans" cxnId="{C9BAE95D-BC38-4960-80E5-59D46B5EE05C}">
      <dgm:prSet/>
      <dgm:spPr/>
      <dgm:t>
        <a:bodyPr/>
        <a:lstStyle/>
        <a:p>
          <a:endParaRPr lang="en-GB"/>
        </a:p>
      </dgm:t>
    </dgm:pt>
    <dgm:pt modelId="{A0676D1E-3461-4911-B293-A9D32D8BE165}">
      <dgm:prSet custT="1"/>
      <dgm:spPr/>
      <dgm:t>
        <a:bodyPr/>
        <a:lstStyle/>
        <a:p>
          <a:r>
            <a:rPr lang="en-GB" sz="800" b="1" dirty="0"/>
            <a:t>Discover</a:t>
          </a:r>
          <a:r>
            <a:rPr lang="en-GB" sz="800" dirty="0"/>
            <a:t> PD’s uncommon but successful behaviours &amp; strategies</a:t>
          </a:r>
        </a:p>
      </dgm:t>
    </dgm:pt>
    <dgm:pt modelId="{E9D5B4F4-BD2F-4369-9CFF-C0F7119BE732}" type="parTrans" cxnId="{CD9B0F89-02A0-4AD3-B981-4D20AF82963C}">
      <dgm:prSet/>
      <dgm:spPr/>
      <dgm:t>
        <a:bodyPr/>
        <a:lstStyle/>
        <a:p>
          <a:endParaRPr lang="en-GB"/>
        </a:p>
      </dgm:t>
    </dgm:pt>
    <dgm:pt modelId="{E3479F5C-385A-4D7F-B5C9-134287319B0D}" type="sibTrans" cxnId="{CD9B0F89-02A0-4AD3-B981-4D20AF82963C}">
      <dgm:prSet/>
      <dgm:spPr/>
      <dgm:t>
        <a:bodyPr/>
        <a:lstStyle/>
        <a:p>
          <a:endParaRPr lang="en-GB"/>
        </a:p>
      </dgm:t>
    </dgm:pt>
    <dgm:pt modelId="{1A163DF1-E85F-484B-91F0-07B8454C501C}">
      <dgm:prSet custT="1"/>
      <dgm:spPr/>
      <dgm:t>
        <a:bodyPr/>
        <a:lstStyle/>
        <a:p>
          <a:r>
            <a:rPr lang="en-GB" sz="800" b="1" dirty="0"/>
            <a:t>Discern </a:t>
          </a:r>
          <a:r>
            <a:rPr lang="en-GB" sz="800" dirty="0"/>
            <a:t>(monitor and evaluate) the results  for future learning &amp; use</a:t>
          </a:r>
        </a:p>
      </dgm:t>
    </dgm:pt>
    <dgm:pt modelId="{C73EF229-86ED-4FE8-968F-24DE4E0E4CAC}" type="parTrans" cxnId="{658FA150-8C4B-4BAA-89E2-A42381A772BF}">
      <dgm:prSet/>
      <dgm:spPr/>
      <dgm:t>
        <a:bodyPr/>
        <a:lstStyle/>
        <a:p>
          <a:endParaRPr lang="en-GB"/>
        </a:p>
      </dgm:t>
    </dgm:pt>
    <dgm:pt modelId="{5EFF63D3-8037-454D-BDF2-F8D41C832B75}" type="sibTrans" cxnId="{658FA150-8C4B-4BAA-89E2-A42381A772BF}">
      <dgm:prSet/>
      <dgm:spPr/>
      <dgm:t>
        <a:bodyPr/>
        <a:lstStyle/>
        <a:p>
          <a:endParaRPr lang="en-GB"/>
        </a:p>
      </dgm:t>
    </dgm:pt>
    <dgm:pt modelId="{08BFE265-D9F1-41D6-94A2-D5333CA222EA}">
      <dgm:prSet custT="1"/>
      <dgm:spPr/>
      <dgm:t>
        <a:bodyPr/>
        <a:lstStyle/>
        <a:p>
          <a:r>
            <a:rPr lang="en-GB" sz="800" b="1" dirty="0"/>
            <a:t>Develop</a:t>
          </a:r>
          <a:r>
            <a:rPr lang="en-GB" sz="800" dirty="0"/>
            <a:t> activities to apply appropriate behaviours &amp; strategies</a:t>
          </a:r>
        </a:p>
      </dgm:t>
    </dgm:pt>
    <dgm:pt modelId="{DA1D32C9-97F5-4F33-B6F5-5A7F1C5EAE29}" type="parTrans" cxnId="{490B679E-B963-4B8B-94C3-9BE9923DB1F4}">
      <dgm:prSet/>
      <dgm:spPr/>
      <dgm:t>
        <a:bodyPr/>
        <a:lstStyle/>
        <a:p>
          <a:endParaRPr lang="en-GB"/>
        </a:p>
      </dgm:t>
    </dgm:pt>
    <dgm:pt modelId="{B4746548-62A5-4BA0-9763-BE248A0DB45F}" type="sibTrans" cxnId="{490B679E-B963-4B8B-94C3-9BE9923DB1F4}">
      <dgm:prSet/>
      <dgm:spPr/>
      <dgm:t>
        <a:bodyPr/>
        <a:lstStyle/>
        <a:p>
          <a:endParaRPr lang="en-GB"/>
        </a:p>
      </dgm:t>
    </dgm:pt>
    <dgm:pt modelId="{48F315A9-76C1-4F38-8EBD-109F070C52D5}" type="pres">
      <dgm:prSet presAssocID="{B1216092-FB02-4E92-89D8-795E7CB6C729}" presName="Name0" presStyleCnt="0">
        <dgm:presLayoutVars>
          <dgm:chMax val="7"/>
          <dgm:chPref val="7"/>
          <dgm:dir/>
          <dgm:animLvl val="lvl"/>
        </dgm:presLayoutVars>
      </dgm:prSet>
      <dgm:spPr/>
    </dgm:pt>
    <dgm:pt modelId="{EB22AA07-BBD8-42BA-A01C-44FAF0790D05}" type="pres">
      <dgm:prSet presAssocID="{FB49F4BA-142B-4F13-BF35-24211B17FF76}" presName="Accent1" presStyleCnt="0"/>
      <dgm:spPr/>
    </dgm:pt>
    <dgm:pt modelId="{72268E81-5A10-42B8-A039-AC4AE7798E75}" type="pres">
      <dgm:prSet presAssocID="{FB49F4BA-142B-4F13-BF35-24211B17FF76}" presName="Accent" presStyleLbl="node1" presStyleIdx="0" presStyleCnt="5"/>
      <dgm:spPr/>
    </dgm:pt>
    <dgm:pt modelId="{31E27510-6792-400F-A9B5-405D335DE61F}" type="pres">
      <dgm:prSet presAssocID="{FB49F4BA-142B-4F13-BF35-24211B17FF76}" presName="Parent1" presStyleLbl="revTx" presStyleIdx="0" presStyleCnt="5">
        <dgm:presLayoutVars>
          <dgm:chMax val="1"/>
          <dgm:chPref val="1"/>
          <dgm:bulletEnabled val="1"/>
        </dgm:presLayoutVars>
      </dgm:prSet>
      <dgm:spPr/>
    </dgm:pt>
    <dgm:pt modelId="{019E02F5-B9E0-4C53-9AE5-4870C94F985F}" type="pres">
      <dgm:prSet presAssocID="{3829E3CB-4EE2-4495-8094-D914CCD23AEF}" presName="Accent2" presStyleCnt="0"/>
      <dgm:spPr/>
    </dgm:pt>
    <dgm:pt modelId="{6A8C71D2-EDEB-491D-B435-77F7916FE944}" type="pres">
      <dgm:prSet presAssocID="{3829E3CB-4EE2-4495-8094-D914CCD23AEF}" presName="Accent" presStyleLbl="node1" presStyleIdx="1" presStyleCnt="5"/>
      <dgm:spPr/>
    </dgm:pt>
    <dgm:pt modelId="{D8AF83D9-8028-4E68-AE10-06E8E156AB5D}" type="pres">
      <dgm:prSet presAssocID="{3829E3CB-4EE2-4495-8094-D914CCD23AEF}" presName="Parent2" presStyleLbl="revTx" presStyleIdx="1" presStyleCnt="5">
        <dgm:presLayoutVars>
          <dgm:chMax val="1"/>
          <dgm:chPref val="1"/>
          <dgm:bulletEnabled val="1"/>
        </dgm:presLayoutVars>
      </dgm:prSet>
      <dgm:spPr/>
    </dgm:pt>
    <dgm:pt modelId="{94874028-5C66-45F8-A8AD-5BAF7C37801D}" type="pres">
      <dgm:prSet presAssocID="{A0676D1E-3461-4911-B293-A9D32D8BE165}" presName="Accent3" presStyleCnt="0"/>
      <dgm:spPr/>
    </dgm:pt>
    <dgm:pt modelId="{6988D3B9-45A6-461D-8296-E1E8952E1112}" type="pres">
      <dgm:prSet presAssocID="{A0676D1E-3461-4911-B293-A9D32D8BE165}" presName="Accent" presStyleLbl="node1" presStyleIdx="2" presStyleCnt="5"/>
      <dgm:spPr/>
    </dgm:pt>
    <dgm:pt modelId="{C86AB084-7112-4BD0-A78E-A27A3017FA82}" type="pres">
      <dgm:prSet presAssocID="{A0676D1E-3461-4911-B293-A9D32D8BE165}" presName="Parent3" presStyleLbl="revTx" presStyleIdx="2" presStyleCnt="5">
        <dgm:presLayoutVars>
          <dgm:chMax val="1"/>
          <dgm:chPref val="1"/>
          <dgm:bulletEnabled val="1"/>
        </dgm:presLayoutVars>
      </dgm:prSet>
      <dgm:spPr/>
    </dgm:pt>
    <dgm:pt modelId="{32D95AF6-9D27-4934-9F8F-9D3350527080}" type="pres">
      <dgm:prSet presAssocID="{08BFE265-D9F1-41D6-94A2-D5333CA222EA}" presName="Accent4" presStyleCnt="0"/>
      <dgm:spPr/>
    </dgm:pt>
    <dgm:pt modelId="{988DF6D9-5E39-48B4-800C-B84A64435436}" type="pres">
      <dgm:prSet presAssocID="{08BFE265-D9F1-41D6-94A2-D5333CA222EA}" presName="Accent" presStyleLbl="node1" presStyleIdx="3" presStyleCnt="5"/>
      <dgm:spPr/>
    </dgm:pt>
    <dgm:pt modelId="{E14DDB1E-D44F-47CA-9555-51AE5F32583B}" type="pres">
      <dgm:prSet presAssocID="{08BFE265-D9F1-41D6-94A2-D5333CA222EA}" presName="Parent4" presStyleLbl="revTx" presStyleIdx="3" presStyleCnt="5">
        <dgm:presLayoutVars>
          <dgm:chMax val="1"/>
          <dgm:chPref val="1"/>
          <dgm:bulletEnabled val="1"/>
        </dgm:presLayoutVars>
      </dgm:prSet>
      <dgm:spPr/>
    </dgm:pt>
    <dgm:pt modelId="{8176DE3C-9F24-4CD6-B469-D79A8FF2B826}" type="pres">
      <dgm:prSet presAssocID="{1A163DF1-E85F-484B-91F0-07B8454C501C}" presName="Accent5" presStyleCnt="0"/>
      <dgm:spPr/>
    </dgm:pt>
    <dgm:pt modelId="{FA2C8195-007D-4734-B544-14B1B2E8911B}" type="pres">
      <dgm:prSet presAssocID="{1A163DF1-E85F-484B-91F0-07B8454C501C}" presName="Accent" presStyleLbl="node1" presStyleIdx="4" presStyleCnt="5"/>
      <dgm:spPr/>
    </dgm:pt>
    <dgm:pt modelId="{03AA40DB-489E-44FE-8563-69C0E3C78F4C}" type="pres">
      <dgm:prSet presAssocID="{1A163DF1-E85F-484B-91F0-07B8454C501C}" presName="Parent5" presStyleLbl="revTx" presStyleIdx="4" presStyleCnt="5">
        <dgm:presLayoutVars>
          <dgm:chMax val="1"/>
          <dgm:chPref val="1"/>
          <dgm:bulletEnabled val="1"/>
        </dgm:presLayoutVars>
      </dgm:prSet>
      <dgm:spPr/>
    </dgm:pt>
  </dgm:ptLst>
  <dgm:cxnLst>
    <dgm:cxn modelId="{46F86E3F-AA95-4A1F-845D-C32B7749008D}" type="presOf" srcId="{B1216092-FB02-4E92-89D8-795E7CB6C729}" destId="{48F315A9-76C1-4F38-8EBD-109F070C52D5}" srcOrd="0" destOrd="0" presId="urn:microsoft.com/office/officeart/2009/layout/CircleArrowProcess"/>
    <dgm:cxn modelId="{C9BAE95D-BC38-4960-80E5-59D46B5EE05C}" srcId="{B1216092-FB02-4E92-89D8-795E7CB6C729}" destId="{3829E3CB-4EE2-4495-8094-D914CCD23AEF}" srcOrd="1" destOrd="0" parTransId="{6261D13F-FE4B-457B-B8BB-906B1E1E3777}" sibTransId="{AAC87E19-7C57-4B33-8C7E-EB369F4101CF}"/>
    <dgm:cxn modelId="{10534243-7A43-4040-9784-423A8B0D76A5}" type="presOf" srcId="{FB49F4BA-142B-4F13-BF35-24211B17FF76}" destId="{31E27510-6792-400F-A9B5-405D335DE61F}" srcOrd="0" destOrd="0" presId="urn:microsoft.com/office/officeart/2009/layout/CircleArrowProcess"/>
    <dgm:cxn modelId="{658FA150-8C4B-4BAA-89E2-A42381A772BF}" srcId="{B1216092-FB02-4E92-89D8-795E7CB6C729}" destId="{1A163DF1-E85F-484B-91F0-07B8454C501C}" srcOrd="4" destOrd="0" parTransId="{C73EF229-86ED-4FE8-968F-24DE4E0E4CAC}" sibTransId="{5EFF63D3-8037-454D-BDF2-F8D41C832B75}"/>
    <dgm:cxn modelId="{713EA877-8531-4E2D-B895-8FB0C4735781}" type="presOf" srcId="{3829E3CB-4EE2-4495-8094-D914CCD23AEF}" destId="{D8AF83D9-8028-4E68-AE10-06E8E156AB5D}" srcOrd="0" destOrd="0" presId="urn:microsoft.com/office/officeart/2009/layout/CircleArrowProcess"/>
    <dgm:cxn modelId="{832C2683-EBCB-46A1-A8D2-1AA66F24C65A}" type="presOf" srcId="{08BFE265-D9F1-41D6-94A2-D5333CA222EA}" destId="{E14DDB1E-D44F-47CA-9555-51AE5F32583B}" srcOrd="0" destOrd="0" presId="urn:microsoft.com/office/officeart/2009/layout/CircleArrowProcess"/>
    <dgm:cxn modelId="{CD9B0F89-02A0-4AD3-B981-4D20AF82963C}" srcId="{B1216092-FB02-4E92-89D8-795E7CB6C729}" destId="{A0676D1E-3461-4911-B293-A9D32D8BE165}" srcOrd="2" destOrd="0" parTransId="{E9D5B4F4-BD2F-4369-9CFF-C0F7119BE732}" sibTransId="{E3479F5C-385A-4D7F-B5C9-134287319B0D}"/>
    <dgm:cxn modelId="{626A3594-28E3-43C9-B906-81AD189A42E3}" type="presOf" srcId="{1A163DF1-E85F-484B-91F0-07B8454C501C}" destId="{03AA40DB-489E-44FE-8563-69C0E3C78F4C}" srcOrd="0" destOrd="0" presId="urn:microsoft.com/office/officeart/2009/layout/CircleArrowProcess"/>
    <dgm:cxn modelId="{490B679E-B963-4B8B-94C3-9BE9923DB1F4}" srcId="{B1216092-FB02-4E92-89D8-795E7CB6C729}" destId="{08BFE265-D9F1-41D6-94A2-D5333CA222EA}" srcOrd="3" destOrd="0" parTransId="{DA1D32C9-97F5-4F33-B6F5-5A7F1C5EAE29}" sibTransId="{B4746548-62A5-4BA0-9763-BE248A0DB45F}"/>
    <dgm:cxn modelId="{5DB051B3-CF0C-4DEE-9494-E7A0D8EFDD45}" type="presOf" srcId="{A0676D1E-3461-4911-B293-A9D32D8BE165}" destId="{C86AB084-7112-4BD0-A78E-A27A3017FA82}" srcOrd="0" destOrd="0" presId="urn:microsoft.com/office/officeart/2009/layout/CircleArrowProcess"/>
    <dgm:cxn modelId="{9CB42DB6-2064-4258-B754-2E18960C43CB}" srcId="{B1216092-FB02-4E92-89D8-795E7CB6C729}" destId="{FB49F4BA-142B-4F13-BF35-24211B17FF76}" srcOrd="0" destOrd="0" parTransId="{AE933514-6399-4B8A-AF4C-250A8A5EE6F6}" sibTransId="{E14E827E-EDA3-4E4D-B82C-BDA644A28FDA}"/>
    <dgm:cxn modelId="{1A95F1C8-7DEC-4E2F-99D0-276E20D42384}" type="presParOf" srcId="{48F315A9-76C1-4F38-8EBD-109F070C52D5}" destId="{EB22AA07-BBD8-42BA-A01C-44FAF0790D05}" srcOrd="0" destOrd="0" presId="urn:microsoft.com/office/officeart/2009/layout/CircleArrowProcess"/>
    <dgm:cxn modelId="{9BB071B2-204B-4106-AEF2-59A3A4953114}" type="presParOf" srcId="{EB22AA07-BBD8-42BA-A01C-44FAF0790D05}" destId="{72268E81-5A10-42B8-A039-AC4AE7798E75}" srcOrd="0" destOrd="0" presId="urn:microsoft.com/office/officeart/2009/layout/CircleArrowProcess"/>
    <dgm:cxn modelId="{D2F4DD61-FCE5-4DAF-B9F8-C47A277CB183}" type="presParOf" srcId="{48F315A9-76C1-4F38-8EBD-109F070C52D5}" destId="{31E27510-6792-400F-A9B5-405D335DE61F}" srcOrd="1" destOrd="0" presId="urn:microsoft.com/office/officeart/2009/layout/CircleArrowProcess"/>
    <dgm:cxn modelId="{A2BF98B3-AC66-47A2-A5F3-3BB6A0E559E3}" type="presParOf" srcId="{48F315A9-76C1-4F38-8EBD-109F070C52D5}" destId="{019E02F5-B9E0-4C53-9AE5-4870C94F985F}" srcOrd="2" destOrd="0" presId="urn:microsoft.com/office/officeart/2009/layout/CircleArrowProcess"/>
    <dgm:cxn modelId="{236637A9-DB82-45E7-B795-8B4979101757}" type="presParOf" srcId="{019E02F5-B9E0-4C53-9AE5-4870C94F985F}" destId="{6A8C71D2-EDEB-491D-B435-77F7916FE944}" srcOrd="0" destOrd="0" presId="urn:microsoft.com/office/officeart/2009/layout/CircleArrowProcess"/>
    <dgm:cxn modelId="{9031C201-9BEF-4D17-B54A-F9F4CA95DC49}" type="presParOf" srcId="{48F315A9-76C1-4F38-8EBD-109F070C52D5}" destId="{D8AF83D9-8028-4E68-AE10-06E8E156AB5D}" srcOrd="3" destOrd="0" presId="urn:microsoft.com/office/officeart/2009/layout/CircleArrowProcess"/>
    <dgm:cxn modelId="{AD37625F-84CF-454C-B3BE-8BD877E824D3}" type="presParOf" srcId="{48F315A9-76C1-4F38-8EBD-109F070C52D5}" destId="{94874028-5C66-45F8-A8AD-5BAF7C37801D}" srcOrd="4" destOrd="0" presId="urn:microsoft.com/office/officeart/2009/layout/CircleArrowProcess"/>
    <dgm:cxn modelId="{E426FAE0-4DA3-41BC-AA41-A84B4F50D6A1}" type="presParOf" srcId="{94874028-5C66-45F8-A8AD-5BAF7C37801D}" destId="{6988D3B9-45A6-461D-8296-E1E8952E1112}" srcOrd="0" destOrd="0" presId="urn:microsoft.com/office/officeart/2009/layout/CircleArrowProcess"/>
    <dgm:cxn modelId="{EA7881B8-2613-4EAD-A28A-C0DA59C9D4F1}" type="presParOf" srcId="{48F315A9-76C1-4F38-8EBD-109F070C52D5}" destId="{C86AB084-7112-4BD0-A78E-A27A3017FA82}" srcOrd="5" destOrd="0" presId="urn:microsoft.com/office/officeart/2009/layout/CircleArrowProcess"/>
    <dgm:cxn modelId="{CC14A17C-E17F-42D1-AC3F-BB5288EFF6CB}" type="presParOf" srcId="{48F315A9-76C1-4F38-8EBD-109F070C52D5}" destId="{32D95AF6-9D27-4934-9F8F-9D3350527080}" srcOrd="6" destOrd="0" presId="urn:microsoft.com/office/officeart/2009/layout/CircleArrowProcess"/>
    <dgm:cxn modelId="{4CE6211B-25B5-4AEA-9802-0AC9D9EE396B}" type="presParOf" srcId="{32D95AF6-9D27-4934-9F8F-9D3350527080}" destId="{988DF6D9-5E39-48B4-800C-B84A64435436}" srcOrd="0" destOrd="0" presId="urn:microsoft.com/office/officeart/2009/layout/CircleArrowProcess"/>
    <dgm:cxn modelId="{CC44E291-311A-4111-A732-73ABFCA2EDFD}" type="presParOf" srcId="{48F315A9-76C1-4F38-8EBD-109F070C52D5}" destId="{E14DDB1E-D44F-47CA-9555-51AE5F32583B}" srcOrd="7" destOrd="0" presId="urn:microsoft.com/office/officeart/2009/layout/CircleArrowProcess"/>
    <dgm:cxn modelId="{79B4B07A-925D-4973-AF43-76ECA48F4A88}" type="presParOf" srcId="{48F315A9-76C1-4F38-8EBD-109F070C52D5}" destId="{8176DE3C-9F24-4CD6-B469-D79A8FF2B826}" srcOrd="8" destOrd="0" presId="urn:microsoft.com/office/officeart/2009/layout/CircleArrowProcess"/>
    <dgm:cxn modelId="{228C1127-8245-4230-8DEE-85FD31BA9E9A}" type="presParOf" srcId="{8176DE3C-9F24-4CD6-B469-D79A8FF2B826}" destId="{FA2C8195-007D-4734-B544-14B1B2E8911B}" srcOrd="0" destOrd="0" presId="urn:microsoft.com/office/officeart/2009/layout/CircleArrowProcess"/>
    <dgm:cxn modelId="{91B2BAEA-91DB-4BDF-8805-BF8D2F1C3FC6}" type="presParOf" srcId="{48F315A9-76C1-4F38-8EBD-109F070C52D5}" destId="{03AA40DB-489E-44FE-8563-69C0E3C78F4C}"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40615-8F6A-43E9-9811-78C8F4FE4EAB}" type="doc">
      <dgm:prSet loTypeId="urn:microsoft.com/office/officeart/2011/layout/HexagonRadial" loCatId="officeonline" qsTypeId="urn:microsoft.com/office/officeart/2005/8/quickstyle/3d1" qsCatId="3D" csTypeId="urn:microsoft.com/office/officeart/2005/8/colors/accent0_1" csCatId="mainScheme" phldr="1"/>
      <dgm:spPr/>
      <dgm:t>
        <a:bodyPr/>
        <a:lstStyle/>
        <a:p>
          <a:endParaRPr lang="en-GB"/>
        </a:p>
      </dgm:t>
    </dgm:pt>
    <dgm:pt modelId="{D5AB60B4-F256-4ECC-B5EB-06A3958A4303}">
      <dgm:prSet phldrT="[Text]"/>
      <dgm:spPr>
        <a:solidFill>
          <a:srgbClr val="1CADE4"/>
        </a:solidFill>
      </dgm:spPr>
      <dgm:t>
        <a:bodyPr/>
        <a:lstStyle/>
        <a:p>
          <a:r>
            <a:rPr lang="en-GB" dirty="0">
              <a:solidFill>
                <a:schemeClr val="bg1"/>
              </a:solidFill>
            </a:rPr>
            <a:t>Project Management</a:t>
          </a:r>
        </a:p>
      </dgm:t>
    </dgm:pt>
    <dgm:pt modelId="{A796AEFE-D38B-4896-8A64-BF86F5182BD3}" type="parTrans" cxnId="{DE8C7A89-0919-4509-8760-12A466AB4063}">
      <dgm:prSet/>
      <dgm:spPr/>
      <dgm:t>
        <a:bodyPr/>
        <a:lstStyle/>
        <a:p>
          <a:endParaRPr lang="en-GB"/>
        </a:p>
      </dgm:t>
    </dgm:pt>
    <dgm:pt modelId="{C76AA962-EF0A-4435-81F1-7ACCDE06E4A2}" type="sibTrans" cxnId="{DE8C7A89-0919-4509-8760-12A466AB4063}">
      <dgm:prSet/>
      <dgm:spPr/>
      <dgm:t>
        <a:bodyPr/>
        <a:lstStyle/>
        <a:p>
          <a:endParaRPr lang="en-GB"/>
        </a:p>
      </dgm:t>
    </dgm:pt>
    <dgm:pt modelId="{4F4D1A01-41AF-4C04-B187-8A88D1736626}">
      <dgm:prSet phldrT="[Text]"/>
      <dgm:spPr>
        <a:solidFill>
          <a:srgbClr val="1CADE4"/>
        </a:solidFill>
      </dgm:spPr>
      <dgm:t>
        <a:bodyPr/>
        <a:lstStyle/>
        <a:p>
          <a:r>
            <a:rPr lang="en-GB" dirty="0">
              <a:solidFill>
                <a:schemeClr val="bg1"/>
              </a:solidFill>
            </a:rPr>
            <a:t>Process Improvement</a:t>
          </a:r>
        </a:p>
      </dgm:t>
    </dgm:pt>
    <dgm:pt modelId="{45F6F02F-CFD0-4279-A384-D58596A593F7}" type="parTrans" cxnId="{7BF4B86B-C887-4DB1-8496-E9ACF28F1392}">
      <dgm:prSet/>
      <dgm:spPr/>
      <dgm:t>
        <a:bodyPr/>
        <a:lstStyle/>
        <a:p>
          <a:endParaRPr lang="en-GB"/>
        </a:p>
      </dgm:t>
    </dgm:pt>
    <dgm:pt modelId="{F3FCF6AD-A849-42DA-B901-5B8E79D00001}" type="sibTrans" cxnId="{7BF4B86B-C887-4DB1-8496-E9ACF28F1392}">
      <dgm:prSet/>
      <dgm:spPr/>
      <dgm:t>
        <a:bodyPr/>
        <a:lstStyle/>
        <a:p>
          <a:endParaRPr lang="en-GB"/>
        </a:p>
      </dgm:t>
    </dgm:pt>
    <dgm:pt modelId="{7BDC9BC8-AC87-4CA8-BCDA-EACC67A7234B}">
      <dgm:prSet phldrT="[Text]"/>
      <dgm:spPr>
        <a:solidFill>
          <a:srgbClr val="1CADE4"/>
        </a:solidFill>
      </dgm:spPr>
      <dgm:t>
        <a:bodyPr/>
        <a:lstStyle/>
        <a:p>
          <a:r>
            <a:rPr lang="en-GB" dirty="0">
              <a:solidFill>
                <a:schemeClr val="bg1"/>
              </a:solidFill>
            </a:rPr>
            <a:t>Change Management</a:t>
          </a:r>
        </a:p>
      </dgm:t>
    </dgm:pt>
    <dgm:pt modelId="{EAF895AF-0BC1-47FA-BCB2-8D80897E2EA6}" type="parTrans" cxnId="{B765F206-BFED-4D2B-BAF0-001B040243A6}">
      <dgm:prSet/>
      <dgm:spPr/>
      <dgm:t>
        <a:bodyPr/>
        <a:lstStyle/>
        <a:p>
          <a:endParaRPr lang="en-GB"/>
        </a:p>
      </dgm:t>
    </dgm:pt>
    <dgm:pt modelId="{3277AC8A-B92F-4F60-95C2-9CFBB02D41F8}" type="sibTrans" cxnId="{B765F206-BFED-4D2B-BAF0-001B040243A6}">
      <dgm:prSet/>
      <dgm:spPr/>
      <dgm:t>
        <a:bodyPr/>
        <a:lstStyle/>
        <a:p>
          <a:endParaRPr lang="en-GB"/>
        </a:p>
      </dgm:t>
    </dgm:pt>
    <dgm:pt modelId="{188B7FAE-03EB-47D0-AFC3-64DE0F779863}">
      <dgm:prSet phldrT="[Text]"/>
      <dgm:spPr>
        <a:solidFill>
          <a:srgbClr val="1CADE4"/>
        </a:solidFill>
      </dgm:spPr>
      <dgm:t>
        <a:bodyPr/>
        <a:lstStyle/>
        <a:p>
          <a:r>
            <a:rPr lang="en-GB" dirty="0">
              <a:solidFill>
                <a:schemeClr val="bg1"/>
              </a:solidFill>
            </a:rPr>
            <a:t>Team &amp; Individual Development</a:t>
          </a:r>
        </a:p>
      </dgm:t>
    </dgm:pt>
    <dgm:pt modelId="{C8FEEF19-3E35-46F8-B7F8-CDB6F58EE4EE}" type="parTrans" cxnId="{65EF595E-025B-448E-8537-0D7D69E474C5}">
      <dgm:prSet/>
      <dgm:spPr/>
      <dgm:t>
        <a:bodyPr/>
        <a:lstStyle/>
        <a:p>
          <a:endParaRPr lang="en-GB"/>
        </a:p>
      </dgm:t>
    </dgm:pt>
    <dgm:pt modelId="{51F0B031-059B-4BA1-97A1-43C28B8B9782}" type="sibTrans" cxnId="{65EF595E-025B-448E-8537-0D7D69E474C5}">
      <dgm:prSet/>
      <dgm:spPr/>
      <dgm:t>
        <a:bodyPr/>
        <a:lstStyle/>
        <a:p>
          <a:endParaRPr lang="en-GB"/>
        </a:p>
      </dgm:t>
    </dgm:pt>
    <dgm:pt modelId="{BDACE3D0-8129-4748-8091-1A5754C1356A}">
      <dgm:prSet phldrT="[Text]"/>
      <dgm:spPr>
        <a:solidFill>
          <a:srgbClr val="1CADE4"/>
        </a:solidFill>
      </dgm:spPr>
      <dgm:t>
        <a:bodyPr/>
        <a:lstStyle/>
        <a:p>
          <a:r>
            <a:rPr lang="en-GB" dirty="0">
              <a:solidFill>
                <a:schemeClr val="bg1"/>
              </a:solidFill>
            </a:rPr>
            <a:t>Resilience Building</a:t>
          </a:r>
        </a:p>
      </dgm:t>
    </dgm:pt>
    <dgm:pt modelId="{6D1E6460-86C6-4770-BE74-C3073AD9A422}" type="parTrans" cxnId="{DC0BF86A-1846-467E-82E2-B6EB1738329B}">
      <dgm:prSet/>
      <dgm:spPr/>
      <dgm:t>
        <a:bodyPr/>
        <a:lstStyle/>
        <a:p>
          <a:endParaRPr lang="en-GB"/>
        </a:p>
      </dgm:t>
    </dgm:pt>
    <dgm:pt modelId="{CFA563EC-3B0B-4881-9445-E083135B5394}" type="sibTrans" cxnId="{DC0BF86A-1846-467E-82E2-B6EB1738329B}">
      <dgm:prSet/>
      <dgm:spPr/>
      <dgm:t>
        <a:bodyPr/>
        <a:lstStyle/>
        <a:p>
          <a:endParaRPr lang="en-GB"/>
        </a:p>
      </dgm:t>
    </dgm:pt>
    <dgm:pt modelId="{AAE35CDC-767D-4B69-B2C8-543DB03B9198}">
      <dgm:prSet phldrT="[Text]"/>
      <dgm:spPr>
        <a:solidFill>
          <a:srgbClr val="1CADE4"/>
        </a:solidFill>
        <a:ln>
          <a:solidFill>
            <a:srgbClr val="1CADE4"/>
          </a:solidFill>
        </a:ln>
      </dgm:spPr>
      <dgm:t>
        <a:bodyPr/>
        <a:lstStyle/>
        <a:p>
          <a:r>
            <a:rPr lang="en-GB" dirty="0">
              <a:solidFill>
                <a:schemeClr val="bg1"/>
              </a:solidFill>
            </a:rPr>
            <a:t>Services</a:t>
          </a:r>
        </a:p>
      </dgm:t>
    </dgm:pt>
    <dgm:pt modelId="{4206159A-672C-4A33-82DD-E81516D8F23C}" type="parTrans" cxnId="{5614B0E1-74F1-4707-8301-625301BF457D}">
      <dgm:prSet/>
      <dgm:spPr/>
      <dgm:t>
        <a:bodyPr/>
        <a:lstStyle/>
        <a:p>
          <a:endParaRPr lang="en-GB"/>
        </a:p>
      </dgm:t>
    </dgm:pt>
    <dgm:pt modelId="{FDE2949D-02D7-4677-B375-BCC7088B8A96}" type="sibTrans" cxnId="{5614B0E1-74F1-4707-8301-625301BF457D}">
      <dgm:prSet/>
      <dgm:spPr/>
      <dgm:t>
        <a:bodyPr/>
        <a:lstStyle/>
        <a:p>
          <a:endParaRPr lang="en-GB"/>
        </a:p>
      </dgm:t>
    </dgm:pt>
    <dgm:pt modelId="{4711793A-BEEF-48B2-A677-1440233C11E9}">
      <dgm:prSet phldrT="[Text]"/>
      <dgm:spPr>
        <a:solidFill>
          <a:srgbClr val="1CADE4"/>
        </a:solidFill>
        <a:ln>
          <a:solidFill>
            <a:srgbClr val="1CADE4"/>
          </a:solidFill>
        </a:ln>
      </dgm:spPr>
      <dgm:t>
        <a:bodyPr/>
        <a:lstStyle/>
        <a:p>
          <a:r>
            <a:rPr lang="en-GB" dirty="0">
              <a:solidFill>
                <a:schemeClr val="bg1"/>
              </a:solidFill>
            </a:rPr>
            <a:t>Strategic Advisory</a:t>
          </a:r>
        </a:p>
      </dgm:t>
    </dgm:pt>
    <dgm:pt modelId="{648C74B8-5093-4362-BB9D-DFD5A797890E}" type="parTrans" cxnId="{BA0EC6BB-B96C-4272-82F2-DE53928AD345}">
      <dgm:prSet/>
      <dgm:spPr/>
      <dgm:t>
        <a:bodyPr/>
        <a:lstStyle/>
        <a:p>
          <a:endParaRPr lang="en-GB"/>
        </a:p>
      </dgm:t>
    </dgm:pt>
    <dgm:pt modelId="{9944C57B-5966-488B-9F7A-928515243E52}" type="sibTrans" cxnId="{BA0EC6BB-B96C-4272-82F2-DE53928AD345}">
      <dgm:prSet/>
      <dgm:spPr/>
      <dgm:t>
        <a:bodyPr/>
        <a:lstStyle/>
        <a:p>
          <a:endParaRPr lang="en-GB"/>
        </a:p>
      </dgm:t>
    </dgm:pt>
    <dgm:pt modelId="{DE88BF9A-9676-4F53-BECE-CDD41043F31B}" type="pres">
      <dgm:prSet presAssocID="{40540615-8F6A-43E9-9811-78C8F4FE4EAB}" presName="Name0" presStyleCnt="0">
        <dgm:presLayoutVars>
          <dgm:chMax val="1"/>
          <dgm:chPref val="1"/>
          <dgm:dir/>
          <dgm:animOne val="branch"/>
          <dgm:animLvl val="lvl"/>
        </dgm:presLayoutVars>
      </dgm:prSet>
      <dgm:spPr/>
    </dgm:pt>
    <dgm:pt modelId="{64BB9A9E-4BA8-4008-AEFA-6D34739BEA08}" type="pres">
      <dgm:prSet presAssocID="{AAE35CDC-767D-4B69-B2C8-543DB03B9198}" presName="Parent" presStyleLbl="node0" presStyleIdx="0" presStyleCnt="1" custLinFactNeighborX="1851">
        <dgm:presLayoutVars>
          <dgm:chMax val="6"/>
          <dgm:chPref val="6"/>
        </dgm:presLayoutVars>
      </dgm:prSet>
      <dgm:spPr/>
    </dgm:pt>
    <dgm:pt modelId="{46E02E4A-285B-4984-AD41-5DD010B03BB1}" type="pres">
      <dgm:prSet presAssocID="{4711793A-BEEF-48B2-A677-1440233C11E9}" presName="Accent1" presStyleCnt="0"/>
      <dgm:spPr/>
    </dgm:pt>
    <dgm:pt modelId="{9AAD1F98-AAD0-49D9-A5CD-3C5C5C42691C}" type="pres">
      <dgm:prSet presAssocID="{4711793A-BEEF-48B2-A677-1440233C11E9}" presName="Accent" presStyleLbl="bgShp" presStyleIdx="0" presStyleCnt="6"/>
      <dgm:spPr/>
    </dgm:pt>
    <dgm:pt modelId="{5D00020B-9822-47FA-BE33-4431E2B23294}" type="pres">
      <dgm:prSet presAssocID="{4711793A-BEEF-48B2-A677-1440233C11E9}" presName="Child1" presStyleLbl="node1" presStyleIdx="0" presStyleCnt="6">
        <dgm:presLayoutVars>
          <dgm:chMax val="0"/>
          <dgm:chPref val="0"/>
          <dgm:bulletEnabled val="1"/>
        </dgm:presLayoutVars>
      </dgm:prSet>
      <dgm:spPr/>
    </dgm:pt>
    <dgm:pt modelId="{F093D1CB-6B13-4574-9658-E4CB087B1409}" type="pres">
      <dgm:prSet presAssocID="{D5AB60B4-F256-4ECC-B5EB-06A3958A4303}" presName="Accent2" presStyleCnt="0"/>
      <dgm:spPr/>
    </dgm:pt>
    <dgm:pt modelId="{F543E4D9-4EA1-4267-B31C-FD014C6952DF}" type="pres">
      <dgm:prSet presAssocID="{D5AB60B4-F256-4ECC-B5EB-06A3958A4303}" presName="Accent" presStyleLbl="bgShp" presStyleIdx="1" presStyleCnt="6"/>
      <dgm:spPr>
        <a:noFill/>
      </dgm:spPr>
    </dgm:pt>
    <dgm:pt modelId="{6BE4DBE7-59A1-48DD-A2F5-F0EE68C19420}" type="pres">
      <dgm:prSet presAssocID="{D5AB60B4-F256-4ECC-B5EB-06A3958A4303}" presName="Child2" presStyleLbl="node1" presStyleIdx="1" presStyleCnt="6">
        <dgm:presLayoutVars>
          <dgm:chMax val="0"/>
          <dgm:chPref val="0"/>
          <dgm:bulletEnabled val="1"/>
        </dgm:presLayoutVars>
      </dgm:prSet>
      <dgm:spPr/>
    </dgm:pt>
    <dgm:pt modelId="{ACC11002-B2E2-409F-AFF9-BD21C905A16B}" type="pres">
      <dgm:prSet presAssocID="{4F4D1A01-41AF-4C04-B187-8A88D1736626}" presName="Accent3" presStyleCnt="0"/>
      <dgm:spPr/>
    </dgm:pt>
    <dgm:pt modelId="{EF9AF21B-10B6-4771-A6FF-8A0039055184}" type="pres">
      <dgm:prSet presAssocID="{4F4D1A01-41AF-4C04-B187-8A88D1736626}" presName="Accent" presStyleLbl="bgShp" presStyleIdx="2" presStyleCnt="6"/>
      <dgm:spPr>
        <a:noFill/>
      </dgm:spPr>
    </dgm:pt>
    <dgm:pt modelId="{2664D88D-2E3B-470C-8AD5-3502CA42F6E8}" type="pres">
      <dgm:prSet presAssocID="{4F4D1A01-41AF-4C04-B187-8A88D1736626}" presName="Child3" presStyleLbl="node1" presStyleIdx="2" presStyleCnt="6">
        <dgm:presLayoutVars>
          <dgm:chMax val="0"/>
          <dgm:chPref val="0"/>
          <dgm:bulletEnabled val="1"/>
        </dgm:presLayoutVars>
      </dgm:prSet>
      <dgm:spPr/>
    </dgm:pt>
    <dgm:pt modelId="{4E1C074E-78DC-4D91-9DBF-1F5D8DD48B33}" type="pres">
      <dgm:prSet presAssocID="{7BDC9BC8-AC87-4CA8-BCDA-EACC67A7234B}" presName="Accent4" presStyleCnt="0"/>
      <dgm:spPr/>
    </dgm:pt>
    <dgm:pt modelId="{D4B73A9A-9389-4468-BB99-C191544F2E71}" type="pres">
      <dgm:prSet presAssocID="{7BDC9BC8-AC87-4CA8-BCDA-EACC67A7234B}" presName="Accent" presStyleLbl="bgShp" presStyleIdx="3" presStyleCnt="6"/>
      <dgm:spPr>
        <a:noFill/>
      </dgm:spPr>
    </dgm:pt>
    <dgm:pt modelId="{80E0272C-A260-4FDA-B483-805B0566937B}" type="pres">
      <dgm:prSet presAssocID="{7BDC9BC8-AC87-4CA8-BCDA-EACC67A7234B}" presName="Child4" presStyleLbl="node1" presStyleIdx="3" presStyleCnt="6">
        <dgm:presLayoutVars>
          <dgm:chMax val="0"/>
          <dgm:chPref val="0"/>
          <dgm:bulletEnabled val="1"/>
        </dgm:presLayoutVars>
      </dgm:prSet>
      <dgm:spPr/>
    </dgm:pt>
    <dgm:pt modelId="{E5012807-FB27-4ACF-9C76-B1516413F2F6}" type="pres">
      <dgm:prSet presAssocID="{188B7FAE-03EB-47D0-AFC3-64DE0F779863}" presName="Accent5" presStyleCnt="0"/>
      <dgm:spPr/>
    </dgm:pt>
    <dgm:pt modelId="{6B298234-7115-4DD6-A766-527F3B79E55C}" type="pres">
      <dgm:prSet presAssocID="{188B7FAE-03EB-47D0-AFC3-64DE0F779863}" presName="Accent" presStyleLbl="bgShp" presStyleIdx="4" presStyleCnt="6"/>
      <dgm:spPr>
        <a:noFill/>
      </dgm:spPr>
    </dgm:pt>
    <dgm:pt modelId="{132E1A66-939C-424F-85F0-F6461389D725}" type="pres">
      <dgm:prSet presAssocID="{188B7FAE-03EB-47D0-AFC3-64DE0F779863}" presName="Child5" presStyleLbl="node1" presStyleIdx="4" presStyleCnt="6">
        <dgm:presLayoutVars>
          <dgm:chMax val="0"/>
          <dgm:chPref val="0"/>
          <dgm:bulletEnabled val="1"/>
        </dgm:presLayoutVars>
      </dgm:prSet>
      <dgm:spPr/>
    </dgm:pt>
    <dgm:pt modelId="{ADEAE5A9-C2FA-41A0-85B8-C07C94B07085}" type="pres">
      <dgm:prSet presAssocID="{BDACE3D0-8129-4748-8091-1A5754C1356A}" presName="Accent6" presStyleCnt="0"/>
      <dgm:spPr/>
    </dgm:pt>
    <dgm:pt modelId="{D9BD94D7-C727-44D3-B52B-3C94C153C44D}" type="pres">
      <dgm:prSet presAssocID="{BDACE3D0-8129-4748-8091-1A5754C1356A}" presName="Accent" presStyleLbl="bgShp" presStyleIdx="5" presStyleCnt="6"/>
      <dgm:spPr>
        <a:noFill/>
      </dgm:spPr>
    </dgm:pt>
    <dgm:pt modelId="{B6BA3E4B-C2C0-4F1F-87AB-D3831215ECD0}" type="pres">
      <dgm:prSet presAssocID="{BDACE3D0-8129-4748-8091-1A5754C1356A}" presName="Child6" presStyleLbl="node1" presStyleIdx="5" presStyleCnt="6">
        <dgm:presLayoutVars>
          <dgm:chMax val="0"/>
          <dgm:chPref val="0"/>
          <dgm:bulletEnabled val="1"/>
        </dgm:presLayoutVars>
      </dgm:prSet>
      <dgm:spPr/>
    </dgm:pt>
  </dgm:ptLst>
  <dgm:cxnLst>
    <dgm:cxn modelId="{B765F206-BFED-4D2B-BAF0-001B040243A6}" srcId="{AAE35CDC-767D-4B69-B2C8-543DB03B9198}" destId="{7BDC9BC8-AC87-4CA8-BCDA-EACC67A7234B}" srcOrd="3" destOrd="0" parTransId="{EAF895AF-0BC1-47FA-BCB2-8D80897E2EA6}" sibTransId="{3277AC8A-B92F-4F60-95C2-9CFBB02D41F8}"/>
    <dgm:cxn modelId="{9F063D07-0A8E-43EB-96E8-A03515D3E6CB}" type="presOf" srcId="{BDACE3D0-8129-4748-8091-1A5754C1356A}" destId="{B6BA3E4B-C2C0-4F1F-87AB-D3831215ECD0}" srcOrd="0" destOrd="0" presId="urn:microsoft.com/office/officeart/2011/layout/HexagonRadial"/>
    <dgm:cxn modelId="{2FABE440-F422-4071-A388-9C6F55CD5630}" type="presOf" srcId="{40540615-8F6A-43E9-9811-78C8F4FE4EAB}" destId="{DE88BF9A-9676-4F53-BECE-CDD41043F31B}" srcOrd="0" destOrd="0" presId="urn:microsoft.com/office/officeart/2011/layout/HexagonRadial"/>
    <dgm:cxn modelId="{65EF595E-025B-448E-8537-0D7D69E474C5}" srcId="{AAE35CDC-767D-4B69-B2C8-543DB03B9198}" destId="{188B7FAE-03EB-47D0-AFC3-64DE0F779863}" srcOrd="4" destOrd="0" parTransId="{C8FEEF19-3E35-46F8-B7F8-CDB6F58EE4EE}" sibTransId="{51F0B031-059B-4BA1-97A1-43C28B8B9782}"/>
    <dgm:cxn modelId="{C112185F-D9CE-4D92-AAC8-88C4D15BB211}" type="presOf" srcId="{4711793A-BEEF-48B2-A677-1440233C11E9}" destId="{5D00020B-9822-47FA-BE33-4431E2B23294}" srcOrd="0" destOrd="0" presId="urn:microsoft.com/office/officeart/2011/layout/HexagonRadial"/>
    <dgm:cxn modelId="{3CC33C48-A756-49CE-B09A-2BC831E12A73}" type="presOf" srcId="{D5AB60B4-F256-4ECC-B5EB-06A3958A4303}" destId="{6BE4DBE7-59A1-48DD-A2F5-F0EE68C19420}" srcOrd="0" destOrd="0" presId="urn:microsoft.com/office/officeart/2011/layout/HexagonRadial"/>
    <dgm:cxn modelId="{62398769-A068-4A36-87A4-2CCD7125A18E}" type="presOf" srcId="{AAE35CDC-767D-4B69-B2C8-543DB03B9198}" destId="{64BB9A9E-4BA8-4008-AEFA-6D34739BEA08}" srcOrd="0" destOrd="0" presId="urn:microsoft.com/office/officeart/2011/layout/HexagonRadial"/>
    <dgm:cxn modelId="{81248B69-9ADB-4A20-96D5-036D80DD9773}" type="presOf" srcId="{4F4D1A01-41AF-4C04-B187-8A88D1736626}" destId="{2664D88D-2E3B-470C-8AD5-3502CA42F6E8}" srcOrd="0" destOrd="0" presId="urn:microsoft.com/office/officeart/2011/layout/HexagonRadial"/>
    <dgm:cxn modelId="{DC0BF86A-1846-467E-82E2-B6EB1738329B}" srcId="{AAE35CDC-767D-4B69-B2C8-543DB03B9198}" destId="{BDACE3D0-8129-4748-8091-1A5754C1356A}" srcOrd="5" destOrd="0" parTransId="{6D1E6460-86C6-4770-BE74-C3073AD9A422}" sibTransId="{CFA563EC-3B0B-4881-9445-E083135B5394}"/>
    <dgm:cxn modelId="{7BF4B86B-C887-4DB1-8496-E9ACF28F1392}" srcId="{AAE35CDC-767D-4B69-B2C8-543DB03B9198}" destId="{4F4D1A01-41AF-4C04-B187-8A88D1736626}" srcOrd="2" destOrd="0" parTransId="{45F6F02F-CFD0-4279-A384-D58596A593F7}" sibTransId="{F3FCF6AD-A849-42DA-B901-5B8E79D00001}"/>
    <dgm:cxn modelId="{DE8C7A89-0919-4509-8760-12A466AB4063}" srcId="{AAE35CDC-767D-4B69-B2C8-543DB03B9198}" destId="{D5AB60B4-F256-4ECC-B5EB-06A3958A4303}" srcOrd="1" destOrd="0" parTransId="{A796AEFE-D38B-4896-8A64-BF86F5182BD3}" sibTransId="{C76AA962-EF0A-4435-81F1-7ACCDE06E4A2}"/>
    <dgm:cxn modelId="{BA0EC6BB-B96C-4272-82F2-DE53928AD345}" srcId="{AAE35CDC-767D-4B69-B2C8-543DB03B9198}" destId="{4711793A-BEEF-48B2-A677-1440233C11E9}" srcOrd="0" destOrd="0" parTransId="{648C74B8-5093-4362-BB9D-DFD5A797890E}" sibTransId="{9944C57B-5966-488B-9F7A-928515243E52}"/>
    <dgm:cxn modelId="{71D6CBDE-2019-4D03-93B0-FAFDA0F08632}" type="presOf" srcId="{7BDC9BC8-AC87-4CA8-BCDA-EACC67A7234B}" destId="{80E0272C-A260-4FDA-B483-805B0566937B}" srcOrd="0" destOrd="0" presId="urn:microsoft.com/office/officeart/2011/layout/HexagonRadial"/>
    <dgm:cxn modelId="{5614B0E1-74F1-4707-8301-625301BF457D}" srcId="{40540615-8F6A-43E9-9811-78C8F4FE4EAB}" destId="{AAE35CDC-767D-4B69-B2C8-543DB03B9198}" srcOrd="0" destOrd="0" parTransId="{4206159A-672C-4A33-82DD-E81516D8F23C}" sibTransId="{FDE2949D-02D7-4677-B375-BCC7088B8A96}"/>
    <dgm:cxn modelId="{054D36E2-1C7D-4703-B467-382814F04204}" type="presOf" srcId="{188B7FAE-03EB-47D0-AFC3-64DE0F779863}" destId="{132E1A66-939C-424F-85F0-F6461389D725}" srcOrd="0" destOrd="0" presId="urn:microsoft.com/office/officeart/2011/layout/HexagonRadial"/>
    <dgm:cxn modelId="{8E4D1FD7-A88D-4880-B26D-EC1DEB85F5DC}" type="presParOf" srcId="{DE88BF9A-9676-4F53-BECE-CDD41043F31B}" destId="{64BB9A9E-4BA8-4008-AEFA-6D34739BEA08}" srcOrd="0" destOrd="0" presId="urn:microsoft.com/office/officeart/2011/layout/HexagonRadial"/>
    <dgm:cxn modelId="{7663C347-C863-4AEB-8D7B-A1245692B71F}" type="presParOf" srcId="{DE88BF9A-9676-4F53-BECE-CDD41043F31B}" destId="{46E02E4A-285B-4984-AD41-5DD010B03BB1}" srcOrd="1" destOrd="0" presId="urn:microsoft.com/office/officeart/2011/layout/HexagonRadial"/>
    <dgm:cxn modelId="{575C1395-9C0D-49D0-B66E-CAE89DCCECF3}" type="presParOf" srcId="{46E02E4A-285B-4984-AD41-5DD010B03BB1}" destId="{9AAD1F98-AAD0-49D9-A5CD-3C5C5C42691C}" srcOrd="0" destOrd="0" presId="urn:microsoft.com/office/officeart/2011/layout/HexagonRadial"/>
    <dgm:cxn modelId="{F0339E85-1098-47B7-92A2-118191EEFAED}" type="presParOf" srcId="{DE88BF9A-9676-4F53-BECE-CDD41043F31B}" destId="{5D00020B-9822-47FA-BE33-4431E2B23294}" srcOrd="2" destOrd="0" presId="urn:microsoft.com/office/officeart/2011/layout/HexagonRadial"/>
    <dgm:cxn modelId="{1EFA674A-6663-41D1-A0A7-AE9567929CB6}" type="presParOf" srcId="{DE88BF9A-9676-4F53-BECE-CDD41043F31B}" destId="{F093D1CB-6B13-4574-9658-E4CB087B1409}" srcOrd="3" destOrd="0" presId="urn:microsoft.com/office/officeart/2011/layout/HexagonRadial"/>
    <dgm:cxn modelId="{9ED5AD8C-45A5-48E3-8AF8-854BE7609E3A}" type="presParOf" srcId="{F093D1CB-6B13-4574-9658-E4CB087B1409}" destId="{F543E4D9-4EA1-4267-B31C-FD014C6952DF}" srcOrd="0" destOrd="0" presId="urn:microsoft.com/office/officeart/2011/layout/HexagonRadial"/>
    <dgm:cxn modelId="{49BD0E16-D71B-4B26-A230-0C50536A665E}" type="presParOf" srcId="{DE88BF9A-9676-4F53-BECE-CDD41043F31B}" destId="{6BE4DBE7-59A1-48DD-A2F5-F0EE68C19420}" srcOrd="4" destOrd="0" presId="urn:microsoft.com/office/officeart/2011/layout/HexagonRadial"/>
    <dgm:cxn modelId="{689F153E-C6A6-4954-9262-03596FD65CE3}" type="presParOf" srcId="{DE88BF9A-9676-4F53-BECE-CDD41043F31B}" destId="{ACC11002-B2E2-409F-AFF9-BD21C905A16B}" srcOrd="5" destOrd="0" presId="urn:microsoft.com/office/officeart/2011/layout/HexagonRadial"/>
    <dgm:cxn modelId="{D868A173-EB90-4AA4-A3B2-C86CB864C87C}" type="presParOf" srcId="{ACC11002-B2E2-409F-AFF9-BD21C905A16B}" destId="{EF9AF21B-10B6-4771-A6FF-8A0039055184}" srcOrd="0" destOrd="0" presId="urn:microsoft.com/office/officeart/2011/layout/HexagonRadial"/>
    <dgm:cxn modelId="{4BEFD72E-EB80-41FB-9EC6-9A26E3229115}" type="presParOf" srcId="{DE88BF9A-9676-4F53-BECE-CDD41043F31B}" destId="{2664D88D-2E3B-470C-8AD5-3502CA42F6E8}" srcOrd="6" destOrd="0" presId="urn:microsoft.com/office/officeart/2011/layout/HexagonRadial"/>
    <dgm:cxn modelId="{A641DD0F-F1E4-4A10-9CC9-7AF5A4001743}" type="presParOf" srcId="{DE88BF9A-9676-4F53-BECE-CDD41043F31B}" destId="{4E1C074E-78DC-4D91-9DBF-1F5D8DD48B33}" srcOrd="7" destOrd="0" presId="urn:microsoft.com/office/officeart/2011/layout/HexagonRadial"/>
    <dgm:cxn modelId="{93D28348-FACC-415A-8D82-F67DD244DB60}" type="presParOf" srcId="{4E1C074E-78DC-4D91-9DBF-1F5D8DD48B33}" destId="{D4B73A9A-9389-4468-BB99-C191544F2E71}" srcOrd="0" destOrd="0" presId="urn:microsoft.com/office/officeart/2011/layout/HexagonRadial"/>
    <dgm:cxn modelId="{C2567DD2-762E-4386-BB01-FC9B9C086647}" type="presParOf" srcId="{DE88BF9A-9676-4F53-BECE-CDD41043F31B}" destId="{80E0272C-A260-4FDA-B483-805B0566937B}" srcOrd="8" destOrd="0" presId="urn:microsoft.com/office/officeart/2011/layout/HexagonRadial"/>
    <dgm:cxn modelId="{965E1665-DBE4-4540-B43B-42F1A96DCF18}" type="presParOf" srcId="{DE88BF9A-9676-4F53-BECE-CDD41043F31B}" destId="{E5012807-FB27-4ACF-9C76-B1516413F2F6}" srcOrd="9" destOrd="0" presId="urn:microsoft.com/office/officeart/2011/layout/HexagonRadial"/>
    <dgm:cxn modelId="{49EF3207-6D95-4A1D-802D-12747FD384CD}" type="presParOf" srcId="{E5012807-FB27-4ACF-9C76-B1516413F2F6}" destId="{6B298234-7115-4DD6-A766-527F3B79E55C}" srcOrd="0" destOrd="0" presId="urn:microsoft.com/office/officeart/2011/layout/HexagonRadial"/>
    <dgm:cxn modelId="{59BEB567-BC4C-4187-8964-559CF9D7AE05}" type="presParOf" srcId="{DE88BF9A-9676-4F53-BECE-CDD41043F31B}" destId="{132E1A66-939C-424F-85F0-F6461389D725}" srcOrd="10" destOrd="0" presId="urn:microsoft.com/office/officeart/2011/layout/HexagonRadial"/>
    <dgm:cxn modelId="{716CDAEC-5A2C-4C27-97E6-BE6443D99509}" type="presParOf" srcId="{DE88BF9A-9676-4F53-BECE-CDD41043F31B}" destId="{ADEAE5A9-C2FA-41A0-85B8-C07C94B07085}" srcOrd="11" destOrd="0" presId="urn:microsoft.com/office/officeart/2011/layout/HexagonRadial"/>
    <dgm:cxn modelId="{67A0323B-D06F-46FD-9DD0-49DA8D35CD7C}" type="presParOf" srcId="{ADEAE5A9-C2FA-41A0-85B8-C07C94B07085}" destId="{D9BD94D7-C727-44D3-B52B-3C94C153C44D}" srcOrd="0" destOrd="0" presId="urn:microsoft.com/office/officeart/2011/layout/HexagonRadial"/>
    <dgm:cxn modelId="{AA66F689-8CE7-413B-A40E-BB069ED47236}" type="presParOf" srcId="{DE88BF9A-9676-4F53-BECE-CDD41043F31B}" destId="{B6BA3E4B-C2C0-4F1F-87AB-D3831215ECD0}" srcOrd="12"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AAD8DB7-5301-43BE-A9A4-1DF37197581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D90DD29E-CC1A-43CB-8C36-D3AA4C43BA43}">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GB" sz="1600" kern="1200" dirty="0">
              <a:solidFill>
                <a:prstClr val="white"/>
              </a:solidFill>
              <a:latin typeface="Calibri" panose="020F0502020204030204"/>
              <a:ea typeface="+mn-ea"/>
              <a:cs typeface="+mn-cs"/>
            </a:rPr>
            <a:t>Principles and capabilities</a:t>
          </a:r>
        </a:p>
      </dgm:t>
    </dgm:pt>
    <dgm:pt modelId="{671EF929-41A9-45A9-8525-C36F839C6193}" type="parTrans" cxnId="{8531B07C-EA04-4AD7-83A8-BE88A1CCA344}">
      <dgm:prSet/>
      <dgm:spPr/>
      <dgm:t>
        <a:bodyPr/>
        <a:lstStyle/>
        <a:p>
          <a:endParaRPr lang="en-GB"/>
        </a:p>
      </dgm:t>
    </dgm:pt>
    <dgm:pt modelId="{019BB376-4DAB-42D6-897B-9FD40C57A1A5}" type="sibTrans" cxnId="{8531B07C-EA04-4AD7-83A8-BE88A1CCA344}">
      <dgm:prSet/>
      <dgm:spPr/>
      <dgm:t>
        <a:bodyPr/>
        <a:lstStyle/>
        <a:p>
          <a:endParaRPr lang="en-GB"/>
        </a:p>
      </dgm:t>
    </dgm:pt>
    <dgm:pt modelId="{C4B6B6F7-B0A8-4715-969E-D649C2BD5BBB}">
      <dgm:prSet phldrT="[Text]" custT="1"/>
      <dgm:spPr>
        <a:solidFill>
          <a:srgbClr val="465359"/>
        </a:solidFill>
        <a:ln w="12700" cap="flat" cmpd="sng" algn="ctr">
          <a:solidFill>
            <a:schemeClr val="bg1"/>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Increasing client capability and future self-sufficiency</a:t>
          </a:r>
          <a:endParaRPr lang="en-GB" sz="1600" kern="1200" dirty="0">
            <a:solidFill>
              <a:prstClr val="white"/>
            </a:solidFill>
            <a:latin typeface="Calibri" panose="020F0502020204030204"/>
            <a:ea typeface="+mn-ea"/>
            <a:cs typeface="+mn-cs"/>
          </a:endParaRPr>
        </a:p>
      </dgm:t>
    </dgm:pt>
    <dgm:pt modelId="{F39F3FB5-45B9-4356-87DC-9576AC86EB51}" type="parTrans" cxnId="{01FB2846-B37A-42D0-966F-5464C219C370}">
      <dgm:prSet/>
      <dgm:spPr/>
      <dgm:t>
        <a:bodyPr/>
        <a:lstStyle/>
        <a:p>
          <a:endParaRPr lang="en-GB"/>
        </a:p>
      </dgm:t>
    </dgm:pt>
    <dgm:pt modelId="{9B62C397-5ABB-4F9D-9655-CA6BFCE0512A}" type="sibTrans" cxnId="{01FB2846-B37A-42D0-966F-5464C219C370}">
      <dgm:prSet/>
      <dgm:spPr/>
      <dgm:t>
        <a:bodyPr/>
        <a:lstStyle/>
        <a:p>
          <a:endParaRPr lang="en-GB"/>
        </a:p>
      </dgm:t>
    </dgm:pt>
    <dgm:pt modelId="{238BA63A-92A5-485E-BB7E-6E855FC0E93D}">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Delivering change with the client</a:t>
          </a:r>
          <a:endParaRPr lang="en-GB" sz="1600" kern="1200" dirty="0">
            <a:solidFill>
              <a:prstClr val="white"/>
            </a:solidFill>
            <a:latin typeface="Calibri" panose="020F0502020204030204"/>
            <a:ea typeface="+mn-ea"/>
            <a:cs typeface="+mn-cs"/>
          </a:endParaRPr>
        </a:p>
      </dgm:t>
    </dgm:pt>
    <dgm:pt modelId="{30176178-4679-4251-BB11-64A83DD42FD3}" type="parTrans" cxnId="{4DD6BFC6-570B-4E86-B723-8E5A430C7AC4}">
      <dgm:prSet/>
      <dgm:spPr/>
      <dgm:t>
        <a:bodyPr/>
        <a:lstStyle/>
        <a:p>
          <a:endParaRPr lang="en-GB"/>
        </a:p>
      </dgm:t>
    </dgm:pt>
    <dgm:pt modelId="{1D5724BE-6C1A-45F8-AEE9-63EB57254122}" type="sibTrans" cxnId="{4DD6BFC6-570B-4E86-B723-8E5A430C7AC4}">
      <dgm:prSet/>
      <dgm:spPr/>
      <dgm:t>
        <a:bodyPr/>
        <a:lstStyle/>
        <a:p>
          <a:endParaRPr lang="en-GB"/>
        </a:p>
      </dgm:t>
    </dgm:pt>
    <dgm:pt modelId="{F754F850-D78E-439B-8D48-E83F6139E877}">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Agnostic and flexible with  technology and methods</a:t>
          </a:r>
          <a:endParaRPr lang="en-GB" sz="1600" kern="1200" dirty="0">
            <a:solidFill>
              <a:prstClr val="white"/>
            </a:solidFill>
            <a:latin typeface="Calibri" panose="020F0502020204030204"/>
            <a:ea typeface="+mn-ea"/>
            <a:cs typeface="+mn-cs"/>
          </a:endParaRPr>
        </a:p>
      </dgm:t>
    </dgm:pt>
    <dgm:pt modelId="{F450B7C4-6BDB-4A1B-99B2-7105288D2F31}" type="parTrans" cxnId="{A79061D1-740B-4137-ABFE-28EC43C71CA7}">
      <dgm:prSet/>
      <dgm:spPr/>
      <dgm:t>
        <a:bodyPr/>
        <a:lstStyle/>
        <a:p>
          <a:endParaRPr lang="en-GB"/>
        </a:p>
      </dgm:t>
    </dgm:pt>
    <dgm:pt modelId="{E0C2273E-765A-4FEB-AFED-A69C1B818E41}" type="sibTrans" cxnId="{A79061D1-740B-4137-ABFE-28EC43C71CA7}">
      <dgm:prSet/>
      <dgm:spPr/>
      <dgm:t>
        <a:bodyPr/>
        <a:lstStyle/>
        <a:p>
          <a:endParaRPr lang="en-GB"/>
        </a:p>
      </dgm:t>
    </dgm:pt>
    <dgm:pt modelId="{8D37ED8D-55AD-47B6-918B-BF720CBF32D3}">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Execution and outcome focused</a:t>
          </a:r>
          <a:endParaRPr lang="en-GB" sz="1600" kern="1200" dirty="0">
            <a:solidFill>
              <a:prstClr val="white"/>
            </a:solidFill>
            <a:latin typeface="Calibri" panose="020F0502020204030204"/>
            <a:ea typeface="+mn-ea"/>
            <a:cs typeface="+mn-cs"/>
          </a:endParaRPr>
        </a:p>
      </dgm:t>
    </dgm:pt>
    <dgm:pt modelId="{06559D0A-7259-4335-819A-7A56A8F0894E}" type="parTrans" cxnId="{E8E71648-7510-4B8B-AC20-93F7615F8721}">
      <dgm:prSet/>
      <dgm:spPr/>
      <dgm:t>
        <a:bodyPr/>
        <a:lstStyle/>
        <a:p>
          <a:endParaRPr lang="en-GB"/>
        </a:p>
      </dgm:t>
    </dgm:pt>
    <dgm:pt modelId="{0DBA62E0-89EB-4CD6-A7B3-F4D23585A4B2}" type="sibTrans" cxnId="{E8E71648-7510-4B8B-AC20-93F7615F8721}">
      <dgm:prSet/>
      <dgm:spPr/>
      <dgm:t>
        <a:bodyPr/>
        <a:lstStyle/>
        <a:p>
          <a:endParaRPr lang="en-GB"/>
        </a:p>
      </dgm:t>
    </dgm:pt>
    <dgm:pt modelId="{F04B78E3-1B69-462B-972D-4BB64E2431A7}" type="pres">
      <dgm:prSet presAssocID="{DAAD8DB7-5301-43BE-A9A4-1DF37197581E}" presName="Name0" presStyleCnt="0">
        <dgm:presLayoutVars>
          <dgm:chMax val="1"/>
          <dgm:chPref val="1"/>
          <dgm:dir/>
          <dgm:animOne val="branch"/>
          <dgm:animLvl val="lvl"/>
        </dgm:presLayoutVars>
      </dgm:prSet>
      <dgm:spPr/>
    </dgm:pt>
    <dgm:pt modelId="{8EEF7AD0-E75A-4F21-A581-775644AB5A62}" type="pres">
      <dgm:prSet presAssocID="{D90DD29E-CC1A-43CB-8C36-D3AA4C43BA43}" presName="Parent" presStyleLbl="node0" presStyleIdx="0" presStyleCnt="1">
        <dgm:presLayoutVars>
          <dgm:chMax val="6"/>
          <dgm:chPref val="6"/>
        </dgm:presLayoutVars>
      </dgm:prSet>
      <dgm:spPr/>
    </dgm:pt>
    <dgm:pt modelId="{9E37EAA6-0E75-4C22-8FEB-D4087B9A34CE}" type="pres">
      <dgm:prSet presAssocID="{8D37ED8D-55AD-47B6-918B-BF720CBF32D3}" presName="Accent1" presStyleCnt="0"/>
      <dgm:spPr/>
    </dgm:pt>
    <dgm:pt modelId="{41FF38F6-4620-4A46-B3D7-604D68A81715}" type="pres">
      <dgm:prSet presAssocID="{8D37ED8D-55AD-47B6-918B-BF720CBF32D3}" presName="Accent" presStyleLbl="bgShp" presStyleIdx="0" presStyleCnt="4"/>
      <dgm:spPr/>
    </dgm:pt>
    <dgm:pt modelId="{C19D3366-9F08-4703-B98A-15AA5B38A501}" type="pres">
      <dgm:prSet presAssocID="{8D37ED8D-55AD-47B6-918B-BF720CBF32D3}" presName="Child1" presStyleLbl="node1" presStyleIdx="0" presStyleCnt="4">
        <dgm:presLayoutVars>
          <dgm:chMax val="0"/>
          <dgm:chPref val="0"/>
          <dgm:bulletEnabled val="1"/>
        </dgm:presLayoutVars>
      </dgm:prSet>
      <dgm:spPr/>
    </dgm:pt>
    <dgm:pt modelId="{FED6FBFE-853E-47A9-90B9-E854FD12AC00}" type="pres">
      <dgm:prSet presAssocID="{C4B6B6F7-B0A8-4715-969E-D649C2BD5BBB}" presName="Accent2" presStyleCnt="0"/>
      <dgm:spPr/>
    </dgm:pt>
    <dgm:pt modelId="{94D61A7F-9D4F-4F58-BF0C-88DA08A6FB5A}" type="pres">
      <dgm:prSet presAssocID="{C4B6B6F7-B0A8-4715-969E-D649C2BD5BBB}" presName="Accent" presStyleLbl="bgShp" presStyleIdx="1" presStyleCnt="4"/>
      <dgm:spPr>
        <a:noFill/>
      </dgm:spPr>
    </dgm:pt>
    <dgm:pt modelId="{BE075C25-18FF-485E-B398-D6740DFBF2C4}" type="pres">
      <dgm:prSet presAssocID="{C4B6B6F7-B0A8-4715-969E-D649C2BD5BBB}" presName="Child2" presStyleLbl="node1" presStyleIdx="1" presStyleCnt="4">
        <dgm:presLayoutVars>
          <dgm:chMax val="0"/>
          <dgm:chPref val="0"/>
          <dgm:bulletEnabled val="1"/>
        </dgm:presLayoutVars>
      </dgm:prSet>
      <dgm:spPr/>
    </dgm:pt>
    <dgm:pt modelId="{8735E5D4-427A-40FD-8A5C-4F13785AB635}" type="pres">
      <dgm:prSet presAssocID="{238BA63A-92A5-485E-BB7E-6E855FC0E93D}" presName="Accent3" presStyleCnt="0"/>
      <dgm:spPr/>
    </dgm:pt>
    <dgm:pt modelId="{B128199A-7743-475E-8C89-44E1E334FA0C}" type="pres">
      <dgm:prSet presAssocID="{238BA63A-92A5-485E-BB7E-6E855FC0E93D}" presName="Accent" presStyleLbl="bgShp" presStyleIdx="2" presStyleCnt="4"/>
      <dgm:spPr>
        <a:noFill/>
      </dgm:spPr>
    </dgm:pt>
    <dgm:pt modelId="{72BA3482-F036-46F0-B1B8-990EE31EA801}" type="pres">
      <dgm:prSet presAssocID="{238BA63A-92A5-485E-BB7E-6E855FC0E93D}" presName="Child3" presStyleLbl="node1" presStyleIdx="2" presStyleCnt="4">
        <dgm:presLayoutVars>
          <dgm:chMax val="0"/>
          <dgm:chPref val="0"/>
          <dgm:bulletEnabled val="1"/>
        </dgm:presLayoutVars>
      </dgm:prSet>
      <dgm:spPr/>
    </dgm:pt>
    <dgm:pt modelId="{ADF812CA-4E15-4584-8D5A-EC09CED27711}" type="pres">
      <dgm:prSet presAssocID="{F754F850-D78E-439B-8D48-E83F6139E877}" presName="Accent4" presStyleCnt="0"/>
      <dgm:spPr/>
    </dgm:pt>
    <dgm:pt modelId="{87D0DF1B-21D3-4E76-8E79-D2DA78D71606}" type="pres">
      <dgm:prSet presAssocID="{F754F850-D78E-439B-8D48-E83F6139E877}" presName="Accent" presStyleLbl="bgShp" presStyleIdx="3" presStyleCnt="4"/>
      <dgm:spPr>
        <a:noFill/>
      </dgm:spPr>
    </dgm:pt>
    <dgm:pt modelId="{2471E55F-1597-40CD-9819-131AA38F57BD}" type="pres">
      <dgm:prSet presAssocID="{F754F850-D78E-439B-8D48-E83F6139E877}" presName="Child4" presStyleLbl="node1" presStyleIdx="3" presStyleCnt="4">
        <dgm:presLayoutVars>
          <dgm:chMax val="0"/>
          <dgm:chPref val="0"/>
          <dgm:bulletEnabled val="1"/>
        </dgm:presLayoutVars>
      </dgm:prSet>
      <dgm:spPr/>
    </dgm:pt>
  </dgm:ptLst>
  <dgm:cxnLst>
    <dgm:cxn modelId="{57C8F605-960F-4506-A145-D829D750CF7D}" type="presOf" srcId="{D90DD29E-CC1A-43CB-8C36-D3AA4C43BA43}" destId="{8EEF7AD0-E75A-4F21-A581-775644AB5A62}" srcOrd="0" destOrd="0" presId="urn:microsoft.com/office/officeart/2011/layout/HexagonRadial"/>
    <dgm:cxn modelId="{01FB2846-B37A-42D0-966F-5464C219C370}" srcId="{D90DD29E-CC1A-43CB-8C36-D3AA4C43BA43}" destId="{C4B6B6F7-B0A8-4715-969E-D649C2BD5BBB}" srcOrd="1" destOrd="0" parTransId="{F39F3FB5-45B9-4356-87DC-9576AC86EB51}" sibTransId="{9B62C397-5ABB-4F9D-9655-CA6BFCE0512A}"/>
    <dgm:cxn modelId="{E8E71648-7510-4B8B-AC20-93F7615F8721}" srcId="{D90DD29E-CC1A-43CB-8C36-D3AA4C43BA43}" destId="{8D37ED8D-55AD-47B6-918B-BF720CBF32D3}" srcOrd="0" destOrd="0" parTransId="{06559D0A-7259-4335-819A-7A56A8F0894E}" sibTransId="{0DBA62E0-89EB-4CD6-A7B3-F4D23585A4B2}"/>
    <dgm:cxn modelId="{A606E36B-7AA6-43BD-A84F-EF0A4F940027}" type="presOf" srcId="{238BA63A-92A5-485E-BB7E-6E855FC0E93D}" destId="{72BA3482-F036-46F0-B1B8-990EE31EA801}" srcOrd="0" destOrd="0" presId="urn:microsoft.com/office/officeart/2011/layout/HexagonRadial"/>
    <dgm:cxn modelId="{8531B07C-EA04-4AD7-83A8-BE88A1CCA344}" srcId="{DAAD8DB7-5301-43BE-A9A4-1DF37197581E}" destId="{D90DD29E-CC1A-43CB-8C36-D3AA4C43BA43}" srcOrd="0" destOrd="0" parTransId="{671EF929-41A9-45A9-8525-C36F839C6193}" sibTransId="{019BB376-4DAB-42D6-897B-9FD40C57A1A5}"/>
    <dgm:cxn modelId="{FE94C87F-BDB2-4A83-ACCC-FFB548A9BC51}" type="presOf" srcId="{DAAD8DB7-5301-43BE-A9A4-1DF37197581E}" destId="{F04B78E3-1B69-462B-972D-4BB64E2431A7}" srcOrd="0" destOrd="0" presId="urn:microsoft.com/office/officeart/2011/layout/HexagonRadial"/>
    <dgm:cxn modelId="{E41ADE8D-E482-4C0E-9741-770D0687D4BE}" type="presOf" srcId="{F754F850-D78E-439B-8D48-E83F6139E877}" destId="{2471E55F-1597-40CD-9819-131AA38F57BD}" srcOrd="0" destOrd="0" presId="urn:microsoft.com/office/officeart/2011/layout/HexagonRadial"/>
    <dgm:cxn modelId="{4E5152AA-AD94-4704-A33E-2B84E47C9BE0}" type="presOf" srcId="{8D37ED8D-55AD-47B6-918B-BF720CBF32D3}" destId="{C19D3366-9F08-4703-B98A-15AA5B38A501}" srcOrd="0" destOrd="0" presId="urn:microsoft.com/office/officeart/2011/layout/HexagonRadial"/>
    <dgm:cxn modelId="{4DD6BFC6-570B-4E86-B723-8E5A430C7AC4}" srcId="{D90DD29E-CC1A-43CB-8C36-D3AA4C43BA43}" destId="{238BA63A-92A5-485E-BB7E-6E855FC0E93D}" srcOrd="2" destOrd="0" parTransId="{30176178-4679-4251-BB11-64A83DD42FD3}" sibTransId="{1D5724BE-6C1A-45F8-AEE9-63EB57254122}"/>
    <dgm:cxn modelId="{A79061D1-740B-4137-ABFE-28EC43C71CA7}" srcId="{D90DD29E-CC1A-43CB-8C36-D3AA4C43BA43}" destId="{F754F850-D78E-439B-8D48-E83F6139E877}" srcOrd="3" destOrd="0" parTransId="{F450B7C4-6BDB-4A1B-99B2-7105288D2F31}" sibTransId="{E0C2273E-765A-4FEB-AFED-A69C1B818E41}"/>
    <dgm:cxn modelId="{9684E7FD-6682-4C0C-9C17-96DD28539BD2}" type="presOf" srcId="{C4B6B6F7-B0A8-4715-969E-D649C2BD5BBB}" destId="{BE075C25-18FF-485E-B398-D6740DFBF2C4}" srcOrd="0" destOrd="0" presId="urn:microsoft.com/office/officeart/2011/layout/HexagonRadial"/>
    <dgm:cxn modelId="{F55E092F-427A-483B-A78B-8F15EDC74B37}" type="presParOf" srcId="{F04B78E3-1B69-462B-972D-4BB64E2431A7}" destId="{8EEF7AD0-E75A-4F21-A581-775644AB5A62}" srcOrd="0" destOrd="0" presId="urn:microsoft.com/office/officeart/2011/layout/HexagonRadial"/>
    <dgm:cxn modelId="{03A9BF6F-2CCB-4660-9224-20C5C85D0CD2}" type="presParOf" srcId="{F04B78E3-1B69-462B-972D-4BB64E2431A7}" destId="{9E37EAA6-0E75-4C22-8FEB-D4087B9A34CE}" srcOrd="1" destOrd="0" presId="urn:microsoft.com/office/officeart/2011/layout/HexagonRadial"/>
    <dgm:cxn modelId="{B01B59CB-7121-44CC-92E2-317BEF4B8F3E}" type="presParOf" srcId="{9E37EAA6-0E75-4C22-8FEB-D4087B9A34CE}" destId="{41FF38F6-4620-4A46-B3D7-604D68A81715}" srcOrd="0" destOrd="0" presId="urn:microsoft.com/office/officeart/2011/layout/HexagonRadial"/>
    <dgm:cxn modelId="{EA7800E6-1A69-4169-A487-12BE26546199}" type="presParOf" srcId="{F04B78E3-1B69-462B-972D-4BB64E2431A7}" destId="{C19D3366-9F08-4703-B98A-15AA5B38A501}" srcOrd="2" destOrd="0" presId="urn:microsoft.com/office/officeart/2011/layout/HexagonRadial"/>
    <dgm:cxn modelId="{FD1A8A0E-C6A3-47BE-95BB-114174AFB91A}" type="presParOf" srcId="{F04B78E3-1B69-462B-972D-4BB64E2431A7}" destId="{FED6FBFE-853E-47A9-90B9-E854FD12AC00}" srcOrd="3" destOrd="0" presId="urn:microsoft.com/office/officeart/2011/layout/HexagonRadial"/>
    <dgm:cxn modelId="{6D0146CE-B6A4-4E92-AE5F-AA4DF32EAD79}" type="presParOf" srcId="{FED6FBFE-853E-47A9-90B9-E854FD12AC00}" destId="{94D61A7F-9D4F-4F58-BF0C-88DA08A6FB5A}" srcOrd="0" destOrd="0" presId="urn:microsoft.com/office/officeart/2011/layout/HexagonRadial"/>
    <dgm:cxn modelId="{D70D36FE-E7F0-499D-BE1E-BCDB7302F159}" type="presParOf" srcId="{F04B78E3-1B69-462B-972D-4BB64E2431A7}" destId="{BE075C25-18FF-485E-B398-D6740DFBF2C4}" srcOrd="4" destOrd="0" presId="urn:microsoft.com/office/officeart/2011/layout/HexagonRadial"/>
    <dgm:cxn modelId="{02F9DC30-3356-4381-AF16-5D59CC00C891}" type="presParOf" srcId="{F04B78E3-1B69-462B-972D-4BB64E2431A7}" destId="{8735E5D4-427A-40FD-8A5C-4F13785AB635}" srcOrd="5" destOrd="0" presId="urn:microsoft.com/office/officeart/2011/layout/HexagonRadial"/>
    <dgm:cxn modelId="{29FF99DC-8FF5-486E-895C-6750D39DA3E5}" type="presParOf" srcId="{8735E5D4-427A-40FD-8A5C-4F13785AB635}" destId="{B128199A-7743-475E-8C89-44E1E334FA0C}" srcOrd="0" destOrd="0" presId="urn:microsoft.com/office/officeart/2011/layout/HexagonRadial"/>
    <dgm:cxn modelId="{6771F3C8-7035-48D7-A508-C2E6EBFB3127}" type="presParOf" srcId="{F04B78E3-1B69-462B-972D-4BB64E2431A7}" destId="{72BA3482-F036-46F0-B1B8-990EE31EA801}" srcOrd="6" destOrd="0" presId="urn:microsoft.com/office/officeart/2011/layout/HexagonRadial"/>
    <dgm:cxn modelId="{18C38EAF-0F18-42AB-970E-9ECBAFC20490}" type="presParOf" srcId="{F04B78E3-1B69-462B-972D-4BB64E2431A7}" destId="{ADF812CA-4E15-4584-8D5A-EC09CED27711}" srcOrd="7" destOrd="0" presId="urn:microsoft.com/office/officeart/2011/layout/HexagonRadial"/>
    <dgm:cxn modelId="{7455EB81-33FF-43C0-8DEE-BB2C428D1C5D}" type="presParOf" srcId="{ADF812CA-4E15-4584-8D5A-EC09CED27711}" destId="{87D0DF1B-21D3-4E76-8E79-D2DA78D71606}" srcOrd="0" destOrd="0" presId="urn:microsoft.com/office/officeart/2011/layout/HexagonRadial"/>
    <dgm:cxn modelId="{E5E23CDD-B8BD-4887-BD37-5A41EF6704C2}" type="presParOf" srcId="{F04B78E3-1B69-462B-972D-4BB64E2431A7}" destId="{2471E55F-1597-40CD-9819-131AA38F57BD}" srcOrd="8"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65E0E-774A-476C-B443-29D6E23C54BF}">
      <dsp:nvSpPr>
        <dsp:cNvPr id="0" name=""/>
        <dsp:cNvSpPr/>
      </dsp:nvSpPr>
      <dsp:spPr>
        <a:xfrm rot="16200000">
          <a:off x="-922684" y="923795"/>
          <a:ext cx="2937868" cy="1090277"/>
        </a:xfrm>
        <a:prstGeom prst="flowChartManualOperation">
          <a:avLst/>
        </a:prstGeom>
        <a:solidFill>
          <a:srgbClr val="86D6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Imperative</a:t>
          </a:r>
        </a:p>
      </dsp:txBody>
      <dsp:txXfrm rot="5400000">
        <a:off x="1111" y="587574"/>
        <a:ext cx="1090277" cy="1762720"/>
      </dsp:txXfrm>
    </dsp:sp>
    <dsp:sp modelId="{857A6E7F-7D91-4860-A757-01E4EDBB62C3}">
      <dsp:nvSpPr>
        <dsp:cNvPr id="0" name=""/>
        <dsp:cNvSpPr/>
      </dsp:nvSpPr>
      <dsp:spPr>
        <a:xfrm rot="16200000">
          <a:off x="249363" y="923795"/>
          <a:ext cx="2937868" cy="1090277"/>
        </a:xfrm>
        <a:prstGeom prst="flowChartManualOperation">
          <a:avLst/>
        </a:prstGeom>
        <a:solidFill>
          <a:srgbClr val="66A2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Readiness</a:t>
          </a:r>
        </a:p>
      </dsp:txBody>
      <dsp:txXfrm rot="5400000">
        <a:off x="1173158" y="587574"/>
        <a:ext cx="1090277" cy="1762720"/>
      </dsp:txXfrm>
    </dsp:sp>
    <dsp:sp modelId="{5F62654F-E295-49D5-A6AA-5F9AAC5BB7E8}">
      <dsp:nvSpPr>
        <dsp:cNvPr id="0" name=""/>
        <dsp:cNvSpPr/>
      </dsp:nvSpPr>
      <dsp:spPr>
        <a:xfrm rot="16200000">
          <a:off x="1421412" y="923795"/>
          <a:ext cx="2937868" cy="1090277"/>
        </a:xfrm>
        <a:prstGeom prst="flowChartManualOperati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Implementation</a:t>
          </a:r>
        </a:p>
      </dsp:txBody>
      <dsp:txXfrm rot="5400000">
        <a:off x="2345207" y="587574"/>
        <a:ext cx="1090277" cy="1762720"/>
      </dsp:txXfrm>
    </dsp:sp>
    <dsp:sp modelId="{DD1F3966-F5C8-481B-9977-FFA4996E1DE0}">
      <dsp:nvSpPr>
        <dsp:cNvPr id="0" name=""/>
        <dsp:cNvSpPr/>
      </dsp:nvSpPr>
      <dsp:spPr>
        <a:xfrm rot="16200000">
          <a:off x="2593460" y="923795"/>
          <a:ext cx="2937868" cy="1090277"/>
        </a:xfrm>
        <a:prstGeom prst="flowChartManualOperation">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Gain</a:t>
          </a:r>
        </a:p>
      </dsp:txBody>
      <dsp:txXfrm rot="5400000">
        <a:off x="3517255" y="587574"/>
        <a:ext cx="1090277" cy="176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68E81-5A10-42B8-A039-AC4AE7798E75}">
      <dsp:nvSpPr>
        <dsp:cNvPr id="0" name=""/>
        <dsp:cNvSpPr/>
      </dsp:nvSpPr>
      <dsp:spPr>
        <a:xfrm>
          <a:off x="2113740" y="0"/>
          <a:ext cx="1462727" cy="1462801"/>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E27510-6792-400F-A9B5-405D335DE61F}">
      <dsp:nvSpPr>
        <dsp:cNvPr id="0" name=""/>
        <dsp:cNvSpPr/>
      </dsp:nvSpPr>
      <dsp:spPr>
        <a:xfrm>
          <a:off x="2436687" y="529781"/>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Define</a:t>
          </a:r>
          <a:r>
            <a:rPr lang="en-GB" sz="800" kern="1200" dirty="0"/>
            <a:t> the problem/outcome</a:t>
          </a:r>
        </a:p>
      </dsp:txBody>
      <dsp:txXfrm>
        <a:off x="2436687" y="529781"/>
        <a:ext cx="816285" cy="407960"/>
      </dsp:txXfrm>
    </dsp:sp>
    <dsp:sp modelId="{6A8C71D2-EDEB-491D-B435-77F7916FE944}">
      <dsp:nvSpPr>
        <dsp:cNvPr id="0" name=""/>
        <dsp:cNvSpPr/>
      </dsp:nvSpPr>
      <dsp:spPr>
        <a:xfrm>
          <a:off x="1707381" y="840473"/>
          <a:ext cx="1462727" cy="1462801"/>
        </a:xfrm>
        <a:prstGeom prst="leftCircularArrow">
          <a:avLst>
            <a:gd name="adj1" fmla="val 10980"/>
            <a:gd name="adj2" fmla="val 1142322"/>
            <a:gd name="adj3" fmla="val 6300000"/>
            <a:gd name="adj4" fmla="val 18900000"/>
            <a:gd name="adj5" fmla="val 125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8AF83D9-8028-4E68-AE10-06E8E156AB5D}">
      <dsp:nvSpPr>
        <dsp:cNvPr id="0" name=""/>
        <dsp:cNvSpPr/>
      </dsp:nvSpPr>
      <dsp:spPr>
        <a:xfrm>
          <a:off x="2028682" y="1372143"/>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Determine</a:t>
          </a:r>
          <a:r>
            <a:rPr lang="en-GB" sz="800" kern="1200" dirty="0"/>
            <a:t> presence of PDs,</a:t>
          </a:r>
        </a:p>
      </dsp:txBody>
      <dsp:txXfrm>
        <a:off x="2028682" y="1372143"/>
        <a:ext cx="816285" cy="407960"/>
      </dsp:txXfrm>
    </dsp:sp>
    <dsp:sp modelId="{6988D3B9-45A6-461D-8296-E1E8952E1112}">
      <dsp:nvSpPr>
        <dsp:cNvPr id="0" name=""/>
        <dsp:cNvSpPr/>
      </dsp:nvSpPr>
      <dsp:spPr>
        <a:xfrm>
          <a:off x="2113740" y="1684724"/>
          <a:ext cx="1462727" cy="1462801"/>
        </a:xfrm>
        <a:prstGeom prst="circularArrow">
          <a:avLst>
            <a:gd name="adj1" fmla="val 10980"/>
            <a:gd name="adj2" fmla="val 1142322"/>
            <a:gd name="adj3" fmla="val 4500000"/>
            <a:gd name="adj4" fmla="val 13500000"/>
            <a:gd name="adj5" fmla="val 125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6AB084-7112-4BD0-A78E-A27A3017FA82}">
      <dsp:nvSpPr>
        <dsp:cNvPr id="0" name=""/>
        <dsp:cNvSpPr/>
      </dsp:nvSpPr>
      <dsp:spPr>
        <a:xfrm>
          <a:off x="2436687" y="2214033"/>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Discover</a:t>
          </a:r>
          <a:r>
            <a:rPr lang="en-GB" sz="800" kern="1200" dirty="0"/>
            <a:t> PD’s uncommon but successful behaviours &amp; strategies</a:t>
          </a:r>
        </a:p>
      </dsp:txBody>
      <dsp:txXfrm>
        <a:off x="2436687" y="2214033"/>
        <a:ext cx="816285" cy="407960"/>
      </dsp:txXfrm>
    </dsp:sp>
    <dsp:sp modelId="{988DF6D9-5E39-48B4-800C-B84A64435436}">
      <dsp:nvSpPr>
        <dsp:cNvPr id="0" name=""/>
        <dsp:cNvSpPr/>
      </dsp:nvSpPr>
      <dsp:spPr>
        <a:xfrm>
          <a:off x="1707381" y="2526614"/>
          <a:ext cx="1462727" cy="1462801"/>
        </a:xfrm>
        <a:prstGeom prst="leftCircularArrow">
          <a:avLst>
            <a:gd name="adj1" fmla="val 10980"/>
            <a:gd name="adj2" fmla="val 1142322"/>
            <a:gd name="adj3" fmla="val 6300000"/>
            <a:gd name="adj4" fmla="val 18900000"/>
            <a:gd name="adj5" fmla="val 125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4DDB1E-D44F-47CA-9555-51AE5F32583B}">
      <dsp:nvSpPr>
        <dsp:cNvPr id="0" name=""/>
        <dsp:cNvSpPr/>
      </dsp:nvSpPr>
      <dsp:spPr>
        <a:xfrm>
          <a:off x="2028682" y="3056395"/>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Develop</a:t>
          </a:r>
          <a:r>
            <a:rPr lang="en-GB" sz="800" kern="1200" dirty="0"/>
            <a:t> activities to apply appropriate behaviours &amp; strategies</a:t>
          </a:r>
        </a:p>
      </dsp:txBody>
      <dsp:txXfrm>
        <a:off x="2028682" y="3056395"/>
        <a:ext cx="816285" cy="407960"/>
      </dsp:txXfrm>
    </dsp:sp>
    <dsp:sp modelId="{FA2C8195-007D-4734-B544-14B1B2E8911B}">
      <dsp:nvSpPr>
        <dsp:cNvPr id="0" name=""/>
        <dsp:cNvSpPr/>
      </dsp:nvSpPr>
      <dsp:spPr>
        <a:xfrm>
          <a:off x="2217731" y="3464356"/>
          <a:ext cx="1256667" cy="1257404"/>
        </a:xfrm>
        <a:prstGeom prst="blockArc">
          <a:avLst>
            <a:gd name="adj1" fmla="val 13500000"/>
            <a:gd name="adj2" fmla="val 10800000"/>
            <a:gd name="adj3" fmla="val 1274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AA40DB-489E-44FE-8563-69C0E3C78F4C}">
      <dsp:nvSpPr>
        <dsp:cNvPr id="0" name=""/>
        <dsp:cNvSpPr/>
      </dsp:nvSpPr>
      <dsp:spPr>
        <a:xfrm>
          <a:off x="2436687" y="3898758"/>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Discern </a:t>
          </a:r>
          <a:r>
            <a:rPr lang="en-GB" sz="800" kern="1200" dirty="0"/>
            <a:t>(monitor and evaluate) the results  for future learning &amp; use</a:t>
          </a:r>
        </a:p>
      </dsp:txBody>
      <dsp:txXfrm>
        <a:off x="2436687" y="3898758"/>
        <a:ext cx="816285" cy="407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B9A9E-4BA8-4008-AEFA-6D34739BEA08}">
      <dsp:nvSpPr>
        <dsp:cNvPr id="0" name=""/>
        <dsp:cNvSpPr/>
      </dsp:nvSpPr>
      <dsp:spPr>
        <a:xfrm>
          <a:off x="1660064" y="2036101"/>
          <a:ext cx="2436058" cy="2107289"/>
        </a:xfrm>
        <a:prstGeom prst="hexagon">
          <a:avLst>
            <a:gd name="adj" fmla="val 28570"/>
            <a:gd name="vf" fmla="val 115470"/>
          </a:avLst>
        </a:prstGeom>
        <a:solidFill>
          <a:srgbClr val="1CADE4"/>
        </a:solidFill>
        <a:ln>
          <a:solidFill>
            <a:srgbClr val="1CADE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Services</a:t>
          </a:r>
        </a:p>
      </dsp:txBody>
      <dsp:txXfrm>
        <a:off x="2063753" y="2385308"/>
        <a:ext cx="1628680" cy="1408875"/>
      </dsp:txXfrm>
    </dsp:sp>
    <dsp:sp modelId="{F543E4D9-4EA1-4267-B31C-FD014C6952DF}">
      <dsp:nvSpPr>
        <dsp:cNvPr id="0" name=""/>
        <dsp:cNvSpPr/>
      </dsp:nvSpPr>
      <dsp:spPr>
        <a:xfrm>
          <a:off x="3140413" y="1027905"/>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00020B-9822-47FA-BE33-4431E2B23294}">
      <dsp:nvSpPr>
        <dsp:cNvPr id="0" name=""/>
        <dsp:cNvSpPr/>
      </dsp:nvSpPr>
      <dsp:spPr>
        <a:xfrm>
          <a:off x="1839368" y="119519"/>
          <a:ext cx="1996332" cy="1727062"/>
        </a:xfrm>
        <a:prstGeom prst="hexagon">
          <a:avLst>
            <a:gd name="adj" fmla="val 28570"/>
            <a:gd name="vf" fmla="val 115470"/>
          </a:avLst>
        </a:prstGeom>
        <a:solidFill>
          <a:srgbClr val="1CADE4"/>
        </a:solidFill>
        <a:ln>
          <a:solidFill>
            <a:srgbClr val="1CADE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Strategic Advisory</a:t>
          </a:r>
        </a:p>
      </dsp:txBody>
      <dsp:txXfrm>
        <a:off x="2170203" y="405730"/>
        <a:ext cx="1334662" cy="1154640"/>
      </dsp:txXfrm>
    </dsp:sp>
    <dsp:sp modelId="{EF9AF21B-10B6-4771-A6FF-8A0039055184}">
      <dsp:nvSpPr>
        <dsp:cNvPr id="0" name=""/>
        <dsp:cNvSpPr/>
      </dsp:nvSpPr>
      <dsp:spPr>
        <a:xfrm>
          <a:off x="4213095" y="2508414"/>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E4DBE7-59A1-48DD-A2F5-F0EE68C19420}">
      <dsp:nvSpPr>
        <dsp:cNvPr id="0" name=""/>
        <dsp:cNvSpPr/>
      </dsp:nvSpPr>
      <dsp:spPr>
        <a:xfrm>
          <a:off x="3670238" y="1181778"/>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Project Management</a:t>
          </a:r>
        </a:p>
      </dsp:txBody>
      <dsp:txXfrm>
        <a:off x="4001073" y="1467989"/>
        <a:ext cx="1334662" cy="1154640"/>
      </dsp:txXfrm>
    </dsp:sp>
    <dsp:sp modelId="{D4B73A9A-9389-4468-BB99-C191544F2E71}">
      <dsp:nvSpPr>
        <dsp:cNvPr id="0" name=""/>
        <dsp:cNvSpPr/>
      </dsp:nvSpPr>
      <dsp:spPr>
        <a:xfrm>
          <a:off x="3467941" y="4179631"/>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664D88D-2E3B-470C-8AD5-3502CA42F6E8}">
      <dsp:nvSpPr>
        <dsp:cNvPr id="0" name=""/>
        <dsp:cNvSpPr/>
      </dsp:nvSpPr>
      <dsp:spPr>
        <a:xfrm>
          <a:off x="3670238" y="3270056"/>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Process Improvement</a:t>
          </a:r>
        </a:p>
      </dsp:txBody>
      <dsp:txXfrm>
        <a:off x="4001073" y="3556267"/>
        <a:ext cx="1334662" cy="1154640"/>
      </dsp:txXfrm>
    </dsp:sp>
    <dsp:sp modelId="{6B298234-7115-4DD6-A766-527F3B79E55C}">
      <dsp:nvSpPr>
        <dsp:cNvPr id="0" name=""/>
        <dsp:cNvSpPr/>
      </dsp:nvSpPr>
      <dsp:spPr>
        <a:xfrm>
          <a:off x="1619505" y="4353109"/>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0E0272C-A260-4FDA-B483-805B0566937B}">
      <dsp:nvSpPr>
        <dsp:cNvPr id="0" name=""/>
        <dsp:cNvSpPr/>
      </dsp:nvSpPr>
      <dsp:spPr>
        <a:xfrm>
          <a:off x="1839368" y="4333504"/>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Change Management</a:t>
          </a:r>
        </a:p>
      </dsp:txBody>
      <dsp:txXfrm>
        <a:off x="2170203" y="4619715"/>
        <a:ext cx="1334662" cy="1154640"/>
      </dsp:txXfrm>
    </dsp:sp>
    <dsp:sp modelId="{D9BD94D7-C727-44D3-B52B-3C94C153C44D}">
      <dsp:nvSpPr>
        <dsp:cNvPr id="0" name=""/>
        <dsp:cNvSpPr/>
      </dsp:nvSpPr>
      <dsp:spPr>
        <a:xfrm>
          <a:off x="529257" y="2873194"/>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32E1A66-939C-424F-85F0-F6461389D725}">
      <dsp:nvSpPr>
        <dsp:cNvPr id="0" name=""/>
        <dsp:cNvSpPr/>
      </dsp:nvSpPr>
      <dsp:spPr>
        <a:xfrm>
          <a:off x="0" y="3271244"/>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Team &amp; Individual Development</a:t>
          </a:r>
        </a:p>
      </dsp:txBody>
      <dsp:txXfrm>
        <a:off x="330835" y="3557455"/>
        <a:ext cx="1334662" cy="1154640"/>
      </dsp:txXfrm>
    </dsp:sp>
    <dsp:sp modelId="{B6BA3E4B-C2C0-4F1F-87AB-D3831215ECD0}">
      <dsp:nvSpPr>
        <dsp:cNvPr id="0" name=""/>
        <dsp:cNvSpPr/>
      </dsp:nvSpPr>
      <dsp:spPr>
        <a:xfrm>
          <a:off x="0" y="1179402"/>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Resilience Building</a:t>
          </a:r>
        </a:p>
      </dsp:txBody>
      <dsp:txXfrm>
        <a:off x="330835" y="1465613"/>
        <a:ext cx="1334662" cy="115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F7AD0-E75A-4F21-A581-775644AB5A62}">
      <dsp:nvSpPr>
        <dsp:cNvPr id="0" name=""/>
        <dsp:cNvSpPr/>
      </dsp:nvSpPr>
      <dsp:spPr>
        <a:xfrm>
          <a:off x="785552" y="1948133"/>
          <a:ext cx="2476451" cy="2141980"/>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prstClr val="white"/>
              </a:solidFill>
              <a:latin typeface="Calibri" panose="020F0502020204030204"/>
              <a:ea typeface="+mn-ea"/>
              <a:cs typeface="+mn-cs"/>
            </a:rPr>
            <a:t>Principles and capabilities</a:t>
          </a:r>
        </a:p>
      </dsp:txBody>
      <dsp:txXfrm>
        <a:off x="1195911" y="2303068"/>
        <a:ext cx="1655733" cy="1432110"/>
      </dsp:txXfrm>
    </dsp:sp>
    <dsp:sp modelId="{94D61A7F-9D4F-4F58-BF0C-88DA08A6FB5A}">
      <dsp:nvSpPr>
        <dsp:cNvPr id="0" name=""/>
        <dsp:cNvSpPr/>
      </dsp:nvSpPr>
      <dsp:spPr>
        <a:xfrm>
          <a:off x="2336165" y="923340"/>
          <a:ext cx="934486" cy="80497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C19D3366-9F08-4703-B98A-15AA5B38A501}">
      <dsp:nvSpPr>
        <dsp:cNvPr id="0" name=""/>
        <dsp:cNvSpPr/>
      </dsp:nvSpPr>
      <dsp:spPr>
        <a:xfrm>
          <a:off x="1013716" y="0"/>
          <a:ext cx="2029182" cy="1755493"/>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Execution and outcome focused</a:t>
          </a:r>
          <a:endParaRPr lang="en-GB" sz="1600" kern="1200" dirty="0">
            <a:solidFill>
              <a:prstClr val="white"/>
            </a:solidFill>
            <a:latin typeface="Calibri" panose="020F0502020204030204"/>
            <a:ea typeface="+mn-ea"/>
            <a:cs typeface="+mn-cs"/>
          </a:endParaRPr>
        </a:p>
      </dsp:txBody>
      <dsp:txXfrm>
        <a:off x="1349996" y="290924"/>
        <a:ext cx="1356622" cy="1173645"/>
      </dsp:txXfrm>
    </dsp:sp>
    <dsp:sp modelId="{B128199A-7743-475E-8C89-44E1E334FA0C}">
      <dsp:nvSpPr>
        <dsp:cNvPr id="0" name=""/>
        <dsp:cNvSpPr/>
      </dsp:nvSpPr>
      <dsp:spPr>
        <a:xfrm>
          <a:off x="3426743" y="2428221"/>
          <a:ext cx="934486" cy="80497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BE075C25-18FF-485E-B398-D6740DFBF2C4}">
      <dsp:nvSpPr>
        <dsp:cNvPr id="0" name=""/>
        <dsp:cNvSpPr/>
      </dsp:nvSpPr>
      <dsp:spPr>
        <a:xfrm>
          <a:off x="2874865" y="1079746"/>
          <a:ext cx="2029182" cy="1755493"/>
        </a:xfrm>
        <a:prstGeom prst="hexagon">
          <a:avLst>
            <a:gd name="adj" fmla="val 28570"/>
            <a:gd name="vf" fmla="val 115470"/>
          </a:avLst>
        </a:prstGeom>
        <a:solidFill>
          <a:srgbClr val="465359"/>
        </a:solidFill>
        <a:ln w="1270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Increasing client capability and future self-sufficiency</a:t>
          </a:r>
          <a:endParaRPr lang="en-GB" sz="1600" kern="1200" dirty="0">
            <a:solidFill>
              <a:prstClr val="white"/>
            </a:solidFill>
            <a:latin typeface="Calibri" panose="020F0502020204030204"/>
            <a:ea typeface="+mn-ea"/>
            <a:cs typeface="+mn-cs"/>
          </a:endParaRPr>
        </a:p>
      </dsp:txBody>
      <dsp:txXfrm>
        <a:off x="3211145" y="1370670"/>
        <a:ext cx="1356622" cy="1173645"/>
      </dsp:txXfrm>
    </dsp:sp>
    <dsp:sp modelId="{87D0DF1B-21D3-4E76-8E79-D2DA78D71606}">
      <dsp:nvSpPr>
        <dsp:cNvPr id="0" name=""/>
        <dsp:cNvSpPr/>
      </dsp:nvSpPr>
      <dsp:spPr>
        <a:xfrm>
          <a:off x="2668940" y="4126950"/>
          <a:ext cx="934486" cy="80497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72BA3482-F036-46F0-B1B8-990EE31EA801}">
      <dsp:nvSpPr>
        <dsp:cNvPr id="0" name=""/>
        <dsp:cNvSpPr/>
      </dsp:nvSpPr>
      <dsp:spPr>
        <a:xfrm>
          <a:off x="2874865" y="3202402"/>
          <a:ext cx="2029182" cy="1755493"/>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Delivering change with the client</a:t>
          </a:r>
          <a:endParaRPr lang="en-GB" sz="1600" kern="1200" dirty="0">
            <a:solidFill>
              <a:prstClr val="white"/>
            </a:solidFill>
            <a:latin typeface="Calibri" panose="020F0502020204030204"/>
            <a:ea typeface="+mn-ea"/>
            <a:cs typeface="+mn-cs"/>
          </a:endParaRPr>
        </a:p>
      </dsp:txBody>
      <dsp:txXfrm>
        <a:off x="3211145" y="3493326"/>
        <a:ext cx="1356622" cy="1173645"/>
      </dsp:txXfrm>
    </dsp:sp>
    <dsp:sp modelId="{2471E55F-1597-40CD-9819-131AA38F57BD}">
      <dsp:nvSpPr>
        <dsp:cNvPr id="0" name=""/>
        <dsp:cNvSpPr/>
      </dsp:nvSpPr>
      <dsp:spPr>
        <a:xfrm>
          <a:off x="1013716" y="4283356"/>
          <a:ext cx="2029182" cy="1755493"/>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Agnostic and flexible with  technology and methods</a:t>
          </a:r>
          <a:endParaRPr lang="en-GB" sz="1600" kern="1200" dirty="0">
            <a:solidFill>
              <a:prstClr val="white"/>
            </a:solidFill>
            <a:latin typeface="Calibri" panose="020F0502020204030204"/>
            <a:ea typeface="+mn-ea"/>
            <a:cs typeface="+mn-cs"/>
          </a:endParaRPr>
        </a:p>
      </dsp:txBody>
      <dsp:txXfrm>
        <a:off x="1349996" y="4574280"/>
        <a:ext cx="1356622" cy="117364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0.34888</cdr:x>
      <cdr:y>0.09698</cdr:y>
    </cdr:from>
    <cdr:to>
      <cdr:x>0.5</cdr:x>
      <cdr:y>0.2481</cdr:y>
    </cdr:to>
    <cdr:sp macro="" textlink="">
      <cdr:nvSpPr>
        <cdr:cNvPr id="2" name="TextBox 1">
          <a:extLst xmlns:a="http://schemas.openxmlformats.org/drawingml/2006/main">
            <a:ext uri="{FF2B5EF4-FFF2-40B4-BE49-F238E27FC236}">
              <a16:creationId xmlns:a16="http://schemas.microsoft.com/office/drawing/2014/main" id="{5E63D15B-EAAF-48CD-8920-65A7F6C77C12}"/>
            </a:ext>
          </a:extLst>
        </cdr:cNvPr>
        <cdr:cNvSpPr txBox="1"/>
      </cdr:nvSpPr>
      <cdr:spPr>
        <a:xfrm xmlns:a="http://schemas.openxmlformats.org/drawingml/2006/main">
          <a:off x="2835702" y="525514"/>
          <a:ext cx="1228298" cy="818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bg1"/>
              </a:solidFill>
            </a:rPr>
            <a:t>Measuring, reinforcing, and refining the change</a:t>
          </a:r>
        </a:p>
      </cdr:txBody>
    </cdr:sp>
  </cdr:relSizeAnchor>
  <cdr:relSizeAnchor xmlns:cdr="http://schemas.openxmlformats.org/drawingml/2006/chartDrawing">
    <cdr:from>
      <cdr:x>0.23909</cdr:x>
      <cdr:y>0.7161</cdr:y>
    </cdr:from>
    <cdr:to>
      <cdr:x>0.42043</cdr:x>
      <cdr:y>0.84279</cdr:y>
    </cdr:to>
    <cdr:sp macro="" textlink="">
      <cdr:nvSpPr>
        <cdr:cNvPr id="3" name="TextBox 2">
          <a:extLst xmlns:a="http://schemas.openxmlformats.org/drawingml/2006/main">
            <a:ext uri="{FF2B5EF4-FFF2-40B4-BE49-F238E27FC236}">
              <a16:creationId xmlns:a16="http://schemas.microsoft.com/office/drawing/2014/main" id="{76329A88-4993-4766-AB46-4BE89C4A153F}"/>
            </a:ext>
          </a:extLst>
        </cdr:cNvPr>
        <cdr:cNvSpPr txBox="1"/>
      </cdr:nvSpPr>
      <cdr:spPr>
        <a:xfrm xmlns:a="http://schemas.openxmlformats.org/drawingml/2006/main">
          <a:off x="1640659" y="3505424"/>
          <a:ext cx="1244402" cy="620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bg1"/>
              </a:solidFill>
            </a:rPr>
            <a:t>Pilot testing the recommendations</a:t>
          </a:r>
        </a:p>
      </cdr:txBody>
    </cdr:sp>
  </cdr:relSizeAnchor>
  <cdr:relSizeAnchor xmlns:cdr="http://schemas.openxmlformats.org/drawingml/2006/chartDrawing">
    <cdr:from>
      <cdr:x>0.17596</cdr:x>
      <cdr:y>0.48675</cdr:y>
    </cdr:from>
    <cdr:to>
      <cdr:x>0.38417</cdr:x>
      <cdr:y>0.6226</cdr:y>
    </cdr:to>
    <cdr:sp macro="" textlink="">
      <cdr:nvSpPr>
        <cdr:cNvPr id="4" name="TextBox 3">
          <a:extLst xmlns:a="http://schemas.openxmlformats.org/drawingml/2006/main">
            <a:ext uri="{FF2B5EF4-FFF2-40B4-BE49-F238E27FC236}">
              <a16:creationId xmlns:a16="http://schemas.microsoft.com/office/drawing/2014/main" id="{4747A010-0736-4EDD-9F81-D6EAB06D35C4}"/>
            </a:ext>
          </a:extLst>
        </cdr:cNvPr>
        <cdr:cNvSpPr txBox="1"/>
      </cdr:nvSpPr>
      <cdr:spPr>
        <a:xfrm xmlns:a="http://schemas.openxmlformats.org/drawingml/2006/main">
          <a:off x="1207469" y="2382684"/>
          <a:ext cx="1428759" cy="665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bg1"/>
              </a:solidFill>
            </a:rPr>
            <a:t>Preparing the recommendations for rollout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FB0309-F46D-455E-86A5-52737D4A7D0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alibri"/>
            </a:endParaRPr>
          </a:p>
        </p:txBody>
      </p:sp>
      <p:sp>
        <p:nvSpPr>
          <p:cNvPr id="3" name="Date Placeholder 2">
            <a:extLst>
              <a:ext uri="{FF2B5EF4-FFF2-40B4-BE49-F238E27FC236}">
                <a16:creationId xmlns:a16="http://schemas.microsoft.com/office/drawing/2014/main" id="{4657F3E3-70A4-4199-A73F-2320ADA7F3D5}"/>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247036-E3B7-41FE-B936-4CFF65CD6525}"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04/02/2021</a:t>
            </a:fld>
            <a:endParaRPr lang="en-GB" sz="1200" b="0" i="0" u="none" strike="noStrike" kern="1200" cap="none" spc="0" baseline="0" dirty="0">
              <a:solidFill>
                <a:srgbClr val="000000"/>
              </a:solidFill>
              <a:uFillTx/>
              <a:latin typeface="Calibri"/>
            </a:endParaRPr>
          </a:p>
        </p:txBody>
      </p:sp>
      <p:sp>
        <p:nvSpPr>
          <p:cNvPr id="4" name="Footer Placeholder 3">
            <a:extLst>
              <a:ext uri="{FF2B5EF4-FFF2-40B4-BE49-F238E27FC236}">
                <a16:creationId xmlns:a16="http://schemas.microsoft.com/office/drawing/2014/main" id="{B8042291-1938-47CA-B9BE-261298EC236F}"/>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alibri"/>
            </a:endParaRPr>
          </a:p>
        </p:txBody>
      </p:sp>
      <p:sp>
        <p:nvSpPr>
          <p:cNvPr id="5" name="Slide Number Placeholder 4">
            <a:extLst>
              <a:ext uri="{FF2B5EF4-FFF2-40B4-BE49-F238E27FC236}">
                <a16:creationId xmlns:a16="http://schemas.microsoft.com/office/drawing/2014/main" id="{CDFD4D25-E1A8-4167-8EC7-C59A364C9116}"/>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A973E7-519F-48AC-88F8-0845C6B79D59}" type="slidenum">
              <a:t>‹#›</a:t>
            </a:fld>
            <a:endParaRPr lang="en-GB"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96494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8AE6D-C70A-4EE0-BE09-B106117231B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3" name="Date Placeholder 2">
            <a:extLst>
              <a:ext uri="{FF2B5EF4-FFF2-40B4-BE49-F238E27FC236}">
                <a16:creationId xmlns:a16="http://schemas.microsoft.com/office/drawing/2014/main" id="{ECDFC88E-FA44-4C12-94BC-85FE4CD6396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BFBDC04-87CF-4439-BD8E-4C6EAD099695}" type="datetime1">
              <a:rPr lang="en-GB"/>
              <a:pPr lvl="0"/>
              <a:t>04/02/2021</a:t>
            </a:fld>
            <a:endParaRPr lang="en-GB" dirty="0"/>
          </a:p>
        </p:txBody>
      </p:sp>
      <p:sp>
        <p:nvSpPr>
          <p:cNvPr id="4" name="Slide Image Placeholder 3">
            <a:extLst>
              <a:ext uri="{FF2B5EF4-FFF2-40B4-BE49-F238E27FC236}">
                <a16:creationId xmlns:a16="http://schemas.microsoft.com/office/drawing/2014/main" id="{C7C64229-7D9B-4701-87D1-11ADE03BB8D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882A2B0-4710-4DCE-905D-73E7C3BB687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25958DF-E03A-4EA9-B049-04314FC3B971}"/>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7" name="Slide Number Placeholder 6">
            <a:extLst>
              <a:ext uri="{FF2B5EF4-FFF2-40B4-BE49-F238E27FC236}">
                <a16:creationId xmlns:a16="http://schemas.microsoft.com/office/drawing/2014/main" id="{F6E288FB-F3FD-4D3E-889E-78880ABFD34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57F040ED-27EE-4723-8207-27CE7D28AA1A}" type="slidenum">
              <a:t>‹#›</a:t>
            </a:fld>
            <a:endParaRPr lang="en-GB" dirty="0"/>
          </a:p>
        </p:txBody>
      </p:sp>
    </p:spTree>
    <p:extLst>
      <p:ext uri="{BB962C8B-B14F-4D97-AF65-F5344CB8AC3E}">
        <p14:creationId xmlns:p14="http://schemas.microsoft.com/office/powerpoint/2010/main" val="397558307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0117B61-1FD9-489D-AAF4-36765986EBEA}" type="slidenum">
              <a:rPr lang="en-GB" smtClean="0"/>
              <a:pPr/>
              <a:t>1</a:t>
            </a:fld>
            <a:endParaRPr lang="en-GB" dirty="0"/>
          </a:p>
        </p:txBody>
      </p:sp>
    </p:spTree>
    <p:extLst>
      <p:ext uri="{BB962C8B-B14F-4D97-AF65-F5344CB8AC3E}">
        <p14:creationId xmlns:p14="http://schemas.microsoft.com/office/powerpoint/2010/main" val="120458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48</a:t>
            </a:fld>
            <a:endParaRPr lang="en-GB" dirty="0"/>
          </a:p>
        </p:txBody>
      </p:sp>
    </p:spTree>
    <p:extLst>
      <p:ext uri="{BB962C8B-B14F-4D97-AF65-F5344CB8AC3E}">
        <p14:creationId xmlns:p14="http://schemas.microsoft.com/office/powerpoint/2010/main" val="260095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0117B61-1FD9-489D-AAF4-36765986EBEA}" type="slidenum">
              <a:rPr lang="en-GB" smtClean="0"/>
              <a:pPr/>
              <a:t>52</a:t>
            </a:fld>
            <a:endParaRPr lang="en-GB" dirty="0"/>
          </a:p>
        </p:txBody>
      </p:sp>
    </p:spTree>
    <p:extLst>
      <p:ext uri="{BB962C8B-B14F-4D97-AF65-F5344CB8AC3E}">
        <p14:creationId xmlns:p14="http://schemas.microsoft.com/office/powerpoint/2010/main" val="120458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49302E-3B7E-4ACD-8726-5D6D02F7CFB7}" type="slidenum">
              <a:rPr lang="en-GB" smtClean="0"/>
              <a:t>55</a:t>
            </a:fld>
            <a:endParaRPr lang="en-GB" dirty="0"/>
          </a:p>
        </p:txBody>
      </p:sp>
    </p:spTree>
    <p:extLst>
      <p:ext uri="{BB962C8B-B14F-4D97-AF65-F5344CB8AC3E}">
        <p14:creationId xmlns:p14="http://schemas.microsoft.com/office/powerpoint/2010/main" val="16171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3</a:t>
            </a:fld>
            <a:endParaRPr lang="en-GB" dirty="0"/>
          </a:p>
        </p:txBody>
      </p:sp>
    </p:spTree>
    <p:extLst>
      <p:ext uri="{BB962C8B-B14F-4D97-AF65-F5344CB8AC3E}">
        <p14:creationId xmlns:p14="http://schemas.microsoft.com/office/powerpoint/2010/main" val="114155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a:t>
            </a:fld>
            <a:endParaRPr lang="en-GB" dirty="0"/>
          </a:p>
        </p:txBody>
      </p:sp>
    </p:spTree>
    <p:extLst>
      <p:ext uri="{BB962C8B-B14F-4D97-AF65-F5344CB8AC3E}">
        <p14:creationId xmlns:p14="http://schemas.microsoft.com/office/powerpoint/2010/main" val="160837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49302E-3B7E-4ACD-8726-5D6D02F7CFB7}" type="slidenum">
              <a:rPr lang="en-GB" smtClean="0"/>
              <a:t>7</a:t>
            </a:fld>
            <a:endParaRPr lang="en-GB"/>
          </a:p>
        </p:txBody>
      </p:sp>
    </p:spTree>
    <p:extLst>
      <p:ext uri="{BB962C8B-B14F-4D97-AF65-F5344CB8AC3E}">
        <p14:creationId xmlns:p14="http://schemas.microsoft.com/office/powerpoint/2010/main" val="234251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13</a:t>
            </a:fld>
            <a:endParaRPr lang="en-GB" dirty="0"/>
          </a:p>
        </p:txBody>
      </p:sp>
    </p:spTree>
    <p:extLst>
      <p:ext uri="{BB962C8B-B14F-4D97-AF65-F5344CB8AC3E}">
        <p14:creationId xmlns:p14="http://schemas.microsoft.com/office/powerpoint/2010/main" val="33845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15</a:t>
            </a:fld>
            <a:endParaRPr lang="en-GB" dirty="0"/>
          </a:p>
        </p:txBody>
      </p:sp>
    </p:spTree>
    <p:extLst>
      <p:ext uri="{BB962C8B-B14F-4D97-AF65-F5344CB8AC3E}">
        <p14:creationId xmlns:p14="http://schemas.microsoft.com/office/powerpoint/2010/main" val="224656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26</a:t>
            </a:fld>
            <a:endParaRPr lang="en-GB" dirty="0"/>
          </a:p>
        </p:txBody>
      </p:sp>
    </p:spTree>
    <p:extLst>
      <p:ext uri="{BB962C8B-B14F-4D97-AF65-F5344CB8AC3E}">
        <p14:creationId xmlns:p14="http://schemas.microsoft.com/office/powerpoint/2010/main" val="278707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44</a:t>
            </a:fld>
            <a:endParaRPr lang="en-GB" dirty="0"/>
          </a:p>
        </p:txBody>
      </p:sp>
    </p:spTree>
    <p:extLst>
      <p:ext uri="{BB962C8B-B14F-4D97-AF65-F5344CB8AC3E}">
        <p14:creationId xmlns:p14="http://schemas.microsoft.com/office/powerpoint/2010/main" val="381243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46</a:t>
            </a:fld>
            <a:endParaRPr lang="en-GB" dirty="0"/>
          </a:p>
        </p:txBody>
      </p:sp>
    </p:spTree>
    <p:extLst>
      <p:ext uri="{BB962C8B-B14F-4D97-AF65-F5344CB8AC3E}">
        <p14:creationId xmlns:p14="http://schemas.microsoft.com/office/powerpoint/2010/main" val="110293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6E8AB81-49A7-42CA-A2B4-24C7B45960EC}"/>
              </a:ext>
            </a:extLst>
          </p:cNvPr>
          <p:cNvSpPr/>
          <p:nvPr/>
        </p:nvSpPr>
        <p:spPr>
          <a:xfrm>
            <a:off x="446538" y="4502989"/>
            <a:ext cx="11298929" cy="1920917"/>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chemeClr val="bg1"/>
              </a:solidFill>
              <a:uFillTx/>
              <a:latin typeface="Calibri"/>
            </a:endParaRPr>
          </a:p>
        </p:txBody>
      </p:sp>
      <p:sp>
        <p:nvSpPr>
          <p:cNvPr id="3" name="Title 1">
            <a:extLst>
              <a:ext uri="{FF2B5EF4-FFF2-40B4-BE49-F238E27FC236}">
                <a16:creationId xmlns:a16="http://schemas.microsoft.com/office/drawing/2014/main" id="{AE33E174-983C-4EB7-8598-7B183BBE7950}"/>
              </a:ext>
            </a:extLst>
          </p:cNvPr>
          <p:cNvSpPr txBox="1">
            <a:spLocks noGrp="1"/>
          </p:cNvSpPr>
          <p:nvPr>
            <p:ph type="ctrTitle"/>
          </p:nvPr>
        </p:nvSpPr>
        <p:spPr>
          <a:xfrm>
            <a:off x="581192" y="3916244"/>
            <a:ext cx="10993547" cy="1475009"/>
          </a:xfrm>
        </p:spPr>
        <p:txBody>
          <a:bodyPr/>
          <a:lstStyle>
            <a:lvl1pPr>
              <a:defRPr sz="3600"/>
            </a:lvl1pPr>
          </a:lstStyle>
          <a:p>
            <a:pPr lvl="0"/>
            <a:r>
              <a:rPr lang="en-US"/>
              <a:t>Click to edit Master title style</a:t>
            </a:r>
          </a:p>
        </p:txBody>
      </p:sp>
      <p:sp>
        <p:nvSpPr>
          <p:cNvPr id="4" name="Subtitle 2">
            <a:extLst>
              <a:ext uri="{FF2B5EF4-FFF2-40B4-BE49-F238E27FC236}">
                <a16:creationId xmlns:a16="http://schemas.microsoft.com/office/drawing/2014/main" id="{10B02ED9-2900-4114-843E-595EE4F6B843}"/>
              </a:ext>
            </a:extLst>
          </p:cNvPr>
          <p:cNvSpPr txBox="1">
            <a:spLocks noGrp="1"/>
          </p:cNvSpPr>
          <p:nvPr>
            <p:ph type="subTitle" idx="1" hasCustomPrompt="1"/>
          </p:nvPr>
        </p:nvSpPr>
        <p:spPr>
          <a:xfrm>
            <a:off x="581191" y="5538434"/>
            <a:ext cx="10993547" cy="590318"/>
          </a:xfrm>
        </p:spPr>
        <p:txBody>
          <a:bodyPr anchor="t"/>
          <a:lstStyle>
            <a:lvl1pPr marL="0" indent="0">
              <a:buNone/>
              <a:defRPr sz="1600" cap="none" baseline="0">
                <a:solidFill>
                  <a:schemeClr val="bg1"/>
                </a:solidFill>
              </a:defRPr>
            </a:lvl1pPr>
          </a:lstStyle>
          <a:p>
            <a:pPr lvl="0"/>
            <a:r>
              <a:rPr lang="en-US"/>
              <a:t>Click to edit master subtitle style</a:t>
            </a:r>
          </a:p>
        </p:txBody>
      </p:sp>
      <p:sp>
        <p:nvSpPr>
          <p:cNvPr id="5" name="Date Placeholder 7">
            <a:extLst>
              <a:ext uri="{FF2B5EF4-FFF2-40B4-BE49-F238E27FC236}">
                <a16:creationId xmlns:a16="http://schemas.microsoft.com/office/drawing/2014/main" id="{2C50A496-6DD7-45DA-8CE2-6C65410127C6}"/>
              </a:ext>
            </a:extLst>
          </p:cNvPr>
          <p:cNvSpPr txBox="1">
            <a:spLocks noGrp="1"/>
          </p:cNvSpPr>
          <p:nvPr>
            <p:ph type="dt" sz="half" idx="7"/>
          </p:nvPr>
        </p:nvSpPr>
        <p:spPr/>
        <p:txBody>
          <a:bodyPr/>
          <a:lstStyle>
            <a:lvl1pPr>
              <a:defRPr/>
            </a:lvl1pPr>
          </a:lstStyle>
          <a:p>
            <a:pPr lvl="0"/>
            <a:fld id="{C9581939-18D5-437D-9E76-57D3C51DAF25}" type="datetime1">
              <a:rPr lang="en-US"/>
              <a:pPr lvl="0"/>
              <a:t>2/4/2021</a:t>
            </a:fld>
            <a:endParaRPr lang="en-US" dirty="0"/>
          </a:p>
        </p:txBody>
      </p:sp>
      <p:sp>
        <p:nvSpPr>
          <p:cNvPr id="6" name="Footer Placeholder 8">
            <a:extLst>
              <a:ext uri="{FF2B5EF4-FFF2-40B4-BE49-F238E27FC236}">
                <a16:creationId xmlns:a16="http://schemas.microsoft.com/office/drawing/2014/main" id="{1540D707-D5BE-42CC-A70C-D72BB272D8E6}"/>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9">
            <a:extLst>
              <a:ext uri="{FF2B5EF4-FFF2-40B4-BE49-F238E27FC236}">
                <a16:creationId xmlns:a16="http://schemas.microsoft.com/office/drawing/2014/main" id="{8D9D1AFA-B34A-4AD4-9966-4CA1BBD10662}"/>
              </a:ext>
            </a:extLst>
          </p:cNvPr>
          <p:cNvSpPr txBox="1">
            <a:spLocks noGrp="1"/>
          </p:cNvSpPr>
          <p:nvPr>
            <p:ph type="sldNum" sz="quarter" idx="8"/>
          </p:nvPr>
        </p:nvSpPr>
        <p:spPr/>
        <p:txBody>
          <a:bodyPr/>
          <a:lstStyle>
            <a:lvl1pPr>
              <a:defRPr/>
            </a:lvl1pPr>
          </a:lstStyle>
          <a:p>
            <a:pPr lvl="0"/>
            <a:fld id="{CB946954-BDFA-4FED-973A-C3C6C2528EB9}" type="slidenum">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EB3AFF24-A6E5-4727-8AD9-98AF5A14B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8302" y="0"/>
            <a:ext cx="2160000" cy="388800"/>
          </a:xfrm>
          <a:prstGeom prst="rect">
            <a:avLst/>
          </a:prstGeom>
        </p:spPr>
      </p:pic>
    </p:spTree>
    <p:extLst>
      <p:ext uri="{BB962C8B-B14F-4D97-AF65-F5344CB8AC3E}">
        <p14:creationId xmlns:p14="http://schemas.microsoft.com/office/powerpoint/2010/main" val="27405100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492D-F407-465A-AF12-733B56960823}"/>
              </a:ext>
            </a:extLst>
          </p:cNvPr>
          <p:cNvSpPr txBox="1">
            <a:spLocks noGrp="1"/>
          </p:cNvSpPr>
          <p:nvPr>
            <p:ph type="title"/>
          </p:nvPr>
        </p:nvSpPr>
        <p:spPr>
          <a:xfrm>
            <a:off x="581192" y="4693386"/>
            <a:ext cx="11029611" cy="566735"/>
          </a:xfrm>
        </p:spPr>
        <p:txBody>
          <a:bodyPr/>
          <a:lstStyle>
            <a:lvl1pPr>
              <a:defRPr sz="2400" cap="none" baseline="0"/>
            </a:lvl1pPr>
          </a:lstStyle>
          <a:p>
            <a:pPr lvl="0"/>
            <a:r>
              <a:rPr lang="en-US"/>
              <a:t>Click to edit Master title style</a:t>
            </a:r>
          </a:p>
        </p:txBody>
      </p:sp>
      <p:sp>
        <p:nvSpPr>
          <p:cNvPr id="3" name="Picture Placeholder 2">
            <a:extLst>
              <a:ext uri="{FF2B5EF4-FFF2-40B4-BE49-F238E27FC236}">
                <a16:creationId xmlns:a16="http://schemas.microsoft.com/office/drawing/2014/main" id="{C8E10626-9D7B-4B58-9B26-940778C67A9D}"/>
              </a:ext>
            </a:extLst>
          </p:cNvPr>
          <p:cNvSpPr txBox="1">
            <a:spLocks noGrp="1"/>
          </p:cNvSpPr>
          <p:nvPr>
            <p:ph type="pic" idx="1"/>
          </p:nvPr>
        </p:nvSpPr>
        <p:spPr>
          <a:xfrm>
            <a:off x="447818" y="641351"/>
            <a:ext cx="11290855" cy="3651244"/>
          </a:xfrm>
        </p:spPr>
        <p:txBody>
          <a:bodyPr anchor="t" anchorCtr="1"/>
          <a:lstStyle>
            <a:lvl1pPr marL="0" indent="0" algn="ctr">
              <a:buNone/>
              <a:defRPr sz="1600"/>
            </a:lvl1pPr>
          </a:lstStyle>
          <a:p>
            <a:pPr lvl="0"/>
            <a:r>
              <a:rPr lang="en-US" dirty="0"/>
              <a:t>Click icon to add picture</a:t>
            </a:r>
          </a:p>
        </p:txBody>
      </p:sp>
      <p:sp>
        <p:nvSpPr>
          <p:cNvPr id="4" name="Text Placeholder 3">
            <a:extLst>
              <a:ext uri="{FF2B5EF4-FFF2-40B4-BE49-F238E27FC236}">
                <a16:creationId xmlns:a16="http://schemas.microsoft.com/office/drawing/2014/main" id="{06BC176D-C019-4798-A3E8-61A1892806F1}"/>
              </a:ext>
            </a:extLst>
          </p:cNvPr>
          <p:cNvSpPr txBox="1">
            <a:spLocks noGrp="1"/>
          </p:cNvSpPr>
          <p:nvPr>
            <p:ph type="body" idx="2"/>
          </p:nvPr>
        </p:nvSpPr>
        <p:spPr>
          <a:xfrm>
            <a:off x="581192" y="5260122"/>
            <a:ext cx="11029620" cy="998149"/>
          </a:xfrm>
        </p:spPr>
        <p:txBody>
          <a:bodyPr anchor="t"/>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DC4DE9B-18DF-4B8E-822C-12C8157FC7AC}"/>
              </a:ext>
            </a:extLst>
          </p:cNvPr>
          <p:cNvSpPr txBox="1">
            <a:spLocks noGrp="1"/>
          </p:cNvSpPr>
          <p:nvPr>
            <p:ph type="dt" sz="half" idx="7"/>
          </p:nvPr>
        </p:nvSpPr>
        <p:spPr/>
        <p:txBody>
          <a:bodyPr/>
          <a:lstStyle>
            <a:lvl1pPr>
              <a:defRPr/>
            </a:lvl1pPr>
          </a:lstStyle>
          <a:p>
            <a:pPr lvl="0"/>
            <a:fld id="{840A508C-BB37-47EF-894C-6572C8799A43}" type="datetime1">
              <a:rPr lang="en-US"/>
              <a:pPr lvl="0"/>
              <a:t>2/4/2021</a:t>
            </a:fld>
            <a:endParaRPr lang="en-US" dirty="0"/>
          </a:p>
        </p:txBody>
      </p:sp>
      <p:sp>
        <p:nvSpPr>
          <p:cNvPr id="6" name="Footer Placeholder 5">
            <a:extLst>
              <a:ext uri="{FF2B5EF4-FFF2-40B4-BE49-F238E27FC236}">
                <a16:creationId xmlns:a16="http://schemas.microsoft.com/office/drawing/2014/main" id="{14F47DC8-B104-4803-8101-DEDB99764519}"/>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66501A2C-4DCB-4144-85C7-0059AD367191}"/>
              </a:ext>
            </a:extLst>
          </p:cNvPr>
          <p:cNvSpPr txBox="1">
            <a:spLocks noGrp="1"/>
          </p:cNvSpPr>
          <p:nvPr>
            <p:ph type="sldNum" sz="quarter" idx="8"/>
          </p:nvPr>
        </p:nvSpPr>
        <p:spPr/>
        <p:txBody>
          <a:bodyPr/>
          <a:lstStyle>
            <a:lvl1pPr>
              <a:defRPr/>
            </a:lvl1pPr>
          </a:lstStyle>
          <a:p>
            <a:pPr lvl="0"/>
            <a:fld id="{0918C0DA-A966-45EE-90A7-AACC6D390DE6}" type="slidenum">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EBAED097-754A-4F2F-9798-2D50A107F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195888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A76C-AE79-458C-A5D7-9BCC2E6CE8BC}"/>
              </a:ext>
            </a:extLst>
          </p:cNvPr>
          <p:cNvSpPr txBox="1">
            <a:spLocks noGrp="1"/>
          </p:cNvSpPr>
          <p:nvPr>
            <p:ph type="title"/>
          </p:nvPr>
        </p:nvSpPr>
        <p:spPr>
          <a:xfrm>
            <a:off x="581192" y="702158"/>
            <a:ext cx="11029611" cy="1013804"/>
          </a:xfrm>
        </p:spPr>
        <p:txBody>
          <a:bodyPr/>
          <a:lstStyle>
            <a:lvl1pPr>
              <a:defRPr cap="none" baseline="0"/>
            </a:lvl1pPr>
          </a:lstStyle>
          <a:p>
            <a:pPr lvl="0"/>
            <a:r>
              <a:rPr lang="en-US"/>
              <a:t>Click to edit Master title style</a:t>
            </a:r>
          </a:p>
        </p:txBody>
      </p:sp>
      <p:sp>
        <p:nvSpPr>
          <p:cNvPr id="3" name="Vertical Text Placeholder 2">
            <a:extLst>
              <a:ext uri="{FF2B5EF4-FFF2-40B4-BE49-F238E27FC236}">
                <a16:creationId xmlns:a16="http://schemas.microsoft.com/office/drawing/2014/main" id="{8A0760FC-0BAE-40CC-A5AA-1568CF2C581F}"/>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5F68F-9831-4722-9760-06E11D45B194}"/>
              </a:ext>
            </a:extLst>
          </p:cNvPr>
          <p:cNvSpPr txBox="1">
            <a:spLocks noGrp="1"/>
          </p:cNvSpPr>
          <p:nvPr>
            <p:ph type="dt" sz="half" idx="7"/>
          </p:nvPr>
        </p:nvSpPr>
        <p:spPr/>
        <p:txBody>
          <a:bodyPr/>
          <a:lstStyle>
            <a:lvl1pPr>
              <a:defRPr/>
            </a:lvl1pPr>
          </a:lstStyle>
          <a:p>
            <a:pPr lvl="0"/>
            <a:fld id="{84D5CFA5-6E12-4153-8B0F-CFE8728B635C}" type="datetime1">
              <a:rPr lang="en-US"/>
              <a:pPr lvl="0"/>
              <a:t>2/4/2021</a:t>
            </a:fld>
            <a:endParaRPr lang="en-US" dirty="0"/>
          </a:p>
        </p:txBody>
      </p:sp>
      <p:sp>
        <p:nvSpPr>
          <p:cNvPr id="5" name="Footer Placeholder 4">
            <a:extLst>
              <a:ext uri="{FF2B5EF4-FFF2-40B4-BE49-F238E27FC236}">
                <a16:creationId xmlns:a16="http://schemas.microsoft.com/office/drawing/2014/main" id="{09721AF9-15D0-40DF-96F6-E13CD88D13DF}"/>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1111DFE2-30F3-40C3-A91A-A8EDBBAC570E}"/>
              </a:ext>
            </a:extLst>
          </p:cNvPr>
          <p:cNvSpPr txBox="1">
            <a:spLocks noGrp="1"/>
          </p:cNvSpPr>
          <p:nvPr>
            <p:ph type="sldNum" sz="quarter" idx="8"/>
          </p:nvPr>
        </p:nvSpPr>
        <p:spPr/>
        <p:txBody>
          <a:bodyPr/>
          <a:lstStyle>
            <a:lvl1pPr>
              <a:defRPr/>
            </a:lvl1pPr>
          </a:lstStyle>
          <a:p>
            <a:pPr lvl="0"/>
            <a:fld id="{627DE0AC-0955-44D9-B4D7-F562800DED2F}" type="slidenum">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D2604ECB-CEC9-4359-879A-1F4333EB0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62618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BAC23AC-C585-4E92-9A1A-A0199C78E0C9}"/>
              </a:ext>
            </a:extLst>
          </p:cNvPr>
          <p:cNvSpPr/>
          <p:nvPr/>
        </p:nvSpPr>
        <p:spPr>
          <a:xfrm>
            <a:off x="8058150" y="599727"/>
            <a:ext cx="3687318" cy="5816946"/>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Vertical Title 1">
            <a:extLst>
              <a:ext uri="{FF2B5EF4-FFF2-40B4-BE49-F238E27FC236}">
                <a16:creationId xmlns:a16="http://schemas.microsoft.com/office/drawing/2014/main" id="{B4830C1B-0D47-4861-B3F3-7A2A2EA49556}"/>
              </a:ext>
            </a:extLst>
          </p:cNvPr>
          <p:cNvSpPr txBox="1">
            <a:spLocks noGrp="1"/>
          </p:cNvSpPr>
          <p:nvPr>
            <p:ph type="title" orient="vert"/>
          </p:nvPr>
        </p:nvSpPr>
        <p:spPr>
          <a:xfrm>
            <a:off x="8204197" y="863595"/>
            <a:ext cx="3124203" cy="4807329"/>
          </a:xfrm>
        </p:spPr>
        <p:txBody>
          <a:bodyPr vert="eaVert" anchor="ctr"/>
          <a:lstStyle>
            <a:lvl1pPr>
              <a:defRPr cap="none" baseline="0">
                <a:solidFill>
                  <a:srgbClr val="FFFFFF"/>
                </a:solidFil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8B572F18-4BA6-46AC-AAA5-294CC4E0C3F8}"/>
              </a:ext>
            </a:extLst>
          </p:cNvPr>
          <p:cNvSpPr txBox="1">
            <a:spLocks noGrp="1"/>
          </p:cNvSpPr>
          <p:nvPr>
            <p:ph type="body" orient="vert" idx="1"/>
          </p:nvPr>
        </p:nvSpPr>
        <p:spPr>
          <a:xfrm>
            <a:off x="774926" y="863595"/>
            <a:ext cx="7161626" cy="4807329"/>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E6DBDA3C-1E04-449B-AF57-7EFA7E6107A8}"/>
              </a:ext>
            </a:extLst>
          </p:cNvPr>
          <p:cNvSpPr/>
          <p:nvPr/>
        </p:nvSpPr>
        <p:spPr>
          <a:xfrm>
            <a:off x="446538" y="457200"/>
            <a:ext cx="3703320" cy="94997"/>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 name="Rectangle 8">
            <a:extLst>
              <a:ext uri="{FF2B5EF4-FFF2-40B4-BE49-F238E27FC236}">
                <a16:creationId xmlns:a16="http://schemas.microsoft.com/office/drawing/2014/main" id="{10D1A1B8-DE3B-4EE4-8C6F-2AFDEF887458}"/>
              </a:ext>
            </a:extLst>
          </p:cNvPr>
          <p:cNvSpPr/>
          <p:nvPr/>
        </p:nvSpPr>
        <p:spPr>
          <a:xfrm>
            <a:off x="8042148" y="453642"/>
            <a:ext cx="3703320" cy="98554"/>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7" name="Rectangle 9">
            <a:extLst>
              <a:ext uri="{FF2B5EF4-FFF2-40B4-BE49-F238E27FC236}">
                <a16:creationId xmlns:a16="http://schemas.microsoft.com/office/drawing/2014/main" id="{476B86A0-D40D-4404-84EE-8F95B9C6724A}"/>
              </a:ext>
            </a:extLst>
          </p:cNvPr>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8" name="Date Placeholder 10">
            <a:extLst>
              <a:ext uri="{FF2B5EF4-FFF2-40B4-BE49-F238E27FC236}">
                <a16:creationId xmlns:a16="http://schemas.microsoft.com/office/drawing/2014/main" id="{5CCBF43D-6FC6-4D43-AD62-CF2C55662EC9}"/>
              </a:ext>
            </a:extLst>
          </p:cNvPr>
          <p:cNvSpPr txBox="1">
            <a:spLocks noGrp="1"/>
          </p:cNvSpPr>
          <p:nvPr>
            <p:ph type="dt" sz="half" idx="7"/>
          </p:nvPr>
        </p:nvSpPr>
        <p:spPr/>
        <p:txBody>
          <a:bodyPr/>
          <a:lstStyle>
            <a:lvl1pPr>
              <a:defRPr/>
            </a:lvl1pPr>
          </a:lstStyle>
          <a:p>
            <a:pPr lvl="0"/>
            <a:fld id="{7AC514C4-9FEF-416F-972B-4A1D87FCED7A}" type="datetime1">
              <a:rPr lang="en-US"/>
              <a:pPr lvl="0"/>
              <a:t>2/4/2021</a:t>
            </a:fld>
            <a:endParaRPr lang="en-US" dirty="0"/>
          </a:p>
        </p:txBody>
      </p:sp>
      <p:sp>
        <p:nvSpPr>
          <p:cNvPr id="9" name="Footer Placeholder 11">
            <a:extLst>
              <a:ext uri="{FF2B5EF4-FFF2-40B4-BE49-F238E27FC236}">
                <a16:creationId xmlns:a16="http://schemas.microsoft.com/office/drawing/2014/main" id="{295B5C61-AC04-4242-A6EE-79AD3E352AC6}"/>
              </a:ext>
            </a:extLst>
          </p:cNvPr>
          <p:cNvSpPr txBox="1">
            <a:spLocks noGrp="1"/>
          </p:cNvSpPr>
          <p:nvPr>
            <p:ph type="ftr" sz="quarter" idx="9"/>
          </p:nvPr>
        </p:nvSpPr>
        <p:spPr/>
        <p:txBody>
          <a:bodyPr/>
          <a:lstStyle>
            <a:lvl1pPr>
              <a:defRPr/>
            </a:lvl1pPr>
          </a:lstStyle>
          <a:p>
            <a:pPr lvl="0"/>
            <a:endParaRPr lang="en-US" dirty="0"/>
          </a:p>
        </p:txBody>
      </p:sp>
      <p:sp>
        <p:nvSpPr>
          <p:cNvPr id="10" name="Slide Number Placeholder 12">
            <a:extLst>
              <a:ext uri="{FF2B5EF4-FFF2-40B4-BE49-F238E27FC236}">
                <a16:creationId xmlns:a16="http://schemas.microsoft.com/office/drawing/2014/main" id="{509712F4-AB1F-46B5-A948-2AA24F48CC76}"/>
              </a:ext>
            </a:extLst>
          </p:cNvPr>
          <p:cNvSpPr txBox="1">
            <a:spLocks noGrp="1"/>
          </p:cNvSpPr>
          <p:nvPr>
            <p:ph type="sldNum" sz="quarter" idx="8"/>
          </p:nvPr>
        </p:nvSpPr>
        <p:spPr/>
        <p:txBody>
          <a:bodyPr/>
          <a:lstStyle>
            <a:lvl1pPr>
              <a:defRPr/>
            </a:lvl1pPr>
          </a:lstStyle>
          <a:p>
            <a:pPr lvl="0"/>
            <a:fld id="{20B38E1C-6396-49D6-AF4C-20EE65942632}" type="slidenum">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F98D653F-78B9-4315-93FA-DED00EFB9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53992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10" name="Group 9">
            <a:extLst>
              <a:ext uri="{FF2B5EF4-FFF2-40B4-BE49-F238E27FC236}">
                <a16:creationId xmlns:a16="http://schemas.microsoft.com/office/drawing/2014/main" id="{D9FA2440-B43D-455E-81B7-5166C6D30604}"/>
              </a:ext>
            </a:extLst>
          </p:cNvPr>
          <p:cNvGrpSpPr/>
          <p:nvPr userDrawn="1"/>
        </p:nvGrpSpPr>
        <p:grpSpPr>
          <a:xfrm>
            <a:off x="7812000" y="5515200"/>
            <a:ext cx="3370929" cy="793224"/>
            <a:chOff x="4229546" y="7174688"/>
            <a:chExt cx="3370929" cy="793224"/>
          </a:xfrm>
        </p:grpSpPr>
        <p:sp>
          <p:nvSpPr>
            <p:cNvPr id="11" name="TextBox 10">
              <a:extLst>
                <a:ext uri="{FF2B5EF4-FFF2-40B4-BE49-F238E27FC236}">
                  <a16:creationId xmlns:a16="http://schemas.microsoft.com/office/drawing/2014/main" id="{84D79155-4635-424D-B1F6-5FCD25CB1344}"/>
                </a:ext>
              </a:extLst>
            </p:cNvPr>
            <p:cNvSpPr txBox="1"/>
            <p:nvPr/>
          </p:nvSpPr>
          <p:spPr>
            <a:xfrm>
              <a:off x="4960478" y="7274067"/>
              <a:ext cx="2639997" cy="646331"/>
            </a:xfrm>
            <a:prstGeom prst="rect">
              <a:avLst/>
            </a:prstGeom>
            <a:noFill/>
          </p:spPr>
          <p:txBody>
            <a:bodyPr wrap="square" rtlCol="0">
              <a:spAutoFit/>
            </a:bodyPr>
            <a:lstStyle/>
            <a:p>
              <a:pPr algn="ctr"/>
              <a:r>
                <a:rPr lang="en-GB" sz="3600" dirty="0">
                  <a:solidFill>
                    <a:schemeClr val="bg1"/>
                  </a:solidFill>
                </a:rPr>
                <a:t>Contextual.</a:t>
              </a:r>
            </a:p>
          </p:txBody>
        </p:sp>
        <p:grpSp>
          <p:nvGrpSpPr>
            <p:cNvPr id="12" name="Group 11">
              <a:extLst>
                <a:ext uri="{FF2B5EF4-FFF2-40B4-BE49-F238E27FC236}">
                  <a16:creationId xmlns:a16="http://schemas.microsoft.com/office/drawing/2014/main" id="{901EAA3D-BB3B-4CF7-B42D-F2505FD1B716}"/>
                </a:ext>
              </a:extLst>
            </p:cNvPr>
            <p:cNvGrpSpPr/>
            <p:nvPr/>
          </p:nvGrpSpPr>
          <p:grpSpPr>
            <a:xfrm>
              <a:off x="4229546" y="7174688"/>
              <a:ext cx="790892" cy="793224"/>
              <a:chOff x="595451" y="1569210"/>
              <a:chExt cx="1910073" cy="1915705"/>
            </a:xfrm>
          </p:grpSpPr>
          <p:sp>
            <p:nvSpPr>
              <p:cNvPr id="13" name="Freeform 84">
                <a:extLst>
                  <a:ext uri="{FF2B5EF4-FFF2-40B4-BE49-F238E27FC236}">
                    <a16:creationId xmlns:a16="http://schemas.microsoft.com/office/drawing/2014/main" id="{A0DF13D6-6F5A-4FC9-8C38-69D6717DEE1A}"/>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14" name="Freeform 28">
                <a:extLst>
                  <a:ext uri="{FF2B5EF4-FFF2-40B4-BE49-F238E27FC236}">
                    <a16:creationId xmlns:a16="http://schemas.microsoft.com/office/drawing/2014/main" id="{0B93DAD6-F2C2-4B23-9012-D41B9B48B164}"/>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pic>
        <p:nvPicPr>
          <p:cNvPr id="15" name="Picture 14" descr="A picture containing drawing&#10;&#10;Description automatically generated">
            <a:extLst>
              <a:ext uri="{FF2B5EF4-FFF2-40B4-BE49-F238E27FC236}">
                <a16:creationId xmlns:a16="http://schemas.microsoft.com/office/drawing/2014/main" id="{F428C5F0-8C1C-43F0-BF57-A756299176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8050753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on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6" name="Group 5">
            <a:extLst>
              <a:ext uri="{FF2B5EF4-FFF2-40B4-BE49-F238E27FC236}">
                <a16:creationId xmlns:a16="http://schemas.microsoft.com/office/drawing/2014/main" id="{FA069BB2-B245-4310-85C3-910A4BE29718}"/>
              </a:ext>
            </a:extLst>
          </p:cNvPr>
          <p:cNvGrpSpPr/>
          <p:nvPr userDrawn="1"/>
        </p:nvGrpSpPr>
        <p:grpSpPr>
          <a:xfrm>
            <a:off x="7812000" y="5515200"/>
            <a:ext cx="3209625" cy="792000"/>
            <a:chOff x="172015" y="5713457"/>
            <a:chExt cx="3209625" cy="779470"/>
          </a:xfrm>
        </p:grpSpPr>
        <p:sp>
          <p:nvSpPr>
            <p:cNvPr id="10" name="TextBox 9">
              <a:extLst>
                <a:ext uri="{FF2B5EF4-FFF2-40B4-BE49-F238E27FC236}">
                  <a16:creationId xmlns:a16="http://schemas.microsoft.com/office/drawing/2014/main" id="{74963DB6-AC2E-4E69-A9A6-680584DEA48E}"/>
                </a:ext>
              </a:extLst>
            </p:cNvPr>
            <p:cNvSpPr txBox="1"/>
            <p:nvPr/>
          </p:nvSpPr>
          <p:spPr>
            <a:xfrm>
              <a:off x="902815" y="5814257"/>
              <a:ext cx="2478825" cy="646331"/>
            </a:xfrm>
            <a:prstGeom prst="rect">
              <a:avLst/>
            </a:prstGeom>
            <a:noFill/>
          </p:spPr>
          <p:txBody>
            <a:bodyPr wrap="square" rtlCol="0">
              <a:spAutoFit/>
            </a:bodyPr>
            <a:lstStyle/>
            <a:p>
              <a:pPr algn="ctr"/>
              <a:r>
                <a:rPr lang="en-GB" sz="3600" dirty="0">
                  <a:solidFill>
                    <a:schemeClr val="bg1"/>
                  </a:solidFill>
                </a:rPr>
                <a:t>Actionable.</a:t>
              </a:r>
            </a:p>
          </p:txBody>
        </p:sp>
        <p:grpSp>
          <p:nvGrpSpPr>
            <p:cNvPr id="11" name="Group 10">
              <a:extLst>
                <a:ext uri="{FF2B5EF4-FFF2-40B4-BE49-F238E27FC236}">
                  <a16:creationId xmlns:a16="http://schemas.microsoft.com/office/drawing/2014/main" id="{2E3113B3-2C57-4F90-975D-CDC0EEA4965F}"/>
                </a:ext>
              </a:extLst>
            </p:cNvPr>
            <p:cNvGrpSpPr/>
            <p:nvPr/>
          </p:nvGrpSpPr>
          <p:grpSpPr>
            <a:xfrm>
              <a:off x="172015" y="5713457"/>
              <a:ext cx="777178" cy="779470"/>
              <a:chOff x="6570195" y="1553444"/>
              <a:chExt cx="1910073" cy="1915705"/>
            </a:xfrm>
          </p:grpSpPr>
          <p:sp>
            <p:nvSpPr>
              <p:cNvPr id="12" name="Freeform 89">
                <a:extLst>
                  <a:ext uri="{FF2B5EF4-FFF2-40B4-BE49-F238E27FC236}">
                    <a16:creationId xmlns:a16="http://schemas.microsoft.com/office/drawing/2014/main" id="{57D402CA-94ED-4902-BBBF-1FEA9CB11830}"/>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3B726F81-9E3A-4606-954A-D2BF162BFF24}"/>
                  </a:ext>
                </a:extLst>
              </p:cNvPr>
              <p:cNvGrpSpPr/>
              <p:nvPr/>
            </p:nvGrpSpPr>
            <p:grpSpPr>
              <a:xfrm>
                <a:off x="7011519" y="1986823"/>
                <a:ext cx="1027424" cy="1110245"/>
                <a:chOff x="-3007618" y="3907164"/>
                <a:chExt cx="728662" cy="787400"/>
              </a:xfrm>
            </p:grpSpPr>
            <p:sp>
              <p:nvSpPr>
                <p:cNvPr id="14" name="Freeform 19">
                  <a:extLst>
                    <a:ext uri="{FF2B5EF4-FFF2-40B4-BE49-F238E27FC236}">
                      <a16:creationId xmlns:a16="http://schemas.microsoft.com/office/drawing/2014/main" id="{DC0EA0B2-60D3-4CB9-99B5-A77C906ADC9E}"/>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5" name="Freeform 20">
                  <a:extLst>
                    <a:ext uri="{FF2B5EF4-FFF2-40B4-BE49-F238E27FC236}">
                      <a16:creationId xmlns:a16="http://schemas.microsoft.com/office/drawing/2014/main" id="{6F9CDFCE-4BFF-4B7F-95D4-DDFAE140B206}"/>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 name="Freeform 21">
                  <a:extLst>
                    <a:ext uri="{FF2B5EF4-FFF2-40B4-BE49-F238E27FC236}">
                      <a16:creationId xmlns:a16="http://schemas.microsoft.com/office/drawing/2014/main" id="{000BE8DC-1F8C-4698-8B32-BB2CB7F71620}"/>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 name="Freeform 22">
                  <a:extLst>
                    <a:ext uri="{FF2B5EF4-FFF2-40B4-BE49-F238E27FC236}">
                      <a16:creationId xmlns:a16="http://schemas.microsoft.com/office/drawing/2014/main" id="{B3F9E18A-55AD-44FF-97A4-D3CDCFC42873}"/>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 name="Freeform 23">
                  <a:extLst>
                    <a:ext uri="{FF2B5EF4-FFF2-40B4-BE49-F238E27FC236}">
                      <a16:creationId xmlns:a16="http://schemas.microsoft.com/office/drawing/2014/main" id="{62C88E0F-D4A5-4115-AEBD-B1D3B95F7D1A}"/>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 name="Freeform 24">
                  <a:extLst>
                    <a:ext uri="{FF2B5EF4-FFF2-40B4-BE49-F238E27FC236}">
                      <a16:creationId xmlns:a16="http://schemas.microsoft.com/office/drawing/2014/main" id="{2DB493EC-24F5-4223-BFF1-CCEB8DC000E7}"/>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pic>
        <p:nvPicPr>
          <p:cNvPr id="20" name="Picture 19" descr="A picture containing drawing&#10;&#10;Description automatically generated">
            <a:extLst>
              <a:ext uri="{FF2B5EF4-FFF2-40B4-BE49-F238E27FC236}">
                <a16:creationId xmlns:a16="http://schemas.microsoft.com/office/drawing/2014/main" id="{9BAD7D45-D35E-4C2C-B708-3123222931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849282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6" name="Group 5">
            <a:extLst>
              <a:ext uri="{FF2B5EF4-FFF2-40B4-BE49-F238E27FC236}">
                <a16:creationId xmlns:a16="http://schemas.microsoft.com/office/drawing/2014/main" id="{1C478912-A533-4019-81DD-983B8139CFCC}"/>
              </a:ext>
            </a:extLst>
          </p:cNvPr>
          <p:cNvGrpSpPr/>
          <p:nvPr userDrawn="1"/>
        </p:nvGrpSpPr>
        <p:grpSpPr>
          <a:xfrm>
            <a:off x="7812000" y="5515200"/>
            <a:ext cx="3471178" cy="793507"/>
            <a:chOff x="269375" y="7121601"/>
            <a:chExt cx="3471178" cy="793507"/>
          </a:xfrm>
        </p:grpSpPr>
        <p:sp>
          <p:nvSpPr>
            <p:cNvPr id="10" name="TextBox 9">
              <a:extLst>
                <a:ext uri="{FF2B5EF4-FFF2-40B4-BE49-F238E27FC236}">
                  <a16:creationId xmlns:a16="http://schemas.microsoft.com/office/drawing/2014/main" id="{E1424511-F16F-442A-8FC6-FD2423EB43DC}"/>
                </a:ext>
              </a:extLst>
            </p:cNvPr>
            <p:cNvSpPr txBox="1"/>
            <p:nvPr/>
          </p:nvSpPr>
          <p:spPr>
            <a:xfrm>
              <a:off x="1000175" y="7222401"/>
              <a:ext cx="2740378" cy="646331"/>
            </a:xfrm>
            <a:prstGeom prst="rect">
              <a:avLst/>
            </a:prstGeom>
            <a:noFill/>
          </p:spPr>
          <p:txBody>
            <a:bodyPr wrap="square" rtlCol="0">
              <a:spAutoFit/>
            </a:bodyPr>
            <a:lstStyle/>
            <a:p>
              <a:pPr algn="ctr"/>
              <a:r>
                <a:rPr lang="en-GB" sz="3600" dirty="0">
                  <a:solidFill>
                    <a:schemeClr val="bg1"/>
                  </a:solidFill>
                </a:rPr>
                <a:t>Supporting.</a:t>
              </a:r>
            </a:p>
          </p:txBody>
        </p:sp>
        <p:grpSp>
          <p:nvGrpSpPr>
            <p:cNvPr id="11" name="Group 10">
              <a:extLst>
                <a:ext uri="{FF2B5EF4-FFF2-40B4-BE49-F238E27FC236}">
                  <a16:creationId xmlns:a16="http://schemas.microsoft.com/office/drawing/2014/main" id="{CAFA0C49-C111-472D-8A9A-6100A263C5B3}"/>
                </a:ext>
              </a:extLst>
            </p:cNvPr>
            <p:cNvGrpSpPr/>
            <p:nvPr/>
          </p:nvGrpSpPr>
          <p:grpSpPr>
            <a:xfrm>
              <a:off x="269375" y="7121601"/>
              <a:ext cx="791174" cy="793507"/>
              <a:chOff x="9536497" y="1553443"/>
              <a:chExt cx="1910073" cy="1915705"/>
            </a:xfrm>
          </p:grpSpPr>
          <p:sp>
            <p:nvSpPr>
              <p:cNvPr id="12" name="Freeform 63">
                <a:extLst>
                  <a:ext uri="{FF2B5EF4-FFF2-40B4-BE49-F238E27FC236}">
                    <a16:creationId xmlns:a16="http://schemas.microsoft.com/office/drawing/2014/main" id="{E74A8F80-3E62-44AF-AC4A-D07DC32DFB69}"/>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111FDBFF-8BCB-44BC-A79E-6AB9155FC16B}"/>
                  </a:ext>
                </a:extLst>
              </p:cNvPr>
              <p:cNvGrpSpPr/>
              <p:nvPr/>
            </p:nvGrpSpPr>
            <p:grpSpPr>
              <a:xfrm>
                <a:off x="9852857" y="1878424"/>
                <a:ext cx="1348396" cy="1333048"/>
                <a:chOff x="-4875599" y="1901075"/>
                <a:chExt cx="4025512" cy="4562642"/>
              </a:xfrm>
            </p:grpSpPr>
            <p:grpSp>
              <p:nvGrpSpPr>
                <p:cNvPr id="14" name="Group 13">
                  <a:extLst>
                    <a:ext uri="{FF2B5EF4-FFF2-40B4-BE49-F238E27FC236}">
                      <a16:creationId xmlns:a16="http://schemas.microsoft.com/office/drawing/2014/main" id="{81BC0E87-7BEC-4246-B000-8DA19E78322A}"/>
                    </a:ext>
                  </a:extLst>
                </p:cNvPr>
                <p:cNvGrpSpPr/>
                <p:nvPr/>
              </p:nvGrpSpPr>
              <p:grpSpPr>
                <a:xfrm>
                  <a:off x="-4875599" y="1923394"/>
                  <a:ext cx="1817606" cy="4540323"/>
                  <a:chOff x="-4875599" y="1923394"/>
                  <a:chExt cx="1817606" cy="4540323"/>
                </a:xfrm>
              </p:grpSpPr>
              <p:sp>
                <p:nvSpPr>
                  <p:cNvPr id="23" name="Freeform 74">
                    <a:extLst>
                      <a:ext uri="{FF2B5EF4-FFF2-40B4-BE49-F238E27FC236}">
                        <a16:creationId xmlns:a16="http://schemas.microsoft.com/office/drawing/2014/main" id="{5CDCEC65-62EC-492D-9390-F251B118B342}"/>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42D20492-E223-4B6E-B5C3-274EF1061D4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10F9D43E-D369-493C-8BDB-A19E8C1AF91E}"/>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Moon 25">
                    <a:extLst>
                      <a:ext uri="{FF2B5EF4-FFF2-40B4-BE49-F238E27FC236}">
                        <a16:creationId xmlns:a16="http://schemas.microsoft.com/office/drawing/2014/main" id="{CF83EF5F-4522-49B1-A799-206B07738A07}"/>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1033">
                    <a:extLst>
                      <a:ext uri="{FF2B5EF4-FFF2-40B4-BE49-F238E27FC236}">
                        <a16:creationId xmlns:a16="http://schemas.microsoft.com/office/drawing/2014/main" id="{C3007E36-9EC5-487F-8663-E136F58A8F80}"/>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7895960-DD81-4819-9B2D-289B201ED204}"/>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80">
                    <a:extLst>
                      <a:ext uri="{FF2B5EF4-FFF2-40B4-BE49-F238E27FC236}">
                        <a16:creationId xmlns:a16="http://schemas.microsoft.com/office/drawing/2014/main" id="{E153E935-39AF-4E1B-ADE6-8CD83815EA9B}"/>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48790068-03B2-4991-86EF-A5D04C18FD9B}"/>
                    </a:ext>
                  </a:extLst>
                </p:cNvPr>
                <p:cNvGrpSpPr/>
                <p:nvPr/>
              </p:nvGrpSpPr>
              <p:grpSpPr>
                <a:xfrm flipH="1">
                  <a:off x="-2667693" y="1901075"/>
                  <a:ext cx="1817606" cy="4540323"/>
                  <a:chOff x="-4875599" y="1923394"/>
                  <a:chExt cx="1817606" cy="4540323"/>
                </a:xfrm>
              </p:grpSpPr>
              <p:sp>
                <p:nvSpPr>
                  <p:cNvPr id="16" name="Freeform 67">
                    <a:extLst>
                      <a:ext uri="{FF2B5EF4-FFF2-40B4-BE49-F238E27FC236}">
                        <a16:creationId xmlns:a16="http://schemas.microsoft.com/office/drawing/2014/main" id="{DB44B97B-D936-4B8F-936F-E1835B90B5F1}"/>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6E0F5442-6B61-4AB9-BDCA-44C8191DDDB5}"/>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CA264F0D-B88A-4BAF-9218-4DBD34E146DF}"/>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Moon 18">
                    <a:extLst>
                      <a:ext uri="{FF2B5EF4-FFF2-40B4-BE49-F238E27FC236}">
                        <a16:creationId xmlns:a16="http://schemas.microsoft.com/office/drawing/2014/main" id="{CB10B3A1-741E-4EE5-9ECF-9311554D5563}"/>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033">
                    <a:extLst>
                      <a:ext uri="{FF2B5EF4-FFF2-40B4-BE49-F238E27FC236}">
                        <a16:creationId xmlns:a16="http://schemas.microsoft.com/office/drawing/2014/main" id="{881C94F5-DC4B-407D-8FB0-1BD0FFA8EE46}"/>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520B0D5-57C5-442E-B72A-9C6105342C39}"/>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73">
                    <a:extLst>
                      <a:ext uri="{FF2B5EF4-FFF2-40B4-BE49-F238E27FC236}">
                        <a16:creationId xmlns:a16="http://schemas.microsoft.com/office/drawing/2014/main" id="{E3C9B3FC-AF2F-4178-A48A-1D482E81A626}"/>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pic>
        <p:nvPicPr>
          <p:cNvPr id="30" name="Picture 29" descr="A picture containing drawing&#10;&#10;Description automatically generated">
            <a:extLst>
              <a:ext uri="{FF2B5EF4-FFF2-40B4-BE49-F238E27FC236}">
                <a16:creationId xmlns:a16="http://schemas.microsoft.com/office/drawing/2014/main" id="{52555B4B-8EFD-4BDE-B6FC-3E82F33D06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9621931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 lev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11" name="Group 10">
            <a:extLst>
              <a:ext uri="{FF2B5EF4-FFF2-40B4-BE49-F238E27FC236}">
                <a16:creationId xmlns:a16="http://schemas.microsoft.com/office/drawing/2014/main" id="{AF0707FC-2E6C-4B6A-BDE3-10FAD5C3DDD7}"/>
              </a:ext>
            </a:extLst>
          </p:cNvPr>
          <p:cNvGrpSpPr/>
          <p:nvPr userDrawn="1"/>
        </p:nvGrpSpPr>
        <p:grpSpPr>
          <a:xfrm>
            <a:off x="7812000" y="5513696"/>
            <a:ext cx="3209625" cy="796392"/>
            <a:chOff x="234776" y="8066528"/>
            <a:chExt cx="3209625" cy="796392"/>
          </a:xfrm>
        </p:grpSpPr>
        <p:sp>
          <p:nvSpPr>
            <p:cNvPr id="12" name="TextBox 11">
              <a:extLst>
                <a:ext uri="{FF2B5EF4-FFF2-40B4-BE49-F238E27FC236}">
                  <a16:creationId xmlns:a16="http://schemas.microsoft.com/office/drawing/2014/main" id="{FFCA5AF9-745B-4585-AA46-3D509C645270}"/>
                </a:ext>
              </a:extLst>
            </p:cNvPr>
            <p:cNvSpPr txBox="1"/>
            <p:nvPr/>
          </p:nvSpPr>
          <p:spPr>
            <a:xfrm>
              <a:off x="965576" y="8167328"/>
              <a:ext cx="2478825" cy="646331"/>
            </a:xfrm>
            <a:prstGeom prst="rect">
              <a:avLst/>
            </a:prstGeom>
            <a:noFill/>
          </p:spPr>
          <p:txBody>
            <a:bodyPr wrap="square" rtlCol="0">
              <a:spAutoFit/>
            </a:bodyPr>
            <a:lstStyle/>
            <a:p>
              <a:pPr algn="ctr"/>
              <a:r>
                <a:rPr lang="en-GB" sz="3600" dirty="0">
                  <a:solidFill>
                    <a:schemeClr val="bg1"/>
                  </a:solidFill>
                </a:rPr>
                <a:t>High Level.</a:t>
              </a:r>
            </a:p>
          </p:txBody>
        </p:sp>
        <p:grpSp>
          <p:nvGrpSpPr>
            <p:cNvPr id="13" name="Group 12">
              <a:extLst>
                <a:ext uri="{FF2B5EF4-FFF2-40B4-BE49-F238E27FC236}">
                  <a16:creationId xmlns:a16="http://schemas.microsoft.com/office/drawing/2014/main" id="{6215A90A-754E-45FA-B8DA-11F1F107BBE0}"/>
                </a:ext>
              </a:extLst>
            </p:cNvPr>
            <p:cNvGrpSpPr/>
            <p:nvPr/>
          </p:nvGrpSpPr>
          <p:grpSpPr>
            <a:xfrm>
              <a:off x="234776" y="8066528"/>
              <a:ext cx="794051" cy="796392"/>
              <a:chOff x="3548473" y="1599860"/>
              <a:chExt cx="1910073" cy="1915705"/>
            </a:xfrm>
          </p:grpSpPr>
          <p:sp>
            <p:nvSpPr>
              <p:cNvPr id="14" name="Freeform 54">
                <a:extLst>
                  <a:ext uri="{FF2B5EF4-FFF2-40B4-BE49-F238E27FC236}">
                    <a16:creationId xmlns:a16="http://schemas.microsoft.com/office/drawing/2014/main" id="{B8B708B1-6798-43E6-8B38-B4BDCFDB41F2}"/>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99EA39C8-E225-45D4-B4C8-3E1D8B12B9DE}"/>
                  </a:ext>
                </a:extLst>
              </p:cNvPr>
              <p:cNvGrpSpPr/>
              <p:nvPr/>
            </p:nvGrpSpPr>
            <p:grpSpPr>
              <a:xfrm>
                <a:off x="3883803" y="1923394"/>
                <a:ext cx="1106914" cy="1246363"/>
                <a:chOff x="3988676" y="3799490"/>
                <a:chExt cx="2431600" cy="2194030"/>
              </a:xfrm>
              <a:solidFill>
                <a:schemeClr val="bg1"/>
              </a:solidFill>
            </p:grpSpPr>
            <p:sp>
              <p:nvSpPr>
                <p:cNvPr id="16" name="Rounded Rectangle 56">
                  <a:extLst>
                    <a:ext uri="{FF2B5EF4-FFF2-40B4-BE49-F238E27FC236}">
                      <a16:creationId xmlns:a16="http://schemas.microsoft.com/office/drawing/2014/main" id="{9E7AC4C3-4362-4902-9B7F-16FF5AC4A417}"/>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57">
                  <a:extLst>
                    <a:ext uri="{FF2B5EF4-FFF2-40B4-BE49-F238E27FC236}">
                      <a16:creationId xmlns:a16="http://schemas.microsoft.com/office/drawing/2014/main" id="{A6AAC5AB-7E85-4D6D-8B98-69C028A59625}"/>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58">
                  <a:extLst>
                    <a:ext uri="{FF2B5EF4-FFF2-40B4-BE49-F238E27FC236}">
                      <a16:creationId xmlns:a16="http://schemas.microsoft.com/office/drawing/2014/main" id="{60D71CD5-0433-45E8-9896-9B57DE18470E}"/>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ed Rectangle 59">
                  <a:extLst>
                    <a:ext uri="{FF2B5EF4-FFF2-40B4-BE49-F238E27FC236}">
                      <a16:creationId xmlns:a16="http://schemas.microsoft.com/office/drawing/2014/main" id="{0017265C-9334-4349-8F9F-4B825966D8B3}"/>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pic>
        <p:nvPicPr>
          <p:cNvPr id="20" name="Picture 19" descr="A picture containing drawing&#10;&#10;Description automatically generated">
            <a:extLst>
              <a:ext uri="{FF2B5EF4-FFF2-40B4-BE49-F238E27FC236}">
                <a16:creationId xmlns:a16="http://schemas.microsoft.com/office/drawing/2014/main" id="{9C41CB57-9482-47D1-913F-050266F956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719486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88B7686-B186-4C06-8152-D92D8DA1CBF9}"/>
              </a:ext>
            </a:extLst>
          </p:cNvPr>
          <p:cNvSpPr/>
          <p:nvPr/>
        </p:nvSpPr>
        <p:spPr>
          <a:xfrm>
            <a:off x="447818" y="5141972"/>
            <a:ext cx="11290855" cy="1258827"/>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Title 1">
            <a:extLst>
              <a:ext uri="{FF2B5EF4-FFF2-40B4-BE49-F238E27FC236}">
                <a16:creationId xmlns:a16="http://schemas.microsoft.com/office/drawing/2014/main" id="{8936B094-CE82-4102-A6E7-9F3B3DB56B2D}"/>
              </a:ext>
            </a:extLst>
          </p:cNvPr>
          <p:cNvSpPr txBox="1">
            <a:spLocks noGrp="1"/>
          </p:cNvSpPr>
          <p:nvPr>
            <p:ph type="title"/>
          </p:nvPr>
        </p:nvSpPr>
        <p:spPr>
          <a:xfrm>
            <a:off x="578438" y="3744297"/>
            <a:ext cx="11029611" cy="2147468"/>
          </a:xfrm>
        </p:spPr>
        <p:txBody>
          <a:bodyPr/>
          <a:lstStyle>
            <a:lvl1pPr>
              <a:defRPr sz="3600"/>
            </a:lvl1pPr>
          </a:lstStyle>
          <a:p>
            <a:pPr lvl="0"/>
            <a:r>
              <a:rPr lang="en-US"/>
              <a:t>Click to edit Master title style</a:t>
            </a:r>
          </a:p>
        </p:txBody>
      </p:sp>
      <p:sp>
        <p:nvSpPr>
          <p:cNvPr id="4" name="Text Placeholder 2">
            <a:extLst>
              <a:ext uri="{FF2B5EF4-FFF2-40B4-BE49-F238E27FC236}">
                <a16:creationId xmlns:a16="http://schemas.microsoft.com/office/drawing/2014/main" id="{3EAD8276-37DC-4239-AF2F-A279815D0130}"/>
              </a:ext>
            </a:extLst>
          </p:cNvPr>
          <p:cNvSpPr txBox="1">
            <a:spLocks noGrp="1"/>
          </p:cNvSpPr>
          <p:nvPr>
            <p:ph type="body" idx="1" hasCustomPrompt="1"/>
          </p:nvPr>
        </p:nvSpPr>
        <p:spPr>
          <a:xfrm>
            <a:off x="578438" y="5811798"/>
            <a:ext cx="11029611" cy="600559"/>
          </a:xfrm>
        </p:spPr>
        <p:txBody>
          <a:bodyPr anchor="t"/>
          <a:lstStyle>
            <a:lvl1pPr marL="0" indent="0">
              <a:buNone/>
              <a:defRPr sz="1800" cap="none" baseline="0">
                <a:solidFill>
                  <a:schemeClr val="bg1"/>
                </a:solidFill>
              </a:defRPr>
            </a:lvl1pPr>
          </a:lstStyle>
          <a:p>
            <a:pPr lvl="0"/>
            <a:r>
              <a:rPr lang="en-US"/>
              <a:t>Click to edit master text styles</a:t>
            </a:r>
          </a:p>
        </p:txBody>
      </p:sp>
      <p:sp>
        <p:nvSpPr>
          <p:cNvPr id="5" name="Date Placeholder 6">
            <a:extLst>
              <a:ext uri="{FF2B5EF4-FFF2-40B4-BE49-F238E27FC236}">
                <a16:creationId xmlns:a16="http://schemas.microsoft.com/office/drawing/2014/main" id="{49BDBCC1-60C5-4A96-80F5-793BFD6265DF}"/>
              </a:ext>
            </a:extLst>
          </p:cNvPr>
          <p:cNvSpPr txBox="1">
            <a:spLocks noGrp="1"/>
          </p:cNvSpPr>
          <p:nvPr>
            <p:ph type="dt" sz="half" idx="7"/>
          </p:nvPr>
        </p:nvSpPr>
        <p:spPr/>
        <p:txBody>
          <a:bodyPr/>
          <a:lstStyle>
            <a:lvl1pPr>
              <a:defRPr/>
            </a:lvl1pPr>
          </a:lstStyle>
          <a:p>
            <a:pPr lvl="0"/>
            <a:fld id="{B4D1CB0C-FF3A-43CE-81E6-B76EA10BBC81}" type="datetime1">
              <a:rPr lang="en-US"/>
              <a:pPr lvl="0"/>
              <a:t>2/4/2021</a:t>
            </a:fld>
            <a:endParaRPr lang="en-US" dirty="0"/>
          </a:p>
        </p:txBody>
      </p:sp>
      <p:sp>
        <p:nvSpPr>
          <p:cNvPr id="6" name="Footer Placeholder 8">
            <a:extLst>
              <a:ext uri="{FF2B5EF4-FFF2-40B4-BE49-F238E27FC236}">
                <a16:creationId xmlns:a16="http://schemas.microsoft.com/office/drawing/2014/main" id="{4B788577-561E-4367-A964-428E5F6744EA}"/>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9">
            <a:extLst>
              <a:ext uri="{FF2B5EF4-FFF2-40B4-BE49-F238E27FC236}">
                <a16:creationId xmlns:a16="http://schemas.microsoft.com/office/drawing/2014/main" id="{B6848059-8DFB-4BD0-BEA6-0771A49B5423}"/>
              </a:ext>
            </a:extLst>
          </p:cNvPr>
          <p:cNvSpPr txBox="1">
            <a:spLocks noGrp="1"/>
          </p:cNvSpPr>
          <p:nvPr>
            <p:ph type="sldNum" sz="quarter" idx="8"/>
          </p:nvPr>
        </p:nvSpPr>
        <p:spPr/>
        <p:txBody>
          <a:bodyPr/>
          <a:lstStyle>
            <a:lvl1pPr>
              <a:defRPr/>
            </a:lvl1pPr>
          </a:lstStyle>
          <a:p>
            <a:pPr lvl="0"/>
            <a:fld id="{35FFFA04-8B53-43D0-8322-26D7BCBF295F}" type="slidenum">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1C5A194-DA1A-4D04-A547-F0E1CBD6F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8133" y="0"/>
            <a:ext cx="2160000" cy="388800"/>
          </a:xfrm>
          <a:prstGeom prst="rect">
            <a:avLst/>
          </a:prstGeom>
        </p:spPr>
      </p:pic>
    </p:spTree>
    <p:extLst>
      <p:ext uri="{BB962C8B-B14F-4D97-AF65-F5344CB8AC3E}">
        <p14:creationId xmlns:p14="http://schemas.microsoft.com/office/powerpoint/2010/main" val="56546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3EC9-B650-4253-98CE-1966B34BB5D2}"/>
              </a:ext>
            </a:extLst>
          </p:cNvPr>
          <p:cNvSpPr txBox="1">
            <a:spLocks noGrp="1"/>
          </p:cNvSpPr>
          <p:nvPr>
            <p:ph type="title"/>
          </p:nvPr>
        </p:nvSpPr>
        <p:spPr>
          <a:xfrm>
            <a:off x="581192" y="729654"/>
            <a:ext cx="11029611" cy="988329"/>
          </a:xfrm>
        </p:spPr>
        <p:txBody>
          <a:bodyPr/>
          <a:lstStyle>
            <a:lvl1pPr>
              <a:defRPr cap="none" baseline="0"/>
            </a:lvl1pPr>
          </a:lstStyle>
          <a:p>
            <a:pPr lvl="0"/>
            <a:r>
              <a:rPr lang="en-US"/>
              <a:t>Click to edit Master title style</a:t>
            </a:r>
          </a:p>
        </p:txBody>
      </p:sp>
      <p:sp>
        <p:nvSpPr>
          <p:cNvPr id="3" name="Content Placeholder 2">
            <a:extLst>
              <a:ext uri="{FF2B5EF4-FFF2-40B4-BE49-F238E27FC236}">
                <a16:creationId xmlns:a16="http://schemas.microsoft.com/office/drawing/2014/main" id="{A8473FED-F0A4-4480-A85F-B0A0172E2838}"/>
              </a:ext>
            </a:extLst>
          </p:cNvPr>
          <p:cNvSpPr txBox="1">
            <a:spLocks noGrp="1"/>
          </p:cNvSpPr>
          <p:nvPr>
            <p:ph idx="1"/>
          </p:nvPr>
        </p:nvSpPr>
        <p:spPr>
          <a:xfrm>
            <a:off x="581192" y="2227999"/>
            <a:ext cx="5194770" cy="36330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D6825-F723-4413-8440-93869E2532B9}"/>
              </a:ext>
            </a:extLst>
          </p:cNvPr>
          <p:cNvSpPr txBox="1">
            <a:spLocks noGrp="1"/>
          </p:cNvSpPr>
          <p:nvPr>
            <p:ph idx="2"/>
          </p:nvPr>
        </p:nvSpPr>
        <p:spPr>
          <a:xfrm>
            <a:off x="6416043" y="2227999"/>
            <a:ext cx="5194770" cy="36330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0A8A9D-C230-42A3-9728-7114DC4385F9}"/>
              </a:ext>
            </a:extLst>
          </p:cNvPr>
          <p:cNvSpPr txBox="1">
            <a:spLocks noGrp="1"/>
          </p:cNvSpPr>
          <p:nvPr>
            <p:ph type="dt" sz="half" idx="7"/>
          </p:nvPr>
        </p:nvSpPr>
        <p:spPr/>
        <p:txBody>
          <a:bodyPr/>
          <a:lstStyle>
            <a:lvl1pPr>
              <a:defRPr/>
            </a:lvl1pPr>
          </a:lstStyle>
          <a:p>
            <a:pPr lvl="0"/>
            <a:fld id="{04A52CDB-E024-4BC6-B2E9-687573D066A6}" type="datetime1">
              <a:rPr lang="en-US"/>
              <a:pPr lvl="0"/>
              <a:t>2/4/2021</a:t>
            </a:fld>
            <a:endParaRPr lang="en-US" dirty="0"/>
          </a:p>
        </p:txBody>
      </p:sp>
      <p:sp>
        <p:nvSpPr>
          <p:cNvPr id="6" name="Footer Placeholder 5">
            <a:extLst>
              <a:ext uri="{FF2B5EF4-FFF2-40B4-BE49-F238E27FC236}">
                <a16:creationId xmlns:a16="http://schemas.microsoft.com/office/drawing/2014/main" id="{D1A4B222-F09F-4E5B-9113-6B1A71B7CE38}"/>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E94ADC2B-45EE-4DCA-82DB-B184D804B9EB}"/>
              </a:ext>
            </a:extLst>
          </p:cNvPr>
          <p:cNvSpPr txBox="1">
            <a:spLocks noGrp="1"/>
          </p:cNvSpPr>
          <p:nvPr>
            <p:ph type="sldNum" sz="quarter" idx="8"/>
          </p:nvPr>
        </p:nvSpPr>
        <p:spPr/>
        <p:txBody>
          <a:bodyPr/>
          <a:lstStyle>
            <a:lvl1pPr>
              <a:defRPr/>
            </a:lvl1pPr>
          </a:lstStyle>
          <a:p>
            <a:pPr lvl="0"/>
            <a:fld id="{1D0F6F5E-18E1-4E08-AED2-438AD7EC370B}" type="slidenum">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9220A75A-9746-4CBA-8DD9-4B8F7CA8C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77545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2D43C-4EA4-4247-BB93-253F22E8A76B}"/>
              </a:ext>
            </a:extLst>
          </p:cNvPr>
          <p:cNvSpPr txBox="1">
            <a:spLocks noGrp="1"/>
          </p:cNvSpPr>
          <p:nvPr>
            <p:ph type="dt" sz="half" idx="7"/>
          </p:nvPr>
        </p:nvSpPr>
        <p:spPr/>
        <p:txBody>
          <a:bodyPr/>
          <a:lstStyle>
            <a:lvl1pPr>
              <a:defRPr/>
            </a:lvl1pPr>
          </a:lstStyle>
          <a:p>
            <a:pPr lvl="0"/>
            <a:fld id="{9FD44A46-302E-4C22-BE92-8D1449CCBB5F}" type="datetime1">
              <a:rPr lang="en-US"/>
              <a:pPr lvl="0"/>
              <a:t>2/4/2021</a:t>
            </a:fld>
            <a:endParaRPr lang="en-US" dirty="0"/>
          </a:p>
        </p:txBody>
      </p:sp>
      <p:sp>
        <p:nvSpPr>
          <p:cNvPr id="3" name="Footer Placeholder 2">
            <a:extLst>
              <a:ext uri="{FF2B5EF4-FFF2-40B4-BE49-F238E27FC236}">
                <a16:creationId xmlns:a16="http://schemas.microsoft.com/office/drawing/2014/main" id="{91D5E5DE-D162-436A-8719-88D01792274F}"/>
              </a:ext>
            </a:extLst>
          </p:cNvPr>
          <p:cNvSpPr txBox="1">
            <a:spLocks noGrp="1"/>
          </p:cNvSpPr>
          <p:nvPr>
            <p:ph type="ftr" sz="quarter" idx="9"/>
          </p:nvPr>
        </p:nvSpPr>
        <p:spPr/>
        <p:txBody>
          <a:bodyPr/>
          <a:lstStyle>
            <a:lvl1pPr>
              <a:defRPr/>
            </a:lvl1pPr>
          </a:lstStyle>
          <a:p>
            <a:pPr lvl="0"/>
            <a:endParaRPr lang="en-US" dirty="0"/>
          </a:p>
        </p:txBody>
      </p:sp>
      <p:sp>
        <p:nvSpPr>
          <p:cNvPr id="4" name="Slide Number Placeholder 3">
            <a:extLst>
              <a:ext uri="{FF2B5EF4-FFF2-40B4-BE49-F238E27FC236}">
                <a16:creationId xmlns:a16="http://schemas.microsoft.com/office/drawing/2014/main" id="{792C4B64-05E7-4E41-9C2B-E63C5972E155}"/>
              </a:ext>
            </a:extLst>
          </p:cNvPr>
          <p:cNvSpPr txBox="1">
            <a:spLocks noGrp="1"/>
          </p:cNvSpPr>
          <p:nvPr>
            <p:ph type="sldNum" sz="quarter" idx="8"/>
          </p:nvPr>
        </p:nvSpPr>
        <p:spPr/>
        <p:txBody>
          <a:bodyPr/>
          <a:lstStyle>
            <a:lvl1pPr>
              <a:defRPr/>
            </a:lvl1pPr>
          </a:lstStyle>
          <a:p>
            <a:pPr lvl="0"/>
            <a:fld id="{A18A68FB-C58D-4B52-905F-31B3F7261ECF}" type="slidenum">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1104455C-90A3-45E2-8732-C5B385AB97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7717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6DCF3AC-3B2A-4404-B91B-283E5D2C37FD}"/>
              </a:ext>
            </a:extLst>
          </p:cNvPr>
          <p:cNvSpPr/>
          <p:nvPr/>
        </p:nvSpPr>
        <p:spPr>
          <a:xfrm>
            <a:off x="447818" y="601199"/>
            <a:ext cx="3682718" cy="5815474"/>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Title 1">
            <a:extLst>
              <a:ext uri="{FF2B5EF4-FFF2-40B4-BE49-F238E27FC236}">
                <a16:creationId xmlns:a16="http://schemas.microsoft.com/office/drawing/2014/main" id="{276AF96A-8EEB-4980-B8F1-867DC0C57BCE}"/>
              </a:ext>
            </a:extLst>
          </p:cNvPr>
          <p:cNvSpPr txBox="1">
            <a:spLocks noGrp="1"/>
          </p:cNvSpPr>
          <p:nvPr>
            <p:ph type="title"/>
          </p:nvPr>
        </p:nvSpPr>
        <p:spPr>
          <a:xfrm>
            <a:off x="767858" y="933446"/>
            <a:ext cx="3031848" cy="1722418"/>
          </a:xfrm>
        </p:spPr>
        <p:txBody>
          <a:bodyPr/>
          <a:lstStyle>
            <a:lvl1pPr>
              <a:defRPr sz="2400" cap="none" baseline="0">
                <a:solidFill>
                  <a:srgbClr val="FFFFFF"/>
                </a:solidFill>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0F4A40E0-5686-4A1C-8426-99FEDBBC2E76}"/>
              </a:ext>
            </a:extLst>
          </p:cNvPr>
          <p:cNvSpPr txBox="1">
            <a:spLocks noGrp="1"/>
          </p:cNvSpPr>
          <p:nvPr>
            <p:ph idx="1"/>
          </p:nvPr>
        </p:nvSpPr>
        <p:spPr>
          <a:xfrm>
            <a:off x="4900927" y="1179832"/>
            <a:ext cx="6650988" cy="4658218"/>
          </a:xfrm>
        </p:spPr>
        <p:txBody>
          <a:bodyPr/>
          <a:lstStyle>
            <a:lvl1pPr>
              <a:spcBef>
                <a:spcPts val="500"/>
              </a:spcBef>
              <a:defRPr sz="2000">
                <a:solidFill>
                  <a:srgbClr val="335B74"/>
                </a:solidFill>
              </a:defRPr>
            </a:lvl1pPr>
            <a:lvl2pPr>
              <a:spcBef>
                <a:spcPts val="400"/>
              </a:spcBef>
              <a:defRPr sz="1800">
                <a:solidFill>
                  <a:srgbClr val="335B74"/>
                </a:solidFill>
              </a:defRPr>
            </a:lvl2pPr>
            <a:lvl3pPr>
              <a:spcBef>
                <a:spcPts val="400"/>
              </a:spcBef>
              <a:defRPr sz="1600">
                <a:solidFill>
                  <a:srgbClr val="335B74"/>
                </a:solidFill>
              </a:defRPr>
            </a:lvl3pPr>
            <a:lvl4pPr>
              <a:defRPr sz="1400">
                <a:solidFill>
                  <a:srgbClr val="335B74"/>
                </a:solidFill>
              </a:defRPr>
            </a:lvl4pPr>
            <a:lvl5pPr>
              <a:defRPr sz="1400">
                <a:solidFill>
                  <a:srgbClr val="335B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8F15EAE2-70DE-4DAC-88BE-2391E84B6545}"/>
              </a:ext>
            </a:extLst>
          </p:cNvPr>
          <p:cNvSpPr txBox="1">
            <a:spLocks noGrp="1"/>
          </p:cNvSpPr>
          <p:nvPr>
            <p:ph type="body" idx="2"/>
          </p:nvPr>
        </p:nvSpPr>
        <p:spPr>
          <a:xfrm>
            <a:off x="767858" y="2836651"/>
            <a:ext cx="3031848" cy="3001389"/>
          </a:xfrm>
        </p:spPr>
        <p:txBody>
          <a:bodyPr anchor="t"/>
          <a:lstStyle>
            <a:lvl1pPr marL="0" indent="0">
              <a:buNone/>
              <a:defRPr sz="1600">
                <a:solidFill>
                  <a:srgbClr val="FFFFFF"/>
                </a:solidFill>
              </a:defRPr>
            </a:lvl1pPr>
          </a:lstStyle>
          <a:p>
            <a:pPr lvl="0"/>
            <a:r>
              <a:rPr lang="en-US"/>
              <a:t>Click to edit Master text styles</a:t>
            </a:r>
          </a:p>
        </p:txBody>
      </p:sp>
      <p:sp>
        <p:nvSpPr>
          <p:cNvPr id="6" name="Date Placeholder 7">
            <a:extLst>
              <a:ext uri="{FF2B5EF4-FFF2-40B4-BE49-F238E27FC236}">
                <a16:creationId xmlns:a16="http://schemas.microsoft.com/office/drawing/2014/main" id="{61100304-BE0A-4FF3-AB20-B2415CBADB29}"/>
              </a:ext>
            </a:extLst>
          </p:cNvPr>
          <p:cNvSpPr txBox="1">
            <a:spLocks noGrp="1"/>
          </p:cNvSpPr>
          <p:nvPr>
            <p:ph type="dt" sz="half" idx="7"/>
          </p:nvPr>
        </p:nvSpPr>
        <p:spPr>
          <a:xfrm>
            <a:off x="7605951" y="6456916"/>
            <a:ext cx="2844798" cy="365129"/>
          </a:xfrm>
        </p:spPr>
        <p:txBody>
          <a:bodyPr/>
          <a:lstStyle>
            <a:lvl1pPr>
              <a:defRPr/>
            </a:lvl1pPr>
          </a:lstStyle>
          <a:p>
            <a:pPr lvl="0"/>
            <a:fld id="{CBBF9CA8-CC64-42EA-AD93-7C259DE9F7AC}" type="datetime1">
              <a:rPr lang="en-US"/>
              <a:pPr lvl="0"/>
              <a:t>2/4/2021</a:t>
            </a:fld>
            <a:endParaRPr lang="en-US" dirty="0"/>
          </a:p>
        </p:txBody>
      </p:sp>
      <p:sp>
        <p:nvSpPr>
          <p:cNvPr id="7" name="Footer Placeholder 9">
            <a:extLst>
              <a:ext uri="{FF2B5EF4-FFF2-40B4-BE49-F238E27FC236}">
                <a16:creationId xmlns:a16="http://schemas.microsoft.com/office/drawing/2014/main" id="{F99385E1-7E0C-4E95-9052-AC53DF35F22C}"/>
              </a:ext>
            </a:extLst>
          </p:cNvPr>
          <p:cNvSpPr txBox="1">
            <a:spLocks noGrp="1"/>
          </p:cNvSpPr>
          <p:nvPr>
            <p:ph type="ftr" sz="quarter" idx="9"/>
          </p:nvPr>
        </p:nvSpPr>
        <p:spPr>
          <a:xfrm>
            <a:off x="581192" y="6452591"/>
            <a:ext cx="6917207" cy="365129"/>
          </a:xfrm>
        </p:spPr>
        <p:txBody>
          <a:bodyPr/>
          <a:lstStyle>
            <a:lvl1pPr>
              <a:defRPr/>
            </a:lvl1pPr>
          </a:lstStyle>
          <a:p>
            <a:pPr lvl="0"/>
            <a:endParaRPr lang="en-US" dirty="0"/>
          </a:p>
        </p:txBody>
      </p:sp>
      <p:sp>
        <p:nvSpPr>
          <p:cNvPr id="8" name="Slide Number Placeholder 10">
            <a:extLst>
              <a:ext uri="{FF2B5EF4-FFF2-40B4-BE49-F238E27FC236}">
                <a16:creationId xmlns:a16="http://schemas.microsoft.com/office/drawing/2014/main" id="{3C8EA0A0-E2C3-4119-8CE5-E1E73522ED44}"/>
              </a:ext>
            </a:extLst>
          </p:cNvPr>
          <p:cNvSpPr txBox="1">
            <a:spLocks noGrp="1"/>
          </p:cNvSpPr>
          <p:nvPr>
            <p:ph type="sldNum" sz="quarter" idx="8"/>
          </p:nvPr>
        </p:nvSpPr>
        <p:spPr>
          <a:xfrm>
            <a:off x="10558302" y="6456916"/>
            <a:ext cx="1052510" cy="365129"/>
          </a:xfrm>
        </p:spPr>
        <p:txBody>
          <a:bodyPr/>
          <a:lstStyle>
            <a:lvl1pPr>
              <a:defRPr/>
            </a:lvl1pPr>
          </a:lstStyle>
          <a:p>
            <a:pPr lvl="0"/>
            <a:fld id="{1BADE26C-E49E-4769-9EC8-3D80A8520AA0}" type="slidenum">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47A2EBE7-744A-4F05-AA9F-080369B57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180009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B3F68-B177-43E7-92D4-962061E5CE8E}"/>
              </a:ext>
            </a:extLst>
          </p:cNvPr>
          <p:cNvSpPr txBox="1">
            <a:spLocks noGrp="1"/>
          </p:cNvSpPr>
          <p:nvPr>
            <p:ph type="title"/>
          </p:nvPr>
        </p:nvSpPr>
        <p:spPr>
          <a:xfrm>
            <a:off x="581192" y="705121"/>
            <a:ext cx="11029611" cy="1189552"/>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A6B33CD5-F725-42DE-884C-B3FF0CECBE4B}"/>
              </a:ext>
            </a:extLst>
          </p:cNvPr>
          <p:cNvSpPr txBox="1">
            <a:spLocks noGrp="1"/>
          </p:cNvSpPr>
          <p:nvPr>
            <p:ph type="body" idx="1"/>
          </p:nvPr>
        </p:nvSpPr>
        <p:spPr>
          <a:xfrm>
            <a:off x="581192" y="2335999"/>
            <a:ext cx="11029611" cy="3652049"/>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02575-2287-4B2D-9830-D7454F1EE8EF}"/>
              </a:ext>
            </a:extLst>
          </p:cNvPr>
          <p:cNvSpPr txBox="1">
            <a:spLocks noGrp="1"/>
          </p:cNvSpPr>
          <p:nvPr>
            <p:ph type="dt" sz="half" idx="2"/>
          </p:nvPr>
        </p:nvSpPr>
        <p:spPr>
          <a:xfrm>
            <a:off x="7605951" y="6423916"/>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404040"/>
                </a:solidFill>
                <a:uFillTx/>
                <a:latin typeface="Franklin Gothic Book"/>
              </a:defRPr>
            </a:lvl1pPr>
          </a:lstStyle>
          <a:p>
            <a:pPr lvl="0"/>
            <a:fld id="{834DAB36-341A-4F26-BB84-BFB263205EC0}" type="datetime1">
              <a:rPr lang="en-US"/>
              <a:pPr lvl="0"/>
              <a:t>2/4/2021</a:t>
            </a:fld>
            <a:endParaRPr lang="en-US" dirty="0"/>
          </a:p>
        </p:txBody>
      </p:sp>
      <p:sp>
        <p:nvSpPr>
          <p:cNvPr id="5" name="Footer Placeholder 4">
            <a:extLst>
              <a:ext uri="{FF2B5EF4-FFF2-40B4-BE49-F238E27FC236}">
                <a16:creationId xmlns:a16="http://schemas.microsoft.com/office/drawing/2014/main" id="{308F5952-7640-424C-8E39-761C0DC036B0}"/>
              </a:ext>
            </a:extLst>
          </p:cNvPr>
          <p:cNvSpPr txBox="1">
            <a:spLocks noGrp="1"/>
          </p:cNvSpPr>
          <p:nvPr>
            <p:ph type="ftr" sz="quarter" idx="3"/>
          </p:nvPr>
        </p:nvSpPr>
        <p:spPr>
          <a:xfrm>
            <a:off x="581192" y="6423916"/>
            <a:ext cx="6917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all" spc="0" baseline="0">
                <a:solidFill>
                  <a:srgbClr val="404040"/>
                </a:solidFill>
                <a:uFillTx/>
                <a:latin typeface="Franklin Gothic Book"/>
              </a:defRPr>
            </a:lvl1pPr>
          </a:lstStyle>
          <a:p>
            <a:pPr lvl="0"/>
            <a:endParaRPr lang="en-US" dirty="0"/>
          </a:p>
        </p:txBody>
      </p:sp>
      <p:sp>
        <p:nvSpPr>
          <p:cNvPr id="6" name="Slide Number Placeholder 5">
            <a:extLst>
              <a:ext uri="{FF2B5EF4-FFF2-40B4-BE49-F238E27FC236}">
                <a16:creationId xmlns:a16="http://schemas.microsoft.com/office/drawing/2014/main" id="{E9289029-1072-48BA-9924-144F8D80F0BC}"/>
              </a:ext>
            </a:extLst>
          </p:cNvPr>
          <p:cNvSpPr txBox="1">
            <a:spLocks noGrp="1"/>
          </p:cNvSpPr>
          <p:nvPr>
            <p:ph type="sldNum" sz="quarter" idx="4"/>
          </p:nvPr>
        </p:nvSpPr>
        <p:spPr>
          <a:xfrm>
            <a:off x="10558302" y="6423916"/>
            <a:ext cx="105251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404040"/>
                </a:solidFill>
                <a:uFillTx/>
                <a:latin typeface="Franklin Gothic Book"/>
              </a:defRPr>
            </a:lvl1pPr>
          </a:lstStyle>
          <a:p>
            <a:pPr lvl="0"/>
            <a:fld id="{4BEA7D0B-E3AB-411C-A2E2-60D651F7F2FB}" type="slidenum">
              <a:t>‹#›</a:t>
            </a:fld>
            <a:endParaRPr lang="en-US" dirty="0"/>
          </a:p>
        </p:txBody>
      </p:sp>
      <p:sp>
        <p:nvSpPr>
          <p:cNvPr id="7" name="Rectangle 8">
            <a:extLst>
              <a:ext uri="{FF2B5EF4-FFF2-40B4-BE49-F238E27FC236}">
                <a16:creationId xmlns:a16="http://schemas.microsoft.com/office/drawing/2014/main" id="{D76C4040-4EC7-46D0-BC70-637FDAF58520}"/>
              </a:ext>
            </a:extLst>
          </p:cNvPr>
          <p:cNvSpPr/>
          <p:nvPr/>
        </p:nvSpPr>
        <p:spPr>
          <a:xfrm>
            <a:off x="446538" y="457200"/>
            <a:ext cx="3703320" cy="94997"/>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8" name="Rectangle 9">
            <a:extLst>
              <a:ext uri="{FF2B5EF4-FFF2-40B4-BE49-F238E27FC236}">
                <a16:creationId xmlns:a16="http://schemas.microsoft.com/office/drawing/2014/main" id="{62A06A0B-26B8-4C8E-962F-4C74B1B36D2B}"/>
              </a:ext>
            </a:extLst>
          </p:cNvPr>
          <p:cNvSpPr/>
          <p:nvPr/>
        </p:nvSpPr>
        <p:spPr>
          <a:xfrm>
            <a:off x="8042142" y="453643"/>
            <a:ext cx="3703320" cy="98554"/>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9" name="Rectangle 10">
            <a:extLst>
              <a:ext uri="{FF2B5EF4-FFF2-40B4-BE49-F238E27FC236}">
                <a16:creationId xmlns:a16="http://schemas.microsoft.com/office/drawing/2014/main" id="{BE2147AF-2BFB-4D3B-9695-2AC575F9C8AA}"/>
              </a:ext>
            </a:extLst>
          </p:cNvPr>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marL="0" marR="0" lvl="0" indent="0" algn="l" defTabSz="457200" rtl="0" eaLnBrk="1" fontAlgn="auto" hangingPunct="1">
        <a:lnSpc>
          <a:spcPct val="100000"/>
        </a:lnSpc>
        <a:spcBef>
          <a:spcPts val="0"/>
        </a:spcBef>
        <a:spcAft>
          <a:spcPts val="0"/>
        </a:spcAft>
        <a:buNone/>
        <a:tabLst/>
        <a:defRPr lang="en-US" sz="2800" b="0" i="0" u="none" strike="noStrike" kern="1200" cap="none" spc="0" baseline="0">
          <a:solidFill>
            <a:srgbClr val="404040"/>
          </a:solidFill>
          <a:uFillTx/>
          <a:latin typeface="Franklin Gothic Demi"/>
        </a:defRPr>
      </a:lvl1pPr>
    </p:titleStyle>
    <p:bodyStyle>
      <a:lvl1pPr marL="306003" marR="0" lvl="0" indent="-306003" algn="l" defTabSz="457200" rtl="0" eaLnBrk="1" fontAlgn="auto" hangingPunct="1">
        <a:lnSpc>
          <a:spcPct val="110000"/>
        </a:lnSpc>
        <a:spcBef>
          <a:spcPts val="400"/>
        </a:spcBef>
        <a:spcAft>
          <a:spcPts val="600"/>
        </a:spcAft>
        <a:buClr>
          <a:srgbClr val="1CADE4"/>
        </a:buClr>
        <a:buSzPct val="92000"/>
        <a:buFont typeface="Wingdings 2" pitchFamily="18"/>
        <a:buChar char=""/>
        <a:tabLst/>
        <a:defRPr lang="en-US" sz="1700" b="0" i="0" u="none" strike="noStrike" kern="1200" cap="none" spc="0" baseline="0">
          <a:solidFill>
            <a:srgbClr val="404040"/>
          </a:solidFill>
          <a:uFillTx/>
          <a:latin typeface="Franklin Gothic Book"/>
        </a:defRPr>
      </a:lvl1pPr>
      <a:lvl2pPr marL="630003" marR="0" lvl="1" indent="-306003"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400" b="0" i="0" u="none" strike="noStrike" kern="1200" cap="none" spc="0" baseline="0">
          <a:solidFill>
            <a:srgbClr val="404040"/>
          </a:solidFill>
          <a:uFillTx/>
          <a:latin typeface="Franklin Gothic Book"/>
        </a:defRPr>
      </a:lvl2pPr>
      <a:lvl3pPr marL="899998" marR="0" lvl="2" indent="-270004"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300" b="0" i="0" u="none" strike="noStrike" kern="1200" cap="none" spc="0" baseline="0">
          <a:solidFill>
            <a:srgbClr val="404040"/>
          </a:solidFill>
          <a:uFillTx/>
          <a:latin typeface="Franklin Gothic Book"/>
        </a:defRPr>
      </a:lvl3pPr>
      <a:lvl4pPr marL="1242002" marR="0" lvl="3" indent="-234004"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100" b="0" i="0" u="none" strike="noStrike" kern="1200" cap="none" spc="0" baseline="0">
          <a:solidFill>
            <a:srgbClr val="404040"/>
          </a:solidFill>
          <a:uFillTx/>
          <a:latin typeface="Franklin Gothic Book"/>
        </a:defRPr>
      </a:lvl4pPr>
      <a:lvl5pPr marL="1602001" marR="0" lvl="4" indent="-234004"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100" b="0" i="0" u="none" strike="noStrike" kern="1200" cap="none" spc="0" baseline="0">
          <a:solidFill>
            <a:srgbClr val="40404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Layout" Target="../diagrams/layout2.xml"/><Relationship Id="rId7" Type="http://schemas.openxmlformats.org/officeDocument/2006/relationships/image" Target="../media/image5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Taxonomy of Change Management Models</a:t>
            </a:r>
          </a:p>
        </p:txBody>
      </p:sp>
      <p:sp>
        <p:nvSpPr>
          <p:cNvPr id="4" name="Subtitle 3"/>
          <p:cNvSpPr>
            <a:spLocks noGrp="1"/>
          </p:cNvSpPr>
          <p:nvPr>
            <p:ph type="subTitle" idx="1"/>
          </p:nvPr>
        </p:nvSpPr>
        <p:spPr/>
        <p:txBody>
          <a:bodyPr>
            <a:normAutofit/>
          </a:bodyPr>
          <a:lstStyle/>
          <a:p>
            <a:r>
              <a:rPr lang="en-GB" sz="2000" dirty="0"/>
              <a:t>Version 3.1 June 2020</a:t>
            </a:r>
          </a:p>
        </p:txBody>
      </p:sp>
      <p:grpSp>
        <p:nvGrpSpPr>
          <p:cNvPr id="9" name="Group 8"/>
          <p:cNvGrpSpPr/>
          <p:nvPr/>
        </p:nvGrpSpPr>
        <p:grpSpPr>
          <a:xfrm>
            <a:off x="1824192" y="1240864"/>
            <a:ext cx="9224308" cy="2805620"/>
            <a:chOff x="1469885" y="2769679"/>
            <a:chExt cx="9735623" cy="3008821"/>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885" y="2769679"/>
              <a:ext cx="8397399" cy="30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3212" y="2786926"/>
              <a:ext cx="975341" cy="83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7284" y="3732767"/>
              <a:ext cx="975341" cy="100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Jay Galbraith's Star Mode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89" t="4661" b="3883"/>
            <a:stretch/>
          </p:blipFill>
          <p:spPr bwMode="auto">
            <a:xfrm>
              <a:off x="9634887" y="4742530"/>
              <a:ext cx="1208192" cy="83276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6653" y="3395174"/>
              <a:ext cx="478855" cy="125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a:extLst>
              <a:ext uri="{FF2B5EF4-FFF2-40B4-BE49-F238E27FC236}">
                <a16:creationId xmlns:a16="http://schemas.microsoft.com/office/drawing/2014/main" id="{F54324A6-0297-4901-84E2-4AC49D478805}"/>
              </a:ext>
            </a:extLst>
          </p:cNvPr>
          <p:cNvSpPr/>
          <p:nvPr/>
        </p:nvSpPr>
        <p:spPr>
          <a:xfrm>
            <a:off x="7679085" y="5538434"/>
            <a:ext cx="3968095" cy="584775"/>
          </a:xfrm>
          <a:prstGeom prst="rect">
            <a:avLst/>
          </a:prstGeom>
          <a:noFill/>
        </p:spPr>
        <p:txBody>
          <a:bodyPr wrap="square">
            <a:spAutoFit/>
          </a:bodyPr>
          <a:lstStyle/>
          <a:p>
            <a:r>
              <a:rPr lang="en-GB" sz="1600" b="1" dirty="0">
                <a:solidFill>
                  <a:schemeClr val="bg1"/>
                </a:solidFill>
              </a:rPr>
              <a:t>Mark Simpson</a:t>
            </a:r>
          </a:p>
          <a:p>
            <a:r>
              <a:rPr lang="en-GB" sz="1600" dirty="0">
                <a:solidFill>
                  <a:schemeClr val="bg1"/>
                </a:solidFill>
              </a:rPr>
              <a:t>E. mark.Simpson@resilientchanging</a:t>
            </a:r>
            <a:r>
              <a:rPr lang="en-GB" sz="1600">
                <a:solidFill>
                  <a:schemeClr val="bg1"/>
                </a:solidFill>
              </a:rPr>
              <a:t>.com</a:t>
            </a:r>
            <a:endParaRPr lang="en-GB" sz="1600" dirty="0">
              <a:solidFill>
                <a:schemeClr val="bg1"/>
              </a:solidFill>
            </a:endParaRPr>
          </a:p>
        </p:txBody>
      </p:sp>
    </p:spTree>
    <p:extLst>
      <p:ext uri="{BB962C8B-B14F-4D97-AF65-F5344CB8AC3E}">
        <p14:creationId xmlns:p14="http://schemas.microsoft.com/office/powerpoint/2010/main" val="5468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7- Bullock and Batten's Planned Change Model</a:t>
            </a:r>
          </a:p>
        </p:txBody>
      </p:sp>
      <p:sp>
        <p:nvSpPr>
          <p:cNvPr id="32" name="TextBox 31"/>
          <p:cNvSpPr txBox="1"/>
          <p:nvPr/>
        </p:nvSpPr>
        <p:spPr>
          <a:xfrm>
            <a:off x="213221" y="717656"/>
            <a:ext cx="6862135" cy="5262979"/>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Bullock and Batten’s (1985) phases of planned change draw on the disciplines of project management. A number of models have similar ‘steps to changing your organization’. </a:t>
            </a:r>
          </a:p>
          <a:p>
            <a:endParaRPr lang="en-GB" sz="1400" dirty="0">
              <a:solidFill>
                <a:schemeClr val="tx1">
                  <a:lumMod val="75000"/>
                  <a:lumOff val="25000"/>
                </a:schemeClr>
              </a:solidFill>
            </a:endParaRPr>
          </a:p>
          <a:p>
            <a:r>
              <a:rPr lang="en-GB" sz="1400" dirty="0">
                <a:solidFill>
                  <a:schemeClr val="tx1">
                    <a:lumMod val="75000"/>
                    <a:lumOff val="25000"/>
                  </a:schemeClr>
                </a:solidFill>
              </a:rPr>
              <a:t>Bullock and Batten describe four key stages in a linear approach:</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Exploration; </a:t>
            </a:r>
            <a:r>
              <a:rPr lang="en-GB" sz="1400" dirty="0">
                <a:solidFill>
                  <a:schemeClr val="tx1">
                    <a:lumMod val="75000"/>
                    <a:lumOff val="25000"/>
                  </a:schemeClr>
                </a:solidFill>
              </a:rPr>
              <a:t>involves verifying the need for change, and acquiring any specific resources necessary for the change to go ahead</a:t>
            </a:r>
          </a:p>
          <a:p>
            <a:pPr marL="342900" indent="-342900">
              <a:buFont typeface="+mj-lt"/>
              <a:buAutoNum type="arabicPeriod"/>
            </a:pPr>
            <a:r>
              <a:rPr lang="en-GB" sz="1400" b="1" dirty="0">
                <a:solidFill>
                  <a:schemeClr val="tx1">
                    <a:lumMod val="75000"/>
                    <a:lumOff val="25000"/>
                  </a:schemeClr>
                </a:solidFill>
              </a:rPr>
              <a:t>Planning; </a:t>
            </a:r>
            <a:r>
              <a:rPr lang="en-GB" sz="1400" dirty="0">
                <a:solidFill>
                  <a:schemeClr val="tx1">
                    <a:lumMod val="75000"/>
                    <a:lumOff val="25000"/>
                  </a:schemeClr>
                </a:solidFill>
              </a:rPr>
              <a:t>an activity involving key decision makers and technical experts. A diagnosis is completed and actions are sequenced in a change plan</a:t>
            </a:r>
          </a:p>
          <a:p>
            <a:pPr marL="342900" indent="-342900">
              <a:buFont typeface="+mj-lt"/>
              <a:buAutoNum type="arabicPeriod"/>
            </a:pPr>
            <a:r>
              <a:rPr lang="en-GB" sz="1400" b="1" dirty="0">
                <a:solidFill>
                  <a:schemeClr val="tx1">
                    <a:lumMod val="75000"/>
                    <a:lumOff val="25000"/>
                  </a:schemeClr>
                </a:solidFill>
              </a:rPr>
              <a:t>Action; </a:t>
            </a:r>
            <a:r>
              <a:rPr lang="en-GB" sz="1400" dirty="0">
                <a:solidFill>
                  <a:schemeClr val="tx1">
                    <a:lumMod val="75000"/>
                    <a:lumOff val="25000"/>
                  </a:schemeClr>
                </a:solidFill>
              </a:rPr>
              <a:t>these are completed according to plan, with feedback mechanisms which allow some re-planning if things go off track</a:t>
            </a:r>
          </a:p>
          <a:p>
            <a:pPr marL="342900" indent="-342900">
              <a:buFont typeface="+mj-lt"/>
              <a:buAutoNum type="arabicPeriod"/>
            </a:pPr>
            <a:r>
              <a:rPr lang="en-GB" sz="1400" b="1" dirty="0">
                <a:solidFill>
                  <a:schemeClr val="tx1">
                    <a:lumMod val="75000"/>
                    <a:lumOff val="25000"/>
                  </a:schemeClr>
                </a:solidFill>
              </a:rPr>
              <a:t>Integration; </a:t>
            </a:r>
            <a:r>
              <a:rPr lang="en-GB" sz="1400" dirty="0">
                <a:solidFill>
                  <a:schemeClr val="tx1">
                    <a:lumMod val="75000"/>
                    <a:lumOff val="25000"/>
                  </a:schemeClr>
                </a:solidFill>
              </a:rPr>
              <a:t>started once the change plan has been fully actioned, involves aligning the change with other areas in the organisation and formalizing them in some way via established mechanisms such as policies, reward and company updates.</a:t>
            </a:r>
          </a:p>
          <a:p>
            <a:endParaRPr lang="en-GB" sz="1400" dirty="0">
              <a:solidFill>
                <a:schemeClr val="tx1">
                  <a:lumMod val="75000"/>
                  <a:lumOff val="25000"/>
                </a:schemeClr>
              </a:solidFill>
            </a:endParaRPr>
          </a:p>
          <a:p>
            <a:r>
              <a:rPr lang="en-GB" sz="1400" dirty="0">
                <a:solidFill>
                  <a:schemeClr val="tx1">
                    <a:lumMod val="75000"/>
                    <a:lumOff val="25000"/>
                  </a:schemeClr>
                </a:solidFill>
              </a:rPr>
              <a:t>The approach appears to take the view that the organisational change is a technical problem that can be solved with a definable technical solution.</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98" name="Picture 97" descr="Image result for Bullock and Batten Planned Change Model"/>
          <p:cNvPicPr/>
          <p:nvPr/>
        </p:nvPicPr>
        <p:blipFill>
          <a:blip r:embed="rId2">
            <a:extLst>
              <a:ext uri="{28A0092B-C50C-407E-A947-70E740481C1C}">
                <a14:useLocalDpi xmlns:a14="http://schemas.microsoft.com/office/drawing/2010/main" val="0"/>
              </a:ext>
            </a:extLst>
          </a:blip>
          <a:srcRect/>
          <a:stretch>
            <a:fillRect/>
          </a:stretch>
        </p:blipFill>
        <p:spPr bwMode="auto">
          <a:xfrm>
            <a:off x="7102687" y="2038662"/>
            <a:ext cx="5089313" cy="1969646"/>
          </a:xfrm>
          <a:prstGeom prst="rect">
            <a:avLst/>
          </a:prstGeom>
          <a:noFill/>
        </p:spPr>
      </p:pic>
    </p:spTree>
    <p:extLst>
      <p:ext uri="{BB962C8B-B14F-4D97-AF65-F5344CB8AC3E}">
        <p14:creationId xmlns:p14="http://schemas.microsoft.com/office/powerpoint/2010/main" val="160477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8- Burke &amp; Litwin Model</a:t>
            </a:r>
          </a:p>
        </p:txBody>
      </p:sp>
      <p:sp>
        <p:nvSpPr>
          <p:cNvPr id="32" name="TextBox 31"/>
          <p:cNvSpPr txBox="1"/>
          <p:nvPr/>
        </p:nvSpPr>
        <p:spPr>
          <a:xfrm>
            <a:off x="164894" y="637109"/>
            <a:ext cx="6862135" cy="6524863"/>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Whilst no a “pure change management model” the Burke-Litwin model helpfully shows the various drivers of change and ranks them in terms of importance.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is expressed diagrammatically, with the most important factors featuring at the top. The lower layers become gradually less important. The model argues that all of the factors are integrated (to greater or lesser degrees). Therefore, a change in one will eventually affect all other factors. </a:t>
            </a:r>
          </a:p>
          <a:p>
            <a:endParaRPr lang="en-GB" sz="1400" dirty="0">
              <a:solidFill>
                <a:schemeClr val="tx1">
                  <a:lumMod val="75000"/>
                  <a:lumOff val="25000"/>
                </a:schemeClr>
              </a:solidFill>
            </a:endParaRPr>
          </a:p>
          <a:p>
            <a:r>
              <a:rPr lang="en-GB" sz="1400" dirty="0">
                <a:solidFill>
                  <a:schemeClr val="tx1">
                    <a:lumMod val="75000"/>
                    <a:lumOff val="25000"/>
                  </a:schemeClr>
                </a:solidFill>
              </a:rPr>
              <a:t>The Burke-Litwin Drivers of Change being :</a:t>
            </a:r>
          </a:p>
          <a:p>
            <a:r>
              <a:rPr lang="en-GB" sz="1400" dirty="0">
                <a:solidFill>
                  <a:schemeClr val="tx1">
                    <a:lumMod val="75000"/>
                    <a:lumOff val="25000"/>
                  </a:schemeClr>
                </a:solidFill>
              </a:rPr>
              <a:t>1. External Environment</a:t>
            </a:r>
          </a:p>
          <a:p>
            <a:r>
              <a:rPr lang="en-GB" sz="1400" dirty="0">
                <a:solidFill>
                  <a:schemeClr val="tx1">
                    <a:lumMod val="75000"/>
                    <a:lumOff val="25000"/>
                  </a:schemeClr>
                </a:solidFill>
              </a:rPr>
              <a:t>2. Mission and Strategy</a:t>
            </a:r>
          </a:p>
          <a:p>
            <a:r>
              <a:rPr lang="en-GB" sz="1400" dirty="0">
                <a:solidFill>
                  <a:schemeClr val="tx1">
                    <a:lumMod val="75000"/>
                    <a:lumOff val="25000"/>
                  </a:schemeClr>
                </a:solidFill>
              </a:rPr>
              <a:t>3. Leadership</a:t>
            </a:r>
          </a:p>
          <a:p>
            <a:r>
              <a:rPr lang="en-GB" sz="1400" dirty="0">
                <a:solidFill>
                  <a:schemeClr val="tx1">
                    <a:lumMod val="75000"/>
                    <a:lumOff val="25000"/>
                  </a:schemeClr>
                </a:solidFill>
              </a:rPr>
              <a:t>4. Organisation Culture</a:t>
            </a:r>
          </a:p>
          <a:p>
            <a:r>
              <a:rPr lang="en-GB" sz="1400" dirty="0">
                <a:solidFill>
                  <a:schemeClr val="tx1">
                    <a:lumMod val="75000"/>
                    <a:lumOff val="25000"/>
                  </a:schemeClr>
                </a:solidFill>
              </a:rPr>
              <a:t>5. Structure</a:t>
            </a:r>
          </a:p>
          <a:p>
            <a:r>
              <a:rPr lang="en-GB" sz="1400" dirty="0">
                <a:solidFill>
                  <a:schemeClr val="tx1">
                    <a:lumMod val="75000"/>
                    <a:lumOff val="25000"/>
                  </a:schemeClr>
                </a:solidFill>
              </a:rPr>
              <a:t>6. Work Unit Climate</a:t>
            </a:r>
          </a:p>
          <a:p>
            <a:r>
              <a:rPr lang="en-GB" sz="1400" dirty="0">
                <a:solidFill>
                  <a:schemeClr val="tx1">
                    <a:lumMod val="75000"/>
                    <a:lumOff val="25000"/>
                  </a:schemeClr>
                </a:solidFill>
              </a:rPr>
              <a:t>7. Task Requirements and Individual Skills/Abilities</a:t>
            </a:r>
          </a:p>
          <a:p>
            <a:r>
              <a:rPr lang="en-GB" sz="1400" dirty="0">
                <a:solidFill>
                  <a:schemeClr val="tx1">
                    <a:lumMod val="75000"/>
                    <a:lumOff val="25000"/>
                  </a:schemeClr>
                </a:solidFill>
              </a:rPr>
              <a:t>8. Individual Needs and Values</a:t>
            </a:r>
          </a:p>
          <a:p>
            <a:r>
              <a:rPr lang="en-GB" sz="1400" dirty="0">
                <a:solidFill>
                  <a:schemeClr val="tx1">
                    <a:lumMod val="75000"/>
                    <a:lumOff val="25000"/>
                  </a:schemeClr>
                </a:solidFill>
              </a:rPr>
              <a:t>9. Employee Motivation</a:t>
            </a:r>
          </a:p>
          <a:p>
            <a:endParaRPr lang="en-GB" sz="1400" dirty="0">
              <a:solidFill>
                <a:schemeClr val="tx1">
                  <a:lumMod val="75000"/>
                  <a:lumOff val="25000"/>
                </a:schemeClr>
              </a:solidFill>
            </a:endParaRPr>
          </a:p>
          <a:p>
            <a:r>
              <a:rPr lang="en-GB" sz="1400" dirty="0">
                <a:solidFill>
                  <a:schemeClr val="tx1">
                    <a:lumMod val="75000"/>
                    <a:lumOff val="25000"/>
                  </a:schemeClr>
                </a:solidFill>
              </a:rPr>
              <a:t>Burke-Litwin believe environmental factors to be the most important driver for change. Indeed, most change can be traced back to external drivers for change.  However, in successfully managing change our experience is that internal factors and especially people are the most critical aspects in reacting to external factors – in simple terms the external environmental drives, but the internal delivers..</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rotWithShape="1">
          <a:blip r:embed="rId2">
            <a:extLst>
              <a:ext uri="{28A0092B-C50C-407E-A947-70E740481C1C}">
                <a14:useLocalDpi xmlns:a14="http://schemas.microsoft.com/office/drawing/2010/main" val="0"/>
              </a:ext>
            </a:extLst>
          </a:blip>
          <a:srcRect l="3889" r="9668"/>
          <a:stretch/>
        </p:blipFill>
        <p:spPr bwMode="auto">
          <a:xfrm>
            <a:off x="7240247" y="1079290"/>
            <a:ext cx="4786859" cy="4122295"/>
          </a:xfrm>
          <a:prstGeom prst="rect">
            <a:avLst/>
          </a:prstGeom>
          <a:noFill/>
          <a:ln>
            <a:noFill/>
          </a:ln>
        </p:spPr>
      </p:pic>
    </p:spTree>
    <p:extLst>
      <p:ext uri="{BB962C8B-B14F-4D97-AF65-F5344CB8AC3E}">
        <p14:creationId xmlns:p14="http://schemas.microsoft.com/office/powerpoint/2010/main" val="299666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9- Carnall, Change Management Model</a:t>
            </a:r>
          </a:p>
        </p:txBody>
      </p:sp>
      <p:sp>
        <p:nvSpPr>
          <p:cNvPr id="32" name="TextBox 31"/>
          <p:cNvSpPr txBox="1"/>
          <p:nvPr/>
        </p:nvSpPr>
        <p:spPr>
          <a:xfrm>
            <a:off x="213221" y="717656"/>
            <a:ext cx="6862135" cy="3539430"/>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Colin Carnall (1990) says that the effective management of change depends on the level of management skill in the following areas:</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Managing transitions effectively</a:t>
            </a:r>
          </a:p>
          <a:p>
            <a:pPr marL="285750" indent="-285750">
              <a:buFont typeface="Arial" panose="020B0604020202020204" pitchFamily="34" charset="0"/>
              <a:buChar char="•"/>
            </a:pPr>
            <a:r>
              <a:rPr lang="en-GB" sz="1400" dirty="0">
                <a:solidFill>
                  <a:schemeClr val="tx1">
                    <a:lumMod val="75000"/>
                    <a:lumOff val="25000"/>
                  </a:schemeClr>
                </a:solidFill>
              </a:rPr>
              <a:t>Dealing with organizational cultures</a:t>
            </a:r>
          </a:p>
          <a:p>
            <a:pPr marL="285750" indent="-285750">
              <a:buFont typeface="Arial" panose="020B0604020202020204" pitchFamily="34" charset="0"/>
              <a:buChar char="•"/>
            </a:pPr>
            <a:r>
              <a:rPr lang="en-GB" sz="1400" dirty="0">
                <a:solidFill>
                  <a:schemeClr val="tx1">
                    <a:lumMod val="75000"/>
                    <a:lumOff val="25000"/>
                  </a:schemeClr>
                </a:solidFill>
              </a:rPr>
              <a:t>Managing organizational politic</a:t>
            </a:r>
          </a:p>
          <a:p>
            <a:pPr marL="285750" indent="-285750">
              <a:buFont typeface="Arial" panose="020B0604020202020204" pitchFamily="34" charset="0"/>
              <a:buChar char="•"/>
            </a:pPr>
            <a:endParaRPr lang="en-GB" sz="1400" dirty="0">
              <a:solidFill>
                <a:schemeClr val="tx1">
                  <a:lumMod val="75000"/>
                  <a:lumOff val="25000"/>
                </a:schemeClr>
              </a:solidFill>
            </a:endParaRPr>
          </a:p>
          <a:p>
            <a:r>
              <a:rPr lang="en-GB" sz="1400" dirty="0">
                <a:solidFill>
                  <a:schemeClr val="tx1">
                    <a:lumMod val="75000"/>
                    <a:lumOff val="25000"/>
                  </a:schemeClr>
                </a:solidFill>
              </a:rPr>
              <a:t>Carnall makes the point that ‘only by synthesising the management of transition, dealing with organisational cultures and handling organisational politics constructively, can we create the environment in which creativity, risk-taking and the rebuilding of self-esteem and performance can be achieved’.</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stretch>
            <a:fillRect/>
          </a:stretch>
        </p:blipFill>
        <p:spPr>
          <a:xfrm>
            <a:off x="7072594" y="1782318"/>
            <a:ext cx="5054447" cy="2641211"/>
          </a:xfrm>
          <a:prstGeom prst="rect">
            <a:avLst/>
          </a:prstGeom>
        </p:spPr>
      </p:pic>
    </p:spTree>
    <p:extLst>
      <p:ext uri="{BB962C8B-B14F-4D97-AF65-F5344CB8AC3E}">
        <p14:creationId xmlns:p14="http://schemas.microsoft.com/office/powerpoint/2010/main" val="230570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10- CHAMPS2</a:t>
            </a:r>
          </a:p>
        </p:txBody>
      </p:sp>
      <p:sp>
        <p:nvSpPr>
          <p:cNvPr id="32" name="TextBox 31"/>
          <p:cNvSpPr txBox="1"/>
          <p:nvPr/>
        </p:nvSpPr>
        <p:spPr>
          <a:xfrm>
            <a:off x="148264" y="643694"/>
            <a:ext cx="6862135" cy="5909310"/>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CHAMPS2 has a broad scope across the business change journey from identifying the business need, to achieving the desired outcomes.</a:t>
            </a:r>
          </a:p>
          <a:p>
            <a:endParaRPr lang="en-GB" sz="1400" dirty="0">
              <a:solidFill>
                <a:schemeClr val="tx1">
                  <a:lumMod val="75000"/>
                  <a:lumOff val="25000"/>
                </a:schemeClr>
              </a:solidFill>
            </a:endParaRPr>
          </a:p>
          <a:p>
            <a:r>
              <a:rPr lang="en-GB" sz="1400" dirty="0">
                <a:solidFill>
                  <a:schemeClr val="tx1">
                    <a:lumMod val="75000"/>
                    <a:lumOff val="25000"/>
                  </a:schemeClr>
                </a:solidFill>
              </a:rPr>
              <a:t>This linear stage actionable model is supported by detailed “how-to” guides, document templates and best practice examples online.</a:t>
            </a:r>
          </a:p>
          <a:p>
            <a:endParaRPr lang="en-GB" sz="1400" dirty="0">
              <a:solidFill>
                <a:schemeClr val="tx1">
                  <a:lumMod val="75000"/>
                  <a:lumOff val="25000"/>
                </a:schemeClr>
              </a:solidFill>
            </a:endParaRPr>
          </a:p>
          <a:p>
            <a:r>
              <a:rPr lang="en-GB" sz="1400" dirty="0">
                <a:solidFill>
                  <a:schemeClr val="tx1">
                    <a:lumMod val="75000"/>
                    <a:lumOff val="25000"/>
                  </a:schemeClr>
                </a:solidFill>
              </a:rPr>
              <a:t>CHAMPS2 divides transformational change into eight phases from the beginning (the strategic need) to the end (the strategic Outcome).</a:t>
            </a:r>
          </a:p>
          <a:p>
            <a:r>
              <a:rPr lang="en-GB" sz="1400" dirty="0">
                <a:solidFill>
                  <a:schemeClr val="tx1">
                    <a:lumMod val="75000"/>
                    <a:lumOff val="25000"/>
                  </a:schemeClr>
                </a:solidFill>
              </a:rPr>
              <a:t>The eight phases are broken down into stages, each one of which will achieve a specific objective; for example, determining strategic needs.</a:t>
            </a:r>
          </a:p>
          <a:p>
            <a:endParaRPr lang="en-GB" sz="1400" dirty="0">
              <a:solidFill>
                <a:schemeClr val="tx1">
                  <a:lumMod val="75000"/>
                  <a:lumOff val="25000"/>
                </a:schemeClr>
              </a:solidFill>
            </a:endParaRPr>
          </a:p>
          <a:p>
            <a:r>
              <a:rPr lang="en-GB" sz="1400" dirty="0">
                <a:solidFill>
                  <a:schemeClr val="tx1">
                    <a:lumMod val="75000"/>
                    <a:lumOff val="25000"/>
                  </a:schemeClr>
                </a:solidFill>
              </a:rPr>
              <a:t>Within the stages are a varying number of activities that can be followed to complete the stage.</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b="1" dirty="0">
                <a:solidFill>
                  <a:schemeClr val="tx1">
                    <a:lumMod val="75000"/>
                    <a:lumOff val="25000"/>
                  </a:schemeClr>
                </a:solidFill>
              </a:rPr>
              <a:t>Phase 0</a:t>
            </a:r>
            <a:r>
              <a:rPr lang="en-GB" sz="1400" dirty="0">
                <a:solidFill>
                  <a:schemeClr val="tx1">
                    <a:lumMod val="75000"/>
                    <a:lumOff val="25000"/>
                  </a:schemeClr>
                </a:solidFill>
              </a:rPr>
              <a:t>- Transformation Initiation</a:t>
            </a:r>
          </a:p>
          <a:p>
            <a:pPr marL="285750" indent="-285750">
              <a:buFont typeface="Arial" panose="020B0604020202020204" pitchFamily="34" charset="0"/>
              <a:buChar char="•"/>
            </a:pPr>
            <a:r>
              <a:rPr lang="en-GB" sz="1400" b="1" dirty="0">
                <a:solidFill>
                  <a:schemeClr val="tx1">
                    <a:lumMod val="75000"/>
                    <a:lumOff val="25000"/>
                  </a:schemeClr>
                </a:solidFill>
              </a:rPr>
              <a:t>Phase 1</a:t>
            </a:r>
            <a:r>
              <a:rPr lang="en-GB" sz="1400" dirty="0">
                <a:solidFill>
                  <a:schemeClr val="tx1">
                    <a:lumMod val="75000"/>
                    <a:lumOff val="25000"/>
                  </a:schemeClr>
                </a:solidFill>
              </a:rPr>
              <a:t>- Visioning</a:t>
            </a:r>
          </a:p>
          <a:p>
            <a:pPr marL="285750" indent="-285750">
              <a:buFont typeface="Arial" panose="020B0604020202020204" pitchFamily="34" charset="0"/>
              <a:buChar char="•"/>
            </a:pPr>
            <a:r>
              <a:rPr lang="en-GB" sz="1400" b="1" dirty="0">
                <a:solidFill>
                  <a:schemeClr val="tx1">
                    <a:lumMod val="75000"/>
                    <a:lumOff val="25000"/>
                  </a:schemeClr>
                </a:solidFill>
              </a:rPr>
              <a:t>Phase 2</a:t>
            </a:r>
            <a:r>
              <a:rPr lang="en-GB" sz="1400" dirty="0">
                <a:solidFill>
                  <a:schemeClr val="tx1">
                    <a:lumMod val="75000"/>
                    <a:lumOff val="25000"/>
                  </a:schemeClr>
                </a:solidFill>
              </a:rPr>
              <a:t>- Shaping and Planning</a:t>
            </a:r>
          </a:p>
          <a:p>
            <a:pPr marL="285750" indent="-285750">
              <a:buFont typeface="Arial" panose="020B0604020202020204" pitchFamily="34" charset="0"/>
              <a:buChar char="•"/>
            </a:pPr>
            <a:r>
              <a:rPr lang="en-GB" sz="1400" b="1" dirty="0">
                <a:solidFill>
                  <a:schemeClr val="tx1">
                    <a:lumMod val="75000"/>
                    <a:lumOff val="25000"/>
                  </a:schemeClr>
                </a:solidFill>
              </a:rPr>
              <a:t>Phase 3</a:t>
            </a:r>
            <a:r>
              <a:rPr lang="en-GB" sz="1400" dirty="0">
                <a:solidFill>
                  <a:schemeClr val="tx1">
                    <a:lumMod val="75000"/>
                    <a:lumOff val="25000"/>
                  </a:schemeClr>
                </a:solidFill>
              </a:rPr>
              <a:t>- Design</a:t>
            </a:r>
          </a:p>
          <a:p>
            <a:pPr marL="285750" indent="-285750">
              <a:buFont typeface="Arial" panose="020B0604020202020204" pitchFamily="34" charset="0"/>
              <a:buChar char="•"/>
            </a:pPr>
            <a:r>
              <a:rPr lang="en-GB" sz="1400" b="1" dirty="0">
                <a:solidFill>
                  <a:schemeClr val="tx1">
                    <a:lumMod val="75000"/>
                    <a:lumOff val="25000"/>
                  </a:schemeClr>
                </a:solidFill>
              </a:rPr>
              <a:t>Phase 4</a:t>
            </a:r>
            <a:r>
              <a:rPr lang="en-GB" sz="1400" dirty="0">
                <a:solidFill>
                  <a:schemeClr val="tx1">
                    <a:lumMod val="75000"/>
                    <a:lumOff val="25000"/>
                  </a:schemeClr>
                </a:solidFill>
              </a:rPr>
              <a:t>- Service Creation and Realisation</a:t>
            </a:r>
          </a:p>
          <a:p>
            <a:pPr marL="285750" indent="-285750">
              <a:buFont typeface="Arial" panose="020B0604020202020204" pitchFamily="34" charset="0"/>
              <a:buChar char="•"/>
            </a:pPr>
            <a:r>
              <a:rPr lang="en-GB" sz="1400" b="1" dirty="0">
                <a:solidFill>
                  <a:schemeClr val="tx1">
                    <a:lumMod val="75000"/>
                    <a:lumOff val="25000"/>
                  </a:schemeClr>
                </a:solidFill>
              </a:rPr>
              <a:t>Phase 5</a:t>
            </a:r>
            <a:r>
              <a:rPr lang="en-GB" sz="1400" dirty="0">
                <a:solidFill>
                  <a:schemeClr val="tx1">
                    <a:lumMod val="75000"/>
                    <a:lumOff val="25000"/>
                  </a:schemeClr>
                </a:solidFill>
              </a:rPr>
              <a:t>- Providing and Transition</a:t>
            </a:r>
          </a:p>
          <a:p>
            <a:pPr marL="285750" indent="-285750">
              <a:buFont typeface="Arial" panose="020B0604020202020204" pitchFamily="34" charset="0"/>
              <a:buChar char="•"/>
            </a:pPr>
            <a:r>
              <a:rPr lang="en-GB" sz="1400" b="1" dirty="0">
                <a:solidFill>
                  <a:schemeClr val="tx1">
                    <a:lumMod val="75000"/>
                    <a:lumOff val="25000"/>
                  </a:schemeClr>
                </a:solidFill>
              </a:rPr>
              <a:t>Phase 6</a:t>
            </a:r>
            <a:r>
              <a:rPr lang="en-GB" sz="1400" dirty="0">
                <a:solidFill>
                  <a:schemeClr val="tx1">
                    <a:lumMod val="75000"/>
                    <a:lumOff val="25000"/>
                  </a:schemeClr>
                </a:solidFill>
              </a:rPr>
              <a:t>- Stabilisation</a:t>
            </a:r>
          </a:p>
          <a:p>
            <a:pPr marL="285750" indent="-285750">
              <a:buFont typeface="Arial" panose="020B0604020202020204" pitchFamily="34" charset="0"/>
              <a:buChar char="•"/>
            </a:pPr>
            <a:r>
              <a:rPr lang="en-GB" sz="1400" b="1" dirty="0">
                <a:solidFill>
                  <a:schemeClr val="tx1">
                    <a:lumMod val="75000"/>
                    <a:lumOff val="25000"/>
                  </a:schemeClr>
                </a:solidFill>
              </a:rPr>
              <a:t>Phase 7</a:t>
            </a:r>
            <a:r>
              <a:rPr lang="en-GB" sz="1400" dirty="0">
                <a:solidFill>
                  <a:schemeClr val="tx1">
                    <a:lumMod val="75000"/>
                    <a:lumOff val="25000"/>
                  </a:schemeClr>
                </a:solidFill>
              </a:rPr>
              <a:t>- Benefits Realisation</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6F41DF54-6431-43A9-BA1A-F756E2B8874A}"/>
              </a:ext>
            </a:extLst>
          </p:cNvPr>
          <p:cNvPicPr>
            <a:picLocks noChangeAspect="1"/>
          </p:cNvPicPr>
          <p:nvPr/>
        </p:nvPicPr>
        <p:blipFill>
          <a:blip r:embed="rId4"/>
          <a:stretch>
            <a:fillRect/>
          </a:stretch>
        </p:blipFill>
        <p:spPr>
          <a:xfrm>
            <a:off x="7230732" y="2578309"/>
            <a:ext cx="4813004" cy="1020040"/>
          </a:xfrm>
          <a:prstGeom prst="rect">
            <a:avLst/>
          </a:prstGeom>
        </p:spPr>
      </p:pic>
    </p:spTree>
    <p:extLst>
      <p:ext uri="{BB962C8B-B14F-4D97-AF65-F5344CB8AC3E}">
        <p14:creationId xmlns:p14="http://schemas.microsoft.com/office/powerpoint/2010/main" val="419904580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11- Change Leaders Roadmap Methodology</a:t>
            </a:r>
          </a:p>
        </p:txBody>
      </p:sp>
      <p:sp>
        <p:nvSpPr>
          <p:cNvPr id="32" name="TextBox 31"/>
          <p:cNvSpPr txBox="1"/>
          <p:nvPr/>
        </p:nvSpPr>
        <p:spPr>
          <a:xfrm>
            <a:off x="213221" y="717656"/>
            <a:ext cx="6862135" cy="4124206"/>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600" dirty="0">
                <a:solidFill>
                  <a:schemeClr val="tx1">
                    <a:lumMod val="75000"/>
                    <a:lumOff val="25000"/>
                  </a:schemeClr>
                </a:solidFill>
              </a:rPr>
              <a:t>The Change Leader’s Roadmap Methodology (CLRM) is a change process methodology, providing strategic guidance and change</a:t>
            </a:r>
          </a:p>
          <a:p>
            <a:endParaRPr lang="en-GB" sz="1600" dirty="0">
              <a:solidFill>
                <a:schemeClr val="tx1">
                  <a:lumMod val="75000"/>
                  <a:lumOff val="25000"/>
                </a:schemeClr>
              </a:solidFill>
            </a:endParaRPr>
          </a:p>
          <a:p>
            <a:r>
              <a:rPr lang="en-GB" sz="1600" dirty="0">
                <a:solidFill>
                  <a:schemeClr val="tx1">
                    <a:lumMod val="75000"/>
                    <a:lumOff val="25000"/>
                  </a:schemeClr>
                </a:solidFill>
              </a:rPr>
              <a:t>CLRM provides guidance and tools for how to change, and how to engage stakeholders throughout the change effort to ensure commitment and buy-in. </a:t>
            </a:r>
          </a:p>
          <a:p>
            <a:endParaRPr lang="en-GB" sz="1600" dirty="0">
              <a:solidFill>
                <a:schemeClr val="tx1">
                  <a:lumMod val="75000"/>
                  <a:lumOff val="25000"/>
                </a:schemeClr>
              </a:solidFill>
            </a:endParaRPr>
          </a:p>
          <a:p>
            <a:r>
              <a:rPr lang="en-GB" sz="1600" dirty="0">
                <a:solidFill>
                  <a:schemeClr val="tx1">
                    <a:lumMod val="75000"/>
                    <a:lumOff val="25000"/>
                  </a:schemeClr>
                </a:solidFill>
              </a:rPr>
              <a:t>The aim is to provide support for change teams to consciously design change process so it integrates all the “content” work (e.g., desired outcomes, design requirements, design, impact analysis, implementation planning, etc.) with the “people” work (e.g., mind-set, behaviour and culture change, communications, engagement, politics, etc.). </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6835512" y="1019332"/>
            <a:ext cx="5566348" cy="3860472"/>
          </a:xfrm>
          <a:prstGeom prst="rect">
            <a:avLst/>
          </a:prstGeom>
        </p:spPr>
      </p:pic>
    </p:spTree>
    <p:extLst>
      <p:ext uri="{BB962C8B-B14F-4D97-AF65-F5344CB8AC3E}">
        <p14:creationId xmlns:p14="http://schemas.microsoft.com/office/powerpoint/2010/main" val="263275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12- CMI Body of Knowledge &amp; Maturity Model</a:t>
            </a:r>
          </a:p>
        </p:txBody>
      </p:sp>
      <p:sp>
        <p:nvSpPr>
          <p:cNvPr id="32" name="TextBox 31"/>
          <p:cNvSpPr txBox="1"/>
          <p:nvPr/>
        </p:nvSpPr>
        <p:spPr>
          <a:xfrm>
            <a:off x="213219" y="736979"/>
            <a:ext cx="6862135" cy="5601533"/>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The Change Management Institute (CMI) has developed a Body of Knowledge - a framework and toolkit which covers a broad and platform and spectrum of change related areas.</a:t>
            </a:r>
          </a:p>
          <a:p>
            <a:endParaRPr lang="en-GB" sz="1400" dirty="0">
              <a:solidFill>
                <a:schemeClr val="tx1">
                  <a:lumMod val="75000"/>
                  <a:lumOff val="25000"/>
                </a:schemeClr>
              </a:solidFill>
            </a:endParaRPr>
          </a:p>
          <a:p>
            <a:r>
              <a:rPr lang="en-GB" sz="1400" dirty="0">
                <a:solidFill>
                  <a:schemeClr val="tx1">
                    <a:lumMod val="75000"/>
                    <a:lumOff val="25000"/>
                  </a:schemeClr>
                </a:solidFill>
              </a:rPr>
              <a:t>It includes</a:t>
            </a:r>
          </a:p>
          <a:p>
            <a:pPr marL="285750" indent="-285750">
              <a:buFont typeface="Arial" panose="020B0604020202020204" pitchFamily="34" charset="0"/>
              <a:buChar char="•"/>
            </a:pPr>
            <a:r>
              <a:rPr lang="en-GB" sz="1400" dirty="0">
                <a:solidFill>
                  <a:schemeClr val="tx1">
                    <a:lumMod val="75000"/>
                    <a:lumOff val="25000"/>
                  </a:schemeClr>
                </a:solidFill>
              </a:rPr>
              <a:t>Overarching theories behind change</a:t>
            </a:r>
          </a:p>
          <a:p>
            <a:pPr marL="285750" indent="-285750">
              <a:buFont typeface="Arial" panose="020B0604020202020204" pitchFamily="34" charset="0"/>
              <a:buChar char="•"/>
            </a:pPr>
            <a:r>
              <a:rPr lang="en-GB" sz="1400" dirty="0">
                <a:solidFill>
                  <a:schemeClr val="tx1">
                    <a:lumMod val="75000"/>
                    <a:lumOff val="25000"/>
                  </a:schemeClr>
                </a:solidFill>
              </a:rPr>
              <a:t>Defining change</a:t>
            </a:r>
          </a:p>
          <a:p>
            <a:pPr marL="285750" indent="-285750">
              <a:buFont typeface="Arial" panose="020B0604020202020204" pitchFamily="34" charset="0"/>
              <a:buChar char="•"/>
            </a:pPr>
            <a:r>
              <a:rPr lang="en-GB" sz="1400" dirty="0">
                <a:solidFill>
                  <a:schemeClr val="tx1">
                    <a:lumMod val="75000"/>
                    <a:lumOff val="25000"/>
                  </a:schemeClr>
                </a:solidFill>
              </a:rPr>
              <a:t>Managing benefits </a:t>
            </a:r>
          </a:p>
          <a:p>
            <a:pPr marL="285750" indent="-285750">
              <a:buFont typeface="Arial" panose="020B0604020202020204" pitchFamily="34" charset="0"/>
              <a:buChar char="•"/>
            </a:pPr>
            <a:r>
              <a:rPr lang="en-GB" sz="1400" dirty="0">
                <a:solidFill>
                  <a:schemeClr val="tx1">
                    <a:lumMod val="75000"/>
                    <a:lumOff val="25000"/>
                  </a:schemeClr>
                </a:solidFill>
              </a:rPr>
              <a:t>Stakeholder strategies</a:t>
            </a:r>
          </a:p>
          <a:p>
            <a:pPr marL="285750" indent="-285750">
              <a:buFont typeface="Arial" panose="020B0604020202020204" pitchFamily="34" charset="0"/>
              <a:buChar char="•"/>
            </a:pPr>
            <a:r>
              <a:rPr lang="en-GB" sz="1400" dirty="0">
                <a:solidFill>
                  <a:schemeClr val="tx1">
                    <a:lumMod val="75000"/>
                    <a:lumOff val="25000"/>
                  </a:schemeClr>
                </a:solidFill>
              </a:rPr>
              <a:t>Communication and engagement</a:t>
            </a:r>
          </a:p>
          <a:p>
            <a:pPr marL="285750" indent="-285750">
              <a:buFont typeface="Arial" panose="020B0604020202020204" pitchFamily="34" charset="0"/>
              <a:buChar char="•"/>
            </a:pPr>
            <a:r>
              <a:rPr lang="en-GB" sz="1400" dirty="0">
                <a:solidFill>
                  <a:schemeClr val="tx1">
                    <a:lumMod val="75000"/>
                    <a:lumOff val="25000"/>
                  </a:schemeClr>
                </a:solidFill>
              </a:rPr>
              <a:t>Change impact</a:t>
            </a:r>
          </a:p>
          <a:p>
            <a:pPr marL="285750" indent="-285750">
              <a:buFont typeface="Arial" panose="020B0604020202020204" pitchFamily="34" charset="0"/>
              <a:buChar char="•"/>
            </a:pPr>
            <a:r>
              <a:rPr lang="en-GB" sz="1400" dirty="0">
                <a:solidFill>
                  <a:schemeClr val="tx1">
                    <a:lumMod val="75000"/>
                    <a:lumOff val="25000"/>
                  </a:schemeClr>
                </a:solidFill>
              </a:rPr>
              <a:t>Change readiness, planning and measurement</a:t>
            </a:r>
          </a:p>
          <a:p>
            <a:pPr marL="285750" indent="-285750">
              <a:buFont typeface="Arial" panose="020B0604020202020204" pitchFamily="34" charset="0"/>
              <a:buChar char="•"/>
            </a:pPr>
            <a:r>
              <a:rPr lang="en-GB" sz="1400" dirty="0">
                <a:solidFill>
                  <a:schemeClr val="tx1">
                    <a:lumMod val="75000"/>
                    <a:lumOff val="25000"/>
                  </a:schemeClr>
                </a:solidFill>
              </a:rPr>
              <a:t>Project management</a:t>
            </a:r>
          </a:p>
          <a:p>
            <a:pPr marL="285750" indent="-285750">
              <a:buFont typeface="Arial" panose="020B0604020202020204" pitchFamily="34" charset="0"/>
              <a:buChar char="•"/>
            </a:pPr>
            <a:r>
              <a:rPr lang="en-GB" sz="1400" dirty="0">
                <a:solidFill>
                  <a:schemeClr val="tx1">
                    <a:lumMod val="75000"/>
                    <a:lumOff val="25000"/>
                  </a:schemeClr>
                </a:solidFill>
              </a:rPr>
              <a:t>Education, learning and support</a:t>
            </a:r>
          </a:p>
          <a:p>
            <a:pPr marL="285750" indent="-285750">
              <a:buFont typeface="Arial" panose="020B0604020202020204" pitchFamily="34" charset="0"/>
              <a:buChar char="•"/>
            </a:pPr>
            <a:r>
              <a:rPr lang="en-GB" sz="1400" dirty="0">
                <a:solidFill>
                  <a:schemeClr val="tx1">
                    <a:lumMod val="75000"/>
                    <a:lumOff val="25000"/>
                  </a:schemeClr>
                </a:solidFill>
              </a:rPr>
              <a:t>Facilitation</a:t>
            </a:r>
          </a:p>
          <a:p>
            <a:pPr marL="285750" indent="-285750">
              <a:buFont typeface="Arial" panose="020B0604020202020204" pitchFamily="34" charset="0"/>
              <a:buChar char="•"/>
            </a:pPr>
            <a:r>
              <a:rPr lang="en-GB" sz="1400" dirty="0">
                <a:solidFill>
                  <a:schemeClr val="tx1">
                    <a:lumMod val="75000"/>
                    <a:lumOff val="25000"/>
                  </a:schemeClr>
                </a:solidFill>
              </a:rPr>
              <a:t>Sustaining systems</a:t>
            </a:r>
          </a:p>
          <a:p>
            <a:pPr marL="285750" indent="-285750">
              <a:buFont typeface="Arial" panose="020B0604020202020204" pitchFamily="34" charset="0"/>
              <a:buChar char="•"/>
            </a:pPr>
            <a:r>
              <a:rPr lang="en-GB" sz="1400" dirty="0">
                <a:solidFill>
                  <a:schemeClr val="tx1">
                    <a:lumMod val="75000"/>
                    <a:lumOff val="25000"/>
                  </a:schemeClr>
                </a:solidFill>
              </a:rPr>
              <a:t>Personal and professional management</a:t>
            </a:r>
          </a:p>
          <a:p>
            <a:pPr marL="285750" indent="-285750">
              <a:buFont typeface="Arial" panose="020B0604020202020204" pitchFamily="34" charset="0"/>
              <a:buChar char="•"/>
            </a:pPr>
            <a:r>
              <a:rPr lang="en-GB" sz="1400" dirty="0">
                <a:solidFill>
                  <a:schemeClr val="tx1">
                    <a:lumMod val="75000"/>
                    <a:lumOff val="25000"/>
                  </a:schemeClr>
                </a:solidFill>
              </a:rPr>
              <a:t>Organisational considerations</a:t>
            </a:r>
          </a:p>
          <a:p>
            <a:endParaRPr lang="en-GB" sz="1400" dirty="0">
              <a:solidFill>
                <a:schemeClr val="tx1">
                  <a:lumMod val="75000"/>
                  <a:lumOff val="25000"/>
                </a:schemeClr>
              </a:solidFill>
            </a:endParaRPr>
          </a:p>
          <a:p>
            <a:r>
              <a:rPr lang="en-GB" sz="1400" dirty="0">
                <a:solidFill>
                  <a:schemeClr val="tx1">
                    <a:lumMod val="75000"/>
                    <a:lumOff val="25000"/>
                  </a:schemeClr>
                </a:solidFill>
              </a:rPr>
              <a:t>The CMI has also created its own organisational change maturity model (OCMM). The model is used to describe the behaviours, practices and processes of an organisation that enable reliable and sustainable outcomes. The OCMM has 5 levels of maturity across 3 key organisational change categories (Strategic Change Leadership, Business Change Readiness and Project Change Management) </a:t>
            </a:r>
            <a:endParaRPr lang="en-GB" sz="1600" dirty="0">
              <a:solidFill>
                <a:schemeClr val="tx1">
                  <a:lumMod val="75000"/>
                  <a:lumOff val="25000"/>
                </a:schemeClr>
              </a:solidFill>
            </a:endParaRPr>
          </a:p>
        </p:txBody>
      </p:sp>
      <p:pic>
        <p:nvPicPr>
          <p:cNvPr id="53" name="Picture 52"/>
          <p:cNvPicPr/>
          <p:nvPr/>
        </p:nvPicPr>
        <p:blipFill>
          <a:blip r:embed="rId3">
            <a:extLst>
              <a:ext uri="{28A0092B-C50C-407E-A947-70E740481C1C}">
                <a14:useLocalDpi xmlns:a14="http://schemas.microsoft.com/office/drawing/2010/main" val="0"/>
              </a:ext>
            </a:extLst>
          </a:blip>
          <a:stretch>
            <a:fillRect/>
          </a:stretch>
        </p:blipFill>
        <p:spPr>
          <a:xfrm>
            <a:off x="7075354" y="1693890"/>
            <a:ext cx="5116645" cy="2951454"/>
          </a:xfrm>
          <a:prstGeom prst="rect">
            <a:avLst/>
          </a:prstGeom>
        </p:spPr>
      </p:pic>
    </p:spTree>
    <p:extLst>
      <p:ext uri="{BB962C8B-B14F-4D97-AF65-F5344CB8AC3E}">
        <p14:creationId xmlns:p14="http://schemas.microsoft.com/office/powerpoint/2010/main" val="41924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13- Conner Partners' Change Execution Methodology (CEM)</a:t>
            </a:r>
          </a:p>
        </p:txBody>
      </p:sp>
      <p:sp>
        <p:nvSpPr>
          <p:cNvPr id="32" name="TextBox 31"/>
          <p:cNvSpPr txBox="1"/>
          <p:nvPr/>
        </p:nvSpPr>
        <p:spPr>
          <a:xfrm>
            <a:off x="213221" y="717656"/>
            <a:ext cx="6862135" cy="4955203"/>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 systematic process for managing change initiatives from inception through successful realisation of business results</a:t>
            </a:r>
          </a:p>
          <a:p>
            <a:endParaRPr lang="en-GB" sz="1400" dirty="0">
              <a:solidFill>
                <a:schemeClr val="tx1">
                  <a:lumMod val="75000"/>
                  <a:lumOff val="25000"/>
                </a:schemeClr>
              </a:solidFill>
            </a:endParaRPr>
          </a:p>
          <a:p>
            <a:r>
              <a:rPr lang="en-GB" sz="1400" dirty="0">
                <a:solidFill>
                  <a:schemeClr val="tx1">
                    <a:lumMod val="75000"/>
                    <a:lumOff val="25000"/>
                  </a:schemeClr>
                </a:solidFill>
              </a:rPr>
              <a:t>CEM takes a metric approach to assess the major execution risks and provides guidance on how to mitigate them as part of its change execution framework.</a:t>
            </a:r>
          </a:p>
          <a:p>
            <a:endParaRPr lang="en-GB" sz="1400" dirty="0">
              <a:solidFill>
                <a:schemeClr val="tx1">
                  <a:lumMod val="75000"/>
                  <a:lumOff val="25000"/>
                </a:schemeClr>
              </a:solidFill>
            </a:endParaRPr>
          </a:p>
          <a:p>
            <a:r>
              <a:rPr lang="en-GB" sz="1400" dirty="0">
                <a:solidFill>
                  <a:schemeClr val="tx1">
                    <a:lumMod val="75000"/>
                    <a:lumOff val="25000"/>
                  </a:schemeClr>
                </a:solidFill>
              </a:rPr>
              <a:t>It is a four phase process comprising on </a:t>
            </a:r>
          </a:p>
          <a:p>
            <a:pPr marL="285750" indent="-285750">
              <a:buFont typeface="Arial" panose="020B0604020202020204" pitchFamily="34" charset="0"/>
              <a:buChar char="•"/>
            </a:pPr>
            <a:r>
              <a:rPr lang="en-GB" sz="1400" dirty="0">
                <a:solidFill>
                  <a:schemeClr val="tx1">
                    <a:lumMod val="75000"/>
                    <a:lumOff val="25000"/>
                  </a:schemeClr>
                </a:solidFill>
              </a:rPr>
              <a:t>Decide</a:t>
            </a:r>
          </a:p>
          <a:p>
            <a:pPr marL="285750" indent="-285750">
              <a:buFont typeface="Arial" panose="020B0604020202020204" pitchFamily="34" charset="0"/>
              <a:buChar char="•"/>
            </a:pPr>
            <a:r>
              <a:rPr lang="en-GB" sz="1400" dirty="0">
                <a:solidFill>
                  <a:schemeClr val="tx1">
                    <a:lumMod val="75000"/>
                    <a:lumOff val="25000"/>
                  </a:schemeClr>
                </a:solidFill>
              </a:rPr>
              <a:t>Define</a:t>
            </a:r>
          </a:p>
          <a:p>
            <a:pPr marL="285750" indent="-285750">
              <a:buFont typeface="Arial" panose="020B0604020202020204" pitchFamily="34" charset="0"/>
              <a:buChar char="•"/>
            </a:pPr>
            <a:r>
              <a:rPr lang="en-GB" sz="1400" dirty="0">
                <a:solidFill>
                  <a:schemeClr val="tx1">
                    <a:lumMod val="75000"/>
                    <a:lumOff val="25000"/>
                  </a:schemeClr>
                </a:solidFill>
              </a:rPr>
              <a:t>Implement</a:t>
            </a:r>
          </a:p>
          <a:p>
            <a:pPr marL="285750" indent="-285750">
              <a:buFont typeface="Arial" panose="020B0604020202020204" pitchFamily="34" charset="0"/>
              <a:buChar char="•"/>
            </a:pPr>
            <a:r>
              <a:rPr lang="en-GB" sz="1400" dirty="0">
                <a:solidFill>
                  <a:schemeClr val="tx1">
                    <a:lumMod val="75000"/>
                    <a:lumOff val="25000"/>
                  </a:schemeClr>
                </a:solidFill>
              </a:rPr>
              <a:t>Sustain</a:t>
            </a:r>
          </a:p>
          <a:p>
            <a:endParaRPr lang="en-GB" sz="1400" dirty="0">
              <a:solidFill>
                <a:schemeClr val="tx1">
                  <a:lumMod val="75000"/>
                  <a:lumOff val="25000"/>
                </a:schemeClr>
              </a:solidFill>
            </a:endParaRPr>
          </a:p>
          <a:p>
            <a:r>
              <a:rPr lang="en-GB" sz="1400" dirty="0">
                <a:solidFill>
                  <a:schemeClr val="tx1">
                    <a:lumMod val="75000"/>
                    <a:lumOff val="25000"/>
                  </a:schemeClr>
                </a:solidFill>
              </a:rPr>
              <a:t>Each phase takes an integrated consideration of Intent, People, and Delivery. </a:t>
            </a:r>
          </a:p>
          <a:p>
            <a:endParaRPr lang="en-GB" sz="1400" dirty="0">
              <a:solidFill>
                <a:schemeClr val="tx1">
                  <a:lumMod val="75000"/>
                  <a:lumOff val="25000"/>
                </a:schemeClr>
              </a:solidFill>
            </a:endParaRPr>
          </a:p>
          <a:p>
            <a:r>
              <a:rPr lang="en-GB" sz="1400" dirty="0">
                <a:solidFill>
                  <a:schemeClr val="tx1">
                    <a:lumMod val="75000"/>
                    <a:lumOff val="25000"/>
                  </a:schemeClr>
                </a:solidFill>
              </a:rPr>
              <a:t>The methodology includes tools such as activity guides, application modules, articles, examples, mind maps, project plans, questionnaires, reference materials, and templates. </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075356" y="2514600"/>
            <a:ext cx="5116644" cy="1019175"/>
          </a:xfrm>
          <a:prstGeom prst="rect">
            <a:avLst/>
          </a:prstGeom>
        </p:spPr>
      </p:pic>
    </p:spTree>
    <p:extLst>
      <p:ext uri="{BB962C8B-B14F-4D97-AF65-F5344CB8AC3E}">
        <p14:creationId xmlns:p14="http://schemas.microsoft.com/office/powerpoint/2010/main" val="226041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14- Cooperrider's Appreciative Inquiry (AI)</a:t>
            </a:r>
          </a:p>
        </p:txBody>
      </p:sp>
      <p:sp>
        <p:nvSpPr>
          <p:cNvPr id="32" name="TextBox 31"/>
          <p:cNvSpPr txBox="1"/>
          <p:nvPr/>
        </p:nvSpPr>
        <p:spPr>
          <a:xfrm>
            <a:off x="257224" y="747466"/>
            <a:ext cx="6862135" cy="6278642"/>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Appreciative Inquiry (AI) is a theory and practice for approaching change from a holistic framework. Based on the belief that human systems are made and imagined by those who live and work within them, AI leads systems to move toward the generative and creative images that reside in their most positive core – their values, visions, achievements, and best practices. AI is both a world view and a practical process with an application beyond change management.</a:t>
            </a:r>
          </a:p>
          <a:p>
            <a:endParaRPr lang="en-GB" sz="1200" dirty="0">
              <a:solidFill>
                <a:schemeClr val="tx1">
                  <a:lumMod val="75000"/>
                  <a:lumOff val="25000"/>
                </a:schemeClr>
              </a:solidFill>
            </a:endParaRPr>
          </a:p>
          <a:p>
            <a:r>
              <a:rPr lang="en-GB" sz="1200" dirty="0">
                <a:solidFill>
                  <a:schemeClr val="tx1">
                    <a:lumMod val="75000"/>
                    <a:lumOff val="25000"/>
                  </a:schemeClr>
                </a:solidFill>
              </a:rPr>
              <a:t>In theory. AI is a perspective, a set of principles and beliefs about how human systems function, a departure from the past metaphor of human systems as machines. Appreciative Inquiry is set of core processes, practices, and ‘models’.</a:t>
            </a:r>
          </a:p>
          <a:p>
            <a:r>
              <a:rPr lang="en-GB" sz="1200" dirty="0">
                <a:solidFill>
                  <a:schemeClr val="tx1">
                    <a:lumMod val="75000"/>
                    <a:lumOff val="25000"/>
                  </a:schemeClr>
                </a:solidFill>
              </a:rPr>
              <a:t>In practice, AI can be used to co-create the transformative processes and practices appropriate to the culture of a particular organization.” “Grounded in the theory of ‘social constructionism,’ AI recognizes that human systems are constructions of the imagination and are, therefore, capable of change at the speed of imagination. Once organization members shift their perspective, they can begin to invent their most desired future.</a:t>
            </a:r>
          </a:p>
          <a:p>
            <a:endParaRPr lang="en-GB" sz="1200" dirty="0">
              <a:solidFill>
                <a:schemeClr val="tx1">
                  <a:lumMod val="75000"/>
                  <a:lumOff val="25000"/>
                </a:schemeClr>
              </a:solidFill>
            </a:endParaRPr>
          </a:p>
          <a:p>
            <a:r>
              <a:rPr lang="en-GB" sz="1200" dirty="0">
                <a:solidFill>
                  <a:schemeClr val="tx1">
                    <a:lumMod val="75000"/>
                    <a:lumOff val="25000"/>
                  </a:schemeClr>
                </a:solidFill>
              </a:rPr>
              <a:t>In practice, AI can be used to co-create the transformative processes and practices appropriate to the culture of a particular organization.</a:t>
            </a:r>
          </a:p>
          <a:p>
            <a:endParaRPr lang="en-GB" sz="1200" dirty="0">
              <a:solidFill>
                <a:schemeClr val="tx1">
                  <a:lumMod val="75000"/>
                  <a:lumOff val="25000"/>
                </a:schemeClr>
              </a:solidFill>
            </a:endParaRPr>
          </a:p>
          <a:p>
            <a:r>
              <a:rPr lang="en-GB" sz="1200" dirty="0">
                <a:solidFill>
                  <a:schemeClr val="tx1">
                    <a:lumMod val="75000"/>
                    <a:lumOff val="25000"/>
                  </a:schemeClr>
                </a:solidFill>
              </a:rPr>
              <a:t>From a model perspective The 4-D cycle has four key stages: </a:t>
            </a:r>
          </a:p>
          <a:p>
            <a:pPr marL="171450" indent="-171450">
              <a:buFont typeface="Arial" panose="020B0604020202020204" pitchFamily="34" charset="0"/>
              <a:buChar char="•"/>
            </a:pPr>
            <a:r>
              <a:rPr lang="en-GB" sz="1200" b="1" dirty="0">
                <a:solidFill>
                  <a:schemeClr val="tx1">
                    <a:lumMod val="75000"/>
                    <a:lumOff val="25000"/>
                  </a:schemeClr>
                </a:solidFill>
              </a:rPr>
              <a:t>Discovery: </a:t>
            </a:r>
            <a:r>
              <a:rPr lang="en-GB" sz="1200" dirty="0">
                <a:solidFill>
                  <a:schemeClr val="tx1">
                    <a:lumMod val="75000"/>
                    <a:lumOff val="25000"/>
                  </a:schemeClr>
                </a:solidFill>
              </a:rPr>
              <a:t>mobilising a whole system inquiry into the positive change core; </a:t>
            </a:r>
          </a:p>
          <a:p>
            <a:pPr marL="171450" indent="-171450">
              <a:buFont typeface="Arial" panose="020B0604020202020204" pitchFamily="34" charset="0"/>
              <a:buChar char="•"/>
            </a:pPr>
            <a:r>
              <a:rPr lang="en-GB" sz="1200" b="1" dirty="0">
                <a:solidFill>
                  <a:schemeClr val="tx1">
                    <a:lumMod val="75000"/>
                    <a:lumOff val="25000"/>
                  </a:schemeClr>
                </a:solidFill>
              </a:rPr>
              <a:t>Dream: </a:t>
            </a:r>
            <a:r>
              <a:rPr lang="en-GB" sz="1200" dirty="0">
                <a:solidFill>
                  <a:schemeClr val="tx1">
                    <a:lumMod val="75000"/>
                    <a:lumOff val="25000"/>
                  </a:schemeClr>
                </a:solidFill>
              </a:rPr>
              <a:t>creating a clear results-oriented vision in relation to discovered potential and in relation to questions of higher purpose, i.e., “What is the world calling us to become?” </a:t>
            </a:r>
          </a:p>
          <a:p>
            <a:pPr marL="171450" indent="-171450">
              <a:buFont typeface="Arial" panose="020B0604020202020204" pitchFamily="34" charset="0"/>
              <a:buChar char="•"/>
            </a:pPr>
            <a:r>
              <a:rPr lang="en-GB" sz="1200" b="1" dirty="0">
                <a:solidFill>
                  <a:schemeClr val="tx1">
                    <a:lumMod val="75000"/>
                    <a:lumOff val="25000"/>
                  </a:schemeClr>
                </a:solidFill>
              </a:rPr>
              <a:t>Design</a:t>
            </a:r>
            <a:r>
              <a:rPr lang="en-GB" sz="1200" dirty="0">
                <a:solidFill>
                  <a:schemeClr val="tx1">
                    <a:lumMod val="75000"/>
                    <a:lumOff val="25000"/>
                  </a:schemeClr>
                </a:solidFill>
              </a:rPr>
              <a:t>: creating possibility propositions of the ideal organization, an organization Design which people feel is capable of magnifying or eclipsing the positive core and realizing the articulated new dream;</a:t>
            </a:r>
          </a:p>
          <a:p>
            <a:pPr marL="171450" indent="-171450">
              <a:buFont typeface="Arial" panose="020B0604020202020204" pitchFamily="34" charset="0"/>
              <a:buChar char="•"/>
            </a:pPr>
            <a:r>
              <a:rPr lang="en-GB" sz="1200" b="1" dirty="0">
                <a:solidFill>
                  <a:schemeClr val="tx1">
                    <a:lumMod val="75000"/>
                    <a:lumOff val="25000"/>
                  </a:schemeClr>
                </a:solidFill>
              </a:rPr>
              <a:t>Destiny: </a:t>
            </a:r>
            <a:r>
              <a:rPr lang="en-GB" sz="1200" dirty="0">
                <a:solidFill>
                  <a:schemeClr val="tx1">
                    <a:lumMod val="75000"/>
                    <a:lumOff val="25000"/>
                  </a:schemeClr>
                </a:solidFill>
              </a:rPr>
              <a:t>strengthening the affirmative capability of the whole system enabling it to build hope and momentum around a deep purpose and creating processes for learning, adjustment, and improvisation</a:t>
            </a:r>
          </a:p>
          <a:p>
            <a:br>
              <a:rPr lang="en-GB" sz="1200" dirty="0">
                <a:solidFill>
                  <a:schemeClr val="tx1">
                    <a:lumMod val="75000"/>
                    <a:lumOff val="25000"/>
                  </a:schemeClr>
                </a:solidFill>
              </a:rPr>
            </a:br>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119359" y="1454046"/>
            <a:ext cx="5072641" cy="3292735"/>
          </a:xfrm>
          <a:prstGeom prst="rect">
            <a:avLst/>
          </a:prstGeom>
        </p:spPr>
      </p:pic>
    </p:spTree>
    <p:extLst>
      <p:ext uri="{BB962C8B-B14F-4D97-AF65-F5344CB8AC3E}">
        <p14:creationId xmlns:p14="http://schemas.microsoft.com/office/powerpoint/2010/main" val="48742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15- Cummings and Worley's Model for Managing Change</a:t>
            </a:r>
          </a:p>
        </p:txBody>
      </p:sp>
      <p:sp>
        <p:nvSpPr>
          <p:cNvPr id="32" name="TextBox 31"/>
          <p:cNvSpPr txBox="1"/>
          <p:nvPr/>
        </p:nvSpPr>
        <p:spPr>
          <a:xfrm>
            <a:off x="199571" y="682263"/>
            <a:ext cx="6862135" cy="6447919"/>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300" dirty="0">
                <a:solidFill>
                  <a:schemeClr val="tx1">
                    <a:lumMod val="75000"/>
                    <a:lumOff val="25000"/>
                  </a:schemeClr>
                </a:solidFill>
              </a:rPr>
              <a:t>Cummings &amp; Worley (C&amp;W) provide six guidelines for cultural change (which are in line with Kotter's eight-step strategy) y. The steps are as follows:</a:t>
            </a:r>
          </a:p>
          <a:p>
            <a:endParaRPr lang="en-GB" sz="1300" dirty="0">
              <a:solidFill>
                <a:schemeClr val="tx1">
                  <a:lumMod val="75000"/>
                  <a:lumOff val="25000"/>
                </a:schemeClr>
              </a:solidFill>
            </a:endParaRPr>
          </a:p>
          <a:p>
            <a:pPr marL="342900" indent="-342900">
              <a:buFont typeface="+mj-lt"/>
              <a:buAutoNum type="arabicPeriod"/>
            </a:pPr>
            <a:r>
              <a:rPr lang="en-GB" sz="1300" b="1" dirty="0">
                <a:solidFill>
                  <a:schemeClr val="tx1">
                    <a:lumMod val="75000"/>
                    <a:lumOff val="25000"/>
                  </a:schemeClr>
                </a:solidFill>
              </a:rPr>
              <a:t>Formulate a clear strategic vision </a:t>
            </a:r>
            <a:r>
              <a:rPr lang="en-GB" sz="1300" dirty="0">
                <a:solidFill>
                  <a:schemeClr val="tx1">
                    <a:lumMod val="75000"/>
                    <a:lumOff val="25000"/>
                  </a:schemeClr>
                </a:solidFill>
              </a:rPr>
              <a:t>(stage 1,2 &amp; 3 of Kotter)In order to make a cultural change effective a clear vision of the firm’s new strategy, shared values and behaviours is needed. This vision provides the intention and direction for the culture change </a:t>
            </a:r>
          </a:p>
          <a:p>
            <a:pPr marL="342900" indent="-342900">
              <a:buFont typeface="+mj-lt"/>
              <a:buAutoNum type="arabicPeriod"/>
            </a:pPr>
            <a:r>
              <a:rPr lang="en-GB" sz="1300" b="1" dirty="0">
                <a:solidFill>
                  <a:schemeClr val="tx1">
                    <a:lumMod val="75000"/>
                    <a:lumOff val="25000"/>
                  </a:schemeClr>
                </a:solidFill>
              </a:rPr>
              <a:t>Display Top-management commitment </a:t>
            </a:r>
            <a:r>
              <a:rPr lang="en-GB" sz="1300" dirty="0">
                <a:solidFill>
                  <a:schemeClr val="tx1">
                    <a:lumMod val="75000"/>
                    <a:lumOff val="25000"/>
                  </a:schemeClr>
                </a:solidFill>
              </a:rPr>
              <a:t>(stage 4 of Kotter)It is very important to keep in mind that culture change must be managed from the top of the organization, as willingness to change of the senior management is an important indicator.</a:t>
            </a:r>
          </a:p>
          <a:p>
            <a:pPr marL="342900" indent="-342900">
              <a:buFont typeface="+mj-lt"/>
              <a:buAutoNum type="arabicPeriod"/>
            </a:pPr>
            <a:r>
              <a:rPr lang="en-GB" sz="1300" b="1" dirty="0">
                <a:solidFill>
                  <a:schemeClr val="tx1">
                    <a:lumMod val="75000"/>
                    <a:lumOff val="25000"/>
                  </a:schemeClr>
                </a:solidFill>
              </a:rPr>
              <a:t>Model culture change at the highest level </a:t>
            </a:r>
            <a:r>
              <a:rPr lang="en-GB" sz="1300" dirty="0">
                <a:solidFill>
                  <a:schemeClr val="tx1">
                    <a:lumMod val="75000"/>
                    <a:lumOff val="25000"/>
                  </a:schemeClr>
                </a:solidFill>
              </a:rPr>
              <a:t>(stage 5 of Kotter)In order to show that the management team is in favour of the change, the change has to be notable at first at this level. The behaviour of the management needs to symbolize the kinds of values and behaviours that should be realized in the rest of the company. It is important that the management shows the strengths of the current culture as well; it must be made clear that the current organizational does not need radical changes, but just a few adjustments.</a:t>
            </a:r>
          </a:p>
          <a:p>
            <a:pPr marL="342900" indent="-342900">
              <a:buFont typeface="+mj-lt"/>
              <a:buAutoNum type="arabicPeriod"/>
            </a:pPr>
            <a:r>
              <a:rPr lang="en-GB" sz="1300" b="1" dirty="0">
                <a:solidFill>
                  <a:schemeClr val="tx1">
                    <a:lumMod val="75000"/>
                    <a:lumOff val="25000"/>
                  </a:schemeClr>
                </a:solidFill>
              </a:rPr>
              <a:t>Modify the organization to support organizational change</a:t>
            </a:r>
          </a:p>
          <a:p>
            <a:pPr marL="342900" indent="-342900">
              <a:buFont typeface="+mj-lt"/>
              <a:buAutoNum type="arabicPeriod"/>
            </a:pPr>
            <a:r>
              <a:rPr lang="en-GB" sz="1300" b="1" dirty="0">
                <a:solidFill>
                  <a:schemeClr val="tx1">
                    <a:lumMod val="75000"/>
                    <a:lumOff val="25000"/>
                  </a:schemeClr>
                </a:solidFill>
              </a:rPr>
              <a:t>Select and socialize newcomers and terminate deviants </a:t>
            </a:r>
            <a:r>
              <a:rPr lang="en-GB" sz="1300" dirty="0">
                <a:solidFill>
                  <a:schemeClr val="tx1">
                    <a:lumMod val="75000"/>
                    <a:lumOff val="25000"/>
                  </a:schemeClr>
                </a:solidFill>
              </a:rPr>
              <a:t>(stage 7 &amp; 8 of Kotter).  Whilst it may sound harsh C&amp;W believe the way to implement a culture is to connect it to organisational membership, people can be selected and terminated in terms of their fit with the new culture </a:t>
            </a:r>
          </a:p>
          <a:p>
            <a:pPr marL="342900" indent="-342900">
              <a:buFont typeface="+mj-lt"/>
              <a:buAutoNum type="arabicPeriod"/>
            </a:pPr>
            <a:r>
              <a:rPr lang="en-GB" sz="1300" b="1" dirty="0">
                <a:solidFill>
                  <a:schemeClr val="tx1">
                    <a:lumMod val="75000"/>
                    <a:lumOff val="25000"/>
                  </a:schemeClr>
                </a:solidFill>
              </a:rPr>
              <a:t>Develop ethical and legal sensitivity</a:t>
            </a:r>
            <a:r>
              <a:rPr lang="en-GB" sz="1300" dirty="0">
                <a:solidFill>
                  <a:schemeClr val="tx1">
                    <a:lumMod val="75000"/>
                    <a:lumOff val="25000"/>
                  </a:schemeClr>
                </a:solidFill>
              </a:rPr>
              <a:t>. Changes in culture can lead to tensions between organisational and individual interests, which can result in ethical and legal problems for practitioners. This is particularly relevant for changes in employee integrity, control, equitable treatment and job security </a:t>
            </a:r>
          </a:p>
          <a:p>
            <a:br>
              <a:rPr lang="en-GB" sz="1300" dirty="0">
                <a:solidFill>
                  <a:schemeClr val="tx1">
                    <a:lumMod val="75000"/>
                    <a:lumOff val="25000"/>
                  </a:schemeClr>
                </a:solidFill>
              </a:rPr>
            </a:br>
            <a:endParaRPr lang="en-GB" sz="1300" dirty="0">
              <a:solidFill>
                <a:schemeClr val="tx1">
                  <a:lumMod val="75000"/>
                  <a:lumOff val="25000"/>
                </a:schemeClr>
              </a:solidFill>
            </a:endParaRPr>
          </a:p>
          <a:p>
            <a:endParaRPr lang="en-GB" sz="1300" dirty="0">
              <a:solidFill>
                <a:schemeClr val="tx1">
                  <a:lumMod val="75000"/>
                  <a:lumOff val="25000"/>
                </a:schemeClr>
              </a:solidFill>
            </a:endParaRPr>
          </a:p>
        </p:txBody>
      </p:sp>
      <p:pic>
        <p:nvPicPr>
          <p:cNvPr id="53" name="Picture 52"/>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415363" y="1004341"/>
            <a:ext cx="4436627" cy="3838487"/>
          </a:xfrm>
          <a:prstGeom prst="rect">
            <a:avLst/>
          </a:prstGeom>
        </p:spPr>
      </p:pic>
    </p:spTree>
    <p:extLst>
      <p:ext uri="{BB962C8B-B14F-4D97-AF65-F5344CB8AC3E}">
        <p14:creationId xmlns:p14="http://schemas.microsoft.com/office/powerpoint/2010/main" val="31138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16- Decipher Delta</a:t>
            </a:r>
            <a:r>
              <a:rPr lang="en-GB" baseline="30000" dirty="0"/>
              <a:t>V</a:t>
            </a:r>
            <a:endParaRPr lang="en-GB" dirty="0"/>
          </a:p>
        </p:txBody>
      </p:sp>
      <p:sp>
        <p:nvSpPr>
          <p:cNvPr id="32" name="TextBox 31"/>
          <p:cNvSpPr txBox="1"/>
          <p:nvPr/>
        </p:nvSpPr>
        <p:spPr>
          <a:xfrm>
            <a:off x="213221" y="717656"/>
            <a:ext cx="6862135" cy="3877985"/>
          </a:xfrm>
          <a:prstGeom prst="rect">
            <a:avLst/>
          </a:prstGeom>
          <a:noFill/>
        </p:spPr>
        <p:txBody>
          <a:bodyPr wrap="square" rtlCol="0">
            <a:spAutoFit/>
          </a:bodyPr>
          <a:lstStyle/>
          <a:p>
            <a:r>
              <a:rPr lang="en-GB" sz="2800" b="1" dirty="0">
                <a:solidFill>
                  <a:schemeClr val="tx1">
                    <a:lumMod val="75000"/>
                    <a:lumOff val="25000"/>
                  </a:schemeClr>
                </a:solidFill>
              </a:rPr>
              <a:t>Description:</a:t>
            </a:r>
          </a:p>
          <a:p>
            <a:br>
              <a:rPr lang="en-GB" sz="1600" dirty="0">
                <a:solidFill>
                  <a:schemeClr val="tx1">
                    <a:lumMod val="75000"/>
                    <a:lumOff val="25000"/>
                  </a:schemeClr>
                </a:solidFill>
              </a:rPr>
            </a:br>
            <a:r>
              <a:rPr lang="en-GB" sz="1400" dirty="0">
                <a:solidFill>
                  <a:schemeClr val="tx1">
                    <a:lumMod val="75000"/>
                    <a:lumOff val="25000"/>
                  </a:schemeClr>
                </a:solidFill>
              </a:rPr>
              <a:t>Decipher provides an integrated nine-element process, called DeltaV, to better describe successful organisational change. </a:t>
            </a:r>
          </a:p>
          <a:p>
            <a:endParaRPr lang="en-GB" sz="1400" dirty="0">
              <a:solidFill>
                <a:schemeClr val="tx1">
                  <a:lumMod val="75000"/>
                  <a:lumOff val="25000"/>
                </a:schemeClr>
              </a:solidFill>
            </a:endParaRPr>
          </a:p>
          <a:p>
            <a:r>
              <a:rPr lang="en-GB" sz="1400" dirty="0">
                <a:solidFill>
                  <a:schemeClr val="tx1">
                    <a:lumMod val="75000"/>
                    <a:lumOff val="25000"/>
                  </a:schemeClr>
                </a:solidFill>
              </a:rPr>
              <a:t>DeltaV (pronounced ‘delta five’ where delta is a general label for “change” used in science/engineering/maths)  has the following elements:</a:t>
            </a:r>
          </a:p>
          <a:p>
            <a:endParaRPr lang="en-GB" sz="1400" dirty="0">
              <a:solidFill>
                <a:schemeClr val="tx1">
                  <a:lumMod val="75000"/>
                  <a:lumOff val="25000"/>
                </a:schemeClr>
              </a:solidFill>
            </a:endParaRPr>
          </a:p>
          <a:p>
            <a:r>
              <a:rPr lang="en-GB" sz="1400" b="1" dirty="0">
                <a:solidFill>
                  <a:schemeClr val="tx1">
                    <a:lumMod val="75000"/>
                    <a:lumOff val="25000"/>
                  </a:schemeClr>
                </a:solidFill>
              </a:rPr>
              <a:t>D</a:t>
            </a:r>
            <a:r>
              <a:rPr lang="en-GB" sz="1400" dirty="0">
                <a:solidFill>
                  <a:schemeClr val="tx1">
                    <a:lumMod val="75000"/>
                    <a:lumOff val="25000"/>
                  </a:schemeClr>
                </a:solidFill>
              </a:rPr>
              <a:t>efine the future (some mystical story-tellers would say “Divine the future”!)</a:t>
            </a:r>
          </a:p>
          <a:p>
            <a:r>
              <a:rPr lang="en-GB" sz="1400" b="1" dirty="0">
                <a:solidFill>
                  <a:schemeClr val="tx1">
                    <a:lumMod val="75000"/>
                    <a:lumOff val="25000"/>
                  </a:schemeClr>
                </a:solidFill>
              </a:rPr>
              <a:t>E</a:t>
            </a:r>
            <a:r>
              <a:rPr lang="en-GB" sz="1400" dirty="0">
                <a:solidFill>
                  <a:schemeClr val="tx1">
                    <a:lumMod val="75000"/>
                    <a:lumOff val="25000"/>
                  </a:schemeClr>
                </a:solidFill>
              </a:rPr>
              <a:t>nlist the change leadership team</a:t>
            </a:r>
          </a:p>
          <a:p>
            <a:r>
              <a:rPr lang="en-GB" sz="1400" b="1" dirty="0">
                <a:solidFill>
                  <a:schemeClr val="tx1">
                    <a:lumMod val="75000"/>
                    <a:lumOff val="25000"/>
                  </a:schemeClr>
                </a:solidFill>
              </a:rPr>
              <a:t>L</a:t>
            </a:r>
            <a:r>
              <a:rPr lang="en-GB" sz="1400" dirty="0">
                <a:solidFill>
                  <a:schemeClr val="tx1">
                    <a:lumMod val="75000"/>
                    <a:lumOff val="25000"/>
                  </a:schemeClr>
                </a:solidFill>
              </a:rPr>
              <a:t>ayout the roadmap for the journey</a:t>
            </a:r>
          </a:p>
          <a:p>
            <a:r>
              <a:rPr lang="en-GB" sz="1400" b="1" dirty="0">
                <a:solidFill>
                  <a:schemeClr val="tx1">
                    <a:lumMod val="75000"/>
                    <a:lumOff val="25000"/>
                  </a:schemeClr>
                </a:solidFill>
              </a:rPr>
              <a:t>T</a:t>
            </a:r>
            <a:r>
              <a:rPr lang="en-GB" sz="1400" dirty="0">
                <a:solidFill>
                  <a:schemeClr val="tx1">
                    <a:lumMod val="75000"/>
                    <a:lumOff val="25000"/>
                  </a:schemeClr>
                </a:solidFill>
              </a:rPr>
              <a:t>ell the story!</a:t>
            </a:r>
          </a:p>
          <a:p>
            <a:r>
              <a:rPr lang="en-GB" sz="1400" b="1" dirty="0">
                <a:solidFill>
                  <a:schemeClr val="tx1">
                    <a:lumMod val="75000"/>
                    <a:lumOff val="25000"/>
                  </a:schemeClr>
                </a:solidFill>
              </a:rPr>
              <a:t>A</a:t>
            </a:r>
            <a:r>
              <a:rPr lang="en-GB" sz="1400" dirty="0">
                <a:solidFill>
                  <a:schemeClr val="tx1">
                    <a:lumMod val="75000"/>
                    <a:lumOff val="25000"/>
                  </a:schemeClr>
                </a:solidFill>
              </a:rPr>
              <a:t>ct! - Assess progress - Adjust course as necessary - Affirm progress - </a:t>
            </a:r>
            <a:r>
              <a:rPr lang="en-GB" sz="1400" b="1" dirty="0">
                <a:solidFill>
                  <a:schemeClr val="tx1">
                    <a:lumMod val="75000"/>
                    <a:lumOff val="25000"/>
                  </a:schemeClr>
                </a:solidFill>
              </a:rPr>
              <a:t>A</a:t>
            </a:r>
            <a:r>
              <a:rPr lang="en-GB" sz="1400" dirty="0">
                <a:solidFill>
                  <a:schemeClr val="tx1">
                    <a:lumMod val="75000"/>
                    <a:lumOff val="25000"/>
                  </a:schemeClr>
                </a:solidFill>
              </a:rPr>
              <a:t>nticipate next wave!</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stretch>
            <a:fillRect/>
          </a:stretch>
        </p:blipFill>
        <p:spPr>
          <a:xfrm>
            <a:off x="7075357" y="1004341"/>
            <a:ext cx="4886794" cy="4047344"/>
          </a:xfrm>
          <a:prstGeom prst="rect">
            <a:avLst/>
          </a:prstGeom>
        </p:spPr>
      </p:pic>
    </p:spTree>
    <p:extLst>
      <p:ext uri="{BB962C8B-B14F-4D97-AF65-F5344CB8AC3E}">
        <p14:creationId xmlns:p14="http://schemas.microsoft.com/office/powerpoint/2010/main" val="425669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025" y="579724"/>
            <a:ext cx="11366020" cy="6078587"/>
          </a:xfrm>
          <a:prstGeom prst="rect">
            <a:avLst/>
          </a:prstGeom>
        </p:spPr>
        <p:txBody>
          <a:bodyPr wrap="square">
            <a:spAutoFit/>
          </a:bodyPr>
          <a:lstStyle/>
          <a:p>
            <a:r>
              <a:rPr lang="en-GB" sz="1400" dirty="0">
                <a:solidFill>
                  <a:schemeClr val="tx1">
                    <a:lumMod val="75000"/>
                    <a:lumOff val="25000"/>
                  </a:schemeClr>
                </a:solidFill>
                <a:latin typeface="Calibri" panose="020F0502020204030204" pitchFamily="34" charset="0"/>
              </a:rPr>
              <a:t>Having worked in change environments for many years and used a wide range of change models for many different types of change we found it useful to collate and categorise  models for ease of  reference.  We have used four types of classification:</a:t>
            </a:r>
          </a:p>
          <a:p>
            <a:endParaRPr lang="en-GB" sz="1400" dirty="0">
              <a:solidFill>
                <a:schemeClr val="tx1">
                  <a:lumMod val="75000"/>
                  <a:lumOff val="25000"/>
                </a:schemeClr>
              </a:solidFill>
              <a:latin typeface="Calibri" panose="020F0502020204030204" pitchFamily="34" charset="0"/>
            </a:endParaRPr>
          </a:p>
          <a:p>
            <a:pPr marL="285750" lvl="0" indent="-285750" defTabSz="627063">
              <a:buFont typeface="Arial" panose="020B0604020202020204" pitchFamily="34" charset="0"/>
              <a:buChar char="•"/>
            </a:pPr>
            <a:r>
              <a:rPr lang="en-GB" sz="1400" b="1" dirty="0">
                <a:solidFill>
                  <a:schemeClr val="bg1"/>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		broader strategic or macro models that can be helpful in understand a context of change, or support for change - Nadler and 			Tushman, congruence model being an example</a:t>
            </a:r>
          </a:p>
          <a:p>
            <a:pPr marL="285750" lvl="0" indent="-285750" defTabSz="627063">
              <a:buFont typeface="Arial" panose="020B0604020202020204" pitchFamily="34" charset="0"/>
              <a:buChar char="•"/>
            </a:pPr>
            <a:endParaRPr lang="en-GB" sz="600" dirty="0">
              <a:solidFill>
                <a:schemeClr val="tx1">
                  <a:lumMod val="75000"/>
                  <a:lumOff val="25000"/>
                </a:schemeClr>
              </a:solidFill>
              <a:latin typeface="Calibri" panose="020F0502020204030204" pitchFamily="34" charset="0"/>
            </a:endParaRPr>
          </a:p>
          <a:p>
            <a:pPr marL="285750" lvl="0" indent="-285750" defTabSz="627063">
              <a:buFont typeface="Arial" panose="020B0604020202020204" pitchFamily="34" charset="0"/>
              <a:buChar char="•"/>
              <a:tabLst>
                <a:tab pos="1884363" algn="l"/>
              </a:tabLst>
            </a:pPr>
            <a:r>
              <a:rPr lang="en-GB" sz="1400" b="1" dirty="0">
                <a:solidFill>
                  <a:schemeClr val="bg1"/>
                </a:solidFill>
                <a:latin typeface="Calibri" panose="020F0502020204030204" pitchFamily="34" charset="0"/>
              </a:rPr>
              <a:t>High level</a:t>
            </a:r>
            <a:r>
              <a:rPr lang="en-GB" sz="1400" dirty="0">
                <a:solidFill>
                  <a:schemeClr val="bg1"/>
                </a:solidFill>
                <a:latin typeface="Calibri" panose="020F0502020204030204" pitchFamily="34" charset="0"/>
              </a:rPr>
              <a:t>  </a:t>
            </a:r>
            <a:r>
              <a:rPr lang="en-GB" sz="1400" b="1" dirty="0">
                <a:solidFill>
                  <a:schemeClr val="tx1">
                    <a:lumMod val="75000"/>
                    <a:lumOff val="25000"/>
                  </a:schemeClr>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change model – change specific models, but at a broader, sometimes even conceptual model - Carnall, change management 	model as an example</a:t>
            </a:r>
          </a:p>
          <a:p>
            <a:pPr marL="285750" lvl="0" indent="-285750" defTabSz="627063">
              <a:buFont typeface="Arial" panose="020B0604020202020204" pitchFamily="34" charset="0"/>
              <a:buChar char="•"/>
              <a:tabLst>
                <a:tab pos="1884363" algn="l"/>
              </a:tabLst>
            </a:pPr>
            <a:endParaRPr lang="en-GB" sz="700" dirty="0">
              <a:solidFill>
                <a:schemeClr val="tx1">
                  <a:lumMod val="75000"/>
                  <a:lumOff val="25000"/>
                </a:schemeClr>
              </a:solidFill>
              <a:latin typeface="Calibri" panose="020F0502020204030204" pitchFamily="34" charset="0"/>
            </a:endParaRPr>
          </a:p>
          <a:p>
            <a:pPr marL="285750" lvl="0" indent="-285750" defTabSz="1258888">
              <a:buFont typeface="Arial" panose="020B0604020202020204" pitchFamily="34" charset="0"/>
              <a:buChar char="•"/>
              <a:tabLst>
                <a:tab pos="1884363" algn="l"/>
              </a:tabLst>
            </a:pPr>
            <a:r>
              <a:rPr lang="en-GB" sz="1400" b="1" dirty="0">
                <a:solidFill>
                  <a:schemeClr val="bg1"/>
                </a:solidFill>
                <a:latin typeface="Calibri" panose="020F0502020204030204" pitchFamily="34" charset="0"/>
              </a:rPr>
              <a:t>Actionable Model </a:t>
            </a:r>
            <a:r>
              <a:rPr lang="en-GB" sz="1400" dirty="0">
                <a:solidFill>
                  <a:schemeClr val="bg1"/>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	detailed, with defined stages and actions, for example Accelerating Implementation Methodology (AIM) Change Management 	Methodology</a:t>
            </a:r>
          </a:p>
          <a:p>
            <a:pPr marL="285750" lvl="0" indent="-285750" defTabSz="1258888">
              <a:buFont typeface="Arial" panose="020B0604020202020204" pitchFamily="34" charset="0"/>
              <a:buChar char="•"/>
              <a:tabLst>
                <a:tab pos="1884363" algn="l"/>
              </a:tabLst>
            </a:pPr>
            <a:endParaRPr lang="en-GB" sz="600" dirty="0">
              <a:solidFill>
                <a:schemeClr val="tx1">
                  <a:lumMod val="75000"/>
                  <a:lumOff val="25000"/>
                </a:schemeClr>
              </a:solidFill>
              <a:latin typeface="Calibri" panose="020F0502020204030204" pitchFamily="34" charset="0"/>
            </a:endParaRPr>
          </a:p>
          <a:p>
            <a:pPr marL="285750" lvl="0" indent="-285750">
              <a:buFont typeface="Arial" panose="020B0604020202020204" pitchFamily="34" charset="0"/>
              <a:buChar char="•"/>
              <a:tabLst>
                <a:tab pos="1884363" algn="l"/>
              </a:tabLst>
            </a:pPr>
            <a:r>
              <a:rPr lang="en-GB" sz="1400" b="1" dirty="0">
                <a:solidFill>
                  <a:schemeClr val="bg1"/>
                </a:solidFill>
                <a:latin typeface="Calibri" panose="020F0502020204030204" pitchFamily="34" charset="0"/>
              </a:rPr>
              <a:t>Supporting</a:t>
            </a:r>
            <a:r>
              <a:rPr lang="en-GB" sz="1400" dirty="0">
                <a:solidFill>
                  <a:schemeClr val="bg1"/>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	models that underpin our approach to change, they can apply to specific elements of change or help to understand certain 		elements, for example -  Beckhard and Harris, change formula</a:t>
            </a:r>
          </a:p>
          <a:p>
            <a:pPr>
              <a:tabLst>
                <a:tab pos="1884363" algn="l"/>
              </a:tabLst>
            </a:pPr>
            <a:r>
              <a:rPr lang="en-GB" sz="1400" dirty="0">
                <a:solidFill>
                  <a:schemeClr val="tx1">
                    <a:lumMod val="75000"/>
                    <a:lumOff val="25000"/>
                  </a:schemeClr>
                </a:solidFill>
                <a:latin typeface="Calibri" panose="020F0502020204030204" pitchFamily="34" charset="0"/>
              </a:rPr>
              <a:t> </a:t>
            </a:r>
          </a:p>
          <a:p>
            <a:r>
              <a:rPr lang="en-GB" sz="1400" dirty="0">
                <a:solidFill>
                  <a:schemeClr val="tx1">
                    <a:lumMod val="75000"/>
                    <a:lumOff val="25000"/>
                  </a:schemeClr>
                </a:solidFill>
                <a:latin typeface="Calibri" panose="020F0502020204030204" pitchFamily="34" charset="0"/>
              </a:rPr>
              <a:t>In compiling this taxonomy the sheer volume of change related models was a surprise, in some ways a testament to the view that change can be challenging, and the argument a purely formulaic approach is not possible given that humans are wonderfully unique and change situations can be highly varied.  Our view is that understanding, appreciation, empathy,  flexibility and resilience coupled with a desire to learn  are foundational capabilities to enable those delivering change.  Firstly, to be in a resourceful state themselves, in order that they support others and deliver effective change.  Methods are much like tools, the right one,  in the right hands, at the right time can be hugely benefits, and the wrong tools in the wrong hands, at the wrong time…..</a:t>
            </a:r>
          </a:p>
          <a:p>
            <a:endParaRPr lang="en-GB" sz="1400" dirty="0">
              <a:solidFill>
                <a:schemeClr val="tx1">
                  <a:lumMod val="75000"/>
                  <a:lumOff val="25000"/>
                </a:schemeClr>
              </a:solidFill>
              <a:latin typeface="Calibri" panose="020F0502020204030204" pitchFamily="34" charset="0"/>
            </a:endParaRPr>
          </a:p>
          <a:p>
            <a:r>
              <a:rPr lang="en-GB" sz="1400" dirty="0">
                <a:solidFill>
                  <a:schemeClr val="tx1">
                    <a:lumMod val="75000"/>
                    <a:lumOff val="25000"/>
                  </a:schemeClr>
                </a:solidFill>
                <a:latin typeface="Calibri" panose="020F0502020204030204" pitchFamily="34" charset="0"/>
              </a:rPr>
              <a:t>This taxonomy is in no way complete, in this third version we have added: Change Rx, Galbraith Star Model, Positive Deviance and Whole System Transformation; further enhancements are welcomed.</a:t>
            </a:r>
          </a:p>
          <a:p>
            <a:r>
              <a:rPr lang="en-GB" sz="1400" dirty="0">
                <a:solidFill>
                  <a:schemeClr val="tx1">
                    <a:lumMod val="75000"/>
                    <a:lumOff val="25000"/>
                  </a:schemeClr>
                </a:solidFill>
                <a:latin typeface="Calibri" panose="020F0502020204030204" pitchFamily="34" charset="0"/>
              </a:rPr>
              <a:t> </a:t>
            </a:r>
          </a:p>
          <a:p>
            <a:r>
              <a:rPr lang="en-GB" sz="1400" dirty="0">
                <a:solidFill>
                  <a:schemeClr val="tx1">
                    <a:lumMod val="75000"/>
                    <a:lumOff val="25000"/>
                  </a:schemeClr>
                </a:solidFill>
                <a:latin typeface="Calibri" panose="020F0502020204030204" pitchFamily="34" charset="0"/>
              </a:rPr>
              <a:t>In June we will publish version 4, we’d welcome your thoughts on any missing models.  In the meantime hope you find this version of the taxonomy of use.</a:t>
            </a:r>
          </a:p>
          <a:p>
            <a:endParaRPr lang="en-GB" sz="800" dirty="0">
              <a:solidFill>
                <a:schemeClr val="tx1">
                  <a:lumMod val="75000"/>
                  <a:lumOff val="25000"/>
                </a:schemeClr>
              </a:solidFill>
              <a:latin typeface="Brush Script MT" panose="03060802040406070304" pitchFamily="66" charset="0"/>
            </a:endParaRPr>
          </a:p>
          <a:p>
            <a:r>
              <a:rPr lang="en-GB" sz="1400" dirty="0">
                <a:solidFill>
                  <a:schemeClr val="tx1">
                    <a:lumMod val="75000"/>
                    <a:lumOff val="25000"/>
                  </a:schemeClr>
                </a:solidFill>
                <a:latin typeface="Calibri" panose="020F0502020204030204" pitchFamily="34" charset="0"/>
              </a:rPr>
              <a:t> </a:t>
            </a:r>
            <a:r>
              <a:rPr lang="en-GB" sz="3200" dirty="0">
                <a:solidFill>
                  <a:schemeClr val="tx1">
                    <a:lumMod val="75000"/>
                    <a:lumOff val="25000"/>
                  </a:schemeClr>
                </a:solidFill>
                <a:latin typeface="Brush Script MT" panose="03060802040406070304" pitchFamily="66" charset="0"/>
              </a:rPr>
              <a:t>Mark Simpson</a:t>
            </a:r>
            <a:endParaRPr lang="en-GB" sz="1400" dirty="0">
              <a:solidFill>
                <a:schemeClr val="tx1">
                  <a:lumMod val="75000"/>
                  <a:lumOff val="25000"/>
                </a:schemeClr>
              </a:solidFill>
              <a:latin typeface="Brush Script MT" panose="03060802040406070304" pitchFamily="66" charset="0"/>
            </a:endParaRPr>
          </a:p>
        </p:txBody>
      </p:sp>
      <p:sp>
        <p:nvSpPr>
          <p:cNvPr id="45" name="Flowchart: Terminator 44">
            <a:extLst>
              <a:ext uri="{FF2B5EF4-FFF2-40B4-BE49-F238E27FC236}">
                <a16:creationId xmlns:a16="http://schemas.microsoft.com/office/drawing/2014/main" id="{58CA4AFD-0073-4142-B706-3067FBF7F40B}"/>
              </a:ext>
            </a:extLst>
          </p:cNvPr>
          <p:cNvSpPr/>
          <p:nvPr/>
        </p:nvSpPr>
        <p:spPr>
          <a:xfrm>
            <a:off x="358956" y="2402060"/>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Actionable</a:t>
            </a:r>
          </a:p>
        </p:txBody>
      </p:sp>
      <p:sp>
        <p:nvSpPr>
          <p:cNvPr id="46" name="Flowchart: Terminator 45">
            <a:extLst>
              <a:ext uri="{FF2B5EF4-FFF2-40B4-BE49-F238E27FC236}">
                <a16:creationId xmlns:a16="http://schemas.microsoft.com/office/drawing/2014/main" id="{DE1C045C-9942-4471-91E4-40DEAF772EB1}"/>
              </a:ext>
            </a:extLst>
          </p:cNvPr>
          <p:cNvSpPr/>
          <p:nvPr/>
        </p:nvSpPr>
        <p:spPr>
          <a:xfrm>
            <a:off x="358956" y="2937297"/>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Supporting</a:t>
            </a:r>
          </a:p>
        </p:txBody>
      </p:sp>
      <p:sp>
        <p:nvSpPr>
          <p:cNvPr id="47" name="Flowchart: Terminator 46">
            <a:extLst>
              <a:ext uri="{FF2B5EF4-FFF2-40B4-BE49-F238E27FC236}">
                <a16:creationId xmlns:a16="http://schemas.microsoft.com/office/drawing/2014/main" id="{F58214AC-DED9-4BF5-B28E-14BBD243DF9F}"/>
              </a:ext>
            </a:extLst>
          </p:cNvPr>
          <p:cNvSpPr/>
          <p:nvPr/>
        </p:nvSpPr>
        <p:spPr>
          <a:xfrm>
            <a:off x="358956" y="1883724"/>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High-Level</a:t>
            </a:r>
          </a:p>
        </p:txBody>
      </p:sp>
      <p:sp>
        <p:nvSpPr>
          <p:cNvPr id="48" name="Flowchart: Terminator 47">
            <a:extLst>
              <a:ext uri="{FF2B5EF4-FFF2-40B4-BE49-F238E27FC236}">
                <a16:creationId xmlns:a16="http://schemas.microsoft.com/office/drawing/2014/main" id="{6AC97674-48CD-4AEB-8528-7664AFBB8584}"/>
              </a:ext>
            </a:extLst>
          </p:cNvPr>
          <p:cNvSpPr/>
          <p:nvPr/>
        </p:nvSpPr>
        <p:spPr>
          <a:xfrm>
            <a:off x="358956" y="135276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Contextual</a:t>
            </a:r>
            <a:endParaRPr lang="en-GB" dirty="0"/>
          </a:p>
        </p:txBody>
      </p:sp>
      <p:grpSp>
        <p:nvGrpSpPr>
          <p:cNvPr id="22" name="Group 21">
            <a:extLst>
              <a:ext uri="{FF2B5EF4-FFF2-40B4-BE49-F238E27FC236}">
                <a16:creationId xmlns:a16="http://schemas.microsoft.com/office/drawing/2014/main" id="{29AA3720-95F3-45F0-AC64-60DB9205D6E7}"/>
              </a:ext>
            </a:extLst>
          </p:cNvPr>
          <p:cNvGrpSpPr>
            <a:grpSpLocks noChangeAspect="1"/>
          </p:cNvGrpSpPr>
          <p:nvPr/>
        </p:nvGrpSpPr>
        <p:grpSpPr>
          <a:xfrm>
            <a:off x="348527" y="2918028"/>
            <a:ext cx="358942" cy="360000"/>
            <a:chOff x="9536497" y="1553443"/>
            <a:chExt cx="1910073" cy="1915705"/>
          </a:xfrm>
        </p:grpSpPr>
        <p:sp>
          <p:nvSpPr>
            <p:cNvPr id="23" name="Freeform 12">
              <a:extLst>
                <a:ext uri="{FF2B5EF4-FFF2-40B4-BE49-F238E27FC236}">
                  <a16:creationId xmlns:a16="http://schemas.microsoft.com/office/drawing/2014/main" id="{AEC5E52F-0DEA-4AB4-9F7F-570E6AE219B7}"/>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4" name="Group 23">
              <a:extLst>
                <a:ext uri="{FF2B5EF4-FFF2-40B4-BE49-F238E27FC236}">
                  <a16:creationId xmlns:a16="http://schemas.microsoft.com/office/drawing/2014/main" id="{15FE309A-5F7E-402F-B368-599ECDCA8179}"/>
                </a:ext>
              </a:extLst>
            </p:cNvPr>
            <p:cNvGrpSpPr/>
            <p:nvPr/>
          </p:nvGrpSpPr>
          <p:grpSpPr>
            <a:xfrm>
              <a:off x="9852857" y="1878424"/>
              <a:ext cx="1348396" cy="1333048"/>
              <a:chOff x="-4875599" y="1901075"/>
              <a:chExt cx="4025512" cy="4562642"/>
            </a:xfrm>
          </p:grpSpPr>
          <p:grpSp>
            <p:nvGrpSpPr>
              <p:cNvPr id="25" name="Group 24">
                <a:extLst>
                  <a:ext uri="{FF2B5EF4-FFF2-40B4-BE49-F238E27FC236}">
                    <a16:creationId xmlns:a16="http://schemas.microsoft.com/office/drawing/2014/main" id="{AFE9BB6D-B8DB-4C13-B8F5-AF5EE5F6F890}"/>
                  </a:ext>
                </a:extLst>
              </p:cNvPr>
              <p:cNvGrpSpPr/>
              <p:nvPr/>
            </p:nvGrpSpPr>
            <p:grpSpPr>
              <a:xfrm>
                <a:off x="-4875599" y="1923394"/>
                <a:ext cx="1817606" cy="4540323"/>
                <a:chOff x="-4875599" y="1923394"/>
                <a:chExt cx="1817606" cy="4540323"/>
              </a:xfrm>
            </p:grpSpPr>
            <p:sp>
              <p:nvSpPr>
                <p:cNvPr id="34" name="Freeform 1024">
                  <a:extLst>
                    <a:ext uri="{FF2B5EF4-FFF2-40B4-BE49-F238E27FC236}">
                      <a16:creationId xmlns:a16="http://schemas.microsoft.com/office/drawing/2014/main" id="{B0ADC97F-1F9D-4374-9DAB-D6D6C5433529}"/>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79297EB9-0DE1-4638-A3C3-EFC93C8BEBA7}"/>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1118695-BCAE-41D1-A6A0-0B1B2DC4346E}"/>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Moon 36">
                  <a:extLst>
                    <a:ext uri="{FF2B5EF4-FFF2-40B4-BE49-F238E27FC236}">
                      <a16:creationId xmlns:a16="http://schemas.microsoft.com/office/drawing/2014/main" id="{6A4E2AE5-4D25-4A5E-AA07-E3426E922DF3}"/>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1033">
                  <a:extLst>
                    <a:ext uri="{FF2B5EF4-FFF2-40B4-BE49-F238E27FC236}">
                      <a16:creationId xmlns:a16="http://schemas.microsoft.com/office/drawing/2014/main" id="{0364915B-EE3B-4661-91C1-333037BCA08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9F511226-F85D-4C4D-A728-81C14DF465F2}"/>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reeform 1039">
                  <a:extLst>
                    <a:ext uri="{FF2B5EF4-FFF2-40B4-BE49-F238E27FC236}">
                      <a16:creationId xmlns:a16="http://schemas.microsoft.com/office/drawing/2014/main" id="{2DB8FD29-D345-40B3-AC6E-2BF4C6B503FF}"/>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EA2C311F-9EF0-40F8-AD82-F6E779492081}"/>
                  </a:ext>
                </a:extLst>
              </p:cNvPr>
              <p:cNvGrpSpPr/>
              <p:nvPr/>
            </p:nvGrpSpPr>
            <p:grpSpPr>
              <a:xfrm flipH="1">
                <a:off x="-2667693" y="1901075"/>
                <a:ext cx="1817606" cy="4540323"/>
                <a:chOff x="-4875599" y="1923394"/>
                <a:chExt cx="1817606" cy="4540323"/>
              </a:xfrm>
            </p:grpSpPr>
            <p:sp>
              <p:nvSpPr>
                <p:cNvPr id="27" name="Freeform 57">
                  <a:extLst>
                    <a:ext uri="{FF2B5EF4-FFF2-40B4-BE49-F238E27FC236}">
                      <a16:creationId xmlns:a16="http://schemas.microsoft.com/office/drawing/2014/main" id="{6F68D8C4-5A23-4023-98AE-8ABD573E424E}"/>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1497A75-69E0-41C5-AFBE-C5A09016BFB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72F5522E-5D50-46F8-9F90-76D7A15F6FE9}"/>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oon 29">
                  <a:extLst>
                    <a:ext uri="{FF2B5EF4-FFF2-40B4-BE49-F238E27FC236}">
                      <a16:creationId xmlns:a16="http://schemas.microsoft.com/office/drawing/2014/main" id="{0537349A-D77C-4836-A1C9-47EE88E8FB9B}"/>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1033">
                  <a:extLst>
                    <a:ext uri="{FF2B5EF4-FFF2-40B4-BE49-F238E27FC236}">
                      <a16:creationId xmlns:a16="http://schemas.microsoft.com/office/drawing/2014/main" id="{041B46E6-5F04-445C-B899-335FDA29E7E9}"/>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FE0CAD1E-2D25-4E0D-8001-A38C14139421}"/>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reeform 63">
                  <a:extLst>
                    <a:ext uri="{FF2B5EF4-FFF2-40B4-BE49-F238E27FC236}">
                      <a16:creationId xmlns:a16="http://schemas.microsoft.com/office/drawing/2014/main" id="{4F019D72-1EEF-4069-9B54-9F2B87DF0E6B}"/>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2" name="Title 1"/>
          <p:cNvSpPr>
            <a:spLocks noGrp="1"/>
          </p:cNvSpPr>
          <p:nvPr>
            <p:ph type="title" idx="4294967295"/>
          </p:nvPr>
        </p:nvSpPr>
        <p:spPr>
          <a:xfrm>
            <a:off x="442156" y="0"/>
            <a:ext cx="10587794" cy="525463"/>
          </a:xfrm>
        </p:spPr>
        <p:txBody>
          <a:bodyPr/>
          <a:lstStyle/>
          <a:p>
            <a:r>
              <a:rPr lang="en-GB" dirty="0"/>
              <a:t>Introduction – Change Taxonomy V4.0</a:t>
            </a:r>
          </a:p>
        </p:txBody>
      </p:sp>
      <p:grpSp>
        <p:nvGrpSpPr>
          <p:cNvPr id="5" name="Group 4">
            <a:extLst>
              <a:ext uri="{FF2B5EF4-FFF2-40B4-BE49-F238E27FC236}">
                <a16:creationId xmlns:a16="http://schemas.microsoft.com/office/drawing/2014/main" id="{D24B4010-F680-4C9E-8D90-DE9219AF7CBE}"/>
              </a:ext>
            </a:extLst>
          </p:cNvPr>
          <p:cNvGrpSpPr>
            <a:grpSpLocks noChangeAspect="1"/>
          </p:cNvGrpSpPr>
          <p:nvPr/>
        </p:nvGrpSpPr>
        <p:grpSpPr>
          <a:xfrm>
            <a:off x="348527" y="1864455"/>
            <a:ext cx="358942" cy="360000"/>
            <a:chOff x="3548473" y="1599860"/>
            <a:chExt cx="1910073" cy="1915705"/>
          </a:xfrm>
        </p:grpSpPr>
        <p:sp>
          <p:nvSpPr>
            <p:cNvPr id="7" name="Freeform 9">
              <a:extLst>
                <a:ext uri="{FF2B5EF4-FFF2-40B4-BE49-F238E27FC236}">
                  <a16:creationId xmlns:a16="http://schemas.microsoft.com/office/drawing/2014/main" id="{34A64238-3F9F-4DB1-881A-695698B4A7BE}"/>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8" name="Group 7">
              <a:extLst>
                <a:ext uri="{FF2B5EF4-FFF2-40B4-BE49-F238E27FC236}">
                  <a16:creationId xmlns:a16="http://schemas.microsoft.com/office/drawing/2014/main" id="{D666E4A9-FBD0-47F4-BEEA-4325947E50E2}"/>
                </a:ext>
              </a:extLst>
            </p:cNvPr>
            <p:cNvGrpSpPr/>
            <p:nvPr/>
          </p:nvGrpSpPr>
          <p:grpSpPr>
            <a:xfrm>
              <a:off x="3883803" y="1923392"/>
              <a:ext cx="1106914" cy="1246362"/>
              <a:chOff x="3988676" y="3799490"/>
              <a:chExt cx="2431600" cy="2194030"/>
            </a:xfrm>
            <a:solidFill>
              <a:schemeClr val="bg1"/>
            </a:solidFill>
          </p:grpSpPr>
          <p:sp>
            <p:nvSpPr>
              <p:cNvPr id="9" name="Rounded Rectangle 19">
                <a:extLst>
                  <a:ext uri="{FF2B5EF4-FFF2-40B4-BE49-F238E27FC236}">
                    <a16:creationId xmlns:a16="http://schemas.microsoft.com/office/drawing/2014/main" id="{6E33D631-53FF-4831-A989-D84E6DF1943E}"/>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20">
                <a:extLst>
                  <a:ext uri="{FF2B5EF4-FFF2-40B4-BE49-F238E27FC236}">
                    <a16:creationId xmlns:a16="http://schemas.microsoft.com/office/drawing/2014/main" id="{478F7578-6A26-4473-8BBA-552007185282}"/>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21">
                <a:extLst>
                  <a:ext uri="{FF2B5EF4-FFF2-40B4-BE49-F238E27FC236}">
                    <a16:creationId xmlns:a16="http://schemas.microsoft.com/office/drawing/2014/main" id="{EBEB7D2C-CA69-42B1-A340-7BCF6FE1DEB8}"/>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22">
                <a:extLst>
                  <a:ext uri="{FF2B5EF4-FFF2-40B4-BE49-F238E27FC236}">
                    <a16:creationId xmlns:a16="http://schemas.microsoft.com/office/drawing/2014/main" id="{EBF63B3A-F500-472A-9B0C-1E16C0EA4F86}"/>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3" name="Group 12">
            <a:extLst>
              <a:ext uri="{FF2B5EF4-FFF2-40B4-BE49-F238E27FC236}">
                <a16:creationId xmlns:a16="http://schemas.microsoft.com/office/drawing/2014/main" id="{27448DD5-3B60-4265-A3D6-6BA2F616B831}"/>
              </a:ext>
            </a:extLst>
          </p:cNvPr>
          <p:cNvGrpSpPr>
            <a:grpSpLocks noChangeAspect="1"/>
          </p:cNvGrpSpPr>
          <p:nvPr/>
        </p:nvGrpSpPr>
        <p:grpSpPr>
          <a:xfrm>
            <a:off x="348527" y="2382791"/>
            <a:ext cx="358942" cy="360000"/>
            <a:chOff x="6570195" y="1553444"/>
            <a:chExt cx="1910073" cy="1915705"/>
          </a:xfrm>
        </p:grpSpPr>
        <p:sp>
          <p:nvSpPr>
            <p:cNvPr id="14" name="Freeform 6">
              <a:extLst>
                <a:ext uri="{FF2B5EF4-FFF2-40B4-BE49-F238E27FC236}">
                  <a16:creationId xmlns:a16="http://schemas.microsoft.com/office/drawing/2014/main" id="{BE02E314-A793-47CF-A51D-F9C5CB968205}"/>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F014A273-274E-4D08-A3EF-8855BDB82A04}"/>
                </a:ext>
              </a:extLst>
            </p:cNvPr>
            <p:cNvGrpSpPr/>
            <p:nvPr/>
          </p:nvGrpSpPr>
          <p:grpSpPr>
            <a:xfrm>
              <a:off x="7011523" y="1986818"/>
              <a:ext cx="1027423" cy="1110244"/>
              <a:chOff x="-3007618" y="3907164"/>
              <a:chExt cx="728662" cy="787400"/>
            </a:xfrm>
          </p:grpSpPr>
          <p:sp>
            <p:nvSpPr>
              <p:cNvPr id="16" name="Freeform 19">
                <a:extLst>
                  <a:ext uri="{FF2B5EF4-FFF2-40B4-BE49-F238E27FC236}">
                    <a16:creationId xmlns:a16="http://schemas.microsoft.com/office/drawing/2014/main" id="{50BA6D1A-5156-4408-9A9E-D130986BE3F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 name="Freeform 20">
                <a:extLst>
                  <a:ext uri="{FF2B5EF4-FFF2-40B4-BE49-F238E27FC236}">
                    <a16:creationId xmlns:a16="http://schemas.microsoft.com/office/drawing/2014/main" id="{8767A8D3-AB9B-45D4-AAAD-738FA1A5394C}"/>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 name="Freeform 21">
                <a:extLst>
                  <a:ext uri="{FF2B5EF4-FFF2-40B4-BE49-F238E27FC236}">
                    <a16:creationId xmlns:a16="http://schemas.microsoft.com/office/drawing/2014/main" id="{8C586857-5D3D-4ABD-93F7-5D6D3A249BFB}"/>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 name="Freeform 22">
                <a:extLst>
                  <a:ext uri="{FF2B5EF4-FFF2-40B4-BE49-F238E27FC236}">
                    <a16:creationId xmlns:a16="http://schemas.microsoft.com/office/drawing/2014/main" id="{D8345B5D-6F3E-4376-B68C-18B5EC726DC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 name="Freeform 23">
                <a:extLst>
                  <a:ext uri="{FF2B5EF4-FFF2-40B4-BE49-F238E27FC236}">
                    <a16:creationId xmlns:a16="http://schemas.microsoft.com/office/drawing/2014/main" id="{8C9C5DA0-E5EC-4518-9296-14847BF7743F}"/>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1" name="Freeform 24">
                <a:extLst>
                  <a:ext uri="{FF2B5EF4-FFF2-40B4-BE49-F238E27FC236}">
                    <a16:creationId xmlns:a16="http://schemas.microsoft.com/office/drawing/2014/main" id="{C13992B9-E97E-416D-8154-CF80A5ABB0ED}"/>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1" name="Group 40">
            <a:extLst>
              <a:ext uri="{FF2B5EF4-FFF2-40B4-BE49-F238E27FC236}">
                <a16:creationId xmlns:a16="http://schemas.microsoft.com/office/drawing/2014/main" id="{0924FB9D-A91C-4B38-B3BC-BAE214F7F072}"/>
              </a:ext>
            </a:extLst>
          </p:cNvPr>
          <p:cNvGrpSpPr>
            <a:grpSpLocks noChangeAspect="1"/>
          </p:cNvGrpSpPr>
          <p:nvPr/>
        </p:nvGrpSpPr>
        <p:grpSpPr>
          <a:xfrm>
            <a:off x="348527" y="1333497"/>
            <a:ext cx="358942" cy="360000"/>
            <a:chOff x="595451" y="1569210"/>
            <a:chExt cx="1910073" cy="1915705"/>
          </a:xfrm>
        </p:grpSpPr>
        <p:sp>
          <p:nvSpPr>
            <p:cNvPr id="42" name="Freeform 3">
              <a:extLst>
                <a:ext uri="{FF2B5EF4-FFF2-40B4-BE49-F238E27FC236}">
                  <a16:creationId xmlns:a16="http://schemas.microsoft.com/office/drawing/2014/main" id="{33D32FC7-EEC5-4B94-A7C1-C847971AC86D}"/>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43" name="Freeform 28">
              <a:extLst>
                <a:ext uri="{FF2B5EF4-FFF2-40B4-BE49-F238E27FC236}">
                  <a16:creationId xmlns:a16="http://schemas.microsoft.com/office/drawing/2014/main" id="{00EBA690-59FB-43B6-9202-EA0D4D400945}"/>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spTree>
    <p:extLst>
      <p:ext uri="{BB962C8B-B14F-4D97-AF65-F5344CB8AC3E}">
        <p14:creationId xmlns:p14="http://schemas.microsoft.com/office/powerpoint/2010/main" val="288155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17- Edwin Cornelius - Implementing a Planned Change</a:t>
            </a:r>
          </a:p>
        </p:txBody>
      </p:sp>
      <p:sp>
        <p:nvSpPr>
          <p:cNvPr id="32" name="TextBox 31"/>
          <p:cNvSpPr txBox="1"/>
          <p:nvPr/>
        </p:nvSpPr>
        <p:spPr>
          <a:xfrm>
            <a:off x="213221" y="717656"/>
            <a:ext cx="6862135" cy="4739759"/>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In implementing a planned change, Cornelius and associates describe four key macro-level ingredients for successful change management:</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Understand</a:t>
            </a:r>
            <a:r>
              <a:rPr lang="en-GB" sz="1400" dirty="0">
                <a:solidFill>
                  <a:schemeClr val="tx1">
                    <a:lumMod val="75000"/>
                    <a:lumOff val="25000"/>
                  </a:schemeClr>
                </a:solidFill>
              </a:rPr>
              <a:t> - what the change is about and why it’s being carried out.</a:t>
            </a:r>
          </a:p>
          <a:p>
            <a:pPr marL="342900" indent="-342900">
              <a:buFont typeface="+mj-lt"/>
              <a:buAutoNum type="arabicPeriod"/>
            </a:pPr>
            <a:r>
              <a:rPr lang="en-GB" sz="1400" b="1" dirty="0">
                <a:solidFill>
                  <a:schemeClr val="tx1">
                    <a:lumMod val="75000"/>
                    <a:lumOff val="25000"/>
                  </a:schemeClr>
                </a:solidFill>
              </a:rPr>
              <a:t>Skills</a:t>
            </a:r>
            <a:r>
              <a:rPr lang="en-GB" sz="1400" dirty="0">
                <a:solidFill>
                  <a:schemeClr val="tx1">
                    <a:lumMod val="75000"/>
                    <a:lumOff val="25000"/>
                  </a:schemeClr>
                </a:solidFill>
              </a:rPr>
              <a:t> - that will be required to make a successful change.</a:t>
            </a:r>
          </a:p>
          <a:p>
            <a:pPr marL="342900" indent="-342900">
              <a:buFont typeface="+mj-lt"/>
              <a:buAutoNum type="arabicPeriod"/>
            </a:pPr>
            <a:r>
              <a:rPr lang="en-GB" sz="1400" b="1" dirty="0">
                <a:solidFill>
                  <a:schemeClr val="tx1">
                    <a:lumMod val="75000"/>
                    <a:lumOff val="25000"/>
                  </a:schemeClr>
                </a:solidFill>
              </a:rPr>
              <a:t>Environment</a:t>
            </a:r>
            <a:r>
              <a:rPr lang="en-GB" sz="1400" dirty="0">
                <a:solidFill>
                  <a:schemeClr val="tx1">
                    <a:lumMod val="75000"/>
                    <a:lumOff val="25000"/>
                  </a:schemeClr>
                </a:solidFill>
              </a:rPr>
              <a:t> - remove the barriers to implementing a successful change</a:t>
            </a:r>
          </a:p>
          <a:p>
            <a:pPr marL="342900" indent="-342900">
              <a:buFont typeface="+mj-lt"/>
              <a:buAutoNum type="arabicPeriod"/>
            </a:pPr>
            <a:r>
              <a:rPr lang="en-GB" sz="1400" b="1" dirty="0">
                <a:solidFill>
                  <a:schemeClr val="tx1">
                    <a:lumMod val="75000"/>
                    <a:lumOff val="25000"/>
                  </a:schemeClr>
                </a:solidFill>
              </a:rPr>
              <a:t>Motivation </a:t>
            </a:r>
            <a:r>
              <a:rPr lang="en-GB" sz="1400" dirty="0">
                <a:solidFill>
                  <a:schemeClr val="tx1">
                    <a:lumMod val="75000"/>
                    <a:lumOff val="25000"/>
                  </a:schemeClr>
                </a:solidFill>
              </a:rPr>
              <a:t>- building and sustaining motivated people who share the vision, passion, and the energy to help the transformation succeed</a:t>
            </a:r>
          </a:p>
          <a:p>
            <a:endParaRPr lang="en-GB" sz="1400" dirty="0">
              <a:solidFill>
                <a:schemeClr val="tx1">
                  <a:lumMod val="75000"/>
                  <a:lumOff val="25000"/>
                </a:schemeClr>
              </a:solidFill>
            </a:endParaRPr>
          </a:p>
          <a:p>
            <a:r>
              <a:rPr lang="en-GB" sz="1400" dirty="0">
                <a:solidFill>
                  <a:schemeClr val="tx1">
                    <a:lumMod val="75000"/>
                    <a:lumOff val="25000"/>
                  </a:schemeClr>
                </a:solidFill>
              </a:rPr>
              <a:t>Cornelius also produced a snapshot of Change Readiness that he believes “renewable leaders” should institutionalise:</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A workforce that is business literate</a:t>
            </a:r>
          </a:p>
          <a:p>
            <a:pPr marL="285750" indent="-285750">
              <a:buFont typeface="Arial" panose="020B0604020202020204" pitchFamily="34" charset="0"/>
              <a:buChar char="•"/>
            </a:pPr>
            <a:r>
              <a:rPr lang="en-GB" sz="1400" dirty="0">
                <a:solidFill>
                  <a:schemeClr val="tx1">
                    <a:lumMod val="75000"/>
                    <a:lumOff val="25000"/>
                  </a:schemeClr>
                </a:solidFill>
              </a:rPr>
              <a:t>A workforce that has permission to act</a:t>
            </a:r>
          </a:p>
          <a:p>
            <a:pPr marL="285750" indent="-285750">
              <a:buFont typeface="Arial" panose="020B0604020202020204" pitchFamily="34" charset="0"/>
              <a:buChar char="•"/>
            </a:pPr>
            <a:r>
              <a:rPr lang="en-GB" sz="1400" dirty="0">
                <a:solidFill>
                  <a:schemeClr val="tx1">
                    <a:lumMod val="75000"/>
                    <a:lumOff val="25000"/>
                  </a:schemeClr>
                </a:solidFill>
              </a:rPr>
              <a:t>A workforce that will challenge the status quo</a:t>
            </a:r>
          </a:p>
          <a:p>
            <a:pPr marL="285750" indent="-285750">
              <a:buFont typeface="Arial" panose="020B0604020202020204" pitchFamily="34" charset="0"/>
              <a:buChar char="•"/>
            </a:pPr>
            <a:r>
              <a:rPr lang="en-GB" sz="1400" dirty="0">
                <a:solidFill>
                  <a:schemeClr val="tx1">
                    <a:lumMod val="75000"/>
                    <a:lumOff val="25000"/>
                  </a:schemeClr>
                </a:solidFill>
              </a:rPr>
              <a:t>Leadership that encourages a 'readiness for change' culture.</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grpSp>
        <p:nvGrpSpPr>
          <p:cNvPr id="7" name="Group 6">
            <a:extLst>
              <a:ext uri="{FF2B5EF4-FFF2-40B4-BE49-F238E27FC236}">
                <a16:creationId xmlns:a16="http://schemas.microsoft.com/office/drawing/2014/main" id="{5D22D562-A8FB-434D-8BAA-947AE35B21FF}"/>
              </a:ext>
            </a:extLst>
          </p:cNvPr>
          <p:cNvGrpSpPr/>
          <p:nvPr/>
        </p:nvGrpSpPr>
        <p:grpSpPr>
          <a:xfrm>
            <a:off x="7065807" y="2065015"/>
            <a:ext cx="4922520" cy="2372360"/>
            <a:chOff x="7065808" y="2017967"/>
            <a:chExt cx="4922520" cy="2372360"/>
          </a:xfrm>
        </p:grpSpPr>
        <p:pic>
          <p:nvPicPr>
            <p:cNvPr id="53" name="Picture 52"/>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065808" y="2017967"/>
              <a:ext cx="4922520" cy="2372360"/>
            </a:xfrm>
            <a:prstGeom prst="rect">
              <a:avLst/>
            </a:prstGeom>
          </p:spPr>
        </p:pic>
        <p:sp>
          <p:nvSpPr>
            <p:cNvPr id="3" name="Arrow: Down 2">
              <a:extLst>
                <a:ext uri="{FF2B5EF4-FFF2-40B4-BE49-F238E27FC236}">
                  <a16:creationId xmlns:a16="http://schemas.microsoft.com/office/drawing/2014/main" id="{36E5E715-9C5C-4CB3-8908-4817692C6E20}"/>
                </a:ext>
              </a:extLst>
            </p:cNvPr>
            <p:cNvSpPr/>
            <p:nvPr/>
          </p:nvSpPr>
          <p:spPr>
            <a:xfrm rot="1956550">
              <a:off x="8069000" y="3058521"/>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Down 21">
              <a:extLst>
                <a:ext uri="{FF2B5EF4-FFF2-40B4-BE49-F238E27FC236}">
                  <a16:creationId xmlns:a16="http://schemas.microsoft.com/office/drawing/2014/main" id="{41BE907E-F03E-47B9-BD2F-92A0401EE891}"/>
                </a:ext>
              </a:extLst>
            </p:cNvPr>
            <p:cNvSpPr/>
            <p:nvPr/>
          </p:nvSpPr>
          <p:spPr>
            <a:xfrm rot="990139">
              <a:off x="8945543" y="3092657"/>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Down 24">
              <a:extLst>
                <a:ext uri="{FF2B5EF4-FFF2-40B4-BE49-F238E27FC236}">
                  <a16:creationId xmlns:a16="http://schemas.microsoft.com/office/drawing/2014/main" id="{5B916694-61E5-40AE-B453-966156A30356}"/>
                </a:ext>
              </a:extLst>
            </p:cNvPr>
            <p:cNvSpPr/>
            <p:nvPr/>
          </p:nvSpPr>
          <p:spPr>
            <a:xfrm>
              <a:off x="9881455" y="3086193"/>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Down 25">
              <a:extLst>
                <a:ext uri="{FF2B5EF4-FFF2-40B4-BE49-F238E27FC236}">
                  <a16:creationId xmlns:a16="http://schemas.microsoft.com/office/drawing/2014/main" id="{A132B44B-C20A-49E4-9F0A-6E242A585EF9}"/>
                </a:ext>
              </a:extLst>
            </p:cNvPr>
            <p:cNvSpPr/>
            <p:nvPr/>
          </p:nvSpPr>
          <p:spPr>
            <a:xfrm rot="20092229">
              <a:off x="10837018" y="3072381"/>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07891944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9E7C3-7B63-4DD0-AC71-E02518B944B3}"/>
              </a:ext>
            </a:extLst>
          </p:cNvPr>
          <p:cNvPicPr>
            <a:picLocks noChangeAspect="1"/>
          </p:cNvPicPr>
          <p:nvPr/>
        </p:nvPicPr>
        <p:blipFill>
          <a:blip r:embed="rId2"/>
          <a:stretch>
            <a:fillRect/>
          </a:stretch>
        </p:blipFill>
        <p:spPr>
          <a:xfrm>
            <a:off x="7075355" y="3852584"/>
            <a:ext cx="3097530" cy="1558995"/>
          </a:xfrm>
          <a:prstGeom prst="rect">
            <a:avLst/>
          </a:prstGeom>
        </p:spPr>
      </p:pic>
      <p:sp>
        <p:nvSpPr>
          <p:cNvPr id="2" name="Title 1"/>
          <p:cNvSpPr>
            <a:spLocks noGrp="1"/>
          </p:cNvSpPr>
          <p:nvPr>
            <p:ph type="title"/>
          </p:nvPr>
        </p:nvSpPr>
        <p:spPr/>
        <p:txBody>
          <a:bodyPr>
            <a:normAutofit/>
          </a:bodyPr>
          <a:lstStyle/>
          <a:p>
            <a:r>
              <a:rPr lang="en-GB" dirty="0"/>
              <a:t>18- EFQM Excellence Model  &amp; RADAR</a:t>
            </a:r>
          </a:p>
        </p:txBody>
      </p:sp>
      <p:sp>
        <p:nvSpPr>
          <p:cNvPr id="32" name="TextBox 31"/>
          <p:cNvSpPr txBox="1"/>
          <p:nvPr/>
        </p:nvSpPr>
        <p:spPr>
          <a:xfrm>
            <a:off x="271944" y="796229"/>
            <a:ext cx="6862135" cy="637097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Again, whilst not change specific the EFQM Excellence Model allows people to understand the cause and effect relationships between what their organisation does and the results it achieves. The Model comprises of a set of three integrated components:</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The Fundamental Concepts define the underlying principles that form the foundation for achieving sustainable excellence in any organisation.</a:t>
            </a:r>
          </a:p>
          <a:p>
            <a:pPr marL="342900" indent="-342900">
              <a:buFont typeface="+mj-lt"/>
              <a:buAutoNum type="arabicPeriod"/>
            </a:pPr>
            <a:r>
              <a:rPr lang="en-GB" sz="1400" dirty="0">
                <a:solidFill>
                  <a:schemeClr val="tx1">
                    <a:lumMod val="75000"/>
                    <a:lumOff val="25000"/>
                  </a:schemeClr>
                </a:solidFill>
              </a:rPr>
              <a:t>The Criteria provide a framework to help organisations to convert the Fundamental Concepts and RADAR thinking into practice.</a:t>
            </a:r>
          </a:p>
          <a:p>
            <a:pPr marL="342900" indent="-342900">
              <a:buFont typeface="+mj-lt"/>
              <a:buAutoNum type="arabicPeriod"/>
            </a:pPr>
            <a:r>
              <a:rPr lang="en-GB" sz="1400" dirty="0">
                <a:solidFill>
                  <a:schemeClr val="tx1">
                    <a:lumMod val="75000"/>
                    <a:lumOff val="25000"/>
                  </a:schemeClr>
                </a:solidFill>
              </a:rPr>
              <a:t>RADAR is a simple but powerful tool for driving systematic improvement in all areas of the organisation.</a:t>
            </a:r>
          </a:p>
          <a:p>
            <a:endParaRPr lang="en-GB" sz="1400" dirty="0">
              <a:solidFill>
                <a:schemeClr val="tx1">
                  <a:lumMod val="75000"/>
                  <a:lumOff val="25000"/>
                </a:schemeClr>
              </a:solidFill>
            </a:endParaRPr>
          </a:p>
          <a:p>
            <a:r>
              <a:rPr lang="en-GB" sz="1400" dirty="0">
                <a:solidFill>
                  <a:schemeClr val="tx1">
                    <a:lumMod val="75000"/>
                    <a:lumOff val="25000"/>
                  </a:schemeClr>
                </a:solidFill>
              </a:rPr>
              <a:t>At the highest level, RADAR logic states that an organisation needs to:</a:t>
            </a:r>
          </a:p>
          <a:p>
            <a:pPr marL="285750" indent="-285750">
              <a:buFont typeface="Arial" panose="020B0604020202020204" pitchFamily="34" charset="0"/>
              <a:buChar char="•"/>
            </a:pPr>
            <a:r>
              <a:rPr lang="en-GB" sz="1400" dirty="0">
                <a:solidFill>
                  <a:schemeClr val="tx1">
                    <a:lumMod val="75000"/>
                    <a:lumOff val="25000"/>
                  </a:schemeClr>
                </a:solidFill>
              </a:rPr>
              <a:t>Determine the </a:t>
            </a:r>
            <a:r>
              <a:rPr lang="en-GB" sz="1400" b="1" dirty="0">
                <a:solidFill>
                  <a:schemeClr val="tx1">
                    <a:lumMod val="75000"/>
                    <a:lumOff val="25000"/>
                  </a:schemeClr>
                </a:solidFill>
              </a:rPr>
              <a:t>Results</a:t>
            </a:r>
            <a:r>
              <a:rPr lang="en-GB" sz="1400" dirty="0">
                <a:solidFill>
                  <a:schemeClr val="tx1">
                    <a:lumMod val="75000"/>
                    <a:lumOff val="25000"/>
                  </a:schemeClr>
                </a:solidFill>
              </a:rPr>
              <a:t> it is aiming to achieve as part of its strategy</a:t>
            </a:r>
          </a:p>
          <a:p>
            <a:pPr marL="742950" lvl="1" indent="-285750">
              <a:buFont typeface="Courier New" panose="02070309020205020404" pitchFamily="49" charset="0"/>
              <a:buChar char="o"/>
            </a:pPr>
            <a:r>
              <a:rPr lang="en-GB" sz="1400" dirty="0">
                <a:solidFill>
                  <a:schemeClr val="tx1">
                    <a:lumMod val="75000"/>
                    <a:lumOff val="25000"/>
                  </a:schemeClr>
                </a:solidFill>
              </a:rPr>
              <a:t>What are we trying to achieve?</a:t>
            </a:r>
          </a:p>
          <a:p>
            <a:pPr marL="285750" indent="-285750">
              <a:buFont typeface="Arial" panose="020B0604020202020204" pitchFamily="34" charset="0"/>
              <a:buChar char="•"/>
            </a:pPr>
            <a:r>
              <a:rPr lang="en-GB" sz="1400" dirty="0">
                <a:solidFill>
                  <a:schemeClr val="tx1">
                    <a:lumMod val="75000"/>
                    <a:lumOff val="25000"/>
                  </a:schemeClr>
                </a:solidFill>
              </a:rPr>
              <a:t>Plan and develop an integrated set of sound </a:t>
            </a:r>
            <a:r>
              <a:rPr lang="en-GB" sz="1400" b="1" dirty="0">
                <a:solidFill>
                  <a:schemeClr val="tx1">
                    <a:lumMod val="75000"/>
                    <a:lumOff val="25000"/>
                  </a:schemeClr>
                </a:solidFill>
              </a:rPr>
              <a:t>Approaches</a:t>
            </a:r>
            <a:r>
              <a:rPr lang="en-GB" sz="1400" dirty="0">
                <a:solidFill>
                  <a:schemeClr val="tx1">
                    <a:lumMod val="75000"/>
                    <a:lumOff val="25000"/>
                  </a:schemeClr>
                </a:solidFill>
              </a:rPr>
              <a:t> to deliver the required results both now and in the future</a:t>
            </a:r>
          </a:p>
          <a:p>
            <a:pPr marL="742950" lvl="1" indent="-285750">
              <a:buFont typeface="Courier New" panose="02070309020205020404" pitchFamily="49" charset="0"/>
              <a:buChar char="o"/>
            </a:pPr>
            <a:r>
              <a:rPr lang="en-GB" sz="1400" dirty="0">
                <a:solidFill>
                  <a:schemeClr val="tx1">
                    <a:lumMod val="75000"/>
                    <a:lumOff val="25000"/>
                  </a:schemeClr>
                </a:solidFill>
              </a:rPr>
              <a:t>How do we try to achieve this?</a:t>
            </a:r>
          </a:p>
          <a:p>
            <a:pPr marL="285750" indent="-285750">
              <a:buFont typeface="Arial" panose="020B0604020202020204" pitchFamily="34" charset="0"/>
              <a:buChar char="•"/>
            </a:pPr>
            <a:r>
              <a:rPr lang="en-GB" sz="1400" b="1" dirty="0">
                <a:solidFill>
                  <a:schemeClr val="tx1">
                    <a:lumMod val="75000"/>
                    <a:lumOff val="25000"/>
                  </a:schemeClr>
                </a:solidFill>
              </a:rPr>
              <a:t>Deploy</a:t>
            </a:r>
            <a:r>
              <a:rPr lang="en-GB" sz="1400" dirty="0">
                <a:solidFill>
                  <a:schemeClr val="tx1">
                    <a:lumMod val="75000"/>
                    <a:lumOff val="25000"/>
                  </a:schemeClr>
                </a:solidFill>
              </a:rPr>
              <a:t> the approaches in a systematic way to ensure implementation</a:t>
            </a:r>
          </a:p>
          <a:p>
            <a:pPr marL="742950" lvl="1" indent="-285750">
              <a:buFont typeface="Courier New" panose="02070309020205020404" pitchFamily="49" charset="0"/>
              <a:buChar char="o"/>
            </a:pPr>
            <a:r>
              <a:rPr lang="en-GB" sz="1400" dirty="0">
                <a:solidFill>
                  <a:schemeClr val="tx1">
                    <a:lumMod val="75000"/>
                    <a:lumOff val="25000"/>
                  </a:schemeClr>
                </a:solidFill>
              </a:rPr>
              <a:t>How / Where / When was this implemented?</a:t>
            </a:r>
          </a:p>
          <a:p>
            <a:pPr marL="285750" indent="-285750">
              <a:buFont typeface="Arial" panose="020B0604020202020204" pitchFamily="34" charset="0"/>
              <a:buChar char="•"/>
            </a:pPr>
            <a:r>
              <a:rPr lang="en-GB" sz="1400" b="1" dirty="0">
                <a:solidFill>
                  <a:schemeClr val="tx1">
                    <a:lumMod val="75000"/>
                    <a:lumOff val="25000"/>
                  </a:schemeClr>
                </a:solidFill>
              </a:rPr>
              <a:t>Assess </a:t>
            </a:r>
            <a:r>
              <a:rPr lang="en-GB" sz="1400" dirty="0">
                <a:solidFill>
                  <a:schemeClr val="tx1">
                    <a:lumMod val="75000"/>
                    <a:lumOff val="25000"/>
                  </a:schemeClr>
                </a:solidFill>
              </a:rPr>
              <a:t>and Refine the deployed approaches based on monitoring and analysis of the results achieved and ongoing learning activities.</a:t>
            </a:r>
          </a:p>
          <a:p>
            <a:pPr marL="742950" lvl="1" indent="-285750">
              <a:buFont typeface="Courier New" panose="02070309020205020404" pitchFamily="49" charset="0"/>
              <a:buChar char="o"/>
            </a:pPr>
            <a:r>
              <a:rPr lang="en-GB" sz="1400" dirty="0">
                <a:solidFill>
                  <a:schemeClr val="tx1">
                    <a:lumMod val="75000"/>
                    <a:lumOff val="25000"/>
                  </a:schemeClr>
                </a:solidFill>
              </a:rPr>
              <a:t>How do we measure whether it is working?</a:t>
            </a:r>
          </a:p>
          <a:p>
            <a:pPr marL="742950" lvl="1" indent="-285750">
              <a:buFont typeface="Courier New" panose="02070309020205020404" pitchFamily="49" charset="0"/>
              <a:buChar char="o"/>
            </a:pPr>
            <a:r>
              <a:rPr lang="en-GB" sz="1400" dirty="0">
                <a:solidFill>
                  <a:schemeClr val="tx1">
                    <a:lumMod val="75000"/>
                    <a:lumOff val="25000"/>
                  </a:schemeClr>
                </a:solidFill>
              </a:rPr>
              <a:t>What have we learning and what improvements can be made?</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98" name="Picture 97" descr="http://www.efqm.org/sites/default/files/styles/full_width/public/images/page/excellence_model.fw_.png?itok=CRM6I81p"/>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316562" y="796229"/>
            <a:ext cx="4634230" cy="1957705"/>
          </a:xfrm>
          <a:prstGeom prst="rect">
            <a:avLst/>
          </a:prstGeom>
          <a:noFill/>
          <a:ln>
            <a:noFill/>
          </a:ln>
        </p:spPr>
      </p:pic>
      <p:pic>
        <p:nvPicPr>
          <p:cNvPr id="7" name="Picture 6">
            <a:extLst>
              <a:ext uri="{FF2B5EF4-FFF2-40B4-BE49-F238E27FC236}">
                <a16:creationId xmlns:a16="http://schemas.microsoft.com/office/drawing/2014/main" id="{186A2786-BCD0-451D-8A14-8B8EB5A89571}"/>
              </a:ext>
            </a:extLst>
          </p:cNvPr>
          <p:cNvPicPr>
            <a:picLocks noChangeAspect="1"/>
          </p:cNvPicPr>
          <p:nvPr/>
        </p:nvPicPr>
        <p:blipFill>
          <a:blip r:embed="rId4"/>
          <a:stretch>
            <a:fillRect/>
          </a:stretch>
        </p:blipFill>
        <p:spPr>
          <a:xfrm>
            <a:off x="9260570" y="2719182"/>
            <a:ext cx="2885090" cy="1675397"/>
          </a:xfrm>
          <a:prstGeom prst="rect">
            <a:avLst/>
          </a:prstGeom>
        </p:spPr>
      </p:pic>
    </p:spTree>
    <p:extLst>
      <p:ext uri="{BB962C8B-B14F-4D97-AF65-F5344CB8AC3E}">
        <p14:creationId xmlns:p14="http://schemas.microsoft.com/office/powerpoint/2010/main" val="34544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19- Galpin's Wheel of Nine Wedges</a:t>
            </a:r>
          </a:p>
        </p:txBody>
      </p:sp>
      <p:sp>
        <p:nvSpPr>
          <p:cNvPr id="32" name="TextBox 31"/>
          <p:cNvSpPr txBox="1"/>
          <p:nvPr/>
        </p:nvSpPr>
        <p:spPr>
          <a:xfrm>
            <a:off x="213221" y="717656"/>
            <a:ext cx="6862135" cy="449353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Galpin (1996) proposes a model comprised of nine wedges in the form a wheel for change as a linear process.</a:t>
            </a:r>
          </a:p>
          <a:p>
            <a:r>
              <a:rPr lang="en-GB" sz="1400" dirty="0">
                <a:solidFill>
                  <a:schemeClr val="tx1">
                    <a:lumMod val="75000"/>
                    <a:lumOff val="25000"/>
                  </a:schemeClr>
                </a:solidFill>
              </a:rPr>
              <a:t>As a foundation for each wedge in the model, Galpin (1996) stressed the importance of understanding an organisation’s culture as reflected in its rules and policies, customs and norms, ceremonies and events, and rewards and recognition. </a:t>
            </a:r>
          </a:p>
          <a:p>
            <a:endParaRPr lang="en-GB" sz="1400" dirty="0">
              <a:solidFill>
                <a:schemeClr val="tx1">
                  <a:lumMod val="75000"/>
                  <a:lumOff val="25000"/>
                </a:schemeClr>
              </a:solidFill>
            </a:endParaRPr>
          </a:p>
          <a:p>
            <a:r>
              <a:rPr lang="en-GB" sz="1400" dirty="0">
                <a:solidFill>
                  <a:schemeClr val="tx1">
                    <a:lumMod val="75000"/>
                    <a:lumOff val="25000"/>
                  </a:schemeClr>
                </a:solidFill>
              </a:rPr>
              <a:t>The Galpin wheel consists of the following wedges:</a:t>
            </a:r>
          </a:p>
          <a:p>
            <a:pPr marL="342900" indent="-342900">
              <a:buFont typeface="+mj-lt"/>
              <a:buAutoNum type="arabicPeriod"/>
            </a:pPr>
            <a:r>
              <a:rPr lang="en-GB" sz="1400" dirty="0">
                <a:solidFill>
                  <a:schemeClr val="tx1">
                    <a:lumMod val="75000"/>
                    <a:lumOff val="25000"/>
                  </a:schemeClr>
                </a:solidFill>
              </a:rPr>
              <a:t> Establishing the need to change</a:t>
            </a:r>
          </a:p>
          <a:p>
            <a:pPr marL="342900" indent="-342900">
              <a:buFont typeface="+mj-lt"/>
              <a:buAutoNum type="arabicPeriod"/>
            </a:pPr>
            <a:r>
              <a:rPr lang="en-GB" sz="1400" dirty="0">
                <a:solidFill>
                  <a:schemeClr val="tx1">
                    <a:lumMod val="75000"/>
                    <a:lumOff val="25000"/>
                  </a:schemeClr>
                </a:solidFill>
              </a:rPr>
              <a:t> Developing and disseminating a vision of planned change</a:t>
            </a:r>
          </a:p>
          <a:p>
            <a:pPr marL="342900" indent="-342900">
              <a:buFont typeface="+mj-lt"/>
              <a:buAutoNum type="arabicPeriod"/>
            </a:pPr>
            <a:r>
              <a:rPr lang="en-GB" sz="1400" dirty="0">
                <a:solidFill>
                  <a:schemeClr val="tx1">
                    <a:lumMod val="75000"/>
                    <a:lumOff val="25000"/>
                  </a:schemeClr>
                </a:solidFill>
              </a:rPr>
              <a:t>Diagnosing and analysing the current situation</a:t>
            </a:r>
          </a:p>
          <a:p>
            <a:pPr marL="342900" indent="-342900">
              <a:buFont typeface="+mj-lt"/>
              <a:buAutoNum type="arabicPeriod"/>
            </a:pPr>
            <a:r>
              <a:rPr lang="en-GB" sz="1400" dirty="0">
                <a:solidFill>
                  <a:schemeClr val="tx1">
                    <a:lumMod val="75000"/>
                    <a:lumOff val="25000"/>
                  </a:schemeClr>
                </a:solidFill>
              </a:rPr>
              <a:t>Generating recommendations</a:t>
            </a:r>
          </a:p>
          <a:p>
            <a:pPr marL="342900" indent="-342900">
              <a:buFont typeface="+mj-lt"/>
              <a:buAutoNum type="arabicPeriod"/>
            </a:pPr>
            <a:r>
              <a:rPr lang="en-GB" sz="1400" dirty="0">
                <a:solidFill>
                  <a:schemeClr val="tx1">
                    <a:lumMod val="75000"/>
                    <a:lumOff val="25000"/>
                  </a:schemeClr>
                </a:solidFill>
              </a:rPr>
              <a:t>Detailing the recommendations</a:t>
            </a:r>
          </a:p>
          <a:p>
            <a:pPr marL="342900" indent="-342900">
              <a:buFont typeface="+mj-lt"/>
              <a:buAutoNum type="arabicPeriod"/>
            </a:pPr>
            <a:r>
              <a:rPr lang="en-GB" sz="1400" dirty="0">
                <a:solidFill>
                  <a:schemeClr val="tx1">
                    <a:lumMod val="75000"/>
                    <a:lumOff val="25000"/>
                  </a:schemeClr>
                </a:solidFill>
              </a:rPr>
              <a:t>Pilot testing the recommendations</a:t>
            </a:r>
          </a:p>
          <a:p>
            <a:pPr marL="342900" indent="-342900">
              <a:buFont typeface="+mj-lt"/>
              <a:buAutoNum type="arabicPeriod"/>
            </a:pPr>
            <a:r>
              <a:rPr lang="en-GB" sz="1400" dirty="0">
                <a:solidFill>
                  <a:schemeClr val="tx1">
                    <a:lumMod val="75000"/>
                    <a:lumOff val="25000"/>
                  </a:schemeClr>
                </a:solidFill>
              </a:rPr>
              <a:t>Preparing the recommendations for rollout</a:t>
            </a:r>
          </a:p>
          <a:p>
            <a:pPr marL="342900" indent="-342900">
              <a:buFont typeface="+mj-lt"/>
              <a:buAutoNum type="arabicPeriod"/>
            </a:pPr>
            <a:r>
              <a:rPr lang="en-GB" sz="1400" dirty="0">
                <a:solidFill>
                  <a:schemeClr val="tx1">
                    <a:lumMod val="75000"/>
                    <a:lumOff val="25000"/>
                  </a:schemeClr>
                </a:solidFill>
              </a:rPr>
              <a:t>Rolling out the recommendations</a:t>
            </a:r>
          </a:p>
          <a:p>
            <a:pPr marL="342900" indent="-342900">
              <a:buFont typeface="+mj-lt"/>
              <a:buAutoNum type="arabicPeriod"/>
            </a:pPr>
            <a:r>
              <a:rPr lang="en-GB" sz="1400" dirty="0">
                <a:solidFill>
                  <a:schemeClr val="tx1">
                    <a:lumMod val="75000"/>
                    <a:lumOff val="25000"/>
                  </a:schemeClr>
                </a:solidFill>
              </a:rPr>
              <a:t>Measuring, reinforcing, and refining the change</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graphicFrame>
        <p:nvGraphicFramePr>
          <p:cNvPr id="8" name="Chart 7">
            <a:extLst>
              <a:ext uri="{FF2B5EF4-FFF2-40B4-BE49-F238E27FC236}">
                <a16:creationId xmlns:a16="http://schemas.microsoft.com/office/drawing/2014/main" id="{4E3CA524-6B11-4A01-9A21-06D270180041}"/>
              </a:ext>
            </a:extLst>
          </p:cNvPr>
          <p:cNvGraphicFramePr/>
          <p:nvPr>
            <p:extLst>
              <p:ext uri="{D42A27DB-BD31-4B8C-83A1-F6EECF244321}">
                <p14:modId xmlns:p14="http://schemas.microsoft.com/office/powerpoint/2010/main" val="2629311969"/>
              </p:ext>
            </p:extLst>
          </p:nvPr>
        </p:nvGraphicFramePr>
        <p:xfrm>
          <a:off x="6295887" y="577516"/>
          <a:ext cx="6862135" cy="48951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BCEA15-BFC1-4FF6-A51A-8A932DCE64C2}"/>
              </a:ext>
            </a:extLst>
          </p:cNvPr>
          <p:cNvSpPr txBox="1"/>
          <p:nvPr/>
        </p:nvSpPr>
        <p:spPr>
          <a:xfrm>
            <a:off x="9929609" y="1085268"/>
            <a:ext cx="875336" cy="600164"/>
          </a:xfrm>
          <a:prstGeom prst="rect">
            <a:avLst/>
          </a:prstGeom>
          <a:noFill/>
        </p:spPr>
        <p:txBody>
          <a:bodyPr wrap="square" rtlCol="0">
            <a:spAutoFit/>
          </a:bodyPr>
          <a:lstStyle/>
          <a:p>
            <a:r>
              <a:rPr lang="en-GB" sz="1100" dirty="0">
                <a:solidFill>
                  <a:schemeClr val="bg1"/>
                </a:solidFill>
              </a:rPr>
              <a:t>Establish the need to change</a:t>
            </a:r>
          </a:p>
        </p:txBody>
      </p:sp>
      <p:sp>
        <p:nvSpPr>
          <p:cNvPr id="10" name="TextBox 9">
            <a:extLst>
              <a:ext uri="{FF2B5EF4-FFF2-40B4-BE49-F238E27FC236}">
                <a16:creationId xmlns:a16="http://schemas.microsoft.com/office/drawing/2014/main" id="{2CF7D408-BBBE-460E-BD89-AB6765226DBE}"/>
              </a:ext>
            </a:extLst>
          </p:cNvPr>
          <p:cNvSpPr txBox="1"/>
          <p:nvPr/>
        </p:nvSpPr>
        <p:spPr>
          <a:xfrm>
            <a:off x="10539972" y="1934710"/>
            <a:ext cx="1187355" cy="769441"/>
          </a:xfrm>
          <a:prstGeom prst="rect">
            <a:avLst/>
          </a:prstGeom>
          <a:noFill/>
        </p:spPr>
        <p:txBody>
          <a:bodyPr wrap="square" rtlCol="0">
            <a:spAutoFit/>
          </a:bodyPr>
          <a:lstStyle/>
          <a:p>
            <a:r>
              <a:rPr lang="en-GB" sz="1100" dirty="0">
                <a:solidFill>
                  <a:schemeClr val="bg1"/>
                </a:solidFill>
              </a:rPr>
              <a:t>Developing and disseminating a vision of planned change</a:t>
            </a:r>
          </a:p>
        </p:txBody>
      </p:sp>
      <p:sp>
        <p:nvSpPr>
          <p:cNvPr id="11" name="TextBox 10">
            <a:extLst>
              <a:ext uri="{FF2B5EF4-FFF2-40B4-BE49-F238E27FC236}">
                <a16:creationId xmlns:a16="http://schemas.microsoft.com/office/drawing/2014/main" id="{EA2DDB15-51BE-438A-9F46-5050AAE40F15}"/>
              </a:ext>
            </a:extLst>
          </p:cNvPr>
          <p:cNvSpPr txBox="1"/>
          <p:nvPr/>
        </p:nvSpPr>
        <p:spPr>
          <a:xfrm>
            <a:off x="10795973" y="3025083"/>
            <a:ext cx="1182806" cy="600164"/>
          </a:xfrm>
          <a:prstGeom prst="rect">
            <a:avLst/>
          </a:prstGeom>
          <a:noFill/>
        </p:spPr>
        <p:txBody>
          <a:bodyPr wrap="square" rtlCol="0">
            <a:spAutoFit/>
          </a:bodyPr>
          <a:lstStyle/>
          <a:p>
            <a:r>
              <a:rPr lang="en-GB" sz="1100" dirty="0">
                <a:solidFill>
                  <a:schemeClr val="bg1"/>
                </a:solidFill>
              </a:rPr>
              <a:t>Diagnosing and analysing the current situation</a:t>
            </a:r>
          </a:p>
        </p:txBody>
      </p:sp>
      <p:sp>
        <p:nvSpPr>
          <p:cNvPr id="12" name="TextBox 11">
            <a:extLst>
              <a:ext uri="{FF2B5EF4-FFF2-40B4-BE49-F238E27FC236}">
                <a16:creationId xmlns:a16="http://schemas.microsoft.com/office/drawing/2014/main" id="{5EF701EB-BA91-428D-9C05-40A78AA89998}"/>
              </a:ext>
            </a:extLst>
          </p:cNvPr>
          <p:cNvSpPr txBox="1"/>
          <p:nvPr/>
        </p:nvSpPr>
        <p:spPr>
          <a:xfrm>
            <a:off x="10367277" y="4061344"/>
            <a:ext cx="1337481" cy="430887"/>
          </a:xfrm>
          <a:prstGeom prst="rect">
            <a:avLst/>
          </a:prstGeom>
          <a:noFill/>
        </p:spPr>
        <p:txBody>
          <a:bodyPr wrap="square" rtlCol="0">
            <a:spAutoFit/>
          </a:bodyPr>
          <a:lstStyle/>
          <a:p>
            <a:r>
              <a:rPr lang="en-GB" sz="1100" dirty="0">
                <a:solidFill>
                  <a:schemeClr val="bg1"/>
                </a:solidFill>
              </a:rPr>
              <a:t>Generating recommendations</a:t>
            </a:r>
          </a:p>
        </p:txBody>
      </p:sp>
      <p:sp>
        <p:nvSpPr>
          <p:cNvPr id="13" name="TextBox 12">
            <a:extLst>
              <a:ext uri="{FF2B5EF4-FFF2-40B4-BE49-F238E27FC236}">
                <a16:creationId xmlns:a16="http://schemas.microsoft.com/office/drawing/2014/main" id="{062661D9-BC1C-402C-B2EE-5A663525A9BA}"/>
              </a:ext>
            </a:extLst>
          </p:cNvPr>
          <p:cNvSpPr txBox="1"/>
          <p:nvPr/>
        </p:nvSpPr>
        <p:spPr>
          <a:xfrm>
            <a:off x="9175196" y="4524002"/>
            <a:ext cx="1364776" cy="430887"/>
          </a:xfrm>
          <a:prstGeom prst="rect">
            <a:avLst/>
          </a:prstGeom>
          <a:noFill/>
        </p:spPr>
        <p:txBody>
          <a:bodyPr wrap="square" rtlCol="0">
            <a:spAutoFit/>
          </a:bodyPr>
          <a:lstStyle/>
          <a:p>
            <a:r>
              <a:rPr lang="en-GB" sz="1100" dirty="0">
                <a:solidFill>
                  <a:schemeClr val="bg1"/>
                </a:solidFill>
              </a:rPr>
              <a:t>Detailing recommendations</a:t>
            </a:r>
          </a:p>
        </p:txBody>
      </p:sp>
      <p:sp>
        <p:nvSpPr>
          <p:cNvPr id="14" name="TextBox 13">
            <a:extLst>
              <a:ext uri="{FF2B5EF4-FFF2-40B4-BE49-F238E27FC236}">
                <a16:creationId xmlns:a16="http://schemas.microsoft.com/office/drawing/2014/main" id="{3C5DD02E-E61F-49AC-B9BA-D9F0DD8C1725}"/>
              </a:ext>
            </a:extLst>
          </p:cNvPr>
          <p:cNvSpPr txBox="1"/>
          <p:nvPr/>
        </p:nvSpPr>
        <p:spPr>
          <a:xfrm>
            <a:off x="7621500" y="2019348"/>
            <a:ext cx="1407781" cy="600164"/>
          </a:xfrm>
          <a:prstGeom prst="rect">
            <a:avLst/>
          </a:prstGeom>
          <a:noFill/>
        </p:spPr>
        <p:txBody>
          <a:bodyPr wrap="square" rtlCol="0">
            <a:spAutoFit/>
          </a:bodyPr>
          <a:lstStyle/>
          <a:p>
            <a:r>
              <a:rPr lang="en-GB" sz="1100" dirty="0">
                <a:solidFill>
                  <a:schemeClr val="bg1"/>
                </a:solidFill>
              </a:rPr>
              <a:t>Preparing the rolling out the recommendations</a:t>
            </a:r>
          </a:p>
        </p:txBody>
      </p:sp>
    </p:spTree>
    <p:extLst>
      <p:ext uri="{BB962C8B-B14F-4D97-AF65-F5344CB8AC3E}">
        <p14:creationId xmlns:p14="http://schemas.microsoft.com/office/powerpoint/2010/main" val="271888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20- GE Change Acceleration Process</a:t>
            </a:r>
          </a:p>
        </p:txBody>
      </p:sp>
      <p:sp>
        <p:nvSpPr>
          <p:cNvPr id="32" name="TextBox 31"/>
          <p:cNvSpPr txBox="1"/>
          <p:nvPr/>
        </p:nvSpPr>
        <p:spPr>
          <a:xfrm>
            <a:off x="213221" y="699485"/>
            <a:ext cx="6862135" cy="603242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Ge describe the Change Acceleration Process (CAP) as a 'Pilot's Checklist' for change leadership. </a:t>
            </a:r>
          </a:p>
          <a:p>
            <a:endParaRPr lang="en-GB" sz="1200" dirty="0">
              <a:solidFill>
                <a:schemeClr val="tx1">
                  <a:lumMod val="75000"/>
                  <a:lumOff val="25000"/>
                </a:schemeClr>
              </a:solidFill>
            </a:endParaRPr>
          </a:p>
          <a:p>
            <a:r>
              <a:rPr lang="en-GB" sz="1200" dirty="0">
                <a:solidFill>
                  <a:schemeClr val="tx1">
                    <a:lumMod val="75000"/>
                    <a:lumOff val="25000"/>
                  </a:schemeClr>
                </a:solidFill>
              </a:rPr>
              <a:t>Unlike a number of other models it is a flexible non-linear model used throughout a change process. </a:t>
            </a:r>
          </a:p>
          <a:p>
            <a:endParaRPr lang="en-GB" sz="1200" dirty="0">
              <a:solidFill>
                <a:schemeClr val="tx1">
                  <a:lumMod val="75000"/>
                  <a:lumOff val="25000"/>
                </a:schemeClr>
              </a:solidFill>
            </a:endParaRPr>
          </a:p>
          <a:p>
            <a:r>
              <a:rPr lang="en-GB" sz="1200" dirty="0">
                <a:solidFill>
                  <a:schemeClr val="tx1">
                    <a:lumMod val="75000"/>
                    <a:lumOff val="25000"/>
                  </a:schemeClr>
                </a:solidFill>
              </a:rPr>
              <a:t>It applies strategic thinking to the influencing of others with tools to help change teams identify ways to achieve behavioural change.</a:t>
            </a:r>
          </a:p>
          <a:p>
            <a:endParaRPr lang="en-GB" sz="1200" dirty="0">
              <a:solidFill>
                <a:schemeClr val="tx1">
                  <a:lumMod val="75000"/>
                  <a:lumOff val="25000"/>
                </a:schemeClr>
              </a:solidFill>
            </a:endParaRPr>
          </a:p>
          <a:p>
            <a:r>
              <a:rPr lang="en-GB" sz="1200" dirty="0">
                <a:solidFill>
                  <a:schemeClr val="tx1">
                    <a:lumMod val="75000"/>
                    <a:lumOff val="25000"/>
                  </a:schemeClr>
                </a:solidFill>
              </a:rPr>
              <a:t>CAP: A Model for Change:</a:t>
            </a:r>
          </a:p>
          <a:p>
            <a:endParaRPr lang="en-GB" sz="1200" dirty="0">
              <a:solidFill>
                <a:schemeClr val="tx1">
                  <a:lumMod val="75000"/>
                  <a:lumOff val="25000"/>
                </a:schemeClr>
              </a:solidFill>
            </a:endParaRPr>
          </a:p>
          <a:p>
            <a:pPr marL="285750" indent="-285750">
              <a:buFont typeface="Arial" panose="020B0604020202020204" pitchFamily="34" charset="0"/>
              <a:buChar char="•"/>
            </a:pPr>
            <a:r>
              <a:rPr lang="en-GB" sz="1200" dirty="0">
                <a:solidFill>
                  <a:schemeClr val="tx1">
                    <a:lumMod val="75000"/>
                    <a:lumOff val="25000"/>
                  </a:schemeClr>
                </a:solidFill>
              </a:rPr>
              <a:t>Leading Change - Having a sponsor/champion and team members who demonstrate visible, active, public commitment and support of the change. </a:t>
            </a:r>
          </a:p>
          <a:p>
            <a:pPr marL="285750" indent="-285750">
              <a:buFont typeface="Arial" panose="020B0604020202020204" pitchFamily="34" charset="0"/>
              <a:buChar char="•"/>
            </a:pPr>
            <a:r>
              <a:rPr lang="en-GB" sz="1200" dirty="0">
                <a:solidFill>
                  <a:schemeClr val="tx1">
                    <a:lumMod val="75000"/>
                    <a:lumOff val="25000"/>
                  </a:schemeClr>
                </a:solidFill>
              </a:rPr>
              <a:t>Creating A Shared Need - The reason to change, whether driven by threat or opportunity, is instilled within the organization and widely shared through data, demonstration or demand. The need for change must exceed its resistance. </a:t>
            </a:r>
          </a:p>
          <a:p>
            <a:pPr marL="285750" indent="-285750">
              <a:buFont typeface="Arial" panose="020B0604020202020204" pitchFamily="34" charset="0"/>
              <a:buChar char="•"/>
            </a:pPr>
            <a:r>
              <a:rPr lang="en-GB" sz="1200" dirty="0">
                <a:solidFill>
                  <a:schemeClr val="tx1">
                    <a:lumMod val="75000"/>
                    <a:lumOff val="25000"/>
                  </a:schemeClr>
                </a:solidFill>
              </a:rPr>
              <a:t>Shaping A Vision - The desired outcome of change is clear, legitimate, widely understood and shared; the vision is shaped in behavioural terms. </a:t>
            </a:r>
          </a:p>
          <a:p>
            <a:pPr marL="285750" indent="-285750">
              <a:buFont typeface="Arial" panose="020B0604020202020204" pitchFamily="34" charset="0"/>
              <a:buChar char="•"/>
            </a:pPr>
            <a:r>
              <a:rPr lang="en-GB" sz="1200" dirty="0">
                <a:solidFill>
                  <a:schemeClr val="tx1">
                    <a:lumMod val="75000"/>
                    <a:lumOff val="25000"/>
                  </a:schemeClr>
                </a:solidFill>
              </a:rPr>
              <a:t>Mobilising Commitment - There is a strong commitment from constituents to invest in the change, make it work, and demand and receive management attention; Constituents agree to change their own actions and behaviours to support the change. </a:t>
            </a:r>
          </a:p>
          <a:p>
            <a:pPr marL="285750" indent="-285750">
              <a:buFont typeface="Arial" panose="020B0604020202020204" pitchFamily="34" charset="0"/>
              <a:buChar char="•"/>
            </a:pPr>
            <a:r>
              <a:rPr lang="en-GB" sz="1200" dirty="0">
                <a:solidFill>
                  <a:schemeClr val="tx1">
                    <a:lumMod val="75000"/>
                    <a:lumOff val="25000"/>
                  </a:schemeClr>
                </a:solidFill>
              </a:rPr>
              <a:t>Making Change Last -  Once change is started, it endures, and learnings are transferred throughout the organization. Change is integrated with other key initiatives; early wins are encouraged to build momentum for the change. </a:t>
            </a:r>
          </a:p>
          <a:p>
            <a:pPr marL="285750" indent="-285750">
              <a:buFont typeface="Arial" panose="020B0604020202020204" pitchFamily="34" charset="0"/>
              <a:buChar char="•"/>
            </a:pPr>
            <a:r>
              <a:rPr lang="en-GB" sz="1200" dirty="0">
                <a:solidFill>
                  <a:schemeClr val="tx1">
                    <a:lumMod val="75000"/>
                    <a:lumOff val="25000"/>
                  </a:schemeClr>
                </a:solidFill>
              </a:rPr>
              <a:t>Monitoring Progress - Progress is real; benchmarks set and realized; indicators established to guarantee accountability. Changing Making sure that the management practices (Staffing, Development,</a:t>
            </a:r>
          </a:p>
          <a:p>
            <a:br>
              <a:rPr lang="en-GB" sz="1200" dirty="0">
                <a:solidFill>
                  <a:schemeClr val="tx1">
                    <a:lumMod val="75000"/>
                    <a:lumOff val="25000"/>
                  </a:schemeClr>
                </a:solidFill>
              </a:rPr>
            </a:br>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pic>
        <p:nvPicPr>
          <p:cNvPr id="53" name="Picture 52" descr="Image result for GE Change Acceleration Process"/>
          <p:cNvPicPr/>
          <p:nvPr/>
        </p:nvPicPr>
        <p:blipFill>
          <a:blip r:embed="rId2">
            <a:extLst>
              <a:ext uri="{28A0092B-C50C-407E-A947-70E740481C1C}">
                <a14:useLocalDpi xmlns:a14="http://schemas.microsoft.com/office/drawing/2010/main" val="0"/>
              </a:ext>
            </a:extLst>
          </a:blip>
          <a:srcRect/>
          <a:stretch>
            <a:fillRect/>
          </a:stretch>
        </p:blipFill>
        <p:spPr bwMode="auto">
          <a:xfrm>
            <a:off x="7075356" y="1798820"/>
            <a:ext cx="5116644" cy="2872240"/>
          </a:xfrm>
          <a:prstGeom prst="rect">
            <a:avLst/>
          </a:prstGeom>
          <a:noFill/>
        </p:spPr>
      </p:pic>
    </p:spTree>
    <p:extLst>
      <p:ext uri="{BB962C8B-B14F-4D97-AF65-F5344CB8AC3E}">
        <p14:creationId xmlns:p14="http://schemas.microsoft.com/office/powerpoint/2010/main" val="222857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21- Judson's Five-Phase Model</a:t>
            </a:r>
          </a:p>
        </p:txBody>
      </p:sp>
      <p:sp>
        <p:nvSpPr>
          <p:cNvPr id="32" name="TextBox 31"/>
          <p:cNvSpPr txBox="1"/>
          <p:nvPr/>
        </p:nvSpPr>
        <p:spPr>
          <a:xfrm>
            <a:off x="213221" y="717656"/>
            <a:ext cx="6862135" cy="307776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Judson (1991) model of implementing a change is comprised of five linear phases:</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Analysing and planning the change</a:t>
            </a:r>
          </a:p>
          <a:p>
            <a:pPr marL="342900" indent="-342900">
              <a:buFont typeface="+mj-lt"/>
              <a:buAutoNum type="arabicPeriod"/>
            </a:pPr>
            <a:r>
              <a:rPr lang="en-GB" sz="1400" dirty="0">
                <a:solidFill>
                  <a:schemeClr val="tx1">
                    <a:lumMod val="75000"/>
                    <a:lumOff val="25000"/>
                  </a:schemeClr>
                </a:solidFill>
              </a:rPr>
              <a:t>Communicating the change</a:t>
            </a:r>
          </a:p>
          <a:p>
            <a:pPr marL="342900" indent="-342900">
              <a:buFont typeface="+mj-lt"/>
              <a:buAutoNum type="arabicPeriod"/>
            </a:pPr>
            <a:r>
              <a:rPr lang="en-GB" sz="1400" dirty="0">
                <a:solidFill>
                  <a:schemeClr val="tx1">
                    <a:lumMod val="75000"/>
                    <a:lumOff val="25000"/>
                  </a:schemeClr>
                </a:solidFill>
              </a:rPr>
              <a:t>Gaining acceptance of new behaviours</a:t>
            </a:r>
          </a:p>
          <a:p>
            <a:pPr marL="342900" indent="-342900">
              <a:buFont typeface="+mj-lt"/>
              <a:buAutoNum type="arabicPeriod"/>
            </a:pPr>
            <a:r>
              <a:rPr lang="en-GB" sz="1400" dirty="0">
                <a:solidFill>
                  <a:schemeClr val="tx1">
                    <a:lumMod val="75000"/>
                    <a:lumOff val="25000"/>
                  </a:schemeClr>
                </a:solidFill>
              </a:rPr>
              <a:t> Changing from the status quo to a desired state</a:t>
            </a:r>
          </a:p>
          <a:p>
            <a:pPr marL="342900" indent="-342900">
              <a:buFont typeface="+mj-lt"/>
              <a:buAutoNum type="arabicPeriod"/>
            </a:pPr>
            <a:r>
              <a:rPr lang="en-GB" sz="1400" dirty="0">
                <a:solidFill>
                  <a:schemeClr val="tx1">
                    <a:lumMod val="75000"/>
                    <a:lumOff val="25000"/>
                  </a:schemeClr>
                </a:solidFill>
              </a:rPr>
              <a:t>Consolidating and institutionalising the new state</a:t>
            </a:r>
          </a:p>
          <a:p>
            <a:br>
              <a:rPr lang="en-GB" dirty="0">
                <a:solidFill>
                  <a:schemeClr val="tx1">
                    <a:lumMod val="75000"/>
                    <a:lumOff val="25000"/>
                  </a:schemeClr>
                </a:solidFill>
              </a:rPr>
            </a:br>
            <a:endParaRPr lang="en-GB"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053046" y="1673529"/>
            <a:ext cx="4925733" cy="2792037"/>
          </a:xfrm>
          <a:prstGeom prst="rect">
            <a:avLst/>
          </a:prstGeom>
        </p:spPr>
      </p:pic>
    </p:spTree>
    <p:extLst>
      <p:ext uri="{BB962C8B-B14F-4D97-AF65-F5344CB8AC3E}">
        <p14:creationId xmlns:p14="http://schemas.microsoft.com/office/powerpoint/2010/main" val="82156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22- Kotter's Eight-Stage Change Model</a:t>
            </a:r>
          </a:p>
        </p:txBody>
      </p:sp>
      <p:sp>
        <p:nvSpPr>
          <p:cNvPr id="32" name="TextBox 31"/>
          <p:cNvSpPr txBox="1"/>
          <p:nvPr/>
        </p:nvSpPr>
        <p:spPr>
          <a:xfrm>
            <a:off x="213221" y="717656"/>
            <a:ext cx="6862135" cy="4308872"/>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John Kotter, often synonymous with change and change models cautions that the change process takes time and goes through several different phases in a successful change effort and that a mistake made during any phase of he change effort can have a negative impact on the organisation.</a:t>
            </a:r>
          </a:p>
          <a:p>
            <a:endParaRPr lang="en-GB" sz="1400" dirty="0">
              <a:solidFill>
                <a:schemeClr val="tx1">
                  <a:lumMod val="75000"/>
                  <a:lumOff val="25000"/>
                </a:schemeClr>
              </a:solidFill>
            </a:endParaRPr>
          </a:p>
          <a:p>
            <a:r>
              <a:rPr lang="en-GB" sz="1400" dirty="0">
                <a:solidFill>
                  <a:schemeClr val="tx1">
                    <a:lumMod val="75000"/>
                    <a:lumOff val="25000"/>
                  </a:schemeClr>
                </a:solidFill>
              </a:rPr>
              <a:t>Strategy for change includes following eight (linear) steps:</a:t>
            </a:r>
          </a:p>
          <a:p>
            <a:r>
              <a:rPr lang="en-GB" sz="1400" dirty="0">
                <a:solidFill>
                  <a:schemeClr val="tx1">
                    <a:lumMod val="75000"/>
                    <a:lumOff val="25000"/>
                  </a:schemeClr>
                </a:solidFill>
              </a:rPr>
              <a:t>1. Increase Urgency</a:t>
            </a:r>
          </a:p>
          <a:p>
            <a:r>
              <a:rPr lang="en-GB" sz="1400" dirty="0">
                <a:solidFill>
                  <a:schemeClr val="tx1">
                    <a:lumMod val="75000"/>
                    <a:lumOff val="25000"/>
                  </a:schemeClr>
                </a:solidFill>
              </a:rPr>
              <a:t>2. Build The Guiding Team</a:t>
            </a:r>
          </a:p>
          <a:p>
            <a:r>
              <a:rPr lang="en-GB" sz="1400" dirty="0">
                <a:solidFill>
                  <a:schemeClr val="tx1">
                    <a:lumMod val="75000"/>
                    <a:lumOff val="25000"/>
                  </a:schemeClr>
                </a:solidFill>
              </a:rPr>
              <a:t>3. Get The Vision Right</a:t>
            </a:r>
          </a:p>
          <a:p>
            <a:r>
              <a:rPr lang="en-GB" sz="1400" dirty="0">
                <a:solidFill>
                  <a:schemeClr val="tx1">
                    <a:lumMod val="75000"/>
                    <a:lumOff val="25000"/>
                  </a:schemeClr>
                </a:solidFill>
              </a:rPr>
              <a:t>4. Communicate For Buy-In</a:t>
            </a:r>
          </a:p>
          <a:p>
            <a:r>
              <a:rPr lang="en-GB" sz="1400" dirty="0">
                <a:solidFill>
                  <a:schemeClr val="tx1">
                    <a:lumMod val="75000"/>
                    <a:lumOff val="25000"/>
                  </a:schemeClr>
                </a:solidFill>
              </a:rPr>
              <a:t>5. Empowering Action</a:t>
            </a:r>
          </a:p>
          <a:p>
            <a:r>
              <a:rPr lang="en-GB" sz="1400" dirty="0">
                <a:solidFill>
                  <a:schemeClr val="tx1">
                    <a:lumMod val="75000"/>
                    <a:lumOff val="25000"/>
                  </a:schemeClr>
                </a:solidFill>
              </a:rPr>
              <a:t>6. Create Short-Term Wins</a:t>
            </a:r>
          </a:p>
          <a:p>
            <a:r>
              <a:rPr lang="en-GB" sz="1400" dirty="0">
                <a:solidFill>
                  <a:schemeClr val="tx1">
                    <a:lumMod val="75000"/>
                    <a:lumOff val="25000"/>
                  </a:schemeClr>
                </a:solidFill>
              </a:rPr>
              <a:t>7. Do Not Let Up</a:t>
            </a:r>
          </a:p>
          <a:p>
            <a:r>
              <a:rPr lang="en-GB" sz="1400" dirty="0">
                <a:solidFill>
                  <a:schemeClr val="tx1">
                    <a:lumMod val="75000"/>
                    <a:lumOff val="25000"/>
                  </a:schemeClr>
                </a:solidFill>
              </a:rPr>
              <a:t>8. Make Change Stick</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descr="Image result for Kotter's Eight-Stage Change 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76" y="1693889"/>
            <a:ext cx="5116644" cy="2836519"/>
          </a:xfrm>
          <a:prstGeom prst="rect">
            <a:avLst/>
          </a:prstGeom>
          <a:noFill/>
        </p:spPr>
      </p:pic>
    </p:spTree>
    <p:extLst>
      <p:ext uri="{BB962C8B-B14F-4D97-AF65-F5344CB8AC3E}">
        <p14:creationId xmlns:p14="http://schemas.microsoft.com/office/powerpoint/2010/main" val="264902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23- Kübler-Ross Change Model</a:t>
            </a:r>
          </a:p>
        </p:txBody>
      </p:sp>
      <p:sp>
        <p:nvSpPr>
          <p:cNvPr id="32" name="TextBox 31"/>
          <p:cNvSpPr txBox="1"/>
          <p:nvPr/>
        </p:nvSpPr>
        <p:spPr>
          <a:xfrm>
            <a:off x="213221" y="717656"/>
            <a:ext cx="6862135" cy="449353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Kübler- Ross Five Stage Model; the change curve is a cornerstone theory for many change practioners. </a:t>
            </a:r>
          </a:p>
          <a:p>
            <a:r>
              <a:rPr lang="en-GB" sz="1400" dirty="0">
                <a:solidFill>
                  <a:schemeClr val="tx1">
                    <a:lumMod val="75000"/>
                    <a:lumOff val="25000"/>
                  </a:schemeClr>
                </a:solidFill>
              </a:rPr>
              <a:t>The change curve is based on a model originally developed in the 1960s by Elisabeth Kübler-Ross to explain the grieving process. She proposed that a terminally ill patient would progress through 5 stages of grief when informed of their illness. By the 1980s, the Change Curve was a firm fixture in change management circles. The curve, and its associated emotions, can be used to predict how performance is likely to be affected by the announcement and subsequent implementation of a significant change.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identifies the human emotional response to change over time that includes denial, anger, bargaining, depression and acceptance and provides suggestions to over come these responses.</a:t>
            </a:r>
          </a:p>
          <a:p>
            <a:endParaRPr lang="en-GB" sz="1400" dirty="0">
              <a:solidFill>
                <a:schemeClr val="tx1">
                  <a:lumMod val="75000"/>
                  <a:lumOff val="25000"/>
                </a:schemeClr>
              </a:solidFill>
            </a:endParaRPr>
          </a:p>
          <a:p>
            <a:r>
              <a:rPr lang="en-GB" sz="1400" dirty="0">
                <a:solidFill>
                  <a:schemeClr val="tx1">
                    <a:lumMod val="75000"/>
                    <a:lumOff val="25000"/>
                  </a:schemeClr>
                </a:solidFill>
              </a:rPr>
              <a:t>Two very important factors in handling the process of change are “Counselling” and “Compassionate Support”.  Many logic based models either  neglect, or skim over the person centred aspects in “driving-change”</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rotWithShape="1">
          <a:blip r:embed="rId3" cstate="print">
            <a:extLst>
              <a:ext uri="{28A0092B-C50C-407E-A947-70E740481C1C}">
                <a14:useLocalDpi xmlns:a14="http://schemas.microsoft.com/office/drawing/2010/main" val="0"/>
              </a:ext>
            </a:extLst>
          </a:blip>
          <a:srcRect l="1354" t="5904" r="1581"/>
          <a:stretch/>
        </p:blipFill>
        <p:spPr>
          <a:xfrm>
            <a:off x="7135319" y="1813811"/>
            <a:ext cx="4996721" cy="2665850"/>
          </a:xfrm>
          <a:prstGeom prst="rect">
            <a:avLst/>
          </a:prstGeom>
        </p:spPr>
      </p:pic>
    </p:spTree>
    <p:extLst>
      <p:ext uri="{BB962C8B-B14F-4D97-AF65-F5344CB8AC3E}">
        <p14:creationId xmlns:p14="http://schemas.microsoft.com/office/powerpoint/2010/main" val="29002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24- LaMarsh Global Managed Change™ Methodology</a:t>
            </a:r>
          </a:p>
        </p:txBody>
      </p:sp>
      <p:sp>
        <p:nvSpPr>
          <p:cNvPr id="32" name="TextBox 31"/>
          <p:cNvSpPr txBox="1"/>
          <p:nvPr/>
        </p:nvSpPr>
        <p:spPr>
          <a:xfrm>
            <a:off x="213221" y="717656"/>
            <a:ext cx="6862135" cy="4955203"/>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Managed Change™ approach focusses on the people side of change to accurately identify and reduce employee resistance.</a:t>
            </a:r>
          </a:p>
          <a:p>
            <a:endParaRPr lang="en-GB" sz="1400" dirty="0">
              <a:solidFill>
                <a:schemeClr val="tx1">
                  <a:lumMod val="75000"/>
                  <a:lumOff val="25000"/>
                </a:schemeClr>
              </a:solidFill>
            </a:endParaRPr>
          </a:p>
          <a:p>
            <a:r>
              <a:rPr lang="en-GB" sz="1400" dirty="0">
                <a:solidFill>
                  <a:schemeClr val="tx1">
                    <a:lumMod val="75000"/>
                    <a:lumOff val="25000"/>
                  </a:schemeClr>
                </a:solidFill>
              </a:rPr>
              <a:t>The Managed Change™ Model is the custom visual representation of the LaMarsh Global proprietary change management process.</a:t>
            </a:r>
          </a:p>
          <a:p>
            <a:endParaRPr lang="en-GB" sz="1400" dirty="0">
              <a:solidFill>
                <a:schemeClr val="tx1">
                  <a:lumMod val="75000"/>
                  <a:lumOff val="25000"/>
                </a:schemeClr>
              </a:solidFill>
            </a:endParaRPr>
          </a:p>
          <a:p>
            <a:r>
              <a:rPr lang="en-GB" sz="1400" dirty="0">
                <a:solidFill>
                  <a:schemeClr val="tx1">
                    <a:lumMod val="75000"/>
                    <a:lumOff val="25000"/>
                  </a:schemeClr>
                </a:solidFill>
              </a:rPr>
              <a:t> Overall, it’s the integrated whole of the resources &amp; tools, that are the methodology, organised as a roadmap for successful change management by expert change management thought leaders. </a:t>
            </a:r>
          </a:p>
          <a:p>
            <a:endParaRPr lang="en-GB" sz="1400" dirty="0">
              <a:solidFill>
                <a:schemeClr val="tx1">
                  <a:lumMod val="75000"/>
                  <a:lumOff val="25000"/>
                </a:schemeClr>
              </a:solidFill>
            </a:endParaRPr>
          </a:p>
          <a:p>
            <a:r>
              <a:rPr lang="en-GB" sz="1400" dirty="0">
                <a:solidFill>
                  <a:schemeClr val="tx1">
                    <a:lumMod val="75000"/>
                    <a:lumOff val="25000"/>
                  </a:schemeClr>
                </a:solidFill>
              </a:rPr>
              <a:t>The roadmap consists of the following stages: </a:t>
            </a:r>
          </a:p>
          <a:p>
            <a:r>
              <a:rPr lang="en-GB" sz="1400" dirty="0">
                <a:solidFill>
                  <a:schemeClr val="tx1">
                    <a:lumMod val="75000"/>
                    <a:lumOff val="25000"/>
                  </a:schemeClr>
                </a:solidFill>
              </a:rPr>
              <a:t>1. Identify the change </a:t>
            </a:r>
          </a:p>
          <a:p>
            <a:r>
              <a:rPr lang="en-GB" sz="1400" dirty="0">
                <a:solidFill>
                  <a:schemeClr val="tx1">
                    <a:lumMod val="75000"/>
                    <a:lumOff val="25000"/>
                  </a:schemeClr>
                </a:solidFill>
              </a:rPr>
              <a:t>2. Prepare the change </a:t>
            </a:r>
          </a:p>
          <a:p>
            <a:r>
              <a:rPr lang="en-GB" sz="1400" dirty="0">
                <a:solidFill>
                  <a:schemeClr val="tx1">
                    <a:lumMod val="75000"/>
                    <a:lumOff val="25000"/>
                  </a:schemeClr>
                </a:solidFill>
              </a:rPr>
              <a:t>3. Plan the change</a:t>
            </a:r>
          </a:p>
          <a:p>
            <a:r>
              <a:rPr lang="en-GB" sz="1400" dirty="0">
                <a:solidFill>
                  <a:schemeClr val="tx1">
                    <a:lumMod val="75000"/>
                    <a:lumOff val="25000"/>
                  </a:schemeClr>
                </a:solidFill>
              </a:rPr>
              <a:t>4. Implement the change</a:t>
            </a:r>
          </a:p>
          <a:p>
            <a:r>
              <a:rPr lang="en-GB" sz="1400" dirty="0">
                <a:solidFill>
                  <a:schemeClr val="tx1">
                    <a:lumMod val="75000"/>
                    <a:lumOff val="25000"/>
                  </a:schemeClr>
                </a:solidFill>
              </a:rPr>
              <a:t>5. Sustain the change</a:t>
            </a:r>
          </a:p>
          <a:p>
            <a:endParaRPr lang="en-GB" sz="1400" dirty="0">
              <a:solidFill>
                <a:schemeClr val="tx1">
                  <a:lumMod val="75000"/>
                  <a:lumOff val="25000"/>
                </a:schemeClr>
              </a:solidFill>
            </a:endParaRP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3" name="Picture 2">
            <a:extLst>
              <a:ext uri="{FF2B5EF4-FFF2-40B4-BE49-F238E27FC236}">
                <a16:creationId xmlns:a16="http://schemas.microsoft.com/office/drawing/2014/main" id="{4E73D3BB-D5C5-4E95-890C-83F97C678A82}"/>
              </a:ext>
            </a:extLst>
          </p:cNvPr>
          <p:cNvPicPr>
            <a:picLocks noChangeAspect="1"/>
          </p:cNvPicPr>
          <p:nvPr/>
        </p:nvPicPr>
        <p:blipFill>
          <a:blip r:embed="rId2"/>
          <a:stretch>
            <a:fillRect/>
          </a:stretch>
        </p:blipFill>
        <p:spPr>
          <a:xfrm>
            <a:off x="7183590" y="1060263"/>
            <a:ext cx="4686954" cy="4077269"/>
          </a:xfrm>
          <a:prstGeom prst="rect">
            <a:avLst/>
          </a:prstGeom>
        </p:spPr>
      </p:pic>
    </p:spTree>
    <p:extLst>
      <p:ext uri="{BB962C8B-B14F-4D97-AF65-F5344CB8AC3E}">
        <p14:creationId xmlns:p14="http://schemas.microsoft.com/office/powerpoint/2010/main" val="290015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25- Lewin's Change Management Model (three-step model)</a:t>
            </a:r>
          </a:p>
        </p:txBody>
      </p:sp>
      <p:sp>
        <p:nvSpPr>
          <p:cNvPr id="32" name="TextBox 31"/>
          <p:cNvSpPr txBox="1"/>
          <p:nvPr/>
        </p:nvSpPr>
        <p:spPr>
          <a:xfrm>
            <a:off x="213221" y="717656"/>
            <a:ext cx="6862135" cy="4893647"/>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Kurt Lewin developed a ‘force field analysis’ model (1951), which describes any current level of performance or being as a state of equilibrium between the driving forces that encourage upward movement (positive, reasonable, logical, conscious and economic)  and the restraining forces that discourage it (negative, emotional, illogical, unconscious and social/psychological).</a:t>
            </a:r>
          </a:p>
          <a:p>
            <a:endParaRPr lang="en-GB" sz="1400" dirty="0">
              <a:solidFill>
                <a:schemeClr val="tx1">
                  <a:lumMod val="75000"/>
                  <a:lumOff val="25000"/>
                </a:schemeClr>
              </a:solidFill>
            </a:endParaRPr>
          </a:p>
          <a:p>
            <a:r>
              <a:rPr lang="en-GB" sz="1400" dirty="0">
                <a:solidFill>
                  <a:schemeClr val="tx1">
                    <a:lumMod val="75000"/>
                    <a:lumOff val="25000"/>
                  </a:schemeClr>
                </a:solidFill>
              </a:rPr>
              <a:t>Strategy for change includes three steps:</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Unfreezing, reducing strength of forces, which maintain current equilibrium</a:t>
            </a:r>
          </a:p>
          <a:p>
            <a:pPr marL="342900" indent="-342900">
              <a:buFont typeface="+mj-lt"/>
              <a:buAutoNum type="arabicPeriod"/>
            </a:pPr>
            <a:r>
              <a:rPr lang="en-GB" sz="1400" dirty="0">
                <a:solidFill>
                  <a:schemeClr val="tx1">
                    <a:lumMod val="75000"/>
                    <a:lumOff val="25000"/>
                  </a:schemeClr>
                </a:solidFill>
              </a:rPr>
              <a:t>Moving, developing new organisational values, attitudes and behaviours to help move the organisation on.</a:t>
            </a:r>
          </a:p>
          <a:p>
            <a:pPr marL="342900" indent="-342900">
              <a:buFont typeface="+mj-lt"/>
              <a:buAutoNum type="arabicPeriod"/>
            </a:pPr>
            <a:r>
              <a:rPr lang="en-GB" sz="1400" dirty="0">
                <a:solidFill>
                  <a:schemeClr val="tx1">
                    <a:lumMod val="75000"/>
                    <a:lumOff val="25000"/>
                  </a:schemeClr>
                </a:solidFill>
              </a:rPr>
              <a:t>Refreezing, stabilizing after the changes have been made so that there’s a new equilibrium</a:t>
            </a:r>
          </a:p>
          <a:p>
            <a:endParaRPr lang="en-GB" sz="1400" dirty="0">
              <a:solidFill>
                <a:schemeClr val="tx1">
                  <a:lumMod val="75000"/>
                  <a:lumOff val="25000"/>
                </a:schemeClr>
              </a:solidFill>
            </a:endParaRPr>
          </a:p>
          <a:p>
            <a:r>
              <a:rPr lang="en-GB" sz="1400" dirty="0">
                <a:solidFill>
                  <a:schemeClr val="tx1">
                    <a:lumMod val="75000"/>
                    <a:lumOff val="25000"/>
                  </a:schemeClr>
                </a:solidFill>
              </a:rPr>
              <a:t>Sometimes used as a planning tool, rather than as an organisational development process. The unfreeze becomes a planning session. The move translates to implementation. The refreeze is a post-implementation review.</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rotWithShape="1">
          <a:blip r:embed="rId2" cstate="print">
            <a:extLst>
              <a:ext uri="{28A0092B-C50C-407E-A947-70E740481C1C}">
                <a14:useLocalDpi xmlns:a14="http://schemas.microsoft.com/office/drawing/2010/main" val="0"/>
              </a:ext>
            </a:extLst>
          </a:blip>
          <a:srcRect t="27848"/>
          <a:stretch/>
        </p:blipFill>
        <p:spPr bwMode="auto">
          <a:xfrm>
            <a:off x="7186118" y="2060572"/>
            <a:ext cx="4895118" cy="24161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065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26- Lippitt, Watson and Westley Model</a:t>
            </a:r>
          </a:p>
        </p:txBody>
      </p:sp>
      <p:sp>
        <p:nvSpPr>
          <p:cNvPr id="32" name="TextBox 31"/>
          <p:cNvSpPr txBox="1"/>
          <p:nvPr/>
        </p:nvSpPr>
        <p:spPr>
          <a:xfrm>
            <a:off x="278685" y="794802"/>
            <a:ext cx="6862135" cy="606319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An extension of Lewin's Three-Step Change Theory. Lippitt, Watson, and Westley created a seven-step theory that focuses more on the role and responsibility of the change agent than on the evolution of the change itself. </a:t>
            </a:r>
          </a:p>
          <a:p>
            <a:endParaRPr lang="en-GB" sz="1400" dirty="0">
              <a:solidFill>
                <a:schemeClr val="tx1">
                  <a:lumMod val="75000"/>
                  <a:lumOff val="25000"/>
                </a:schemeClr>
              </a:solidFill>
            </a:endParaRPr>
          </a:p>
          <a:p>
            <a:r>
              <a:rPr lang="en-GB" sz="1400" dirty="0">
                <a:solidFill>
                  <a:schemeClr val="tx1">
                    <a:lumMod val="75000"/>
                    <a:lumOff val="25000"/>
                  </a:schemeClr>
                </a:solidFill>
              </a:rPr>
              <a:t>Information is continuously exchanged throughout the process. </a:t>
            </a:r>
          </a:p>
          <a:p>
            <a:endParaRPr lang="en-GB" sz="1400" dirty="0">
              <a:solidFill>
                <a:schemeClr val="tx1">
                  <a:lumMod val="75000"/>
                  <a:lumOff val="25000"/>
                </a:schemeClr>
              </a:solidFill>
            </a:endParaRPr>
          </a:p>
          <a:p>
            <a:r>
              <a:rPr lang="en-GB" sz="1400" dirty="0">
                <a:solidFill>
                  <a:schemeClr val="tx1">
                    <a:lumMod val="75000"/>
                    <a:lumOff val="25000"/>
                  </a:schemeClr>
                </a:solidFill>
              </a:rPr>
              <a:t>The seven steps are</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Diagnose the problem.</a:t>
            </a:r>
          </a:p>
          <a:p>
            <a:pPr marL="342900" indent="-342900">
              <a:buFont typeface="+mj-lt"/>
              <a:buAutoNum type="arabicPeriod"/>
            </a:pPr>
            <a:r>
              <a:rPr lang="en-GB" sz="1400" dirty="0">
                <a:solidFill>
                  <a:schemeClr val="tx1">
                    <a:lumMod val="75000"/>
                    <a:lumOff val="25000"/>
                  </a:schemeClr>
                </a:solidFill>
              </a:rPr>
              <a:t>Assess the motivation and capacity for change.</a:t>
            </a:r>
          </a:p>
          <a:p>
            <a:pPr marL="342900" indent="-342900">
              <a:buFont typeface="+mj-lt"/>
              <a:buAutoNum type="arabicPeriod"/>
            </a:pPr>
            <a:r>
              <a:rPr lang="en-GB" sz="1400" dirty="0">
                <a:solidFill>
                  <a:schemeClr val="tx1">
                    <a:lumMod val="75000"/>
                    <a:lumOff val="25000"/>
                  </a:schemeClr>
                </a:solidFill>
              </a:rPr>
              <a:t>Assess the resources and motivation of the change agent. This includes the change agent’s commitment to change, power, and stamina.</a:t>
            </a:r>
          </a:p>
          <a:p>
            <a:pPr marL="342900" indent="-342900">
              <a:buFont typeface="+mj-lt"/>
              <a:buAutoNum type="arabicPeriod"/>
            </a:pPr>
            <a:r>
              <a:rPr lang="en-GB" sz="1400" dirty="0">
                <a:solidFill>
                  <a:schemeClr val="tx1">
                    <a:lumMod val="75000"/>
                    <a:lumOff val="25000"/>
                  </a:schemeClr>
                </a:solidFill>
              </a:rPr>
              <a:t>Choose progressive change objects. In this step, action plans are developed and strategies are established.</a:t>
            </a:r>
          </a:p>
          <a:p>
            <a:pPr marL="342900" indent="-342900">
              <a:buFont typeface="+mj-lt"/>
              <a:buAutoNum type="arabicPeriod"/>
            </a:pPr>
            <a:r>
              <a:rPr lang="en-GB" sz="1400" dirty="0">
                <a:solidFill>
                  <a:schemeClr val="tx1">
                    <a:lumMod val="75000"/>
                    <a:lumOff val="25000"/>
                  </a:schemeClr>
                </a:solidFill>
              </a:rPr>
              <a:t>The role of the change agents should be selected and clearly understood by all parties so that expectations are clear. Examples of roles are: cheerleader, facilitator, and expert.</a:t>
            </a:r>
          </a:p>
          <a:p>
            <a:pPr marL="342900" indent="-342900">
              <a:buFont typeface="+mj-lt"/>
              <a:buAutoNum type="arabicPeriod"/>
            </a:pPr>
            <a:r>
              <a:rPr lang="en-GB" sz="1400" dirty="0">
                <a:solidFill>
                  <a:schemeClr val="tx1">
                    <a:lumMod val="75000"/>
                    <a:lumOff val="25000"/>
                  </a:schemeClr>
                </a:solidFill>
              </a:rPr>
              <a:t>Maintain the change. Communication, feedback, and group coordination are essential elements in this step of the change process.</a:t>
            </a:r>
          </a:p>
          <a:p>
            <a:pPr marL="342900" indent="-342900">
              <a:buFont typeface="+mj-lt"/>
              <a:buAutoNum type="arabicPeriod"/>
            </a:pPr>
            <a:r>
              <a:rPr lang="en-GB" sz="1400" dirty="0">
                <a:solidFill>
                  <a:schemeClr val="tx1">
                    <a:lumMod val="75000"/>
                    <a:lumOff val="25000"/>
                  </a:schemeClr>
                </a:solidFill>
              </a:rPr>
              <a:t>Gradually terminate from the helping relationship. The change agent should gradually withdraw from their role over time. This will occur when the change becomes part of the organizational culture</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72609" y="974361"/>
            <a:ext cx="4334709" cy="4273081"/>
          </a:xfrm>
          <a:prstGeom prst="rect">
            <a:avLst/>
          </a:prstGeom>
        </p:spPr>
      </p:pic>
    </p:spTree>
    <p:extLst>
      <p:ext uri="{BB962C8B-B14F-4D97-AF65-F5344CB8AC3E}">
        <p14:creationId xmlns:p14="http://schemas.microsoft.com/office/powerpoint/2010/main" val="104766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BC0F-ACAC-426D-9A57-6A0FF3DD6DCA}"/>
              </a:ext>
            </a:extLst>
          </p:cNvPr>
          <p:cNvSpPr>
            <a:spLocks noGrp="1"/>
          </p:cNvSpPr>
          <p:nvPr>
            <p:ph type="title" idx="4294967295"/>
          </p:nvPr>
        </p:nvSpPr>
        <p:spPr>
          <a:xfrm>
            <a:off x="410818" y="0"/>
            <a:ext cx="10619131" cy="525463"/>
          </a:xfrm>
        </p:spPr>
        <p:txBody>
          <a:bodyPr/>
          <a:lstStyle/>
          <a:p>
            <a:r>
              <a:rPr lang="en-GB" dirty="0"/>
              <a:t>Taxonomy Contents</a:t>
            </a:r>
          </a:p>
        </p:txBody>
      </p:sp>
      <p:graphicFrame>
        <p:nvGraphicFramePr>
          <p:cNvPr id="6" name="Table 5">
            <a:extLst>
              <a:ext uri="{FF2B5EF4-FFF2-40B4-BE49-F238E27FC236}">
                <a16:creationId xmlns:a16="http://schemas.microsoft.com/office/drawing/2014/main" id="{0C036664-EE71-4D14-9A25-3AEABCA8083E}"/>
              </a:ext>
            </a:extLst>
          </p:cNvPr>
          <p:cNvGraphicFramePr>
            <a:graphicFrameLocks noGrp="1"/>
          </p:cNvGraphicFramePr>
          <p:nvPr>
            <p:extLst>
              <p:ext uri="{D42A27DB-BD31-4B8C-83A1-F6EECF244321}">
                <p14:modId xmlns:p14="http://schemas.microsoft.com/office/powerpoint/2010/main" val="2919401021"/>
              </p:ext>
            </p:extLst>
          </p:nvPr>
        </p:nvGraphicFramePr>
        <p:xfrm>
          <a:off x="413025" y="857836"/>
          <a:ext cx="11144237" cy="5266245"/>
        </p:xfrm>
        <a:graphic>
          <a:graphicData uri="http://schemas.openxmlformats.org/drawingml/2006/table">
            <a:tbl>
              <a:tblPr firstRow="1" firstCol="1" bandRow="1">
                <a:tableStyleId>{2D5ABB26-0587-4C30-8999-92F81FD0307C}</a:tableStyleId>
              </a:tblPr>
              <a:tblGrid>
                <a:gridCol w="6751346">
                  <a:extLst>
                    <a:ext uri="{9D8B030D-6E8A-4147-A177-3AD203B41FA5}">
                      <a16:colId xmlns:a16="http://schemas.microsoft.com/office/drawing/2014/main" val="1063682193"/>
                    </a:ext>
                  </a:extLst>
                </a:gridCol>
                <a:gridCol w="4392891">
                  <a:extLst>
                    <a:ext uri="{9D8B030D-6E8A-4147-A177-3AD203B41FA5}">
                      <a16:colId xmlns:a16="http://schemas.microsoft.com/office/drawing/2014/main" val="700425142"/>
                    </a:ext>
                  </a:extLst>
                </a:gridCol>
              </a:tblGrid>
              <a:tr h="216820">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Accelerating Implementation Methodology (AIM) Change Management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ACMP Standard for Change Management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992414562"/>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Change Delta Framework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Beckhard and Harris, Change Formula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261529441"/>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Beckhard and Harris, Change Management Process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Beckhard's Transition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359113132"/>
                  </a:ext>
                </a:extLst>
              </a:tr>
              <a:tr h="207255">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Bullock and Batten's Planned Change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Burke &amp; Litwin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736228800"/>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Carnall, Change Management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CHAMPS2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617448996"/>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Change Leaders Roadmap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CMI Body of Knowledge &amp; Maturity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643194177"/>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Conner Partners' Change Execution Methodology (CEM)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Cooperrider's Appreciative Inquiry (AI)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63812041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Cummings and Worley's Model for Managing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Decipher Delta</a:t>
                      </a:r>
                      <a:r>
                        <a:rPr lang="en-GB" sz="1400" kern="1200" baseline="30000" dirty="0">
                          <a:effectLst/>
                        </a:rPr>
                        <a:t>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70277385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Edwin Cornelius - Implementing a Planned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EFQM Excellence Model &amp; RADAR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727441473"/>
                  </a:ext>
                </a:extLst>
              </a:tr>
              <a:tr h="247967">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Galpin's Wheel of Nine Wedges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GE Change Acceleration Process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593832457"/>
                  </a:ext>
                </a:extLst>
              </a:tr>
              <a:tr h="154604">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Judson's Five-Phase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Kotter's Eight-Stage Change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150895100"/>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Kübler-Ross Change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LaMarsh Global Managed Change™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76619497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Lewin's Change Management Model (three-step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Lippitt, Watson and Westley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35133927"/>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Managing Successful Programmes (MSP)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McKinsey's Seven-Step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930231004"/>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Nadler and Tushman, Congruence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People Centred Implementation (PCI)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396773751"/>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PMI's Change Management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Pritchett's Change Management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740571369"/>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Prochaska and DiClemente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Prosci’s ADKAR™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835460592"/>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Rogers Technology Adoption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Senge, systemic model &amp; the Fifth Discipline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617767587"/>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SPIRAL DYNAMICS® CHANGE STATE INDICATOR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Stacey and Shaw, Complex Responsive Processes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420817156"/>
                  </a:ext>
                </a:extLst>
              </a:tr>
              <a:tr h="204761">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Viral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Weisbord 6 Box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37917984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William Bridges, Managing the Transition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Teece- Dynamic Capabilities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184814388"/>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Theories of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Theory 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293840726"/>
                  </a:ext>
                </a:extLst>
              </a:tr>
              <a:tr h="0">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Change Rx - Change Management Project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BPI - Whole System Transformation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305642382"/>
                  </a:ext>
                </a:extLst>
              </a:tr>
              <a:tr h="80256">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Galbraith Star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Positive Deviance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4232302135"/>
                  </a:ext>
                </a:extLst>
              </a:tr>
            </a:tbl>
          </a:graphicData>
        </a:graphic>
      </p:graphicFrame>
      <p:sp>
        <p:nvSpPr>
          <p:cNvPr id="7" name="Rectangle 1">
            <a:extLst>
              <a:ext uri="{FF2B5EF4-FFF2-40B4-BE49-F238E27FC236}">
                <a16:creationId xmlns:a16="http://schemas.microsoft.com/office/drawing/2014/main" id="{12D7C003-E52D-467B-B0A9-871ED1B1E377}"/>
              </a:ext>
            </a:extLst>
          </p:cNvPr>
          <p:cNvSpPr>
            <a:spLocks noChangeArrowheads="1"/>
          </p:cNvSpPr>
          <p:nvPr/>
        </p:nvSpPr>
        <p:spPr bwMode="auto">
          <a:xfrm>
            <a:off x="-634337" y="2150299"/>
            <a:ext cx="20118623" cy="64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grpSp>
        <p:nvGrpSpPr>
          <p:cNvPr id="5" name="Group 4">
            <a:extLst>
              <a:ext uri="{FF2B5EF4-FFF2-40B4-BE49-F238E27FC236}">
                <a16:creationId xmlns:a16="http://schemas.microsoft.com/office/drawing/2014/main" id="{7571F262-2EFA-4FD6-BEF4-FF6203DB1298}"/>
              </a:ext>
            </a:extLst>
          </p:cNvPr>
          <p:cNvGrpSpPr>
            <a:grpSpLocks noChangeAspect="1"/>
          </p:cNvGrpSpPr>
          <p:nvPr/>
        </p:nvGrpSpPr>
        <p:grpSpPr>
          <a:xfrm>
            <a:off x="7158778" y="1088352"/>
            <a:ext cx="179471" cy="180000"/>
            <a:chOff x="9536497" y="1553443"/>
            <a:chExt cx="1910073" cy="1915705"/>
          </a:xfrm>
        </p:grpSpPr>
        <p:sp>
          <p:nvSpPr>
            <p:cNvPr id="8" name="Freeform 12">
              <a:extLst>
                <a:ext uri="{FF2B5EF4-FFF2-40B4-BE49-F238E27FC236}">
                  <a16:creationId xmlns:a16="http://schemas.microsoft.com/office/drawing/2014/main" id="{42F381EE-1EB6-4AF9-8888-BD0E058D84D9}"/>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9" name="Group 8">
              <a:extLst>
                <a:ext uri="{FF2B5EF4-FFF2-40B4-BE49-F238E27FC236}">
                  <a16:creationId xmlns:a16="http://schemas.microsoft.com/office/drawing/2014/main" id="{7286FA08-23CC-4C10-BF57-F00BE4773013}"/>
                </a:ext>
              </a:extLst>
            </p:cNvPr>
            <p:cNvGrpSpPr/>
            <p:nvPr/>
          </p:nvGrpSpPr>
          <p:grpSpPr>
            <a:xfrm>
              <a:off x="9852857" y="1878424"/>
              <a:ext cx="1348396" cy="1333048"/>
              <a:chOff x="-4875599" y="1901075"/>
              <a:chExt cx="4025512" cy="4562642"/>
            </a:xfrm>
          </p:grpSpPr>
          <p:grpSp>
            <p:nvGrpSpPr>
              <p:cNvPr id="10" name="Group 9">
                <a:extLst>
                  <a:ext uri="{FF2B5EF4-FFF2-40B4-BE49-F238E27FC236}">
                    <a16:creationId xmlns:a16="http://schemas.microsoft.com/office/drawing/2014/main" id="{22138714-8330-4691-8139-B0BD287C8230}"/>
                  </a:ext>
                </a:extLst>
              </p:cNvPr>
              <p:cNvGrpSpPr/>
              <p:nvPr/>
            </p:nvGrpSpPr>
            <p:grpSpPr>
              <a:xfrm>
                <a:off x="-4875599" y="1923394"/>
                <a:ext cx="1817606" cy="4540323"/>
                <a:chOff x="-4875599" y="1923394"/>
                <a:chExt cx="1817606" cy="4540323"/>
              </a:xfrm>
            </p:grpSpPr>
            <p:sp>
              <p:nvSpPr>
                <p:cNvPr id="19" name="Freeform 1024">
                  <a:extLst>
                    <a:ext uri="{FF2B5EF4-FFF2-40B4-BE49-F238E27FC236}">
                      <a16:creationId xmlns:a16="http://schemas.microsoft.com/office/drawing/2014/main" id="{CE6408E4-0549-415F-928F-759600C93F3A}"/>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82D94283-9A5C-4F2F-995E-0B4CC601B36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218EFC0-8D16-4F90-9017-665417809B3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Moon 21">
                  <a:extLst>
                    <a:ext uri="{FF2B5EF4-FFF2-40B4-BE49-F238E27FC236}">
                      <a16:creationId xmlns:a16="http://schemas.microsoft.com/office/drawing/2014/main" id="{D44CF44E-CE34-4E21-BD00-F1F4D6BED95C}"/>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1033">
                  <a:extLst>
                    <a:ext uri="{FF2B5EF4-FFF2-40B4-BE49-F238E27FC236}">
                      <a16:creationId xmlns:a16="http://schemas.microsoft.com/office/drawing/2014/main" id="{30815AD9-29AF-4C9B-9D5A-1F7CD0527A46}"/>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111BB66-2C42-4D10-B101-0E76B83127F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1039">
                  <a:extLst>
                    <a:ext uri="{FF2B5EF4-FFF2-40B4-BE49-F238E27FC236}">
                      <a16:creationId xmlns:a16="http://schemas.microsoft.com/office/drawing/2014/main" id="{2741B485-B9CD-41DF-8936-AAB829C99506}"/>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19D3B3A6-86D1-4886-9229-4898A89A1590}"/>
                  </a:ext>
                </a:extLst>
              </p:cNvPr>
              <p:cNvGrpSpPr/>
              <p:nvPr/>
            </p:nvGrpSpPr>
            <p:grpSpPr>
              <a:xfrm flipH="1">
                <a:off x="-2667693" y="1901075"/>
                <a:ext cx="1817606" cy="4540323"/>
                <a:chOff x="-4875599" y="1923394"/>
                <a:chExt cx="1817606" cy="4540323"/>
              </a:xfrm>
            </p:grpSpPr>
            <p:sp>
              <p:nvSpPr>
                <p:cNvPr id="12" name="Freeform 57">
                  <a:extLst>
                    <a:ext uri="{FF2B5EF4-FFF2-40B4-BE49-F238E27FC236}">
                      <a16:creationId xmlns:a16="http://schemas.microsoft.com/office/drawing/2014/main" id="{907B1814-08F5-43F1-86A0-A0AFB25A6F55}"/>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93417DB-44FF-4B46-B17C-BEB28157D1A9}"/>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34910D7-8758-47FC-97C2-02C1975601F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oon 14">
                  <a:extLst>
                    <a:ext uri="{FF2B5EF4-FFF2-40B4-BE49-F238E27FC236}">
                      <a16:creationId xmlns:a16="http://schemas.microsoft.com/office/drawing/2014/main" id="{D59CF65A-445D-4E36-8817-3792872E59B1}"/>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033">
                  <a:extLst>
                    <a:ext uri="{FF2B5EF4-FFF2-40B4-BE49-F238E27FC236}">
                      <a16:creationId xmlns:a16="http://schemas.microsoft.com/office/drawing/2014/main" id="{BAE82D64-BA66-4F68-B994-0DECBAB359FC}"/>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ADF479F-D1C1-4789-9986-B2C8AE053DD9}"/>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63">
                  <a:extLst>
                    <a:ext uri="{FF2B5EF4-FFF2-40B4-BE49-F238E27FC236}">
                      <a16:creationId xmlns:a16="http://schemas.microsoft.com/office/drawing/2014/main" id="{F89D980D-75A8-4835-A321-D2F67372256E}"/>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6" name="Group 25">
            <a:extLst>
              <a:ext uri="{FF2B5EF4-FFF2-40B4-BE49-F238E27FC236}">
                <a16:creationId xmlns:a16="http://schemas.microsoft.com/office/drawing/2014/main" id="{01110B0B-8B1C-4E12-8C89-7CD550A56575}"/>
              </a:ext>
            </a:extLst>
          </p:cNvPr>
          <p:cNvGrpSpPr>
            <a:grpSpLocks noChangeAspect="1"/>
          </p:cNvGrpSpPr>
          <p:nvPr/>
        </p:nvGrpSpPr>
        <p:grpSpPr>
          <a:xfrm>
            <a:off x="7162706" y="1336628"/>
            <a:ext cx="179471" cy="180000"/>
            <a:chOff x="3548473" y="1599860"/>
            <a:chExt cx="1910073" cy="1915705"/>
          </a:xfrm>
        </p:grpSpPr>
        <p:sp>
          <p:nvSpPr>
            <p:cNvPr id="27" name="Freeform 9">
              <a:extLst>
                <a:ext uri="{FF2B5EF4-FFF2-40B4-BE49-F238E27FC236}">
                  <a16:creationId xmlns:a16="http://schemas.microsoft.com/office/drawing/2014/main" id="{CE541417-B4EE-46D6-AAC7-BDA8FB821D71}"/>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8" name="Group 27">
              <a:extLst>
                <a:ext uri="{FF2B5EF4-FFF2-40B4-BE49-F238E27FC236}">
                  <a16:creationId xmlns:a16="http://schemas.microsoft.com/office/drawing/2014/main" id="{9D52B48C-DD74-492B-A303-5C081EBF0C68}"/>
                </a:ext>
              </a:extLst>
            </p:cNvPr>
            <p:cNvGrpSpPr/>
            <p:nvPr/>
          </p:nvGrpSpPr>
          <p:grpSpPr>
            <a:xfrm>
              <a:off x="3883803" y="1923392"/>
              <a:ext cx="1106914" cy="1246362"/>
              <a:chOff x="3988676" y="3799490"/>
              <a:chExt cx="2431600" cy="2194030"/>
            </a:xfrm>
            <a:solidFill>
              <a:schemeClr val="bg1"/>
            </a:solidFill>
          </p:grpSpPr>
          <p:sp>
            <p:nvSpPr>
              <p:cNvPr id="29" name="Rounded Rectangle 19">
                <a:extLst>
                  <a:ext uri="{FF2B5EF4-FFF2-40B4-BE49-F238E27FC236}">
                    <a16:creationId xmlns:a16="http://schemas.microsoft.com/office/drawing/2014/main" id="{497D0255-A0F3-4823-B379-50DE7E6AAA51}"/>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0">
                <a:extLst>
                  <a:ext uri="{FF2B5EF4-FFF2-40B4-BE49-F238E27FC236}">
                    <a16:creationId xmlns:a16="http://schemas.microsoft.com/office/drawing/2014/main" id="{7A44E2C9-6A5C-4F82-B441-8CAF3C6C5BD1}"/>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ounded Rectangle 21">
                <a:extLst>
                  <a:ext uri="{FF2B5EF4-FFF2-40B4-BE49-F238E27FC236}">
                    <a16:creationId xmlns:a16="http://schemas.microsoft.com/office/drawing/2014/main" id="{E94507B2-7BB6-4912-8B53-F047EC605540}"/>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ounded Rectangle 22">
                <a:extLst>
                  <a:ext uri="{FF2B5EF4-FFF2-40B4-BE49-F238E27FC236}">
                    <a16:creationId xmlns:a16="http://schemas.microsoft.com/office/drawing/2014/main" id="{157ED90E-0D4B-4B85-82C3-31B7089D367C}"/>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3" name="Group 32">
            <a:extLst>
              <a:ext uri="{FF2B5EF4-FFF2-40B4-BE49-F238E27FC236}">
                <a16:creationId xmlns:a16="http://schemas.microsoft.com/office/drawing/2014/main" id="{D0EE3CF0-5C22-410D-92D3-55CBB26B8A7A}"/>
              </a:ext>
            </a:extLst>
          </p:cNvPr>
          <p:cNvGrpSpPr>
            <a:grpSpLocks noChangeAspect="1"/>
          </p:cNvGrpSpPr>
          <p:nvPr/>
        </p:nvGrpSpPr>
        <p:grpSpPr>
          <a:xfrm>
            <a:off x="410820" y="857836"/>
            <a:ext cx="179471" cy="180000"/>
            <a:chOff x="6570195" y="1553444"/>
            <a:chExt cx="1910073" cy="1915705"/>
          </a:xfrm>
        </p:grpSpPr>
        <p:sp>
          <p:nvSpPr>
            <p:cNvPr id="34" name="Freeform 6">
              <a:extLst>
                <a:ext uri="{FF2B5EF4-FFF2-40B4-BE49-F238E27FC236}">
                  <a16:creationId xmlns:a16="http://schemas.microsoft.com/office/drawing/2014/main" id="{B5995796-8EEE-4603-975B-D77DB5731593}"/>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5" name="Group 34">
              <a:extLst>
                <a:ext uri="{FF2B5EF4-FFF2-40B4-BE49-F238E27FC236}">
                  <a16:creationId xmlns:a16="http://schemas.microsoft.com/office/drawing/2014/main" id="{63D0FB8C-01CC-4143-B35D-56BA4918D134}"/>
                </a:ext>
              </a:extLst>
            </p:cNvPr>
            <p:cNvGrpSpPr/>
            <p:nvPr/>
          </p:nvGrpSpPr>
          <p:grpSpPr>
            <a:xfrm>
              <a:off x="7011523" y="1986818"/>
              <a:ext cx="1027423" cy="1110244"/>
              <a:chOff x="-3007618" y="3907164"/>
              <a:chExt cx="728662" cy="787400"/>
            </a:xfrm>
          </p:grpSpPr>
          <p:sp>
            <p:nvSpPr>
              <p:cNvPr id="36" name="Freeform 19">
                <a:extLst>
                  <a:ext uri="{FF2B5EF4-FFF2-40B4-BE49-F238E27FC236}">
                    <a16:creationId xmlns:a16="http://schemas.microsoft.com/office/drawing/2014/main" id="{80C65F8A-48F8-404D-AC40-E398D9EE8930}"/>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7" name="Freeform 20">
                <a:extLst>
                  <a:ext uri="{FF2B5EF4-FFF2-40B4-BE49-F238E27FC236}">
                    <a16:creationId xmlns:a16="http://schemas.microsoft.com/office/drawing/2014/main" id="{E0EB9E58-DF50-4D1D-B169-7A6A3A566948}"/>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8" name="Freeform 21">
                <a:extLst>
                  <a:ext uri="{FF2B5EF4-FFF2-40B4-BE49-F238E27FC236}">
                    <a16:creationId xmlns:a16="http://schemas.microsoft.com/office/drawing/2014/main" id="{3D2F1B69-0783-48EE-8CB2-A07B0F52F6B6}"/>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9" name="Freeform 22">
                <a:extLst>
                  <a:ext uri="{FF2B5EF4-FFF2-40B4-BE49-F238E27FC236}">
                    <a16:creationId xmlns:a16="http://schemas.microsoft.com/office/drawing/2014/main" id="{472110DE-A6E3-44F8-98FA-D79C8208DB16}"/>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 name="Freeform 23">
                <a:extLst>
                  <a:ext uri="{FF2B5EF4-FFF2-40B4-BE49-F238E27FC236}">
                    <a16:creationId xmlns:a16="http://schemas.microsoft.com/office/drawing/2014/main" id="{80C07B33-2335-4B9B-82A8-15FC27F45E8A}"/>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 name="Freeform 24">
                <a:extLst>
                  <a:ext uri="{FF2B5EF4-FFF2-40B4-BE49-F238E27FC236}">
                    <a16:creationId xmlns:a16="http://schemas.microsoft.com/office/drawing/2014/main" id="{8331BD9C-C24D-49F8-B018-94397527662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2" name="Group 41">
            <a:extLst>
              <a:ext uri="{FF2B5EF4-FFF2-40B4-BE49-F238E27FC236}">
                <a16:creationId xmlns:a16="http://schemas.microsoft.com/office/drawing/2014/main" id="{451AB8D4-D1AC-4903-BDAE-D9921FF6C474}"/>
              </a:ext>
            </a:extLst>
          </p:cNvPr>
          <p:cNvGrpSpPr>
            <a:grpSpLocks noChangeAspect="1"/>
          </p:cNvGrpSpPr>
          <p:nvPr/>
        </p:nvGrpSpPr>
        <p:grpSpPr>
          <a:xfrm>
            <a:off x="7158778" y="1555634"/>
            <a:ext cx="179471" cy="180000"/>
            <a:chOff x="595451" y="1569210"/>
            <a:chExt cx="1910073" cy="1915705"/>
          </a:xfrm>
        </p:grpSpPr>
        <p:sp>
          <p:nvSpPr>
            <p:cNvPr id="43" name="Freeform 3">
              <a:extLst>
                <a:ext uri="{FF2B5EF4-FFF2-40B4-BE49-F238E27FC236}">
                  <a16:creationId xmlns:a16="http://schemas.microsoft.com/office/drawing/2014/main" id="{BCBB7584-2A72-4441-AD45-70A8E0F9EE68}"/>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44" name="Freeform 28">
              <a:extLst>
                <a:ext uri="{FF2B5EF4-FFF2-40B4-BE49-F238E27FC236}">
                  <a16:creationId xmlns:a16="http://schemas.microsoft.com/office/drawing/2014/main" id="{FDAD2141-25BD-49D8-B6F0-35D3B90DF4DC}"/>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45" name="Group 44">
            <a:extLst>
              <a:ext uri="{FF2B5EF4-FFF2-40B4-BE49-F238E27FC236}">
                <a16:creationId xmlns:a16="http://schemas.microsoft.com/office/drawing/2014/main" id="{BB9AE36E-55EF-4B81-ACBC-CAB613BCF465}"/>
              </a:ext>
            </a:extLst>
          </p:cNvPr>
          <p:cNvGrpSpPr>
            <a:grpSpLocks noChangeAspect="1"/>
          </p:cNvGrpSpPr>
          <p:nvPr/>
        </p:nvGrpSpPr>
        <p:grpSpPr>
          <a:xfrm>
            <a:off x="7158777" y="851923"/>
            <a:ext cx="179471" cy="180000"/>
            <a:chOff x="6570195" y="1553444"/>
            <a:chExt cx="1910073" cy="1915705"/>
          </a:xfrm>
        </p:grpSpPr>
        <p:sp>
          <p:nvSpPr>
            <p:cNvPr id="46" name="Freeform 6">
              <a:extLst>
                <a:ext uri="{FF2B5EF4-FFF2-40B4-BE49-F238E27FC236}">
                  <a16:creationId xmlns:a16="http://schemas.microsoft.com/office/drawing/2014/main" id="{B77F54DE-13D7-459E-92D7-97DFC0F9441A}"/>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7" name="Group 46">
              <a:extLst>
                <a:ext uri="{FF2B5EF4-FFF2-40B4-BE49-F238E27FC236}">
                  <a16:creationId xmlns:a16="http://schemas.microsoft.com/office/drawing/2014/main" id="{9CF4641B-F887-4749-A952-C9868B3F97E9}"/>
                </a:ext>
              </a:extLst>
            </p:cNvPr>
            <p:cNvGrpSpPr/>
            <p:nvPr/>
          </p:nvGrpSpPr>
          <p:grpSpPr>
            <a:xfrm>
              <a:off x="7011523" y="1986818"/>
              <a:ext cx="1027423" cy="1110244"/>
              <a:chOff x="-3007618" y="3907164"/>
              <a:chExt cx="728662" cy="787400"/>
            </a:xfrm>
          </p:grpSpPr>
          <p:sp>
            <p:nvSpPr>
              <p:cNvPr id="48" name="Freeform 19">
                <a:extLst>
                  <a:ext uri="{FF2B5EF4-FFF2-40B4-BE49-F238E27FC236}">
                    <a16:creationId xmlns:a16="http://schemas.microsoft.com/office/drawing/2014/main" id="{70E01799-CD0F-416D-B7CB-1761B5FED9C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9" name="Freeform 20">
                <a:extLst>
                  <a:ext uri="{FF2B5EF4-FFF2-40B4-BE49-F238E27FC236}">
                    <a16:creationId xmlns:a16="http://schemas.microsoft.com/office/drawing/2014/main" id="{A606FCE0-5136-4254-B699-1BF213986E0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0" name="Freeform 21">
                <a:extLst>
                  <a:ext uri="{FF2B5EF4-FFF2-40B4-BE49-F238E27FC236}">
                    <a16:creationId xmlns:a16="http://schemas.microsoft.com/office/drawing/2014/main" id="{297ED940-9114-4059-8165-A1FCEF9A9C1D}"/>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1" name="Freeform 22">
                <a:extLst>
                  <a:ext uri="{FF2B5EF4-FFF2-40B4-BE49-F238E27FC236}">
                    <a16:creationId xmlns:a16="http://schemas.microsoft.com/office/drawing/2014/main" id="{0EE43983-4901-4D0C-A806-A3901366C7A1}"/>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2" name="Freeform 23">
                <a:extLst>
                  <a:ext uri="{FF2B5EF4-FFF2-40B4-BE49-F238E27FC236}">
                    <a16:creationId xmlns:a16="http://schemas.microsoft.com/office/drawing/2014/main" id="{A6141430-A976-4339-B597-F9847CDC6B15}"/>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3" name="Freeform 24">
                <a:extLst>
                  <a:ext uri="{FF2B5EF4-FFF2-40B4-BE49-F238E27FC236}">
                    <a16:creationId xmlns:a16="http://schemas.microsoft.com/office/drawing/2014/main" id="{B8EABF5A-C585-4E2E-9B6C-19F177ED7B9C}"/>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54" name="Group 53">
            <a:extLst>
              <a:ext uri="{FF2B5EF4-FFF2-40B4-BE49-F238E27FC236}">
                <a16:creationId xmlns:a16="http://schemas.microsoft.com/office/drawing/2014/main" id="{586E0D03-99EC-496B-8DF3-54995841ACF3}"/>
              </a:ext>
            </a:extLst>
          </p:cNvPr>
          <p:cNvGrpSpPr>
            <a:grpSpLocks noChangeAspect="1"/>
          </p:cNvGrpSpPr>
          <p:nvPr/>
        </p:nvGrpSpPr>
        <p:grpSpPr>
          <a:xfrm>
            <a:off x="410819" y="1087119"/>
            <a:ext cx="179471" cy="180000"/>
            <a:chOff x="6570195" y="1553444"/>
            <a:chExt cx="1910073" cy="1915705"/>
          </a:xfrm>
        </p:grpSpPr>
        <p:sp>
          <p:nvSpPr>
            <p:cNvPr id="55" name="Freeform 6">
              <a:extLst>
                <a:ext uri="{FF2B5EF4-FFF2-40B4-BE49-F238E27FC236}">
                  <a16:creationId xmlns:a16="http://schemas.microsoft.com/office/drawing/2014/main" id="{56094ABA-8A71-48BB-ACCB-66A9AE931A3E}"/>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56" name="Group 55">
              <a:extLst>
                <a:ext uri="{FF2B5EF4-FFF2-40B4-BE49-F238E27FC236}">
                  <a16:creationId xmlns:a16="http://schemas.microsoft.com/office/drawing/2014/main" id="{51779DE0-17DC-4AC7-9601-92DBE1E84556}"/>
                </a:ext>
              </a:extLst>
            </p:cNvPr>
            <p:cNvGrpSpPr/>
            <p:nvPr/>
          </p:nvGrpSpPr>
          <p:grpSpPr>
            <a:xfrm>
              <a:off x="7011523" y="1986818"/>
              <a:ext cx="1027423" cy="1110244"/>
              <a:chOff x="-3007618" y="3907164"/>
              <a:chExt cx="728662" cy="787400"/>
            </a:xfrm>
          </p:grpSpPr>
          <p:sp>
            <p:nvSpPr>
              <p:cNvPr id="57" name="Freeform 19">
                <a:extLst>
                  <a:ext uri="{FF2B5EF4-FFF2-40B4-BE49-F238E27FC236}">
                    <a16:creationId xmlns:a16="http://schemas.microsoft.com/office/drawing/2014/main" id="{12B74B37-EACC-492E-BB06-84CD3A6ABCDF}"/>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8" name="Freeform 20">
                <a:extLst>
                  <a:ext uri="{FF2B5EF4-FFF2-40B4-BE49-F238E27FC236}">
                    <a16:creationId xmlns:a16="http://schemas.microsoft.com/office/drawing/2014/main" id="{8722EA0C-847E-4544-AC27-7E32A5E2B6C9}"/>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9" name="Freeform 21">
                <a:extLst>
                  <a:ext uri="{FF2B5EF4-FFF2-40B4-BE49-F238E27FC236}">
                    <a16:creationId xmlns:a16="http://schemas.microsoft.com/office/drawing/2014/main" id="{468C15E7-EA16-40D8-858D-FBD509291F4F}"/>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0" name="Freeform 22">
                <a:extLst>
                  <a:ext uri="{FF2B5EF4-FFF2-40B4-BE49-F238E27FC236}">
                    <a16:creationId xmlns:a16="http://schemas.microsoft.com/office/drawing/2014/main" id="{68DBE143-0F73-4983-AD94-F021894E853A}"/>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1" name="Freeform 23">
                <a:extLst>
                  <a:ext uri="{FF2B5EF4-FFF2-40B4-BE49-F238E27FC236}">
                    <a16:creationId xmlns:a16="http://schemas.microsoft.com/office/drawing/2014/main" id="{E77E0D13-6FC4-4AEB-9634-9769976C534F}"/>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2" name="Freeform 24">
                <a:extLst>
                  <a:ext uri="{FF2B5EF4-FFF2-40B4-BE49-F238E27FC236}">
                    <a16:creationId xmlns:a16="http://schemas.microsoft.com/office/drawing/2014/main" id="{F35E27CA-FA1E-4F01-BFFC-B61DB6AB7E89}"/>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63" name="Group 62">
            <a:extLst>
              <a:ext uri="{FF2B5EF4-FFF2-40B4-BE49-F238E27FC236}">
                <a16:creationId xmlns:a16="http://schemas.microsoft.com/office/drawing/2014/main" id="{4114484A-8EE9-4276-9926-A853698ACA8C}"/>
              </a:ext>
            </a:extLst>
          </p:cNvPr>
          <p:cNvGrpSpPr>
            <a:grpSpLocks noChangeAspect="1"/>
          </p:cNvGrpSpPr>
          <p:nvPr/>
        </p:nvGrpSpPr>
        <p:grpSpPr>
          <a:xfrm>
            <a:off x="415611" y="1318694"/>
            <a:ext cx="179471" cy="180000"/>
            <a:chOff x="6570195" y="1553444"/>
            <a:chExt cx="1910073" cy="1915705"/>
          </a:xfrm>
        </p:grpSpPr>
        <p:sp>
          <p:nvSpPr>
            <p:cNvPr id="64" name="Freeform 6">
              <a:extLst>
                <a:ext uri="{FF2B5EF4-FFF2-40B4-BE49-F238E27FC236}">
                  <a16:creationId xmlns:a16="http://schemas.microsoft.com/office/drawing/2014/main" id="{8C69B67C-0C6A-4A92-B459-05B64592EB8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65" name="Group 64">
              <a:extLst>
                <a:ext uri="{FF2B5EF4-FFF2-40B4-BE49-F238E27FC236}">
                  <a16:creationId xmlns:a16="http://schemas.microsoft.com/office/drawing/2014/main" id="{FDCB3B1D-5EF3-4955-8728-7711235B3A2E}"/>
                </a:ext>
              </a:extLst>
            </p:cNvPr>
            <p:cNvGrpSpPr/>
            <p:nvPr/>
          </p:nvGrpSpPr>
          <p:grpSpPr>
            <a:xfrm>
              <a:off x="7011523" y="1986818"/>
              <a:ext cx="1027423" cy="1110244"/>
              <a:chOff x="-3007618" y="3907164"/>
              <a:chExt cx="728662" cy="787400"/>
            </a:xfrm>
          </p:grpSpPr>
          <p:sp>
            <p:nvSpPr>
              <p:cNvPr id="66" name="Freeform 19">
                <a:extLst>
                  <a:ext uri="{FF2B5EF4-FFF2-40B4-BE49-F238E27FC236}">
                    <a16:creationId xmlns:a16="http://schemas.microsoft.com/office/drawing/2014/main" id="{1A5D4AE7-FBED-41E4-A37A-8CECD68390D2}"/>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7" name="Freeform 20">
                <a:extLst>
                  <a:ext uri="{FF2B5EF4-FFF2-40B4-BE49-F238E27FC236}">
                    <a16:creationId xmlns:a16="http://schemas.microsoft.com/office/drawing/2014/main" id="{4FEDE957-6BB8-461A-9A47-0534B4ADA680}"/>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8" name="Freeform 21">
                <a:extLst>
                  <a:ext uri="{FF2B5EF4-FFF2-40B4-BE49-F238E27FC236}">
                    <a16:creationId xmlns:a16="http://schemas.microsoft.com/office/drawing/2014/main" id="{DCCA0CED-07E9-4933-AF81-0005C49BDC49}"/>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9" name="Freeform 22">
                <a:extLst>
                  <a:ext uri="{FF2B5EF4-FFF2-40B4-BE49-F238E27FC236}">
                    <a16:creationId xmlns:a16="http://schemas.microsoft.com/office/drawing/2014/main" id="{AB51A62A-ABCA-43DC-AB43-C88D5A50D713}"/>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0" name="Freeform 23">
                <a:extLst>
                  <a:ext uri="{FF2B5EF4-FFF2-40B4-BE49-F238E27FC236}">
                    <a16:creationId xmlns:a16="http://schemas.microsoft.com/office/drawing/2014/main" id="{110F2AB8-A917-44C0-8C90-40A5022408E9}"/>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1" name="Freeform 24">
                <a:extLst>
                  <a:ext uri="{FF2B5EF4-FFF2-40B4-BE49-F238E27FC236}">
                    <a16:creationId xmlns:a16="http://schemas.microsoft.com/office/drawing/2014/main" id="{734A766A-50BE-47A8-8903-0774544F0D97}"/>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pic>
        <p:nvPicPr>
          <p:cNvPr id="72" name="Picture 71">
            <a:extLst>
              <a:ext uri="{FF2B5EF4-FFF2-40B4-BE49-F238E27FC236}">
                <a16:creationId xmlns:a16="http://schemas.microsoft.com/office/drawing/2014/main" id="{26E59148-B5BF-47D2-B40D-3CB5D736E0E7}"/>
              </a:ext>
            </a:extLst>
          </p:cNvPr>
          <p:cNvPicPr>
            <a:picLocks noChangeAspect="1"/>
          </p:cNvPicPr>
          <p:nvPr/>
        </p:nvPicPr>
        <p:blipFill>
          <a:blip r:embed="rId3"/>
          <a:stretch>
            <a:fillRect/>
          </a:stretch>
        </p:blipFill>
        <p:spPr>
          <a:xfrm>
            <a:off x="390663" y="1509210"/>
            <a:ext cx="298730" cy="304826"/>
          </a:xfrm>
          <a:prstGeom prst="rect">
            <a:avLst/>
          </a:prstGeom>
        </p:spPr>
      </p:pic>
      <p:pic>
        <p:nvPicPr>
          <p:cNvPr id="73" name="Picture 72">
            <a:extLst>
              <a:ext uri="{FF2B5EF4-FFF2-40B4-BE49-F238E27FC236}">
                <a16:creationId xmlns:a16="http://schemas.microsoft.com/office/drawing/2014/main" id="{0A81AE1D-7C8E-4D1F-8EAE-58FA1A27C31A}"/>
              </a:ext>
            </a:extLst>
          </p:cNvPr>
          <p:cNvPicPr>
            <a:picLocks noChangeAspect="1"/>
          </p:cNvPicPr>
          <p:nvPr/>
        </p:nvPicPr>
        <p:blipFill>
          <a:blip r:embed="rId3"/>
          <a:stretch>
            <a:fillRect/>
          </a:stretch>
        </p:blipFill>
        <p:spPr>
          <a:xfrm>
            <a:off x="394934" y="1724164"/>
            <a:ext cx="298730" cy="304826"/>
          </a:xfrm>
          <a:prstGeom prst="rect">
            <a:avLst/>
          </a:prstGeom>
        </p:spPr>
      </p:pic>
      <p:grpSp>
        <p:nvGrpSpPr>
          <p:cNvPr id="74" name="Group 73">
            <a:extLst>
              <a:ext uri="{FF2B5EF4-FFF2-40B4-BE49-F238E27FC236}">
                <a16:creationId xmlns:a16="http://schemas.microsoft.com/office/drawing/2014/main" id="{37B9BDD5-0E74-4670-9CDE-79B4C18728BD}"/>
              </a:ext>
            </a:extLst>
          </p:cNvPr>
          <p:cNvGrpSpPr>
            <a:grpSpLocks noChangeAspect="1"/>
          </p:cNvGrpSpPr>
          <p:nvPr/>
        </p:nvGrpSpPr>
        <p:grpSpPr>
          <a:xfrm>
            <a:off x="7162707" y="1777853"/>
            <a:ext cx="179471" cy="180000"/>
            <a:chOff x="6570195" y="1553444"/>
            <a:chExt cx="1910073" cy="1915705"/>
          </a:xfrm>
        </p:grpSpPr>
        <p:sp>
          <p:nvSpPr>
            <p:cNvPr id="75" name="Freeform 6">
              <a:extLst>
                <a:ext uri="{FF2B5EF4-FFF2-40B4-BE49-F238E27FC236}">
                  <a16:creationId xmlns:a16="http://schemas.microsoft.com/office/drawing/2014/main" id="{E8095FE0-D558-4566-9968-F41966B51BBB}"/>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76" name="Group 75">
              <a:extLst>
                <a:ext uri="{FF2B5EF4-FFF2-40B4-BE49-F238E27FC236}">
                  <a16:creationId xmlns:a16="http://schemas.microsoft.com/office/drawing/2014/main" id="{6E253E7A-7884-4D5D-ACD7-9DAE3FF89F26}"/>
                </a:ext>
              </a:extLst>
            </p:cNvPr>
            <p:cNvGrpSpPr/>
            <p:nvPr/>
          </p:nvGrpSpPr>
          <p:grpSpPr>
            <a:xfrm>
              <a:off x="7011523" y="1986818"/>
              <a:ext cx="1027423" cy="1110244"/>
              <a:chOff x="-3007618" y="3907164"/>
              <a:chExt cx="728662" cy="787400"/>
            </a:xfrm>
          </p:grpSpPr>
          <p:sp>
            <p:nvSpPr>
              <p:cNvPr id="77" name="Freeform 19">
                <a:extLst>
                  <a:ext uri="{FF2B5EF4-FFF2-40B4-BE49-F238E27FC236}">
                    <a16:creationId xmlns:a16="http://schemas.microsoft.com/office/drawing/2014/main" id="{C85ED399-F126-4390-B8AB-33110313632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8" name="Freeform 20">
                <a:extLst>
                  <a:ext uri="{FF2B5EF4-FFF2-40B4-BE49-F238E27FC236}">
                    <a16:creationId xmlns:a16="http://schemas.microsoft.com/office/drawing/2014/main" id="{9C1D5DD3-0143-491C-859A-FAB5FBF74963}"/>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9" name="Freeform 21">
                <a:extLst>
                  <a:ext uri="{FF2B5EF4-FFF2-40B4-BE49-F238E27FC236}">
                    <a16:creationId xmlns:a16="http://schemas.microsoft.com/office/drawing/2014/main" id="{DB875FDB-F343-46AB-B417-5983080B074E}"/>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0" name="Freeform 22">
                <a:extLst>
                  <a:ext uri="{FF2B5EF4-FFF2-40B4-BE49-F238E27FC236}">
                    <a16:creationId xmlns:a16="http://schemas.microsoft.com/office/drawing/2014/main" id="{54E45FA8-8E93-41B7-BC05-0475EE4EC200}"/>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1" name="Freeform 23">
                <a:extLst>
                  <a:ext uri="{FF2B5EF4-FFF2-40B4-BE49-F238E27FC236}">
                    <a16:creationId xmlns:a16="http://schemas.microsoft.com/office/drawing/2014/main" id="{EE308FEC-74D4-4299-A844-60CB7E157AB5}"/>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2" name="Freeform 24">
                <a:extLst>
                  <a:ext uri="{FF2B5EF4-FFF2-40B4-BE49-F238E27FC236}">
                    <a16:creationId xmlns:a16="http://schemas.microsoft.com/office/drawing/2014/main" id="{B2A5DA46-3F18-4862-A953-5E25D7541E15}"/>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83" name="Group 82">
            <a:extLst>
              <a:ext uri="{FF2B5EF4-FFF2-40B4-BE49-F238E27FC236}">
                <a16:creationId xmlns:a16="http://schemas.microsoft.com/office/drawing/2014/main" id="{9EE14C13-7A41-4951-8275-F4AA217EE047}"/>
              </a:ext>
            </a:extLst>
          </p:cNvPr>
          <p:cNvGrpSpPr>
            <a:grpSpLocks noChangeAspect="1"/>
          </p:cNvGrpSpPr>
          <p:nvPr/>
        </p:nvGrpSpPr>
        <p:grpSpPr>
          <a:xfrm>
            <a:off x="421927" y="1968901"/>
            <a:ext cx="179471" cy="180000"/>
            <a:chOff x="6570195" y="1553444"/>
            <a:chExt cx="1910073" cy="1915705"/>
          </a:xfrm>
        </p:grpSpPr>
        <p:sp>
          <p:nvSpPr>
            <p:cNvPr id="84" name="Freeform 6">
              <a:extLst>
                <a:ext uri="{FF2B5EF4-FFF2-40B4-BE49-F238E27FC236}">
                  <a16:creationId xmlns:a16="http://schemas.microsoft.com/office/drawing/2014/main" id="{30EEA3ED-19C9-481B-8BD0-7A44166F18B4}"/>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85" name="Group 84">
              <a:extLst>
                <a:ext uri="{FF2B5EF4-FFF2-40B4-BE49-F238E27FC236}">
                  <a16:creationId xmlns:a16="http://schemas.microsoft.com/office/drawing/2014/main" id="{58ACB23C-18C2-4076-9282-3013F846FF86}"/>
                </a:ext>
              </a:extLst>
            </p:cNvPr>
            <p:cNvGrpSpPr/>
            <p:nvPr/>
          </p:nvGrpSpPr>
          <p:grpSpPr>
            <a:xfrm>
              <a:off x="7011523" y="1986818"/>
              <a:ext cx="1027423" cy="1110244"/>
              <a:chOff x="-3007618" y="3907164"/>
              <a:chExt cx="728662" cy="787400"/>
            </a:xfrm>
          </p:grpSpPr>
          <p:sp>
            <p:nvSpPr>
              <p:cNvPr id="86" name="Freeform 19">
                <a:extLst>
                  <a:ext uri="{FF2B5EF4-FFF2-40B4-BE49-F238E27FC236}">
                    <a16:creationId xmlns:a16="http://schemas.microsoft.com/office/drawing/2014/main" id="{E9A04260-D12D-48FE-9616-52AF294259DD}"/>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7" name="Freeform 20">
                <a:extLst>
                  <a:ext uri="{FF2B5EF4-FFF2-40B4-BE49-F238E27FC236}">
                    <a16:creationId xmlns:a16="http://schemas.microsoft.com/office/drawing/2014/main" id="{A69E1AEA-9B94-4B8F-9CEB-615BBCF4BF6F}"/>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8" name="Freeform 21">
                <a:extLst>
                  <a:ext uri="{FF2B5EF4-FFF2-40B4-BE49-F238E27FC236}">
                    <a16:creationId xmlns:a16="http://schemas.microsoft.com/office/drawing/2014/main" id="{E43C25D6-2575-4771-900D-AA0B20FD5853}"/>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9" name="Freeform 22">
                <a:extLst>
                  <a:ext uri="{FF2B5EF4-FFF2-40B4-BE49-F238E27FC236}">
                    <a16:creationId xmlns:a16="http://schemas.microsoft.com/office/drawing/2014/main" id="{BC069B65-84C5-4FE1-9041-81995415C1EA}"/>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0" name="Freeform 23">
                <a:extLst>
                  <a:ext uri="{FF2B5EF4-FFF2-40B4-BE49-F238E27FC236}">
                    <a16:creationId xmlns:a16="http://schemas.microsoft.com/office/drawing/2014/main" id="{599804DB-822B-4549-A4B6-7B4F6E1483C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1" name="Freeform 24">
                <a:extLst>
                  <a:ext uri="{FF2B5EF4-FFF2-40B4-BE49-F238E27FC236}">
                    <a16:creationId xmlns:a16="http://schemas.microsoft.com/office/drawing/2014/main" id="{5331E3A3-8CCE-49DA-8BCE-7C63D478F8DE}"/>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92" name="Group 91">
            <a:extLst>
              <a:ext uri="{FF2B5EF4-FFF2-40B4-BE49-F238E27FC236}">
                <a16:creationId xmlns:a16="http://schemas.microsoft.com/office/drawing/2014/main" id="{03817A8E-0F04-44DB-944B-D8AED246AA83}"/>
              </a:ext>
            </a:extLst>
          </p:cNvPr>
          <p:cNvGrpSpPr>
            <a:grpSpLocks noChangeAspect="1"/>
          </p:cNvGrpSpPr>
          <p:nvPr/>
        </p:nvGrpSpPr>
        <p:grpSpPr>
          <a:xfrm>
            <a:off x="7162708" y="2003030"/>
            <a:ext cx="179471" cy="180000"/>
            <a:chOff x="6570195" y="1553444"/>
            <a:chExt cx="1910073" cy="1915705"/>
          </a:xfrm>
        </p:grpSpPr>
        <p:sp>
          <p:nvSpPr>
            <p:cNvPr id="93" name="Freeform 6">
              <a:extLst>
                <a:ext uri="{FF2B5EF4-FFF2-40B4-BE49-F238E27FC236}">
                  <a16:creationId xmlns:a16="http://schemas.microsoft.com/office/drawing/2014/main" id="{4ACE0DFD-DF72-4321-A0E7-C391CA4987F8}"/>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94" name="Group 93">
              <a:extLst>
                <a:ext uri="{FF2B5EF4-FFF2-40B4-BE49-F238E27FC236}">
                  <a16:creationId xmlns:a16="http://schemas.microsoft.com/office/drawing/2014/main" id="{8EFFCE4F-375D-4F03-AAB6-F1D8163A9B55}"/>
                </a:ext>
              </a:extLst>
            </p:cNvPr>
            <p:cNvGrpSpPr/>
            <p:nvPr/>
          </p:nvGrpSpPr>
          <p:grpSpPr>
            <a:xfrm>
              <a:off x="7011523" y="1986818"/>
              <a:ext cx="1027423" cy="1110244"/>
              <a:chOff x="-3007618" y="3907164"/>
              <a:chExt cx="728662" cy="787400"/>
            </a:xfrm>
          </p:grpSpPr>
          <p:sp>
            <p:nvSpPr>
              <p:cNvPr id="95" name="Freeform 19">
                <a:extLst>
                  <a:ext uri="{FF2B5EF4-FFF2-40B4-BE49-F238E27FC236}">
                    <a16:creationId xmlns:a16="http://schemas.microsoft.com/office/drawing/2014/main" id="{DDE3F1B5-E698-404A-BF21-CE8DE32704E4}"/>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6" name="Freeform 20">
                <a:extLst>
                  <a:ext uri="{FF2B5EF4-FFF2-40B4-BE49-F238E27FC236}">
                    <a16:creationId xmlns:a16="http://schemas.microsoft.com/office/drawing/2014/main" id="{F7389342-939B-493D-B37A-0AFE8B9FAE6F}"/>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7" name="Freeform 21">
                <a:extLst>
                  <a:ext uri="{FF2B5EF4-FFF2-40B4-BE49-F238E27FC236}">
                    <a16:creationId xmlns:a16="http://schemas.microsoft.com/office/drawing/2014/main" id="{EB9E7DFA-3BDF-431D-8B7E-557226B39201}"/>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8" name="Freeform 22">
                <a:extLst>
                  <a:ext uri="{FF2B5EF4-FFF2-40B4-BE49-F238E27FC236}">
                    <a16:creationId xmlns:a16="http://schemas.microsoft.com/office/drawing/2014/main" id="{CD68FAD2-139E-46E6-AF3F-784AE9FCCB72}"/>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9" name="Freeform 23">
                <a:extLst>
                  <a:ext uri="{FF2B5EF4-FFF2-40B4-BE49-F238E27FC236}">
                    <a16:creationId xmlns:a16="http://schemas.microsoft.com/office/drawing/2014/main" id="{1673CD52-F35C-415C-B747-C78799D03175}"/>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00" name="Freeform 24">
                <a:extLst>
                  <a:ext uri="{FF2B5EF4-FFF2-40B4-BE49-F238E27FC236}">
                    <a16:creationId xmlns:a16="http://schemas.microsoft.com/office/drawing/2014/main" id="{2D8A692C-AB41-49AF-8299-909A11C0803E}"/>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04" name="Group 103">
            <a:extLst>
              <a:ext uri="{FF2B5EF4-FFF2-40B4-BE49-F238E27FC236}">
                <a16:creationId xmlns:a16="http://schemas.microsoft.com/office/drawing/2014/main" id="{146D43E8-9C07-4D8C-B4B7-77C94B2B79AA}"/>
              </a:ext>
            </a:extLst>
          </p:cNvPr>
          <p:cNvGrpSpPr>
            <a:grpSpLocks noChangeAspect="1"/>
          </p:cNvGrpSpPr>
          <p:nvPr/>
        </p:nvGrpSpPr>
        <p:grpSpPr>
          <a:xfrm>
            <a:off x="421927" y="2200641"/>
            <a:ext cx="179471" cy="180000"/>
            <a:chOff x="6570195" y="1553444"/>
            <a:chExt cx="1910073" cy="1915705"/>
          </a:xfrm>
        </p:grpSpPr>
        <p:sp>
          <p:nvSpPr>
            <p:cNvPr id="105" name="Freeform 6">
              <a:extLst>
                <a:ext uri="{FF2B5EF4-FFF2-40B4-BE49-F238E27FC236}">
                  <a16:creationId xmlns:a16="http://schemas.microsoft.com/office/drawing/2014/main" id="{7D7CE4E8-1F4D-40CB-91C2-1877CC5EA1D2}"/>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06" name="Group 105">
              <a:extLst>
                <a:ext uri="{FF2B5EF4-FFF2-40B4-BE49-F238E27FC236}">
                  <a16:creationId xmlns:a16="http://schemas.microsoft.com/office/drawing/2014/main" id="{9B10FF33-55EE-4A31-801C-EE93B1EA042C}"/>
                </a:ext>
              </a:extLst>
            </p:cNvPr>
            <p:cNvGrpSpPr/>
            <p:nvPr/>
          </p:nvGrpSpPr>
          <p:grpSpPr>
            <a:xfrm>
              <a:off x="7011523" y="1986818"/>
              <a:ext cx="1027423" cy="1110244"/>
              <a:chOff x="-3007618" y="3907164"/>
              <a:chExt cx="728662" cy="787400"/>
            </a:xfrm>
          </p:grpSpPr>
          <p:sp>
            <p:nvSpPr>
              <p:cNvPr id="107" name="Freeform 19">
                <a:extLst>
                  <a:ext uri="{FF2B5EF4-FFF2-40B4-BE49-F238E27FC236}">
                    <a16:creationId xmlns:a16="http://schemas.microsoft.com/office/drawing/2014/main" id="{8ACE2114-CCA0-4456-BFD2-C9D12E01363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08" name="Freeform 20">
                <a:extLst>
                  <a:ext uri="{FF2B5EF4-FFF2-40B4-BE49-F238E27FC236}">
                    <a16:creationId xmlns:a16="http://schemas.microsoft.com/office/drawing/2014/main" id="{A02CBF61-8A12-4385-8890-CC3B8BF14AA7}"/>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09" name="Freeform 21">
                <a:extLst>
                  <a:ext uri="{FF2B5EF4-FFF2-40B4-BE49-F238E27FC236}">
                    <a16:creationId xmlns:a16="http://schemas.microsoft.com/office/drawing/2014/main" id="{5B762551-573B-4497-A648-95D68AA1E392}"/>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10" name="Freeform 22">
                <a:extLst>
                  <a:ext uri="{FF2B5EF4-FFF2-40B4-BE49-F238E27FC236}">
                    <a16:creationId xmlns:a16="http://schemas.microsoft.com/office/drawing/2014/main" id="{CCD94FE4-6F97-413F-A34F-DCF8A1B6D3BF}"/>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11" name="Freeform 23">
                <a:extLst>
                  <a:ext uri="{FF2B5EF4-FFF2-40B4-BE49-F238E27FC236}">
                    <a16:creationId xmlns:a16="http://schemas.microsoft.com/office/drawing/2014/main" id="{310A9495-B892-4CAB-BB06-BF5B41529ED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12" name="Freeform 24">
                <a:extLst>
                  <a:ext uri="{FF2B5EF4-FFF2-40B4-BE49-F238E27FC236}">
                    <a16:creationId xmlns:a16="http://schemas.microsoft.com/office/drawing/2014/main" id="{A12844BC-471C-4C73-BB61-2158F9ABACE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13" name="Group 112">
            <a:extLst>
              <a:ext uri="{FF2B5EF4-FFF2-40B4-BE49-F238E27FC236}">
                <a16:creationId xmlns:a16="http://schemas.microsoft.com/office/drawing/2014/main" id="{02E58915-7D83-4B7D-9052-6E7CBCA95427}"/>
              </a:ext>
            </a:extLst>
          </p:cNvPr>
          <p:cNvGrpSpPr>
            <a:grpSpLocks noChangeAspect="1"/>
          </p:cNvGrpSpPr>
          <p:nvPr/>
        </p:nvGrpSpPr>
        <p:grpSpPr>
          <a:xfrm>
            <a:off x="7170397" y="2224436"/>
            <a:ext cx="179471" cy="180000"/>
            <a:chOff x="9536497" y="1553443"/>
            <a:chExt cx="1910073" cy="1915705"/>
          </a:xfrm>
        </p:grpSpPr>
        <p:sp>
          <p:nvSpPr>
            <p:cNvPr id="114" name="Freeform 12">
              <a:extLst>
                <a:ext uri="{FF2B5EF4-FFF2-40B4-BE49-F238E27FC236}">
                  <a16:creationId xmlns:a16="http://schemas.microsoft.com/office/drawing/2014/main" id="{AAAE7CC1-939B-4A3C-B3A4-A54A689E09B4}"/>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15" name="Group 114">
              <a:extLst>
                <a:ext uri="{FF2B5EF4-FFF2-40B4-BE49-F238E27FC236}">
                  <a16:creationId xmlns:a16="http://schemas.microsoft.com/office/drawing/2014/main" id="{FDEBA04C-2EB1-482F-82E3-692960315531}"/>
                </a:ext>
              </a:extLst>
            </p:cNvPr>
            <p:cNvGrpSpPr/>
            <p:nvPr/>
          </p:nvGrpSpPr>
          <p:grpSpPr>
            <a:xfrm>
              <a:off x="9852857" y="1878424"/>
              <a:ext cx="1348396" cy="1333048"/>
              <a:chOff x="-4875599" y="1901075"/>
              <a:chExt cx="4025512" cy="4562642"/>
            </a:xfrm>
          </p:grpSpPr>
          <p:grpSp>
            <p:nvGrpSpPr>
              <p:cNvPr id="116" name="Group 115">
                <a:extLst>
                  <a:ext uri="{FF2B5EF4-FFF2-40B4-BE49-F238E27FC236}">
                    <a16:creationId xmlns:a16="http://schemas.microsoft.com/office/drawing/2014/main" id="{3ED7E3D5-F779-486E-8E2C-79D215912108}"/>
                  </a:ext>
                </a:extLst>
              </p:cNvPr>
              <p:cNvGrpSpPr/>
              <p:nvPr/>
            </p:nvGrpSpPr>
            <p:grpSpPr>
              <a:xfrm>
                <a:off x="-4875599" y="1923394"/>
                <a:ext cx="1817606" cy="4540323"/>
                <a:chOff x="-4875599" y="1923394"/>
                <a:chExt cx="1817606" cy="4540323"/>
              </a:xfrm>
            </p:grpSpPr>
            <p:sp>
              <p:nvSpPr>
                <p:cNvPr id="125" name="Freeform 1024">
                  <a:extLst>
                    <a:ext uri="{FF2B5EF4-FFF2-40B4-BE49-F238E27FC236}">
                      <a16:creationId xmlns:a16="http://schemas.microsoft.com/office/drawing/2014/main" id="{6B8644A9-CB47-4F46-9096-F3C774634081}"/>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Oval 125">
                  <a:extLst>
                    <a:ext uri="{FF2B5EF4-FFF2-40B4-BE49-F238E27FC236}">
                      <a16:creationId xmlns:a16="http://schemas.microsoft.com/office/drawing/2014/main" id="{BD154463-715D-4EDB-89E0-4EC95B16FB84}"/>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CD16A65D-FF79-4788-A300-B72E7BA41107}"/>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Moon 127">
                  <a:extLst>
                    <a:ext uri="{FF2B5EF4-FFF2-40B4-BE49-F238E27FC236}">
                      <a16:creationId xmlns:a16="http://schemas.microsoft.com/office/drawing/2014/main" id="{5D033A74-A2D6-45B3-B954-2297A5AFB15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1033">
                  <a:extLst>
                    <a:ext uri="{FF2B5EF4-FFF2-40B4-BE49-F238E27FC236}">
                      <a16:creationId xmlns:a16="http://schemas.microsoft.com/office/drawing/2014/main" id="{EF124531-EAD7-4E14-A5C3-39ACC5C751B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1A275B8A-8952-465D-BB48-00989A9894D5}"/>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Freeform 1039">
                  <a:extLst>
                    <a:ext uri="{FF2B5EF4-FFF2-40B4-BE49-F238E27FC236}">
                      <a16:creationId xmlns:a16="http://schemas.microsoft.com/office/drawing/2014/main" id="{1D444931-63EA-4437-9476-8E5681981360}"/>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7" name="Group 116">
                <a:extLst>
                  <a:ext uri="{FF2B5EF4-FFF2-40B4-BE49-F238E27FC236}">
                    <a16:creationId xmlns:a16="http://schemas.microsoft.com/office/drawing/2014/main" id="{721EA906-3EDC-4DB7-A505-09DD2EEDFB2E}"/>
                  </a:ext>
                </a:extLst>
              </p:cNvPr>
              <p:cNvGrpSpPr/>
              <p:nvPr/>
            </p:nvGrpSpPr>
            <p:grpSpPr>
              <a:xfrm flipH="1">
                <a:off x="-2667693" y="1901075"/>
                <a:ext cx="1817606" cy="4540323"/>
                <a:chOff x="-4875599" y="1923394"/>
                <a:chExt cx="1817606" cy="4540323"/>
              </a:xfrm>
            </p:grpSpPr>
            <p:sp>
              <p:nvSpPr>
                <p:cNvPr id="118" name="Freeform 57">
                  <a:extLst>
                    <a:ext uri="{FF2B5EF4-FFF2-40B4-BE49-F238E27FC236}">
                      <a16:creationId xmlns:a16="http://schemas.microsoft.com/office/drawing/2014/main" id="{D7180A73-AFB5-42BC-8D7E-BCA025693005}"/>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Oval 118">
                  <a:extLst>
                    <a:ext uri="{FF2B5EF4-FFF2-40B4-BE49-F238E27FC236}">
                      <a16:creationId xmlns:a16="http://schemas.microsoft.com/office/drawing/2014/main" id="{B1C39BDF-A427-417C-81AB-E14FDCC84A6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Oval 119">
                  <a:extLst>
                    <a:ext uri="{FF2B5EF4-FFF2-40B4-BE49-F238E27FC236}">
                      <a16:creationId xmlns:a16="http://schemas.microsoft.com/office/drawing/2014/main" id="{CB953171-7238-4540-AA35-37287FFC14BF}"/>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Moon 120">
                  <a:extLst>
                    <a:ext uri="{FF2B5EF4-FFF2-40B4-BE49-F238E27FC236}">
                      <a16:creationId xmlns:a16="http://schemas.microsoft.com/office/drawing/2014/main" id="{73BAFBEE-1EC9-47A6-BFF2-DEE51D33E0E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033">
                  <a:extLst>
                    <a:ext uri="{FF2B5EF4-FFF2-40B4-BE49-F238E27FC236}">
                      <a16:creationId xmlns:a16="http://schemas.microsoft.com/office/drawing/2014/main" id="{66AE04D1-CF4A-4698-ADF9-FC82D0028217}"/>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3664EC65-A764-4B85-9DF8-9D9666B25E6B}"/>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Freeform 63">
                  <a:extLst>
                    <a:ext uri="{FF2B5EF4-FFF2-40B4-BE49-F238E27FC236}">
                      <a16:creationId xmlns:a16="http://schemas.microsoft.com/office/drawing/2014/main" id="{A2D8C8E4-B1DA-4C41-B94A-C935AE22288B}"/>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32" name="Group 131">
            <a:extLst>
              <a:ext uri="{FF2B5EF4-FFF2-40B4-BE49-F238E27FC236}">
                <a16:creationId xmlns:a16="http://schemas.microsoft.com/office/drawing/2014/main" id="{4CEAAA84-A3BF-4DFE-A32E-EBAD84E4A757}"/>
              </a:ext>
            </a:extLst>
          </p:cNvPr>
          <p:cNvGrpSpPr>
            <a:grpSpLocks noChangeAspect="1"/>
          </p:cNvGrpSpPr>
          <p:nvPr/>
        </p:nvGrpSpPr>
        <p:grpSpPr>
          <a:xfrm>
            <a:off x="418086" y="2430983"/>
            <a:ext cx="179471" cy="180000"/>
            <a:chOff x="6570195" y="1553444"/>
            <a:chExt cx="1910073" cy="1915705"/>
          </a:xfrm>
        </p:grpSpPr>
        <p:sp>
          <p:nvSpPr>
            <p:cNvPr id="133" name="Freeform 6">
              <a:extLst>
                <a:ext uri="{FF2B5EF4-FFF2-40B4-BE49-F238E27FC236}">
                  <a16:creationId xmlns:a16="http://schemas.microsoft.com/office/drawing/2014/main" id="{A14004E3-CD5D-4240-8BF2-4A15172C77D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BB4EF005-E3CE-4F77-92F4-680BE3F6CBAF}"/>
                </a:ext>
              </a:extLst>
            </p:cNvPr>
            <p:cNvGrpSpPr/>
            <p:nvPr/>
          </p:nvGrpSpPr>
          <p:grpSpPr>
            <a:xfrm>
              <a:off x="7011523" y="1986818"/>
              <a:ext cx="1027423" cy="1110244"/>
              <a:chOff x="-3007618" y="3907164"/>
              <a:chExt cx="728662" cy="787400"/>
            </a:xfrm>
          </p:grpSpPr>
          <p:sp>
            <p:nvSpPr>
              <p:cNvPr id="135" name="Freeform 19">
                <a:extLst>
                  <a:ext uri="{FF2B5EF4-FFF2-40B4-BE49-F238E27FC236}">
                    <a16:creationId xmlns:a16="http://schemas.microsoft.com/office/drawing/2014/main" id="{0342E8E6-AC27-40AC-B93E-E34A834FABA2}"/>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6" name="Freeform 20">
                <a:extLst>
                  <a:ext uri="{FF2B5EF4-FFF2-40B4-BE49-F238E27FC236}">
                    <a16:creationId xmlns:a16="http://schemas.microsoft.com/office/drawing/2014/main" id="{BFD665A3-1138-47F6-A104-CA20A16C0E3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7" name="Freeform 21">
                <a:extLst>
                  <a:ext uri="{FF2B5EF4-FFF2-40B4-BE49-F238E27FC236}">
                    <a16:creationId xmlns:a16="http://schemas.microsoft.com/office/drawing/2014/main" id="{3623BBCE-C18B-4DC6-9EDA-2E67E391C052}"/>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8" name="Freeform 22">
                <a:extLst>
                  <a:ext uri="{FF2B5EF4-FFF2-40B4-BE49-F238E27FC236}">
                    <a16:creationId xmlns:a16="http://schemas.microsoft.com/office/drawing/2014/main" id="{C43C7C13-D8DA-41D0-81C9-C130CBA83AA4}"/>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9" name="Freeform 23">
                <a:extLst>
                  <a:ext uri="{FF2B5EF4-FFF2-40B4-BE49-F238E27FC236}">
                    <a16:creationId xmlns:a16="http://schemas.microsoft.com/office/drawing/2014/main" id="{BC9EADCF-0BA0-464A-9D67-285446A8AF4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40" name="Freeform 24">
                <a:extLst>
                  <a:ext uri="{FF2B5EF4-FFF2-40B4-BE49-F238E27FC236}">
                    <a16:creationId xmlns:a16="http://schemas.microsoft.com/office/drawing/2014/main" id="{43A6E1C0-521F-4574-A315-974554E05B5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41" name="Group 140">
            <a:extLst>
              <a:ext uri="{FF2B5EF4-FFF2-40B4-BE49-F238E27FC236}">
                <a16:creationId xmlns:a16="http://schemas.microsoft.com/office/drawing/2014/main" id="{D24CE591-DE5F-451C-9AD9-FFF822769CED}"/>
              </a:ext>
            </a:extLst>
          </p:cNvPr>
          <p:cNvGrpSpPr>
            <a:grpSpLocks noChangeAspect="1"/>
          </p:cNvGrpSpPr>
          <p:nvPr/>
        </p:nvGrpSpPr>
        <p:grpSpPr>
          <a:xfrm>
            <a:off x="7172822" y="2437521"/>
            <a:ext cx="179471" cy="180000"/>
            <a:chOff x="3548473" y="1599860"/>
            <a:chExt cx="1910073" cy="1915705"/>
          </a:xfrm>
        </p:grpSpPr>
        <p:sp>
          <p:nvSpPr>
            <p:cNvPr id="142" name="Freeform 9">
              <a:extLst>
                <a:ext uri="{FF2B5EF4-FFF2-40B4-BE49-F238E27FC236}">
                  <a16:creationId xmlns:a16="http://schemas.microsoft.com/office/drawing/2014/main" id="{1F688E5D-2471-4D7E-B6AD-3A5F1AD42AC1}"/>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43" name="Group 142">
              <a:extLst>
                <a:ext uri="{FF2B5EF4-FFF2-40B4-BE49-F238E27FC236}">
                  <a16:creationId xmlns:a16="http://schemas.microsoft.com/office/drawing/2014/main" id="{29AF275D-DD00-4ACB-8DED-DEF9058379F1}"/>
                </a:ext>
              </a:extLst>
            </p:cNvPr>
            <p:cNvGrpSpPr/>
            <p:nvPr/>
          </p:nvGrpSpPr>
          <p:grpSpPr>
            <a:xfrm>
              <a:off x="3883803" y="1923392"/>
              <a:ext cx="1106914" cy="1246362"/>
              <a:chOff x="3988676" y="3799490"/>
              <a:chExt cx="2431600" cy="2194030"/>
            </a:xfrm>
            <a:solidFill>
              <a:schemeClr val="bg1"/>
            </a:solidFill>
          </p:grpSpPr>
          <p:sp>
            <p:nvSpPr>
              <p:cNvPr id="144" name="Rounded Rectangle 19">
                <a:extLst>
                  <a:ext uri="{FF2B5EF4-FFF2-40B4-BE49-F238E27FC236}">
                    <a16:creationId xmlns:a16="http://schemas.microsoft.com/office/drawing/2014/main" id="{295FA0A6-40D5-445F-8232-06BCF8B2C4B3}"/>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ounded Rectangle 20">
                <a:extLst>
                  <a:ext uri="{FF2B5EF4-FFF2-40B4-BE49-F238E27FC236}">
                    <a16:creationId xmlns:a16="http://schemas.microsoft.com/office/drawing/2014/main" id="{2223199D-3B72-49F6-9897-34E2743A54B3}"/>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ounded Rectangle 21">
                <a:extLst>
                  <a:ext uri="{FF2B5EF4-FFF2-40B4-BE49-F238E27FC236}">
                    <a16:creationId xmlns:a16="http://schemas.microsoft.com/office/drawing/2014/main" id="{47BAA554-C9B2-4ED1-89BB-B34D6A3065C4}"/>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ounded Rectangle 22">
                <a:extLst>
                  <a:ext uri="{FF2B5EF4-FFF2-40B4-BE49-F238E27FC236}">
                    <a16:creationId xmlns:a16="http://schemas.microsoft.com/office/drawing/2014/main" id="{976A345E-196F-4EB4-8697-1A870A5E0A66}"/>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8" name="Group 147">
            <a:extLst>
              <a:ext uri="{FF2B5EF4-FFF2-40B4-BE49-F238E27FC236}">
                <a16:creationId xmlns:a16="http://schemas.microsoft.com/office/drawing/2014/main" id="{6BDBEB93-BB7B-4F59-8D07-3EE27072546B}"/>
              </a:ext>
            </a:extLst>
          </p:cNvPr>
          <p:cNvGrpSpPr>
            <a:grpSpLocks noChangeAspect="1"/>
          </p:cNvGrpSpPr>
          <p:nvPr/>
        </p:nvGrpSpPr>
        <p:grpSpPr>
          <a:xfrm>
            <a:off x="418086" y="2667276"/>
            <a:ext cx="179471" cy="180000"/>
            <a:chOff x="3548473" y="1599860"/>
            <a:chExt cx="1910073" cy="1915705"/>
          </a:xfrm>
        </p:grpSpPr>
        <p:sp>
          <p:nvSpPr>
            <p:cNvPr id="149" name="Freeform 9">
              <a:extLst>
                <a:ext uri="{FF2B5EF4-FFF2-40B4-BE49-F238E27FC236}">
                  <a16:creationId xmlns:a16="http://schemas.microsoft.com/office/drawing/2014/main" id="{26E72155-F8BA-46B6-881B-83B8128E7C15}"/>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50" name="Group 149">
              <a:extLst>
                <a:ext uri="{FF2B5EF4-FFF2-40B4-BE49-F238E27FC236}">
                  <a16:creationId xmlns:a16="http://schemas.microsoft.com/office/drawing/2014/main" id="{0BC30410-0438-4329-B84B-96F42A3C48A0}"/>
                </a:ext>
              </a:extLst>
            </p:cNvPr>
            <p:cNvGrpSpPr/>
            <p:nvPr/>
          </p:nvGrpSpPr>
          <p:grpSpPr>
            <a:xfrm>
              <a:off x="3883803" y="1923392"/>
              <a:ext cx="1106914" cy="1246362"/>
              <a:chOff x="3988676" y="3799490"/>
              <a:chExt cx="2431600" cy="2194030"/>
            </a:xfrm>
            <a:solidFill>
              <a:schemeClr val="bg1"/>
            </a:solidFill>
          </p:grpSpPr>
          <p:sp>
            <p:nvSpPr>
              <p:cNvPr id="151" name="Rounded Rectangle 19">
                <a:extLst>
                  <a:ext uri="{FF2B5EF4-FFF2-40B4-BE49-F238E27FC236}">
                    <a16:creationId xmlns:a16="http://schemas.microsoft.com/office/drawing/2014/main" id="{0B4EB8FA-BCE5-41DB-A39C-19F49086E2D0}"/>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ounded Rectangle 20">
                <a:extLst>
                  <a:ext uri="{FF2B5EF4-FFF2-40B4-BE49-F238E27FC236}">
                    <a16:creationId xmlns:a16="http://schemas.microsoft.com/office/drawing/2014/main" id="{1F30AD02-F9AB-4CFB-8F93-E1ABF14A0CB3}"/>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Rounded Rectangle 21">
                <a:extLst>
                  <a:ext uri="{FF2B5EF4-FFF2-40B4-BE49-F238E27FC236}">
                    <a16:creationId xmlns:a16="http://schemas.microsoft.com/office/drawing/2014/main" id="{D5533B14-95E3-4ED9-823D-49400C9DF1AD}"/>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Rounded Rectangle 22">
                <a:extLst>
                  <a:ext uri="{FF2B5EF4-FFF2-40B4-BE49-F238E27FC236}">
                    <a16:creationId xmlns:a16="http://schemas.microsoft.com/office/drawing/2014/main" id="{289143AD-4E51-4566-94B6-6B2ECA0143E0}"/>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5" name="Group 154">
            <a:extLst>
              <a:ext uri="{FF2B5EF4-FFF2-40B4-BE49-F238E27FC236}">
                <a16:creationId xmlns:a16="http://schemas.microsoft.com/office/drawing/2014/main" id="{927A4F80-9C1F-4C7F-A1EE-65FFDEF1BC06}"/>
              </a:ext>
            </a:extLst>
          </p:cNvPr>
          <p:cNvGrpSpPr>
            <a:grpSpLocks noChangeAspect="1"/>
          </p:cNvGrpSpPr>
          <p:nvPr/>
        </p:nvGrpSpPr>
        <p:grpSpPr>
          <a:xfrm>
            <a:off x="7172483" y="2656292"/>
            <a:ext cx="179471" cy="180000"/>
            <a:chOff x="595451" y="1569210"/>
            <a:chExt cx="1910073" cy="1915705"/>
          </a:xfrm>
        </p:grpSpPr>
        <p:sp>
          <p:nvSpPr>
            <p:cNvPr id="156" name="Freeform 3">
              <a:extLst>
                <a:ext uri="{FF2B5EF4-FFF2-40B4-BE49-F238E27FC236}">
                  <a16:creationId xmlns:a16="http://schemas.microsoft.com/office/drawing/2014/main" id="{311C0F00-8734-456E-8F73-CAFDD51B2CDC}"/>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157" name="Freeform 28">
              <a:extLst>
                <a:ext uri="{FF2B5EF4-FFF2-40B4-BE49-F238E27FC236}">
                  <a16:creationId xmlns:a16="http://schemas.microsoft.com/office/drawing/2014/main" id="{E21DB193-26D5-4EDF-A6F7-48630EF630D5}"/>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158" name="Group 157">
            <a:extLst>
              <a:ext uri="{FF2B5EF4-FFF2-40B4-BE49-F238E27FC236}">
                <a16:creationId xmlns:a16="http://schemas.microsoft.com/office/drawing/2014/main" id="{9E889492-67CF-4DB9-88FE-404C6A4E20B0}"/>
              </a:ext>
            </a:extLst>
          </p:cNvPr>
          <p:cNvGrpSpPr>
            <a:grpSpLocks noChangeAspect="1"/>
          </p:cNvGrpSpPr>
          <p:nvPr/>
        </p:nvGrpSpPr>
        <p:grpSpPr>
          <a:xfrm>
            <a:off x="410819" y="2882348"/>
            <a:ext cx="179471" cy="180000"/>
            <a:chOff x="6570195" y="1553444"/>
            <a:chExt cx="1910073" cy="1915705"/>
          </a:xfrm>
        </p:grpSpPr>
        <p:sp>
          <p:nvSpPr>
            <p:cNvPr id="159" name="Freeform 6">
              <a:extLst>
                <a:ext uri="{FF2B5EF4-FFF2-40B4-BE49-F238E27FC236}">
                  <a16:creationId xmlns:a16="http://schemas.microsoft.com/office/drawing/2014/main" id="{30FDE554-CE66-44F0-B304-9BC1A9C24F6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60" name="Group 159">
              <a:extLst>
                <a:ext uri="{FF2B5EF4-FFF2-40B4-BE49-F238E27FC236}">
                  <a16:creationId xmlns:a16="http://schemas.microsoft.com/office/drawing/2014/main" id="{63B1A1EB-73C3-4629-B002-11DED020C4DD}"/>
                </a:ext>
              </a:extLst>
            </p:cNvPr>
            <p:cNvGrpSpPr/>
            <p:nvPr/>
          </p:nvGrpSpPr>
          <p:grpSpPr>
            <a:xfrm>
              <a:off x="7011523" y="1986818"/>
              <a:ext cx="1027423" cy="1110244"/>
              <a:chOff x="-3007618" y="3907164"/>
              <a:chExt cx="728662" cy="787400"/>
            </a:xfrm>
          </p:grpSpPr>
          <p:sp>
            <p:nvSpPr>
              <p:cNvPr id="161" name="Freeform 19">
                <a:extLst>
                  <a:ext uri="{FF2B5EF4-FFF2-40B4-BE49-F238E27FC236}">
                    <a16:creationId xmlns:a16="http://schemas.microsoft.com/office/drawing/2014/main" id="{C312814C-F439-4E97-A9CD-3C76DB9BB716}"/>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2" name="Freeform 20">
                <a:extLst>
                  <a:ext uri="{FF2B5EF4-FFF2-40B4-BE49-F238E27FC236}">
                    <a16:creationId xmlns:a16="http://schemas.microsoft.com/office/drawing/2014/main" id="{E8B202F2-43DC-4956-94FF-038D18025891}"/>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3" name="Freeform 21">
                <a:extLst>
                  <a:ext uri="{FF2B5EF4-FFF2-40B4-BE49-F238E27FC236}">
                    <a16:creationId xmlns:a16="http://schemas.microsoft.com/office/drawing/2014/main" id="{C45D8C78-522D-4BC4-A066-B7F8A2B0B85B}"/>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4" name="Freeform 22">
                <a:extLst>
                  <a:ext uri="{FF2B5EF4-FFF2-40B4-BE49-F238E27FC236}">
                    <a16:creationId xmlns:a16="http://schemas.microsoft.com/office/drawing/2014/main" id="{8F9A4528-F84B-484E-9F41-B705503B3C71}"/>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5" name="Freeform 23">
                <a:extLst>
                  <a:ext uri="{FF2B5EF4-FFF2-40B4-BE49-F238E27FC236}">
                    <a16:creationId xmlns:a16="http://schemas.microsoft.com/office/drawing/2014/main" id="{88C9088C-6D24-431E-83FC-4CB620301211}"/>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6" name="Freeform 24">
                <a:extLst>
                  <a:ext uri="{FF2B5EF4-FFF2-40B4-BE49-F238E27FC236}">
                    <a16:creationId xmlns:a16="http://schemas.microsoft.com/office/drawing/2014/main" id="{42DB4E93-59A3-4006-BC4A-FB756BA61D8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67" name="Group 166">
            <a:extLst>
              <a:ext uri="{FF2B5EF4-FFF2-40B4-BE49-F238E27FC236}">
                <a16:creationId xmlns:a16="http://schemas.microsoft.com/office/drawing/2014/main" id="{06B55184-C7FC-4919-AE50-BA85C476E00E}"/>
              </a:ext>
            </a:extLst>
          </p:cNvPr>
          <p:cNvGrpSpPr>
            <a:grpSpLocks noChangeAspect="1"/>
          </p:cNvGrpSpPr>
          <p:nvPr/>
        </p:nvGrpSpPr>
        <p:grpSpPr>
          <a:xfrm>
            <a:off x="7174642" y="2877360"/>
            <a:ext cx="179471" cy="180000"/>
            <a:chOff x="6570195" y="1553444"/>
            <a:chExt cx="1910073" cy="1915705"/>
          </a:xfrm>
        </p:grpSpPr>
        <p:sp>
          <p:nvSpPr>
            <p:cNvPr id="168" name="Freeform 6">
              <a:extLst>
                <a:ext uri="{FF2B5EF4-FFF2-40B4-BE49-F238E27FC236}">
                  <a16:creationId xmlns:a16="http://schemas.microsoft.com/office/drawing/2014/main" id="{3DB63897-04D6-4F3C-9934-3AF90BD07DA7}"/>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69" name="Group 168">
              <a:extLst>
                <a:ext uri="{FF2B5EF4-FFF2-40B4-BE49-F238E27FC236}">
                  <a16:creationId xmlns:a16="http://schemas.microsoft.com/office/drawing/2014/main" id="{2B2071AA-93B4-4DEC-BEF2-28945312A5EB}"/>
                </a:ext>
              </a:extLst>
            </p:cNvPr>
            <p:cNvGrpSpPr/>
            <p:nvPr/>
          </p:nvGrpSpPr>
          <p:grpSpPr>
            <a:xfrm>
              <a:off x="7011523" y="1986818"/>
              <a:ext cx="1027423" cy="1110244"/>
              <a:chOff x="-3007618" y="3907164"/>
              <a:chExt cx="728662" cy="787400"/>
            </a:xfrm>
          </p:grpSpPr>
          <p:sp>
            <p:nvSpPr>
              <p:cNvPr id="170" name="Freeform 19">
                <a:extLst>
                  <a:ext uri="{FF2B5EF4-FFF2-40B4-BE49-F238E27FC236}">
                    <a16:creationId xmlns:a16="http://schemas.microsoft.com/office/drawing/2014/main" id="{B69ED02D-F8C8-49D0-B533-8A703914CEB3}"/>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1" name="Freeform 20">
                <a:extLst>
                  <a:ext uri="{FF2B5EF4-FFF2-40B4-BE49-F238E27FC236}">
                    <a16:creationId xmlns:a16="http://schemas.microsoft.com/office/drawing/2014/main" id="{BDE0CE9F-D062-489A-B6EA-CAD5D78E0024}"/>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2" name="Freeform 21">
                <a:extLst>
                  <a:ext uri="{FF2B5EF4-FFF2-40B4-BE49-F238E27FC236}">
                    <a16:creationId xmlns:a16="http://schemas.microsoft.com/office/drawing/2014/main" id="{5AE6CA79-1297-4E62-AF38-15F20051A788}"/>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3" name="Freeform 22">
                <a:extLst>
                  <a:ext uri="{FF2B5EF4-FFF2-40B4-BE49-F238E27FC236}">
                    <a16:creationId xmlns:a16="http://schemas.microsoft.com/office/drawing/2014/main" id="{A84D3745-0072-4069-958C-90D3A743E176}"/>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4" name="Freeform 23">
                <a:extLst>
                  <a:ext uri="{FF2B5EF4-FFF2-40B4-BE49-F238E27FC236}">
                    <a16:creationId xmlns:a16="http://schemas.microsoft.com/office/drawing/2014/main" id="{0E552C44-29E2-4957-9B3C-1D53B6408A7B}"/>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5" name="Freeform 24">
                <a:extLst>
                  <a:ext uri="{FF2B5EF4-FFF2-40B4-BE49-F238E27FC236}">
                    <a16:creationId xmlns:a16="http://schemas.microsoft.com/office/drawing/2014/main" id="{A86FA3AD-43C1-495D-84E3-DE199EBCB311}"/>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76" name="Group 175">
            <a:extLst>
              <a:ext uri="{FF2B5EF4-FFF2-40B4-BE49-F238E27FC236}">
                <a16:creationId xmlns:a16="http://schemas.microsoft.com/office/drawing/2014/main" id="{6614E01D-D0E4-4B41-A4D3-84A38EAAF14E}"/>
              </a:ext>
            </a:extLst>
          </p:cNvPr>
          <p:cNvGrpSpPr>
            <a:grpSpLocks noChangeAspect="1"/>
          </p:cNvGrpSpPr>
          <p:nvPr/>
        </p:nvGrpSpPr>
        <p:grpSpPr>
          <a:xfrm>
            <a:off x="415128" y="3112366"/>
            <a:ext cx="179471" cy="180000"/>
            <a:chOff x="6570195" y="1553444"/>
            <a:chExt cx="1910073" cy="1915705"/>
          </a:xfrm>
        </p:grpSpPr>
        <p:sp>
          <p:nvSpPr>
            <p:cNvPr id="177" name="Freeform 6">
              <a:extLst>
                <a:ext uri="{FF2B5EF4-FFF2-40B4-BE49-F238E27FC236}">
                  <a16:creationId xmlns:a16="http://schemas.microsoft.com/office/drawing/2014/main" id="{57F35047-D80E-4110-AB6D-2766EA1CAA2A}"/>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78" name="Group 177">
              <a:extLst>
                <a:ext uri="{FF2B5EF4-FFF2-40B4-BE49-F238E27FC236}">
                  <a16:creationId xmlns:a16="http://schemas.microsoft.com/office/drawing/2014/main" id="{B6A1F905-466C-4454-B4BF-0022411571EB}"/>
                </a:ext>
              </a:extLst>
            </p:cNvPr>
            <p:cNvGrpSpPr/>
            <p:nvPr/>
          </p:nvGrpSpPr>
          <p:grpSpPr>
            <a:xfrm>
              <a:off x="7011523" y="1986818"/>
              <a:ext cx="1027423" cy="1110244"/>
              <a:chOff x="-3007618" y="3907164"/>
              <a:chExt cx="728662" cy="787400"/>
            </a:xfrm>
          </p:grpSpPr>
          <p:sp>
            <p:nvSpPr>
              <p:cNvPr id="179" name="Freeform 19">
                <a:extLst>
                  <a:ext uri="{FF2B5EF4-FFF2-40B4-BE49-F238E27FC236}">
                    <a16:creationId xmlns:a16="http://schemas.microsoft.com/office/drawing/2014/main" id="{1BDC496C-CC3F-4A01-89FA-B637137365F0}"/>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0" name="Freeform 20">
                <a:extLst>
                  <a:ext uri="{FF2B5EF4-FFF2-40B4-BE49-F238E27FC236}">
                    <a16:creationId xmlns:a16="http://schemas.microsoft.com/office/drawing/2014/main" id="{9F8C6D99-8B73-4EEB-9F28-7EE31F65AFF9}"/>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1" name="Freeform 21">
                <a:extLst>
                  <a:ext uri="{FF2B5EF4-FFF2-40B4-BE49-F238E27FC236}">
                    <a16:creationId xmlns:a16="http://schemas.microsoft.com/office/drawing/2014/main" id="{2F23D05B-BE56-4D16-B1C1-4EE04637FCFC}"/>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2" name="Freeform 22">
                <a:extLst>
                  <a:ext uri="{FF2B5EF4-FFF2-40B4-BE49-F238E27FC236}">
                    <a16:creationId xmlns:a16="http://schemas.microsoft.com/office/drawing/2014/main" id="{78FB1CEC-8F4E-490F-B480-701A61DAA9D7}"/>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3" name="Freeform 23">
                <a:extLst>
                  <a:ext uri="{FF2B5EF4-FFF2-40B4-BE49-F238E27FC236}">
                    <a16:creationId xmlns:a16="http://schemas.microsoft.com/office/drawing/2014/main" id="{7BD3781C-BA25-4827-95B4-2F5BAA5E2DB0}"/>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4" name="Freeform 24">
                <a:extLst>
                  <a:ext uri="{FF2B5EF4-FFF2-40B4-BE49-F238E27FC236}">
                    <a16:creationId xmlns:a16="http://schemas.microsoft.com/office/drawing/2014/main" id="{4314B7CB-065E-4F93-82AB-86D24B3B4069}"/>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85" name="Group 184">
            <a:extLst>
              <a:ext uri="{FF2B5EF4-FFF2-40B4-BE49-F238E27FC236}">
                <a16:creationId xmlns:a16="http://schemas.microsoft.com/office/drawing/2014/main" id="{DF4B27CD-94DF-4BF4-AC87-BB485A3399E9}"/>
              </a:ext>
            </a:extLst>
          </p:cNvPr>
          <p:cNvGrpSpPr>
            <a:grpSpLocks noChangeAspect="1"/>
          </p:cNvGrpSpPr>
          <p:nvPr/>
        </p:nvGrpSpPr>
        <p:grpSpPr>
          <a:xfrm>
            <a:off x="7175746" y="3094948"/>
            <a:ext cx="179471" cy="180000"/>
            <a:chOff x="6570195" y="1553444"/>
            <a:chExt cx="1910073" cy="1915705"/>
          </a:xfrm>
        </p:grpSpPr>
        <p:sp>
          <p:nvSpPr>
            <p:cNvPr id="186" name="Freeform 6">
              <a:extLst>
                <a:ext uri="{FF2B5EF4-FFF2-40B4-BE49-F238E27FC236}">
                  <a16:creationId xmlns:a16="http://schemas.microsoft.com/office/drawing/2014/main" id="{2794EB2D-55F9-467C-8BAF-4351E8AAA1C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87" name="Group 186">
              <a:extLst>
                <a:ext uri="{FF2B5EF4-FFF2-40B4-BE49-F238E27FC236}">
                  <a16:creationId xmlns:a16="http://schemas.microsoft.com/office/drawing/2014/main" id="{7EF47DB5-EF71-470B-A5EA-7800A5A7683A}"/>
                </a:ext>
              </a:extLst>
            </p:cNvPr>
            <p:cNvGrpSpPr/>
            <p:nvPr/>
          </p:nvGrpSpPr>
          <p:grpSpPr>
            <a:xfrm>
              <a:off x="7011523" y="1986818"/>
              <a:ext cx="1027423" cy="1110244"/>
              <a:chOff x="-3007618" y="3907164"/>
              <a:chExt cx="728662" cy="787400"/>
            </a:xfrm>
          </p:grpSpPr>
          <p:sp>
            <p:nvSpPr>
              <p:cNvPr id="188" name="Freeform 19">
                <a:extLst>
                  <a:ext uri="{FF2B5EF4-FFF2-40B4-BE49-F238E27FC236}">
                    <a16:creationId xmlns:a16="http://schemas.microsoft.com/office/drawing/2014/main" id="{E022A509-07B8-48EF-BB47-A5257B945E83}"/>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9" name="Freeform 20">
                <a:extLst>
                  <a:ext uri="{FF2B5EF4-FFF2-40B4-BE49-F238E27FC236}">
                    <a16:creationId xmlns:a16="http://schemas.microsoft.com/office/drawing/2014/main" id="{A93AA1E8-B394-48A4-A2B6-52E22146F8EE}"/>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0" name="Freeform 21">
                <a:extLst>
                  <a:ext uri="{FF2B5EF4-FFF2-40B4-BE49-F238E27FC236}">
                    <a16:creationId xmlns:a16="http://schemas.microsoft.com/office/drawing/2014/main" id="{390BCA27-678A-4EC3-92B0-B7A31C5893B6}"/>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1" name="Freeform 22">
                <a:extLst>
                  <a:ext uri="{FF2B5EF4-FFF2-40B4-BE49-F238E27FC236}">
                    <a16:creationId xmlns:a16="http://schemas.microsoft.com/office/drawing/2014/main" id="{F7BC3432-1A7C-4CF4-BE15-6101FA7ED210}"/>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2" name="Freeform 23">
                <a:extLst>
                  <a:ext uri="{FF2B5EF4-FFF2-40B4-BE49-F238E27FC236}">
                    <a16:creationId xmlns:a16="http://schemas.microsoft.com/office/drawing/2014/main" id="{4D0E7EFC-3D6D-4746-8282-111C1907BB3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3" name="Freeform 24">
                <a:extLst>
                  <a:ext uri="{FF2B5EF4-FFF2-40B4-BE49-F238E27FC236}">
                    <a16:creationId xmlns:a16="http://schemas.microsoft.com/office/drawing/2014/main" id="{D482CE0F-1E07-4E5C-AE9C-CA682656B338}"/>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94" name="Group 193">
            <a:extLst>
              <a:ext uri="{FF2B5EF4-FFF2-40B4-BE49-F238E27FC236}">
                <a16:creationId xmlns:a16="http://schemas.microsoft.com/office/drawing/2014/main" id="{D6A568FB-B8B3-458F-A375-F0972801A997}"/>
              </a:ext>
            </a:extLst>
          </p:cNvPr>
          <p:cNvGrpSpPr>
            <a:grpSpLocks noChangeAspect="1"/>
          </p:cNvGrpSpPr>
          <p:nvPr/>
        </p:nvGrpSpPr>
        <p:grpSpPr>
          <a:xfrm>
            <a:off x="7181109" y="3304109"/>
            <a:ext cx="179471" cy="180000"/>
            <a:chOff x="6570195" y="1553444"/>
            <a:chExt cx="1910073" cy="1915705"/>
          </a:xfrm>
        </p:grpSpPr>
        <p:sp>
          <p:nvSpPr>
            <p:cNvPr id="195" name="Freeform 6">
              <a:extLst>
                <a:ext uri="{FF2B5EF4-FFF2-40B4-BE49-F238E27FC236}">
                  <a16:creationId xmlns:a16="http://schemas.microsoft.com/office/drawing/2014/main" id="{0DB61405-20C4-4FF6-B69B-D4F899E79E8A}"/>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96" name="Group 195">
              <a:extLst>
                <a:ext uri="{FF2B5EF4-FFF2-40B4-BE49-F238E27FC236}">
                  <a16:creationId xmlns:a16="http://schemas.microsoft.com/office/drawing/2014/main" id="{1D49C888-6EB5-467B-AD1D-061D61A24052}"/>
                </a:ext>
              </a:extLst>
            </p:cNvPr>
            <p:cNvGrpSpPr/>
            <p:nvPr/>
          </p:nvGrpSpPr>
          <p:grpSpPr>
            <a:xfrm>
              <a:off x="7011523" y="1986818"/>
              <a:ext cx="1027423" cy="1110244"/>
              <a:chOff x="-3007618" y="3907164"/>
              <a:chExt cx="728662" cy="787400"/>
            </a:xfrm>
          </p:grpSpPr>
          <p:sp>
            <p:nvSpPr>
              <p:cNvPr id="197" name="Freeform 19">
                <a:extLst>
                  <a:ext uri="{FF2B5EF4-FFF2-40B4-BE49-F238E27FC236}">
                    <a16:creationId xmlns:a16="http://schemas.microsoft.com/office/drawing/2014/main" id="{94D21D3A-65A0-43D1-8D0B-16D527A62666}"/>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8" name="Freeform 20">
                <a:extLst>
                  <a:ext uri="{FF2B5EF4-FFF2-40B4-BE49-F238E27FC236}">
                    <a16:creationId xmlns:a16="http://schemas.microsoft.com/office/drawing/2014/main" id="{BB4278FF-D1A0-4B73-99D6-1F46788D02F6}"/>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9" name="Freeform 21">
                <a:extLst>
                  <a:ext uri="{FF2B5EF4-FFF2-40B4-BE49-F238E27FC236}">
                    <a16:creationId xmlns:a16="http://schemas.microsoft.com/office/drawing/2014/main" id="{3FC55906-6941-4D93-A335-5012CF853564}"/>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0" name="Freeform 22">
                <a:extLst>
                  <a:ext uri="{FF2B5EF4-FFF2-40B4-BE49-F238E27FC236}">
                    <a16:creationId xmlns:a16="http://schemas.microsoft.com/office/drawing/2014/main" id="{974DF267-8E1D-4DE1-A608-C85012756BBC}"/>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1" name="Freeform 23">
                <a:extLst>
                  <a:ext uri="{FF2B5EF4-FFF2-40B4-BE49-F238E27FC236}">
                    <a16:creationId xmlns:a16="http://schemas.microsoft.com/office/drawing/2014/main" id="{A17D0472-304E-4256-9FE3-78F6D62C4F6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2" name="Freeform 24">
                <a:extLst>
                  <a:ext uri="{FF2B5EF4-FFF2-40B4-BE49-F238E27FC236}">
                    <a16:creationId xmlns:a16="http://schemas.microsoft.com/office/drawing/2014/main" id="{8C5138A9-3EFE-4113-8B3D-F89A3842432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203" name="Group 202">
            <a:extLst>
              <a:ext uri="{FF2B5EF4-FFF2-40B4-BE49-F238E27FC236}">
                <a16:creationId xmlns:a16="http://schemas.microsoft.com/office/drawing/2014/main" id="{BAFFE8EA-D306-4743-9CAA-6CCDD65DBCD5}"/>
              </a:ext>
            </a:extLst>
          </p:cNvPr>
          <p:cNvGrpSpPr>
            <a:grpSpLocks noChangeAspect="1"/>
          </p:cNvGrpSpPr>
          <p:nvPr/>
        </p:nvGrpSpPr>
        <p:grpSpPr>
          <a:xfrm>
            <a:off x="418086" y="3333689"/>
            <a:ext cx="179471" cy="180000"/>
            <a:chOff x="9536497" y="1553443"/>
            <a:chExt cx="1910073" cy="1915705"/>
          </a:xfrm>
        </p:grpSpPr>
        <p:sp>
          <p:nvSpPr>
            <p:cNvPr id="204" name="Freeform 12">
              <a:extLst>
                <a:ext uri="{FF2B5EF4-FFF2-40B4-BE49-F238E27FC236}">
                  <a16:creationId xmlns:a16="http://schemas.microsoft.com/office/drawing/2014/main" id="{034CDF95-F7FF-4A88-A532-1E168376AF71}"/>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05" name="Group 204">
              <a:extLst>
                <a:ext uri="{FF2B5EF4-FFF2-40B4-BE49-F238E27FC236}">
                  <a16:creationId xmlns:a16="http://schemas.microsoft.com/office/drawing/2014/main" id="{584F3C7C-D8E6-4BF4-BD69-5F9C66C65EDA}"/>
                </a:ext>
              </a:extLst>
            </p:cNvPr>
            <p:cNvGrpSpPr/>
            <p:nvPr/>
          </p:nvGrpSpPr>
          <p:grpSpPr>
            <a:xfrm>
              <a:off x="9852857" y="1878424"/>
              <a:ext cx="1348396" cy="1333048"/>
              <a:chOff x="-4875599" y="1901075"/>
              <a:chExt cx="4025512" cy="4562642"/>
            </a:xfrm>
          </p:grpSpPr>
          <p:grpSp>
            <p:nvGrpSpPr>
              <p:cNvPr id="206" name="Group 205">
                <a:extLst>
                  <a:ext uri="{FF2B5EF4-FFF2-40B4-BE49-F238E27FC236}">
                    <a16:creationId xmlns:a16="http://schemas.microsoft.com/office/drawing/2014/main" id="{CE164297-38BD-407B-A007-82EBE4570510}"/>
                  </a:ext>
                </a:extLst>
              </p:cNvPr>
              <p:cNvGrpSpPr/>
              <p:nvPr/>
            </p:nvGrpSpPr>
            <p:grpSpPr>
              <a:xfrm>
                <a:off x="-4875599" y="1923394"/>
                <a:ext cx="1817606" cy="4540323"/>
                <a:chOff x="-4875599" y="1923394"/>
                <a:chExt cx="1817606" cy="4540323"/>
              </a:xfrm>
            </p:grpSpPr>
            <p:sp>
              <p:nvSpPr>
                <p:cNvPr id="215" name="Freeform 1024">
                  <a:extLst>
                    <a:ext uri="{FF2B5EF4-FFF2-40B4-BE49-F238E27FC236}">
                      <a16:creationId xmlns:a16="http://schemas.microsoft.com/office/drawing/2014/main" id="{95267D48-7BC5-4652-BF9F-929A15BDE6C6}"/>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a:extLst>
                    <a:ext uri="{FF2B5EF4-FFF2-40B4-BE49-F238E27FC236}">
                      <a16:creationId xmlns:a16="http://schemas.microsoft.com/office/drawing/2014/main" id="{298B9EFE-1823-4E4F-95B3-4BD1D6B24AB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90B8FAE9-1148-4537-B3FB-B4B6C143FF2E}"/>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Moon 217">
                  <a:extLst>
                    <a:ext uri="{FF2B5EF4-FFF2-40B4-BE49-F238E27FC236}">
                      <a16:creationId xmlns:a16="http://schemas.microsoft.com/office/drawing/2014/main" id="{BE1FA962-E263-48B3-BFCD-81EE06F5CBF7}"/>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Rectangle 1033">
                  <a:extLst>
                    <a:ext uri="{FF2B5EF4-FFF2-40B4-BE49-F238E27FC236}">
                      <a16:creationId xmlns:a16="http://schemas.microsoft.com/office/drawing/2014/main" id="{27012A2C-E8DA-42B9-8989-AB75FB97D807}"/>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95F44C35-C932-470A-A807-B148CB175FF7}"/>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Freeform 1039">
                  <a:extLst>
                    <a:ext uri="{FF2B5EF4-FFF2-40B4-BE49-F238E27FC236}">
                      <a16:creationId xmlns:a16="http://schemas.microsoft.com/office/drawing/2014/main" id="{69461980-D794-4DE3-824D-081D5798BDC8}"/>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7" name="Group 206">
                <a:extLst>
                  <a:ext uri="{FF2B5EF4-FFF2-40B4-BE49-F238E27FC236}">
                    <a16:creationId xmlns:a16="http://schemas.microsoft.com/office/drawing/2014/main" id="{0DC69644-9587-46B7-9727-EFD700342B2B}"/>
                  </a:ext>
                </a:extLst>
              </p:cNvPr>
              <p:cNvGrpSpPr/>
              <p:nvPr/>
            </p:nvGrpSpPr>
            <p:grpSpPr>
              <a:xfrm flipH="1">
                <a:off x="-2667693" y="1901075"/>
                <a:ext cx="1817606" cy="4540323"/>
                <a:chOff x="-4875599" y="1923394"/>
                <a:chExt cx="1817606" cy="4540323"/>
              </a:xfrm>
            </p:grpSpPr>
            <p:sp>
              <p:nvSpPr>
                <p:cNvPr id="208" name="Freeform 57">
                  <a:extLst>
                    <a:ext uri="{FF2B5EF4-FFF2-40B4-BE49-F238E27FC236}">
                      <a16:creationId xmlns:a16="http://schemas.microsoft.com/office/drawing/2014/main" id="{1E912FDB-C858-4ECC-8ADE-995035F0FAEE}"/>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Oval 208">
                  <a:extLst>
                    <a:ext uri="{FF2B5EF4-FFF2-40B4-BE49-F238E27FC236}">
                      <a16:creationId xmlns:a16="http://schemas.microsoft.com/office/drawing/2014/main" id="{CEA01F26-8176-4F30-8E41-393FFA2FB95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9305888D-12C4-453C-A9F0-3045B8EF30D3}"/>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Moon 210">
                  <a:extLst>
                    <a:ext uri="{FF2B5EF4-FFF2-40B4-BE49-F238E27FC236}">
                      <a16:creationId xmlns:a16="http://schemas.microsoft.com/office/drawing/2014/main" id="{7D3B41DF-36B8-46D0-BA26-6C457BFD0B39}"/>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1033">
                  <a:extLst>
                    <a:ext uri="{FF2B5EF4-FFF2-40B4-BE49-F238E27FC236}">
                      <a16:creationId xmlns:a16="http://schemas.microsoft.com/office/drawing/2014/main" id="{BBD91CD0-3217-4560-B882-92B8A7FC462D}"/>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Rectangle 212">
                  <a:extLst>
                    <a:ext uri="{FF2B5EF4-FFF2-40B4-BE49-F238E27FC236}">
                      <a16:creationId xmlns:a16="http://schemas.microsoft.com/office/drawing/2014/main" id="{2A709524-9641-4833-AA67-AC0E4F504D7A}"/>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Freeform 63">
                  <a:extLst>
                    <a:ext uri="{FF2B5EF4-FFF2-40B4-BE49-F238E27FC236}">
                      <a16:creationId xmlns:a16="http://schemas.microsoft.com/office/drawing/2014/main" id="{4C550E3D-A462-4D05-A33B-BBAD1F97BCDD}"/>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22" name="Group 221">
            <a:extLst>
              <a:ext uri="{FF2B5EF4-FFF2-40B4-BE49-F238E27FC236}">
                <a16:creationId xmlns:a16="http://schemas.microsoft.com/office/drawing/2014/main" id="{725AC662-AD47-4B00-833E-45EA0E6D77B8}"/>
              </a:ext>
            </a:extLst>
          </p:cNvPr>
          <p:cNvGrpSpPr>
            <a:grpSpLocks noChangeAspect="1"/>
          </p:cNvGrpSpPr>
          <p:nvPr/>
        </p:nvGrpSpPr>
        <p:grpSpPr>
          <a:xfrm>
            <a:off x="420943" y="3543985"/>
            <a:ext cx="179471" cy="180000"/>
            <a:chOff x="3548473" y="1599860"/>
            <a:chExt cx="1910073" cy="1915705"/>
          </a:xfrm>
        </p:grpSpPr>
        <p:sp>
          <p:nvSpPr>
            <p:cNvPr id="223" name="Freeform 9">
              <a:extLst>
                <a:ext uri="{FF2B5EF4-FFF2-40B4-BE49-F238E27FC236}">
                  <a16:creationId xmlns:a16="http://schemas.microsoft.com/office/drawing/2014/main" id="{8C025D06-FDE3-4851-A69F-783C3EDC53EB}"/>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24" name="Group 223">
              <a:extLst>
                <a:ext uri="{FF2B5EF4-FFF2-40B4-BE49-F238E27FC236}">
                  <a16:creationId xmlns:a16="http://schemas.microsoft.com/office/drawing/2014/main" id="{55A2E594-E40B-451A-AF20-348A1BB4B272}"/>
                </a:ext>
              </a:extLst>
            </p:cNvPr>
            <p:cNvGrpSpPr/>
            <p:nvPr/>
          </p:nvGrpSpPr>
          <p:grpSpPr>
            <a:xfrm>
              <a:off x="3883803" y="1923392"/>
              <a:ext cx="1106914" cy="1246362"/>
              <a:chOff x="3988676" y="3799490"/>
              <a:chExt cx="2431600" cy="2194030"/>
            </a:xfrm>
            <a:solidFill>
              <a:schemeClr val="bg1"/>
            </a:solidFill>
          </p:grpSpPr>
          <p:sp>
            <p:nvSpPr>
              <p:cNvPr id="225" name="Rounded Rectangle 19">
                <a:extLst>
                  <a:ext uri="{FF2B5EF4-FFF2-40B4-BE49-F238E27FC236}">
                    <a16:creationId xmlns:a16="http://schemas.microsoft.com/office/drawing/2014/main" id="{D14DE388-0B5B-475D-8678-C25978C8EBA1}"/>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Rounded Rectangle 20">
                <a:extLst>
                  <a:ext uri="{FF2B5EF4-FFF2-40B4-BE49-F238E27FC236}">
                    <a16:creationId xmlns:a16="http://schemas.microsoft.com/office/drawing/2014/main" id="{4DDC43F8-C9A8-40D8-9DEF-4F9197A32D00}"/>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ounded Rectangle 21">
                <a:extLst>
                  <a:ext uri="{FF2B5EF4-FFF2-40B4-BE49-F238E27FC236}">
                    <a16:creationId xmlns:a16="http://schemas.microsoft.com/office/drawing/2014/main" id="{3426A5C8-BE81-4185-B4C7-3DC3EE8FB0D2}"/>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Rounded Rectangle 22">
                <a:extLst>
                  <a:ext uri="{FF2B5EF4-FFF2-40B4-BE49-F238E27FC236}">
                    <a16:creationId xmlns:a16="http://schemas.microsoft.com/office/drawing/2014/main" id="{B825402C-B7B2-475C-A79B-323772DD64C3}"/>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29" name="Group 228">
            <a:extLst>
              <a:ext uri="{FF2B5EF4-FFF2-40B4-BE49-F238E27FC236}">
                <a16:creationId xmlns:a16="http://schemas.microsoft.com/office/drawing/2014/main" id="{508CB3E0-9FFD-444D-96A8-4960D3C84823}"/>
              </a:ext>
            </a:extLst>
          </p:cNvPr>
          <p:cNvGrpSpPr>
            <a:grpSpLocks noChangeAspect="1"/>
          </p:cNvGrpSpPr>
          <p:nvPr/>
        </p:nvGrpSpPr>
        <p:grpSpPr>
          <a:xfrm>
            <a:off x="7183350" y="3518116"/>
            <a:ext cx="179471" cy="180000"/>
            <a:chOff x="6570195" y="1553444"/>
            <a:chExt cx="1910073" cy="1915705"/>
          </a:xfrm>
        </p:grpSpPr>
        <p:sp>
          <p:nvSpPr>
            <p:cNvPr id="230" name="Freeform 6">
              <a:extLst>
                <a:ext uri="{FF2B5EF4-FFF2-40B4-BE49-F238E27FC236}">
                  <a16:creationId xmlns:a16="http://schemas.microsoft.com/office/drawing/2014/main" id="{226EE051-9B72-4FF8-A475-0906A02D505C}"/>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31" name="Group 230">
              <a:extLst>
                <a:ext uri="{FF2B5EF4-FFF2-40B4-BE49-F238E27FC236}">
                  <a16:creationId xmlns:a16="http://schemas.microsoft.com/office/drawing/2014/main" id="{7C91A81A-2FA1-47BE-AAFE-407B0E1E9308}"/>
                </a:ext>
              </a:extLst>
            </p:cNvPr>
            <p:cNvGrpSpPr/>
            <p:nvPr/>
          </p:nvGrpSpPr>
          <p:grpSpPr>
            <a:xfrm>
              <a:off x="7011523" y="1986818"/>
              <a:ext cx="1027423" cy="1110244"/>
              <a:chOff x="-3007618" y="3907164"/>
              <a:chExt cx="728662" cy="787400"/>
            </a:xfrm>
          </p:grpSpPr>
          <p:sp>
            <p:nvSpPr>
              <p:cNvPr id="232" name="Freeform 19">
                <a:extLst>
                  <a:ext uri="{FF2B5EF4-FFF2-40B4-BE49-F238E27FC236}">
                    <a16:creationId xmlns:a16="http://schemas.microsoft.com/office/drawing/2014/main" id="{48E81BFF-E6B8-422B-B5D5-E3B180C476C5}"/>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3" name="Freeform 20">
                <a:extLst>
                  <a:ext uri="{FF2B5EF4-FFF2-40B4-BE49-F238E27FC236}">
                    <a16:creationId xmlns:a16="http://schemas.microsoft.com/office/drawing/2014/main" id="{1FD1580A-2626-4643-B944-99D558ADB585}"/>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4" name="Freeform 21">
                <a:extLst>
                  <a:ext uri="{FF2B5EF4-FFF2-40B4-BE49-F238E27FC236}">
                    <a16:creationId xmlns:a16="http://schemas.microsoft.com/office/drawing/2014/main" id="{32CFD4CC-D9BB-498C-90F6-075C64E93B26}"/>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5" name="Freeform 22">
                <a:extLst>
                  <a:ext uri="{FF2B5EF4-FFF2-40B4-BE49-F238E27FC236}">
                    <a16:creationId xmlns:a16="http://schemas.microsoft.com/office/drawing/2014/main" id="{35FDD90F-F4A0-4438-A5D4-6EA9A493869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6" name="Freeform 23">
                <a:extLst>
                  <a:ext uri="{FF2B5EF4-FFF2-40B4-BE49-F238E27FC236}">
                    <a16:creationId xmlns:a16="http://schemas.microsoft.com/office/drawing/2014/main" id="{8EA39443-6A95-48D6-AB59-811F54AEFA4D}"/>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7" name="Freeform 24">
                <a:extLst>
                  <a:ext uri="{FF2B5EF4-FFF2-40B4-BE49-F238E27FC236}">
                    <a16:creationId xmlns:a16="http://schemas.microsoft.com/office/drawing/2014/main" id="{248522C7-0419-4B6E-8978-0A756A6121C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238" name="Group 237">
            <a:extLst>
              <a:ext uri="{FF2B5EF4-FFF2-40B4-BE49-F238E27FC236}">
                <a16:creationId xmlns:a16="http://schemas.microsoft.com/office/drawing/2014/main" id="{57B87373-3FAD-40B3-A488-A68FA92F24B8}"/>
              </a:ext>
            </a:extLst>
          </p:cNvPr>
          <p:cNvGrpSpPr>
            <a:grpSpLocks noChangeAspect="1"/>
          </p:cNvGrpSpPr>
          <p:nvPr/>
        </p:nvGrpSpPr>
        <p:grpSpPr>
          <a:xfrm>
            <a:off x="415162" y="3763388"/>
            <a:ext cx="179471" cy="180000"/>
            <a:chOff x="9536497" y="1553443"/>
            <a:chExt cx="1910073" cy="1915705"/>
          </a:xfrm>
        </p:grpSpPr>
        <p:sp>
          <p:nvSpPr>
            <p:cNvPr id="239" name="Freeform 12">
              <a:extLst>
                <a:ext uri="{FF2B5EF4-FFF2-40B4-BE49-F238E27FC236}">
                  <a16:creationId xmlns:a16="http://schemas.microsoft.com/office/drawing/2014/main" id="{28605B69-CEC8-4DDE-983D-35D394A08754}"/>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40" name="Group 239">
              <a:extLst>
                <a:ext uri="{FF2B5EF4-FFF2-40B4-BE49-F238E27FC236}">
                  <a16:creationId xmlns:a16="http://schemas.microsoft.com/office/drawing/2014/main" id="{913D2BD9-0A49-4645-B85B-99CB0B303E9F}"/>
                </a:ext>
              </a:extLst>
            </p:cNvPr>
            <p:cNvGrpSpPr/>
            <p:nvPr/>
          </p:nvGrpSpPr>
          <p:grpSpPr>
            <a:xfrm>
              <a:off x="9852857" y="1878424"/>
              <a:ext cx="1348396" cy="1333048"/>
              <a:chOff x="-4875599" y="1901075"/>
              <a:chExt cx="4025512" cy="4562642"/>
            </a:xfrm>
          </p:grpSpPr>
          <p:grpSp>
            <p:nvGrpSpPr>
              <p:cNvPr id="241" name="Group 240">
                <a:extLst>
                  <a:ext uri="{FF2B5EF4-FFF2-40B4-BE49-F238E27FC236}">
                    <a16:creationId xmlns:a16="http://schemas.microsoft.com/office/drawing/2014/main" id="{97196033-E920-476A-A5C4-F85D18252423}"/>
                  </a:ext>
                </a:extLst>
              </p:cNvPr>
              <p:cNvGrpSpPr/>
              <p:nvPr/>
            </p:nvGrpSpPr>
            <p:grpSpPr>
              <a:xfrm>
                <a:off x="-4875599" y="1923394"/>
                <a:ext cx="1817606" cy="4540323"/>
                <a:chOff x="-4875599" y="1923394"/>
                <a:chExt cx="1817606" cy="4540323"/>
              </a:xfrm>
            </p:grpSpPr>
            <p:sp>
              <p:nvSpPr>
                <p:cNvPr id="250" name="Freeform 1024">
                  <a:extLst>
                    <a:ext uri="{FF2B5EF4-FFF2-40B4-BE49-F238E27FC236}">
                      <a16:creationId xmlns:a16="http://schemas.microsoft.com/office/drawing/2014/main" id="{9D3FCB58-55E6-4B50-9D1E-B3F0A827D7B2}"/>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CC38F380-B4AD-4A84-AF0C-ABD2D35EE9F3}"/>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Oval 251">
                  <a:extLst>
                    <a:ext uri="{FF2B5EF4-FFF2-40B4-BE49-F238E27FC236}">
                      <a16:creationId xmlns:a16="http://schemas.microsoft.com/office/drawing/2014/main" id="{0D7BAAE2-8A11-4964-A9B0-FBFB1AEB93C5}"/>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Moon 252">
                  <a:extLst>
                    <a:ext uri="{FF2B5EF4-FFF2-40B4-BE49-F238E27FC236}">
                      <a16:creationId xmlns:a16="http://schemas.microsoft.com/office/drawing/2014/main" id="{958B7CB0-04EA-4F6F-BEF4-8C27EB1A32D0}"/>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Rectangle 1033">
                  <a:extLst>
                    <a:ext uri="{FF2B5EF4-FFF2-40B4-BE49-F238E27FC236}">
                      <a16:creationId xmlns:a16="http://schemas.microsoft.com/office/drawing/2014/main" id="{F5A488D5-8CA1-44D1-B853-BDF08AF40D97}"/>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Rectangle 254">
                  <a:extLst>
                    <a:ext uri="{FF2B5EF4-FFF2-40B4-BE49-F238E27FC236}">
                      <a16:creationId xmlns:a16="http://schemas.microsoft.com/office/drawing/2014/main" id="{795F0FA3-86A8-4BCF-B9E2-5B11B5EECC65}"/>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Freeform 1039">
                  <a:extLst>
                    <a:ext uri="{FF2B5EF4-FFF2-40B4-BE49-F238E27FC236}">
                      <a16:creationId xmlns:a16="http://schemas.microsoft.com/office/drawing/2014/main" id="{261B1B93-D59E-450B-833E-8BEA6D998CB2}"/>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2" name="Group 241">
                <a:extLst>
                  <a:ext uri="{FF2B5EF4-FFF2-40B4-BE49-F238E27FC236}">
                    <a16:creationId xmlns:a16="http://schemas.microsoft.com/office/drawing/2014/main" id="{BBAC07F9-0605-4E81-BC61-63DF27DEB2FD}"/>
                  </a:ext>
                </a:extLst>
              </p:cNvPr>
              <p:cNvGrpSpPr/>
              <p:nvPr/>
            </p:nvGrpSpPr>
            <p:grpSpPr>
              <a:xfrm flipH="1">
                <a:off x="-2667693" y="1901075"/>
                <a:ext cx="1817606" cy="4540323"/>
                <a:chOff x="-4875599" y="1923394"/>
                <a:chExt cx="1817606" cy="4540323"/>
              </a:xfrm>
            </p:grpSpPr>
            <p:sp>
              <p:nvSpPr>
                <p:cNvPr id="243" name="Freeform 57">
                  <a:extLst>
                    <a:ext uri="{FF2B5EF4-FFF2-40B4-BE49-F238E27FC236}">
                      <a16:creationId xmlns:a16="http://schemas.microsoft.com/office/drawing/2014/main" id="{5ADC417F-9BFB-4282-9541-6C21C5E08140}"/>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id="{C3581012-08B0-4C47-BF44-1761395A734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Oval 244">
                  <a:extLst>
                    <a:ext uri="{FF2B5EF4-FFF2-40B4-BE49-F238E27FC236}">
                      <a16:creationId xmlns:a16="http://schemas.microsoft.com/office/drawing/2014/main" id="{937A0770-A341-4756-906A-49CE9775339F}"/>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Moon 245">
                  <a:extLst>
                    <a:ext uri="{FF2B5EF4-FFF2-40B4-BE49-F238E27FC236}">
                      <a16:creationId xmlns:a16="http://schemas.microsoft.com/office/drawing/2014/main" id="{BC137CA2-7D2C-4418-A75D-6E8DAD180041}"/>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Rectangle 1033">
                  <a:extLst>
                    <a:ext uri="{FF2B5EF4-FFF2-40B4-BE49-F238E27FC236}">
                      <a16:creationId xmlns:a16="http://schemas.microsoft.com/office/drawing/2014/main" id="{3BF44943-69F0-4043-9502-4D63A343DD8A}"/>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30486913-2E28-49C0-B6BC-973790B1BBF4}"/>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Freeform 63">
                  <a:extLst>
                    <a:ext uri="{FF2B5EF4-FFF2-40B4-BE49-F238E27FC236}">
                      <a16:creationId xmlns:a16="http://schemas.microsoft.com/office/drawing/2014/main" id="{D226ABDE-5075-4814-B8C5-9EF74A421EB7}"/>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57" name="Group 256">
            <a:extLst>
              <a:ext uri="{FF2B5EF4-FFF2-40B4-BE49-F238E27FC236}">
                <a16:creationId xmlns:a16="http://schemas.microsoft.com/office/drawing/2014/main" id="{50D92106-C84E-4018-AFA3-C91DE51DC396}"/>
              </a:ext>
            </a:extLst>
          </p:cNvPr>
          <p:cNvGrpSpPr>
            <a:grpSpLocks noChangeAspect="1"/>
          </p:cNvGrpSpPr>
          <p:nvPr/>
        </p:nvGrpSpPr>
        <p:grpSpPr>
          <a:xfrm>
            <a:off x="7175759" y="3731028"/>
            <a:ext cx="179471" cy="180000"/>
            <a:chOff x="595451" y="1569210"/>
            <a:chExt cx="1910073" cy="1915705"/>
          </a:xfrm>
        </p:grpSpPr>
        <p:sp>
          <p:nvSpPr>
            <p:cNvPr id="258" name="Freeform 3">
              <a:extLst>
                <a:ext uri="{FF2B5EF4-FFF2-40B4-BE49-F238E27FC236}">
                  <a16:creationId xmlns:a16="http://schemas.microsoft.com/office/drawing/2014/main" id="{D787FCB9-3015-4C33-B9F2-B6C7BEB42FE1}"/>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259" name="Freeform 28">
              <a:extLst>
                <a:ext uri="{FF2B5EF4-FFF2-40B4-BE49-F238E27FC236}">
                  <a16:creationId xmlns:a16="http://schemas.microsoft.com/office/drawing/2014/main" id="{93E0F8AA-4FB4-4949-9824-80AFB5C8B7E7}"/>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260" name="Group 259">
            <a:extLst>
              <a:ext uri="{FF2B5EF4-FFF2-40B4-BE49-F238E27FC236}">
                <a16:creationId xmlns:a16="http://schemas.microsoft.com/office/drawing/2014/main" id="{7D42EDD0-E2C0-4295-9541-376393C56CB3}"/>
              </a:ext>
            </a:extLst>
          </p:cNvPr>
          <p:cNvGrpSpPr>
            <a:grpSpLocks noChangeAspect="1"/>
          </p:cNvGrpSpPr>
          <p:nvPr/>
        </p:nvGrpSpPr>
        <p:grpSpPr>
          <a:xfrm>
            <a:off x="419528" y="3970878"/>
            <a:ext cx="179471" cy="180000"/>
            <a:chOff x="595451" y="1569210"/>
            <a:chExt cx="1910073" cy="1915705"/>
          </a:xfrm>
        </p:grpSpPr>
        <p:sp>
          <p:nvSpPr>
            <p:cNvPr id="261" name="Freeform 3">
              <a:extLst>
                <a:ext uri="{FF2B5EF4-FFF2-40B4-BE49-F238E27FC236}">
                  <a16:creationId xmlns:a16="http://schemas.microsoft.com/office/drawing/2014/main" id="{E6D6A218-755B-4811-AA2F-7EBDBCFED6BA}"/>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262" name="Freeform 28">
              <a:extLst>
                <a:ext uri="{FF2B5EF4-FFF2-40B4-BE49-F238E27FC236}">
                  <a16:creationId xmlns:a16="http://schemas.microsoft.com/office/drawing/2014/main" id="{3CDF490F-1F28-4857-B7DA-79272218DBA0}"/>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263" name="Group 262">
            <a:extLst>
              <a:ext uri="{FF2B5EF4-FFF2-40B4-BE49-F238E27FC236}">
                <a16:creationId xmlns:a16="http://schemas.microsoft.com/office/drawing/2014/main" id="{F274879C-7A8D-462E-9629-12CFE4389843}"/>
              </a:ext>
            </a:extLst>
          </p:cNvPr>
          <p:cNvGrpSpPr>
            <a:grpSpLocks noChangeAspect="1"/>
          </p:cNvGrpSpPr>
          <p:nvPr/>
        </p:nvGrpSpPr>
        <p:grpSpPr>
          <a:xfrm>
            <a:off x="7187176" y="3965381"/>
            <a:ext cx="179471" cy="180000"/>
            <a:chOff x="6570195" y="1553444"/>
            <a:chExt cx="1910073" cy="1915705"/>
          </a:xfrm>
        </p:grpSpPr>
        <p:sp>
          <p:nvSpPr>
            <p:cNvPr id="264" name="Freeform 6">
              <a:extLst>
                <a:ext uri="{FF2B5EF4-FFF2-40B4-BE49-F238E27FC236}">
                  <a16:creationId xmlns:a16="http://schemas.microsoft.com/office/drawing/2014/main" id="{8617D652-8474-4577-BA4D-82E9950FA2DF}"/>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65" name="Group 264">
              <a:extLst>
                <a:ext uri="{FF2B5EF4-FFF2-40B4-BE49-F238E27FC236}">
                  <a16:creationId xmlns:a16="http://schemas.microsoft.com/office/drawing/2014/main" id="{F0DA2C86-B3CB-4FA7-8A6A-FE97C4AE6C1D}"/>
                </a:ext>
              </a:extLst>
            </p:cNvPr>
            <p:cNvGrpSpPr/>
            <p:nvPr/>
          </p:nvGrpSpPr>
          <p:grpSpPr>
            <a:xfrm>
              <a:off x="7011523" y="1986818"/>
              <a:ext cx="1027423" cy="1110244"/>
              <a:chOff x="-3007618" y="3907164"/>
              <a:chExt cx="728662" cy="787400"/>
            </a:xfrm>
          </p:grpSpPr>
          <p:sp>
            <p:nvSpPr>
              <p:cNvPr id="266" name="Freeform 19">
                <a:extLst>
                  <a:ext uri="{FF2B5EF4-FFF2-40B4-BE49-F238E27FC236}">
                    <a16:creationId xmlns:a16="http://schemas.microsoft.com/office/drawing/2014/main" id="{228781E7-02B3-4316-82A6-BC8DB733E704}"/>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67" name="Freeform 20">
                <a:extLst>
                  <a:ext uri="{FF2B5EF4-FFF2-40B4-BE49-F238E27FC236}">
                    <a16:creationId xmlns:a16="http://schemas.microsoft.com/office/drawing/2014/main" id="{E82CF39E-3727-4928-BE47-96EAF4728359}"/>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68" name="Freeform 21">
                <a:extLst>
                  <a:ext uri="{FF2B5EF4-FFF2-40B4-BE49-F238E27FC236}">
                    <a16:creationId xmlns:a16="http://schemas.microsoft.com/office/drawing/2014/main" id="{A9C09A48-BFCB-4871-A4D0-E7575BC53291}"/>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69" name="Freeform 22">
                <a:extLst>
                  <a:ext uri="{FF2B5EF4-FFF2-40B4-BE49-F238E27FC236}">
                    <a16:creationId xmlns:a16="http://schemas.microsoft.com/office/drawing/2014/main" id="{6D6A0935-F305-47E6-B4D9-85C5E765D6DF}"/>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70" name="Freeform 23">
                <a:extLst>
                  <a:ext uri="{FF2B5EF4-FFF2-40B4-BE49-F238E27FC236}">
                    <a16:creationId xmlns:a16="http://schemas.microsoft.com/office/drawing/2014/main" id="{2A45CA55-A35A-407F-85AA-BC1940E83A9D}"/>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71" name="Freeform 24">
                <a:extLst>
                  <a:ext uri="{FF2B5EF4-FFF2-40B4-BE49-F238E27FC236}">
                    <a16:creationId xmlns:a16="http://schemas.microsoft.com/office/drawing/2014/main" id="{76FFD60B-3A76-4E7F-AE28-52BA387DF9CE}"/>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272" name="Group 271">
            <a:extLst>
              <a:ext uri="{FF2B5EF4-FFF2-40B4-BE49-F238E27FC236}">
                <a16:creationId xmlns:a16="http://schemas.microsoft.com/office/drawing/2014/main" id="{9BDE035B-0F94-4DAD-BF2C-48F251EC57CA}"/>
              </a:ext>
            </a:extLst>
          </p:cNvPr>
          <p:cNvGrpSpPr>
            <a:grpSpLocks noChangeAspect="1"/>
          </p:cNvGrpSpPr>
          <p:nvPr/>
        </p:nvGrpSpPr>
        <p:grpSpPr>
          <a:xfrm>
            <a:off x="424641" y="4202592"/>
            <a:ext cx="179471" cy="180000"/>
            <a:chOff x="9536497" y="1553443"/>
            <a:chExt cx="1910073" cy="1915705"/>
          </a:xfrm>
        </p:grpSpPr>
        <p:sp>
          <p:nvSpPr>
            <p:cNvPr id="273" name="Freeform 12">
              <a:extLst>
                <a:ext uri="{FF2B5EF4-FFF2-40B4-BE49-F238E27FC236}">
                  <a16:creationId xmlns:a16="http://schemas.microsoft.com/office/drawing/2014/main" id="{B4308CCE-BA9A-44C0-AD55-F881C8603913}"/>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74" name="Group 273">
              <a:extLst>
                <a:ext uri="{FF2B5EF4-FFF2-40B4-BE49-F238E27FC236}">
                  <a16:creationId xmlns:a16="http://schemas.microsoft.com/office/drawing/2014/main" id="{157A7A31-DAB0-4D9D-B0FE-15064D99541C}"/>
                </a:ext>
              </a:extLst>
            </p:cNvPr>
            <p:cNvGrpSpPr/>
            <p:nvPr/>
          </p:nvGrpSpPr>
          <p:grpSpPr>
            <a:xfrm>
              <a:off x="9852857" y="1878424"/>
              <a:ext cx="1348396" cy="1333048"/>
              <a:chOff x="-4875599" y="1901075"/>
              <a:chExt cx="4025512" cy="4562642"/>
            </a:xfrm>
          </p:grpSpPr>
          <p:grpSp>
            <p:nvGrpSpPr>
              <p:cNvPr id="275" name="Group 274">
                <a:extLst>
                  <a:ext uri="{FF2B5EF4-FFF2-40B4-BE49-F238E27FC236}">
                    <a16:creationId xmlns:a16="http://schemas.microsoft.com/office/drawing/2014/main" id="{81E45518-730B-4060-AD2C-518DA1E9BAE0}"/>
                  </a:ext>
                </a:extLst>
              </p:cNvPr>
              <p:cNvGrpSpPr/>
              <p:nvPr/>
            </p:nvGrpSpPr>
            <p:grpSpPr>
              <a:xfrm>
                <a:off x="-4875599" y="1923394"/>
                <a:ext cx="1817606" cy="4540323"/>
                <a:chOff x="-4875599" y="1923394"/>
                <a:chExt cx="1817606" cy="4540323"/>
              </a:xfrm>
            </p:grpSpPr>
            <p:sp>
              <p:nvSpPr>
                <p:cNvPr id="284" name="Freeform 1024">
                  <a:extLst>
                    <a:ext uri="{FF2B5EF4-FFF2-40B4-BE49-F238E27FC236}">
                      <a16:creationId xmlns:a16="http://schemas.microsoft.com/office/drawing/2014/main" id="{3F361CA9-4109-4653-8679-47C031EA8B5C}"/>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Oval 284">
                  <a:extLst>
                    <a:ext uri="{FF2B5EF4-FFF2-40B4-BE49-F238E27FC236}">
                      <a16:creationId xmlns:a16="http://schemas.microsoft.com/office/drawing/2014/main" id="{592AA93C-4994-4883-AB07-A04DBCBE19D4}"/>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6" name="Oval 285">
                  <a:extLst>
                    <a:ext uri="{FF2B5EF4-FFF2-40B4-BE49-F238E27FC236}">
                      <a16:creationId xmlns:a16="http://schemas.microsoft.com/office/drawing/2014/main" id="{42003906-0955-49E3-A608-02D1002104C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7" name="Moon 286">
                  <a:extLst>
                    <a:ext uri="{FF2B5EF4-FFF2-40B4-BE49-F238E27FC236}">
                      <a16:creationId xmlns:a16="http://schemas.microsoft.com/office/drawing/2014/main" id="{AEE2506B-DC13-430D-8905-FB2A0E0837BA}"/>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8" name="Rectangle 1033">
                  <a:extLst>
                    <a:ext uri="{FF2B5EF4-FFF2-40B4-BE49-F238E27FC236}">
                      <a16:creationId xmlns:a16="http://schemas.microsoft.com/office/drawing/2014/main" id="{2FD1CB00-F9E7-4DC0-BC1F-96E30BFF4E1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9" name="Rectangle 288">
                  <a:extLst>
                    <a:ext uri="{FF2B5EF4-FFF2-40B4-BE49-F238E27FC236}">
                      <a16:creationId xmlns:a16="http://schemas.microsoft.com/office/drawing/2014/main" id="{6A6A66F0-D1D6-4E03-A090-AC4A701A943B}"/>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0" name="Freeform 1039">
                  <a:extLst>
                    <a:ext uri="{FF2B5EF4-FFF2-40B4-BE49-F238E27FC236}">
                      <a16:creationId xmlns:a16="http://schemas.microsoft.com/office/drawing/2014/main" id="{FAE109DE-11A7-4318-B1F0-3B94DCA0801D}"/>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6" name="Group 275">
                <a:extLst>
                  <a:ext uri="{FF2B5EF4-FFF2-40B4-BE49-F238E27FC236}">
                    <a16:creationId xmlns:a16="http://schemas.microsoft.com/office/drawing/2014/main" id="{CD9F5BB3-0806-49C3-84AB-63A9F6E73182}"/>
                  </a:ext>
                </a:extLst>
              </p:cNvPr>
              <p:cNvGrpSpPr/>
              <p:nvPr/>
            </p:nvGrpSpPr>
            <p:grpSpPr>
              <a:xfrm flipH="1">
                <a:off x="-2667693" y="1901075"/>
                <a:ext cx="1817606" cy="4540323"/>
                <a:chOff x="-4875599" y="1923394"/>
                <a:chExt cx="1817606" cy="4540323"/>
              </a:xfrm>
            </p:grpSpPr>
            <p:sp>
              <p:nvSpPr>
                <p:cNvPr id="277" name="Freeform 57">
                  <a:extLst>
                    <a:ext uri="{FF2B5EF4-FFF2-40B4-BE49-F238E27FC236}">
                      <a16:creationId xmlns:a16="http://schemas.microsoft.com/office/drawing/2014/main" id="{FE8E27AA-5D35-45E2-A630-DA7673F1CDEF}"/>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Oval 277">
                  <a:extLst>
                    <a:ext uri="{FF2B5EF4-FFF2-40B4-BE49-F238E27FC236}">
                      <a16:creationId xmlns:a16="http://schemas.microsoft.com/office/drawing/2014/main" id="{07771B31-3802-42EF-8CEC-05B2CE39936F}"/>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9" name="Oval 278">
                  <a:extLst>
                    <a:ext uri="{FF2B5EF4-FFF2-40B4-BE49-F238E27FC236}">
                      <a16:creationId xmlns:a16="http://schemas.microsoft.com/office/drawing/2014/main" id="{E1491712-0637-4C2D-8056-08090E085AC5}"/>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0" name="Moon 279">
                  <a:extLst>
                    <a:ext uri="{FF2B5EF4-FFF2-40B4-BE49-F238E27FC236}">
                      <a16:creationId xmlns:a16="http://schemas.microsoft.com/office/drawing/2014/main" id="{6851F0F8-ADCA-48F1-9853-04BB5AAF4225}"/>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Rectangle 1033">
                  <a:extLst>
                    <a:ext uri="{FF2B5EF4-FFF2-40B4-BE49-F238E27FC236}">
                      <a16:creationId xmlns:a16="http://schemas.microsoft.com/office/drawing/2014/main" id="{B73C2583-1E3C-4A50-AEE0-B4C6F7ACDA14}"/>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Rectangle 281">
                  <a:extLst>
                    <a:ext uri="{FF2B5EF4-FFF2-40B4-BE49-F238E27FC236}">
                      <a16:creationId xmlns:a16="http://schemas.microsoft.com/office/drawing/2014/main" id="{0381D110-C9D1-4B98-9B16-47512A2A1EC9}"/>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Freeform 63">
                  <a:extLst>
                    <a:ext uri="{FF2B5EF4-FFF2-40B4-BE49-F238E27FC236}">
                      <a16:creationId xmlns:a16="http://schemas.microsoft.com/office/drawing/2014/main" id="{BAB4A8D4-1696-4EDD-BA9C-AEECB668B631}"/>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91" name="Group 290">
            <a:extLst>
              <a:ext uri="{FF2B5EF4-FFF2-40B4-BE49-F238E27FC236}">
                <a16:creationId xmlns:a16="http://schemas.microsoft.com/office/drawing/2014/main" id="{288D6FD3-AF45-4E31-B8C9-3E0B8F597608}"/>
              </a:ext>
            </a:extLst>
          </p:cNvPr>
          <p:cNvGrpSpPr>
            <a:grpSpLocks noChangeAspect="1"/>
          </p:cNvGrpSpPr>
          <p:nvPr/>
        </p:nvGrpSpPr>
        <p:grpSpPr>
          <a:xfrm>
            <a:off x="424641" y="4428084"/>
            <a:ext cx="179471" cy="180000"/>
            <a:chOff x="3548473" y="1599860"/>
            <a:chExt cx="1910073" cy="1915705"/>
          </a:xfrm>
        </p:grpSpPr>
        <p:sp>
          <p:nvSpPr>
            <p:cNvPr id="292" name="Freeform 9">
              <a:extLst>
                <a:ext uri="{FF2B5EF4-FFF2-40B4-BE49-F238E27FC236}">
                  <a16:creationId xmlns:a16="http://schemas.microsoft.com/office/drawing/2014/main" id="{6EB8D4E0-B9C9-48C1-A065-539FB25730C9}"/>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93" name="Group 292">
              <a:extLst>
                <a:ext uri="{FF2B5EF4-FFF2-40B4-BE49-F238E27FC236}">
                  <a16:creationId xmlns:a16="http://schemas.microsoft.com/office/drawing/2014/main" id="{74754FB3-2B4F-4055-9DDD-7AFE69F1256F}"/>
                </a:ext>
              </a:extLst>
            </p:cNvPr>
            <p:cNvGrpSpPr/>
            <p:nvPr/>
          </p:nvGrpSpPr>
          <p:grpSpPr>
            <a:xfrm>
              <a:off x="3883803" y="1923392"/>
              <a:ext cx="1106914" cy="1246362"/>
              <a:chOff x="3988676" y="3799490"/>
              <a:chExt cx="2431600" cy="2194030"/>
            </a:xfrm>
            <a:solidFill>
              <a:schemeClr val="bg1"/>
            </a:solidFill>
          </p:grpSpPr>
          <p:sp>
            <p:nvSpPr>
              <p:cNvPr id="294" name="Rounded Rectangle 19">
                <a:extLst>
                  <a:ext uri="{FF2B5EF4-FFF2-40B4-BE49-F238E27FC236}">
                    <a16:creationId xmlns:a16="http://schemas.microsoft.com/office/drawing/2014/main" id="{6B41793F-7342-4846-9E00-E1DB294E86AA}"/>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Rounded Rectangle 20">
                <a:extLst>
                  <a:ext uri="{FF2B5EF4-FFF2-40B4-BE49-F238E27FC236}">
                    <a16:creationId xmlns:a16="http://schemas.microsoft.com/office/drawing/2014/main" id="{3695D530-8BE9-41E5-A5D0-D8DE87D9D69F}"/>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Rounded Rectangle 21">
                <a:extLst>
                  <a:ext uri="{FF2B5EF4-FFF2-40B4-BE49-F238E27FC236}">
                    <a16:creationId xmlns:a16="http://schemas.microsoft.com/office/drawing/2014/main" id="{6798303A-2D27-4151-BBA1-E05BF1FDD0AE}"/>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Rounded Rectangle 22">
                <a:extLst>
                  <a:ext uri="{FF2B5EF4-FFF2-40B4-BE49-F238E27FC236}">
                    <a16:creationId xmlns:a16="http://schemas.microsoft.com/office/drawing/2014/main" id="{9D3D9CEB-04AB-4437-A296-332958E73A21}"/>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98" name="Group 297">
            <a:extLst>
              <a:ext uri="{FF2B5EF4-FFF2-40B4-BE49-F238E27FC236}">
                <a16:creationId xmlns:a16="http://schemas.microsoft.com/office/drawing/2014/main" id="{F45505E1-5DD5-4483-8E7F-832C569F431B}"/>
              </a:ext>
            </a:extLst>
          </p:cNvPr>
          <p:cNvGrpSpPr>
            <a:grpSpLocks noChangeAspect="1"/>
          </p:cNvGrpSpPr>
          <p:nvPr/>
        </p:nvGrpSpPr>
        <p:grpSpPr>
          <a:xfrm>
            <a:off x="7185505" y="4197550"/>
            <a:ext cx="179471" cy="180000"/>
            <a:chOff x="3548473" y="1599860"/>
            <a:chExt cx="1910073" cy="1915705"/>
          </a:xfrm>
        </p:grpSpPr>
        <p:sp>
          <p:nvSpPr>
            <p:cNvPr id="299" name="Freeform 9">
              <a:extLst>
                <a:ext uri="{FF2B5EF4-FFF2-40B4-BE49-F238E27FC236}">
                  <a16:creationId xmlns:a16="http://schemas.microsoft.com/office/drawing/2014/main" id="{BFB5E682-CCF6-491D-9B2B-3D2D417DAA37}"/>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00" name="Group 299">
              <a:extLst>
                <a:ext uri="{FF2B5EF4-FFF2-40B4-BE49-F238E27FC236}">
                  <a16:creationId xmlns:a16="http://schemas.microsoft.com/office/drawing/2014/main" id="{EAA1EB50-E2C4-4C73-8192-4CC22D071A07}"/>
                </a:ext>
              </a:extLst>
            </p:cNvPr>
            <p:cNvGrpSpPr/>
            <p:nvPr/>
          </p:nvGrpSpPr>
          <p:grpSpPr>
            <a:xfrm>
              <a:off x="3883803" y="1923392"/>
              <a:ext cx="1106914" cy="1246362"/>
              <a:chOff x="3988676" y="3799490"/>
              <a:chExt cx="2431600" cy="2194030"/>
            </a:xfrm>
            <a:solidFill>
              <a:schemeClr val="bg1"/>
            </a:solidFill>
          </p:grpSpPr>
          <p:sp>
            <p:nvSpPr>
              <p:cNvPr id="301" name="Rounded Rectangle 19">
                <a:extLst>
                  <a:ext uri="{FF2B5EF4-FFF2-40B4-BE49-F238E27FC236}">
                    <a16:creationId xmlns:a16="http://schemas.microsoft.com/office/drawing/2014/main" id="{719C770B-5908-4E65-9545-A5720344C939}"/>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2" name="Rounded Rectangle 20">
                <a:extLst>
                  <a:ext uri="{FF2B5EF4-FFF2-40B4-BE49-F238E27FC236}">
                    <a16:creationId xmlns:a16="http://schemas.microsoft.com/office/drawing/2014/main" id="{1AE273F1-CC36-49DD-8272-348B8E0130A8}"/>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Rounded Rectangle 21">
                <a:extLst>
                  <a:ext uri="{FF2B5EF4-FFF2-40B4-BE49-F238E27FC236}">
                    <a16:creationId xmlns:a16="http://schemas.microsoft.com/office/drawing/2014/main" id="{CE257DB7-D13E-4A09-98F5-B66E938066DC}"/>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Rounded Rectangle 22">
                <a:extLst>
                  <a:ext uri="{FF2B5EF4-FFF2-40B4-BE49-F238E27FC236}">
                    <a16:creationId xmlns:a16="http://schemas.microsoft.com/office/drawing/2014/main" id="{6CCCE977-0D13-40AF-BF7B-0265B7AF3D8C}"/>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5" name="Group 304">
            <a:extLst>
              <a:ext uri="{FF2B5EF4-FFF2-40B4-BE49-F238E27FC236}">
                <a16:creationId xmlns:a16="http://schemas.microsoft.com/office/drawing/2014/main" id="{4BC59A41-6665-41A0-9496-D09398500D1B}"/>
              </a:ext>
            </a:extLst>
          </p:cNvPr>
          <p:cNvGrpSpPr>
            <a:grpSpLocks noChangeAspect="1"/>
          </p:cNvGrpSpPr>
          <p:nvPr/>
        </p:nvGrpSpPr>
        <p:grpSpPr>
          <a:xfrm>
            <a:off x="7183766" y="4421461"/>
            <a:ext cx="179471" cy="180000"/>
            <a:chOff x="6570195" y="1553444"/>
            <a:chExt cx="1910073" cy="1915705"/>
          </a:xfrm>
        </p:grpSpPr>
        <p:sp>
          <p:nvSpPr>
            <p:cNvPr id="306" name="Freeform 6">
              <a:extLst>
                <a:ext uri="{FF2B5EF4-FFF2-40B4-BE49-F238E27FC236}">
                  <a16:creationId xmlns:a16="http://schemas.microsoft.com/office/drawing/2014/main" id="{42A97837-897B-4DE6-93D7-E20518F2596F}"/>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07" name="Group 306">
              <a:extLst>
                <a:ext uri="{FF2B5EF4-FFF2-40B4-BE49-F238E27FC236}">
                  <a16:creationId xmlns:a16="http://schemas.microsoft.com/office/drawing/2014/main" id="{24F500F4-FC0B-4F6A-A267-1CDE21B84540}"/>
                </a:ext>
              </a:extLst>
            </p:cNvPr>
            <p:cNvGrpSpPr/>
            <p:nvPr/>
          </p:nvGrpSpPr>
          <p:grpSpPr>
            <a:xfrm>
              <a:off x="7011523" y="1986818"/>
              <a:ext cx="1027423" cy="1110244"/>
              <a:chOff x="-3007618" y="3907164"/>
              <a:chExt cx="728662" cy="787400"/>
            </a:xfrm>
          </p:grpSpPr>
          <p:sp>
            <p:nvSpPr>
              <p:cNvPr id="308" name="Freeform 19">
                <a:extLst>
                  <a:ext uri="{FF2B5EF4-FFF2-40B4-BE49-F238E27FC236}">
                    <a16:creationId xmlns:a16="http://schemas.microsoft.com/office/drawing/2014/main" id="{54813A7D-B23A-4140-86F2-F687ED0DAF1D}"/>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09" name="Freeform 20">
                <a:extLst>
                  <a:ext uri="{FF2B5EF4-FFF2-40B4-BE49-F238E27FC236}">
                    <a16:creationId xmlns:a16="http://schemas.microsoft.com/office/drawing/2014/main" id="{B990A610-4442-4719-9F3D-C140FCE4F21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0" name="Freeform 21">
                <a:extLst>
                  <a:ext uri="{FF2B5EF4-FFF2-40B4-BE49-F238E27FC236}">
                    <a16:creationId xmlns:a16="http://schemas.microsoft.com/office/drawing/2014/main" id="{60B8EDC1-45BD-4226-9E59-039E540F464C}"/>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1" name="Freeform 22">
                <a:extLst>
                  <a:ext uri="{FF2B5EF4-FFF2-40B4-BE49-F238E27FC236}">
                    <a16:creationId xmlns:a16="http://schemas.microsoft.com/office/drawing/2014/main" id="{B4D52B75-9659-49D1-BFCE-A2696E57A784}"/>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2" name="Freeform 23">
                <a:extLst>
                  <a:ext uri="{FF2B5EF4-FFF2-40B4-BE49-F238E27FC236}">
                    <a16:creationId xmlns:a16="http://schemas.microsoft.com/office/drawing/2014/main" id="{F751E560-A111-4D79-A25F-5BB66B35D1D3}"/>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3" name="Freeform 24">
                <a:extLst>
                  <a:ext uri="{FF2B5EF4-FFF2-40B4-BE49-F238E27FC236}">
                    <a16:creationId xmlns:a16="http://schemas.microsoft.com/office/drawing/2014/main" id="{019B991E-269B-41F8-9316-8CB894890DF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314" name="Group 313">
            <a:extLst>
              <a:ext uri="{FF2B5EF4-FFF2-40B4-BE49-F238E27FC236}">
                <a16:creationId xmlns:a16="http://schemas.microsoft.com/office/drawing/2014/main" id="{211871F4-0100-4F71-8C12-45AAE27CC240}"/>
              </a:ext>
            </a:extLst>
          </p:cNvPr>
          <p:cNvGrpSpPr>
            <a:grpSpLocks noChangeAspect="1"/>
          </p:cNvGrpSpPr>
          <p:nvPr/>
        </p:nvGrpSpPr>
        <p:grpSpPr>
          <a:xfrm>
            <a:off x="421615" y="4632092"/>
            <a:ext cx="179471" cy="180000"/>
            <a:chOff x="3548473" y="1599860"/>
            <a:chExt cx="1910073" cy="1915705"/>
          </a:xfrm>
        </p:grpSpPr>
        <p:sp>
          <p:nvSpPr>
            <p:cNvPr id="315" name="Freeform 9">
              <a:extLst>
                <a:ext uri="{FF2B5EF4-FFF2-40B4-BE49-F238E27FC236}">
                  <a16:creationId xmlns:a16="http://schemas.microsoft.com/office/drawing/2014/main" id="{FCD08D73-95C4-437B-9220-C291A9A83973}"/>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16" name="Group 315">
              <a:extLst>
                <a:ext uri="{FF2B5EF4-FFF2-40B4-BE49-F238E27FC236}">
                  <a16:creationId xmlns:a16="http://schemas.microsoft.com/office/drawing/2014/main" id="{48DA8AD0-9E26-4228-B41F-93452A97741B}"/>
                </a:ext>
              </a:extLst>
            </p:cNvPr>
            <p:cNvGrpSpPr/>
            <p:nvPr/>
          </p:nvGrpSpPr>
          <p:grpSpPr>
            <a:xfrm>
              <a:off x="3883803" y="1923392"/>
              <a:ext cx="1106914" cy="1246362"/>
              <a:chOff x="3988676" y="3799490"/>
              <a:chExt cx="2431600" cy="2194030"/>
            </a:xfrm>
            <a:solidFill>
              <a:schemeClr val="bg1"/>
            </a:solidFill>
          </p:grpSpPr>
          <p:sp>
            <p:nvSpPr>
              <p:cNvPr id="317" name="Rounded Rectangle 19">
                <a:extLst>
                  <a:ext uri="{FF2B5EF4-FFF2-40B4-BE49-F238E27FC236}">
                    <a16:creationId xmlns:a16="http://schemas.microsoft.com/office/drawing/2014/main" id="{8F017AF2-DAB3-4521-A9A6-1106E974DA44}"/>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Rounded Rectangle 20">
                <a:extLst>
                  <a:ext uri="{FF2B5EF4-FFF2-40B4-BE49-F238E27FC236}">
                    <a16:creationId xmlns:a16="http://schemas.microsoft.com/office/drawing/2014/main" id="{17391F2F-6333-4531-99FA-48929BA679D4}"/>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Rounded Rectangle 21">
                <a:extLst>
                  <a:ext uri="{FF2B5EF4-FFF2-40B4-BE49-F238E27FC236}">
                    <a16:creationId xmlns:a16="http://schemas.microsoft.com/office/drawing/2014/main" id="{79EC640B-261D-4C26-846B-DEC973D56BA7}"/>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Rounded Rectangle 22">
                <a:extLst>
                  <a:ext uri="{FF2B5EF4-FFF2-40B4-BE49-F238E27FC236}">
                    <a16:creationId xmlns:a16="http://schemas.microsoft.com/office/drawing/2014/main" id="{069D7CB3-DCD1-4432-87D0-683471AF17C8}"/>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21" name="Group 320">
            <a:extLst>
              <a:ext uri="{FF2B5EF4-FFF2-40B4-BE49-F238E27FC236}">
                <a16:creationId xmlns:a16="http://schemas.microsoft.com/office/drawing/2014/main" id="{4E32F662-8B7C-4A17-B8EC-299AE12B5895}"/>
              </a:ext>
            </a:extLst>
          </p:cNvPr>
          <p:cNvGrpSpPr>
            <a:grpSpLocks noChangeAspect="1"/>
          </p:cNvGrpSpPr>
          <p:nvPr/>
        </p:nvGrpSpPr>
        <p:grpSpPr>
          <a:xfrm>
            <a:off x="7187175" y="4640581"/>
            <a:ext cx="179471" cy="180000"/>
            <a:chOff x="3548473" y="1599860"/>
            <a:chExt cx="1910073" cy="1915705"/>
          </a:xfrm>
        </p:grpSpPr>
        <p:sp>
          <p:nvSpPr>
            <p:cNvPr id="322" name="Freeform 9">
              <a:extLst>
                <a:ext uri="{FF2B5EF4-FFF2-40B4-BE49-F238E27FC236}">
                  <a16:creationId xmlns:a16="http://schemas.microsoft.com/office/drawing/2014/main" id="{3BCC0FC5-AB69-4723-8B51-3C3A3E48B62A}"/>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23" name="Group 322">
              <a:extLst>
                <a:ext uri="{FF2B5EF4-FFF2-40B4-BE49-F238E27FC236}">
                  <a16:creationId xmlns:a16="http://schemas.microsoft.com/office/drawing/2014/main" id="{A21924EC-14D9-40B9-B6D4-C1E54B9D6CA1}"/>
                </a:ext>
              </a:extLst>
            </p:cNvPr>
            <p:cNvGrpSpPr/>
            <p:nvPr/>
          </p:nvGrpSpPr>
          <p:grpSpPr>
            <a:xfrm>
              <a:off x="3883803" y="1923392"/>
              <a:ext cx="1106914" cy="1246362"/>
              <a:chOff x="3988676" y="3799490"/>
              <a:chExt cx="2431600" cy="2194030"/>
            </a:xfrm>
            <a:solidFill>
              <a:schemeClr val="bg1"/>
            </a:solidFill>
          </p:grpSpPr>
          <p:sp>
            <p:nvSpPr>
              <p:cNvPr id="324" name="Rounded Rectangle 19">
                <a:extLst>
                  <a:ext uri="{FF2B5EF4-FFF2-40B4-BE49-F238E27FC236}">
                    <a16:creationId xmlns:a16="http://schemas.microsoft.com/office/drawing/2014/main" id="{39BD7CFF-7673-4A8A-AF49-8E2D198AE418}"/>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Rounded Rectangle 20">
                <a:extLst>
                  <a:ext uri="{FF2B5EF4-FFF2-40B4-BE49-F238E27FC236}">
                    <a16:creationId xmlns:a16="http://schemas.microsoft.com/office/drawing/2014/main" id="{8B2B7F7E-1D3F-4D62-A55F-74E68DE4832A}"/>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Rounded Rectangle 21">
                <a:extLst>
                  <a:ext uri="{FF2B5EF4-FFF2-40B4-BE49-F238E27FC236}">
                    <a16:creationId xmlns:a16="http://schemas.microsoft.com/office/drawing/2014/main" id="{4515C901-02DE-489F-ABEE-83C7E8EB0013}"/>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Rounded Rectangle 22">
                <a:extLst>
                  <a:ext uri="{FF2B5EF4-FFF2-40B4-BE49-F238E27FC236}">
                    <a16:creationId xmlns:a16="http://schemas.microsoft.com/office/drawing/2014/main" id="{5F65829E-0509-4367-82D5-F5C215FF9E28}"/>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28" name="Group 327">
            <a:extLst>
              <a:ext uri="{FF2B5EF4-FFF2-40B4-BE49-F238E27FC236}">
                <a16:creationId xmlns:a16="http://schemas.microsoft.com/office/drawing/2014/main" id="{7CA267E9-AAB3-401C-9BED-968361149260}"/>
              </a:ext>
            </a:extLst>
          </p:cNvPr>
          <p:cNvGrpSpPr>
            <a:grpSpLocks noChangeAspect="1"/>
          </p:cNvGrpSpPr>
          <p:nvPr/>
        </p:nvGrpSpPr>
        <p:grpSpPr>
          <a:xfrm>
            <a:off x="421324" y="4860746"/>
            <a:ext cx="179471" cy="180000"/>
            <a:chOff x="9536497" y="1553443"/>
            <a:chExt cx="1910073" cy="1915705"/>
          </a:xfrm>
        </p:grpSpPr>
        <p:sp>
          <p:nvSpPr>
            <p:cNvPr id="329" name="Freeform 12">
              <a:extLst>
                <a:ext uri="{FF2B5EF4-FFF2-40B4-BE49-F238E27FC236}">
                  <a16:creationId xmlns:a16="http://schemas.microsoft.com/office/drawing/2014/main" id="{243222B7-5597-45A6-878D-CDB2A6B3D302}"/>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30" name="Group 329">
              <a:extLst>
                <a:ext uri="{FF2B5EF4-FFF2-40B4-BE49-F238E27FC236}">
                  <a16:creationId xmlns:a16="http://schemas.microsoft.com/office/drawing/2014/main" id="{2C3DDD1B-2EF8-44A7-8377-0A2DE62C7CAA}"/>
                </a:ext>
              </a:extLst>
            </p:cNvPr>
            <p:cNvGrpSpPr/>
            <p:nvPr/>
          </p:nvGrpSpPr>
          <p:grpSpPr>
            <a:xfrm>
              <a:off x="9852857" y="1878424"/>
              <a:ext cx="1348396" cy="1333048"/>
              <a:chOff x="-4875599" y="1901075"/>
              <a:chExt cx="4025512" cy="4562642"/>
            </a:xfrm>
          </p:grpSpPr>
          <p:grpSp>
            <p:nvGrpSpPr>
              <p:cNvPr id="331" name="Group 330">
                <a:extLst>
                  <a:ext uri="{FF2B5EF4-FFF2-40B4-BE49-F238E27FC236}">
                    <a16:creationId xmlns:a16="http://schemas.microsoft.com/office/drawing/2014/main" id="{EBC50BB8-DFCE-4990-A452-93328D37BF02}"/>
                  </a:ext>
                </a:extLst>
              </p:cNvPr>
              <p:cNvGrpSpPr/>
              <p:nvPr/>
            </p:nvGrpSpPr>
            <p:grpSpPr>
              <a:xfrm>
                <a:off x="-4875599" y="1923394"/>
                <a:ext cx="1817606" cy="4540323"/>
                <a:chOff x="-4875599" y="1923394"/>
                <a:chExt cx="1817606" cy="4540323"/>
              </a:xfrm>
            </p:grpSpPr>
            <p:sp>
              <p:nvSpPr>
                <p:cNvPr id="340" name="Freeform 1024">
                  <a:extLst>
                    <a:ext uri="{FF2B5EF4-FFF2-40B4-BE49-F238E27FC236}">
                      <a16:creationId xmlns:a16="http://schemas.microsoft.com/office/drawing/2014/main" id="{894999AF-0BFB-4CF6-90D0-54924D9A8242}"/>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Oval 340">
                  <a:extLst>
                    <a:ext uri="{FF2B5EF4-FFF2-40B4-BE49-F238E27FC236}">
                      <a16:creationId xmlns:a16="http://schemas.microsoft.com/office/drawing/2014/main" id="{498AD0B4-7D4B-419C-89D0-D8BC4D8E3FE3}"/>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Oval 341">
                  <a:extLst>
                    <a:ext uri="{FF2B5EF4-FFF2-40B4-BE49-F238E27FC236}">
                      <a16:creationId xmlns:a16="http://schemas.microsoft.com/office/drawing/2014/main" id="{2B2FB1BE-5CD3-4C66-968D-E0BA12975736}"/>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Moon 342">
                  <a:extLst>
                    <a:ext uri="{FF2B5EF4-FFF2-40B4-BE49-F238E27FC236}">
                      <a16:creationId xmlns:a16="http://schemas.microsoft.com/office/drawing/2014/main" id="{E2D08A80-2507-4BA9-A237-44F8E2CF28F5}"/>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4" name="Rectangle 1033">
                  <a:extLst>
                    <a:ext uri="{FF2B5EF4-FFF2-40B4-BE49-F238E27FC236}">
                      <a16:creationId xmlns:a16="http://schemas.microsoft.com/office/drawing/2014/main" id="{5B2DB540-8877-46A1-943C-D5CA9BCB414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5" name="Rectangle 344">
                  <a:extLst>
                    <a:ext uri="{FF2B5EF4-FFF2-40B4-BE49-F238E27FC236}">
                      <a16:creationId xmlns:a16="http://schemas.microsoft.com/office/drawing/2014/main" id="{23DFB28B-6199-49CE-B44D-CF88588898A0}"/>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Freeform 1039">
                  <a:extLst>
                    <a:ext uri="{FF2B5EF4-FFF2-40B4-BE49-F238E27FC236}">
                      <a16:creationId xmlns:a16="http://schemas.microsoft.com/office/drawing/2014/main" id="{24671361-DE09-40B9-9264-B5D82898AA8C}"/>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2" name="Group 331">
                <a:extLst>
                  <a:ext uri="{FF2B5EF4-FFF2-40B4-BE49-F238E27FC236}">
                    <a16:creationId xmlns:a16="http://schemas.microsoft.com/office/drawing/2014/main" id="{2FC12BC5-F73D-4962-A9EA-42E53EE3AEE5}"/>
                  </a:ext>
                </a:extLst>
              </p:cNvPr>
              <p:cNvGrpSpPr/>
              <p:nvPr/>
            </p:nvGrpSpPr>
            <p:grpSpPr>
              <a:xfrm flipH="1">
                <a:off x="-2667693" y="1901075"/>
                <a:ext cx="1817606" cy="4540323"/>
                <a:chOff x="-4875599" y="1923394"/>
                <a:chExt cx="1817606" cy="4540323"/>
              </a:xfrm>
            </p:grpSpPr>
            <p:sp>
              <p:nvSpPr>
                <p:cNvPr id="333" name="Freeform 57">
                  <a:extLst>
                    <a:ext uri="{FF2B5EF4-FFF2-40B4-BE49-F238E27FC236}">
                      <a16:creationId xmlns:a16="http://schemas.microsoft.com/office/drawing/2014/main" id="{9F1C1641-6C1F-49D0-AF60-28386B812E3C}"/>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Oval 333">
                  <a:extLst>
                    <a:ext uri="{FF2B5EF4-FFF2-40B4-BE49-F238E27FC236}">
                      <a16:creationId xmlns:a16="http://schemas.microsoft.com/office/drawing/2014/main" id="{7C9BB425-5FF7-4F9A-B73F-4DC195BAF46D}"/>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Oval 334">
                  <a:extLst>
                    <a:ext uri="{FF2B5EF4-FFF2-40B4-BE49-F238E27FC236}">
                      <a16:creationId xmlns:a16="http://schemas.microsoft.com/office/drawing/2014/main" id="{820A83C2-3D28-4C1A-BEC2-617D933D9FE7}"/>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6" name="Moon 335">
                  <a:extLst>
                    <a:ext uri="{FF2B5EF4-FFF2-40B4-BE49-F238E27FC236}">
                      <a16:creationId xmlns:a16="http://schemas.microsoft.com/office/drawing/2014/main" id="{A7227443-B821-46D2-BDB3-9C7F9EFD7A9E}"/>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1033">
                  <a:extLst>
                    <a:ext uri="{FF2B5EF4-FFF2-40B4-BE49-F238E27FC236}">
                      <a16:creationId xmlns:a16="http://schemas.microsoft.com/office/drawing/2014/main" id="{C7781662-756A-4F63-812F-1C9EF4E21080}"/>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Rectangle 337">
                  <a:extLst>
                    <a:ext uri="{FF2B5EF4-FFF2-40B4-BE49-F238E27FC236}">
                      <a16:creationId xmlns:a16="http://schemas.microsoft.com/office/drawing/2014/main" id="{14A5B68F-3941-4E8F-9655-45CBD4C4876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9" name="Freeform 63">
                  <a:extLst>
                    <a:ext uri="{FF2B5EF4-FFF2-40B4-BE49-F238E27FC236}">
                      <a16:creationId xmlns:a16="http://schemas.microsoft.com/office/drawing/2014/main" id="{C8B85561-4B9E-4B2D-A664-09D1A47D5B76}"/>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47" name="Group 346">
            <a:extLst>
              <a:ext uri="{FF2B5EF4-FFF2-40B4-BE49-F238E27FC236}">
                <a16:creationId xmlns:a16="http://schemas.microsoft.com/office/drawing/2014/main" id="{1A574869-BB09-4696-9056-B8C7F84E3AE0}"/>
              </a:ext>
            </a:extLst>
          </p:cNvPr>
          <p:cNvGrpSpPr>
            <a:grpSpLocks noChangeAspect="1"/>
          </p:cNvGrpSpPr>
          <p:nvPr/>
        </p:nvGrpSpPr>
        <p:grpSpPr>
          <a:xfrm>
            <a:off x="7192666" y="4862591"/>
            <a:ext cx="179471" cy="180000"/>
            <a:chOff x="3548473" y="1599860"/>
            <a:chExt cx="1910073" cy="1915705"/>
          </a:xfrm>
        </p:grpSpPr>
        <p:sp>
          <p:nvSpPr>
            <p:cNvPr id="348" name="Freeform 9">
              <a:extLst>
                <a:ext uri="{FF2B5EF4-FFF2-40B4-BE49-F238E27FC236}">
                  <a16:creationId xmlns:a16="http://schemas.microsoft.com/office/drawing/2014/main" id="{DFB35FDC-1CBB-439C-9982-315FC36BD0BE}"/>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49" name="Group 348">
              <a:extLst>
                <a:ext uri="{FF2B5EF4-FFF2-40B4-BE49-F238E27FC236}">
                  <a16:creationId xmlns:a16="http://schemas.microsoft.com/office/drawing/2014/main" id="{304A119D-3F9D-4504-8D6B-DD5CECEDB2FE}"/>
                </a:ext>
              </a:extLst>
            </p:cNvPr>
            <p:cNvGrpSpPr/>
            <p:nvPr/>
          </p:nvGrpSpPr>
          <p:grpSpPr>
            <a:xfrm>
              <a:off x="3883803" y="1923392"/>
              <a:ext cx="1106914" cy="1246362"/>
              <a:chOff x="3988676" y="3799490"/>
              <a:chExt cx="2431600" cy="2194030"/>
            </a:xfrm>
            <a:solidFill>
              <a:schemeClr val="bg1"/>
            </a:solidFill>
          </p:grpSpPr>
          <p:sp>
            <p:nvSpPr>
              <p:cNvPr id="350" name="Rounded Rectangle 19">
                <a:extLst>
                  <a:ext uri="{FF2B5EF4-FFF2-40B4-BE49-F238E27FC236}">
                    <a16:creationId xmlns:a16="http://schemas.microsoft.com/office/drawing/2014/main" id="{2904A02C-6073-4D61-8411-349D556D4936}"/>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1" name="Rounded Rectangle 20">
                <a:extLst>
                  <a:ext uri="{FF2B5EF4-FFF2-40B4-BE49-F238E27FC236}">
                    <a16:creationId xmlns:a16="http://schemas.microsoft.com/office/drawing/2014/main" id="{FCE1F7B2-7ACB-4F0D-9CA8-DF5CF4EB9AC5}"/>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2" name="Rounded Rectangle 21">
                <a:extLst>
                  <a:ext uri="{FF2B5EF4-FFF2-40B4-BE49-F238E27FC236}">
                    <a16:creationId xmlns:a16="http://schemas.microsoft.com/office/drawing/2014/main" id="{FA0253DD-6AEF-4D78-8FEE-1A967FAD6E26}"/>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Rounded Rectangle 22">
                <a:extLst>
                  <a:ext uri="{FF2B5EF4-FFF2-40B4-BE49-F238E27FC236}">
                    <a16:creationId xmlns:a16="http://schemas.microsoft.com/office/drawing/2014/main" id="{81628A03-6CC5-47FF-8C9C-65612C3F7E04}"/>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4" name="Group 353">
            <a:extLst>
              <a:ext uri="{FF2B5EF4-FFF2-40B4-BE49-F238E27FC236}">
                <a16:creationId xmlns:a16="http://schemas.microsoft.com/office/drawing/2014/main" id="{9B634C5B-CED4-4871-B741-9D789B308D0C}"/>
              </a:ext>
            </a:extLst>
          </p:cNvPr>
          <p:cNvGrpSpPr>
            <a:grpSpLocks noChangeAspect="1"/>
          </p:cNvGrpSpPr>
          <p:nvPr/>
        </p:nvGrpSpPr>
        <p:grpSpPr>
          <a:xfrm>
            <a:off x="430544" y="5087998"/>
            <a:ext cx="179471" cy="180000"/>
            <a:chOff x="6570195" y="1553444"/>
            <a:chExt cx="1910073" cy="1915705"/>
          </a:xfrm>
        </p:grpSpPr>
        <p:sp>
          <p:nvSpPr>
            <p:cNvPr id="355" name="Freeform 6">
              <a:extLst>
                <a:ext uri="{FF2B5EF4-FFF2-40B4-BE49-F238E27FC236}">
                  <a16:creationId xmlns:a16="http://schemas.microsoft.com/office/drawing/2014/main" id="{F1F8EE18-69CD-4521-97EB-D860E39752EF}"/>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56" name="Group 355">
              <a:extLst>
                <a:ext uri="{FF2B5EF4-FFF2-40B4-BE49-F238E27FC236}">
                  <a16:creationId xmlns:a16="http://schemas.microsoft.com/office/drawing/2014/main" id="{15AFA0F7-6DF5-47E8-979D-85146E358D42}"/>
                </a:ext>
              </a:extLst>
            </p:cNvPr>
            <p:cNvGrpSpPr/>
            <p:nvPr/>
          </p:nvGrpSpPr>
          <p:grpSpPr>
            <a:xfrm>
              <a:off x="7011523" y="1986818"/>
              <a:ext cx="1027423" cy="1110244"/>
              <a:chOff x="-3007618" y="3907164"/>
              <a:chExt cx="728662" cy="787400"/>
            </a:xfrm>
          </p:grpSpPr>
          <p:sp>
            <p:nvSpPr>
              <p:cNvPr id="357" name="Freeform 19">
                <a:extLst>
                  <a:ext uri="{FF2B5EF4-FFF2-40B4-BE49-F238E27FC236}">
                    <a16:creationId xmlns:a16="http://schemas.microsoft.com/office/drawing/2014/main" id="{2425A963-0E34-4304-ADCC-865147CD2DA3}"/>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58" name="Freeform 20">
                <a:extLst>
                  <a:ext uri="{FF2B5EF4-FFF2-40B4-BE49-F238E27FC236}">
                    <a16:creationId xmlns:a16="http://schemas.microsoft.com/office/drawing/2014/main" id="{7540EAC2-9031-4DD5-BB2C-3072550873F3}"/>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59" name="Freeform 21">
                <a:extLst>
                  <a:ext uri="{FF2B5EF4-FFF2-40B4-BE49-F238E27FC236}">
                    <a16:creationId xmlns:a16="http://schemas.microsoft.com/office/drawing/2014/main" id="{7A1FC80B-D87A-4744-9FA4-67F379F0D485}"/>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60" name="Freeform 22">
                <a:extLst>
                  <a:ext uri="{FF2B5EF4-FFF2-40B4-BE49-F238E27FC236}">
                    <a16:creationId xmlns:a16="http://schemas.microsoft.com/office/drawing/2014/main" id="{0AD918E7-629B-4A02-BEC8-A1D4AE55CAA0}"/>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61" name="Freeform 23">
                <a:extLst>
                  <a:ext uri="{FF2B5EF4-FFF2-40B4-BE49-F238E27FC236}">
                    <a16:creationId xmlns:a16="http://schemas.microsoft.com/office/drawing/2014/main" id="{78B67636-874A-4164-9C6B-9EF39E96E6A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62" name="Freeform 24">
                <a:extLst>
                  <a:ext uri="{FF2B5EF4-FFF2-40B4-BE49-F238E27FC236}">
                    <a16:creationId xmlns:a16="http://schemas.microsoft.com/office/drawing/2014/main" id="{4D040123-29E3-42F0-AB51-D46F1A36653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363" name="Group 362">
            <a:extLst>
              <a:ext uri="{FF2B5EF4-FFF2-40B4-BE49-F238E27FC236}">
                <a16:creationId xmlns:a16="http://schemas.microsoft.com/office/drawing/2014/main" id="{3C8A227F-3FDC-48A4-9E8E-5C92412D140C}"/>
              </a:ext>
            </a:extLst>
          </p:cNvPr>
          <p:cNvGrpSpPr>
            <a:grpSpLocks noChangeAspect="1"/>
          </p:cNvGrpSpPr>
          <p:nvPr/>
        </p:nvGrpSpPr>
        <p:grpSpPr>
          <a:xfrm>
            <a:off x="7189840" y="5082311"/>
            <a:ext cx="179471" cy="180000"/>
            <a:chOff x="595451" y="1569210"/>
            <a:chExt cx="1910073" cy="1915705"/>
          </a:xfrm>
        </p:grpSpPr>
        <p:sp>
          <p:nvSpPr>
            <p:cNvPr id="364" name="Freeform 3">
              <a:extLst>
                <a:ext uri="{FF2B5EF4-FFF2-40B4-BE49-F238E27FC236}">
                  <a16:creationId xmlns:a16="http://schemas.microsoft.com/office/drawing/2014/main" id="{5C5A98C5-F3E4-4368-8794-CE91529DF4BE}"/>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365" name="Freeform 28">
              <a:extLst>
                <a:ext uri="{FF2B5EF4-FFF2-40B4-BE49-F238E27FC236}">
                  <a16:creationId xmlns:a16="http://schemas.microsoft.com/office/drawing/2014/main" id="{452064FB-BDA3-4739-A5A6-FA5D039E3C1F}"/>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366" name="Group 365">
            <a:extLst>
              <a:ext uri="{FF2B5EF4-FFF2-40B4-BE49-F238E27FC236}">
                <a16:creationId xmlns:a16="http://schemas.microsoft.com/office/drawing/2014/main" id="{483AC32F-3AB3-4C99-8460-BD7427DA7531}"/>
              </a:ext>
            </a:extLst>
          </p:cNvPr>
          <p:cNvGrpSpPr>
            <a:grpSpLocks noChangeAspect="1"/>
          </p:cNvGrpSpPr>
          <p:nvPr/>
        </p:nvGrpSpPr>
        <p:grpSpPr>
          <a:xfrm>
            <a:off x="430544" y="5306584"/>
            <a:ext cx="179471" cy="180000"/>
            <a:chOff x="595451" y="1569210"/>
            <a:chExt cx="1910073" cy="1915705"/>
          </a:xfrm>
        </p:grpSpPr>
        <p:sp>
          <p:nvSpPr>
            <p:cNvPr id="367" name="Freeform 3">
              <a:extLst>
                <a:ext uri="{FF2B5EF4-FFF2-40B4-BE49-F238E27FC236}">
                  <a16:creationId xmlns:a16="http://schemas.microsoft.com/office/drawing/2014/main" id="{023E3903-E56F-4C71-901C-CADC31BD4EC6}"/>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368" name="Freeform 28">
              <a:extLst>
                <a:ext uri="{FF2B5EF4-FFF2-40B4-BE49-F238E27FC236}">
                  <a16:creationId xmlns:a16="http://schemas.microsoft.com/office/drawing/2014/main" id="{A8851B30-F2D0-4F7A-8BD8-4929A793FEA7}"/>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369" name="Group 368">
            <a:extLst>
              <a:ext uri="{FF2B5EF4-FFF2-40B4-BE49-F238E27FC236}">
                <a16:creationId xmlns:a16="http://schemas.microsoft.com/office/drawing/2014/main" id="{07192F54-2483-4CD4-B743-9FA4C4D18037}"/>
              </a:ext>
            </a:extLst>
          </p:cNvPr>
          <p:cNvGrpSpPr>
            <a:grpSpLocks noChangeAspect="1"/>
          </p:cNvGrpSpPr>
          <p:nvPr/>
        </p:nvGrpSpPr>
        <p:grpSpPr>
          <a:xfrm>
            <a:off x="7194787" y="5301253"/>
            <a:ext cx="179471" cy="180000"/>
            <a:chOff x="3548473" y="1599860"/>
            <a:chExt cx="1910073" cy="1915705"/>
          </a:xfrm>
        </p:grpSpPr>
        <p:sp>
          <p:nvSpPr>
            <p:cNvPr id="370" name="Freeform 9">
              <a:extLst>
                <a:ext uri="{FF2B5EF4-FFF2-40B4-BE49-F238E27FC236}">
                  <a16:creationId xmlns:a16="http://schemas.microsoft.com/office/drawing/2014/main" id="{B0EE1464-CF87-4450-99BB-94C7639E38DE}"/>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71" name="Group 370">
              <a:extLst>
                <a:ext uri="{FF2B5EF4-FFF2-40B4-BE49-F238E27FC236}">
                  <a16:creationId xmlns:a16="http://schemas.microsoft.com/office/drawing/2014/main" id="{1BDCB75C-481D-4196-AFFA-D705EF2A9845}"/>
                </a:ext>
              </a:extLst>
            </p:cNvPr>
            <p:cNvGrpSpPr/>
            <p:nvPr/>
          </p:nvGrpSpPr>
          <p:grpSpPr>
            <a:xfrm>
              <a:off x="3883803" y="1923392"/>
              <a:ext cx="1106914" cy="1246362"/>
              <a:chOff x="3988676" y="3799490"/>
              <a:chExt cx="2431600" cy="2194030"/>
            </a:xfrm>
            <a:solidFill>
              <a:schemeClr val="bg1"/>
            </a:solidFill>
          </p:grpSpPr>
          <p:sp>
            <p:nvSpPr>
              <p:cNvPr id="372" name="Rounded Rectangle 19">
                <a:extLst>
                  <a:ext uri="{FF2B5EF4-FFF2-40B4-BE49-F238E27FC236}">
                    <a16:creationId xmlns:a16="http://schemas.microsoft.com/office/drawing/2014/main" id="{7170D854-44EF-462B-BFC9-CF05C747F757}"/>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Rounded Rectangle 20">
                <a:extLst>
                  <a:ext uri="{FF2B5EF4-FFF2-40B4-BE49-F238E27FC236}">
                    <a16:creationId xmlns:a16="http://schemas.microsoft.com/office/drawing/2014/main" id="{73331ACF-AC8C-4016-8230-1F25118FDDD5}"/>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4" name="Rounded Rectangle 21">
                <a:extLst>
                  <a:ext uri="{FF2B5EF4-FFF2-40B4-BE49-F238E27FC236}">
                    <a16:creationId xmlns:a16="http://schemas.microsoft.com/office/drawing/2014/main" id="{4A258151-04C7-4A4F-AB2C-1677CD8CE975}"/>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5" name="Rounded Rectangle 22">
                <a:extLst>
                  <a:ext uri="{FF2B5EF4-FFF2-40B4-BE49-F238E27FC236}">
                    <a16:creationId xmlns:a16="http://schemas.microsoft.com/office/drawing/2014/main" id="{24B50AD9-D627-4573-B542-F7F74F25A0FF}"/>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76" name="Group 375">
            <a:extLst>
              <a:ext uri="{FF2B5EF4-FFF2-40B4-BE49-F238E27FC236}">
                <a16:creationId xmlns:a16="http://schemas.microsoft.com/office/drawing/2014/main" id="{3C98E103-9754-45C3-BF31-FB01321E0B45}"/>
              </a:ext>
            </a:extLst>
          </p:cNvPr>
          <p:cNvGrpSpPr>
            <a:grpSpLocks noChangeAspect="1"/>
          </p:cNvGrpSpPr>
          <p:nvPr/>
        </p:nvGrpSpPr>
        <p:grpSpPr>
          <a:xfrm>
            <a:off x="417270" y="5517994"/>
            <a:ext cx="179471" cy="180000"/>
            <a:chOff x="9536497" y="1553443"/>
            <a:chExt cx="1910073" cy="1915705"/>
          </a:xfrm>
        </p:grpSpPr>
        <p:sp>
          <p:nvSpPr>
            <p:cNvPr id="377" name="Freeform 12">
              <a:extLst>
                <a:ext uri="{FF2B5EF4-FFF2-40B4-BE49-F238E27FC236}">
                  <a16:creationId xmlns:a16="http://schemas.microsoft.com/office/drawing/2014/main" id="{12F02905-D088-416C-BE88-832DF2180014}"/>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78" name="Group 377">
              <a:extLst>
                <a:ext uri="{FF2B5EF4-FFF2-40B4-BE49-F238E27FC236}">
                  <a16:creationId xmlns:a16="http://schemas.microsoft.com/office/drawing/2014/main" id="{97B30BBF-85A2-4B21-91DA-E3BC5FAE794E}"/>
                </a:ext>
              </a:extLst>
            </p:cNvPr>
            <p:cNvGrpSpPr/>
            <p:nvPr/>
          </p:nvGrpSpPr>
          <p:grpSpPr>
            <a:xfrm>
              <a:off x="9852857" y="1878424"/>
              <a:ext cx="1348396" cy="1333048"/>
              <a:chOff x="-4875599" y="1901075"/>
              <a:chExt cx="4025512" cy="4562642"/>
            </a:xfrm>
          </p:grpSpPr>
          <p:grpSp>
            <p:nvGrpSpPr>
              <p:cNvPr id="379" name="Group 378">
                <a:extLst>
                  <a:ext uri="{FF2B5EF4-FFF2-40B4-BE49-F238E27FC236}">
                    <a16:creationId xmlns:a16="http://schemas.microsoft.com/office/drawing/2014/main" id="{ECF73739-FA2D-4393-85ED-5357F316B3FB}"/>
                  </a:ext>
                </a:extLst>
              </p:cNvPr>
              <p:cNvGrpSpPr/>
              <p:nvPr/>
            </p:nvGrpSpPr>
            <p:grpSpPr>
              <a:xfrm>
                <a:off x="-4875599" y="1923394"/>
                <a:ext cx="1817606" cy="4540323"/>
                <a:chOff x="-4875599" y="1923394"/>
                <a:chExt cx="1817606" cy="4540323"/>
              </a:xfrm>
            </p:grpSpPr>
            <p:sp>
              <p:nvSpPr>
                <p:cNvPr id="388" name="Freeform 1024">
                  <a:extLst>
                    <a:ext uri="{FF2B5EF4-FFF2-40B4-BE49-F238E27FC236}">
                      <a16:creationId xmlns:a16="http://schemas.microsoft.com/office/drawing/2014/main" id="{B2D16961-880E-4459-B2EF-96A28E3A2358}"/>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Oval 388">
                  <a:extLst>
                    <a:ext uri="{FF2B5EF4-FFF2-40B4-BE49-F238E27FC236}">
                      <a16:creationId xmlns:a16="http://schemas.microsoft.com/office/drawing/2014/main" id="{73EFBD1A-7ABA-4365-A54E-FCB62C42C5A0}"/>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Oval 389">
                  <a:extLst>
                    <a:ext uri="{FF2B5EF4-FFF2-40B4-BE49-F238E27FC236}">
                      <a16:creationId xmlns:a16="http://schemas.microsoft.com/office/drawing/2014/main" id="{29F9A23E-B681-4F19-BA6A-20919C5E9441}"/>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1" name="Moon 390">
                  <a:extLst>
                    <a:ext uri="{FF2B5EF4-FFF2-40B4-BE49-F238E27FC236}">
                      <a16:creationId xmlns:a16="http://schemas.microsoft.com/office/drawing/2014/main" id="{1D0D3D83-CA27-4AC4-BA27-853649C7A20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2" name="Rectangle 1033">
                  <a:extLst>
                    <a:ext uri="{FF2B5EF4-FFF2-40B4-BE49-F238E27FC236}">
                      <a16:creationId xmlns:a16="http://schemas.microsoft.com/office/drawing/2014/main" id="{78AFE0BD-1145-480B-834F-8F0870A8D7F8}"/>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Rectangle 392">
                  <a:extLst>
                    <a:ext uri="{FF2B5EF4-FFF2-40B4-BE49-F238E27FC236}">
                      <a16:creationId xmlns:a16="http://schemas.microsoft.com/office/drawing/2014/main" id="{72CF286D-D78B-402C-933E-EF1D738C158D}"/>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 name="Freeform 1039">
                  <a:extLst>
                    <a:ext uri="{FF2B5EF4-FFF2-40B4-BE49-F238E27FC236}">
                      <a16:creationId xmlns:a16="http://schemas.microsoft.com/office/drawing/2014/main" id="{94540375-6B78-4FF7-A71F-209D120B328C}"/>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0" name="Group 379">
                <a:extLst>
                  <a:ext uri="{FF2B5EF4-FFF2-40B4-BE49-F238E27FC236}">
                    <a16:creationId xmlns:a16="http://schemas.microsoft.com/office/drawing/2014/main" id="{1883CA2C-EE7B-4AB5-AE82-D91E76222A9A}"/>
                  </a:ext>
                </a:extLst>
              </p:cNvPr>
              <p:cNvGrpSpPr/>
              <p:nvPr/>
            </p:nvGrpSpPr>
            <p:grpSpPr>
              <a:xfrm flipH="1">
                <a:off x="-2667693" y="1901075"/>
                <a:ext cx="1817606" cy="4540323"/>
                <a:chOff x="-4875599" y="1923394"/>
                <a:chExt cx="1817606" cy="4540323"/>
              </a:xfrm>
            </p:grpSpPr>
            <p:sp>
              <p:nvSpPr>
                <p:cNvPr id="381" name="Freeform 57">
                  <a:extLst>
                    <a:ext uri="{FF2B5EF4-FFF2-40B4-BE49-F238E27FC236}">
                      <a16:creationId xmlns:a16="http://schemas.microsoft.com/office/drawing/2014/main" id="{8D3224AF-2B8B-4F42-B2C2-0B3F316C5A9E}"/>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Oval 381">
                  <a:extLst>
                    <a:ext uri="{FF2B5EF4-FFF2-40B4-BE49-F238E27FC236}">
                      <a16:creationId xmlns:a16="http://schemas.microsoft.com/office/drawing/2014/main" id="{2201FAF9-7E0B-469E-A8DF-9F5A2B3410E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3" name="Oval 382">
                  <a:extLst>
                    <a:ext uri="{FF2B5EF4-FFF2-40B4-BE49-F238E27FC236}">
                      <a16:creationId xmlns:a16="http://schemas.microsoft.com/office/drawing/2014/main" id="{954459EB-2DD7-46A8-AF5F-EA9C263CC82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Moon 383">
                  <a:extLst>
                    <a:ext uri="{FF2B5EF4-FFF2-40B4-BE49-F238E27FC236}">
                      <a16:creationId xmlns:a16="http://schemas.microsoft.com/office/drawing/2014/main" id="{93233589-6BAE-4616-8833-226500795E5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Rectangle 1033">
                  <a:extLst>
                    <a:ext uri="{FF2B5EF4-FFF2-40B4-BE49-F238E27FC236}">
                      <a16:creationId xmlns:a16="http://schemas.microsoft.com/office/drawing/2014/main" id="{322FD7F9-6513-4A91-8B85-2E0569E4A718}"/>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6" name="Rectangle 385">
                  <a:extLst>
                    <a:ext uri="{FF2B5EF4-FFF2-40B4-BE49-F238E27FC236}">
                      <a16:creationId xmlns:a16="http://schemas.microsoft.com/office/drawing/2014/main" id="{5D829A03-329E-4090-BD2C-63353A12911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7" name="Freeform 63">
                  <a:extLst>
                    <a:ext uri="{FF2B5EF4-FFF2-40B4-BE49-F238E27FC236}">
                      <a16:creationId xmlns:a16="http://schemas.microsoft.com/office/drawing/2014/main" id="{84F055DC-6AAF-46A8-A6F9-14A6281157FA}"/>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95" name="Group 394">
            <a:extLst>
              <a:ext uri="{FF2B5EF4-FFF2-40B4-BE49-F238E27FC236}">
                <a16:creationId xmlns:a16="http://schemas.microsoft.com/office/drawing/2014/main" id="{D785988A-1EED-4A98-8CA9-72939936D37A}"/>
              </a:ext>
            </a:extLst>
          </p:cNvPr>
          <p:cNvGrpSpPr>
            <a:grpSpLocks noChangeAspect="1"/>
          </p:cNvGrpSpPr>
          <p:nvPr/>
        </p:nvGrpSpPr>
        <p:grpSpPr>
          <a:xfrm>
            <a:off x="7192666" y="5520373"/>
            <a:ext cx="179471" cy="180000"/>
            <a:chOff x="595451" y="1569210"/>
            <a:chExt cx="1910073" cy="1915705"/>
          </a:xfrm>
        </p:grpSpPr>
        <p:sp>
          <p:nvSpPr>
            <p:cNvPr id="396" name="Freeform 3">
              <a:extLst>
                <a:ext uri="{FF2B5EF4-FFF2-40B4-BE49-F238E27FC236}">
                  <a16:creationId xmlns:a16="http://schemas.microsoft.com/office/drawing/2014/main" id="{2868813B-3FD8-4212-8819-0D7AA52CCC93}"/>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397" name="Freeform 28">
              <a:extLst>
                <a:ext uri="{FF2B5EF4-FFF2-40B4-BE49-F238E27FC236}">
                  <a16:creationId xmlns:a16="http://schemas.microsoft.com/office/drawing/2014/main" id="{C0926158-5A51-41B3-9E64-8664741ABA82}"/>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398" name="Group 397">
            <a:extLst>
              <a:ext uri="{FF2B5EF4-FFF2-40B4-BE49-F238E27FC236}">
                <a16:creationId xmlns:a16="http://schemas.microsoft.com/office/drawing/2014/main" id="{5BE5B27A-4D00-476D-945A-807E16FE6905}"/>
              </a:ext>
            </a:extLst>
          </p:cNvPr>
          <p:cNvGrpSpPr>
            <a:grpSpLocks noChangeAspect="1"/>
          </p:cNvGrpSpPr>
          <p:nvPr/>
        </p:nvGrpSpPr>
        <p:grpSpPr>
          <a:xfrm>
            <a:off x="7200769" y="5728002"/>
            <a:ext cx="179471" cy="180000"/>
            <a:chOff x="6570195" y="1553444"/>
            <a:chExt cx="1910073" cy="1915705"/>
          </a:xfrm>
        </p:grpSpPr>
        <p:sp>
          <p:nvSpPr>
            <p:cNvPr id="399" name="Freeform 6">
              <a:extLst>
                <a:ext uri="{FF2B5EF4-FFF2-40B4-BE49-F238E27FC236}">
                  <a16:creationId xmlns:a16="http://schemas.microsoft.com/office/drawing/2014/main" id="{3815E370-9015-4258-BC02-A2211D66019D}"/>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00" name="Group 399">
              <a:extLst>
                <a:ext uri="{FF2B5EF4-FFF2-40B4-BE49-F238E27FC236}">
                  <a16:creationId xmlns:a16="http://schemas.microsoft.com/office/drawing/2014/main" id="{8D6E5A8B-C29B-4D10-9D4B-0B53B8CB220C}"/>
                </a:ext>
              </a:extLst>
            </p:cNvPr>
            <p:cNvGrpSpPr/>
            <p:nvPr/>
          </p:nvGrpSpPr>
          <p:grpSpPr>
            <a:xfrm>
              <a:off x="7011523" y="1986818"/>
              <a:ext cx="1027423" cy="1110244"/>
              <a:chOff x="-3007618" y="3907164"/>
              <a:chExt cx="728662" cy="787400"/>
            </a:xfrm>
          </p:grpSpPr>
          <p:sp>
            <p:nvSpPr>
              <p:cNvPr id="401" name="Freeform 19">
                <a:extLst>
                  <a:ext uri="{FF2B5EF4-FFF2-40B4-BE49-F238E27FC236}">
                    <a16:creationId xmlns:a16="http://schemas.microsoft.com/office/drawing/2014/main" id="{6F8930D6-7726-478A-B658-45AE4F1D838F}"/>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2" name="Freeform 20">
                <a:extLst>
                  <a:ext uri="{FF2B5EF4-FFF2-40B4-BE49-F238E27FC236}">
                    <a16:creationId xmlns:a16="http://schemas.microsoft.com/office/drawing/2014/main" id="{328F9B1B-165F-4590-8151-E6C9273A3A8C}"/>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3" name="Freeform 21">
                <a:extLst>
                  <a:ext uri="{FF2B5EF4-FFF2-40B4-BE49-F238E27FC236}">
                    <a16:creationId xmlns:a16="http://schemas.microsoft.com/office/drawing/2014/main" id="{734EDD48-5882-494E-8F3A-DD008356A3FA}"/>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4" name="Freeform 22">
                <a:extLst>
                  <a:ext uri="{FF2B5EF4-FFF2-40B4-BE49-F238E27FC236}">
                    <a16:creationId xmlns:a16="http://schemas.microsoft.com/office/drawing/2014/main" id="{DF36DC08-000C-45EB-A524-5F8DB69ECDE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5" name="Freeform 23">
                <a:extLst>
                  <a:ext uri="{FF2B5EF4-FFF2-40B4-BE49-F238E27FC236}">
                    <a16:creationId xmlns:a16="http://schemas.microsoft.com/office/drawing/2014/main" id="{CCAA1B29-04CA-4053-8771-E0AD4A99E808}"/>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6" name="Freeform 24">
                <a:extLst>
                  <a:ext uri="{FF2B5EF4-FFF2-40B4-BE49-F238E27FC236}">
                    <a16:creationId xmlns:a16="http://schemas.microsoft.com/office/drawing/2014/main" id="{DEA423E2-3EBB-41D1-A9AD-66DD628C539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07" name="Group 406">
            <a:extLst>
              <a:ext uri="{FF2B5EF4-FFF2-40B4-BE49-F238E27FC236}">
                <a16:creationId xmlns:a16="http://schemas.microsoft.com/office/drawing/2014/main" id="{838890A3-1A1F-4B20-99D7-D1F80F12603B}"/>
              </a:ext>
            </a:extLst>
          </p:cNvPr>
          <p:cNvGrpSpPr>
            <a:grpSpLocks noChangeAspect="1"/>
          </p:cNvGrpSpPr>
          <p:nvPr/>
        </p:nvGrpSpPr>
        <p:grpSpPr>
          <a:xfrm>
            <a:off x="430544" y="5732148"/>
            <a:ext cx="179471" cy="180000"/>
            <a:chOff x="6570195" y="1553444"/>
            <a:chExt cx="1910073" cy="1915705"/>
          </a:xfrm>
        </p:grpSpPr>
        <p:sp>
          <p:nvSpPr>
            <p:cNvPr id="408" name="Freeform 6">
              <a:extLst>
                <a:ext uri="{FF2B5EF4-FFF2-40B4-BE49-F238E27FC236}">
                  <a16:creationId xmlns:a16="http://schemas.microsoft.com/office/drawing/2014/main" id="{5DC45F26-85C3-4A4A-8B65-78D978EFDD7E}"/>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09" name="Group 408">
              <a:extLst>
                <a:ext uri="{FF2B5EF4-FFF2-40B4-BE49-F238E27FC236}">
                  <a16:creationId xmlns:a16="http://schemas.microsoft.com/office/drawing/2014/main" id="{A718E57E-25A5-4F72-B198-D096ADF2504C}"/>
                </a:ext>
              </a:extLst>
            </p:cNvPr>
            <p:cNvGrpSpPr/>
            <p:nvPr/>
          </p:nvGrpSpPr>
          <p:grpSpPr>
            <a:xfrm>
              <a:off x="7011523" y="1986818"/>
              <a:ext cx="1027423" cy="1110244"/>
              <a:chOff x="-3007618" y="3907164"/>
              <a:chExt cx="728662" cy="787400"/>
            </a:xfrm>
          </p:grpSpPr>
          <p:sp>
            <p:nvSpPr>
              <p:cNvPr id="410" name="Freeform 19">
                <a:extLst>
                  <a:ext uri="{FF2B5EF4-FFF2-40B4-BE49-F238E27FC236}">
                    <a16:creationId xmlns:a16="http://schemas.microsoft.com/office/drawing/2014/main" id="{4D5592F2-0A00-4CF8-9A8F-C758E7DB2CCB}"/>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1" name="Freeform 20">
                <a:extLst>
                  <a:ext uri="{FF2B5EF4-FFF2-40B4-BE49-F238E27FC236}">
                    <a16:creationId xmlns:a16="http://schemas.microsoft.com/office/drawing/2014/main" id="{C5F00E6F-A171-4B2C-858C-C23CC4EE4CBB}"/>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2" name="Freeform 21">
                <a:extLst>
                  <a:ext uri="{FF2B5EF4-FFF2-40B4-BE49-F238E27FC236}">
                    <a16:creationId xmlns:a16="http://schemas.microsoft.com/office/drawing/2014/main" id="{F6647EBD-FCF2-4C95-A9ED-1587012EC83A}"/>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3" name="Freeform 22">
                <a:extLst>
                  <a:ext uri="{FF2B5EF4-FFF2-40B4-BE49-F238E27FC236}">
                    <a16:creationId xmlns:a16="http://schemas.microsoft.com/office/drawing/2014/main" id="{2DD2758E-7A8F-4D82-A2AC-44B2E722465B}"/>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4" name="Freeform 23">
                <a:extLst>
                  <a:ext uri="{FF2B5EF4-FFF2-40B4-BE49-F238E27FC236}">
                    <a16:creationId xmlns:a16="http://schemas.microsoft.com/office/drawing/2014/main" id="{3D771E4B-6B79-4631-BE04-8E43C92AC01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5" name="Freeform 24">
                <a:extLst>
                  <a:ext uri="{FF2B5EF4-FFF2-40B4-BE49-F238E27FC236}">
                    <a16:creationId xmlns:a16="http://schemas.microsoft.com/office/drawing/2014/main" id="{6C0F36F2-64A7-4AC9-8B96-1A1AF72069A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16" name="Group 415">
            <a:extLst>
              <a:ext uri="{FF2B5EF4-FFF2-40B4-BE49-F238E27FC236}">
                <a16:creationId xmlns:a16="http://schemas.microsoft.com/office/drawing/2014/main" id="{5D8DF67E-3C96-4DA3-806D-32AB65E5845E}"/>
              </a:ext>
            </a:extLst>
          </p:cNvPr>
          <p:cNvGrpSpPr>
            <a:grpSpLocks noChangeAspect="1"/>
          </p:cNvGrpSpPr>
          <p:nvPr/>
        </p:nvGrpSpPr>
        <p:grpSpPr>
          <a:xfrm>
            <a:off x="7197859" y="5949495"/>
            <a:ext cx="179471" cy="180000"/>
            <a:chOff x="6570195" y="1553444"/>
            <a:chExt cx="1910073" cy="1915705"/>
          </a:xfrm>
        </p:grpSpPr>
        <p:sp>
          <p:nvSpPr>
            <p:cNvPr id="417" name="Freeform 6">
              <a:extLst>
                <a:ext uri="{FF2B5EF4-FFF2-40B4-BE49-F238E27FC236}">
                  <a16:creationId xmlns:a16="http://schemas.microsoft.com/office/drawing/2014/main" id="{BC2D7836-54BB-4DC5-83A7-63435A22F966}"/>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18" name="Group 417">
              <a:extLst>
                <a:ext uri="{FF2B5EF4-FFF2-40B4-BE49-F238E27FC236}">
                  <a16:creationId xmlns:a16="http://schemas.microsoft.com/office/drawing/2014/main" id="{94E8F543-9F4A-4BA6-9D75-942497659B56}"/>
                </a:ext>
              </a:extLst>
            </p:cNvPr>
            <p:cNvGrpSpPr/>
            <p:nvPr/>
          </p:nvGrpSpPr>
          <p:grpSpPr>
            <a:xfrm>
              <a:off x="7011523" y="1986818"/>
              <a:ext cx="1027423" cy="1110244"/>
              <a:chOff x="-3007618" y="3907164"/>
              <a:chExt cx="728662" cy="787400"/>
            </a:xfrm>
          </p:grpSpPr>
          <p:sp>
            <p:nvSpPr>
              <p:cNvPr id="419" name="Freeform 19">
                <a:extLst>
                  <a:ext uri="{FF2B5EF4-FFF2-40B4-BE49-F238E27FC236}">
                    <a16:creationId xmlns:a16="http://schemas.microsoft.com/office/drawing/2014/main" id="{E4B3AFA8-FBBB-4B6C-B883-DF328F308057}"/>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0" name="Freeform 20">
                <a:extLst>
                  <a:ext uri="{FF2B5EF4-FFF2-40B4-BE49-F238E27FC236}">
                    <a16:creationId xmlns:a16="http://schemas.microsoft.com/office/drawing/2014/main" id="{C499FB1A-1ED6-42B3-866F-1005E1BCB7AD}"/>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1" name="Freeform 21">
                <a:extLst>
                  <a:ext uri="{FF2B5EF4-FFF2-40B4-BE49-F238E27FC236}">
                    <a16:creationId xmlns:a16="http://schemas.microsoft.com/office/drawing/2014/main" id="{38FB7BE8-C251-4271-B957-5AABD46ADEAD}"/>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2" name="Freeform 22">
                <a:extLst>
                  <a:ext uri="{FF2B5EF4-FFF2-40B4-BE49-F238E27FC236}">
                    <a16:creationId xmlns:a16="http://schemas.microsoft.com/office/drawing/2014/main" id="{BE65A847-322A-4B65-8A10-ADA5AFD3299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3" name="Freeform 23">
                <a:extLst>
                  <a:ext uri="{FF2B5EF4-FFF2-40B4-BE49-F238E27FC236}">
                    <a16:creationId xmlns:a16="http://schemas.microsoft.com/office/drawing/2014/main" id="{82C2DBF9-71C6-4F72-9A39-C357C74B6043}"/>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4" name="Freeform 24">
                <a:extLst>
                  <a:ext uri="{FF2B5EF4-FFF2-40B4-BE49-F238E27FC236}">
                    <a16:creationId xmlns:a16="http://schemas.microsoft.com/office/drawing/2014/main" id="{A8E1D4E1-3145-402B-AC24-B2560350189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25" name="Group 424">
            <a:extLst>
              <a:ext uri="{FF2B5EF4-FFF2-40B4-BE49-F238E27FC236}">
                <a16:creationId xmlns:a16="http://schemas.microsoft.com/office/drawing/2014/main" id="{7CAE18E7-D644-47C4-A89F-0B80708E650A}"/>
              </a:ext>
            </a:extLst>
          </p:cNvPr>
          <p:cNvGrpSpPr>
            <a:grpSpLocks noChangeAspect="1"/>
          </p:cNvGrpSpPr>
          <p:nvPr/>
        </p:nvGrpSpPr>
        <p:grpSpPr>
          <a:xfrm>
            <a:off x="424478" y="5950179"/>
            <a:ext cx="179471" cy="180000"/>
            <a:chOff x="3548473" y="1599860"/>
            <a:chExt cx="1910073" cy="1915705"/>
          </a:xfrm>
        </p:grpSpPr>
        <p:sp>
          <p:nvSpPr>
            <p:cNvPr id="426" name="Freeform 9">
              <a:extLst>
                <a:ext uri="{FF2B5EF4-FFF2-40B4-BE49-F238E27FC236}">
                  <a16:creationId xmlns:a16="http://schemas.microsoft.com/office/drawing/2014/main" id="{6042AE0F-80B9-4925-BDF6-0BFDBC984339}"/>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27" name="Group 426">
              <a:extLst>
                <a:ext uri="{FF2B5EF4-FFF2-40B4-BE49-F238E27FC236}">
                  <a16:creationId xmlns:a16="http://schemas.microsoft.com/office/drawing/2014/main" id="{A9268192-6148-4DCA-B664-75DE8BA2EAE5}"/>
                </a:ext>
              </a:extLst>
            </p:cNvPr>
            <p:cNvGrpSpPr/>
            <p:nvPr/>
          </p:nvGrpSpPr>
          <p:grpSpPr>
            <a:xfrm>
              <a:off x="3883803" y="1923392"/>
              <a:ext cx="1106914" cy="1246362"/>
              <a:chOff x="3988676" y="3799490"/>
              <a:chExt cx="2431600" cy="2194030"/>
            </a:xfrm>
            <a:solidFill>
              <a:schemeClr val="bg1"/>
            </a:solidFill>
          </p:grpSpPr>
          <p:sp>
            <p:nvSpPr>
              <p:cNvPr id="428" name="Rounded Rectangle 19">
                <a:extLst>
                  <a:ext uri="{FF2B5EF4-FFF2-40B4-BE49-F238E27FC236}">
                    <a16:creationId xmlns:a16="http://schemas.microsoft.com/office/drawing/2014/main" id="{B26D336A-D8A1-4518-88A5-815EB7640E21}"/>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Rounded Rectangle 20">
                <a:extLst>
                  <a:ext uri="{FF2B5EF4-FFF2-40B4-BE49-F238E27FC236}">
                    <a16:creationId xmlns:a16="http://schemas.microsoft.com/office/drawing/2014/main" id="{95C8D797-DD2E-4C1D-9C83-7774E0509DFF}"/>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Rounded Rectangle 21">
                <a:extLst>
                  <a:ext uri="{FF2B5EF4-FFF2-40B4-BE49-F238E27FC236}">
                    <a16:creationId xmlns:a16="http://schemas.microsoft.com/office/drawing/2014/main" id="{97E65408-E4FC-48F5-9763-C5E0089145FE}"/>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1" name="Rounded Rectangle 22">
                <a:extLst>
                  <a:ext uri="{FF2B5EF4-FFF2-40B4-BE49-F238E27FC236}">
                    <a16:creationId xmlns:a16="http://schemas.microsoft.com/office/drawing/2014/main" id="{01D4FD42-C154-4EAF-A5FF-2E74D3E8F4C7}"/>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32" name="Flowchart: Terminator 431">
            <a:extLst>
              <a:ext uri="{FF2B5EF4-FFF2-40B4-BE49-F238E27FC236}">
                <a16:creationId xmlns:a16="http://schemas.microsoft.com/office/drawing/2014/main" id="{53A86E1A-E49C-45CD-BEB9-FC1E0F0469B7}"/>
              </a:ext>
            </a:extLst>
          </p:cNvPr>
          <p:cNvSpPr/>
          <p:nvPr/>
        </p:nvSpPr>
        <p:spPr>
          <a:xfrm>
            <a:off x="7853305"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Actionable</a:t>
            </a:r>
          </a:p>
        </p:txBody>
      </p:sp>
      <p:sp>
        <p:nvSpPr>
          <p:cNvPr id="433" name="Flowchart: Terminator 432">
            <a:extLst>
              <a:ext uri="{FF2B5EF4-FFF2-40B4-BE49-F238E27FC236}">
                <a16:creationId xmlns:a16="http://schemas.microsoft.com/office/drawing/2014/main" id="{F06C3745-1902-44A5-B6B6-1579163E7C11}"/>
              </a:ext>
            </a:extLst>
          </p:cNvPr>
          <p:cNvSpPr/>
          <p:nvPr/>
        </p:nvSpPr>
        <p:spPr>
          <a:xfrm>
            <a:off x="9879363"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Supporting</a:t>
            </a:r>
          </a:p>
        </p:txBody>
      </p:sp>
      <p:sp>
        <p:nvSpPr>
          <p:cNvPr id="434" name="Flowchart: Terminator 433">
            <a:extLst>
              <a:ext uri="{FF2B5EF4-FFF2-40B4-BE49-F238E27FC236}">
                <a16:creationId xmlns:a16="http://schemas.microsoft.com/office/drawing/2014/main" id="{F68AA2C0-5607-4AF1-8B5E-579A861D021E}"/>
              </a:ext>
            </a:extLst>
          </p:cNvPr>
          <p:cNvSpPr/>
          <p:nvPr/>
        </p:nvSpPr>
        <p:spPr>
          <a:xfrm>
            <a:off x="5806137"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High-Level</a:t>
            </a:r>
          </a:p>
        </p:txBody>
      </p:sp>
      <p:sp>
        <p:nvSpPr>
          <p:cNvPr id="435" name="Flowchart: Terminator 434">
            <a:extLst>
              <a:ext uri="{FF2B5EF4-FFF2-40B4-BE49-F238E27FC236}">
                <a16:creationId xmlns:a16="http://schemas.microsoft.com/office/drawing/2014/main" id="{DD4B07AD-A725-40C7-AA0A-9F5F84032CBE}"/>
              </a:ext>
            </a:extLst>
          </p:cNvPr>
          <p:cNvSpPr/>
          <p:nvPr/>
        </p:nvSpPr>
        <p:spPr>
          <a:xfrm>
            <a:off x="3721409"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Contextual</a:t>
            </a:r>
            <a:endParaRPr lang="en-GB" dirty="0"/>
          </a:p>
        </p:txBody>
      </p:sp>
      <p:grpSp>
        <p:nvGrpSpPr>
          <p:cNvPr id="436" name="Group 435">
            <a:extLst>
              <a:ext uri="{FF2B5EF4-FFF2-40B4-BE49-F238E27FC236}">
                <a16:creationId xmlns:a16="http://schemas.microsoft.com/office/drawing/2014/main" id="{DC1888E0-0FE6-4431-A0F7-B1F75C135509}"/>
              </a:ext>
            </a:extLst>
          </p:cNvPr>
          <p:cNvGrpSpPr>
            <a:grpSpLocks noChangeAspect="1"/>
          </p:cNvGrpSpPr>
          <p:nvPr/>
        </p:nvGrpSpPr>
        <p:grpSpPr>
          <a:xfrm>
            <a:off x="9868934" y="6424277"/>
            <a:ext cx="358942" cy="360000"/>
            <a:chOff x="9536497" y="1553443"/>
            <a:chExt cx="1910073" cy="1915705"/>
          </a:xfrm>
        </p:grpSpPr>
        <p:sp>
          <p:nvSpPr>
            <p:cNvPr id="437" name="Freeform 12">
              <a:extLst>
                <a:ext uri="{FF2B5EF4-FFF2-40B4-BE49-F238E27FC236}">
                  <a16:creationId xmlns:a16="http://schemas.microsoft.com/office/drawing/2014/main" id="{FFC3993A-FC80-48A4-B2D7-FA97883484C1}"/>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38" name="Group 437">
              <a:extLst>
                <a:ext uri="{FF2B5EF4-FFF2-40B4-BE49-F238E27FC236}">
                  <a16:creationId xmlns:a16="http://schemas.microsoft.com/office/drawing/2014/main" id="{BDF88B20-F84C-42CC-9B4E-E54C82EAB92B}"/>
                </a:ext>
              </a:extLst>
            </p:cNvPr>
            <p:cNvGrpSpPr/>
            <p:nvPr/>
          </p:nvGrpSpPr>
          <p:grpSpPr>
            <a:xfrm>
              <a:off x="9852857" y="1878424"/>
              <a:ext cx="1348396" cy="1333048"/>
              <a:chOff x="-4875599" y="1901075"/>
              <a:chExt cx="4025512" cy="4562642"/>
            </a:xfrm>
          </p:grpSpPr>
          <p:grpSp>
            <p:nvGrpSpPr>
              <p:cNvPr id="439" name="Group 438">
                <a:extLst>
                  <a:ext uri="{FF2B5EF4-FFF2-40B4-BE49-F238E27FC236}">
                    <a16:creationId xmlns:a16="http://schemas.microsoft.com/office/drawing/2014/main" id="{BB46AA34-BD09-4D94-8D1F-2ED5090F266E}"/>
                  </a:ext>
                </a:extLst>
              </p:cNvPr>
              <p:cNvGrpSpPr/>
              <p:nvPr/>
            </p:nvGrpSpPr>
            <p:grpSpPr>
              <a:xfrm>
                <a:off x="-4875599" y="1923394"/>
                <a:ext cx="1817606" cy="4540323"/>
                <a:chOff x="-4875599" y="1923394"/>
                <a:chExt cx="1817606" cy="4540323"/>
              </a:xfrm>
            </p:grpSpPr>
            <p:sp>
              <p:nvSpPr>
                <p:cNvPr id="448" name="Freeform 1024">
                  <a:extLst>
                    <a:ext uri="{FF2B5EF4-FFF2-40B4-BE49-F238E27FC236}">
                      <a16:creationId xmlns:a16="http://schemas.microsoft.com/office/drawing/2014/main" id="{47B05151-D178-4DB8-829B-6ECBC995AC48}"/>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9" name="Oval 448">
                  <a:extLst>
                    <a:ext uri="{FF2B5EF4-FFF2-40B4-BE49-F238E27FC236}">
                      <a16:creationId xmlns:a16="http://schemas.microsoft.com/office/drawing/2014/main" id="{CDD737B3-BE65-41A5-AAC5-044A779521D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0" name="Oval 449">
                  <a:extLst>
                    <a:ext uri="{FF2B5EF4-FFF2-40B4-BE49-F238E27FC236}">
                      <a16:creationId xmlns:a16="http://schemas.microsoft.com/office/drawing/2014/main" id="{8A98CD02-1674-4C69-BE99-8F4068FC3B62}"/>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1" name="Moon 450">
                  <a:extLst>
                    <a:ext uri="{FF2B5EF4-FFF2-40B4-BE49-F238E27FC236}">
                      <a16:creationId xmlns:a16="http://schemas.microsoft.com/office/drawing/2014/main" id="{E65489A7-1023-4717-911F-97BD8CD0A7E7}"/>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2" name="Rectangle 1033">
                  <a:extLst>
                    <a:ext uri="{FF2B5EF4-FFF2-40B4-BE49-F238E27FC236}">
                      <a16:creationId xmlns:a16="http://schemas.microsoft.com/office/drawing/2014/main" id="{6F7986A4-181E-4DAD-A0D6-0224B66DCDD0}"/>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3" name="Rectangle 452">
                  <a:extLst>
                    <a:ext uri="{FF2B5EF4-FFF2-40B4-BE49-F238E27FC236}">
                      <a16:creationId xmlns:a16="http://schemas.microsoft.com/office/drawing/2014/main" id="{7477714F-3547-48E8-96E9-B80E0570D890}"/>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4" name="Freeform 1039">
                  <a:extLst>
                    <a:ext uri="{FF2B5EF4-FFF2-40B4-BE49-F238E27FC236}">
                      <a16:creationId xmlns:a16="http://schemas.microsoft.com/office/drawing/2014/main" id="{F6C3A12C-2756-4EAC-B568-296DF397BAAE}"/>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0" name="Group 439">
                <a:extLst>
                  <a:ext uri="{FF2B5EF4-FFF2-40B4-BE49-F238E27FC236}">
                    <a16:creationId xmlns:a16="http://schemas.microsoft.com/office/drawing/2014/main" id="{6C8CB6BB-85FF-45D6-8D6A-EC3D2EDBE7E2}"/>
                  </a:ext>
                </a:extLst>
              </p:cNvPr>
              <p:cNvGrpSpPr/>
              <p:nvPr/>
            </p:nvGrpSpPr>
            <p:grpSpPr>
              <a:xfrm flipH="1">
                <a:off x="-2667693" y="1901075"/>
                <a:ext cx="1817606" cy="4540323"/>
                <a:chOff x="-4875599" y="1923394"/>
                <a:chExt cx="1817606" cy="4540323"/>
              </a:xfrm>
            </p:grpSpPr>
            <p:sp>
              <p:nvSpPr>
                <p:cNvPr id="441" name="Freeform 57">
                  <a:extLst>
                    <a:ext uri="{FF2B5EF4-FFF2-40B4-BE49-F238E27FC236}">
                      <a16:creationId xmlns:a16="http://schemas.microsoft.com/office/drawing/2014/main" id="{3C37AD48-1630-4B8C-A5C9-D5419CB15BC6}"/>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Oval 441">
                  <a:extLst>
                    <a:ext uri="{FF2B5EF4-FFF2-40B4-BE49-F238E27FC236}">
                      <a16:creationId xmlns:a16="http://schemas.microsoft.com/office/drawing/2014/main" id="{DB50D1EB-2D54-43D0-82FC-58E33E0DC49D}"/>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3" name="Oval 442">
                  <a:extLst>
                    <a:ext uri="{FF2B5EF4-FFF2-40B4-BE49-F238E27FC236}">
                      <a16:creationId xmlns:a16="http://schemas.microsoft.com/office/drawing/2014/main" id="{114841B6-7666-4ECD-A38C-AA994B81D7AB}"/>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Moon 443">
                  <a:extLst>
                    <a:ext uri="{FF2B5EF4-FFF2-40B4-BE49-F238E27FC236}">
                      <a16:creationId xmlns:a16="http://schemas.microsoft.com/office/drawing/2014/main" id="{0043191E-71F8-4829-8FA5-A6C1152553ED}"/>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Rectangle 1033">
                  <a:extLst>
                    <a:ext uri="{FF2B5EF4-FFF2-40B4-BE49-F238E27FC236}">
                      <a16:creationId xmlns:a16="http://schemas.microsoft.com/office/drawing/2014/main" id="{55D13F0D-D909-4087-9573-D1E9772FEB0E}"/>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Rectangle 445">
                  <a:extLst>
                    <a:ext uri="{FF2B5EF4-FFF2-40B4-BE49-F238E27FC236}">
                      <a16:creationId xmlns:a16="http://schemas.microsoft.com/office/drawing/2014/main" id="{FF63FEE8-B096-46E3-9224-65519F825DF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Freeform 63">
                  <a:extLst>
                    <a:ext uri="{FF2B5EF4-FFF2-40B4-BE49-F238E27FC236}">
                      <a16:creationId xmlns:a16="http://schemas.microsoft.com/office/drawing/2014/main" id="{0CA5DA11-E25A-4C77-B1D2-ECB0F41046EA}"/>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455" name="Group 454">
            <a:extLst>
              <a:ext uri="{FF2B5EF4-FFF2-40B4-BE49-F238E27FC236}">
                <a16:creationId xmlns:a16="http://schemas.microsoft.com/office/drawing/2014/main" id="{CA0959A8-14BB-43F0-B5EF-B4C7BD434068}"/>
              </a:ext>
            </a:extLst>
          </p:cNvPr>
          <p:cNvGrpSpPr>
            <a:grpSpLocks noChangeAspect="1"/>
          </p:cNvGrpSpPr>
          <p:nvPr/>
        </p:nvGrpSpPr>
        <p:grpSpPr>
          <a:xfrm>
            <a:off x="5795708" y="6424277"/>
            <a:ext cx="358942" cy="360000"/>
            <a:chOff x="3548473" y="1599860"/>
            <a:chExt cx="1910073" cy="1915705"/>
          </a:xfrm>
        </p:grpSpPr>
        <p:sp>
          <p:nvSpPr>
            <p:cNvPr id="456" name="Freeform 9">
              <a:extLst>
                <a:ext uri="{FF2B5EF4-FFF2-40B4-BE49-F238E27FC236}">
                  <a16:creationId xmlns:a16="http://schemas.microsoft.com/office/drawing/2014/main" id="{BDF8BFAB-4DEF-490D-A87A-A69609AA42A4}"/>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57" name="Group 456">
              <a:extLst>
                <a:ext uri="{FF2B5EF4-FFF2-40B4-BE49-F238E27FC236}">
                  <a16:creationId xmlns:a16="http://schemas.microsoft.com/office/drawing/2014/main" id="{10074F0D-4677-4F47-96DF-8CD5DFA4F4A9}"/>
                </a:ext>
              </a:extLst>
            </p:cNvPr>
            <p:cNvGrpSpPr/>
            <p:nvPr/>
          </p:nvGrpSpPr>
          <p:grpSpPr>
            <a:xfrm>
              <a:off x="3883803" y="1923392"/>
              <a:ext cx="1106914" cy="1246362"/>
              <a:chOff x="3988676" y="3799490"/>
              <a:chExt cx="2431600" cy="2194030"/>
            </a:xfrm>
            <a:solidFill>
              <a:schemeClr val="bg1"/>
            </a:solidFill>
          </p:grpSpPr>
          <p:sp>
            <p:nvSpPr>
              <p:cNvPr id="458" name="Rounded Rectangle 19">
                <a:extLst>
                  <a:ext uri="{FF2B5EF4-FFF2-40B4-BE49-F238E27FC236}">
                    <a16:creationId xmlns:a16="http://schemas.microsoft.com/office/drawing/2014/main" id="{8AF0EA8C-E11C-4362-B1B8-3F5B379AA198}"/>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9" name="Rounded Rectangle 20">
                <a:extLst>
                  <a:ext uri="{FF2B5EF4-FFF2-40B4-BE49-F238E27FC236}">
                    <a16:creationId xmlns:a16="http://schemas.microsoft.com/office/drawing/2014/main" id="{D56047A4-7E2E-401C-B85E-D2C4A1DAC123}"/>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0" name="Rounded Rectangle 21">
                <a:extLst>
                  <a:ext uri="{FF2B5EF4-FFF2-40B4-BE49-F238E27FC236}">
                    <a16:creationId xmlns:a16="http://schemas.microsoft.com/office/drawing/2014/main" id="{A956A950-A242-48AB-B2CF-8845C153DFF4}"/>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1" name="Rounded Rectangle 22">
                <a:extLst>
                  <a:ext uri="{FF2B5EF4-FFF2-40B4-BE49-F238E27FC236}">
                    <a16:creationId xmlns:a16="http://schemas.microsoft.com/office/drawing/2014/main" id="{4ECE8911-FDE9-4246-8315-88E4D62F012E}"/>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62" name="Group 461">
            <a:extLst>
              <a:ext uri="{FF2B5EF4-FFF2-40B4-BE49-F238E27FC236}">
                <a16:creationId xmlns:a16="http://schemas.microsoft.com/office/drawing/2014/main" id="{4F28C095-DA44-46FE-A114-1B7764A70956}"/>
              </a:ext>
            </a:extLst>
          </p:cNvPr>
          <p:cNvGrpSpPr>
            <a:grpSpLocks noChangeAspect="1"/>
          </p:cNvGrpSpPr>
          <p:nvPr/>
        </p:nvGrpSpPr>
        <p:grpSpPr>
          <a:xfrm>
            <a:off x="7842876" y="6424277"/>
            <a:ext cx="358942" cy="360000"/>
            <a:chOff x="6570195" y="1553444"/>
            <a:chExt cx="1910073" cy="1915705"/>
          </a:xfrm>
        </p:grpSpPr>
        <p:sp>
          <p:nvSpPr>
            <p:cNvPr id="463" name="Freeform 6">
              <a:extLst>
                <a:ext uri="{FF2B5EF4-FFF2-40B4-BE49-F238E27FC236}">
                  <a16:creationId xmlns:a16="http://schemas.microsoft.com/office/drawing/2014/main" id="{89386E18-3028-402A-ABF9-0EE079AEE21C}"/>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64" name="Group 463">
              <a:extLst>
                <a:ext uri="{FF2B5EF4-FFF2-40B4-BE49-F238E27FC236}">
                  <a16:creationId xmlns:a16="http://schemas.microsoft.com/office/drawing/2014/main" id="{F67CA2C8-4672-4A48-B582-274292FE17F9}"/>
                </a:ext>
              </a:extLst>
            </p:cNvPr>
            <p:cNvGrpSpPr/>
            <p:nvPr/>
          </p:nvGrpSpPr>
          <p:grpSpPr>
            <a:xfrm>
              <a:off x="7011523" y="1986818"/>
              <a:ext cx="1027423" cy="1110244"/>
              <a:chOff x="-3007618" y="3907164"/>
              <a:chExt cx="728662" cy="787400"/>
            </a:xfrm>
          </p:grpSpPr>
          <p:sp>
            <p:nvSpPr>
              <p:cNvPr id="465" name="Freeform 19">
                <a:extLst>
                  <a:ext uri="{FF2B5EF4-FFF2-40B4-BE49-F238E27FC236}">
                    <a16:creationId xmlns:a16="http://schemas.microsoft.com/office/drawing/2014/main" id="{13B84F13-BC34-466A-A141-0E81D525A1C6}"/>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6" name="Freeform 20">
                <a:extLst>
                  <a:ext uri="{FF2B5EF4-FFF2-40B4-BE49-F238E27FC236}">
                    <a16:creationId xmlns:a16="http://schemas.microsoft.com/office/drawing/2014/main" id="{03808374-593F-4FAA-8468-90053178880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7" name="Freeform 21">
                <a:extLst>
                  <a:ext uri="{FF2B5EF4-FFF2-40B4-BE49-F238E27FC236}">
                    <a16:creationId xmlns:a16="http://schemas.microsoft.com/office/drawing/2014/main" id="{E035C8B6-C5A2-4FFF-9113-14107CF9E7EA}"/>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8" name="Freeform 22">
                <a:extLst>
                  <a:ext uri="{FF2B5EF4-FFF2-40B4-BE49-F238E27FC236}">
                    <a16:creationId xmlns:a16="http://schemas.microsoft.com/office/drawing/2014/main" id="{1951C221-F5DC-415B-BE8D-D1507EBAEDA2}"/>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9" name="Freeform 23">
                <a:extLst>
                  <a:ext uri="{FF2B5EF4-FFF2-40B4-BE49-F238E27FC236}">
                    <a16:creationId xmlns:a16="http://schemas.microsoft.com/office/drawing/2014/main" id="{DF011D7F-5E34-4669-8231-81E74C97939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70" name="Freeform 24">
                <a:extLst>
                  <a:ext uri="{FF2B5EF4-FFF2-40B4-BE49-F238E27FC236}">
                    <a16:creationId xmlns:a16="http://schemas.microsoft.com/office/drawing/2014/main" id="{950C5B4B-984C-4012-BE88-70DD2940B05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71" name="Group 470">
            <a:extLst>
              <a:ext uri="{FF2B5EF4-FFF2-40B4-BE49-F238E27FC236}">
                <a16:creationId xmlns:a16="http://schemas.microsoft.com/office/drawing/2014/main" id="{818BF065-FAE4-4FE8-A3A0-767C313D704C}"/>
              </a:ext>
            </a:extLst>
          </p:cNvPr>
          <p:cNvGrpSpPr>
            <a:grpSpLocks noChangeAspect="1"/>
          </p:cNvGrpSpPr>
          <p:nvPr/>
        </p:nvGrpSpPr>
        <p:grpSpPr>
          <a:xfrm>
            <a:off x="3710980" y="6424277"/>
            <a:ext cx="358942" cy="360000"/>
            <a:chOff x="595451" y="1569210"/>
            <a:chExt cx="1910073" cy="1915705"/>
          </a:xfrm>
        </p:grpSpPr>
        <p:sp>
          <p:nvSpPr>
            <p:cNvPr id="472" name="Freeform 3">
              <a:extLst>
                <a:ext uri="{FF2B5EF4-FFF2-40B4-BE49-F238E27FC236}">
                  <a16:creationId xmlns:a16="http://schemas.microsoft.com/office/drawing/2014/main" id="{BB86990C-3286-494E-AF2D-3BBFF6CABC67}"/>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473" name="Freeform 28">
              <a:extLst>
                <a:ext uri="{FF2B5EF4-FFF2-40B4-BE49-F238E27FC236}">
                  <a16:creationId xmlns:a16="http://schemas.microsoft.com/office/drawing/2014/main" id="{770844A2-86EA-4FE4-B054-ECA069D04394}"/>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spTree>
    <p:extLst>
      <p:ext uri="{BB962C8B-B14F-4D97-AF65-F5344CB8AC3E}">
        <p14:creationId xmlns:p14="http://schemas.microsoft.com/office/powerpoint/2010/main" val="135436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27- Managing Successful Programmes (MSP)</a:t>
            </a:r>
          </a:p>
        </p:txBody>
      </p:sp>
      <p:sp>
        <p:nvSpPr>
          <p:cNvPr id="32" name="TextBox 31"/>
          <p:cNvSpPr txBox="1"/>
          <p:nvPr/>
        </p:nvSpPr>
        <p:spPr>
          <a:xfrm>
            <a:off x="191817" y="702935"/>
            <a:ext cx="6862135" cy="6740307"/>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There is an increasingly tighter coupling between the disciplines of change management with project and programme management.  </a:t>
            </a:r>
          </a:p>
          <a:p>
            <a:endParaRPr lang="en-GB" sz="1400" dirty="0">
              <a:solidFill>
                <a:schemeClr val="tx1">
                  <a:lumMod val="75000"/>
                  <a:lumOff val="25000"/>
                </a:schemeClr>
              </a:solidFill>
            </a:endParaRPr>
          </a:p>
          <a:p>
            <a:r>
              <a:rPr lang="en-GB" sz="1400" dirty="0">
                <a:solidFill>
                  <a:schemeClr val="tx1">
                    <a:lumMod val="75000"/>
                    <a:lumOff val="25000"/>
                  </a:schemeClr>
                </a:solidFill>
              </a:rPr>
              <a:t>For completeness we include a reference to programme management and its role in managing business change, whether within parts of an organisation, across the whole organisation or involving a group of organisations. </a:t>
            </a:r>
          </a:p>
          <a:p>
            <a:endParaRPr lang="en-GB" sz="1400" dirty="0">
              <a:solidFill>
                <a:schemeClr val="tx1">
                  <a:lumMod val="75000"/>
                  <a:lumOff val="25000"/>
                </a:schemeClr>
              </a:solidFill>
            </a:endParaRPr>
          </a:p>
          <a:p>
            <a:r>
              <a:rPr lang="en-GB" sz="1400" dirty="0">
                <a:solidFill>
                  <a:schemeClr val="tx1">
                    <a:lumMod val="75000"/>
                    <a:lumOff val="25000"/>
                  </a:schemeClr>
                </a:solidFill>
              </a:rPr>
              <a:t>Managing Successful Programmes (MSP) focusses on successful delivery of transformational change through the application of programme management. It is a structured yet flexible framework. It allows you to manage and control all the activities involved in managing a programme through providing advice on organisation, processes, communication and ways of thinking. There is a close link between MSP and PRINCE2™</a:t>
            </a:r>
          </a:p>
          <a:p>
            <a:endParaRPr lang="en-GB" sz="1400" dirty="0">
              <a:solidFill>
                <a:schemeClr val="tx1">
                  <a:lumMod val="75000"/>
                  <a:lumOff val="25000"/>
                </a:schemeClr>
              </a:solidFill>
            </a:endParaRPr>
          </a:p>
          <a:p>
            <a:r>
              <a:rPr lang="en-GB" sz="1400" dirty="0">
                <a:solidFill>
                  <a:schemeClr val="tx1">
                    <a:lumMod val="75000"/>
                    <a:lumOff val="25000"/>
                  </a:schemeClr>
                </a:solidFill>
              </a:rPr>
              <a:t>The MSP framework is based on three core concepts:</a:t>
            </a:r>
          </a:p>
          <a:p>
            <a:pPr marL="342900" indent="-342900">
              <a:buFont typeface="+mj-lt"/>
              <a:buAutoNum type="arabicPeriod"/>
            </a:pPr>
            <a:r>
              <a:rPr lang="en-GB" sz="1400" dirty="0">
                <a:solidFill>
                  <a:schemeClr val="tx1">
                    <a:lumMod val="75000"/>
                    <a:lumOff val="25000"/>
                  </a:schemeClr>
                </a:solidFill>
              </a:rPr>
              <a:t>MSP Principles. These are derived from positive and negative lessons learned from programme experiences. They are the common factors that underpin the success of any transformational change.</a:t>
            </a:r>
          </a:p>
          <a:p>
            <a:pPr marL="342900" indent="-342900">
              <a:buFont typeface="+mj-lt"/>
              <a:buAutoNum type="arabicPeriod"/>
            </a:pPr>
            <a:r>
              <a:rPr lang="en-GB" sz="1400" dirty="0">
                <a:solidFill>
                  <a:schemeClr val="tx1">
                    <a:lumMod val="75000"/>
                    <a:lumOff val="25000"/>
                  </a:schemeClr>
                </a:solidFill>
              </a:rPr>
              <a:t>MSP Governance Themes. These define an organization’s approach to programme management. They allow an organization to put in place the right leadership, delivery team, organization structures and controls, giving the best chance for success.</a:t>
            </a:r>
          </a:p>
          <a:p>
            <a:pPr marL="342900" indent="-342900">
              <a:buFont typeface="+mj-lt"/>
              <a:buAutoNum type="arabicPeriod"/>
            </a:pPr>
            <a:r>
              <a:rPr lang="en-GB" sz="1400" dirty="0">
                <a:solidFill>
                  <a:schemeClr val="tx1">
                    <a:lumMod val="75000"/>
                    <a:lumOff val="25000"/>
                  </a:schemeClr>
                </a:solidFill>
              </a:rPr>
              <a:t>MSP Transformational Flow. This provides a route through the lifecycle of a programme from its conception through to the delivery of the new capability, outcomes and benefits.</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descr="Image result for managing sucessful programmes "/>
          <p:cNvPicPr/>
          <p:nvPr/>
        </p:nvPicPr>
        <p:blipFill>
          <a:blip r:embed="rId2">
            <a:extLst>
              <a:ext uri="{28A0092B-C50C-407E-A947-70E740481C1C}">
                <a14:useLocalDpi xmlns:a14="http://schemas.microsoft.com/office/drawing/2010/main" val="0"/>
              </a:ext>
            </a:extLst>
          </a:blip>
          <a:srcRect/>
          <a:stretch>
            <a:fillRect/>
          </a:stretch>
        </p:blipFill>
        <p:spPr bwMode="auto">
          <a:xfrm>
            <a:off x="7251924" y="929391"/>
            <a:ext cx="4830147" cy="4327936"/>
          </a:xfrm>
          <a:prstGeom prst="rect">
            <a:avLst/>
          </a:prstGeom>
          <a:noFill/>
        </p:spPr>
      </p:pic>
    </p:spTree>
    <p:extLst>
      <p:ext uri="{BB962C8B-B14F-4D97-AF65-F5344CB8AC3E}">
        <p14:creationId xmlns:p14="http://schemas.microsoft.com/office/powerpoint/2010/main" val="134107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28- McKinsey's Seven-Step Model</a:t>
            </a:r>
          </a:p>
        </p:txBody>
      </p:sp>
      <p:sp>
        <p:nvSpPr>
          <p:cNvPr id="32" name="TextBox 31"/>
          <p:cNvSpPr txBox="1"/>
          <p:nvPr/>
        </p:nvSpPr>
        <p:spPr>
          <a:xfrm>
            <a:off x="213221" y="717656"/>
            <a:ext cx="6862135" cy="517064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model is based on the theory that, for an organization to perform well, seven elements need to be aligned and mutually reinforcing.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can be used to help identify what needs to be realigned to improve performance, or to maintain alignment (and performance) during other types of change.</a:t>
            </a:r>
          </a:p>
          <a:p>
            <a:endParaRPr lang="en-GB" sz="1400" dirty="0">
              <a:solidFill>
                <a:schemeClr val="tx1">
                  <a:lumMod val="75000"/>
                  <a:lumOff val="25000"/>
                </a:schemeClr>
              </a:solidFill>
            </a:endParaRPr>
          </a:p>
          <a:p>
            <a:r>
              <a:rPr lang="en-GB" sz="1400" dirty="0">
                <a:solidFill>
                  <a:schemeClr val="tx1">
                    <a:lumMod val="75000"/>
                    <a:lumOff val="25000"/>
                  </a:schemeClr>
                </a:solidFill>
              </a:rPr>
              <a:t>The Seven Interdependent Elements are:</a:t>
            </a:r>
          </a:p>
          <a:p>
            <a:pPr marL="342900" indent="-342900">
              <a:buFont typeface="+mj-lt"/>
              <a:buAutoNum type="arabicPeriod"/>
            </a:pPr>
            <a:r>
              <a:rPr lang="en-GB" sz="1400" b="1" dirty="0">
                <a:solidFill>
                  <a:schemeClr val="tx1">
                    <a:lumMod val="75000"/>
                    <a:lumOff val="25000"/>
                  </a:schemeClr>
                </a:solidFill>
              </a:rPr>
              <a:t>Strategy</a:t>
            </a:r>
            <a:r>
              <a:rPr lang="en-GB" sz="1400" dirty="0">
                <a:solidFill>
                  <a:schemeClr val="tx1">
                    <a:lumMod val="75000"/>
                    <a:lumOff val="25000"/>
                  </a:schemeClr>
                </a:solidFill>
              </a:rPr>
              <a:t> - Purpose of the business and the way the organization seeks to enhance its competitive advantage.</a:t>
            </a:r>
          </a:p>
          <a:p>
            <a:pPr marL="342900" indent="-342900">
              <a:buFont typeface="+mj-lt"/>
              <a:buAutoNum type="arabicPeriod"/>
            </a:pPr>
            <a:r>
              <a:rPr lang="en-GB" sz="1400" b="1" dirty="0">
                <a:solidFill>
                  <a:schemeClr val="tx1">
                    <a:lumMod val="75000"/>
                    <a:lumOff val="25000"/>
                  </a:schemeClr>
                </a:solidFill>
              </a:rPr>
              <a:t>Structure</a:t>
            </a:r>
            <a:r>
              <a:rPr lang="en-GB" sz="1400" dirty="0">
                <a:solidFill>
                  <a:schemeClr val="tx1">
                    <a:lumMod val="75000"/>
                    <a:lumOff val="25000"/>
                  </a:schemeClr>
                </a:solidFill>
              </a:rPr>
              <a:t> - Division of activities; integration and coordination mechanisms.</a:t>
            </a:r>
          </a:p>
          <a:p>
            <a:pPr marL="342900" indent="-342900">
              <a:buFont typeface="+mj-lt"/>
              <a:buAutoNum type="arabicPeriod"/>
            </a:pPr>
            <a:r>
              <a:rPr lang="en-GB" sz="1400" b="1" dirty="0">
                <a:solidFill>
                  <a:schemeClr val="tx1">
                    <a:lumMod val="75000"/>
                    <a:lumOff val="25000"/>
                  </a:schemeClr>
                </a:solidFill>
              </a:rPr>
              <a:t>Systems</a:t>
            </a:r>
            <a:r>
              <a:rPr lang="en-GB" sz="1400" dirty="0">
                <a:solidFill>
                  <a:schemeClr val="tx1">
                    <a:lumMod val="75000"/>
                    <a:lumOff val="25000"/>
                  </a:schemeClr>
                </a:solidFill>
              </a:rPr>
              <a:t> - Formal procedures for measurement, reward and resource allocation.</a:t>
            </a:r>
          </a:p>
          <a:p>
            <a:pPr marL="342900" indent="-342900">
              <a:buFont typeface="+mj-lt"/>
              <a:buAutoNum type="arabicPeriod"/>
            </a:pPr>
            <a:r>
              <a:rPr lang="en-GB" sz="1400" b="1" dirty="0">
                <a:solidFill>
                  <a:schemeClr val="tx1">
                    <a:lumMod val="75000"/>
                    <a:lumOff val="25000"/>
                  </a:schemeClr>
                </a:solidFill>
              </a:rPr>
              <a:t>Shared Values</a:t>
            </a:r>
          </a:p>
          <a:p>
            <a:pPr marL="342900" indent="-342900">
              <a:buFont typeface="+mj-lt"/>
              <a:buAutoNum type="arabicPeriod"/>
            </a:pPr>
            <a:r>
              <a:rPr lang="en-GB" sz="1400" b="1" dirty="0">
                <a:solidFill>
                  <a:schemeClr val="tx1">
                    <a:lumMod val="75000"/>
                    <a:lumOff val="25000"/>
                  </a:schemeClr>
                </a:solidFill>
              </a:rPr>
              <a:t>Skills</a:t>
            </a:r>
            <a:r>
              <a:rPr lang="en-GB" sz="1400" dirty="0">
                <a:solidFill>
                  <a:schemeClr val="tx1">
                    <a:lumMod val="75000"/>
                    <a:lumOff val="25000"/>
                  </a:schemeClr>
                </a:solidFill>
              </a:rPr>
              <a:t> - The organization's core competencies and distinctive capabilities</a:t>
            </a:r>
          </a:p>
          <a:p>
            <a:pPr marL="342900" indent="-342900">
              <a:buFont typeface="+mj-lt"/>
              <a:buAutoNum type="arabicPeriod"/>
            </a:pPr>
            <a:r>
              <a:rPr lang="en-GB" sz="1400" b="1" dirty="0">
                <a:solidFill>
                  <a:schemeClr val="tx1">
                    <a:lumMod val="75000"/>
                    <a:lumOff val="25000"/>
                  </a:schemeClr>
                </a:solidFill>
              </a:rPr>
              <a:t>Staff</a:t>
            </a:r>
            <a:r>
              <a:rPr lang="en-GB" sz="1400" dirty="0">
                <a:solidFill>
                  <a:schemeClr val="tx1">
                    <a:lumMod val="75000"/>
                    <a:lumOff val="25000"/>
                  </a:schemeClr>
                </a:solidFill>
              </a:rPr>
              <a:t> - Organization's human resources, demographic, educational and attitudinal characteristics.</a:t>
            </a:r>
          </a:p>
          <a:p>
            <a:pPr marL="342900" indent="-342900">
              <a:buFont typeface="+mj-lt"/>
              <a:buAutoNum type="arabicPeriod"/>
            </a:pPr>
            <a:r>
              <a:rPr lang="en-GB" sz="1400" b="1" dirty="0">
                <a:solidFill>
                  <a:schemeClr val="tx1">
                    <a:lumMod val="75000"/>
                    <a:lumOff val="25000"/>
                  </a:schemeClr>
                </a:solidFill>
              </a:rPr>
              <a:t>Style</a:t>
            </a:r>
            <a:r>
              <a:rPr lang="en-GB" sz="1400" dirty="0">
                <a:solidFill>
                  <a:schemeClr val="tx1">
                    <a:lumMod val="75000"/>
                    <a:lumOff val="25000"/>
                  </a:schemeClr>
                </a:solidFill>
              </a:rPr>
              <a:t> - Typical behaviour patterns of key groups, such as managers, and other professionals.</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240249" y="929390"/>
            <a:ext cx="4509616" cy="4332158"/>
          </a:xfrm>
          <a:prstGeom prst="rect">
            <a:avLst/>
          </a:prstGeom>
        </p:spPr>
      </p:pic>
    </p:spTree>
    <p:extLst>
      <p:ext uri="{BB962C8B-B14F-4D97-AF65-F5344CB8AC3E}">
        <p14:creationId xmlns:p14="http://schemas.microsoft.com/office/powerpoint/2010/main" val="277569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29- Nadler and Tushman, Congruence Model</a:t>
            </a:r>
          </a:p>
        </p:txBody>
      </p:sp>
      <p:sp>
        <p:nvSpPr>
          <p:cNvPr id="32" name="TextBox 31"/>
          <p:cNvSpPr txBox="1"/>
          <p:nvPr/>
        </p:nvSpPr>
        <p:spPr>
          <a:xfrm>
            <a:off x="213220" y="675018"/>
            <a:ext cx="6862135" cy="658641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This model aims to help the understanding of the dynamics of an organization when we try to change it. </a:t>
            </a:r>
          </a:p>
          <a:p>
            <a:endParaRPr lang="en-GB" sz="1200" dirty="0">
              <a:solidFill>
                <a:schemeClr val="tx1">
                  <a:lumMod val="75000"/>
                  <a:lumOff val="25000"/>
                </a:schemeClr>
              </a:solidFill>
            </a:endParaRPr>
          </a:p>
          <a:p>
            <a:r>
              <a:rPr lang="en-GB" sz="1200" dirty="0">
                <a:solidFill>
                  <a:schemeClr val="tx1">
                    <a:lumMod val="75000"/>
                    <a:lumOff val="25000"/>
                  </a:schemeClr>
                </a:solidFill>
              </a:rPr>
              <a:t>This model views the organization as a system that draws inputs from both internal and external sources (strategy, resources, environment) and transforms them into outputs (activities, behaviour and performance of the system at three levels: individual, group and total). </a:t>
            </a:r>
          </a:p>
          <a:p>
            <a:endParaRPr lang="en-GB" sz="1200" dirty="0">
              <a:solidFill>
                <a:schemeClr val="tx1">
                  <a:lumMod val="75000"/>
                  <a:lumOff val="25000"/>
                </a:schemeClr>
              </a:solidFill>
            </a:endParaRPr>
          </a:p>
          <a:p>
            <a:r>
              <a:rPr lang="en-GB" sz="1200" dirty="0">
                <a:solidFill>
                  <a:schemeClr val="tx1">
                    <a:lumMod val="75000"/>
                    <a:lumOff val="25000"/>
                  </a:schemeClr>
                </a:solidFill>
              </a:rPr>
              <a:t>It emphasizes the assumption that everything relies on everything else meaning that the different elements of the total system have to be aligned to achieve high performance as a whole system. Therefore the higher the congruence the higher the performance.</a:t>
            </a:r>
          </a:p>
          <a:p>
            <a:endParaRPr lang="en-GB" sz="1200" dirty="0">
              <a:solidFill>
                <a:schemeClr val="tx1">
                  <a:lumMod val="75000"/>
                  <a:lumOff val="25000"/>
                </a:schemeClr>
              </a:solidFill>
            </a:endParaRPr>
          </a:p>
          <a:p>
            <a:r>
              <a:rPr lang="en-GB" sz="1200" dirty="0">
                <a:solidFill>
                  <a:schemeClr val="tx1">
                    <a:lumMod val="75000"/>
                    <a:lumOff val="25000"/>
                  </a:schemeClr>
                </a:solidFill>
              </a:rPr>
              <a:t>In this model of the transformation process, the organization is composed of four components, or sub-systems, which are all dependent on each other. These are:</a:t>
            </a:r>
          </a:p>
          <a:p>
            <a:pPr marL="228600" indent="-228600">
              <a:buFont typeface="+mj-lt"/>
              <a:buAutoNum type="arabicPeriod"/>
            </a:pPr>
            <a:r>
              <a:rPr lang="en-GB" sz="1200" dirty="0">
                <a:solidFill>
                  <a:schemeClr val="tx1">
                    <a:lumMod val="75000"/>
                    <a:lumOff val="25000"/>
                  </a:schemeClr>
                </a:solidFill>
              </a:rPr>
              <a:t>The work. This is the actual day-to-day activities carried out by individuals. Process design, pressures on the individual and available rewards must all be considered under this element.</a:t>
            </a:r>
          </a:p>
          <a:p>
            <a:pPr marL="228600" indent="-228600">
              <a:buFont typeface="+mj-lt"/>
              <a:buAutoNum type="arabicPeriod"/>
            </a:pPr>
            <a:r>
              <a:rPr lang="en-GB" sz="1200" dirty="0">
                <a:solidFill>
                  <a:schemeClr val="tx1">
                    <a:lumMod val="75000"/>
                    <a:lumOff val="25000"/>
                  </a:schemeClr>
                </a:solidFill>
              </a:rPr>
              <a:t>The people. This is about the skills and characteristics of the people who work in an organization. What are their expectations, what are their backgrounds?</a:t>
            </a:r>
          </a:p>
          <a:p>
            <a:pPr marL="228600" indent="-228600">
              <a:buFont typeface="+mj-lt"/>
              <a:buAutoNum type="arabicPeriod"/>
            </a:pPr>
            <a:r>
              <a:rPr lang="en-GB" sz="1200" dirty="0">
                <a:solidFill>
                  <a:schemeClr val="tx1">
                    <a:lumMod val="75000"/>
                    <a:lumOff val="25000"/>
                  </a:schemeClr>
                </a:solidFill>
              </a:rPr>
              <a:t>The formal organization. This refers to the structure, systems and policies in place. How things are formally organised?</a:t>
            </a:r>
          </a:p>
          <a:p>
            <a:pPr marL="228600" indent="-228600">
              <a:buFont typeface="+mj-lt"/>
              <a:buAutoNum type="arabicPeriod"/>
            </a:pPr>
            <a:r>
              <a:rPr lang="en-GB" sz="1200" dirty="0">
                <a:solidFill>
                  <a:schemeClr val="tx1">
                    <a:lumMod val="75000"/>
                    <a:lumOff val="25000"/>
                  </a:schemeClr>
                </a:solidFill>
              </a:rPr>
              <a:t>The informal organization. This consists of all the unplanned, unwritten activities that emerge over time such as power, influence, values and norms.</a:t>
            </a:r>
          </a:p>
          <a:p>
            <a:endParaRPr lang="en-GB" sz="1200" dirty="0">
              <a:solidFill>
                <a:schemeClr val="tx1">
                  <a:lumMod val="75000"/>
                  <a:lumOff val="25000"/>
                </a:schemeClr>
              </a:solidFill>
            </a:endParaRPr>
          </a:p>
          <a:p>
            <a:r>
              <a:rPr lang="en-GB" sz="1200" dirty="0">
                <a:solidFill>
                  <a:schemeClr val="tx1">
                    <a:lumMod val="75000"/>
                    <a:lumOff val="25000"/>
                  </a:schemeClr>
                </a:solidFill>
              </a:rPr>
              <a:t>This model proposes that effective management of change means attending to all four components. If alignment work is not done, then organizational ‘homeostasis’ will result in a return to the old equilibrium and change will fizzle out. The fizzling out results from forces that arise in the system as a direct result of lack of congruence. </a:t>
            </a:r>
          </a:p>
          <a:p>
            <a:endParaRPr lang="en-GB" sz="1200" dirty="0">
              <a:solidFill>
                <a:schemeClr val="tx1">
                  <a:lumMod val="75000"/>
                  <a:lumOff val="25000"/>
                </a:schemeClr>
              </a:solidFill>
            </a:endParaRPr>
          </a:p>
          <a:p>
            <a:r>
              <a:rPr lang="en-GB" sz="1200" dirty="0">
                <a:solidFill>
                  <a:schemeClr val="tx1">
                    <a:lumMod val="75000"/>
                    <a:lumOff val="25000"/>
                  </a:schemeClr>
                </a:solidFill>
              </a:rPr>
              <a:t>When a lack of congruence occurs, energy builds in the system in the form of resistance, control and power.</a:t>
            </a:r>
          </a:p>
          <a:p>
            <a:br>
              <a:rPr lang="en-GB" sz="1200" dirty="0">
                <a:solidFill>
                  <a:schemeClr val="tx1">
                    <a:lumMod val="75000"/>
                    <a:lumOff val="25000"/>
                  </a:schemeClr>
                </a:solidFill>
              </a:rPr>
            </a:br>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075355" y="2238375"/>
            <a:ext cx="4955685" cy="2074544"/>
          </a:xfrm>
          <a:prstGeom prst="rect">
            <a:avLst/>
          </a:prstGeom>
        </p:spPr>
      </p:pic>
    </p:spTree>
    <p:extLst>
      <p:ext uri="{BB962C8B-B14F-4D97-AF65-F5344CB8AC3E}">
        <p14:creationId xmlns:p14="http://schemas.microsoft.com/office/powerpoint/2010/main" val="219467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30- People Centred Implementation (PCI)</a:t>
            </a:r>
          </a:p>
        </p:txBody>
      </p:sp>
      <p:sp>
        <p:nvSpPr>
          <p:cNvPr id="32" name="TextBox 31"/>
          <p:cNvSpPr txBox="1"/>
          <p:nvPr/>
        </p:nvSpPr>
        <p:spPr>
          <a:xfrm>
            <a:off x="213221" y="717656"/>
            <a:ext cx="6862135" cy="541686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ChangeFirst is has developed e-change delivered through their Enterprise Change Management platform. The IT platform enables organisations to create, deploy and manage change programmes. </a:t>
            </a:r>
          </a:p>
          <a:p>
            <a:endParaRPr lang="en-GB" sz="1400" dirty="0">
              <a:solidFill>
                <a:schemeClr val="tx1">
                  <a:lumMod val="75000"/>
                  <a:lumOff val="25000"/>
                </a:schemeClr>
              </a:solidFill>
            </a:endParaRPr>
          </a:p>
          <a:p>
            <a:endParaRPr lang="en-GB" sz="1400" dirty="0">
              <a:solidFill>
                <a:schemeClr val="tx1">
                  <a:lumMod val="75000"/>
                  <a:lumOff val="25000"/>
                </a:schemeClr>
              </a:solidFill>
            </a:endParaRPr>
          </a:p>
          <a:p>
            <a:r>
              <a:rPr lang="en-GB" sz="1400" dirty="0">
                <a:solidFill>
                  <a:schemeClr val="tx1">
                    <a:lumMod val="75000"/>
                    <a:lumOff val="25000"/>
                  </a:schemeClr>
                </a:solidFill>
              </a:rPr>
              <a:t>The platform is unpinned by a People Centred Implementation (PCI). The method hinges around 6 critical success factors:</a:t>
            </a:r>
          </a:p>
          <a:p>
            <a:r>
              <a:rPr lang="en-GB" sz="1400" dirty="0">
                <a:solidFill>
                  <a:schemeClr val="tx1">
                    <a:lumMod val="75000"/>
                    <a:lumOff val="25000"/>
                  </a:schemeClr>
                </a:solidFill>
              </a:rPr>
              <a:t>1. Effective change leadership</a:t>
            </a:r>
          </a:p>
          <a:p>
            <a:r>
              <a:rPr lang="en-GB" sz="1400" dirty="0">
                <a:solidFill>
                  <a:schemeClr val="tx1">
                    <a:lumMod val="75000"/>
                    <a:lumOff val="25000"/>
                  </a:schemeClr>
                </a:solidFill>
              </a:rPr>
              <a:t>2. Powerful engagement processes</a:t>
            </a:r>
          </a:p>
          <a:p>
            <a:r>
              <a:rPr lang="en-GB" sz="1400" dirty="0">
                <a:solidFill>
                  <a:schemeClr val="tx1">
                    <a:lumMod val="75000"/>
                    <a:lumOff val="25000"/>
                  </a:schemeClr>
                </a:solidFill>
              </a:rPr>
              <a:t>3. Committed local sponsors</a:t>
            </a:r>
          </a:p>
          <a:p>
            <a:r>
              <a:rPr lang="en-GB" sz="1400" dirty="0">
                <a:solidFill>
                  <a:schemeClr val="tx1">
                    <a:lumMod val="75000"/>
                    <a:lumOff val="25000"/>
                  </a:schemeClr>
                </a:solidFill>
              </a:rPr>
              <a:t>4. Strong personal connection</a:t>
            </a:r>
          </a:p>
          <a:p>
            <a:r>
              <a:rPr lang="en-GB" sz="1400" dirty="0">
                <a:solidFill>
                  <a:schemeClr val="tx1">
                    <a:lumMod val="75000"/>
                    <a:lumOff val="25000"/>
                  </a:schemeClr>
                </a:solidFill>
              </a:rPr>
              <a:t>5. Sustained personal connection</a:t>
            </a:r>
          </a:p>
          <a:p>
            <a:r>
              <a:rPr lang="en-GB" sz="1400" dirty="0">
                <a:solidFill>
                  <a:schemeClr val="tx1">
                    <a:lumMod val="75000"/>
                    <a:lumOff val="25000"/>
                  </a:schemeClr>
                </a:solidFill>
              </a:rPr>
              <a:t>6. Shared change purpose</a:t>
            </a:r>
          </a:p>
          <a:p>
            <a:endParaRPr lang="en-GB" sz="1400" dirty="0">
              <a:solidFill>
                <a:schemeClr val="tx1">
                  <a:lumMod val="75000"/>
                  <a:lumOff val="25000"/>
                </a:schemeClr>
              </a:solidFill>
            </a:endParaRPr>
          </a:p>
          <a:p>
            <a:r>
              <a:rPr lang="en-GB" sz="1400" dirty="0">
                <a:solidFill>
                  <a:schemeClr val="tx1">
                    <a:lumMod val="75000"/>
                    <a:lumOff val="25000"/>
                  </a:schemeClr>
                </a:solidFill>
              </a:rPr>
              <a:t>That operate within a 4 phase process of</a:t>
            </a:r>
          </a:p>
          <a:p>
            <a:r>
              <a:rPr lang="en-GB" sz="1400" dirty="0">
                <a:solidFill>
                  <a:schemeClr val="tx1">
                    <a:lumMod val="75000"/>
                    <a:lumOff val="25000"/>
                  </a:schemeClr>
                </a:solidFill>
              </a:rPr>
              <a:t>1. Initiation</a:t>
            </a:r>
          </a:p>
          <a:p>
            <a:r>
              <a:rPr lang="en-GB" sz="1400" dirty="0">
                <a:solidFill>
                  <a:schemeClr val="tx1">
                    <a:lumMod val="75000"/>
                    <a:lumOff val="25000"/>
                  </a:schemeClr>
                </a:solidFill>
              </a:rPr>
              <a:t>2. Planning</a:t>
            </a:r>
          </a:p>
          <a:p>
            <a:r>
              <a:rPr lang="en-GB" sz="1400" dirty="0">
                <a:solidFill>
                  <a:schemeClr val="tx1">
                    <a:lumMod val="75000"/>
                    <a:lumOff val="25000"/>
                  </a:schemeClr>
                </a:solidFill>
              </a:rPr>
              <a:t>3. Execution</a:t>
            </a:r>
          </a:p>
          <a:p>
            <a:r>
              <a:rPr lang="en-GB" sz="1400" dirty="0">
                <a:solidFill>
                  <a:schemeClr val="tx1">
                    <a:lumMod val="75000"/>
                    <a:lumOff val="25000"/>
                  </a:schemeClr>
                </a:solidFill>
              </a:rPr>
              <a:t>4. Contro</a:t>
            </a:r>
            <a:r>
              <a:rPr lang="en-GB" sz="1600" dirty="0">
                <a:solidFill>
                  <a:schemeClr val="tx1">
                    <a:lumMod val="75000"/>
                    <a:lumOff val="25000"/>
                  </a:schemeClr>
                </a:solidFill>
              </a:rPr>
              <a:t>l</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330190" y="1214204"/>
            <a:ext cx="4210872" cy="3871830"/>
          </a:xfrm>
          <a:prstGeom prst="rect">
            <a:avLst/>
          </a:prstGeom>
        </p:spPr>
      </p:pic>
    </p:spTree>
    <p:extLst>
      <p:ext uri="{BB962C8B-B14F-4D97-AF65-F5344CB8AC3E}">
        <p14:creationId xmlns:p14="http://schemas.microsoft.com/office/powerpoint/2010/main" val="261313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31- PMI's Change Management Methodology</a:t>
            </a:r>
          </a:p>
        </p:txBody>
      </p:sp>
      <p:sp>
        <p:nvSpPr>
          <p:cNvPr id="32" name="TextBox 31"/>
          <p:cNvSpPr txBox="1"/>
          <p:nvPr/>
        </p:nvSpPr>
        <p:spPr>
          <a:xfrm>
            <a:off x="175553" y="659011"/>
            <a:ext cx="6862135" cy="553997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Project Management Institute (PMI) developed a change methodology that sits alongside PMI’s project, programme and portfolio management processes to assist in successfully designing, creating, implementing and sustaining organisational change.</a:t>
            </a:r>
          </a:p>
          <a:p>
            <a:endParaRPr lang="en-GB" sz="1400" dirty="0">
              <a:solidFill>
                <a:schemeClr val="tx1">
                  <a:lumMod val="75000"/>
                  <a:lumOff val="25000"/>
                </a:schemeClr>
              </a:solidFill>
            </a:endParaRPr>
          </a:p>
          <a:p>
            <a:r>
              <a:rPr lang="en-GB" sz="1400" dirty="0">
                <a:solidFill>
                  <a:schemeClr val="tx1">
                    <a:lumMod val="75000"/>
                    <a:lumOff val="25000"/>
                  </a:schemeClr>
                </a:solidFill>
              </a:rPr>
              <a:t>The method is encapsulated in the Managing Change: A Practice Guide publication which begins by providing the reader with a framework for creating organisational agility and judging change readiness.</a:t>
            </a:r>
          </a:p>
          <a:p>
            <a:endParaRPr lang="en-GB" sz="1400" dirty="0">
              <a:solidFill>
                <a:schemeClr val="tx1">
                  <a:lumMod val="75000"/>
                  <a:lumOff val="25000"/>
                </a:schemeClr>
              </a:solidFill>
            </a:endParaRPr>
          </a:p>
          <a:p>
            <a:r>
              <a:rPr lang="en-GB" sz="1400" dirty="0">
                <a:solidFill>
                  <a:schemeClr val="tx1">
                    <a:lumMod val="75000"/>
                    <a:lumOff val="25000"/>
                  </a:schemeClr>
                </a:solidFill>
              </a:rPr>
              <a:t>Managing Change explores organisational change from three different management perspectives: </a:t>
            </a:r>
          </a:p>
          <a:p>
            <a:pPr marL="285750" indent="-285750">
              <a:buFont typeface="Arial" panose="020B0604020202020204" pitchFamily="34" charset="0"/>
              <a:buChar char="•"/>
            </a:pPr>
            <a:r>
              <a:rPr lang="en-GB" sz="1400" dirty="0">
                <a:solidFill>
                  <a:schemeClr val="tx1">
                    <a:lumMod val="75000"/>
                    <a:lumOff val="25000"/>
                  </a:schemeClr>
                </a:solidFill>
              </a:rPr>
              <a:t>Portfolio, </a:t>
            </a:r>
          </a:p>
          <a:p>
            <a:pPr marL="285750" indent="-285750">
              <a:buFont typeface="Arial" panose="020B0604020202020204" pitchFamily="34" charset="0"/>
              <a:buChar char="•"/>
            </a:pPr>
            <a:r>
              <a:rPr lang="en-GB" sz="1400" dirty="0">
                <a:solidFill>
                  <a:schemeClr val="tx1">
                    <a:lumMod val="75000"/>
                    <a:lumOff val="25000"/>
                  </a:schemeClr>
                </a:solidFill>
              </a:rPr>
              <a:t>Programme </a:t>
            </a:r>
          </a:p>
          <a:p>
            <a:pPr marL="285750" indent="-285750">
              <a:buFont typeface="Arial" panose="020B0604020202020204" pitchFamily="34" charset="0"/>
              <a:buChar char="•"/>
            </a:pPr>
            <a:r>
              <a:rPr lang="en-GB" sz="1400" dirty="0">
                <a:solidFill>
                  <a:schemeClr val="tx1">
                    <a:lumMod val="75000"/>
                    <a:lumOff val="25000"/>
                  </a:schemeClr>
                </a:solidFill>
              </a:rPr>
              <a:t>Project. </a:t>
            </a:r>
          </a:p>
          <a:p>
            <a:pPr marL="285750" indent="-285750">
              <a:buFont typeface="Arial" panose="020B0604020202020204" pitchFamily="34" charset="0"/>
              <a:buChar char="•"/>
            </a:pPr>
            <a:endParaRPr lang="en-GB" sz="1400" dirty="0">
              <a:solidFill>
                <a:schemeClr val="tx1">
                  <a:lumMod val="75000"/>
                  <a:lumOff val="25000"/>
                </a:schemeClr>
              </a:solidFill>
            </a:endParaRPr>
          </a:p>
          <a:p>
            <a:r>
              <a:rPr lang="en-GB" sz="1400" dirty="0">
                <a:solidFill>
                  <a:schemeClr val="tx1">
                    <a:lumMod val="75000"/>
                    <a:lumOff val="25000"/>
                  </a:schemeClr>
                </a:solidFill>
              </a:rPr>
              <a:t>Using the tested principles found in the latest editions PMI s The Standard for Portfolio Management, The Standard for Program Management and A Guide to the Project Management Body of Knowledge (PMBOK® Guide), and this practice provides practical techniques on successfully designing, creating, implementing and sustaining organisational change.</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195278" y="1289154"/>
            <a:ext cx="4951751" cy="3642610"/>
          </a:xfrm>
          <a:prstGeom prst="rect">
            <a:avLst/>
          </a:prstGeom>
        </p:spPr>
      </p:pic>
    </p:spTree>
    <p:extLst>
      <p:ext uri="{BB962C8B-B14F-4D97-AF65-F5344CB8AC3E}">
        <p14:creationId xmlns:p14="http://schemas.microsoft.com/office/powerpoint/2010/main" val="193316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32- Pritchett's Change Management Model</a:t>
            </a:r>
          </a:p>
        </p:txBody>
      </p:sp>
      <p:sp>
        <p:nvSpPr>
          <p:cNvPr id="32" name="TextBox 31"/>
          <p:cNvSpPr txBox="1"/>
          <p:nvPr/>
        </p:nvSpPr>
        <p:spPr>
          <a:xfrm>
            <a:off x="213221" y="717656"/>
            <a:ext cx="6862135" cy="3508653"/>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Founded in 1974 by Price Pritchett, Ph.D., PRITCHETT’s Change Management Model provides a simple phased approach for managing both the project and people sides of change initiatives. </a:t>
            </a:r>
          </a:p>
          <a:p>
            <a:endParaRPr lang="en-GB" sz="1400" dirty="0">
              <a:solidFill>
                <a:schemeClr val="tx1">
                  <a:lumMod val="75000"/>
                  <a:lumOff val="25000"/>
                </a:schemeClr>
              </a:solidFill>
            </a:endParaRPr>
          </a:p>
          <a:p>
            <a:r>
              <a:rPr lang="en-GB" sz="1400" dirty="0">
                <a:solidFill>
                  <a:schemeClr val="tx1">
                    <a:lumMod val="75000"/>
                    <a:lumOff val="25000"/>
                  </a:schemeClr>
                </a:solidFill>
              </a:rPr>
              <a:t>Their methodology consists of four phases</a:t>
            </a:r>
          </a:p>
          <a:p>
            <a:pPr marL="285750" indent="-285750">
              <a:buFont typeface="Arial" panose="020B0604020202020204" pitchFamily="34" charset="0"/>
              <a:buChar char="•"/>
            </a:pPr>
            <a:r>
              <a:rPr lang="en-GB" sz="1400" dirty="0">
                <a:solidFill>
                  <a:schemeClr val="tx1">
                    <a:lumMod val="75000"/>
                    <a:lumOff val="25000"/>
                  </a:schemeClr>
                </a:solidFill>
              </a:rPr>
              <a:t>Imperative</a:t>
            </a:r>
          </a:p>
          <a:p>
            <a:pPr marL="285750" indent="-285750">
              <a:buFont typeface="Arial" panose="020B0604020202020204" pitchFamily="34" charset="0"/>
              <a:buChar char="•"/>
            </a:pPr>
            <a:r>
              <a:rPr lang="en-GB" sz="1400" dirty="0">
                <a:solidFill>
                  <a:schemeClr val="tx1">
                    <a:lumMod val="75000"/>
                    <a:lumOff val="25000"/>
                  </a:schemeClr>
                </a:solidFill>
              </a:rPr>
              <a:t>Readiness</a:t>
            </a:r>
          </a:p>
          <a:p>
            <a:pPr marL="285750" indent="-285750">
              <a:buFont typeface="Arial" panose="020B0604020202020204" pitchFamily="34" charset="0"/>
              <a:buChar char="•"/>
            </a:pPr>
            <a:r>
              <a:rPr lang="en-GB" sz="1400" dirty="0">
                <a:solidFill>
                  <a:schemeClr val="tx1">
                    <a:lumMod val="75000"/>
                    <a:lumOff val="25000"/>
                  </a:schemeClr>
                </a:solidFill>
              </a:rPr>
              <a:t>Implementation</a:t>
            </a:r>
          </a:p>
          <a:p>
            <a:pPr marL="285750" indent="-285750">
              <a:buFont typeface="Arial" panose="020B0604020202020204" pitchFamily="34" charset="0"/>
              <a:buChar char="•"/>
            </a:pPr>
            <a:r>
              <a:rPr lang="en-GB" sz="1400" dirty="0">
                <a:solidFill>
                  <a:schemeClr val="tx1">
                    <a:lumMod val="75000"/>
                    <a:lumOff val="25000"/>
                  </a:schemeClr>
                </a:solidFill>
              </a:rPr>
              <a:t>Gain</a:t>
            </a:r>
          </a:p>
          <a:p>
            <a:endParaRPr lang="en-GB" dirty="0">
              <a:solidFill>
                <a:schemeClr val="tx1">
                  <a:lumMod val="75000"/>
                  <a:lumOff val="25000"/>
                </a:schemeClr>
              </a:solidFill>
            </a:endParaRP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graphicFrame>
        <p:nvGraphicFramePr>
          <p:cNvPr id="3" name="Diagram 2">
            <a:extLst>
              <a:ext uri="{FF2B5EF4-FFF2-40B4-BE49-F238E27FC236}">
                <a16:creationId xmlns:a16="http://schemas.microsoft.com/office/drawing/2014/main" id="{88A9921B-4104-4B23-8EDA-CB6F427E6C57}"/>
              </a:ext>
            </a:extLst>
          </p:cNvPr>
          <p:cNvGraphicFramePr/>
          <p:nvPr>
            <p:extLst>
              <p:ext uri="{D42A27DB-BD31-4B8C-83A1-F6EECF244321}">
                <p14:modId xmlns:p14="http://schemas.microsoft.com/office/powerpoint/2010/main" val="3656338495"/>
              </p:ext>
            </p:extLst>
          </p:nvPr>
        </p:nvGraphicFramePr>
        <p:xfrm>
          <a:off x="7239213" y="1666929"/>
          <a:ext cx="4608644" cy="2937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763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33- Prochaska and DiClemente Model</a:t>
            </a:r>
          </a:p>
        </p:txBody>
      </p:sp>
      <p:sp>
        <p:nvSpPr>
          <p:cNvPr id="32" name="TextBox 31"/>
          <p:cNvSpPr txBox="1"/>
          <p:nvPr/>
        </p:nvSpPr>
        <p:spPr>
          <a:xfrm>
            <a:off x="184378" y="667497"/>
            <a:ext cx="6862135" cy="563231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Prochaska and DiClemente found that people pass through a series of stages when change occurs. The stages discussed in their change theory are:</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Pre-contemplation</a:t>
            </a:r>
          </a:p>
          <a:p>
            <a:pPr marL="285750" indent="-285750">
              <a:buFont typeface="Arial" panose="020B0604020202020204" pitchFamily="34" charset="0"/>
              <a:buChar char="•"/>
            </a:pPr>
            <a:r>
              <a:rPr lang="en-GB" sz="1400" dirty="0">
                <a:solidFill>
                  <a:schemeClr val="tx1">
                    <a:lumMod val="75000"/>
                    <a:lumOff val="25000"/>
                  </a:schemeClr>
                </a:solidFill>
              </a:rPr>
              <a:t>Contemplation</a:t>
            </a:r>
          </a:p>
          <a:p>
            <a:pPr marL="285750" indent="-285750">
              <a:buFont typeface="Arial" panose="020B0604020202020204" pitchFamily="34" charset="0"/>
              <a:buChar char="•"/>
            </a:pPr>
            <a:r>
              <a:rPr lang="en-GB" sz="1400" dirty="0">
                <a:solidFill>
                  <a:schemeClr val="tx1">
                    <a:lumMod val="75000"/>
                    <a:lumOff val="25000"/>
                  </a:schemeClr>
                </a:solidFill>
              </a:rPr>
              <a:t>Preparation</a:t>
            </a:r>
          </a:p>
          <a:p>
            <a:pPr marL="285750" indent="-285750">
              <a:buFont typeface="Arial" panose="020B0604020202020204" pitchFamily="34" charset="0"/>
              <a:buChar char="•"/>
            </a:pPr>
            <a:r>
              <a:rPr lang="en-GB" sz="1400" dirty="0">
                <a:solidFill>
                  <a:schemeClr val="tx1">
                    <a:lumMod val="75000"/>
                    <a:lumOff val="25000"/>
                  </a:schemeClr>
                </a:solidFill>
              </a:rPr>
              <a:t>Action</a:t>
            </a:r>
          </a:p>
          <a:p>
            <a:pPr marL="285750" indent="-285750">
              <a:buFont typeface="Arial" panose="020B0604020202020204" pitchFamily="34" charset="0"/>
              <a:buChar char="•"/>
            </a:pPr>
            <a:r>
              <a:rPr lang="en-GB" sz="1400" dirty="0">
                <a:solidFill>
                  <a:schemeClr val="tx1">
                    <a:lumMod val="75000"/>
                    <a:lumOff val="25000"/>
                  </a:schemeClr>
                </a:solidFill>
              </a:rPr>
              <a:t>Maintenance</a:t>
            </a:r>
          </a:p>
          <a:p>
            <a:pPr marL="285750" indent="-285750">
              <a:buFont typeface="Arial" panose="020B0604020202020204" pitchFamily="34" charset="0"/>
              <a:buChar char="•"/>
            </a:pPr>
            <a:r>
              <a:rPr lang="en-GB" sz="1400" dirty="0">
                <a:solidFill>
                  <a:schemeClr val="tx1">
                    <a:lumMod val="75000"/>
                    <a:lumOff val="25000"/>
                  </a:schemeClr>
                </a:solidFill>
              </a:rPr>
              <a:t>Relapse</a:t>
            </a:r>
          </a:p>
          <a:p>
            <a:endParaRPr lang="en-GB" sz="1400" dirty="0">
              <a:solidFill>
                <a:schemeClr val="tx1">
                  <a:lumMod val="75000"/>
                  <a:lumOff val="25000"/>
                </a:schemeClr>
              </a:solidFill>
            </a:endParaRPr>
          </a:p>
          <a:p>
            <a:r>
              <a:rPr lang="en-GB" sz="1400" dirty="0">
                <a:solidFill>
                  <a:schemeClr val="tx1">
                    <a:lumMod val="75000"/>
                    <a:lumOff val="25000"/>
                  </a:schemeClr>
                </a:solidFill>
              </a:rPr>
              <a:t>Progression through the stages is cyclical, not linear. This is because initially many individuals relapse on their change efforts and do not successfully maintain their gains the first time around</a:t>
            </a:r>
          </a:p>
          <a:p>
            <a:endParaRPr lang="en-GB" sz="1400" dirty="0">
              <a:solidFill>
                <a:schemeClr val="tx1">
                  <a:lumMod val="75000"/>
                  <a:lumOff val="25000"/>
                </a:schemeClr>
              </a:solidFill>
            </a:endParaRPr>
          </a:p>
          <a:p>
            <a:endParaRPr lang="en-GB" sz="1400" dirty="0">
              <a:solidFill>
                <a:schemeClr val="tx1">
                  <a:lumMod val="75000"/>
                  <a:lumOff val="25000"/>
                </a:schemeClr>
              </a:solidFill>
            </a:endParaRPr>
          </a:p>
          <a:p>
            <a:r>
              <a:rPr lang="en-GB" sz="1400" dirty="0">
                <a:solidFill>
                  <a:schemeClr val="tx1">
                    <a:lumMod val="75000"/>
                    <a:lumOff val="25000"/>
                  </a:schemeClr>
                </a:solidFill>
              </a:rPr>
              <a:t>In the case of relapses, many individuals do not let up. They can revisit the contemplation stage and prepare for action in the future. </a:t>
            </a:r>
          </a:p>
          <a:p>
            <a:endParaRPr lang="en-GB" sz="1400" dirty="0">
              <a:solidFill>
                <a:schemeClr val="tx1">
                  <a:lumMod val="75000"/>
                  <a:lumOff val="25000"/>
                </a:schemeClr>
              </a:solidFill>
            </a:endParaRPr>
          </a:p>
          <a:p>
            <a:r>
              <a:rPr lang="en-GB" sz="1400" dirty="0">
                <a:solidFill>
                  <a:schemeClr val="tx1">
                    <a:lumMod val="75000"/>
                    <a:lumOff val="25000"/>
                  </a:schemeClr>
                </a:solidFill>
              </a:rPr>
              <a:t>The spiral pattern of the model suggests that many individuals learn from their relapses instead of circling around the issue</a:t>
            </a:r>
            <a:r>
              <a:rPr lang="en-GB" sz="1600" dirty="0">
                <a:solidFill>
                  <a:schemeClr val="tx1">
                    <a:lumMod val="75000"/>
                    <a:lumOff val="25000"/>
                  </a:schemeClr>
                </a:solidFill>
              </a:rPr>
              <a:t>.</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285215" y="989351"/>
            <a:ext cx="4557013" cy="4280904"/>
          </a:xfrm>
          <a:prstGeom prst="rect">
            <a:avLst/>
          </a:prstGeom>
        </p:spPr>
      </p:pic>
    </p:spTree>
    <p:extLst>
      <p:ext uri="{BB962C8B-B14F-4D97-AF65-F5344CB8AC3E}">
        <p14:creationId xmlns:p14="http://schemas.microsoft.com/office/powerpoint/2010/main" val="171894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DKAR phases of change"/>
          <p:cNvPicPr/>
          <p:nvPr/>
        </p:nvPicPr>
        <p:blipFill rotWithShape="1">
          <a:blip r:embed="rId2" cstate="print">
            <a:extLst>
              <a:ext uri="{28A0092B-C50C-407E-A947-70E740481C1C}">
                <a14:useLocalDpi xmlns:a14="http://schemas.microsoft.com/office/drawing/2010/main" val="0"/>
              </a:ext>
            </a:extLst>
          </a:blip>
          <a:srcRect l="3372" t="17675"/>
          <a:stretch/>
        </p:blipFill>
        <p:spPr bwMode="auto">
          <a:xfrm>
            <a:off x="7219754" y="2215578"/>
            <a:ext cx="4972246" cy="2113246"/>
          </a:xfrm>
          <a:prstGeom prst="rect">
            <a:avLst/>
          </a:prstGeom>
          <a:noFill/>
          <a:ln>
            <a:noFill/>
          </a:ln>
        </p:spPr>
      </p:pic>
      <p:sp>
        <p:nvSpPr>
          <p:cNvPr id="2" name="Title 1"/>
          <p:cNvSpPr>
            <a:spLocks noGrp="1"/>
          </p:cNvSpPr>
          <p:nvPr>
            <p:ph type="title"/>
          </p:nvPr>
        </p:nvSpPr>
        <p:spPr/>
        <p:txBody>
          <a:bodyPr>
            <a:normAutofit/>
          </a:bodyPr>
          <a:lstStyle/>
          <a:p>
            <a:r>
              <a:rPr lang="en-GB" dirty="0"/>
              <a:t>34- Prosci’s ADKAR™ Change</a:t>
            </a:r>
          </a:p>
        </p:txBody>
      </p:sp>
      <p:sp>
        <p:nvSpPr>
          <p:cNvPr id="32" name="TextBox 31"/>
          <p:cNvSpPr txBox="1"/>
          <p:nvPr/>
        </p:nvSpPr>
        <p:spPr>
          <a:xfrm>
            <a:off x="213221" y="717656"/>
            <a:ext cx="6862135" cy="452431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ADKAR (Awareness, Desire, Knowledge, Ability, and Reinforcement) is a goal-oriented change management (linear) model that allows change management teams to focus their activities on specific business results.</a:t>
            </a:r>
          </a:p>
          <a:p>
            <a:endParaRPr lang="en-GB" sz="1400" dirty="0">
              <a:solidFill>
                <a:schemeClr val="tx1">
                  <a:lumMod val="75000"/>
                  <a:lumOff val="25000"/>
                </a:schemeClr>
              </a:solidFill>
            </a:endParaRPr>
          </a:p>
          <a:p>
            <a:endParaRPr lang="en-GB" sz="1400" dirty="0">
              <a:solidFill>
                <a:schemeClr val="tx1">
                  <a:lumMod val="75000"/>
                  <a:lumOff val="25000"/>
                </a:schemeClr>
              </a:solidFill>
            </a:endParaRPr>
          </a:p>
          <a:p>
            <a:r>
              <a:rPr lang="en-GB" sz="1400" dirty="0">
                <a:solidFill>
                  <a:schemeClr val="tx1">
                    <a:lumMod val="75000"/>
                    <a:lumOff val="25000"/>
                  </a:schemeClr>
                </a:solidFill>
              </a:rPr>
              <a:t>The key elements of the strategy include:</a:t>
            </a:r>
          </a:p>
          <a:p>
            <a:pPr marL="285750" indent="-285750">
              <a:buFont typeface="Arial" panose="020B0604020202020204" pitchFamily="34" charset="0"/>
              <a:buChar char="•"/>
            </a:pPr>
            <a:r>
              <a:rPr lang="en-GB" sz="1400" dirty="0">
                <a:solidFill>
                  <a:schemeClr val="tx1">
                    <a:lumMod val="75000"/>
                    <a:lumOff val="25000"/>
                  </a:schemeClr>
                </a:solidFill>
              </a:rPr>
              <a:t>Diagnose employee resistance to change</a:t>
            </a:r>
          </a:p>
          <a:p>
            <a:pPr marL="285750" indent="-285750">
              <a:buFont typeface="Arial" panose="020B0604020202020204" pitchFamily="34" charset="0"/>
              <a:buChar char="•"/>
            </a:pPr>
            <a:r>
              <a:rPr lang="en-GB" sz="1400" dirty="0">
                <a:solidFill>
                  <a:schemeClr val="tx1">
                    <a:lumMod val="75000"/>
                    <a:lumOff val="25000"/>
                  </a:schemeClr>
                </a:solidFill>
              </a:rPr>
              <a:t>Help employees transition through the change process</a:t>
            </a:r>
          </a:p>
          <a:p>
            <a:pPr marL="285750" indent="-285750">
              <a:buFont typeface="Arial" panose="020B0604020202020204" pitchFamily="34" charset="0"/>
              <a:buChar char="•"/>
            </a:pPr>
            <a:r>
              <a:rPr lang="en-GB" sz="1400" dirty="0">
                <a:solidFill>
                  <a:schemeClr val="tx1">
                    <a:lumMod val="75000"/>
                    <a:lumOff val="25000"/>
                  </a:schemeClr>
                </a:solidFill>
              </a:rPr>
              <a:t>Create a successful action plan for personal and professional advancement during change</a:t>
            </a:r>
          </a:p>
          <a:p>
            <a:pPr marL="285750" indent="-285750">
              <a:buFont typeface="Arial" panose="020B0604020202020204" pitchFamily="34" charset="0"/>
              <a:buChar char="•"/>
            </a:pPr>
            <a:r>
              <a:rPr lang="en-GB" sz="1400" dirty="0">
                <a:solidFill>
                  <a:schemeClr val="tx1">
                    <a:lumMod val="75000"/>
                    <a:lumOff val="25000"/>
                  </a:schemeClr>
                </a:solidFill>
              </a:rPr>
              <a:t>Develop a change management plan for your employees</a:t>
            </a:r>
          </a:p>
          <a:p>
            <a:endParaRPr lang="en-GB" sz="1400" dirty="0">
              <a:solidFill>
                <a:schemeClr val="tx1">
                  <a:lumMod val="75000"/>
                  <a:lumOff val="25000"/>
                </a:schemeClr>
              </a:solidFill>
            </a:endParaRPr>
          </a:p>
          <a:p>
            <a:r>
              <a:rPr lang="en-GB" sz="1400" dirty="0">
                <a:solidFill>
                  <a:schemeClr val="tx1">
                    <a:lumMod val="75000"/>
                    <a:lumOff val="25000"/>
                  </a:schemeClr>
                </a:solidFill>
              </a:rPr>
              <a:t>In identifying the required outcomes or goals of change management, ADKAR becomes a useful framework for change management teams in planning and execution of their work.</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spTree>
    <p:extLst>
      <p:ext uri="{BB962C8B-B14F-4D97-AF65-F5344CB8AC3E}">
        <p14:creationId xmlns:p14="http://schemas.microsoft.com/office/powerpoint/2010/main" val="7450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35- Rogers Technology Adoption</a:t>
            </a:r>
          </a:p>
        </p:txBody>
      </p:sp>
      <p:sp>
        <p:nvSpPr>
          <p:cNvPr id="32" name="TextBox 31"/>
          <p:cNvSpPr txBox="1"/>
          <p:nvPr/>
        </p:nvSpPr>
        <p:spPr>
          <a:xfrm>
            <a:off x="257788" y="634696"/>
            <a:ext cx="6862135" cy="609397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Given technology is such stimulus or part of change we felt in import to reference appropriate theory.  Whilst the theory is over 50 years old, we believe it is still hugely relevant.</a:t>
            </a:r>
          </a:p>
          <a:p>
            <a:endParaRPr lang="en-GB" sz="1400" dirty="0">
              <a:solidFill>
                <a:schemeClr val="tx1">
                  <a:lumMod val="75000"/>
                  <a:lumOff val="25000"/>
                </a:schemeClr>
              </a:solidFill>
            </a:endParaRPr>
          </a:p>
          <a:p>
            <a:r>
              <a:rPr lang="en-GB" sz="1400" dirty="0">
                <a:solidFill>
                  <a:schemeClr val="tx1">
                    <a:lumMod val="75000"/>
                    <a:lumOff val="25000"/>
                  </a:schemeClr>
                </a:solidFill>
              </a:rPr>
              <a:t>The technology adaption lifecycle model, based on the theory of diffusion of innovation (1962), describes the adoption or acceptance of a new product or innovation, according to the demographic and psychological characteristics of defined adopter groups. The process of adoption over time is typically illustrated as a classical normal distribution or “bell curve”.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categorises the groups in adoption order as </a:t>
            </a:r>
          </a:p>
          <a:p>
            <a:pPr marL="285750" indent="-285750">
              <a:buFont typeface="Arial" panose="020B0604020202020204" pitchFamily="34" charset="0"/>
              <a:buChar char="•"/>
            </a:pPr>
            <a:r>
              <a:rPr lang="en-GB" sz="1400" dirty="0">
                <a:solidFill>
                  <a:schemeClr val="tx1">
                    <a:lumMod val="75000"/>
                    <a:lumOff val="25000"/>
                  </a:schemeClr>
                </a:solidFill>
              </a:rPr>
              <a:t>“innovators” </a:t>
            </a:r>
          </a:p>
          <a:p>
            <a:pPr marL="285750" indent="-285750">
              <a:buFont typeface="Arial" panose="020B0604020202020204" pitchFamily="34" charset="0"/>
              <a:buChar char="•"/>
            </a:pPr>
            <a:r>
              <a:rPr lang="en-GB" sz="1400" dirty="0">
                <a:solidFill>
                  <a:schemeClr val="tx1">
                    <a:lumMod val="75000"/>
                    <a:lumOff val="25000"/>
                  </a:schemeClr>
                </a:solidFill>
              </a:rPr>
              <a:t>“early adopters”.   </a:t>
            </a:r>
          </a:p>
          <a:p>
            <a:pPr marL="285750" indent="-285750">
              <a:buFont typeface="Arial" panose="020B0604020202020204" pitchFamily="34" charset="0"/>
              <a:buChar char="•"/>
            </a:pPr>
            <a:r>
              <a:rPr lang="en-GB" sz="1400" dirty="0">
                <a:solidFill>
                  <a:schemeClr val="tx1">
                    <a:lumMod val="75000"/>
                    <a:lumOff val="25000"/>
                  </a:schemeClr>
                </a:solidFill>
              </a:rPr>
              <a:t>“early majority”</a:t>
            </a:r>
          </a:p>
          <a:p>
            <a:pPr marL="285750" indent="-285750">
              <a:buFont typeface="Arial" panose="020B0604020202020204" pitchFamily="34" charset="0"/>
              <a:buChar char="•"/>
            </a:pPr>
            <a:r>
              <a:rPr lang="en-GB" sz="1400" dirty="0">
                <a:solidFill>
                  <a:schemeClr val="tx1">
                    <a:lumMod val="75000"/>
                    <a:lumOff val="25000"/>
                  </a:schemeClr>
                </a:solidFill>
              </a:rPr>
              <a:t>“late majority” </a:t>
            </a:r>
          </a:p>
          <a:p>
            <a:pPr marL="285750" indent="-285750">
              <a:buFont typeface="Arial" panose="020B0604020202020204" pitchFamily="34" charset="0"/>
              <a:buChar char="•"/>
            </a:pPr>
            <a:r>
              <a:rPr lang="en-GB" sz="1400" dirty="0">
                <a:solidFill>
                  <a:schemeClr val="tx1">
                    <a:lumMod val="75000"/>
                    <a:lumOff val="25000"/>
                  </a:schemeClr>
                </a:solidFill>
              </a:rPr>
              <a:t>“laggards”. </a:t>
            </a:r>
          </a:p>
          <a:p>
            <a:endParaRPr lang="en-GB" sz="1400" dirty="0">
              <a:solidFill>
                <a:schemeClr val="tx1">
                  <a:lumMod val="75000"/>
                  <a:lumOff val="25000"/>
                </a:schemeClr>
              </a:solidFill>
            </a:endParaRPr>
          </a:p>
          <a:p>
            <a:r>
              <a:rPr lang="en-GB" sz="1400" dirty="0">
                <a:solidFill>
                  <a:schemeClr val="tx1">
                    <a:lumMod val="75000"/>
                    <a:lumOff val="25000"/>
                  </a:schemeClr>
                </a:solidFill>
              </a:rPr>
              <a:t>The curve creates the foundation of a 5 step process of technology adoption: </a:t>
            </a:r>
          </a:p>
          <a:p>
            <a:pPr marL="285750" indent="-285750">
              <a:buFont typeface="Arial" panose="020B0604020202020204" pitchFamily="34" charset="0"/>
              <a:buChar char="•"/>
            </a:pPr>
            <a:r>
              <a:rPr lang="en-GB" sz="1400" dirty="0">
                <a:solidFill>
                  <a:schemeClr val="tx1">
                    <a:lumMod val="75000"/>
                    <a:lumOff val="25000"/>
                  </a:schemeClr>
                </a:solidFill>
              </a:rPr>
              <a:t>Knowledge, </a:t>
            </a:r>
          </a:p>
          <a:p>
            <a:pPr marL="285750" indent="-285750">
              <a:buFont typeface="Arial" panose="020B0604020202020204" pitchFamily="34" charset="0"/>
              <a:buChar char="•"/>
            </a:pPr>
            <a:r>
              <a:rPr lang="en-GB" sz="1400" dirty="0">
                <a:solidFill>
                  <a:schemeClr val="tx1">
                    <a:lumMod val="75000"/>
                    <a:lumOff val="25000"/>
                  </a:schemeClr>
                </a:solidFill>
              </a:rPr>
              <a:t>Persuasion, </a:t>
            </a:r>
          </a:p>
          <a:p>
            <a:pPr marL="285750" indent="-285750">
              <a:buFont typeface="Arial" panose="020B0604020202020204" pitchFamily="34" charset="0"/>
              <a:buChar char="•"/>
            </a:pPr>
            <a:r>
              <a:rPr lang="en-GB" sz="1400" dirty="0">
                <a:solidFill>
                  <a:schemeClr val="tx1">
                    <a:lumMod val="75000"/>
                    <a:lumOff val="25000"/>
                  </a:schemeClr>
                </a:solidFill>
              </a:rPr>
              <a:t>Decision, </a:t>
            </a:r>
          </a:p>
          <a:p>
            <a:pPr marL="285750" indent="-285750">
              <a:buFont typeface="Arial" panose="020B0604020202020204" pitchFamily="34" charset="0"/>
              <a:buChar char="•"/>
            </a:pPr>
            <a:r>
              <a:rPr lang="en-GB" sz="1400" dirty="0">
                <a:solidFill>
                  <a:schemeClr val="tx1">
                    <a:lumMod val="75000"/>
                    <a:lumOff val="25000"/>
                  </a:schemeClr>
                </a:solidFill>
              </a:rPr>
              <a:t>Implementation, </a:t>
            </a:r>
          </a:p>
          <a:p>
            <a:pPr marL="285750" indent="-285750">
              <a:buFont typeface="Arial" panose="020B0604020202020204" pitchFamily="34" charset="0"/>
              <a:buChar char="•"/>
            </a:pPr>
            <a:r>
              <a:rPr lang="en-GB" sz="1400" dirty="0">
                <a:solidFill>
                  <a:schemeClr val="tx1">
                    <a:lumMod val="75000"/>
                    <a:lumOff val="25000"/>
                  </a:schemeClr>
                </a:solidFill>
              </a:rPr>
              <a:t>Confirmation.</a:t>
            </a:r>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descr="Image result for rogers technology adoption curve"/>
          <p:cNvPicPr/>
          <p:nvPr/>
        </p:nvPicPr>
        <p:blipFill>
          <a:blip r:embed="rId2">
            <a:extLst>
              <a:ext uri="{28A0092B-C50C-407E-A947-70E740481C1C}">
                <a14:useLocalDpi xmlns:a14="http://schemas.microsoft.com/office/drawing/2010/main" val="0"/>
              </a:ext>
            </a:extLst>
          </a:blip>
          <a:srcRect/>
          <a:stretch>
            <a:fillRect/>
          </a:stretch>
        </p:blipFill>
        <p:spPr bwMode="auto">
          <a:xfrm>
            <a:off x="7119923" y="1184223"/>
            <a:ext cx="5073650" cy="3735388"/>
          </a:xfrm>
          <a:prstGeom prst="rect">
            <a:avLst/>
          </a:prstGeom>
          <a:noFill/>
        </p:spPr>
      </p:pic>
    </p:spTree>
    <p:extLst>
      <p:ext uri="{BB962C8B-B14F-4D97-AF65-F5344CB8AC3E}">
        <p14:creationId xmlns:p14="http://schemas.microsoft.com/office/powerpoint/2010/main" val="153917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36- Senge, Systemic Model &amp; the Fifth Discipline</a:t>
            </a:r>
          </a:p>
        </p:txBody>
      </p:sp>
      <p:sp>
        <p:nvSpPr>
          <p:cNvPr id="32" name="TextBox 31"/>
          <p:cNvSpPr txBox="1"/>
          <p:nvPr/>
        </p:nvSpPr>
        <p:spPr>
          <a:xfrm>
            <a:off x="317732" y="684828"/>
            <a:ext cx="6862135" cy="5724644"/>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Senge et al discuss the myriad of ‘balancing processes’ or forces of homeostasis which act to preserve the status quo in any organization.</a:t>
            </a:r>
          </a:p>
          <a:p>
            <a:endParaRPr lang="en-GB" sz="1200" dirty="0">
              <a:solidFill>
                <a:schemeClr val="tx1">
                  <a:lumMod val="75000"/>
                  <a:lumOff val="25000"/>
                </a:schemeClr>
              </a:solidFill>
            </a:endParaRPr>
          </a:p>
          <a:p>
            <a:r>
              <a:rPr lang="en-GB" sz="1200" dirty="0">
                <a:solidFill>
                  <a:schemeClr val="tx1">
                    <a:lumMod val="75000"/>
                    <a:lumOff val="25000"/>
                  </a:schemeClr>
                </a:solidFill>
              </a:rPr>
              <a:t>Senge  et al considers the longer-term issues of sustaining and renewing organizational change. They examine the challenges of first initiating, second sustaining and third redesigning and rethinking change. In the high-level model there are ideas and suggestions for dealing with the balancing forces of equilibrium in organizational systems (resistance).</a:t>
            </a:r>
          </a:p>
          <a:p>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Senge et al say that the key challenges of initiating change are the balancing forces that arise when any group of people starts to do things differently</a:t>
            </a:r>
          </a:p>
          <a:p>
            <a:pPr marL="228600" indent="-228600">
              <a:buFont typeface="+mj-lt"/>
              <a:buAutoNum type="arabicPeriod"/>
            </a:pPr>
            <a:r>
              <a:rPr lang="en-GB" sz="1200" dirty="0">
                <a:solidFill>
                  <a:schemeClr val="tx1">
                    <a:lumMod val="75000"/>
                    <a:lumOff val="25000"/>
                  </a:schemeClr>
                </a:solidFill>
              </a:rPr>
              <a:t>Challenges of sustaining change come to the fore when the pilot group (those who start the change) becomes successful and the change begins to touch the rest of the organization</a:t>
            </a:r>
          </a:p>
          <a:p>
            <a:pPr marL="228600" indent="-228600">
              <a:buFont typeface="+mj-lt"/>
              <a:buAutoNum type="arabicPeriod"/>
            </a:pPr>
            <a:r>
              <a:rPr lang="en-GB" sz="1200" dirty="0">
                <a:solidFill>
                  <a:schemeClr val="tx1">
                    <a:lumMod val="75000"/>
                    <a:lumOff val="25000"/>
                  </a:schemeClr>
                </a:solidFill>
              </a:rPr>
              <a:t>The challenges of redesigning and rethinking change appear when the change achieves some visible measure of success and starts to impact on ingrained organizational habits Senge recommends - Start small; grow steadily; don't plan everything; expect challenges. </a:t>
            </a:r>
          </a:p>
          <a:p>
            <a:endParaRPr lang="en-GB" sz="1200" dirty="0">
              <a:solidFill>
                <a:schemeClr val="tx1">
                  <a:lumMod val="75000"/>
                  <a:lumOff val="25000"/>
                </a:schemeClr>
              </a:solidFill>
            </a:endParaRPr>
          </a:p>
          <a:p>
            <a:r>
              <a:rPr lang="en-GB" sz="1200" dirty="0">
                <a:solidFill>
                  <a:schemeClr val="tx1">
                    <a:lumMod val="75000"/>
                    <a:lumOff val="25000"/>
                  </a:schemeClr>
                </a:solidFill>
              </a:rPr>
              <a:t>Senge further developed this approach in the Fifth Discipline - how to organize the "learning organization". Such organizations improve their capability to share and create new knowledge. The following core disciplines should be integrated:</a:t>
            </a:r>
          </a:p>
          <a:p>
            <a:endParaRPr lang="en-GB" sz="1200" dirty="0">
              <a:solidFill>
                <a:schemeClr val="tx1">
                  <a:lumMod val="75000"/>
                  <a:lumOff val="25000"/>
                </a:schemeClr>
              </a:solidFill>
            </a:endParaRPr>
          </a:p>
          <a:p>
            <a:pPr marL="171450" indent="-171450">
              <a:buFont typeface="Arial" panose="020B0604020202020204" pitchFamily="34" charset="0"/>
              <a:buChar char="•"/>
            </a:pPr>
            <a:r>
              <a:rPr lang="en-GB" sz="1200" dirty="0">
                <a:solidFill>
                  <a:schemeClr val="tx1">
                    <a:lumMod val="75000"/>
                    <a:lumOff val="25000"/>
                  </a:schemeClr>
                </a:solidFill>
              </a:rPr>
              <a:t>Systems thinking - this is the fifth discipline that integrates all others.</a:t>
            </a:r>
          </a:p>
          <a:p>
            <a:pPr marL="171450" indent="-171450">
              <a:buFont typeface="Arial" panose="020B0604020202020204" pitchFamily="34" charset="0"/>
              <a:buChar char="•"/>
            </a:pPr>
            <a:r>
              <a:rPr lang="en-GB" sz="1200" dirty="0">
                <a:solidFill>
                  <a:schemeClr val="tx1">
                    <a:lumMod val="75000"/>
                    <a:lumOff val="25000"/>
                  </a:schemeClr>
                </a:solidFill>
              </a:rPr>
              <a:t>Personal mastery - every expert and manager learn individually, thus making organization "knowledgeable".</a:t>
            </a:r>
          </a:p>
          <a:p>
            <a:pPr marL="171450" indent="-171450">
              <a:buFont typeface="Arial" panose="020B0604020202020204" pitchFamily="34" charset="0"/>
              <a:buChar char="•"/>
            </a:pPr>
            <a:r>
              <a:rPr lang="en-GB" sz="1200" dirty="0">
                <a:solidFill>
                  <a:schemeClr val="tx1">
                    <a:lumMod val="75000"/>
                    <a:lumOff val="25000"/>
                  </a:schemeClr>
                </a:solidFill>
              </a:rPr>
              <a:t>Mental models - understand "assumptions" in mental model and making them explicit to improve the mutual understanding. Building shared vision - for team to eagerly learn and cooperate to achieve a challenging goal.</a:t>
            </a:r>
          </a:p>
          <a:p>
            <a:pPr marL="171450" indent="-171450">
              <a:buFont typeface="Arial" panose="020B0604020202020204" pitchFamily="34" charset="0"/>
              <a:buChar char="•"/>
            </a:pPr>
            <a:r>
              <a:rPr lang="en-GB" sz="1200" dirty="0">
                <a:solidFill>
                  <a:schemeClr val="tx1">
                    <a:lumMod val="75000"/>
                    <a:lumOff val="25000"/>
                  </a:schemeClr>
                </a:solidFill>
              </a:rPr>
              <a:t>Team learning - co-workers should be sincere in communication and explicit in coordination. </a:t>
            </a:r>
          </a:p>
          <a:p>
            <a:endParaRPr lang="en-GB" sz="1400" dirty="0">
              <a:solidFill>
                <a:schemeClr val="tx1">
                  <a:lumMod val="75000"/>
                  <a:lumOff val="25000"/>
                </a:schemeClr>
              </a:solidFill>
            </a:endParaRPr>
          </a:p>
        </p:txBody>
      </p:sp>
      <p:pic>
        <p:nvPicPr>
          <p:cNvPr id="53" name="Picture 52" descr="Image result for senge systemic mode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867" y="760095"/>
            <a:ext cx="4296847" cy="2668905"/>
          </a:xfrm>
          <a:prstGeom prst="rect">
            <a:avLst/>
          </a:prstGeom>
          <a:noFill/>
        </p:spPr>
      </p:pic>
      <p:pic>
        <p:nvPicPr>
          <p:cNvPr id="54" name="Picture 53" descr="Image result for senge the fifth discipli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453" y="3547150"/>
            <a:ext cx="1942448" cy="1794004"/>
          </a:xfrm>
          <a:prstGeom prst="rect">
            <a:avLst/>
          </a:prstGeom>
          <a:noFill/>
        </p:spPr>
      </p:pic>
    </p:spTree>
    <p:extLst>
      <p:ext uri="{BB962C8B-B14F-4D97-AF65-F5344CB8AC3E}">
        <p14:creationId xmlns:p14="http://schemas.microsoft.com/office/powerpoint/2010/main" val="223574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1- Accelerating Implementation Methodology (AIM) Change Management Methodology</a:t>
            </a:r>
          </a:p>
        </p:txBody>
      </p:sp>
      <p:sp>
        <p:nvSpPr>
          <p:cNvPr id="31" name="TextBox 30"/>
          <p:cNvSpPr txBox="1"/>
          <p:nvPr/>
        </p:nvSpPr>
        <p:spPr>
          <a:xfrm>
            <a:off x="213220" y="796314"/>
            <a:ext cx="6862134" cy="267765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 process for implementing strategic change that helps identify and manage risks such as different opinions on the scope of the change, resistance, cultural differences, lack of active change leadership at all levels, ineffective communication, no reinforcement.</a:t>
            </a:r>
            <a:br>
              <a:rPr lang="en-GB" sz="1400"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Systematic approach that translates behavioural research into operational tactics and strategies that apply to implement projects faster/ successfully.</a:t>
            </a:r>
            <a:br>
              <a:rPr lang="en-GB" sz="1400"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Full set of learning programmes, tools, measurement diagnostics and action principles that work together to drives changes on time, on budget with all business, technical and human objectives met </a:t>
            </a:r>
          </a:p>
        </p:txBody>
      </p:sp>
      <p:pic>
        <p:nvPicPr>
          <p:cNvPr id="32" name="Picture 31" descr="aim_road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0265" y="826717"/>
            <a:ext cx="4796856" cy="4524772"/>
          </a:xfrm>
          <a:prstGeom prst="rect">
            <a:avLst/>
          </a:prstGeom>
          <a:noFill/>
        </p:spPr>
      </p:pic>
    </p:spTree>
    <p:extLst>
      <p:ext uri="{BB962C8B-B14F-4D97-AF65-F5344CB8AC3E}">
        <p14:creationId xmlns:p14="http://schemas.microsoft.com/office/powerpoint/2010/main" val="1389704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37- SPIRAL DYNAMICS® CHANGE STATE INDICATOR</a:t>
            </a:r>
          </a:p>
        </p:txBody>
      </p:sp>
      <p:sp>
        <p:nvSpPr>
          <p:cNvPr id="32" name="TextBox 31"/>
          <p:cNvSpPr txBox="1"/>
          <p:nvPr/>
        </p:nvSpPr>
        <p:spPr>
          <a:xfrm>
            <a:off x="213221" y="717656"/>
            <a:ext cx="6862135" cy="4431983"/>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The Change State Indicator (CSI) is a versatile tool with a total of ten scales. </a:t>
            </a:r>
          </a:p>
          <a:p>
            <a:endParaRPr lang="en-GB" sz="1400" dirty="0">
              <a:solidFill>
                <a:schemeClr val="tx1">
                  <a:lumMod val="75000"/>
                  <a:lumOff val="25000"/>
                </a:schemeClr>
              </a:solidFill>
            </a:endParaRPr>
          </a:p>
          <a:p>
            <a:r>
              <a:rPr lang="en-GB" sz="1400" dirty="0">
                <a:solidFill>
                  <a:schemeClr val="tx1">
                    <a:lumMod val="75000"/>
                    <a:lumOff val="25000"/>
                  </a:schemeClr>
                </a:solidFill>
              </a:rPr>
              <a:t>Five scales evaluate the “states of change” experienced by people as they migrate from one Gravesian Value System to another. These range from stability through turbulence and back to stability. </a:t>
            </a:r>
          </a:p>
          <a:p>
            <a:endParaRPr lang="en-GB" sz="1400" dirty="0">
              <a:solidFill>
                <a:schemeClr val="tx1">
                  <a:lumMod val="75000"/>
                  <a:lumOff val="25000"/>
                </a:schemeClr>
              </a:solidFill>
            </a:endParaRPr>
          </a:p>
          <a:p>
            <a:r>
              <a:rPr lang="en-GB" sz="1400" dirty="0">
                <a:solidFill>
                  <a:schemeClr val="tx1">
                    <a:lumMod val="75000"/>
                    <a:lumOff val="25000"/>
                  </a:schemeClr>
                </a:solidFill>
              </a:rPr>
              <a:t>Other dimensions include readiness to accept and incorporate new methods, approaches and ideas, and five scales which convey preferences for other aspects of change: incremental or dramatic, order or chaos, plus flexibility.</a:t>
            </a:r>
          </a:p>
          <a:p>
            <a:endParaRPr lang="en-GB" sz="1400" dirty="0">
              <a:solidFill>
                <a:schemeClr val="tx1">
                  <a:lumMod val="75000"/>
                  <a:lumOff val="25000"/>
                </a:schemeClr>
              </a:solidFill>
            </a:endParaRPr>
          </a:p>
          <a:p>
            <a:r>
              <a:rPr lang="en-GB" sz="1400" dirty="0">
                <a:solidFill>
                  <a:schemeClr val="tx1">
                    <a:lumMod val="75000"/>
                    <a:lumOff val="25000"/>
                  </a:schemeClr>
                </a:solidFill>
              </a:rPr>
              <a:t>These findings translate into a variety of workplace behaviours and preferences impacting group cohesion, management, culture, ability to innovate and learn, forms of communication, training and support needs, leadership preferences, strategy implementation, etc.</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descr="http://www.spiral-dynamics.com/change_state-photo02.jpg"/>
          <p:cNvPicPr/>
          <p:nvPr/>
        </p:nvPicPr>
        <p:blipFill>
          <a:blip r:embed="rId2">
            <a:extLst>
              <a:ext uri="{28A0092B-C50C-407E-A947-70E740481C1C}">
                <a14:useLocalDpi xmlns:a14="http://schemas.microsoft.com/office/drawing/2010/main" val="0"/>
              </a:ext>
            </a:extLst>
          </a:blip>
          <a:srcRect/>
          <a:stretch>
            <a:fillRect/>
          </a:stretch>
        </p:blipFill>
        <p:spPr bwMode="auto">
          <a:xfrm>
            <a:off x="7225256" y="1202268"/>
            <a:ext cx="4739640" cy="3703955"/>
          </a:xfrm>
          <a:prstGeom prst="rect">
            <a:avLst/>
          </a:prstGeom>
          <a:noFill/>
        </p:spPr>
      </p:pic>
    </p:spTree>
    <p:extLst>
      <p:ext uri="{BB962C8B-B14F-4D97-AF65-F5344CB8AC3E}">
        <p14:creationId xmlns:p14="http://schemas.microsoft.com/office/powerpoint/2010/main" val="161403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38- Stacey and Shaw, Complex Responsive Processes</a:t>
            </a:r>
          </a:p>
        </p:txBody>
      </p:sp>
      <p:sp>
        <p:nvSpPr>
          <p:cNvPr id="32" name="TextBox 31"/>
          <p:cNvSpPr txBox="1"/>
          <p:nvPr/>
        </p:nvSpPr>
        <p:spPr>
          <a:xfrm>
            <a:off x="269358" y="678054"/>
            <a:ext cx="6862135" cy="6447919"/>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300" dirty="0">
                <a:solidFill>
                  <a:schemeClr val="tx1">
                    <a:lumMod val="75000"/>
                    <a:lumOff val="25000"/>
                  </a:schemeClr>
                </a:solidFill>
              </a:rPr>
              <a:t>Stacey and Shaw (S&amp;S) present the metaphor of flux and transformation to view organizations. </a:t>
            </a:r>
          </a:p>
          <a:p>
            <a:endParaRPr lang="en-GB" sz="1300" dirty="0">
              <a:solidFill>
                <a:schemeClr val="tx1">
                  <a:lumMod val="75000"/>
                  <a:lumOff val="25000"/>
                </a:schemeClr>
              </a:solidFill>
            </a:endParaRPr>
          </a:p>
          <a:p>
            <a:r>
              <a:rPr lang="en-GB" sz="1300" dirty="0">
                <a:solidFill>
                  <a:schemeClr val="tx1">
                    <a:lumMod val="75000"/>
                    <a:lumOff val="25000"/>
                  </a:schemeClr>
                </a:solidFill>
              </a:rPr>
              <a:t>They assert:</a:t>
            </a:r>
          </a:p>
          <a:p>
            <a:pPr marL="285750" indent="-285750">
              <a:buFont typeface="Arial" panose="020B0604020202020204" pitchFamily="34" charset="0"/>
              <a:buChar char="•"/>
            </a:pPr>
            <a:r>
              <a:rPr lang="en-GB" sz="1300" dirty="0">
                <a:solidFill>
                  <a:schemeClr val="tx1">
                    <a:lumMod val="75000"/>
                    <a:lumOff val="25000"/>
                  </a:schemeClr>
                </a:solidFill>
              </a:rPr>
              <a:t>Change, or a new order of things, will emerge naturally from clean communication, conflict and tension (not too much).</a:t>
            </a:r>
          </a:p>
          <a:p>
            <a:pPr marL="285750" indent="-285750">
              <a:buFont typeface="Arial" panose="020B0604020202020204" pitchFamily="34" charset="0"/>
              <a:buChar char="•"/>
            </a:pPr>
            <a:r>
              <a:rPr lang="en-GB" sz="1300" dirty="0">
                <a:solidFill>
                  <a:schemeClr val="tx1">
                    <a:lumMod val="75000"/>
                    <a:lumOff val="25000"/>
                  </a:schemeClr>
                </a:solidFill>
              </a:rPr>
              <a:t>As a manager, you are not outside of the system, controlling it, or planning to alter it, you are part of the whole environment.</a:t>
            </a:r>
          </a:p>
          <a:p>
            <a:pPr marL="285750" indent="-285750">
              <a:buFont typeface="Arial" panose="020B0604020202020204" pitchFamily="34" charset="0"/>
              <a:buChar char="•"/>
            </a:pPr>
            <a:r>
              <a:rPr lang="en-GB" sz="1300" dirty="0">
                <a:solidFill>
                  <a:schemeClr val="tx1">
                    <a:lumMod val="75000"/>
                    <a:lumOff val="25000"/>
                  </a:schemeClr>
                </a:solidFill>
              </a:rPr>
              <a:t>In complex change, the leader’s role is to:</a:t>
            </a:r>
          </a:p>
          <a:p>
            <a:pPr marL="742950" lvl="1" indent="-285750">
              <a:buFont typeface="Courier New" panose="02070309020205020404" pitchFamily="49" charset="0"/>
              <a:buChar char="o"/>
            </a:pPr>
            <a:r>
              <a:rPr lang="en-GB" sz="1300" dirty="0">
                <a:solidFill>
                  <a:schemeClr val="tx1">
                    <a:lumMod val="75000"/>
                    <a:lumOff val="25000"/>
                  </a:schemeClr>
                </a:solidFill>
              </a:rPr>
              <a:t>Decide what business the organization is in, and stretch people’s thinking on how to get there.</a:t>
            </a:r>
          </a:p>
          <a:p>
            <a:pPr marL="742950" lvl="1" indent="-285750">
              <a:buFont typeface="Courier New" panose="02070309020205020404" pitchFamily="49" charset="0"/>
              <a:buChar char="o"/>
            </a:pPr>
            <a:r>
              <a:rPr lang="en-GB" sz="1300" dirty="0">
                <a:solidFill>
                  <a:schemeClr val="tx1">
                    <a:lumMod val="75000"/>
                    <a:lumOff val="25000"/>
                  </a:schemeClr>
                </a:solidFill>
              </a:rPr>
              <a:t>Ensure that there is a high level of connectivity between different parts of the organization, encouraging feedback, optimizing information flow, enabling learning.</a:t>
            </a:r>
          </a:p>
          <a:p>
            <a:pPr marL="742950" lvl="1" indent="-285750">
              <a:buFont typeface="Courier New" panose="02070309020205020404" pitchFamily="49" charset="0"/>
              <a:buChar char="o"/>
            </a:pPr>
            <a:r>
              <a:rPr lang="en-GB" sz="1300" dirty="0">
                <a:solidFill>
                  <a:schemeClr val="tx1">
                    <a:lumMod val="75000"/>
                    <a:lumOff val="25000"/>
                  </a:schemeClr>
                </a:solidFill>
              </a:rPr>
              <a:t>Focus people’s attention on important differences: between current and desired performance, between style of working, between past and present results.</a:t>
            </a:r>
          </a:p>
          <a:p>
            <a:endParaRPr lang="en-GB" sz="1100" dirty="0">
              <a:solidFill>
                <a:schemeClr val="tx1">
                  <a:lumMod val="75000"/>
                  <a:lumOff val="25000"/>
                </a:schemeClr>
              </a:solidFill>
            </a:endParaRPr>
          </a:p>
          <a:p>
            <a:r>
              <a:rPr lang="en-GB" sz="1300" dirty="0">
                <a:solidFill>
                  <a:schemeClr val="tx1">
                    <a:lumMod val="75000"/>
                    <a:lumOff val="25000"/>
                  </a:schemeClr>
                </a:solidFill>
              </a:rPr>
              <a:t>In Patricia Shaw’s book Changing Conversations in Organizations, rather than address the traditional questions of ‘How do we manage change?’ she addresses the question, ‘How do we participate in the ways things change over time?’ </a:t>
            </a:r>
          </a:p>
          <a:p>
            <a:endParaRPr lang="en-GB" sz="1300" dirty="0">
              <a:solidFill>
                <a:schemeClr val="tx1">
                  <a:lumMod val="75000"/>
                  <a:lumOff val="25000"/>
                </a:schemeClr>
              </a:solidFill>
            </a:endParaRPr>
          </a:p>
          <a:p>
            <a:r>
              <a:rPr lang="en-GB" sz="1300" dirty="0">
                <a:solidFill>
                  <a:schemeClr val="tx1">
                    <a:lumMod val="75000"/>
                    <a:lumOff val="25000"/>
                  </a:schemeClr>
                </a:solidFill>
              </a:rPr>
              <a:t>This writing deals with the paradox that ‘our interaction, no matter how considered or passionate, is always evolving in ways that we cannot control or predict in the longer term, no matter how sophisticated our planning tools’.</a:t>
            </a:r>
          </a:p>
          <a:p>
            <a:endParaRPr lang="en-GB" sz="1300" dirty="0">
              <a:solidFill>
                <a:schemeClr val="tx1">
                  <a:lumMod val="75000"/>
                  <a:lumOff val="25000"/>
                </a:schemeClr>
              </a:solidFill>
            </a:endParaRPr>
          </a:p>
          <a:p>
            <a:r>
              <a:rPr lang="en-GB" sz="1300" dirty="0">
                <a:solidFill>
                  <a:schemeClr val="tx1">
                    <a:lumMod val="75000"/>
                    <a:lumOff val="25000"/>
                  </a:schemeClr>
                </a:solidFill>
              </a:rPr>
              <a:t>We like this reference as we see change as a constant, for sure with variability, but as human beings we are constantly changing.</a:t>
            </a:r>
          </a:p>
          <a:p>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sp>
        <p:nvSpPr>
          <p:cNvPr id="3" name="TextBox 2"/>
          <p:cNvSpPr txBox="1"/>
          <p:nvPr/>
        </p:nvSpPr>
        <p:spPr>
          <a:xfrm>
            <a:off x="7936490" y="1394087"/>
            <a:ext cx="3216192" cy="3785652"/>
          </a:xfrm>
          <a:prstGeom prst="rect">
            <a:avLst/>
          </a:prstGeom>
          <a:noFill/>
        </p:spPr>
        <p:txBody>
          <a:bodyPr wrap="square" rtlCol="0">
            <a:spAutoFit/>
          </a:bodyPr>
          <a:lstStyle/>
          <a:p>
            <a:r>
              <a:rPr lang="en-GB" sz="4000" dirty="0"/>
              <a:t>“How do we participate in the way things change over time?”</a:t>
            </a:r>
          </a:p>
        </p:txBody>
      </p:sp>
    </p:spTree>
    <p:extLst>
      <p:ext uri="{BB962C8B-B14F-4D97-AF65-F5344CB8AC3E}">
        <p14:creationId xmlns:p14="http://schemas.microsoft.com/office/powerpoint/2010/main" val="962456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39- Viral Change</a:t>
            </a:r>
          </a:p>
        </p:txBody>
      </p:sp>
      <p:sp>
        <p:nvSpPr>
          <p:cNvPr id="32" name="TextBox 31"/>
          <p:cNvSpPr txBox="1"/>
          <p:nvPr/>
        </p:nvSpPr>
        <p:spPr>
          <a:xfrm>
            <a:off x="213221" y="702934"/>
            <a:ext cx="6862135" cy="5663089"/>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Viral Change™ proposes a “journey” divided into five phases, not all of them are as sequential as represented by the illustration. </a:t>
            </a:r>
          </a:p>
          <a:p>
            <a:endParaRPr lang="en-GB" sz="1400" dirty="0">
              <a:solidFill>
                <a:schemeClr val="tx1">
                  <a:lumMod val="75000"/>
                  <a:lumOff val="25000"/>
                </a:schemeClr>
              </a:solidFill>
            </a:endParaRPr>
          </a:p>
          <a:p>
            <a:r>
              <a:rPr lang="en-GB" sz="1400" dirty="0">
                <a:solidFill>
                  <a:schemeClr val="tx1">
                    <a:lumMod val="75000"/>
                    <a:lumOff val="25000"/>
                  </a:schemeClr>
                </a:solidFill>
              </a:rPr>
              <a:t>The key focus for each phase is described below. The duration of each phase varies depending on where the change process starts.</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Discovery </a:t>
            </a:r>
            <a:r>
              <a:rPr lang="en-GB" sz="1400" dirty="0">
                <a:solidFill>
                  <a:schemeClr val="tx1">
                    <a:lumMod val="75000"/>
                    <a:lumOff val="25000"/>
                  </a:schemeClr>
                </a:solidFill>
              </a:rPr>
              <a:t>- creating or revisiting a vision, uncovering and articulating non-negotiable behaviours; mapping the networks of change, uncovering the real influence within the organisation.</a:t>
            </a:r>
          </a:p>
          <a:p>
            <a:pPr marL="342900" indent="-342900">
              <a:buFont typeface="+mj-lt"/>
              <a:buAutoNum type="arabicPeriod"/>
            </a:pPr>
            <a:r>
              <a:rPr lang="en-GB" sz="1400" b="1" dirty="0">
                <a:solidFill>
                  <a:schemeClr val="tx1">
                    <a:lumMod val="75000"/>
                    <a:lumOff val="25000"/>
                  </a:schemeClr>
                </a:solidFill>
              </a:rPr>
              <a:t>Development </a:t>
            </a:r>
            <a:r>
              <a:rPr lang="en-GB" sz="1400" dirty="0">
                <a:solidFill>
                  <a:schemeClr val="tx1">
                    <a:lumMod val="75000"/>
                    <a:lumOff val="25000"/>
                  </a:schemeClr>
                </a:solidFill>
              </a:rPr>
              <a:t>- identifying peer groups and visualizing peer-to-peer influence, aligning management, calling selected people to participate</a:t>
            </a:r>
          </a:p>
          <a:p>
            <a:pPr marL="342900" indent="-342900">
              <a:buFont typeface="+mj-lt"/>
              <a:buAutoNum type="arabicPeriod"/>
            </a:pPr>
            <a:r>
              <a:rPr lang="en-GB" sz="1400" b="1" dirty="0">
                <a:solidFill>
                  <a:schemeClr val="tx1">
                    <a:lumMod val="75000"/>
                    <a:lumOff val="25000"/>
                  </a:schemeClr>
                </a:solidFill>
              </a:rPr>
              <a:t>Engagement </a:t>
            </a:r>
            <a:r>
              <a:rPr lang="en-GB" sz="1400" dirty="0">
                <a:solidFill>
                  <a:schemeClr val="tx1">
                    <a:lumMod val="75000"/>
                    <a:lumOff val="25000"/>
                  </a:schemeClr>
                </a:solidFill>
              </a:rPr>
              <a:t>- creation of a community of change agents with a particular profile and enlisting them, helping them with their role; aligning further leaders and managers</a:t>
            </a:r>
          </a:p>
          <a:p>
            <a:pPr marL="342900" indent="-342900">
              <a:buFont typeface="+mj-lt"/>
              <a:buAutoNum type="arabicPeriod"/>
            </a:pPr>
            <a:r>
              <a:rPr lang="en-GB" sz="1400" b="1" dirty="0">
                <a:solidFill>
                  <a:schemeClr val="tx1">
                    <a:lumMod val="75000"/>
                    <a:lumOff val="25000"/>
                  </a:schemeClr>
                </a:solidFill>
              </a:rPr>
              <a:t>Diffusion </a:t>
            </a:r>
            <a:r>
              <a:rPr lang="en-GB" sz="1400" dirty="0">
                <a:solidFill>
                  <a:schemeClr val="tx1">
                    <a:lumMod val="75000"/>
                    <a:lumOff val="25000"/>
                  </a:schemeClr>
                </a:solidFill>
              </a:rPr>
              <a:t>- behaviours spread, the community of champions is supported; peer to peer influence is orchestrated and supported; progress is tracked and evaluated; stories of success are spread; the social movement is in action</a:t>
            </a:r>
          </a:p>
          <a:p>
            <a:pPr marL="342900" indent="-342900">
              <a:buFont typeface="+mj-lt"/>
              <a:buAutoNum type="arabicPeriod"/>
            </a:pPr>
            <a:r>
              <a:rPr lang="en-GB" sz="1400" b="1" dirty="0">
                <a:solidFill>
                  <a:schemeClr val="tx1">
                    <a:lumMod val="75000"/>
                    <a:lumOff val="25000"/>
                  </a:schemeClr>
                </a:solidFill>
              </a:rPr>
              <a:t>Sustain </a:t>
            </a:r>
            <a:r>
              <a:rPr lang="en-GB" sz="1400" dirty="0">
                <a:solidFill>
                  <a:schemeClr val="tx1">
                    <a:lumMod val="75000"/>
                    <a:lumOff val="25000"/>
                  </a:schemeClr>
                </a:solidFill>
              </a:rPr>
              <a:t>- key behaviours are now embedded, new directions are evaluated, and the agents community ends as such, re-directions and re-focus may make a new journey restart.</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descr="Image result for viral change model"/>
          <p:cNvPicPr/>
          <p:nvPr/>
        </p:nvPicPr>
        <p:blipFill>
          <a:blip r:embed="rId2">
            <a:extLst>
              <a:ext uri="{28A0092B-C50C-407E-A947-70E740481C1C}">
                <a14:useLocalDpi xmlns:a14="http://schemas.microsoft.com/office/drawing/2010/main" val="0"/>
              </a:ext>
            </a:extLst>
          </a:blip>
          <a:srcRect/>
          <a:stretch>
            <a:fillRect/>
          </a:stretch>
        </p:blipFill>
        <p:spPr bwMode="auto">
          <a:xfrm>
            <a:off x="7075356" y="1738859"/>
            <a:ext cx="4976736" cy="2773909"/>
          </a:xfrm>
          <a:prstGeom prst="rect">
            <a:avLst/>
          </a:prstGeom>
          <a:noFill/>
        </p:spPr>
      </p:pic>
    </p:spTree>
    <p:extLst>
      <p:ext uri="{BB962C8B-B14F-4D97-AF65-F5344CB8AC3E}">
        <p14:creationId xmlns:p14="http://schemas.microsoft.com/office/powerpoint/2010/main" val="245253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40- Weisbord 6 Box Model</a:t>
            </a:r>
          </a:p>
        </p:txBody>
      </p:sp>
      <p:sp>
        <p:nvSpPr>
          <p:cNvPr id="32" name="TextBox 31"/>
          <p:cNvSpPr txBox="1"/>
          <p:nvPr/>
        </p:nvSpPr>
        <p:spPr>
          <a:xfrm>
            <a:off x="179302" y="732645"/>
            <a:ext cx="6862135" cy="5386090"/>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Weisboard ‘s (1978) model represents a particular way of looking at organizational structure and design and provides a helpful backdrop to the aspects that impact change.</a:t>
            </a:r>
          </a:p>
          <a:p>
            <a:endParaRPr lang="en-GB" sz="1400" dirty="0">
              <a:solidFill>
                <a:schemeClr val="tx1">
                  <a:lumMod val="75000"/>
                  <a:lumOff val="25000"/>
                </a:schemeClr>
              </a:solidFill>
            </a:endParaRPr>
          </a:p>
          <a:p>
            <a:r>
              <a:rPr lang="en-GB" sz="1400" dirty="0">
                <a:solidFill>
                  <a:schemeClr val="tx1">
                    <a:lumMod val="75000"/>
                    <a:lumOff val="25000"/>
                  </a:schemeClr>
                </a:solidFill>
              </a:rPr>
              <a:t>It gives attention to issues such as planning, incentives and rewards, the role of support functions such as personnel, internal competitions among organizational units, standards for remuneration, partnerships, hierarchies and the delegation of authority, organizational control, accountability and performance assessment.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also follows the basic 'systems' approach to organizational functioning including the well-known inputs and 'outputs' categories. The six-box model is comprised of the following components:</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Purposes: </a:t>
            </a:r>
            <a:r>
              <a:rPr lang="en-GB" sz="1400" dirty="0">
                <a:solidFill>
                  <a:schemeClr val="tx1">
                    <a:lumMod val="75000"/>
                    <a:lumOff val="25000"/>
                  </a:schemeClr>
                </a:solidFill>
              </a:rPr>
              <a:t>What 'businesses' are we in?</a:t>
            </a:r>
          </a:p>
          <a:p>
            <a:pPr marL="342900" indent="-342900">
              <a:buFont typeface="+mj-lt"/>
              <a:buAutoNum type="arabicPeriod"/>
            </a:pPr>
            <a:r>
              <a:rPr lang="en-GB" sz="1400" b="1" dirty="0">
                <a:solidFill>
                  <a:schemeClr val="tx1">
                    <a:lumMod val="75000"/>
                    <a:lumOff val="25000"/>
                  </a:schemeClr>
                </a:solidFill>
              </a:rPr>
              <a:t>Structure: </a:t>
            </a:r>
            <a:r>
              <a:rPr lang="en-GB" sz="1400" dirty="0">
                <a:solidFill>
                  <a:schemeClr val="tx1">
                    <a:lumMod val="75000"/>
                    <a:lumOff val="25000"/>
                  </a:schemeClr>
                </a:solidFill>
              </a:rPr>
              <a:t>How do we divide up the work?</a:t>
            </a:r>
          </a:p>
          <a:p>
            <a:pPr marL="342900" indent="-342900">
              <a:buFont typeface="+mj-lt"/>
              <a:buAutoNum type="arabicPeriod"/>
            </a:pPr>
            <a:r>
              <a:rPr lang="en-GB" sz="1400" b="1" dirty="0">
                <a:solidFill>
                  <a:schemeClr val="tx1">
                    <a:lumMod val="75000"/>
                    <a:lumOff val="25000"/>
                  </a:schemeClr>
                </a:solidFill>
              </a:rPr>
              <a:t>Relationships: </a:t>
            </a:r>
            <a:r>
              <a:rPr lang="en-GB" sz="1400" dirty="0">
                <a:solidFill>
                  <a:schemeClr val="tx1">
                    <a:lumMod val="75000"/>
                    <a:lumOff val="25000"/>
                  </a:schemeClr>
                </a:solidFill>
              </a:rPr>
              <a:t>How do we manage conflict (coordinate) among people? With our technologies?</a:t>
            </a:r>
          </a:p>
          <a:p>
            <a:pPr marL="342900" indent="-342900">
              <a:buFont typeface="+mj-lt"/>
              <a:buAutoNum type="arabicPeriod"/>
            </a:pPr>
            <a:r>
              <a:rPr lang="en-GB" sz="1400" b="1" dirty="0">
                <a:solidFill>
                  <a:schemeClr val="tx1">
                    <a:lumMod val="75000"/>
                    <a:lumOff val="25000"/>
                  </a:schemeClr>
                </a:solidFill>
              </a:rPr>
              <a:t>Rewards: </a:t>
            </a:r>
            <a:r>
              <a:rPr lang="en-GB" sz="1400" dirty="0">
                <a:solidFill>
                  <a:schemeClr val="tx1">
                    <a:lumMod val="75000"/>
                    <a:lumOff val="25000"/>
                  </a:schemeClr>
                </a:solidFill>
              </a:rPr>
              <a:t>Is there an incentive for doing all that needs doing?</a:t>
            </a:r>
          </a:p>
          <a:p>
            <a:pPr marL="342900" indent="-342900">
              <a:buFont typeface="+mj-lt"/>
              <a:buAutoNum type="arabicPeriod"/>
            </a:pPr>
            <a:r>
              <a:rPr lang="en-GB" sz="1400" b="1" dirty="0">
                <a:solidFill>
                  <a:schemeClr val="tx1">
                    <a:lumMod val="75000"/>
                    <a:lumOff val="25000"/>
                  </a:schemeClr>
                </a:solidFill>
              </a:rPr>
              <a:t>Leadership: </a:t>
            </a:r>
            <a:r>
              <a:rPr lang="en-GB" sz="1400" dirty="0">
                <a:solidFill>
                  <a:schemeClr val="tx1">
                    <a:lumMod val="75000"/>
                    <a:lumOff val="25000"/>
                  </a:schemeClr>
                </a:solidFill>
              </a:rPr>
              <a:t>Is someone keeping the boxes in balance?</a:t>
            </a:r>
          </a:p>
          <a:p>
            <a:pPr marL="342900" indent="-342900">
              <a:buFont typeface="+mj-lt"/>
              <a:buAutoNum type="arabicPeriod"/>
            </a:pPr>
            <a:r>
              <a:rPr lang="en-GB" sz="1400" b="1" dirty="0">
                <a:solidFill>
                  <a:schemeClr val="tx1">
                    <a:lumMod val="75000"/>
                    <a:lumOff val="25000"/>
                  </a:schemeClr>
                </a:solidFill>
              </a:rPr>
              <a:t>Helpful mechanisms: </a:t>
            </a:r>
            <a:r>
              <a:rPr lang="en-GB" sz="1400" dirty="0">
                <a:solidFill>
                  <a:schemeClr val="tx1">
                    <a:lumMod val="75000"/>
                    <a:lumOff val="25000"/>
                  </a:schemeClr>
                </a:solidFill>
              </a:rPr>
              <a:t>e.g. have we adequate coordinating technologies? </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420551" y="869430"/>
            <a:ext cx="4126448" cy="4279150"/>
          </a:xfrm>
          <a:prstGeom prst="rect">
            <a:avLst/>
          </a:prstGeom>
        </p:spPr>
      </p:pic>
    </p:spTree>
    <p:extLst>
      <p:ext uri="{BB962C8B-B14F-4D97-AF65-F5344CB8AC3E}">
        <p14:creationId xmlns:p14="http://schemas.microsoft.com/office/powerpoint/2010/main" val="2492194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41- William Bridges, Managing the Transition</a:t>
            </a:r>
          </a:p>
        </p:txBody>
      </p:sp>
      <p:sp>
        <p:nvSpPr>
          <p:cNvPr id="32" name="TextBox 31"/>
          <p:cNvSpPr txBox="1"/>
          <p:nvPr/>
        </p:nvSpPr>
        <p:spPr>
          <a:xfrm>
            <a:off x="244839" y="702935"/>
            <a:ext cx="6862135" cy="6386364"/>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300" dirty="0">
                <a:solidFill>
                  <a:schemeClr val="tx1">
                    <a:lumMod val="75000"/>
                    <a:lumOff val="25000"/>
                  </a:schemeClr>
                </a:solidFill>
              </a:rPr>
              <a:t>Bridges (1991) makes a clear distinction between planned change and transition. Transition is about letting go of the past and taking up new behaviours or ways of thinking. Planned change is about physically moving office, or installing new equipment, or restructuring.  </a:t>
            </a:r>
          </a:p>
          <a:p>
            <a:endParaRPr lang="en-GB" sz="1300" dirty="0">
              <a:solidFill>
                <a:schemeClr val="tx1">
                  <a:lumMod val="75000"/>
                  <a:lumOff val="25000"/>
                </a:schemeClr>
              </a:solidFill>
            </a:endParaRPr>
          </a:p>
          <a:p>
            <a:r>
              <a:rPr lang="en-GB" sz="1300" dirty="0">
                <a:solidFill>
                  <a:schemeClr val="tx1">
                    <a:lumMod val="75000"/>
                    <a:lumOff val="25000"/>
                  </a:schemeClr>
                </a:solidFill>
              </a:rPr>
              <a:t>Change is situational and can be planned, whereas transition is psychological and less easy to manage. </a:t>
            </a:r>
          </a:p>
          <a:p>
            <a:r>
              <a:rPr lang="en-GB" sz="1300" dirty="0">
                <a:solidFill>
                  <a:schemeClr val="tx1">
                    <a:lumMod val="75000"/>
                    <a:lumOff val="25000"/>
                  </a:schemeClr>
                </a:solidFill>
              </a:rPr>
              <a:t>Transition consists of three phases: </a:t>
            </a:r>
          </a:p>
          <a:p>
            <a:pPr marL="342900" indent="-342900">
              <a:buFont typeface="+mj-lt"/>
              <a:buAutoNum type="arabicPeriod"/>
            </a:pPr>
            <a:r>
              <a:rPr lang="en-GB" sz="1300" b="1" dirty="0">
                <a:solidFill>
                  <a:schemeClr val="tx1">
                    <a:lumMod val="75000"/>
                    <a:lumOff val="25000"/>
                  </a:schemeClr>
                </a:solidFill>
              </a:rPr>
              <a:t>Ending; </a:t>
            </a:r>
            <a:r>
              <a:rPr lang="en-GB" sz="1300" dirty="0">
                <a:solidFill>
                  <a:schemeClr val="tx1">
                    <a:lumMod val="75000"/>
                    <a:lumOff val="25000"/>
                  </a:schemeClr>
                </a:solidFill>
              </a:rPr>
              <a:t>Before you can begin something new, you have to end what used to be. You need to identify who is losing what, expect a reaction and acknowledge the losses openly.</a:t>
            </a:r>
          </a:p>
          <a:p>
            <a:pPr marL="342900" indent="-342900">
              <a:buFont typeface="+mj-lt"/>
              <a:buAutoNum type="arabicPeriod"/>
            </a:pPr>
            <a:r>
              <a:rPr lang="en-GB" sz="1300" b="1" dirty="0">
                <a:solidFill>
                  <a:schemeClr val="tx1">
                    <a:lumMod val="75000"/>
                    <a:lumOff val="25000"/>
                  </a:schemeClr>
                </a:solidFill>
              </a:rPr>
              <a:t>Neutral zone; </a:t>
            </a:r>
            <a:r>
              <a:rPr lang="en-GB" sz="1300" dirty="0">
                <a:solidFill>
                  <a:schemeClr val="tx1">
                    <a:lumMod val="75000"/>
                    <a:lumOff val="25000"/>
                  </a:schemeClr>
                </a:solidFill>
              </a:rPr>
              <a:t>In the neutral zone, people feel disoriented. Motivation falls and anxiety rises. Consensus may break down as attitudes become polarized. It can also be quite a creative time. The manager’s job is to ensure that people recognize the neutral zone and treat it as part of the process. Temporary structures may be needed – possibly task forces and smaller teams.</a:t>
            </a:r>
          </a:p>
          <a:p>
            <a:pPr marL="342900" indent="-342900">
              <a:buFont typeface="+mj-lt"/>
              <a:buAutoNum type="arabicPeriod"/>
            </a:pPr>
            <a:r>
              <a:rPr lang="en-GB" sz="1300" b="1" dirty="0">
                <a:solidFill>
                  <a:schemeClr val="tx1">
                    <a:lumMod val="75000"/>
                    <a:lumOff val="25000"/>
                  </a:schemeClr>
                </a:solidFill>
              </a:rPr>
              <a:t>New beginning; </a:t>
            </a:r>
            <a:r>
              <a:rPr lang="en-GB" sz="1300" dirty="0">
                <a:solidFill>
                  <a:schemeClr val="tx1">
                    <a:lumMod val="75000"/>
                    <a:lumOff val="25000"/>
                  </a:schemeClr>
                </a:solidFill>
              </a:rPr>
              <a:t>New beginnings cannot be planned and predicted, but they can be encouraged, supported and reinforced. </a:t>
            </a:r>
          </a:p>
          <a:p>
            <a:endParaRPr lang="en-GB" sz="1300" dirty="0">
              <a:solidFill>
                <a:schemeClr val="tx1">
                  <a:lumMod val="75000"/>
                  <a:lumOff val="25000"/>
                </a:schemeClr>
              </a:solidFill>
            </a:endParaRPr>
          </a:p>
          <a:p>
            <a:r>
              <a:rPr lang="en-GB" sz="1300" dirty="0">
                <a:solidFill>
                  <a:schemeClr val="tx1">
                    <a:lumMod val="75000"/>
                    <a:lumOff val="25000"/>
                  </a:schemeClr>
                </a:solidFill>
              </a:rPr>
              <a:t>Bridges suggests that people need four key elements to help them make a new beginning:</a:t>
            </a:r>
          </a:p>
          <a:p>
            <a:pPr marL="228600" indent="-228600">
              <a:buFont typeface="+mj-lt"/>
              <a:buAutoNum type="arabicPeriod"/>
            </a:pPr>
            <a:r>
              <a:rPr lang="en-GB" sz="1300" dirty="0">
                <a:solidFill>
                  <a:schemeClr val="tx1">
                    <a:lumMod val="75000"/>
                    <a:lumOff val="25000"/>
                  </a:schemeClr>
                </a:solidFill>
              </a:rPr>
              <a:t>The purpose behind the change;</a:t>
            </a:r>
          </a:p>
          <a:p>
            <a:pPr marL="228600" indent="-228600">
              <a:buFont typeface="+mj-lt"/>
              <a:buAutoNum type="arabicPeriod"/>
            </a:pPr>
            <a:r>
              <a:rPr lang="en-GB" sz="1300" dirty="0">
                <a:solidFill>
                  <a:schemeClr val="tx1">
                    <a:lumMod val="75000"/>
                    <a:lumOff val="25000"/>
                  </a:schemeClr>
                </a:solidFill>
              </a:rPr>
              <a:t>A picture of how this new organization will look and feel;</a:t>
            </a:r>
          </a:p>
          <a:p>
            <a:pPr marL="228600" indent="-228600">
              <a:buFont typeface="+mj-lt"/>
              <a:buAutoNum type="arabicPeriod"/>
            </a:pPr>
            <a:r>
              <a:rPr lang="en-GB" sz="1300" dirty="0">
                <a:solidFill>
                  <a:schemeClr val="tx1">
                    <a:lumMod val="75000"/>
                    <a:lumOff val="25000"/>
                  </a:schemeClr>
                </a:solidFill>
              </a:rPr>
              <a:t>A step by step plan to get there;</a:t>
            </a:r>
          </a:p>
          <a:p>
            <a:pPr marL="228600" indent="-228600">
              <a:buFont typeface="+mj-lt"/>
              <a:buAutoNum type="arabicPeriod"/>
            </a:pPr>
            <a:r>
              <a:rPr lang="en-GB" sz="1300" dirty="0">
                <a:solidFill>
                  <a:schemeClr val="tx1">
                    <a:lumMod val="75000"/>
                    <a:lumOff val="25000"/>
                  </a:schemeClr>
                </a:solidFill>
              </a:rPr>
              <a:t>A part to play in the outcome.</a:t>
            </a:r>
          </a:p>
          <a:p>
            <a:endParaRPr lang="en-GB" sz="1300" dirty="0">
              <a:solidFill>
                <a:schemeClr val="tx1">
                  <a:lumMod val="75000"/>
                  <a:lumOff val="25000"/>
                </a:schemeClr>
              </a:solidFill>
            </a:endParaRPr>
          </a:p>
          <a:p>
            <a:r>
              <a:rPr lang="en-GB" sz="1300" dirty="0">
                <a:solidFill>
                  <a:schemeClr val="tx1">
                    <a:lumMod val="75000"/>
                    <a:lumOff val="25000"/>
                  </a:schemeClr>
                </a:solidFill>
              </a:rPr>
              <a:t>The beginning is reached when people feel they can make the emotional commitment to doing something in a new way.</a:t>
            </a:r>
          </a:p>
          <a:p>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a:blip r:embed="rId3">
            <a:extLst>
              <a:ext uri="{28A0092B-C50C-407E-A947-70E740481C1C}">
                <a14:useLocalDpi xmlns:a14="http://schemas.microsoft.com/office/drawing/2010/main" val="0"/>
              </a:ext>
            </a:extLst>
          </a:blip>
          <a:stretch>
            <a:fillRect/>
          </a:stretch>
        </p:blipFill>
        <p:spPr>
          <a:xfrm>
            <a:off x="7199559" y="1693889"/>
            <a:ext cx="4747602" cy="2720947"/>
          </a:xfrm>
          <a:prstGeom prst="rect">
            <a:avLst/>
          </a:prstGeom>
        </p:spPr>
      </p:pic>
    </p:spTree>
    <p:extLst>
      <p:ext uri="{BB962C8B-B14F-4D97-AF65-F5344CB8AC3E}">
        <p14:creationId xmlns:p14="http://schemas.microsoft.com/office/powerpoint/2010/main" val="2449749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42- Teece- Dynamic Capabilities</a:t>
            </a:r>
          </a:p>
        </p:txBody>
      </p:sp>
      <p:sp>
        <p:nvSpPr>
          <p:cNvPr id="32" name="TextBox 31"/>
          <p:cNvSpPr txBox="1"/>
          <p:nvPr/>
        </p:nvSpPr>
        <p:spPr>
          <a:xfrm>
            <a:off x="230955" y="725431"/>
            <a:ext cx="6862135" cy="517064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Dynamic capability is “the firm’s ability to integrate, build, and reconfigure internal and external competences to address rapidly changing environments” (David J. Teece, Gary Pisano, and Amy Shuen). </a:t>
            </a:r>
          </a:p>
          <a:p>
            <a:endParaRPr lang="en-GB" sz="1400" dirty="0">
              <a:solidFill>
                <a:schemeClr val="tx1">
                  <a:lumMod val="75000"/>
                  <a:lumOff val="25000"/>
                </a:schemeClr>
              </a:solidFill>
            </a:endParaRPr>
          </a:p>
          <a:p>
            <a:r>
              <a:rPr lang="en-GB" sz="1400" dirty="0">
                <a:solidFill>
                  <a:schemeClr val="tx1">
                    <a:lumMod val="75000"/>
                    <a:lumOff val="25000"/>
                  </a:schemeClr>
                </a:solidFill>
              </a:rPr>
              <a:t>The basic assumption of the dynamic capabilities framework is that core competencies should be used to modify short-term competitive positions that can be used to build longer-term competitive advantage.</a:t>
            </a:r>
          </a:p>
          <a:p>
            <a:endParaRPr lang="en-GB" sz="1400" dirty="0">
              <a:solidFill>
                <a:schemeClr val="tx1">
                  <a:lumMod val="75000"/>
                  <a:lumOff val="25000"/>
                </a:schemeClr>
              </a:solidFill>
            </a:endParaRPr>
          </a:p>
          <a:p>
            <a:r>
              <a:rPr lang="en-GB" sz="1400" dirty="0">
                <a:solidFill>
                  <a:schemeClr val="tx1">
                    <a:lumMod val="75000"/>
                    <a:lumOff val="25000"/>
                  </a:schemeClr>
                </a:solidFill>
              </a:rPr>
              <a:t>Teece’s concept of dynamic capabilities essentially says that what matters for business is corporate agility: the capacity to (1) sense and shape opportunities and threats, (2) seize opportunities, and (3) maintain competitiveness through enhancing, combining, protecting, and, when necessary, reconfiguring the business enterprise’s intangible and tangible assets.</a:t>
            </a:r>
          </a:p>
          <a:p>
            <a:endParaRPr lang="en-GB" sz="1400" dirty="0">
              <a:solidFill>
                <a:schemeClr val="tx1">
                  <a:lumMod val="75000"/>
                  <a:lumOff val="25000"/>
                </a:schemeClr>
              </a:solidFill>
            </a:endParaRPr>
          </a:p>
          <a:p>
            <a:r>
              <a:rPr lang="en-GB" sz="1400" dirty="0">
                <a:solidFill>
                  <a:schemeClr val="tx1">
                    <a:lumMod val="75000"/>
                    <a:lumOff val="25000"/>
                  </a:schemeClr>
                </a:solidFill>
              </a:rPr>
              <a:t>Key concepts:</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Learning</a:t>
            </a:r>
          </a:p>
          <a:p>
            <a:pPr marL="285750" indent="-285750">
              <a:buFont typeface="Arial" panose="020B0604020202020204" pitchFamily="34" charset="0"/>
              <a:buChar char="•"/>
            </a:pPr>
            <a:r>
              <a:rPr lang="en-GB" sz="1400" dirty="0">
                <a:solidFill>
                  <a:schemeClr val="tx1">
                    <a:lumMod val="75000"/>
                    <a:lumOff val="25000"/>
                  </a:schemeClr>
                </a:solidFill>
              </a:rPr>
              <a:t>New assets</a:t>
            </a:r>
          </a:p>
          <a:p>
            <a:pPr marL="285750" indent="-285750">
              <a:buFont typeface="Arial" panose="020B0604020202020204" pitchFamily="34" charset="0"/>
              <a:buChar char="•"/>
            </a:pPr>
            <a:r>
              <a:rPr lang="en-GB" sz="1400" dirty="0">
                <a:solidFill>
                  <a:schemeClr val="tx1">
                    <a:lumMod val="75000"/>
                    <a:lumOff val="25000"/>
                  </a:schemeClr>
                </a:solidFill>
              </a:rPr>
              <a:t>Transformation of existing asset</a:t>
            </a:r>
          </a:p>
          <a:p>
            <a:pPr marL="285750" indent="-285750">
              <a:buFont typeface="Arial" panose="020B0604020202020204" pitchFamily="34" charset="0"/>
              <a:buChar char="•"/>
            </a:pPr>
            <a:r>
              <a:rPr lang="en-GB" sz="1400" dirty="0">
                <a:solidFill>
                  <a:schemeClr val="tx1">
                    <a:lumMod val="75000"/>
                    <a:lumOff val="25000"/>
                  </a:schemeClr>
                </a:solidFill>
              </a:rPr>
              <a:t>Co-specialisation</a:t>
            </a:r>
          </a:p>
          <a:p>
            <a:pPr marL="285750" indent="-285750">
              <a:buFont typeface="Arial" panose="020B0604020202020204" pitchFamily="34" charset="0"/>
              <a:buChar char="•"/>
            </a:pPr>
            <a:r>
              <a:rPr lang="en-GB" sz="1400" dirty="0">
                <a:solidFill>
                  <a:schemeClr val="tx1">
                    <a:lumMod val="75000"/>
                    <a:lumOff val="25000"/>
                  </a:schemeClr>
                </a:solidFill>
              </a:rPr>
              <a:t>Asset orchestration</a:t>
            </a:r>
          </a:p>
        </p:txBody>
      </p:sp>
      <p:pic>
        <p:nvPicPr>
          <p:cNvPr id="4098" name="Picture 2" descr="\\armuk-fs1\Armour Business Improvment\7.0 Knowledge\7.2 Service Related\7.2.2. Change Management\Taxonomy of Change Model 20170106_files\image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279" y="1446349"/>
            <a:ext cx="4886796" cy="33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9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43- Theories of Change</a:t>
            </a:r>
          </a:p>
        </p:txBody>
      </p:sp>
      <p:sp>
        <p:nvSpPr>
          <p:cNvPr id="32" name="TextBox 31"/>
          <p:cNvSpPr txBox="1"/>
          <p:nvPr/>
        </p:nvSpPr>
        <p:spPr>
          <a:xfrm>
            <a:off x="213221" y="717656"/>
            <a:ext cx="6862135" cy="3323987"/>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Theories of Change (ToC) link outcomes and activities to explain HOW and WHY the desired change is expected to come about.</a:t>
            </a:r>
          </a:p>
          <a:p>
            <a:r>
              <a:rPr lang="en-GB" sz="1400" dirty="0">
                <a:solidFill>
                  <a:schemeClr val="tx1">
                    <a:lumMod val="75000"/>
                    <a:lumOff val="25000"/>
                  </a:schemeClr>
                </a:solidFill>
              </a:rPr>
              <a:t> </a:t>
            </a:r>
          </a:p>
          <a:p>
            <a:r>
              <a:rPr lang="en-GB" sz="1400" dirty="0">
                <a:solidFill>
                  <a:schemeClr val="tx1">
                    <a:lumMod val="75000"/>
                    <a:lumOff val="25000"/>
                  </a:schemeClr>
                </a:solidFill>
              </a:rPr>
              <a:t>Toc link outcomes and activities to explain HOW and WHY the desired change is expected to come about</a:t>
            </a:r>
          </a:p>
          <a:p>
            <a:r>
              <a:rPr lang="en-GB" sz="1400" dirty="0">
                <a:solidFill>
                  <a:schemeClr val="tx1">
                    <a:lumMod val="75000"/>
                    <a:lumOff val="25000"/>
                  </a:schemeClr>
                </a:solidFill>
              </a:rPr>
              <a:t> </a:t>
            </a:r>
          </a:p>
          <a:p>
            <a:r>
              <a:rPr lang="en-GB" sz="1400" dirty="0">
                <a:solidFill>
                  <a:schemeClr val="tx1">
                    <a:lumMod val="75000"/>
                    <a:lumOff val="25000"/>
                  </a:schemeClr>
                </a:solidFill>
              </a:rPr>
              <a:t>ToC is a planning process for community based change.   The “Theory of Change” is for the specific change initiative</a:t>
            </a:r>
          </a:p>
          <a:p>
            <a:r>
              <a:rPr lang="en-GB" sz="1400" dirty="0">
                <a:solidFill>
                  <a:schemeClr val="tx1">
                    <a:lumMod val="75000"/>
                    <a:lumOff val="25000"/>
                  </a:schemeClr>
                </a:solidFill>
              </a:rPr>
              <a:t> </a:t>
            </a:r>
          </a:p>
          <a:p>
            <a:r>
              <a:rPr lang="en-GB" sz="1400" dirty="0">
                <a:solidFill>
                  <a:schemeClr val="tx1">
                    <a:lumMod val="75000"/>
                    <a:lumOff val="25000"/>
                  </a:schemeClr>
                </a:solidFill>
              </a:rPr>
              <a:t>ToC works back from the desired change outcomes,  mapping the process through which the group identifies all the preconditions that will be needed to deliver the desired outcome.  This produces “Causal pathways”  - complete and add reference to measures.</a:t>
            </a:r>
            <a:endParaRPr lang="en-GB" dirty="0">
              <a:solidFill>
                <a:schemeClr val="tx1">
                  <a:lumMod val="75000"/>
                  <a:lumOff val="25000"/>
                </a:schemeClr>
              </a:solidFill>
            </a:endParaRPr>
          </a:p>
        </p:txBody>
      </p:sp>
      <p:pic>
        <p:nvPicPr>
          <p:cNvPr id="3074" name="Picture 2" descr="\\armuk-fs1\Armour Business Improvment\7.0 Knowledge\7.2 Service Related\7.2.2. Change Management\Taxonomy of Change Model 20170106_files\image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519" y="1450740"/>
            <a:ext cx="4850762" cy="31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2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44- Theory U</a:t>
            </a:r>
          </a:p>
        </p:txBody>
      </p:sp>
      <p:sp>
        <p:nvSpPr>
          <p:cNvPr id="32" name="TextBox 31"/>
          <p:cNvSpPr txBox="1"/>
          <p:nvPr/>
        </p:nvSpPr>
        <p:spPr>
          <a:xfrm>
            <a:off x="248153" y="754994"/>
            <a:ext cx="6862135" cy="589392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100" dirty="0">
                <a:solidFill>
                  <a:schemeClr val="tx1">
                    <a:lumMod val="75000"/>
                    <a:lumOff val="25000"/>
                  </a:schemeClr>
                </a:solidFill>
              </a:rPr>
              <a:t>Theory U proposes that the quality of the results that we create in any kind of social system is a function of the quality of awareness, attention, or consciousness that the participants in the system operate from. </a:t>
            </a:r>
          </a:p>
          <a:p>
            <a:endParaRPr lang="en-GB" sz="1100" dirty="0">
              <a:solidFill>
                <a:schemeClr val="tx1">
                  <a:lumMod val="75000"/>
                  <a:lumOff val="25000"/>
                </a:schemeClr>
              </a:solidFill>
            </a:endParaRPr>
          </a:p>
          <a:p>
            <a:r>
              <a:rPr lang="en-GB" sz="1100" dirty="0">
                <a:solidFill>
                  <a:schemeClr val="tx1">
                    <a:lumMod val="75000"/>
                    <a:lumOff val="25000"/>
                  </a:schemeClr>
                </a:solidFill>
              </a:rPr>
              <a:t>Principles:</a:t>
            </a:r>
          </a:p>
          <a:p>
            <a:endParaRPr lang="en-GB" sz="1100" dirty="0">
              <a:solidFill>
                <a:schemeClr val="tx1">
                  <a:lumMod val="75000"/>
                  <a:lumOff val="25000"/>
                </a:schemeClr>
              </a:solidFill>
            </a:endParaRPr>
          </a:p>
          <a:p>
            <a:pPr marL="228600" indent="-228600">
              <a:buFont typeface="+mj-lt"/>
              <a:buAutoNum type="arabicPeriod"/>
            </a:pPr>
            <a:r>
              <a:rPr lang="en-GB" sz="1100" dirty="0">
                <a:solidFill>
                  <a:schemeClr val="tx1">
                    <a:lumMod val="75000"/>
                    <a:lumOff val="25000"/>
                  </a:schemeClr>
                </a:solidFill>
              </a:rPr>
              <a:t>Energy follows attention. Wherever you place your attention, that is where the energy of the system will go. </a:t>
            </a:r>
          </a:p>
          <a:p>
            <a:pPr marL="228600" indent="-228600">
              <a:buFont typeface="+mj-lt"/>
              <a:buAutoNum type="arabicPeriod"/>
            </a:pPr>
            <a:r>
              <a:rPr lang="en-GB" sz="1100" dirty="0">
                <a:solidFill>
                  <a:schemeClr val="tx1">
                    <a:lumMod val="75000"/>
                    <a:lumOff val="25000"/>
                  </a:schemeClr>
                </a:solidFill>
              </a:rPr>
              <a:t>Follow the three movements of the U.</a:t>
            </a:r>
          </a:p>
          <a:p>
            <a:pPr lvl="1"/>
            <a:r>
              <a:rPr lang="en-GB" sz="1100" b="1" dirty="0">
                <a:solidFill>
                  <a:schemeClr val="tx1">
                    <a:lumMod val="75000"/>
                    <a:lumOff val="25000"/>
                  </a:schemeClr>
                </a:solidFill>
              </a:rPr>
              <a:t>Going down the U</a:t>
            </a:r>
            <a:r>
              <a:rPr lang="en-GB" sz="1100" dirty="0">
                <a:solidFill>
                  <a:schemeClr val="tx1">
                    <a:lumMod val="75000"/>
                    <a:lumOff val="25000"/>
                  </a:schemeClr>
                </a:solidFill>
              </a:rPr>
              <a:t>: “Observe, observe, observe.” </a:t>
            </a:r>
          </a:p>
          <a:p>
            <a:pPr lvl="1"/>
            <a:r>
              <a:rPr lang="en-GB" sz="1100" b="1" dirty="0">
                <a:solidFill>
                  <a:schemeClr val="tx1">
                    <a:lumMod val="75000"/>
                    <a:lumOff val="25000"/>
                  </a:schemeClr>
                </a:solidFill>
              </a:rPr>
              <a:t>At the bottom of the U</a:t>
            </a:r>
            <a:r>
              <a:rPr lang="en-GB" sz="1100" dirty="0">
                <a:solidFill>
                  <a:schemeClr val="tx1">
                    <a:lumMod val="75000"/>
                    <a:lumOff val="25000"/>
                  </a:schemeClr>
                </a:solidFill>
              </a:rPr>
              <a:t>: “Retreat and reflect, allow the inner knowing to emerge.” </a:t>
            </a:r>
          </a:p>
          <a:p>
            <a:pPr lvl="1"/>
            <a:r>
              <a:rPr lang="en-GB" sz="1100" b="1" dirty="0">
                <a:solidFill>
                  <a:schemeClr val="tx1">
                    <a:lumMod val="75000"/>
                    <a:lumOff val="25000"/>
                  </a:schemeClr>
                </a:solidFill>
              </a:rPr>
              <a:t>Going up the U</a:t>
            </a:r>
            <a:r>
              <a:rPr lang="en-GB" sz="1100" dirty="0">
                <a:solidFill>
                  <a:schemeClr val="tx1">
                    <a:lumMod val="75000"/>
                    <a:lumOff val="25000"/>
                  </a:schemeClr>
                </a:solidFill>
              </a:rPr>
              <a:t>: “Act in an instant.”</a:t>
            </a:r>
          </a:p>
          <a:p>
            <a:pPr marL="228600" indent="-228600">
              <a:buFont typeface="+mj-lt"/>
              <a:buAutoNum type="arabicPeriod"/>
            </a:pPr>
            <a:r>
              <a:rPr lang="en-GB" sz="1100" dirty="0">
                <a:solidFill>
                  <a:schemeClr val="tx1">
                    <a:lumMod val="75000"/>
                    <a:lumOff val="25000"/>
                  </a:schemeClr>
                </a:solidFill>
              </a:rPr>
              <a:t>Go to the edges of the self. To apply this process in the context of institutions, we have to power it with a new leadership technology. The core of this new leadership technology focuses on tuning three instruments: the open mind, the open heart, and the open will.</a:t>
            </a:r>
          </a:p>
          <a:p>
            <a:pPr marL="228600" indent="-228600">
              <a:buFont typeface="+mj-lt"/>
              <a:buAutoNum type="arabicPeriod"/>
            </a:pPr>
            <a:r>
              <a:rPr lang="en-GB" sz="1100" dirty="0">
                <a:solidFill>
                  <a:schemeClr val="tx1">
                    <a:lumMod val="75000"/>
                    <a:lumOff val="25000"/>
                  </a:schemeClr>
                </a:solidFill>
              </a:rPr>
              <a:t>Pass through the eye of the needle. At the deepest point of each U journey is a threshold. Crossing that threshold, passing through the eye of the needle, can feel like dying and being reborn.</a:t>
            </a:r>
          </a:p>
          <a:p>
            <a:pPr marL="228600" indent="-228600">
              <a:buFont typeface="+mj-lt"/>
              <a:buAutoNum type="arabicPeriod"/>
            </a:pPr>
            <a:r>
              <a:rPr lang="en-GB" sz="1100" dirty="0">
                <a:solidFill>
                  <a:schemeClr val="tx1">
                    <a:lumMod val="75000"/>
                    <a:lumOff val="25000"/>
                  </a:schemeClr>
                </a:solidFill>
              </a:rPr>
              <a:t>Transform the three enemies; Voice of judgment (VoJ: shutting down the open mind), the voice of cynicism (VoC: shutting down the open heart), and the voice of fear (VoF: shutting down the open will).</a:t>
            </a:r>
          </a:p>
          <a:p>
            <a:pPr marL="228600" indent="-228600">
              <a:buFont typeface="+mj-lt"/>
              <a:buAutoNum type="arabicPeriod"/>
            </a:pPr>
            <a:r>
              <a:rPr lang="en-GB" sz="1100" dirty="0">
                <a:solidFill>
                  <a:schemeClr val="tx1">
                    <a:lumMod val="75000"/>
                    <a:lumOff val="25000"/>
                  </a:schemeClr>
                </a:solidFill>
              </a:rPr>
              <a:t>Always start by “attending to the crack.” Where do we meet the future first? “Seek it with your hands, don't think about it, feel it”</a:t>
            </a:r>
          </a:p>
          <a:p>
            <a:pPr marL="228600" indent="-228600">
              <a:buFont typeface="+mj-lt"/>
              <a:buAutoNum type="arabicPeriod"/>
            </a:pPr>
            <a:r>
              <a:rPr lang="en-GB" sz="1100" dirty="0">
                <a:solidFill>
                  <a:schemeClr val="tx1">
                    <a:lumMod val="75000"/>
                    <a:lumOff val="25000"/>
                  </a:schemeClr>
                </a:solidFill>
              </a:rPr>
              <a:t>Transform the fields of conversation from downloading and debate to dialogue and collective creativity. Each social field needs a container. Higher-level conversation like dialogue and collective creativity require higher-quality containers and holding spaces. “Transforming the quality of conversation” in a system means to transform the quality of relationship and thought—that is, the quality of tomorrow’s results.</a:t>
            </a:r>
          </a:p>
          <a:p>
            <a:pPr marL="228600" indent="-228600">
              <a:buFont typeface="+mj-lt"/>
              <a:buAutoNum type="arabicPeriod"/>
            </a:pPr>
            <a:r>
              <a:rPr lang="en-GB" sz="1100" dirty="0">
                <a:solidFill>
                  <a:schemeClr val="tx1">
                    <a:lumMod val="75000"/>
                    <a:lumOff val="25000"/>
                  </a:schemeClr>
                </a:solidFill>
              </a:rPr>
              <a:t>Strengthen the sources of presencing in order to avoid the destructive dynamics of absencing. Modern society emerges from the interplay of two powerful social fields: presencing and absencing. The field of presencing works through the opening of the mind, the heart, and the will. Absencing is characterized by getting stuck with the idea that there is only One Truth rather than operating with an open mind, by getting stuck in One Us vs. Them rather than operating from an open heart, and by being frozen inside one rigid identity rather than operating from an open will.</a:t>
            </a:r>
          </a:p>
        </p:txBody>
      </p:sp>
      <p:pic>
        <p:nvPicPr>
          <p:cNvPr id="2050" name="Picture 2" descr="Image result for Theory 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586" y="1274605"/>
            <a:ext cx="4740261" cy="355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22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55001" y="726989"/>
            <a:ext cx="6741406" cy="577081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US" altLang="en-US" sz="1100" dirty="0">
                <a:solidFill>
                  <a:schemeClr val="tx1">
                    <a:lumMod val="75000"/>
                    <a:lumOff val="25000"/>
                  </a:schemeClr>
                </a:solidFill>
              </a:rPr>
              <a:t>Dr. Ross Wirth of The Org-Change Doctor, produced a multi-model synthesis for managing change:</a:t>
            </a:r>
          </a:p>
          <a:p>
            <a:r>
              <a:rPr lang="en-US" altLang="en-US" sz="1100" b="1" u="sng" dirty="0">
                <a:solidFill>
                  <a:schemeClr val="tx1">
                    <a:lumMod val="75000"/>
                    <a:lumOff val="25000"/>
                  </a:schemeClr>
                </a:solidFill>
              </a:rPr>
              <a:t>1. Preparation</a:t>
            </a:r>
          </a:p>
          <a:p>
            <a:endParaRPr lang="en-US" altLang="en-US" sz="200" b="1" u="sng" dirty="0">
              <a:solidFill>
                <a:schemeClr val="tx1">
                  <a:lumMod val="75000"/>
                  <a:lumOff val="25000"/>
                </a:schemeClr>
              </a:solidFill>
            </a:endParaRPr>
          </a:p>
          <a:p>
            <a:endParaRPr lang="en-US" altLang="en-US" sz="2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p:txBody>
      </p:sp>
      <p:sp>
        <p:nvSpPr>
          <p:cNvPr id="4" name="Rectangle 3"/>
          <p:cNvSpPr/>
          <p:nvPr/>
        </p:nvSpPr>
        <p:spPr>
          <a:xfrm>
            <a:off x="3878550" y="4027288"/>
            <a:ext cx="3097139" cy="1968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100" b="1" u="sng" dirty="0">
                <a:solidFill>
                  <a:schemeClr val="tx1">
                    <a:lumMod val="75000"/>
                    <a:lumOff val="25000"/>
                  </a:schemeClr>
                </a:solidFill>
              </a:rPr>
              <a:t>3. Evaluation</a:t>
            </a:r>
          </a:p>
          <a:p>
            <a:r>
              <a:rPr lang="en-US" altLang="en-US" sz="1100" b="1" dirty="0">
                <a:solidFill>
                  <a:schemeClr val="tx1">
                    <a:lumMod val="75000"/>
                    <a:lumOff val="25000"/>
                  </a:schemeClr>
                </a:solidFill>
              </a:rPr>
              <a:t>Track and Celebrate Progress </a:t>
            </a:r>
            <a:r>
              <a:rPr lang="en-US" altLang="en-US" sz="1100" dirty="0">
                <a:solidFill>
                  <a:schemeClr val="tx1">
                    <a:lumMod val="75000"/>
                    <a:lumOff val="25000"/>
                  </a:schemeClr>
                </a:solidFill>
              </a:rPr>
              <a:t>– tie to the change objective &amp; intermediate goals </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Recognize (reward) change enablers and role models</a:t>
            </a:r>
          </a:p>
          <a:p>
            <a:r>
              <a:rPr lang="en-US" altLang="en-US" sz="1100" b="1" dirty="0">
                <a:solidFill>
                  <a:schemeClr val="tx1">
                    <a:lumMod val="75000"/>
                    <a:lumOff val="25000"/>
                  </a:schemeClr>
                </a:solidFill>
              </a:rPr>
              <a:t>Recovery </a:t>
            </a:r>
            <a:r>
              <a:rPr lang="en-US" altLang="en-US" sz="1100" dirty="0">
                <a:solidFill>
                  <a:schemeClr val="tx1">
                    <a:lumMod val="75000"/>
                    <a:lumOff val="25000"/>
                  </a:schemeClr>
                </a:solidFill>
              </a:rPr>
              <a:t>– anchor progress – stabilize &amp; rest </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Formalize new structure and systems</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Culturally embed new behavior (habits) </a:t>
            </a:r>
          </a:p>
          <a:p>
            <a:r>
              <a:rPr lang="en-US" altLang="en-US" sz="1100" b="1" dirty="0">
                <a:solidFill>
                  <a:schemeClr val="tx1">
                    <a:lumMod val="75000"/>
                    <a:lumOff val="25000"/>
                  </a:schemeClr>
                </a:solidFill>
              </a:rPr>
              <a:t>Reevaluate </a:t>
            </a:r>
            <a:r>
              <a:rPr lang="en-US" altLang="en-US" sz="1100" dirty="0">
                <a:solidFill>
                  <a:schemeClr val="tx1">
                    <a:lumMod val="75000"/>
                    <a:lumOff val="25000"/>
                  </a:schemeClr>
                </a:solidFill>
              </a:rPr>
              <a:t>– Reinforce or Refocus efforts to expand change reach</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Roll process forward to next sub-goal or</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Rework what is not meeting expectations</a:t>
            </a:r>
          </a:p>
        </p:txBody>
      </p:sp>
      <p:sp>
        <p:nvSpPr>
          <p:cNvPr id="2" name="Title 1"/>
          <p:cNvSpPr>
            <a:spLocks noGrp="1"/>
          </p:cNvSpPr>
          <p:nvPr>
            <p:ph type="title"/>
          </p:nvPr>
        </p:nvSpPr>
        <p:spPr/>
        <p:txBody>
          <a:bodyPr>
            <a:normAutofit/>
          </a:bodyPr>
          <a:lstStyle/>
          <a:p>
            <a:r>
              <a:rPr lang="en-GB" dirty="0"/>
              <a:t>45- Change Rx - Change Management Project Methodology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97" y="1009649"/>
            <a:ext cx="489021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5078" y="1501179"/>
            <a:ext cx="3780045" cy="3077766"/>
          </a:xfrm>
          <a:prstGeom prst="rect">
            <a:avLst/>
          </a:prstGeom>
          <a:noFill/>
        </p:spPr>
        <p:txBody>
          <a:bodyPr wrap="square" rtlCol="0">
            <a:spAutoFit/>
          </a:bodyPr>
          <a:lstStyle/>
          <a:p>
            <a:r>
              <a:rPr lang="en-US" altLang="en-US" sz="1100" b="1" dirty="0">
                <a:solidFill>
                  <a:schemeClr val="tx1">
                    <a:lumMod val="75000"/>
                    <a:lumOff val="25000"/>
                  </a:schemeClr>
                </a:solidFill>
              </a:rPr>
              <a:t>Ambulance</a:t>
            </a:r>
            <a:r>
              <a:rPr lang="en-US" altLang="en-US" sz="1100" dirty="0">
                <a:solidFill>
                  <a:schemeClr val="tx1">
                    <a:lumMod val="75000"/>
                    <a:lumOff val="25000"/>
                  </a:schemeClr>
                </a:solidFill>
              </a:rPr>
              <a:t> – raise awareness (context) and establish Urgency about the problem  </a:t>
            </a:r>
          </a:p>
          <a:p>
            <a:pPr marL="358775" lvl="1" indent="-358775">
              <a:buFont typeface="Arial" panose="020B0604020202020204" pitchFamily="34" charset="0"/>
              <a:buChar char="•"/>
              <a:tabLst>
                <a:tab pos="173038" algn="l"/>
              </a:tabLst>
            </a:pPr>
            <a:r>
              <a:rPr lang="en-US" altLang="en-US" sz="1100" dirty="0">
                <a:solidFill>
                  <a:schemeClr val="tx1">
                    <a:lumMod val="75000"/>
                    <a:lumOff val="25000"/>
                  </a:schemeClr>
                </a:solidFill>
              </a:rPr>
              <a:t>Emotional &amp; rational response to the situation </a:t>
            </a:r>
          </a:p>
          <a:p>
            <a:r>
              <a:rPr lang="en-US" altLang="en-US" sz="1100" b="1" dirty="0">
                <a:solidFill>
                  <a:schemeClr val="tx1">
                    <a:lumMod val="75000"/>
                    <a:lumOff val="25000"/>
                  </a:schemeClr>
                </a:solidFill>
              </a:rPr>
              <a:t>Diagnosis </a:t>
            </a:r>
            <a:r>
              <a:rPr lang="en-US" altLang="en-US" sz="1100" dirty="0">
                <a:solidFill>
                  <a:schemeClr val="tx1">
                    <a:lumMod val="75000"/>
                    <a:lumOff val="25000"/>
                  </a:schemeClr>
                </a:solidFill>
              </a:rPr>
              <a:t>– clarify the root problem (deeper than symptoms)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Involve others to gain diverse perspectives</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Cause-effect drivers (often complex in nature)</a:t>
            </a:r>
          </a:p>
          <a:p>
            <a:r>
              <a:rPr lang="en-US" altLang="en-US" sz="1100" b="1" dirty="0">
                <a:solidFill>
                  <a:schemeClr val="tx1">
                    <a:lumMod val="75000"/>
                    <a:lumOff val="25000"/>
                  </a:schemeClr>
                </a:solidFill>
              </a:rPr>
              <a:t>Surgical Team </a:t>
            </a:r>
            <a:r>
              <a:rPr lang="en-US" altLang="en-US" sz="1100" dirty="0">
                <a:solidFill>
                  <a:schemeClr val="tx1">
                    <a:lumMod val="75000"/>
                    <a:lumOff val="25000"/>
                  </a:schemeClr>
                </a:solidFill>
              </a:rPr>
              <a:t>– Assemble Change Leadership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Cross-organization, multiple stakeholder groups with specialists as needed</a:t>
            </a:r>
          </a:p>
          <a:p>
            <a:r>
              <a:rPr lang="en-US" altLang="en-US" sz="1100" b="1" dirty="0">
                <a:solidFill>
                  <a:schemeClr val="tx1">
                    <a:lumMod val="75000"/>
                    <a:lumOff val="25000"/>
                  </a:schemeClr>
                </a:solidFill>
              </a:rPr>
              <a:t>Prescription</a:t>
            </a:r>
            <a:r>
              <a:rPr lang="en-US" altLang="en-US" sz="1100" dirty="0">
                <a:solidFill>
                  <a:schemeClr val="tx1">
                    <a:lumMod val="75000"/>
                    <a:lumOff val="25000"/>
                  </a:schemeClr>
                </a:solidFill>
              </a:rPr>
              <a:t> – develop a Vision for Change (Change Objective)</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Collaborate and synthesize a solution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Identify Keystone Habit to leverage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Identify sub-goals &amp; their inter-dependencies (sequence) </a:t>
            </a:r>
          </a:p>
          <a:p>
            <a:endParaRPr lang="en-GB" dirty="0"/>
          </a:p>
        </p:txBody>
      </p:sp>
      <p:sp>
        <p:nvSpPr>
          <p:cNvPr id="7" name="Rectangle 6"/>
          <p:cNvSpPr/>
          <p:nvPr/>
        </p:nvSpPr>
        <p:spPr>
          <a:xfrm>
            <a:off x="3974811" y="1501179"/>
            <a:ext cx="3097139" cy="2292935"/>
          </a:xfrm>
          <a:prstGeom prst="rect">
            <a:avLst/>
          </a:prstGeom>
        </p:spPr>
        <p:txBody>
          <a:bodyPr wrap="square">
            <a:spAutoFit/>
          </a:bodyPr>
          <a:lstStyle/>
          <a:p>
            <a:r>
              <a:rPr lang="en-US" altLang="en-US" sz="1100" b="1" dirty="0">
                <a:solidFill>
                  <a:schemeClr val="tx1">
                    <a:lumMod val="75000"/>
                    <a:lumOff val="25000"/>
                  </a:schemeClr>
                </a:solidFill>
              </a:rPr>
              <a:t>Assess organizational Readiness to Change</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Change Resistance plan - anticipate &amp; mitigate</a:t>
            </a:r>
          </a:p>
          <a:p>
            <a:r>
              <a:rPr lang="en-US" altLang="en-US" sz="1100" b="1" dirty="0">
                <a:solidFill>
                  <a:schemeClr val="tx1">
                    <a:lumMod val="75000"/>
                    <a:lumOff val="25000"/>
                  </a:schemeClr>
                </a:solidFill>
              </a:rPr>
              <a:t>Treatment plan – develop Change Management plan</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Establish SMART targets for intermediate change goals</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Determine structural &amp; system changes that are needed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Determine stakeholders’ Stage of Change (SoC) – Align training &amp; communication plan</a:t>
            </a:r>
          </a:p>
        </p:txBody>
      </p:sp>
      <p:sp>
        <p:nvSpPr>
          <p:cNvPr id="25" name="Rectangle 24"/>
          <p:cNvSpPr/>
          <p:nvPr/>
        </p:nvSpPr>
        <p:spPr>
          <a:xfrm>
            <a:off x="225493" y="3796944"/>
            <a:ext cx="3368155" cy="2980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100" b="1" u="sng" dirty="0">
                <a:solidFill>
                  <a:schemeClr val="tx1">
                    <a:lumMod val="75000"/>
                    <a:lumOff val="25000"/>
                  </a:schemeClr>
                </a:solidFill>
              </a:rPr>
              <a:t>2. Implementation </a:t>
            </a:r>
          </a:p>
          <a:p>
            <a:r>
              <a:rPr lang="en-US" altLang="en-US" sz="1100" b="1" dirty="0">
                <a:solidFill>
                  <a:schemeClr val="tx1">
                    <a:lumMod val="75000"/>
                    <a:lumOff val="25000"/>
                  </a:schemeClr>
                </a:solidFill>
              </a:rPr>
              <a:t>Treatment Implementation </a:t>
            </a:r>
            <a:r>
              <a:rPr lang="en-US" altLang="en-US" sz="1100" dirty="0">
                <a:solidFill>
                  <a:schemeClr val="tx1">
                    <a:lumMod val="75000"/>
                    <a:lumOff val="25000"/>
                  </a:schemeClr>
                </a:solidFill>
              </a:rPr>
              <a:t>– Planned Change</a:t>
            </a:r>
          </a:p>
          <a:p>
            <a:pPr marL="358775" lvl="1" indent="-266700">
              <a:buFont typeface="Arial" panose="020B0604020202020204" pitchFamily="34" charset="0"/>
              <a:buChar char="•"/>
            </a:pPr>
            <a:r>
              <a:rPr lang="en-US" altLang="en-US" sz="1100" dirty="0">
                <a:solidFill>
                  <a:schemeClr val="tx1">
                    <a:lumMod val="75000"/>
                    <a:lumOff val="25000"/>
                  </a:schemeClr>
                </a:solidFill>
              </a:rPr>
              <a:t>DAC (direction-alignment-commitment) Leadership</a:t>
            </a:r>
          </a:p>
          <a:p>
            <a:pPr marL="358775" lvl="1" indent="-266700">
              <a:buFont typeface="Arial" panose="020B0604020202020204" pitchFamily="34" charset="0"/>
              <a:buChar char="•"/>
            </a:pPr>
            <a:r>
              <a:rPr lang="en-US" altLang="en-US" sz="1100" dirty="0">
                <a:solidFill>
                  <a:schemeClr val="tx1">
                    <a:lumMod val="75000"/>
                    <a:lumOff val="25000"/>
                  </a:schemeClr>
                </a:solidFill>
              </a:rPr>
              <a:t>SoC Change Intervention Processes &amp; Aligned Communication Plan</a:t>
            </a:r>
          </a:p>
          <a:p>
            <a:pPr marL="358775" lvl="1" indent="-266700">
              <a:buFont typeface="Arial" panose="020B0604020202020204" pitchFamily="34" charset="0"/>
              <a:buChar char="•"/>
            </a:pPr>
            <a:r>
              <a:rPr lang="en-US" altLang="en-US" sz="1100" dirty="0">
                <a:solidFill>
                  <a:schemeClr val="tx1">
                    <a:lumMod val="75000"/>
                    <a:lumOff val="25000"/>
                  </a:schemeClr>
                </a:solidFill>
              </a:rPr>
              <a:t>Training plan for new processes</a:t>
            </a:r>
          </a:p>
          <a:p>
            <a:r>
              <a:rPr lang="en-US" altLang="en-US" sz="1100" b="1" dirty="0">
                <a:solidFill>
                  <a:schemeClr val="tx1">
                    <a:lumMod val="75000"/>
                    <a:lumOff val="25000"/>
                  </a:schemeClr>
                </a:solidFill>
              </a:rPr>
              <a:t>Change Enablement </a:t>
            </a:r>
            <a:r>
              <a:rPr lang="en-US" altLang="en-US" sz="1100" dirty="0">
                <a:solidFill>
                  <a:schemeClr val="tx1">
                    <a:lumMod val="75000"/>
                    <a:lumOff val="25000"/>
                  </a:schemeClr>
                </a:solidFill>
              </a:rPr>
              <a:t>– Emergent Change </a:t>
            </a:r>
          </a:p>
          <a:p>
            <a:pPr marL="358775" lvl="1" indent="-266700">
              <a:buFont typeface="Arial" panose="020B0604020202020204" pitchFamily="34" charset="0"/>
              <a:buChar char="•"/>
            </a:pPr>
            <a:r>
              <a:rPr lang="en-US" altLang="en-US" sz="1100" dirty="0">
                <a:solidFill>
                  <a:schemeClr val="tx1">
                    <a:lumMod val="75000"/>
                    <a:lumOff val="25000"/>
                  </a:schemeClr>
                </a:solidFill>
              </a:rPr>
              <a:t>Provide needed resources (especially time) for those involved </a:t>
            </a:r>
          </a:p>
          <a:p>
            <a:pPr marL="358775" lvl="1" indent="-266700">
              <a:buFont typeface="Arial" panose="020B0604020202020204" pitchFamily="34" charset="0"/>
              <a:buChar char="•"/>
            </a:pPr>
            <a:r>
              <a:rPr lang="en-US" altLang="en-US" sz="1100" dirty="0">
                <a:solidFill>
                  <a:schemeClr val="tx1">
                    <a:lumMod val="75000"/>
                    <a:lumOff val="25000"/>
                  </a:schemeClr>
                </a:solidFill>
              </a:rPr>
              <a:t>Address and Remove barriers to change</a:t>
            </a:r>
          </a:p>
          <a:p>
            <a:pPr marL="358775" lvl="1" indent="-266700">
              <a:buFont typeface="Arial" panose="020B0604020202020204" pitchFamily="34" charset="0"/>
              <a:buChar char="•"/>
            </a:pPr>
            <a:r>
              <a:rPr lang="en-US" altLang="en-US" sz="1100" dirty="0">
                <a:solidFill>
                  <a:schemeClr val="tx1">
                    <a:lumMod val="75000"/>
                    <a:lumOff val="25000"/>
                  </a:schemeClr>
                </a:solidFill>
              </a:rPr>
              <a:t>Encourage independent action that is aligned with the Change Objective</a:t>
            </a:r>
          </a:p>
          <a:p>
            <a:pPr marL="628650" lvl="1" indent="-171450">
              <a:buFont typeface="Arial" panose="020B0604020202020204" pitchFamily="34" charset="0"/>
              <a:buChar char="•"/>
            </a:pPr>
            <a:endParaRPr lang="en-US" altLang="en-US" sz="1100" dirty="0">
              <a:solidFill>
                <a:schemeClr val="tx1">
                  <a:lumMod val="75000"/>
                  <a:lumOff val="25000"/>
                </a:schemeClr>
              </a:solidFill>
            </a:endParaRPr>
          </a:p>
          <a:p>
            <a:endParaRPr lang="en-GB" sz="1050" dirty="0">
              <a:solidFill>
                <a:schemeClr val="tx1">
                  <a:lumMod val="75000"/>
                  <a:lumOff val="25000"/>
                </a:schemeClr>
              </a:solidFill>
            </a:endParaRPr>
          </a:p>
        </p:txBody>
      </p:sp>
      <p:cxnSp>
        <p:nvCxnSpPr>
          <p:cNvPr id="27" name="Straight Connector 26"/>
          <p:cNvCxnSpPr>
            <a:cxnSpLocks/>
          </p:cNvCxnSpPr>
          <p:nvPr/>
        </p:nvCxnSpPr>
        <p:spPr>
          <a:xfrm>
            <a:off x="3593648" y="3953424"/>
            <a:ext cx="9585" cy="25450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88985" y="3952708"/>
            <a:ext cx="680742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622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46- BPI - Whole System Transformation</a:t>
            </a:r>
          </a:p>
        </p:txBody>
      </p:sp>
      <p:sp>
        <p:nvSpPr>
          <p:cNvPr id="32" name="TextBox 31"/>
          <p:cNvSpPr txBox="1"/>
          <p:nvPr/>
        </p:nvSpPr>
        <p:spPr>
          <a:xfrm>
            <a:off x="213220" y="682982"/>
            <a:ext cx="6862135" cy="6017032"/>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050" dirty="0">
                <a:solidFill>
                  <a:schemeClr val="tx1">
                    <a:lumMod val="75000"/>
                    <a:lumOff val="25000"/>
                  </a:schemeClr>
                </a:solidFill>
              </a:rPr>
              <a:t>Whilst based on the profession of Organisational Development  </a:t>
            </a:r>
            <a:r>
              <a:rPr lang="en-GB" sz="1050" b="1" dirty="0">
                <a:solidFill>
                  <a:schemeClr val="tx1">
                    <a:lumMod val="75000"/>
                    <a:lumOff val="25000"/>
                  </a:schemeClr>
                </a:solidFill>
              </a:rPr>
              <a:t>Whole System Transformation</a:t>
            </a:r>
            <a:r>
              <a:rPr lang="en-GB" sz="1050" dirty="0">
                <a:solidFill>
                  <a:schemeClr val="tx1">
                    <a:lumMod val="75000"/>
                    <a:lumOff val="25000"/>
                  </a:schemeClr>
                </a:solidFill>
              </a:rPr>
              <a:t> (WST) as the name suggests takes a holistic approach looking at all parts of the system. </a:t>
            </a:r>
          </a:p>
          <a:p>
            <a:r>
              <a:rPr lang="en-GB" sz="1050" dirty="0">
                <a:solidFill>
                  <a:schemeClr val="tx1">
                    <a:lumMod val="75000"/>
                    <a:lumOff val="25000"/>
                  </a:schemeClr>
                </a:solidFill>
              </a:rPr>
              <a:t>Rather than the conventional view of Organisational Development , with a need to understand the systems making up the organisation, and change them according to a predetermined plan. WST suggests exactly the opposite; with an approach that reinvents the organization itself. </a:t>
            </a:r>
          </a:p>
          <a:p>
            <a:pPr marL="228600" indent="-228600">
              <a:buAutoNum type="arabicPeriod"/>
            </a:pPr>
            <a:endParaRPr lang="en-GB" sz="1050" dirty="0">
              <a:solidFill>
                <a:schemeClr val="tx1">
                  <a:lumMod val="75000"/>
                  <a:lumOff val="25000"/>
                </a:schemeClr>
              </a:solidFill>
            </a:endParaRPr>
          </a:p>
          <a:p>
            <a:r>
              <a:rPr lang="en-GB" sz="1050" dirty="0">
                <a:solidFill>
                  <a:schemeClr val="tx1">
                    <a:lumMod val="75000"/>
                    <a:lumOff val="25000"/>
                  </a:schemeClr>
                </a:solidFill>
              </a:rPr>
              <a:t>Whole Systems Transformation Model and Steps in the Process </a:t>
            </a:r>
          </a:p>
          <a:p>
            <a:pPr marL="228600" indent="-228600">
              <a:buFont typeface="+mj-lt"/>
              <a:buAutoNum type="arabicPeriod"/>
            </a:pPr>
            <a:r>
              <a:rPr lang="en-GB" sz="1050" b="1" dirty="0">
                <a:solidFill>
                  <a:schemeClr val="tx1">
                    <a:lumMod val="75000"/>
                    <a:lumOff val="25000"/>
                  </a:schemeClr>
                </a:solidFill>
              </a:rPr>
              <a:t>Leadership Transformation </a:t>
            </a:r>
            <a:r>
              <a:rPr lang="en-GB" sz="1050" dirty="0">
                <a:solidFill>
                  <a:schemeClr val="tx1">
                    <a:lumMod val="75000"/>
                    <a:lumOff val="25000"/>
                  </a:schemeClr>
                </a:solidFill>
              </a:rPr>
              <a:t>- starting with leadership alignment and agreement establishing essential leadership commitment to change. Unity and commitment that is emotional and intellectual with a shared common vision, strategy, and agreement to actions and commitments </a:t>
            </a:r>
          </a:p>
          <a:p>
            <a:pPr marL="228600" indent="-228600">
              <a:buFont typeface="+mj-lt"/>
              <a:buAutoNum type="arabicPeriod"/>
            </a:pPr>
            <a:r>
              <a:rPr lang="en-GB" sz="1050" b="1" dirty="0">
                <a:solidFill>
                  <a:schemeClr val="tx1">
                    <a:lumMod val="75000"/>
                    <a:lumOff val="25000"/>
                  </a:schemeClr>
                </a:solidFill>
              </a:rPr>
              <a:t>Critical Mass Transformation </a:t>
            </a:r>
            <a:r>
              <a:rPr lang="en-GB" sz="1050" dirty="0">
                <a:solidFill>
                  <a:schemeClr val="tx1">
                    <a:lumMod val="75000"/>
                    <a:lumOff val="25000"/>
                  </a:schemeClr>
                </a:solidFill>
              </a:rPr>
              <a:t>- achieved by employees of an organization. It is essential that critical mass is fully informed and is actively engaged in the implementation of changes taking place in the company.</a:t>
            </a:r>
          </a:p>
          <a:p>
            <a:pPr marL="228600" indent="-228600">
              <a:buFont typeface="+mj-lt"/>
              <a:buAutoNum type="arabicPeriod"/>
            </a:pPr>
            <a:r>
              <a:rPr lang="en-GB" sz="1050" b="1" dirty="0">
                <a:solidFill>
                  <a:schemeClr val="tx1">
                    <a:lumMod val="75000"/>
                    <a:lumOff val="25000"/>
                  </a:schemeClr>
                </a:solidFill>
              </a:rPr>
              <a:t>Sustained Development</a:t>
            </a:r>
            <a:r>
              <a:rPr lang="en-GB" sz="1050" dirty="0">
                <a:solidFill>
                  <a:schemeClr val="tx1">
                    <a:lumMod val="75000"/>
                    <a:lumOff val="25000"/>
                  </a:schemeClr>
                </a:solidFill>
              </a:rPr>
              <a:t>. After the initial efforts of WST, a new culture will emerge. This culture has to be supported and built on. Internal change agents are chosen and developed to advocate, practice and grow the new culture until it is sustained and institutionalised.</a:t>
            </a:r>
          </a:p>
          <a:p>
            <a:pPr marL="228600" indent="-228600">
              <a:buFont typeface="+mj-lt"/>
              <a:buAutoNum type="arabicPeriod"/>
            </a:pPr>
            <a:r>
              <a:rPr lang="en-GB" sz="1050" b="1" dirty="0">
                <a:solidFill>
                  <a:schemeClr val="tx1">
                    <a:lumMod val="75000"/>
                    <a:lumOff val="25000"/>
                  </a:schemeClr>
                </a:solidFill>
              </a:rPr>
              <a:t>Change Foci</a:t>
            </a:r>
            <a:r>
              <a:rPr lang="en-GB" sz="1050" dirty="0">
                <a:solidFill>
                  <a:schemeClr val="tx1">
                    <a:lumMod val="75000"/>
                    <a:lumOff val="25000"/>
                  </a:schemeClr>
                </a:solidFill>
              </a:rPr>
              <a:t>. It is critical to change the focus. For example, customer service, a new strategy, increasing profitability, or a merger and acquisition. Leaders must communicate the focus with employees; transparent and meaningful dialogue increases organization effectiveness. </a:t>
            </a:r>
          </a:p>
          <a:p>
            <a:pPr marL="228600" indent="-228600">
              <a:buFont typeface="+mj-lt"/>
              <a:buAutoNum type="arabicPeriod"/>
            </a:pPr>
            <a:r>
              <a:rPr lang="en-GB" sz="1050" b="1" dirty="0">
                <a:solidFill>
                  <a:schemeClr val="tx1">
                    <a:lumMod val="75000"/>
                    <a:lumOff val="25000"/>
                  </a:schemeClr>
                </a:solidFill>
              </a:rPr>
              <a:t>Communication</a:t>
            </a:r>
            <a:r>
              <a:rPr lang="en-GB" sz="1050" dirty="0">
                <a:solidFill>
                  <a:schemeClr val="tx1">
                    <a:lumMod val="75000"/>
                    <a:lumOff val="25000"/>
                  </a:schemeClr>
                </a:solidFill>
              </a:rPr>
              <a:t> – must be sustained throughout the transformation, multi-channel, multi-directional communication is essential to share success stories, decisions, data, and results with leaders truly listening to employee feedback In other words, to inform, listen and engage with staff throughout the process</a:t>
            </a:r>
          </a:p>
          <a:p>
            <a:pPr marL="228600" indent="-228600">
              <a:buFont typeface="+mj-lt"/>
              <a:buAutoNum type="arabicPeriod"/>
            </a:pPr>
            <a:r>
              <a:rPr lang="en-GB" sz="1050" b="1" dirty="0">
                <a:solidFill>
                  <a:schemeClr val="tx1">
                    <a:lumMod val="75000"/>
                    <a:lumOff val="25000"/>
                  </a:schemeClr>
                </a:solidFill>
              </a:rPr>
              <a:t>Thrill the customer. </a:t>
            </a:r>
            <a:r>
              <a:rPr lang="en-GB" sz="1050" dirty="0">
                <a:solidFill>
                  <a:schemeClr val="tx1">
                    <a:lumMod val="75000"/>
                    <a:lumOff val="25000"/>
                  </a:schemeClr>
                </a:solidFill>
              </a:rPr>
              <a:t>Go the extra mile, show commitment, and role model how the company should treat its customers (internal and external). Be innovative and show you care. This becomes the new standard of excellence. </a:t>
            </a:r>
          </a:p>
          <a:p>
            <a:pPr marL="228600" indent="-228600">
              <a:buFont typeface="+mj-lt"/>
              <a:buAutoNum type="arabicPeriod"/>
            </a:pPr>
            <a:r>
              <a:rPr lang="en-GB" sz="1050" b="1" dirty="0">
                <a:solidFill>
                  <a:schemeClr val="tx1">
                    <a:lumMod val="75000"/>
                    <a:lumOff val="25000"/>
                  </a:schemeClr>
                </a:solidFill>
              </a:rPr>
              <a:t>Measured Results</a:t>
            </a:r>
            <a:r>
              <a:rPr lang="en-GB" sz="1050" dirty="0">
                <a:solidFill>
                  <a:schemeClr val="tx1">
                    <a:lumMod val="75000"/>
                    <a:lumOff val="25000"/>
                  </a:schemeClr>
                </a:solidFill>
              </a:rPr>
              <a:t>. While large and dramatic changes will be apparent, it is strongly recommended that cost effectiveness and efficiency are measured regularly. These evaluations will reinforce change momentum, show areas that need more work, and will determine future steps.</a:t>
            </a:r>
          </a:p>
          <a:p>
            <a:pPr marL="228600" indent="-228600">
              <a:buFont typeface="+mj-lt"/>
              <a:buAutoNum type="arabicPeriod"/>
            </a:pPr>
            <a:r>
              <a:rPr lang="en-GB" sz="1050" b="1" dirty="0">
                <a:solidFill>
                  <a:schemeClr val="tx1">
                    <a:lumMod val="75000"/>
                    <a:lumOff val="25000"/>
                  </a:schemeClr>
                </a:solidFill>
              </a:rPr>
              <a:t>Action Research </a:t>
            </a:r>
            <a:r>
              <a:rPr lang="en-GB" sz="1050" dirty="0">
                <a:solidFill>
                  <a:schemeClr val="tx1">
                    <a:lumMod val="75000"/>
                    <a:lumOff val="25000"/>
                  </a:schemeClr>
                </a:solidFill>
              </a:rPr>
              <a:t>- scanning, planning, acting, and re-acting. In the scanning process, an overview is completed of the current state. At the planning stage, the organization involves top executives and professionals to design the action plan. During the acting stage, planned steps are integrated into the design of the new system. And at the re-acting stage, the process is repeated in order to evaluate what has happened. During the Action Research process it is critical for top leadership to be involved, since they are the ones who have the power to influence, and become role models for what is expected of people from the company.</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005" y="585149"/>
            <a:ext cx="46767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32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 ACMP Standard for Change Management</a:t>
            </a:r>
          </a:p>
        </p:txBody>
      </p:sp>
      <p:pic>
        <p:nvPicPr>
          <p:cNvPr id="33" name="Picture 32" descr="http://www.acmpglobal.org/resource/resmgr/Standard_Circles.jpg"/>
          <p:cNvPicPr/>
          <p:nvPr/>
        </p:nvPicPr>
        <p:blipFill>
          <a:blip r:embed="rId2">
            <a:extLst>
              <a:ext uri="{28A0092B-C50C-407E-A947-70E740481C1C}">
                <a14:useLocalDpi xmlns:a14="http://schemas.microsoft.com/office/drawing/2010/main" val="0"/>
              </a:ext>
            </a:extLst>
          </a:blip>
          <a:srcRect/>
          <a:stretch>
            <a:fillRect/>
          </a:stretch>
        </p:blipFill>
        <p:spPr bwMode="auto">
          <a:xfrm>
            <a:off x="7197775" y="616222"/>
            <a:ext cx="4781004" cy="4736658"/>
          </a:xfrm>
          <a:prstGeom prst="rect">
            <a:avLst/>
          </a:prstGeom>
          <a:noFill/>
        </p:spPr>
      </p:pic>
      <p:sp>
        <p:nvSpPr>
          <p:cNvPr id="30" name="TextBox 29"/>
          <p:cNvSpPr txBox="1"/>
          <p:nvPr/>
        </p:nvSpPr>
        <p:spPr>
          <a:xfrm>
            <a:off x="213221" y="717656"/>
            <a:ext cx="6862135" cy="3385542"/>
          </a:xfrm>
          <a:prstGeom prst="rect">
            <a:avLst/>
          </a:prstGeom>
          <a:noFill/>
        </p:spPr>
        <p:txBody>
          <a:bodyPr wrap="square" rtlCol="0">
            <a:spAutoFit/>
          </a:bodyPr>
          <a:lstStyle/>
          <a:p>
            <a:r>
              <a:rPr lang="en-GB" sz="2800" b="1" dirty="0">
                <a:solidFill>
                  <a:schemeClr val="tx1">
                    <a:lumMod val="75000"/>
                    <a:lumOff val="25000"/>
                  </a:schemeClr>
                </a:solidFill>
              </a:rPr>
              <a:t>Description:</a:t>
            </a:r>
            <a:endParaRPr lang="en-GB" dirty="0">
              <a:solidFill>
                <a:schemeClr val="tx1">
                  <a:lumMod val="75000"/>
                  <a:lumOff val="25000"/>
                </a:schemeClr>
              </a:solidFill>
            </a:endParaRPr>
          </a:p>
          <a:p>
            <a:r>
              <a:rPr lang="en-GB" sz="1400" dirty="0">
                <a:solidFill>
                  <a:schemeClr val="tx1">
                    <a:lumMod val="75000"/>
                    <a:lumOff val="25000"/>
                  </a:schemeClr>
                </a:solidFill>
              </a:rPr>
              <a:t>The ACMP Standard for Change Management is the collection of generally accepted practices in change management. Released in September 2014.</a:t>
            </a:r>
          </a:p>
          <a:p>
            <a:r>
              <a:rPr lang="en-GB" sz="1400" dirty="0">
                <a:solidFill>
                  <a:schemeClr val="tx1">
                    <a:lumMod val="75000"/>
                    <a:lumOff val="25000"/>
                  </a:schemeClr>
                </a:solidFill>
              </a:rPr>
              <a:t>ACMP’s approach is a consistent global definition of Change management and the elements that are “standard” to its practice provides.</a:t>
            </a:r>
          </a:p>
          <a:p>
            <a:r>
              <a:rPr lang="en-GB" sz="1400" dirty="0">
                <a:solidFill>
                  <a:schemeClr val="tx1">
                    <a:lumMod val="75000"/>
                    <a:lumOff val="25000"/>
                  </a:schemeClr>
                </a:solidFill>
              </a:rPr>
              <a:t>.</a:t>
            </a:r>
            <a:br>
              <a:rPr lang="en-GB" sz="1400" dirty="0">
                <a:solidFill>
                  <a:schemeClr val="tx1">
                    <a:lumMod val="75000"/>
                    <a:lumOff val="25000"/>
                  </a:schemeClr>
                </a:solidFill>
              </a:rPr>
            </a:br>
            <a:r>
              <a:rPr lang="en-GB" sz="1400" dirty="0">
                <a:solidFill>
                  <a:schemeClr val="tx1">
                    <a:lumMod val="75000"/>
                    <a:lumOff val="25000"/>
                  </a:schemeClr>
                </a:solidFill>
              </a:rPr>
              <a:t>The Standard establishes five key Change management areas that will enhance practice proficiency, quality and credibility across multiple industries, organisations and roles: </a:t>
            </a:r>
            <a:br>
              <a:rPr lang="en-GB" sz="1400" dirty="0">
                <a:solidFill>
                  <a:schemeClr val="tx1">
                    <a:lumMod val="75000"/>
                    <a:lumOff val="25000"/>
                  </a:schemeClr>
                </a:solidFill>
              </a:rPr>
            </a:br>
            <a:r>
              <a:rPr lang="en-GB" sz="1400" dirty="0">
                <a:solidFill>
                  <a:schemeClr val="tx1">
                    <a:lumMod val="75000"/>
                    <a:lumOff val="25000"/>
                  </a:schemeClr>
                </a:solidFill>
              </a:rPr>
              <a:t>1. Evaluating change impact and organisational readiness</a:t>
            </a:r>
            <a:br>
              <a:rPr lang="en-GB" sz="1400" dirty="0">
                <a:solidFill>
                  <a:schemeClr val="tx1">
                    <a:lumMod val="75000"/>
                    <a:lumOff val="25000"/>
                  </a:schemeClr>
                </a:solidFill>
              </a:rPr>
            </a:br>
            <a:r>
              <a:rPr lang="en-GB" sz="1400" dirty="0">
                <a:solidFill>
                  <a:schemeClr val="tx1">
                    <a:lumMod val="75000"/>
                    <a:lumOff val="25000"/>
                  </a:schemeClr>
                </a:solidFill>
              </a:rPr>
              <a:t>2. Formulating change management strategy                                            </a:t>
            </a:r>
          </a:p>
          <a:p>
            <a:r>
              <a:rPr lang="en-GB" sz="1400" dirty="0">
                <a:solidFill>
                  <a:schemeClr val="tx1">
                    <a:lumMod val="75000"/>
                    <a:lumOff val="25000"/>
                  </a:schemeClr>
                </a:solidFill>
              </a:rPr>
              <a:t>3. Developing change Management plans</a:t>
            </a:r>
            <a:br>
              <a:rPr lang="en-GB" sz="1400" dirty="0">
                <a:solidFill>
                  <a:schemeClr val="tx1">
                    <a:lumMod val="75000"/>
                    <a:lumOff val="25000"/>
                  </a:schemeClr>
                </a:solidFill>
              </a:rPr>
            </a:br>
            <a:r>
              <a:rPr lang="en-GB" sz="1400" dirty="0">
                <a:solidFill>
                  <a:schemeClr val="tx1">
                    <a:lumMod val="75000"/>
                    <a:lumOff val="25000"/>
                  </a:schemeClr>
                </a:solidFill>
              </a:rPr>
              <a:t>4. Executing change management plans</a:t>
            </a:r>
            <a:br>
              <a:rPr lang="en-GB" sz="1400" dirty="0">
                <a:solidFill>
                  <a:schemeClr val="tx1">
                    <a:lumMod val="75000"/>
                    <a:lumOff val="25000"/>
                  </a:schemeClr>
                </a:solidFill>
              </a:rPr>
            </a:br>
            <a:r>
              <a:rPr lang="en-GB" sz="1400" dirty="0">
                <a:solidFill>
                  <a:schemeClr val="tx1">
                    <a:lumMod val="75000"/>
                    <a:lumOff val="25000"/>
                  </a:schemeClr>
                </a:solidFill>
              </a:rPr>
              <a:t>5. Closing the change management effort</a:t>
            </a:r>
          </a:p>
          <a:p>
            <a:endParaRPr lang="en-GB" dirty="0">
              <a:solidFill>
                <a:schemeClr val="tx1">
                  <a:lumMod val="75000"/>
                  <a:lumOff val="25000"/>
                </a:schemeClr>
              </a:solidFill>
            </a:endParaRPr>
          </a:p>
        </p:txBody>
      </p:sp>
    </p:spTree>
    <p:extLst>
      <p:ext uri="{BB962C8B-B14F-4D97-AF65-F5344CB8AC3E}">
        <p14:creationId xmlns:p14="http://schemas.microsoft.com/office/powerpoint/2010/main" val="3545558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47- Galbraith Star Model</a:t>
            </a:r>
          </a:p>
        </p:txBody>
      </p:sp>
      <p:sp>
        <p:nvSpPr>
          <p:cNvPr id="32" name="TextBox 31"/>
          <p:cNvSpPr txBox="1"/>
          <p:nvPr/>
        </p:nvSpPr>
        <p:spPr>
          <a:xfrm>
            <a:off x="120279" y="699651"/>
            <a:ext cx="6862135" cy="6017032"/>
          </a:xfrm>
          <a:prstGeom prst="rect">
            <a:avLst/>
          </a:prstGeom>
          <a:noFill/>
        </p:spPr>
        <p:txBody>
          <a:bodyPr wrap="square" rtlCol="0">
            <a:spAutoFit/>
          </a:bodyPr>
          <a:lstStyle/>
          <a:p>
            <a:r>
              <a:rPr lang="en-GB" sz="2000" b="1" dirty="0">
                <a:solidFill>
                  <a:schemeClr val="tx1">
                    <a:lumMod val="75000"/>
                    <a:lumOff val="25000"/>
                  </a:schemeClr>
                </a:solidFill>
              </a:rPr>
              <a:t>Description:</a:t>
            </a:r>
          </a:p>
          <a:p>
            <a:r>
              <a:rPr lang="en-GB" sz="1050" dirty="0">
                <a:solidFill>
                  <a:schemeClr val="tx1">
                    <a:lumMod val="75000"/>
                    <a:lumOff val="25000"/>
                  </a:schemeClr>
                </a:solidFill>
              </a:rPr>
              <a:t>Developed by Jay Galbraith, The Star Model is an organisational design framework consisting of  five interconnected  aspects : Strategy, Structure, Processes, Rewards, and People. It acknowledges the necessity to adapt to changes in strategy,  business environment and/or market forces, which in turn stimulates change.</a:t>
            </a:r>
          </a:p>
          <a:p>
            <a:endParaRPr lang="en-GB" sz="1050" b="1" dirty="0">
              <a:solidFill>
                <a:schemeClr val="tx1">
                  <a:lumMod val="75000"/>
                  <a:lumOff val="25000"/>
                </a:schemeClr>
              </a:solidFill>
            </a:endParaRPr>
          </a:p>
          <a:p>
            <a:r>
              <a:rPr lang="en-GB" sz="1050" b="1" dirty="0">
                <a:solidFill>
                  <a:schemeClr val="tx1">
                    <a:lumMod val="75000"/>
                    <a:lumOff val="25000"/>
                  </a:schemeClr>
                </a:solidFill>
              </a:rPr>
              <a:t>Strategy</a:t>
            </a:r>
          </a:p>
          <a:p>
            <a:r>
              <a:rPr lang="en-GB" sz="1050" dirty="0">
                <a:solidFill>
                  <a:schemeClr val="tx1">
                    <a:lumMod val="75000"/>
                    <a:lumOff val="25000"/>
                  </a:schemeClr>
                </a:solidFill>
              </a:rPr>
              <a:t>Defined by its vision, mission, and values, goals and objectives. Strategy sets out the direction of the organisation.</a:t>
            </a:r>
            <a:r>
              <a:rPr lang="en-GB" sz="1050" b="1" i="1" dirty="0">
                <a:solidFill>
                  <a:schemeClr val="tx1">
                    <a:lumMod val="75000"/>
                    <a:lumOff val="25000"/>
                  </a:schemeClr>
                </a:solidFill>
              </a:rPr>
              <a:t> </a:t>
            </a:r>
            <a:r>
              <a:rPr lang="en-GB" sz="1050" dirty="0">
                <a:solidFill>
                  <a:schemeClr val="tx1">
                    <a:lumMod val="75000"/>
                    <a:lumOff val="25000"/>
                  </a:schemeClr>
                </a:solidFill>
              </a:rPr>
              <a:t>It comes first in the Star Model because it establishes useful criteria to select  options in the remaining four elements or organizational design. </a:t>
            </a:r>
          </a:p>
          <a:p>
            <a:endParaRPr lang="en-GB" sz="1050" dirty="0">
              <a:solidFill>
                <a:schemeClr val="tx1">
                  <a:lumMod val="75000"/>
                  <a:lumOff val="25000"/>
                </a:schemeClr>
              </a:solidFill>
            </a:endParaRPr>
          </a:p>
          <a:p>
            <a:r>
              <a:rPr lang="en-GB" sz="1050" b="1" dirty="0">
                <a:solidFill>
                  <a:schemeClr val="tx1">
                    <a:lumMod val="75000"/>
                    <a:lumOff val="25000"/>
                  </a:schemeClr>
                </a:solidFill>
              </a:rPr>
              <a:t>Structure</a:t>
            </a:r>
          </a:p>
          <a:p>
            <a:r>
              <a:rPr lang="en-GB" sz="1050" dirty="0">
                <a:solidFill>
                  <a:schemeClr val="tx1">
                    <a:lumMod val="75000"/>
                    <a:lumOff val="25000"/>
                  </a:schemeClr>
                </a:solidFill>
              </a:rPr>
              <a:t>Determines the required types and numbers of job specialties as well as how they are organised (number/size of departments, centralised/decentralised, etc.). It dictates the formal placement and movement of power and authority and is the basis for forming departments..</a:t>
            </a:r>
          </a:p>
          <a:p>
            <a:endParaRPr lang="en-GB" sz="1050" dirty="0">
              <a:solidFill>
                <a:schemeClr val="tx1">
                  <a:lumMod val="75000"/>
                  <a:lumOff val="25000"/>
                </a:schemeClr>
              </a:solidFill>
            </a:endParaRPr>
          </a:p>
          <a:p>
            <a:r>
              <a:rPr lang="en-GB" sz="1050" b="1" dirty="0">
                <a:solidFill>
                  <a:schemeClr val="tx1">
                    <a:lumMod val="75000"/>
                    <a:lumOff val="25000"/>
                  </a:schemeClr>
                </a:solidFill>
              </a:rPr>
              <a:t>Processes</a:t>
            </a:r>
          </a:p>
          <a:p>
            <a:r>
              <a:rPr lang="en-GB" sz="1050" dirty="0">
                <a:solidFill>
                  <a:schemeClr val="tx1">
                    <a:lumMod val="75000"/>
                    <a:lumOff val="25000"/>
                  </a:schemeClr>
                </a:solidFill>
              </a:rPr>
              <a:t>Defined by the flow of information and decisions – be that vertically with aspects such as allocating resources via budgeting and planning or  horizontally such as workflows carried out through across departments.</a:t>
            </a:r>
          </a:p>
          <a:p>
            <a:endParaRPr lang="en-GB" sz="1050" dirty="0">
              <a:solidFill>
                <a:schemeClr val="tx1">
                  <a:lumMod val="75000"/>
                  <a:lumOff val="25000"/>
                </a:schemeClr>
              </a:solidFill>
            </a:endParaRPr>
          </a:p>
          <a:p>
            <a:r>
              <a:rPr lang="en-GB" sz="1050" b="1" dirty="0">
                <a:solidFill>
                  <a:schemeClr val="tx1">
                    <a:lumMod val="75000"/>
                    <a:lumOff val="25000"/>
                  </a:schemeClr>
                </a:solidFill>
              </a:rPr>
              <a:t>Rewards</a:t>
            </a:r>
          </a:p>
          <a:p>
            <a:r>
              <a:rPr lang="en-GB" sz="1050" dirty="0">
                <a:solidFill>
                  <a:schemeClr val="tx1">
                    <a:lumMod val="75000"/>
                    <a:lumOff val="25000"/>
                  </a:schemeClr>
                </a:solidFill>
              </a:rPr>
              <a:t>Align the goals of employees with  the organization’s goal. Effective systems  use appropriate incentives to motivate workers to behave in ways that fulfil the strategic direction of the organization. The reward system must be congruent with the other design areas to influence strategic direction.</a:t>
            </a:r>
          </a:p>
          <a:p>
            <a:endParaRPr lang="en-GB" sz="1050" dirty="0">
              <a:solidFill>
                <a:schemeClr val="tx1">
                  <a:lumMod val="75000"/>
                  <a:lumOff val="25000"/>
                </a:schemeClr>
              </a:solidFill>
            </a:endParaRPr>
          </a:p>
          <a:p>
            <a:r>
              <a:rPr lang="en-GB" sz="1050" b="1" dirty="0">
                <a:solidFill>
                  <a:schemeClr val="tx1">
                    <a:lumMod val="75000"/>
                    <a:lumOff val="25000"/>
                  </a:schemeClr>
                </a:solidFill>
              </a:rPr>
              <a:t>People</a:t>
            </a:r>
          </a:p>
          <a:p>
            <a:r>
              <a:rPr lang="en-GB" sz="1050" dirty="0">
                <a:solidFill>
                  <a:schemeClr val="tx1">
                    <a:lumMod val="75000"/>
                    <a:lumOff val="25000"/>
                  </a:schemeClr>
                </a:solidFill>
              </a:rPr>
              <a:t>Supported by resource policies to govern recruitment, promotion, rotation, training and development. Designed to develop talent with  the capabilities necessary to execute the strategic direction of the organization. People aspects must be in harmony with the other design areas. </a:t>
            </a:r>
          </a:p>
          <a:p>
            <a:endParaRPr lang="en-GB" sz="1050" dirty="0">
              <a:solidFill>
                <a:schemeClr val="tx1">
                  <a:lumMod val="75000"/>
                  <a:lumOff val="25000"/>
                </a:schemeClr>
              </a:solidFill>
            </a:endParaRPr>
          </a:p>
          <a:p>
            <a:r>
              <a:rPr lang="en-GB" sz="1050" b="1" dirty="0">
                <a:solidFill>
                  <a:schemeClr val="tx1">
                    <a:lumMod val="75000"/>
                    <a:lumOff val="25000"/>
                  </a:schemeClr>
                </a:solidFill>
              </a:rPr>
              <a:t>Designing the organisation</a:t>
            </a:r>
          </a:p>
          <a:p>
            <a:r>
              <a:rPr lang="en-GB" sz="1050" dirty="0">
                <a:solidFill>
                  <a:schemeClr val="tx1">
                    <a:lumMod val="75000"/>
                    <a:lumOff val="25000"/>
                  </a:schemeClr>
                </a:solidFill>
              </a:rPr>
              <a:t>A temporary (lean, flexible, loosely based) organization is designed to 'search' for a repeatable and scalable business model.  This allows for faster decision making in response to market feedback. Maturing - a permanent organization is designed to 'execute' a repeatable and scalable business model."  This formal organization aims to scale up growth and drive efficiencies. It must remain malleable in order  to meet changes in strategy, in market forces, and in the rest of the external business environment.</a:t>
            </a:r>
          </a:p>
        </p:txBody>
      </p:sp>
      <p:pic>
        <p:nvPicPr>
          <p:cNvPr id="3074" name="Picture 2" descr="Jay Galbraith's Star Model"/>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4661" b="3883"/>
          <a:stretch/>
        </p:blipFill>
        <p:spPr bwMode="auto">
          <a:xfrm>
            <a:off x="7304814" y="718315"/>
            <a:ext cx="4657725" cy="32104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tic1.squarespace.com/static/51913f1ce4b07b22f5332872/t/54d10ed1e4b0d2997008cc94/1422986966107/?format=75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408" y="3892720"/>
            <a:ext cx="4563336" cy="152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70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38738980"/>
              </p:ext>
            </p:extLst>
          </p:nvPr>
        </p:nvGraphicFramePr>
        <p:xfrm>
          <a:off x="5768897" y="715990"/>
          <a:ext cx="5283850" cy="472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GB" dirty="0"/>
              <a:t>48- Positive Deviance</a:t>
            </a:r>
          </a:p>
        </p:txBody>
      </p:sp>
      <p:sp>
        <p:nvSpPr>
          <p:cNvPr id="32" name="TextBox 31"/>
          <p:cNvSpPr txBox="1"/>
          <p:nvPr/>
        </p:nvSpPr>
        <p:spPr>
          <a:xfrm>
            <a:off x="247346" y="689354"/>
            <a:ext cx="6862135" cy="569386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Positive Deviance is based on the observation that in every community there are certain individuals or groups (the positive deviants), whose uncommon but successful behaviours or strategies enable them to find better solutions to a problem than their peers. These individuals or groups have access to exactly the same resources and face the same challenges and obstacles as their peers.</a:t>
            </a:r>
          </a:p>
          <a:p>
            <a:endParaRPr lang="en-GB" sz="1200" dirty="0">
              <a:solidFill>
                <a:schemeClr val="tx1">
                  <a:lumMod val="75000"/>
                  <a:lumOff val="25000"/>
                </a:schemeClr>
              </a:solidFill>
            </a:endParaRPr>
          </a:p>
          <a:p>
            <a:r>
              <a:rPr lang="en-GB" sz="1200" dirty="0">
                <a:solidFill>
                  <a:schemeClr val="tx1">
                    <a:lumMod val="75000"/>
                    <a:lumOff val="25000"/>
                  </a:schemeClr>
                </a:solidFill>
              </a:rPr>
              <a:t>Using a  problem solving, asset-based approach to utilise untapped assets or resources, led by the community or organization member themselves, the approach enables </a:t>
            </a:r>
            <a:r>
              <a:rPr lang="en-GB" sz="1200" b="1" dirty="0">
                <a:solidFill>
                  <a:schemeClr val="tx1">
                    <a:lumMod val="75000"/>
                    <a:lumOff val="25000"/>
                  </a:schemeClr>
                </a:solidFill>
              </a:rPr>
              <a:t>them</a:t>
            </a:r>
            <a:r>
              <a:rPr lang="en-GB" sz="1200" dirty="0">
                <a:solidFill>
                  <a:schemeClr val="tx1">
                    <a:lumMod val="75000"/>
                    <a:lumOff val="25000"/>
                  </a:schemeClr>
                </a:solidFill>
              </a:rPr>
              <a:t> to discover , then to leverage uncommon but successful behaviours or strategies from within the community to solve a perceived problem that requires behaviour and social change. The Positive Deviance (PD)  approach brings about sustainable behavioural and social change by identifying solutions already existing within the system.</a:t>
            </a:r>
          </a:p>
          <a:p>
            <a:endParaRPr lang="en-GB" sz="1200" b="1" dirty="0">
              <a:solidFill>
                <a:schemeClr val="tx1">
                  <a:lumMod val="75000"/>
                  <a:lumOff val="25000"/>
                </a:schemeClr>
              </a:solidFill>
            </a:endParaRPr>
          </a:p>
          <a:p>
            <a:endParaRPr lang="en-GB" sz="1200" b="1" dirty="0">
              <a:solidFill>
                <a:schemeClr val="tx1">
                  <a:lumMod val="75000"/>
                  <a:lumOff val="25000"/>
                </a:schemeClr>
              </a:solidFill>
            </a:endParaRPr>
          </a:p>
          <a:p>
            <a:r>
              <a:rPr lang="en-GB" sz="1200" dirty="0">
                <a:solidFill>
                  <a:schemeClr val="tx1">
                    <a:lumMod val="75000"/>
                    <a:lumOff val="25000"/>
                  </a:schemeClr>
                </a:solidFill>
              </a:rPr>
              <a:t>Five basic steps which serve as the backbone of the approach. The 5 D's are:</a:t>
            </a:r>
          </a:p>
          <a:p>
            <a:pPr marL="228600" indent="-228600">
              <a:buFont typeface="+mj-lt"/>
              <a:buAutoNum type="arabicPeriod"/>
            </a:pPr>
            <a:r>
              <a:rPr lang="en-GB" sz="1200" b="1" dirty="0">
                <a:solidFill>
                  <a:schemeClr val="tx1">
                    <a:lumMod val="75000"/>
                    <a:lumOff val="25000"/>
                  </a:schemeClr>
                </a:solidFill>
              </a:rPr>
              <a:t>Define</a:t>
            </a:r>
            <a:r>
              <a:rPr lang="en-GB" sz="1200" dirty="0">
                <a:solidFill>
                  <a:schemeClr val="tx1">
                    <a:lumMod val="75000"/>
                    <a:lumOff val="25000"/>
                  </a:schemeClr>
                </a:solidFill>
              </a:rPr>
              <a:t> the problem, its causes and common practices, and articulate desired outcome.</a:t>
            </a:r>
          </a:p>
          <a:p>
            <a:pPr marL="228600" indent="-228600">
              <a:buFont typeface="+mj-lt"/>
              <a:buAutoNum type="arabicPeriod"/>
            </a:pPr>
            <a:r>
              <a:rPr lang="en-GB" sz="1200" b="1" dirty="0">
                <a:solidFill>
                  <a:schemeClr val="tx1">
                    <a:lumMod val="75000"/>
                    <a:lumOff val="25000"/>
                  </a:schemeClr>
                </a:solidFill>
              </a:rPr>
              <a:t>Determine</a:t>
            </a:r>
            <a:r>
              <a:rPr lang="en-GB" sz="1200" dirty="0">
                <a:solidFill>
                  <a:schemeClr val="tx1">
                    <a:lumMod val="75000"/>
                    <a:lumOff val="25000"/>
                  </a:schemeClr>
                </a:solidFill>
              </a:rPr>
              <a:t> presence of PDs,</a:t>
            </a:r>
          </a:p>
          <a:p>
            <a:pPr marL="228600" indent="-228600">
              <a:buFont typeface="+mj-lt"/>
              <a:buAutoNum type="arabicPeriod"/>
            </a:pPr>
            <a:r>
              <a:rPr lang="en-GB" sz="1200" b="1" dirty="0">
                <a:solidFill>
                  <a:schemeClr val="tx1">
                    <a:lumMod val="75000"/>
                    <a:lumOff val="25000"/>
                  </a:schemeClr>
                </a:solidFill>
              </a:rPr>
              <a:t>Discover</a:t>
            </a:r>
            <a:r>
              <a:rPr lang="en-GB" sz="1200" dirty="0">
                <a:solidFill>
                  <a:schemeClr val="tx1">
                    <a:lumMod val="75000"/>
                    <a:lumOff val="25000"/>
                  </a:schemeClr>
                </a:solidFill>
              </a:rPr>
              <a:t> their uncommon but successful behaviours &amp; strategies through PD inquiries,</a:t>
            </a:r>
          </a:p>
          <a:p>
            <a:pPr marL="228600" indent="-228600">
              <a:buFont typeface="+mj-lt"/>
              <a:buAutoNum type="arabicPeriod"/>
            </a:pPr>
            <a:r>
              <a:rPr lang="en-GB" sz="1200" b="1" dirty="0">
                <a:solidFill>
                  <a:schemeClr val="tx1">
                    <a:lumMod val="75000"/>
                    <a:lumOff val="25000"/>
                  </a:schemeClr>
                </a:solidFill>
              </a:rPr>
              <a:t>Develop</a:t>
            </a:r>
            <a:r>
              <a:rPr lang="en-GB" sz="1200" dirty="0">
                <a:solidFill>
                  <a:schemeClr val="tx1">
                    <a:lumMod val="75000"/>
                    <a:lumOff val="25000"/>
                  </a:schemeClr>
                </a:solidFill>
              </a:rPr>
              <a:t> activities based on the inquiry findings</a:t>
            </a:r>
          </a:p>
          <a:p>
            <a:pPr marL="228600" indent="-228600">
              <a:buFont typeface="+mj-lt"/>
              <a:buAutoNum type="arabicPeriod"/>
            </a:pPr>
            <a:r>
              <a:rPr lang="en-GB" sz="1200" b="1" dirty="0">
                <a:solidFill>
                  <a:schemeClr val="tx1">
                    <a:lumMod val="75000"/>
                    <a:lumOff val="25000"/>
                  </a:schemeClr>
                </a:solidFill>
              </a:rPr>
              <a:t>Discern </a:t>
            </a:r>
            <a:r>
              <a:rPr lang="en-GB" sz="1200" dirty="0">
                <a:solidFill>
                  <a:schemeClr val="tx1">
                    <a:lumMod val="75000"/>
                    <a:lumOff val="25000"/>
                  </a:schemeClr>
                </a:solidFill>
              </a:rPr>
              <a:t>(monitor and evaluate) the results. </a:t>
            </a:r>
          </a:p>
          <a:p>
            <a:endParaRPr lang="en-GB" sz="1200" dirty="0">
              <a:solidFill>
                <a:schemeClr val="tx1">
                  <a:lumMod val="75000"/>
                  <a:lumOff val="25000"/>
                </a:schemeClr>
              </a:solidFill>
            </a:endParaRPr>
          </a:p>
          <a:p>
            <a:r>
              <a:rPr lang="en-GB" sz="1200" dirty="0">
                <a:solidFill>
                  <a:schemeClr val="tx1">
                    <a:lumMod val="75000"/>
                    <a:lumOff val="25000"/>
                  </a:schemeClr>
                </a:solidFill>
              </a:rPr>
              <a:t>Guiding Principles </a:t>
            </a:r>
          </a:p>
          <a:p>
            <a:pPr marL="228600" indent="-228600">
              <a:buFont typeface="Arial" panose="020B0604020202020204" pitchFamily="34" charset="0"/>
              <a:buChar char="•"/>
            </a:pPr>
            <a:r>
              <a:rPr lang="en-GB" sz="1200" dirty="0">
                <a:solidFill>
                  <a:schemeClr val="tx1">
                    <a:lumMod val="75000"/>
                    <a:lumOff val="25000"/>
                  </a:schemeClr>
                </a:solidFill>
              </a:rPr>
              <a:t>The People are the Experts </a:t>
            </a:r>
          </a:p>
          <a:p>
            <a:pPr marL="228600" indent="-228600">
              <a:buFont typeface="Arial" panose="020B0604020202020204" pitchFamily="34" charset="0"/>
              <a:buChar char="•"/>
            </a:pPr>
            <a:r>
              <a:rPr lang="en-GB" sz="1200" dirty="0">
                <a:solidFill>
                  <a:schemeClr val="tx1">
                    <a:lumMod val="75000"/>
                    <a:lumOff val="25000"/>
                  </a:schemeClr>
                </a:solidFill>
              </a:rPr>
              <a:t>Community ownership at all stages </a:t>
            </a:r>
          </a:p>
          <a:p>
            <a:pPr marL="228600" indent="-228600">
              <a:buFont typeface="Arial" panose="020B0604020202020204" pitchFamily="34" charset="0"/>
              <a:buChar char="•"/>
            </a:pPr>
            <a:r>
              <a:rPr lang="en-GB" sz="1200" dirty="0">
                <a:solidFill>
                  <a:schemeClr val="tx1">
                    <a:lumMod val="75000"/>
                    <a:lumOff val="25000"/>
                  </a:schemeClr>
                </a:solidFill>
              </a:rPr>
              <a:t>Involvement of ALL stakeholders </a:t>
            </a:r>
          </a:p>
          <a:p>
            <a:pPr marL="228600" indent="-228600">
              <a:buFont typeface="Arial" panose="020B0604020202020204" pitchFamily="34" charset="0"/>
              <a:buChar char="•"/>
            </a:pPr>
            <a:r>
              <a:rPr lang="en-GB" sz="1200" dirty="0">
                <a:solidFill>
                  <a:schemeClr val="tx1">
                    <a:lumMod val="75000"/>
                    <a:lumOff val="25000"/>
                  </a:schemeClr>
                </a:solidFill>
              </a:rPr>
              <a:t>Discovery of existing uncommon but successful behaviours &amp; strategies </a:t>
            </a:r>
          </a:p>
          <a:p>
            <a:pPr marL="228600" indent="-228600">
              <a:buFont typeface="Arial" panose="020B0604020202020204" pitchFamily="34" charset="0"/>
              <a:buChar char="•"/>
            </a:pPr>
            <a:r>
              <a:rPr lang="en-GB" sz="1200" dirty="0">
                <a:solidFill>
                  <a:schemeClr val="tx1">
                    <a:lumMod val="75000"/>
                    <a:lumOff val="25000"/>
                  </a:schemeClr>
                </a:solidFill>
              </a:rPr>
              <a:t>Emphasis on PRACTICE and action </a:t>
            </a:r>
          </a:p>
          <a:p>
            <a:pPr marL="228600" indent="-228600">
              <a:buFont typeface="Arial" panose="020B0604020202020204" pitchFamily="34" charset="0"/>
              <a:buChar char="•"/>
            </a:pPr>
            <a:r>
              <a:rPr lang="en-GB" sz="1200" dirty="0">
                <a:solidFill>
                  <a:schemeClr val="tx1">
                    <a:lumMod val="75000"/>
                    <a:lumOff val="25000"/>
                  </a:schemeClr>
                </a:solidFill>
              </a:rPr>
              <a:t>Expansion of existing &amp; creation of new networks </a:t>
            </a:r>
          </a:p>
          <a:p>
            <a:pPr marL="228600" indent="-228600">
              <a:buFont typeface="Arial" panose="020B0604020202020204" pitchFamily="34" charset="0"/>
              <a:buChar char="•"/>
            </a:pPr>
            <a:r>
              <a:rPr lang="en-GB" sz="1200" dirty="0">
                <a:solidFill>
                  <a:schemeClr val="tx1">
                    <a:lumMod val="75000"/>
                    <a:lumOff val="25000"/>
                  </a:schemeClr>
                </a:solidFill>
              </a:rPr>
              <a:t>Community created monitoring &amp; evaluation to further promote change</a:t>
            </a:r>
          </a:p>
        </p:txBody>
      </p:sp>
      <p:pic>
        <p:nvPicPr>
          <p:cNvPr id="2050"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3016" y="848222"/>
            <a:ext cx="2729262" cy="15800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0177" y="2832880"/>
            <a:ext cx="2011740" cy="8091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05315" y="3536287"/>
            <a:ext cx="771647" cy="215444"/>
          </a:xfrm>
          <a:prstGeom prst="rect">
            <a:avLst/>
          </a:prstGeom>
          <a:noFill/>
        </p:spPr>
        <p:txBody>
          <a:bodyPr wrap="square" rtlCol="0">
            <a:spAutoFit/>
          </a:bodyPr>
          <a:lstStyle/>
          <a:p>
            <a:r>
              <a:rPr lang="en-GB" sz="800" dirty="0"/>
              <a:t>Low</a:t>
            </a:r>
          </a:p>
        </p:txBody>
      </p:sp>
      <p:sp>
        <p:nvSpPr>
          <p:cNvPr id="36" name="TextBox 35"/>
          <p:cNvSpPr txBox="1"/>
          <p:nvPr/>
        </p:nvSpPr>
        <p:spPr>
          <a:xfrm>
            <a:off x="10281100" y="3536287"/>
            <a:ext cx="771647" cy="215444"/>
          </a:xfrm>
          <a:prstGeom prst="rect">
            <a:avLst/>
          </a:prstGeom>
          <a:noFill/>
        </p:spPr>
        <p:txBody>
          <a:bodyPr wrap="square" rtlCol="0">
            <a:spAutoFit/>
          </a:bodyPr>
          <a:lstStyle/>
          <a:p>
            <a:r>
              <a:rPr lang="en-GB" sz="800" dirty="0"/>
              <a:t>Average</a:t>
            </a:r>
          </a:p>
        </p:txBody>
      </p:sp>
      <p:sp>
        <p:nvSpPr>
          <p:cNvPr id="37" name="TextBox 36"/>
          <p:cNvSpPr txBox="1"/>
          <p:nvPr/>
        </p:nvSpPr>
        <p:spPr>
          <a:xfrm>
            <a:off x="11260083" y="3519020"/>
            <a:ext cx="771647" cy="215444"/>
          </a:xfrm>
          <a:prstGeom prst="rect">
            <a:avLst/>
          </a:prstGeom>
          <a:noFill/>
        </p:spPr>
        <p:txBody>
          <a:bodyPr wrap="square" rtlCol="0">
            <a:spAutoFit/>
          </a:bodyPr>
          <a:lstStyle/>
          <a:p>
            <a:r>
              <a:rPr lang="en-GB" sz="800" dirty="0"/>
              <a:t>High</a:t>
            </a:r>
          </a:p>
        </p:txBody>
      </p:sp>
      <p:sp>
        <p:nvSpPr>
          <p:cNvPr id="9" name="Rectangle 8"/>
          <p:cNvSpPr/>
          <p:nvPr/>
        </p:nvSpPr>
        <p:spPr>
          <a:xfrm>
            <a:off x="10116807" y="2654828"/>
            <a:ext cx="1063112" cy="276999"/>
          </a:xfrm>
          <a:prstGeom prst="rect">
            <a:avLst/>
          </a:prstGeom>
        </p:spPr>
        <p:txBody>
          <a:bodyPr wrap="none">
            <a:spAutoFit/>
          </a:bodyPr>
          <a:lstStyle/>
          <a:p>
            <a:r>
              <a:rPr lang="en-GB" sz="1200" dirty="0"/>
              <a:t>Performance</a:t>
            </a:r>
          </a:p>
        </p:txBody>
      </p:sp>
    </p:spTree>
    <p:extLst>
      <p:ext uri="{BB962C8B-B14F-4D97-AF65-F5344CB8AC3E}">
        <p14:creationId xmlns:p14="http://schemas.microsoft.com/office/powerpoint/2010/main" val="164567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271" y="4918299"/>
            <a:ext cx="11237174" cy="647894"/>
          </a:xfrm>
        </p:spPr>
        <p:txBody>
          <a:bodyPr>
            <a:normAutofit fontScale="90000"/>
          </a:bodyPr>
          <a:lstStyle/>
          <a:p>
            <a:r>
              <a:rPr lang="en-GB" dirty="0"/>
              <a:t>Resilient Changing - Supporting Effective Change</a:t>
            </a:r>
            <a:br>
              <a:rPr lang="en-GB" dirty="0"/>
            </a:br>
            <a:r>
              <a:rPr lang="en-GB" sz="2900" dirty="0">
                <a:solidFill>
                  <a:schemeClr val="bg1"/>
                </a:solidFill>
              </a:rPr>
              <a:t>Building capabilities, confidence and commitment with care</a:t>
            </a:r>
          </a:p>
        </p:txBody>
      </p:sp>
    </p:spTree>
    <p:extLst>
      <p:ext uri="{BB962C8B-B14F-4D97-AF65-F5344CB8AC3E}">
        <p14:creationId xmlns:p14="http://schemas.microsoft.com/office/powerpoint/2010/main" val="43021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F56F-17C2-4F47-B86D-34D7834088B1}"/>
              </a:ext>
            </a:extLst>
          </p:cNvPr>
          <p:cNvSpPr>
            <a:spLocks noGrp="1"/>
          </p:cNvSpPr>
          <p:nvPr>
            <p:ph type="title" idx="4294967295"/>
          </p:nvPr>
        </p:nvSpPr>
        <p:spPr>
          <a:xfrm>
            <a:off x="0" y="0"/>
            <a:ext cx="11029950" cy="525463"/>
          </a:xfrm>
        </p:spPr>
        <p:txBody>
          <a:bodyPr/>
          <a:lstStyle/>
          <a:p>
            <a:r>
              <a:rPr lang="en-GB" dirty="0"/>
              <a:t>About us</a:t>
            </a:r>
          </a:p>
        </p:txBody>
      </p:sp>
      <p:sp>
        <p:nvSpPr>
          <p:cNvPr id="3" name="Content Placeholder 2">
            <a:extLst>
              <a:ext uri="{FF2B5EF4-FFF2-40B4-BE49-F238E27FC236}">
                <a16:creationId xmlns:a16="http://schemas.microsoft.com/office/drawing/2014/main" id="{C41F5956-8A40-4C32-939D-91D7CF4A0592}"/>
              </a:ext>
            </a:extLst>
          </p:cNvPr>
          <p:cNvSpPr>
            <a:spLocks noGrp="1"/>
          </p:cNvSpPr>
          <p:nvPr>
            <p:ph idx="4294967295"/>
          </p:nvPr>
        </p:nvSpPr>
        <p:spPr>
          <a:xfrm>
            <a:off x="0" y="933450"/>
            <a:ext cx="11271250" cy="5041900"/>
          </a:xfrm>
        </p:spPr>
        <p:txBody>
          <a:bodyPr anchor="t" anchorCtr="0">
            <a:normAutofit fontScale="92500" lnSpcReduction="10000"/>
          </a:bodyPr>
          <a:lstStyle/>
          <a:p>
            <a:r>
              <a:rPr lang="en-US" sz="2000" dirty="0">
                <a:latin typeface="+mn-lt"/>
              </a:rPr>
              <a:t>Our purpose: to help clients </a:t>
            </a:r>
            <a:r>
              <a:rPr lang="en-GB" sz="2000" dirty="0">
                <a:latin typeface="+mn-lt"/>
              </a:rPr>
              <a:t>optimise</a:t>
            </a:r>
            <a:r>
              <a:rPr lang="en-US" sz="2000" dirty="0">
                <a:latin typeface="+mn-lt"/>
              </a:rPr>
              <a:t> the performance of people, process and technology by delivering effective and sustainable change and improvement. We believe in delivering change with/for clients, not “to-them”.</a:t>
            </a:r>
          </a:p>
          <a:p>
            <a:r>
              <a:rPr lang="en-US" sz="2000" dirty="0">
                <a:latin typeface="+mn-lt"/>
              </a:rPr>
              <a:t>Experience</a:t>
            </a:r>
          </a:p>
          <a:p>
            <a:pPr lvl="1"/>
            <a:r>
              <a:rPr lang="en-US" sz="1800" b="1" dirty="0">
                <a:latin typeface="+mn-lt"/>
              </a:rPr>
              <a:t>Change -  </a:t>
            </a:r>
            <a:r>
              <a:rPr lang="en-US" sz="1800" dirty="0">
                <a:latin typeface="+mn-lt"/>
              </a:rPr>
              <a:t>30 Years+ supporting clients in people, process and technology change in a variety of ways.</a:t>
            </a:r>
          </a:p>
          <a:p>
            <a:pPr lvl="1"/>
            <a:r>
              <a:rPr lang="en-US" sz="1800" b="1" dirty="0">
                <a:latin typeface="+mn-lt"/>
              </a:rPr>
              <a:t>Business transformation</a:t>
            </a:r>
            <a:r>
              <a:rPr lang="en-US" sz="1800" dirty="0">
                <a:latin typeface="+mn-lt"/>
              </a:rPr>
              <a:t>– including multi-$m, global, </a:t>
            </a:r>
            <a:r>
              <a:rPr lang="en-GB" sz="1800" dirty="0">
                <a:latin typeface="+mn-lt"/>
              </a:rPr>
              <a:t>organisational</a:t>
            </a:r>
            <a:r>
              <a:rPr lang="en-US" sz="1800" dirty="0">
                <a:latin typeface="+mn-lt"/>
              </a:rPr>
              <a:t> wide change – e.g. enterprise software implementation, M&amp;A integration and disposal, off-shore/on-shore process relocation, improving shared service </a:t>
            </a:r>
            <a:r>
              <a:rPr lang="en-GB" sz="1800" dirty="0">
                <a:latin typeface="+mn-lt"/>
              </a:rPr>
              <a:t>centre</a:t>
            </a:r>
            <a:r>
              <a:rPr lang="en-US" sz="1800" dirty="0">
                <a:latin typeface="+mn-lt"/>
              </a:rPr>
              <a:t> performance, design and delivery of new operating models to improve productivity and increase cost efficiency of 20%+</a:t>
            </a:r>
          </a:p>
          <a:p>
            <a:pPr lvl="1"/>
            <a:r>
              <a:rPr lang="en-US" sz="1800" b="1" dirty="0">
                <a:latin typeface="+mn-lt"/>
              </a:rPr>
              <a:t>Building the new</a:t>
            </a:r>
            <a:r>
              <a:rPr lang="en-US" sz="1800" dirty="0">
                <a:latin typeface="+mn-lt"/>
              </a:rPr>
              <a:t>- Start-ups and consortia – desirability, feasibility and viability testing of not only the solution, but the team and its approach. Supporting Proof of Concept, Minimum Viable Product, business case, funding, shareholder relations, partner building and coaching the leadership teams – providing objectivity, accountability and an outside-in view. Start-ups have not only survived but have delivered solutions and secured further funding</a:t>
            </a:r>
          </a:p>
          <a:p>
            <a:pPr lvl="1"/>
            <a:r>
              <a:rPr lang="en-US" sz="1800" b="1" dirty="0">
                <a:latin typeface="+mn-lt"/>
              </a:rPr>
              <a:t>Team and individual coaching and performance improvement</a:t>
            </a:r>
            <a:r>
              <a:rPr lang="en-US" sz="1800" dirty="0">
                <a:latin typeface="+mn-lt"/>
              </a:rPr>
              <a:t> – increasing capabilities, productivity and resilience using a range of measures to gain attention and ownership of the current and future state with execution and coaching support that builds competencies, confidence and commitment to change. Individuals, Leaders and Teams report not only an increased performance but have demonstrated an ability for future change</a:t>
            </a:r>
          </a:p>
          <a:p>
            <a:endParaRPr lang="en-GB" sz="2000" dirty="0"/>
          </a:p>
        </p:txBody>
      </p:sp>
    </p:spTree>
    <p:extLst>
      <p:ext uri="{BB962C8B-B14F-4D97-AF65-F5344CB8AC3E}">
        <p14:creationId xmlns:p14="http://schemas.microsoft.com/office/powerpoint/2010/main" val="3167928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
          <p:cNvGraphicFramePr>
            <a:graphicFrameLocks/>
          </p:cNvGraphicFramePr>
          <p:nvPr>
            <p:extLst>
              <p:ext uri="{D42A27DB-BD31-4B8C-83A1-F6EECF244321}">
                <p14:modId xmlns:p14="http://schemas.microsoft.com/office/powerpoint/2010/main" val="736156620"/>
              </p:ext>
            </p:extLst>
          </p:nvPr>
        </p:nvGraphicFramePr>
        <p:xfrm>
          <a:off x="1264150" y="525514"/>
          <a:ext cx="5666571" cy="618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1101213" y="0"/>
            <a:ext cx="9928736" cy="525463"/>
          </a:xfrm>
        </p:spPr>
        <p:txBody>
          <a:bodyPr>
            <a:normAutofit/>
          </a:bodyPr>
          <a:lstStyle/>
          <a:p>
            <a:r>
              <a:rPr lang="en-GB" dirty="0"/>
              <a:t>Service Catalogue						</a:t>
            </a:r>
            <a:r>
              <a:rPr lang="en-GB"/>
              <a:t>    Principles</a:t>
            </a:r>
            <a:endParaRPr lang="en-US" dirty="0"/>
          </a:p>
        </p:txBody>
      </p:sp>
      <p:graphicFrame>
        <p:nvGraphicFramePr>
          <p:cNvPr id="14" name="Content Placeholder 13">
            <a:extLst>
              <a:ext uri="{FF2B5EF4-FFF2-40B4-BE49-F238E27FC236}">
                <a16:creationId xmlns:a16="http://schemas.microsoft.com/office/drawing/2014/main" id="{4072D4C0-1B1E-4FC8-B876-64490E8DD8DE}"/>
              </a:ext>
            </a:extLst>
          </p:cNvPr>
          <p:cNvGraphicFramePr>
            <a:graphicFrameLocks noGrp="1" noChangeAspect="1"/>
          </p:cNvGraphicFramePr>
          <p:nvPr>
            <p:ph idx="4294967295"/>
            <p:extLst>
              <p:ext uri="{D42A27DB-BD31-4B8C-83A1-F6EECF244321}">
                <p14:modId xmlns:p14="http://schemas.microsoft.com/office/powerpoint/2010/main" val="3526615809"/>
              </p:ext>
            </p:extLst>
          </p:nvPr>
        </p:nvGraphicFramePr>
        <p:xfrm>
          <a:off x="5686324" y="596132"/>
          <a:ext cx="5689600" cy="6038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2540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58" y="933446"/>
            <a:ext cx="3031848" cy="966474"/>
          </a:xfrm>
        </p:spPr>
        <p:txBody>
          <a:bodyPr/>
          <a:lstStyle/>
          <a:p>
            <a:r>
              <a:rPr lang="en-GB" dirty="0"/>
              <a:t>For more information</a:t>
            </a:r>
          </a:p>
        </p:txBody>
      </p:sp>
      <p:sp>
        <p:nvSpPr>
          <p:cNvPr id="16" name="Content Placeholder 15">
            <a:extLst>
              <a:ext uri="{FF2B5EF4-FFF2-40B4-BE49-F238E27FC236}">
                <a16:creationId xmlns:a16="http://schemas.microsoft.com/office/drawing/2014/main" id="{7DEA4F74-7C1E-4D41-83BD-1285EE71E7B9}"/>
              </a:ext>
            </a:extLst>
          </p:cNvPr>
          <p:cNvSpPr>
            <a:spLocks noGrp="1"/>
          </p:cNvSpPr>
          <p:nvPr>
            <p:ph idx="1"/>
          </p:nvPr>
        </p:nvSpPr>
        <p:spPr/>
        <p:txBody>
          <a:bodyPr/>
          <a:lstStyle/>
          <a:p>
            <a:pPr lvl="0"/>
            <a:r>
              <a:rPr lang="en-GB" dirty="0"/>
              <a:t>Understanding needs</a:t>
            </a:r>
          </a:p>
          <a:p>
            <a:pPr lvl="0"/>
            <a:r>
              <a:rPr lang="en-GB" dirty="0"/>
              <a:t>Developing strategic responses</a:t>
            </a:r>
          </a:p>
          <a:p>
            <a:pPr lvl="0"/>
            <a:r>
              <a:rPr lang="en-GB" dirty="0"/>
              <a:t>Delivering transformation</a:t>
            </a:r>
          </a:p>
          <a:p>
            <a:pPr lvl="0"/>
            <a:r>
              <a:rPr lang="en-GB" dirty="0"/>
              <a:t>Building self-reliance</a:t>
            </a:r>
          </a:p>
          <a:p>
            <a:endParaRPr lang="en-GB" dirty="0"/>
          </a:p>
        </p:txBody>
      </p:sp>
      <p:sp>
        <p:nvSpPr>
          <p:cNvPr id="5" name="Text Placeholder 4">
            <a:extLst>
              <a:ext uri="{FF2B5EF4-FFF2-40B4-BE49-F238E27FC236}">
                <a16:creationId xmlns:a16="http://schemas.microsoft.com/office/drawing/2014/main" id="{7F7006F1-C9BD-4051-BECD-1E09987F763C}"/>
              </a:ext>
            </a:extLst>
          </p:cNvPr>
          <p:cNvSpPr>
            <a:spLocks noGrp="1"/>
          </p:cNvSpPr>
          <p:nvPr>
            <p:ph type="body" idx="2"/>
          </p:nvPr>
        </p:nvSpPr>
        <p:spPr>
          <a:xfrm>
            <a:off x="449902" y="2008246"/>
            <a:ext cx="3667760" cy="3001389"/>
          </a:xfrm>
        </p:spPr>
        <p:txBody>
          <a:bodyPr/>
          <a:lstStyle/>
          <a:p>
            <a:endParaRPr lang="en-GB" dirty="0"/>
          </a:p>
          <a:p>
            <a:r>
              <a:rPr lang="en-GB" dirty="0"/>
              <a:t> Mark Simpson, </a:t>
            </a:r>
          </a:p>
          <a:p>
            <a:r>
              <a:rPr lang="en-GB" dirty="0"/>
              <a:t>E: mark.simpson@resilientchanging.com</a:t>
            </a:r>
          </a:p>
          <a:p>
            <a:r>
              <a:rPr lang="en-GB" dirty="0"/>
              <a:t>M. +44 7931 942 794</a:t>
            </a:r>
          </a:p>
          <a:p>
            <a:r>
              <a:rPr lang="en-GB" dirty="0"/>
              <a:t>W: resilientchanging.com</a:t>
            </a:r>
          </a:p>
          <a:p>
            <a:endParaRPr lang="en-GB" dirty="0"/>
          </a:p>
        </p:txBody>
      </p:sp>
      <p:sp>
        <p:nvSpPr>
          <p:cNvPr id="6" name="Content Placeholder 7"/>
          <p:cNvSpPr txBox="1">
            <a:spLocks/>
          </p:cNvSpPr>
          <p:nvPr/>
        </p:nvSpPr>
        <p:spPr>
          <a:xfrm>
            <a:off x="6192234" y="1238676"/>
            <a:ext cx="11242207" cy="1664397"/>
          </a:xfrm>
          <a:prstGeom prst="rect">
            <a:avLst/>
          </a:prstGeom>
        </p:spPr>
        <p:txBody>
          <a:bodyPr vert="horz" lIns="68483" tIns="34260" rIns="68483" bIns="34260" rtlCol="0">
            <a:normAutofit/>
          </a:bodyPr>
          <a:lstStyle>
            <a:lvl1pPr marL="228265" indent="-228265" algn="l" defTabSz="91302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4788" indent="-228265" algn="l" defTabSz="91302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1278" indent="-228265" algn="l" defTabSz="91302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597773"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j-lt"/>
                <a:ea typeface="+mn-ea"/>
                <a:cs typeface="+mn-cs"/>
              </a:defRPr>
            </a:lvl4pPr>
            <a:lvl5pPr marL="2054271"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j-lt"/>
                <a:ea typeface="+mn-ea"/>
                <a:cs typeface="+mn-cs"/>
              </a:defRPr>
            </a:lvl5pPr>
            <a:lvl6pPr marL="2510793"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7304"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3812"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0336"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342900" indent="-342900"/>
            <a:endParaRPr lang="en-GB" sz="1600" dirty="0"/>
          </a:p>
          <a:p>
            <a:pPr marL="342900" indent="-342900"/>
            <a:endParaRPr lang="en-GB" sz="1600" dirty="0"/>
          </a:p>
          <a:p>
            <a:pPr marL="342900" indent="-342900"/>
            <a:endParaRPr lang="en-GB" dirty="0"/>
          </a:p>
        </p:txBody>
      </p:sp>
      <p:sp>
        <p:nvSpPr>
          <p:cNvPr id="17" name="Rectangle 16">
            <a:extLst>
              <a:ext uri="{FF2B5EF4-FFF2-40B4-BE49-F238E27FC236}">
                <a16:creationId xmlns:a16="http://schemas.microsoft.com/office/drawing/2014/main" id="{6CBAD935-F5EC-4BFD-9770-A325F53835A1}"/>
              </a:ext>
            </a:extLst>
          </p:cNvPr>
          <p:cNvSpPr/>
          <p:nvPr/>
        </p:nvSpPr>
        <p:spPr>
          <a:xfrm>
            <a:off x="376073" y="0"/>
            <a:ext cx="9911688" cy="523220"/>
          </a:xfrm>
          <a:prstGeom prst="rect">
            <a:avLst/>
          </a:prstGeom>
          <a:noFill/>
          <a:ln>
            <a:noFill/>
          </a:ln>
        </p:spPr>
        <p:txBody>
          <a:bodyPr vert="horz" wrap="square" lIns="91440" tIns="45720" rIns="91440" bIns="45720" anchor="b" anchorCtr="0" compatLnSpc="1">
            <a:normAutofit/>
          </a:bodyPr>
          <a:lstStyle/>
          <a:p>
            <a:pPr defTabSz="457200"/>
            <a:r>
              <a:rPr lang="en-US" sz="2800" dirty="0">
                <a:solidFill>
                  <a:srgbClr val="404040"/>
                </a:solidFill>
                <a:latin typeface="Franklin Gothic Demi"/>
              </a:rPr>
              <a:t>Building Capabilities, Confidence and Commitment, with Care</a:t>
            </a:r>
            <a:endParaRPr lang="en-GB" sz="2800" dirty="0">
              <a:solidFill>
                <a:srgbClr val="404040"/>
              </a:solidFill>
              <a:latin typeface="Franklin Gothic Demi"/>
            </a:endParaRPr>
          </a:p>
        </p:txBody>
      </p:sp>
    </p:spTree>
    <p:extLst>
      <p:ext uri="{BB962C8B-B14F-4D97-AF65-F5344CB8AC3E}">
        <p14:creationId xmlns:p14="http://schemas.microsoft.com/office/powerpoint/2010/main" val="248307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 Change Delta Framework</a:t>
            </a:r>
          </a:p>
        </p:txBody>
      </p:sp>
      <p:pic>
        <p:nvPicPr>
          <p:cNvPr id="31" name="Picture 30"/>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373973" y="1019330"/>
            <a:ext cx="4519407" cy="4197245"/>
          </a:xfrm>
          <a:prstGeom prst="rect">
            <a:avLst/>
          </a:prstGeom>
          <a:noFill/>
        </p:spPr>
      </p:pic>
      <p:sp>
        <p:nvSpPr>
          <p:cNvPr id="32" name="TextBox 31"/>
          <p:cNvSpPr txBox="1"/>
          <p:nvPr/>
        </p:nvSpPr>
        <p:spPr>
          <a:xfrm>
            <a:off x="191361" y="204549"/>
            <a:ext cx="6862135" cy="57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2800" b="1" dirty="0">
                <a:solidFill>
                  <a:schemeClr val="tx1">
                    <a:lumMod val="75000"/>
                    <a:lumOff val="25000"/>
                  </a:schemeClr>
                </a:solidFill>
              </a:rPr>
              <a:t>Description:</a:t>
            </a:r>
          </a:p>
          <a:p>
            <a:pPr algn="l"/>
            <a:r>
              <a:rPr lang="en-GB" dirty="0">
                <a:solidFill>
                  <a:schemeClr val="tx1">
                    <a:lumMod val="75000"/>
                    <a:lumOff val="25000"/>
                  </a:schemeClr>
                </a:solidFill>
              </a:rPr>
              <a:t>The Change Delta is a comprehensive, holistic approach that focuses energy and resources on the change elements that it considers the most impactful. It has a focus on leadership and structure as a foundation. </a:t>
            </a:r>
          </a:p>
          <a:p>
            <a:pPr algn="l"/>
            <a:r>
              <a:rPr lang="en-GB" dirty="0">
                <a:solidFill>
                  <a:schemeClr val="tx1">
                    <a:lumMod val="75000"/>
                    <a:lumOff val="25000"/>
                  </a:schemeClr>
                </a:solidFill>
              </a:rPr>
              <a:t> </a:t>
            </a:r>
          </a:p>
          <a:p>
            <a:pPr algn="l"/>
            <a:r>
              <a:rPr lang="en-GB" dirty="0">
                <a:solidFill>
                  <a:schemeClr val="tx1">
                    <a:lumMod val="75000"/>
                    <a:lumOff val="25000"/>
                  </a:schemeClr>
                </a:solidFill>
              </a:rPr>
              <a:t>Its key areas are:</a:t>
            </a:r>
          </a:p>
          <a:p>
            <a:pPr algn="l"/>
            <a:endParaRPr lang="en-GB" dirty="0">
              <a:solidFill>
                <a:schemeClr val="tx1">
                  <a:lumMod val="75000"/>
                  <a:lumOff val="25000"/>
                </a:schemeClr>
              </a:solidFill>
            </a:endParaRPr>
          </a:p>
          <a:p>
            <a:pPr algn="l"/>
            <a:r>
              <a:rPr lang="en-GB" dirty="0">
                <a:solidFill>
                  <a:schemeClr val="tx1">
                    <a:lumMod val="75000"/>
                    <a:lumOff val="25000"/>
                  </a:schemeClr>
                </a:solidFill>
              </a:rPr>
              <a:t>Executional Certainty; a portfolio approach to management all elements of a large change initiative, leading to transparency about their current status and progress against targets, and helping leaders take early and decisive action to correct problems</a:t>
            </a:r>
            <a:br>
              <a:rPr lang="en-GB" dirty="0">
                <a:solidFill>
                  <a:schemeClr val="tx1">
                    <a:lumMod val="75000"/>
                    <a:lumOff val="25000"/>
                  </a:schemeClr>
                </a:solidFill>
              </a:rPr>
            </a:br>
            <a:endParaRPr lang="en-GB" dirty="0">
              <a:solidFill>
                <a:schemeClr val="tx1">
                  <a:lumMod val="75000"/>
                  <a:lumOff val="25000"/>
                </a:schemeClr>
              </a:solidFill>
            </a:endParaRPr>
          </a:p>
          <a:p>
            <a:pPr algn="l"/>
            <a:r>
              <a:rPr lang="en-GB" dirty="0">
                <a:solidFill>
                  <a:schemeClr val="tx1">
                    <a:lumMod val="75000"/>
                    <a:lumOff val="25000"/>
                  </a:schemeClr>
                </a:solidFill>
              </a:rPr>
              <a:t>Sponsorship, Governance, and Program Management Office (PMO); a clear governance structure with explicit roles, processes, and decision rights, led by an activist PMO</a:t>
            </a:r>
          </a:p>
          <a:p>
            <a:pPr algn="l"/>
            <a:endParaRPr lang="en-GB" dirty="0">
              <a:solidFill>
                <a:schemeClr val="tx1">
                  <a:lumMod val="75000"/>
                  <a:lumOff val="25000"/>
                </a:schemeClr>
              </a:solidFill>
            </a:endParaRPr>
          </a:p>
          <a:p>
            <a:pPr algn="l"/>
            <a:r>
              <a:rPr lang="en-GB" dirty="0">
                <a:solidFill>
                  <a:schemeClr val="tx1">
                    <a:lumMod val="75000"/>
                    <a:lumOff val="25000"/>
                  </a:schemeClr>
                </a:solidFill>
              </a:rPr>
              <a:t>Enable Leaders; extended leadership team with the tools to sponsor and manage change efforts effectively, and who are held directly accountable for success</a:t>
            </a:r>
            <a:br>
              <a:rPr lang="en-GB" dirty="0">
                <a:solidFill>
                  <a:schemeClr val="tx1">
                    <a:lumMod val="75000"/>
                    <a:lumOff val="25000"/>
                  </a:schemeClr>
                </a:solidFill>
              </a:rPr>
            </a:br>
            <a:endParaRPr lang="en-GB" dirty="0">
              <a:solidFill>
                <a:schemeClr val="tx1">
                  <a:lumMod val="75000"/>
                  <a:lumOff val="25000"/>
                </a:schemeClr>
              </a:solidFill>
            </a:endParaRPr>
          </a:p>
          <a:p>
            <a:pPr algn="l"/>
            <a:r>
              <a:rPr lang="en-GB" dirty="0">
                <a:solidFill>
                  <a:schemeClr val="tx1">
                    <a:lumMod val="75000"/>
                    <a:lumOff val="25000"/>
                  </a:schemeClr>
                </a:solidFill>
              </a:rPr>
              <a:t>Engaged Organisation; employees at every level who not only understand the change, but are ready, willing and able to manage it</a:t>
            </a:r>
            <a:br>
              <a:rPr lang="en-GB" dirty="0"/>
            </a:br>
            <a:endParaRPr lang="en-GB" dirty="0"/>
          </a:p>
          <a:p>
            <a:endParaRPr lang="en-GB" dirty="0"/>
          </a:p>
        </p:txBody>
      </p:sp>
    </p:spTree>
    <p:extLst>
      <p:ext uri="{BB962C8B-B14F-4D97-AF65-F5344CB8AC3E}">
        <p14:creationId xmlns:p14="http://schemas.microsoft.com/office/powerpoint/2010/main" val="108031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 </a:t>
            </a:r>
            <a:r>
              <a:rPr lang="en-GB" dirty="0" err="1"/>
              <a:t>Beckhard</a:t>
            </a:r>
            <a:r>
              <a:rPr lang="en-GB" dirty="0"/>
              <a:t> and Harris, Change Formula</a:t>
            </a:r>
          </a:p>
        </p:txBody>
      </p:sp>
      <p:sp>
        <p:nvSpPr>
          <p:cNvPr id="30" name="TextBox 29"/>
          <p:cNvSpPr txBox="1"/>
          <p:nvPr/>
        </p:nvSpPr>
        <p:spPr>
          <a:xfrm>
            <a:off x="213221" y="717656"/>
            <a:ext cx="6862135" cy="440120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Whilst not an actionable model, the change formula is a concise way of capturing the process of change, and identifying the factors that need to be strongly in place for change to happen.</a:t>
            </a:r>
            <a:br>
              <a:rPr lang="en-GB" sz="1400"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C=[ABD] &gt; X</a:t>
            </a:r>
            <a:br>
              <a:rPr lang="en-GB" sz="1400" dirty="0">
                <a:solidFill>
                  <a:schemeClr val="tx1">
                    <a:lumMod val="75000"/>
                    <a:lumOff val="25000"/>
                  </a:schemeClr>
                </a:solidFill>
              </a:rPr>
            </a:br>
            <a:endParaRPr lang="en-GB" sz="1400" dirty="0">
              <a:solidFill>
                <a:schemeClr val="tx1">
                  <a:lumMod val="75000"/>
                  <a:lumOff val="25000"/>
                </a:schemeClr>
              </a:solidFill>
            </a:endParaRPr>
          </a:p>
          <a:p>
            <a:pPr>
              <a:tabLst>
                <a:tab pos="176213" algn="l"/>
                <a:tab pos="360363" algn="l"/>
              </a:tabLst>
            </a:pPr>
            <a:r>
              <a:rPr lang="en-GB" sz="1400" dirty="0">
                <a:solidFill>
                  <a:schemeClr val="tx1">
                    <a:lumMod val="75000"/>
                    <a:lumOff val="25000"/>
                  </a:schemeClr>
                </a:solidFill>
              </a:rPr>
              <a:t>C 	= Change</a:t>
            </a:r>
            <a:br>
              <a:rPr lang="en-GB" sz="1400" dirty="0">
                <a:solidFill>
                  <a:schemeClr val="tx1">
                    <a:lumMod val="75000"/>
                    <a:lumOff val="25000"/>
                  </a:schemeClr>
                </a:solidFill>
              </a:rPr>
            </a:br>
            <a:r>
              <a:rPr lang="en-GB" sz="1400" dirty="0">
                <a:solidFill>
                  <a:schemeClr val="tx1">
                    <a:lumMod val="75000"/>
                    <a:lumOff val="25000"/>
                  </a:schemeClr>
                </a:solidFill>
              </a:rPr>
              <a:t>A 	= Level of dissatisfaction with the status quo</a:t>
            </a:r>
            <a:br>
              <a:rPr lang="en-GB" sz="1400" dirty="0">
                <a:solidFill>
                  <a:schemeClr val="tx1">
                    <a:lumMod val="75000"/>
                    <a:lumOff val="25000"/>
                  </a:schemeClr>
                </a:solidFill>
              </a:rPr>
            </a:br>
            <a:r>
              <a:rPr lang="en-US" sz="1400" dirty="0">
                <a:solidFill>
                  <a:schemeClr val="tx1">
                    <a:lumMod val="75000"/>
                    <a:lumOff val="25000"/>
                  </a:schemeClr>
                </a:solidFill>
              </a:rPr>
              <a:t>B  = Desirability of the proposed change or end state</a:t>
            </a:r>
            <a:br>
              <a:rPr lang="en-GB" sz="1400" dirty="0">
                <a:solidFill>
                  <a:schemeClr val="tx1">
                    <a:lumMod val="75000"/>
                    <a:lumOff val="25000"/>
                  </a:schemeClr>
                </a:solidFill>
              </a:rPr>
            </a:br>
            <a:r>
              <a:rPr lang="en-GB" sz="1400" dirty="0">
                <a:solidFill>
                  <a:schemeClr val="tx1">
                    <a:lumMod val="75000"/>
                    <a:lumOff val="25000"/>
                  </a:schemeClr>
                </a:solidFill>
              </a:rPr>
              <a:t>D 	= Practicality of the change (minimal risk and disruption)</a:t>
            </a:r>
          </a:p>
          <a:p>
            <a:pPr>
              <a:tabLst>
                <a:tab pos="176213" algn="l"/>
              </a:tabLst>
            </a:pPr>
            <a:r>
              <a:rPr lang="en-GB" sz="1400" dirty="0">
                <a:solidFill>
                  <a:schemeClr val="tx1">
                    <a:lumMod val="75000"/>
                    <a:lumOff val="25000"/>
                  </a:schemeClr>
                </a:solidFill>
              </a:rPr>
              <a:t>X 	= ‘Cost’ of changing</a:t>
            </a:r>
            <a:br>
              <a:rPr lang="en-GB" sz="1400" dirty="0">
                <a:solidFill>
                  <a:schemeClr val="tx1">
                    <a:lumMod val="75000"/>
                    <a:lumOff val="25000"/>
                  </a:schemeClr>
                </a:solidFill>
              </a:rPr>
            </a:br>
            <a:endParaRPr lang="en-GB" sz="1400" dirty="0">
              <a:solidFill>
                <a:schemeClr val="tx1">
                  <a:lumMod val="75000"/>
                  <a:lumOff val="25000"/>
                </a:schemeClr>
              </a:solidFill>
            </a:endParaRPr>
          </a:p>
          <a:p>
            <a:r>
              <a:rPr lang="en-GB" sz="1400" dirty="0">
                <a:solidFill>
                  <a:schemeClr val="tx1">
                    <a:lumMod val="75000"/>
                    <a:lumOff val="25000"/>
                  </a:schemeClr>
                </a:solidFill>
              </a:rPr>
              <a:t>Factors A, B, and D must outweigh the perceived costs [X] for the change to occur. </a:t>
            </a:r>
          </a:p>
          <a:p>
            <a:r>
              <a:rPr lang="en-GB" sz="1400" dirty="0">
                <a:solidFill>
                  <a:schemeClr val="tx1">
                    <a:lumMod val="75000"/>
                    <a:lumOff val="25000"/>
                  </a:schemeClr>
                </a:solidFill>
              </a:rPr>
              <a:t>Resistance is normal and to be expected in any change effort. </a:t>
            </a:r>
          </a:p>
          <a:p>
            <a:r>
              <a:rPr lang="en-GB" sz="1400" dirty="0">
                <a:solidFill>
                  <a:schemeClr val="tx1">
                    <a:lumMod val="75000"/>
                    <a:lumOff val="25000"/>
                  </a:schemeClr>
                </a:solidFill>
              </a:rPr>
              <a:t>Resistance to change takes many forms; change managers need to analyse the type of resistance in order to work with it, reduce it, and secure the need for commitment from the resistant party. </a:t>
            </a:r>
            <a:r>
              <a:rPr lang="en-GB" sz="1400" dirty="0" err="1">
                <a:solidFill>
                  <a:schemeClr val="tx1">
                    <a:lumMod val="75000"/>
                    <a:lumOff val="25000"/>
                  </a:schemeClr>
                </a:solidFill>
              </a:rPr>
              <a:t>Beckhard</a:t>
            </a:r>
            <a:r>
              <a:rPr lang="en-GB" sz="1400" dirty="0">
                <a:solidFill>
                  <a:schemeClr val="tx1">
                    <a:lumMod val="75000"/>
                    <a:lumOff val="25000"/>
                  </a:schemeClr>
                </a:solidFill>
              </a:rPr>
              <a:t> and Harris emphasized the need to design interventions that allow these three factors to surface in the organization.</a:t>
            </a:r>
          </a:p>
        </p:txBody>
      </p:sp>
      <p:pic>
        <p:nvPicPr>
          <p:cNvPr id="33" name="Picture 32"/>
          <p:cNvPicPr/>
          <p:nvPr/>
        </p:nvPicPr>
        <p:blipFill>
          <a:blip r:embed="rId3"/>
          <a:stretch>
            <a:fillRect/>
          </a:stretch>
        </p:blipFill>
        <p:spPr>
          <a:xfrm>
            <a:off x="6812544" y="2277854"/>
            <a:ext cx="5379456" cy="1574617"/>
          </a:xfrm>
          <a:prstGeom prst="rect">
            <a:avLst/>
          </a:prstGeom>
        </p:spPr>
      </p:pic>
    </p:spTree>
    <p:extLst>
      <p:ext uri="{BB962C8B-B14F-4D97-AF65-F5344CB8AC3E}">
        <p14:creationId xmlns:p14="http://schemas.microsoft.com/office/powerpoint/2010/main" val="178534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5- Beckhard and Harris, Change Management Process</a:t>
            </a:r>
          </a:p>
        </p:txBody>
      </p:sp>
      <p:sp>
        <p:nvSpPr>
          <p:cNvPr id="32" name="TextBox 31"/>
          <p:cNvSpPr txBox="1"/>
          <p:nvPr/>
        </p:nvSpPr>
        <p:spPr>
          <a:xfrm>
            <a:off x="243201" y="794802"/>
            <a:ext cx="6862135" cy="606319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 linear five stage process for managing change:</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Internal Organizational Analysis - Identifying the forces for and against the change and the current organizational situation.</a:t>
            </a:r>
          </a:p>
          <a:p>
            <a:pPr marL="342900" indent="-342900">
              <a:buFont typeface="+mj-lt"/>
              <a:buAutoNum type="arabicPeriod"/>
            </a:pPr>
            <a:r>
              <a:rPr lang="en-GB" sz="1400" dirty="0">
                <a:solidFill>
                  <a:schemeClr val="tx1">
                    <a:lumMod val="75000"/>
                    <a:lumOff val="25000"/>
                  </a:schemeClr>
                </a:solidFill>
              </a:rPr>
              <a:t>Why Change? - Determining the need for change, determining the degree of choice of whether to change and defining the vision.</a:t>
            </a:r>
          </a:p>
          <a:p>
            <a:pPr marL="342900" indent="-342900">
              <a:buFont typeface="+mj-lt"/>
              <a:buAutoNum type="arabicPeriod"/>
            </a:pPr>
            <a:r>
              <a:rPr lang="en-GB" sz="1400" dirty="0">
                <a:solidFill>
                  <a:schemeClr val="tx1">
                    <a:lumMod val="75000"/>
                    <a:lumOff val="25000"/>
                  </a:schemeClr>
                </a:solidFill>
              </a:rPr>
              <a:t>Gap Analysis - Defining the current state of the organization versus the desired state.</a:t>
            </a:r>
          </a:p>
          <a:p>
            <a:pPr marL="342900" indent="-342900">
              <a:buFont typeface="+mj-lt"/>
              <a:buAutoNum type="arabicPeriod"/>
            </a:pPr>
            <a:r>
              <a:rPr lang="en-GB" sz="1400" dirty="0">
                <a:solidFill>
                  <a:schemeClr val="tx1">
                    <a:lumMod val="75000"/>
                    <a:lumOff val="25000"/>
                  </a:schemeClr>
                </a:solidFill>
              </a:rPr>
              <a:t>Action Planning - Assessing the present in terms of the future to determine the work to be done.</a:t>
            </a:r>
          </a:p>
          <a:p>
            <a:pPr marL="342900" indent="-342900">
              <a:buFont typeface="+mj-lt"/>
              <a:buAutoNum type="arabicPeriod"/>
            </a:pPr>
            <a:r>
              <a:rPr lang="en-GB" sz="1400" dirty="0">
                <a:solidFill>
                  <a:schemeClr val="tx1">
                    <a:lumMod val="75000"/>
                    <a:lumOff val="25000"/>
                  </a:schemeClr>
                </a:solidFill>
              </a:rPr>
              <a:t>Managing the Transition - Implementing the plan through effective collaboration and role assignment.</a:t>
            </a:r>
          </a:p>
          <a:p>
            <a:endParaRPr lang="en-GB" sz="1400" dirty="0">
              <a:solidFill>
                <a:schemeClr val="tx1">
                  <a:lumMod val="75000"/>
                  <a:lumOff val="25000"/>
                </a:schemeClr>
              </a:solidFill>
            </a:endParaRPr>
          </a:p>
          <a:p>
            <a:r>
              <a:rPr lang="en-GB" sz="1400" dirty="0">
                <a:solidFill>
                  <a:schemeClr val="tx1">
                    <a:lumMod val="75000"/>
                    <a:lumOff val="25000"/>
                  </a:schemeClr>
                </a:solidFill>
              </a:rPr>
              <a:t>This is a person centric change and outcome focused, but with a high-level view.</a:t>
            </a:r>
          </a:p>
          <a:p>
            <a:r>
              <a:rPr lang="en-GB" sz="1400" dirty="0">
                <a:solidFill>
                  <a:schemeClr val="tx1">
                    <a:lumMod val="75000"/>
                    <a:lumOff val="25000"/>
                  </a:schemeClr>
                </a:solidFill>
              </a:rPr>
              <a:t>It recognises the challenges of change and the impact for individuals (loss centred) and leaders.  </a:t>
            </a:r>
          </a:p>
          <a:p>
            <a:endParaRPr lang="en-GB" sz="1400" dirty="0">
              <a:solidFill>
                <a:schemeClr val="tx1">
                  <a:lumMod val="75000"/>
                  <a:lumOff val="25000"/>
                </a:schemeClr>
              </a:solidFill>
            </a:endParaRPr>
          </a:p>
          <a:p>
            <a:r>
              <a:rPr lang="en-GB" sz="1400" dirty="0">
                <a:solidFill>
                  <a:schemeClr val="tx1">
                    <a:lumMod val="75000"/>
                    <a:lumOff val="25000"/>
                  </a:schemeClr>
                </a:solidFill>
              </a:rPr>
              <a:t>It considers the paradoxes of Change:</a:t>
            </a:r>
          </a:p>
          <a:p>
            <a:pPr marL="285750" indent="-285750">
              <a:buFont typeface="Arial" panose="020B0604020202020204" pitchFamily="34" charset="0"/>
              <a:buChar char="•"/>
            </a:pPr>
            <a:r>
              <a:rPr lang="en-GB" sz="1400" dirty="0">
                <a:solidFill>
                  <a:schemeClr val="tx1">
                    <a:lumMod val="75000"/>
                    <a:lumOff val="25000"/>
                  </a:schemeClr>
                </a:solidFill>
              </a:rPr>
              <a:t>The need for leaders to balance driving &amp; enabling change, </a:t>
            </a:r>
          </a:p>
          <a:p>
            <a:pPr marL="285750" indent="-285750">
              <a:buFont typeface="Arial" panose="020B0604020202020204" pitchFamily="34" charset="0"/>
              <a:buChar char="•"/>
            </a:pPr>
            <a:r>
              <a:rPr lang="en-GB" sz="1400" dirty="0">
                <a:solidFill>
                  <a:schemeClr val="tx1">
                    <a:lumMod val="75000"/>
                    <a:lumOff val="25000"/>
                  </a:schemeClr>
                </a:solidFill>
              </a:rPr>
              <a:t>Viewing resistance to change as a problem and an opportunity.</a:t>
            </a:r>
          </a:p>
          <a:p>
            <a:pPr marL="285750" indent="-285750">
              <a:buFont typeface="Arial" panose="020B0604020202020204" pitchFamily="34" charset="0"/>
              <a:buChar char="•"/>
            </a:pPr>
            <a:r>
              <a:rPr lang="en-GB" sz="1400" dirty="0">
                <a:solidFill>
                  <a:schemeClr val="tx1">
                    <a:lumMod val="75000"/>
                    <a:lumOff val="25000"/>
                  </a:schemeClr>
                </a:solidFill>
              </a:rPr>
              <a:t>Focus on outcomes, with attention to process.</a:t>
            </a:r>
          </a:p>
          <a:p>
            <a:pPr marL="285750" indent="-285750">
              <a:buFont typeface="Arial" panose="020B0604020202020204" pitchFamily="34" charset="0"/>
              <a:buChar char="•"/>
            </a:pPr>
            <a:r>
              <a:rPr lang="en-GB" sz="1400" dirty="0">
                <a:solidFill>
                  <a:schemeClr val="tx1">
                    <a:lumMod val="75000"/>
                    <a:lumOff val="25000"/>
                  </a:schemeClr>
                </a:solidFill>
              </a:rPr>
              <a:t>Moving ahead with changing directions.</a:t>
            </a:r>
          </a:p>
          <a:p>
            <a:pPr marL="285750" indent="-285750">
              <a:buFont typeface="Arial" panose="020B0604020202020204" pitchFamily="34" charset="0"/>
              <a:buChar char="•"/>
            </a:pPr>
            <a:r>
              <a:rPr lang="en-GB" sz="1400" dirty="0">
                <a:solidFill>
                  <a:schemeClr val="tx1">
                    <a:lumMod val="75000"/>
                    <a:lumOff val="25000"/>
                  </a:schemeClr>
                </a:solidFill>
              </a:rPr>
              <a:t>Patience and impatience.</a:t>
            </a:r>
          </a:p>
          <a:p>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105336" y="907997"/>
            <a:ext cx="4976736" cy="4473471"/>
          </a:xfrm>
          <a:prstGeom prst="rect">
            <a:avLst/>
          </a:prstGeom>
        </p:spPr>
      </p:pic>
    </p:spTree>
    <p:extLst>
      <p:ext uri="{BB962C8B-B14F-4D97-AF65-F5344CB8AC3E}">
        <p14:creationId xmlns:p14="http://schemas.microsoft.com/office/powerpoint/2010/main" val="14480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6- Beckhard's Transition Model</a:t>
            </a:r>
          </a:p>
        </p:txBody>
      </p:sp>
      <p:sp>
        <p:nvSpPr>
          <p:cNvPr id="31" name="TextBox 30"/>
          <p:cNvSpPr txBox="1"/>
          <p:nvPr/>
        </p:nvSpPr>
        <p:spPr>
          <a:xfrm>
            <a:off x="213221" y="717656"/>
            <a:ext cx="6862135" cy="400109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Richard Beckhard’s change Model is a high-level framework for the stages of change</a:t>
            </a:r>
          </a:p>
          <a:p>
            <a:br>
              <a:rPr lang="en-GB" sz="1400" dirty="0">
                <a:solidFill>
                  <a:schemeClr val="tx1">
                    <a:lumMod val="75000"/>
                    <a:lumOff val="25000"/>
                  </a:schemeClr>
                </a:solidFill>
              </a:rPr>
            </a:br>
            <a:r>
              <a:rPr lang="en-GB" sz="1400" dirty="0">
                <a:solidFill>
                  <a:schemeClr val="tx1">
                    <a:lumMod val="75000"/>
                    <a:lumOff val="25000"/>
                  </a:schemeClr>
                </a:solidFill>
              </a:rPr>
              <a:t>Determining the need for change</a:t>
            </a:r>
            <a:br>
              <a:rPr lang="en-GB" sz="1400" dirty="0">
                <a:solidFill>
                  <a:schemeClr val="tx1">
                    <a:lumMod val="75000"/>
                    <a:lumOff val="25000"/>
                  </a:schemeClr>
                </a:solidFill>
              </a:rPr>
            </a:br>
            <a:endParaRPr lang="en-GB" sz="1400" dirty="0">
              <a:solidFill>
                <a:schemeClr val="tx1">
                  <a:lumMod val="75000"/>
                  <a:lumOff val="25000"/>
                </a:schemeClr>
              </a:solidFill>
            </a:endParaRPr>
          </a:p>
          <a:p>
            <a:pPr marL="285750" lvl="0" indent="-285750">
              <a:buFont typeface="Arial" panose="020B0604020202020204" pitchFamily="34" charset="0"/>
              <a:buChar char="•"/>
            </a:pPr>
            <a:r>
              <a:rPr lang="en-GB" sz="1400" dirty="0">
                <a:solidFill>
                  <a:schemeClr val="tx1">
                    <a:lumMod val="75000"/>
                    <a:lumOff val="25000"/>
                  </a:schemeClr>
                </a:solidFill>
              </a:rPr>
              <a:t>Articulating a desired future</a:t>
            </a:r>
          </a:p>
          <a:p>
            <a:pPr marL="285750" lvl="0" indent="-285750">
              <a:buFont typeface="Arial" panose="020B0604020202020204" pitchFamily="34" charset="0"/>
              <a:buChar char="•"/>
            </a:pPr>
            <a:r>
              <a:rPr lang="en-GB" sz="1400" dirty="0">
                <a:solidFill>
                  <a:schemeClr val="tx1">
                    <a:lumMod val="75000"/>
                    <a:lumOff val="25000"/>
                  </a:schemeClr>
                </a:solidFill>
              </a:rPr>
              <a:t>Assessing the present and what needs to be changed in order to move to the desired future</a:t>
            </a:r>
          </a:p>
          <a:p>
            <a:pPr marL="285750" lvl="0" indent="-285750">
              <a:buFont typeface="Arial" panose="020B0604020202020204" pitchFamily="34" charset="0"/>
              <a:buChar char="•"/>
            </a:pPr>
            <a:r>
              <a:rPr lang="en-GB" sz="1400" dirty="0">
                <a:solidFill>
                  <a:schemeClr val="tx1">
                    <a:lumMod val="75000"/>
                    <a:lumOff val="25000"/>
                  </a:schemeClr>
                </a:solidFill>
              </a:rPr>
              <a:t>Getting to the desired future by managing the transition</a:t>
            </a:r>
          </a:p>
          <a:p>
            <a:pPr lvl="0"/>
            <a:endParaRPr lang="en-GB" sz="1400" dirty="0">
              <a:solidFill>
                <a:schemeClr val="tx1">
                  <a:lumMod val="75000"/>
                  <a:lumOff val="25000"/>
                </a:schemeClr>
              </a:solidFill>
            </a:endParaRPr>
          </a:p>
          <a:p>
            <a:pPr lvl="0"/>
            <a:r>
              <a:rPr lang="en-GB" sz="1400" dirty="0">
                <a:solidFill>
                  <a:schemeClr val="tx1">
                    <a:lumMod val="75000"/>
                    <a:lumOff val="25000"/>
                  </a:schemeClr>
                </a:solidFill>
              </a:rPr>
              <a:t>Beckhard's Transition Model focus on states and the emotions of these states:</a:t>
            </a:r>
          </a:p>
          <a:p>
            <a:pPr lvl="0"/>
            <a:endParaRPr lang="en-GB" sz="1400" dirty="0">
              <a:solidFill>
                <a:schemeClr val="tx1">
                  <a:lumMod val="75000"/>
                  <a:lumOff val="25000"/>
                </a:schemeClr>
              </a:solidFill>
            </a:endParaRPr>
          </a:p>
          <a:p>
            <a:pPr marL="342900" lvl="0" indent="-342900">
              <a:buFont typeface="+mj-lt"/>
              <a:buAutoNum type="arabicPeriod"/>
            </a:pPr>
            <a:r>
              <a:rPr lang="en-GB" sz="1400" b="1" dirty="0">
                <a:solidFill>
                  <a:schemeClr val="tx1">
                    <a:lumMod val="75000"/>
                    <a:lumOff val="25000"/>
                  </a:schemeClr>
                </a:solidFill>
              </a:rPr>
              <a:t>Current State</a:t>
            </a:r>
            <a:r>
              <a:rPr lang="en-GB" sz="1400" dirty="0">
                <a:solidFill>
                  <a:schemeClr val="tx1">
                    <a:lumMod val="75000"/>
                    <a:lumOff val="25000"/>
                  </a:schemeClr>
                </a:solidFill>
              </a:rPr>
              <a:t>: -familiar, comfortable, can be controlled, roles are understood</a:t>
            </a:r>
          </a:p>
          <a:p>
            <a:pPr marL="342900" lvl="0" indent="-342900">
              <a:buFont typeface="+mj-lt"/>
              <a:buAutoNum type="arabicPeriod"/>
            </a:pPr>
            <a:r>
              <a:rPr lang="en-GB" sz="1400" b="1" dirty="0">
                <a:solidFill>
                  <a:schemeClr val="tx1">
                    <a:lumMod val="75000"/>
                    <a:lumOff val="25000"/>
                  </a:schemeClr>
                </a:solidFill>
              </a:rPr>
              <a:t>Transition State</a:t>
            </a:r>
            <a:r>
              <a:rPr lang="en-GB" sz="1400" dirty="0">
                <a:solidFill>
                  <a:schemeClr val="tx1">
                    <a:lumMod val="75000"/>
                    <a:lumOff val="25000"/>
                  </a:schemeClr>
                </a:solidFill>
              </a:rPr>
              <a:t>: -letting go of the old, taking on the new, changes everywhere, feelings of loss, depression, gain, exhilaration</a:t>
            </a:r>
          </a:p>
          <a:p>
            <a:pPr marL="342900" lvl="0" indent="-342900">
              <a:buFont typeface="+mj-lt"/>
              <a:buAutoNum type="arabicPeriod"/>
            </a:pPr>
            <a:r>
              <a:rPr lang="en-GB" sz="1400" b="1" dirty="0">
                <a:solidFill>
                  <a:schemeClr val="tx1">
                    <a:lumMod val="75000"/>
                    <a:lumOff val="25000"/>
                  </a:schemeClr>
                </a:solidFill>
              </a:rPr>
              <a:t>Future State unfamiliar</a:t>
            </a:r>
            <a:r>
              <a:rPr lang="en-GB" sz="1400" dirty="0">
                <a:solidFill>
                  <a:schemeClr val="tx1">
                    <a:lumMod val="75000"/>
                    <a:lumOff val="25000"/>
                  </a:schemeClr>
                </a:solidFill>
              </a:rPr>
              <a:t>, risky, unknown, controls not understood, new roles</a:t>
            </a:r>
            <a:br>
              <a:rPr lang="en-GB" sz="1600" dirty="0">
                <a:solidFill>
                  <a:schemeClr val="tx1">
                    <a:lumMod val="75000"/>
                    <a:lumOff val="25000"/>
                  </a:schemeClr>
                </a:solidFill>
              </a:rPr>
            </a:br>
            <a:endParaRPr lang="en-GB" sz="1600" dirty="0">
              <a:solidFill>
                <a:schemeClr val="tx1">
                  <a:lumMod val="75000"/>
                  <a:lumOff val="25000"/>
                </a:schemeClr>
              </a:solidFill>
            </a:endParaRPr>
          </a:p>
        </p:txBody>
      </p:sp>
      <p:pic>
        <p:nvPicPr>
          <p:cNvPr id="32" name="Picture 31"/>
          <p:cNvPicPr/>
          <p:nvPr/>
        </p:nvPicPr>
        <p:blipFill>
          <a:blip r:embed="rId2" cstate="print">
            <a:extLst>
              <a:ext uri="{28A0092B-C50C-407E-A947-70E740481C1C}">
                <a14:useLocalDpi xmlns:a14="http://schemas.microsoft.com/office/drawing/2010/main" val="0"/>
              </a:ext>
            </a:extLst>
          </a:blip>
          <a:stretch>
            <a:fillRect/>
          </a:stretch>
        </p:blipFill>
        <p:spPr>
          <a:xfrm>
            <a:off x="7075356" y="2151952"/>
            <a:ext cx="4995494" cy="2554095"/>
          </a:xfrm>
          <a:prstGeom prst="rect">
            <a:avLst/>
          </a:prstGeom>
        </p:spPr>
      </p:pic>
    </p:spTree>
    <p:extLst>
      <p:ext uri="{BB962C8B-B14F-4D97-AF65-F5344CB8AC3E}">
        <p14:creationId xmlns:p14="http://schemas.microsoft.com/office/powerpoint/2010/main" val="606482055"/>
      </p:ext>
    </p:extLst>
  </p:cSld>
  <p:clrMapOvr>
    <a:masterClrMapping/>
  </p:clrMapOvr>
</p:sld>
</file>

<file path=ppt/theme/theme1.xml><?xml version="1.0" encoding="utf-8"?>
<a:theme xmlns:a="http://schemas.openxmlformats.org/drawingml/2006/main" name="Dividen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ilient Changing Template" id="{058A5350-1946-4BC2-83FE-EEBEC8A401AD}" vid="{36B1044F-A6CD-465A-993C-06C4026F6B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TotalTime>
  <Words>10424</Words>
  <Application>Microsoft Office PowerPoint</Application>
  <PresentationFormat>Widescreen</PresentationFormat>
  <Paragraphs>881</Paragraphs>
  <Slides>55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Brush Script MT</vt:lpstr>
      <vt:lpstr>Calibri</vt:lpstr>
      <vt:lpstr>Calibri Light</vt:lpstr>
      <vt:lpstr>Courier New</vt:lpstr>
      <vt:lpstr>Franklin Gothic Book</vt:lpstr>
      <vt:lpstr>Franklin Gothic Demi</vt:lpstr>
      <vt:lpstr>Wingdings 2</vt:lpstr>
      <vt:lpstr>DividendVTI</vt:lpstr>
      <vt:lpstr>Taxonomy of Change Management Models</vt:lpstr>
      <vt:lpstr>Introduction – Change Taxonomy V4.0</vt:lpstr>
      <vt:lpstr>Taxonomy Contents</vt:lpstr>
      <vt:lpstr>1- Accelerating Implementation Methodology (AIM) Change Management Methodology</vt:lpstr>
      <vt:lpstr>2- ACMP Standard for Change Management</vt:lpstr>
      <vt:lpstr>3- Change Delta Framework</vt:lpstr>
      <vt:lpstr>4- Beckhard and Harris, Change Formula</vt:lpstr>
      <vt:lpstr>5- Beckhard and Harris, Change Management Process</vt:lpstr>
      <vt:lpstr>6- Beckhard's Transition Model</vt:lpstr>
      <vt:lpstr>7- Bullock and Batten's Planned Change Model</vt:lpstr>
      <vt:lpstr>8- Burke &amp; Litwin Model</vt:lpstr>
      <vt:lpstr>9- Carnall, Change Management Model</vt:lpstr>
      <vt:lpstr>10- CHAMPS2</vt:lpstr>
      <vt:lpstr>11- Change Leaders Roadmap Methodology</vt:lpstr>
      <vt:lpstr>12- CMI Body of Knowledge &amp; Maturity Model</vt:lpstr>
      <vt:lpstr>13- Conner Partners' Change Execution Methodology (CEM)</vt:lpstr>
      <vt:lpstr>14- Cooperrider's Appreciative Inquiry (AI)</vt:lpstr>
      <vt:lpstr>15- Cummings and Worley's Model for Managing Change</vt:lpstr>
      <vt:lpstr>16- Decipher DeltaV</vt:lpstr>
      <vt:lpstr>17- Edwin Cornelius - Implementing a Planned Change</vt:lpstr>
      <vt:lpstr>18- EFQM Excellence Model  &amp; RADAR</vt:lpstr>
      <vt:lpstr>19- Galpin's Wheel of Nine Wedges</vt:lpstr>
      <vt:lpstr>20- GE Change Acceleration Process</vt:lpstr>
      <vt:lpstr>21- Judson's Five-Phase Model</vt:lpstr>
      <vt:lpstr>22- Kotter's Eight-Stage Change Model</vt:lpstr>
      <vt:lpstr>23- Kübler-Ross Change Model</vt:lpstr>
      <vt:lpstr>24- LaMarsh Global Managed Change™ Methodology</vt:lpstr>
      <vt:lpstr>25- Lewin's Change Management Model (three-step model)</vt:lpstr>
      <vt:lpstr>26- Lippitt, Watson and Westley Model</vt:lpstr>
      <vt:lpstr>27- Managing Successful Programmes (MSP)</vt:lpstr>
      <vt:lpstr>28- McKinsey's Seven-Step Model</vt:lpstr>
      <vt:lpstr>29- Nadler and Tushman, Congruence Model</vt:lpstr>
      <vt:lpstr>30- People Centred Implementation (PCI)</vt:lpstr>
      <vt:lpstr>31- PMI's Change Management Methodology</vt:lpstr>
      <vt:lpstr>32- Pritchett's Change Management Model</vt:lpstr>
      <vt:lpstr>33- Prochaska and DiClemente Model</vt:lpstr>
      <vt:lpstr>34- Prosci’s ADKAR™ Change</vt:lpstr>
      <vt:lpstr>35- Rogers Technology Adoption</vt:lpstr>
      <vt:lpstr>36- Senge, Systemic Model &amp; the Fifth Discipline</vt:lpstr>
      <vt:lpstr>37- SPIRAL DYNAMICS® CHANGE STATE INDICATOR</vt:lpstr>
      <vt:lpstr>38- Stacey and Shaw, Complex Responsive Processes</vt:lpstr>
      <vt:lpstr>39- Viral Change</vt:lpstr>
      <vt:lpstr>40- Weisbord 6 Box Model</vt:lpstr>
      <vt:lpstr>41- William Bridges, Managing the Transition</vt:lpstr>
      <vt:lpstr>42- Teece- Dynamic Capabilities</vt:lpstr>
      <vt:lpstr>43- Theories of Change</vt:lpstr>
      <vt:lpstr>44- Theory U</vt:lpstr>
      <vt:lpstr>45- Change Rx - Change Management Project Methodology</vt:lpstr>
      <vt:lpstr>46- BPI - Whole System Transformation</vt:lpstr>
      <vt:lpstr>47- Galbraith Star Model</vt:lpstr>
      <vt:lpstr>48- Positive Deviance</vt:lpstr>
      <vt:lpstr>Resilient Changing - Supporting Effective Change Building capabilities, confidence and commitment with care</vt:lpstr>
      <vt:lpstr>About us</vt:lpstr>
      <vt:lpstr>Service Catalogue          Principles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resilience capacity</dc:title>
  <dc:creator>MARK SIMPSON</dc:creator>
  <cp:lastModifiedBy>Mark Simpson</cp:lastModifiedBy>
  <cp:revision>6</cp:revision>
  <dcterms:created xsi:type="dcterms:W3CDTF">2020-04-16T12:51:06Z</dcterms:created>
  <dcterms:modified xsi:type="dcterms:W3CDTF">2021-02-04T16:25:30Z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dduffy@microsoft.com</vt:lpwstr>
  </property>
  <property fmtid="{D5CDD505-2E9C-101B-9397-08002B2CF9AE}" pid="5" name="MSIP_Label_f42aa342-8706-4288-bd11-ebb85995028c_SetDate">
    <vt:lpwstr>2019-11-08T21:54:07.0140062Z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23e7d536-6803-4264-b7a4-68edd45bdf61</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