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6" d="100"/>
          <a:sy n="256" d="100"/>
        </p:scale>
        <p:origin x="-2604" y="-22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C6223-43DB-42BB-8E85-30EE306ACA14}" type="datetimeFigureOut">
              <a:rPr lang="en-SG" smtClean="0"/>
              <a:t>4/1/2019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CEE9C-2AD5-4293-9596-DA9A091C99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246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CEE9C-2AD5-4293-9596-DA9A091C99BB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8247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069049" cy="1957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300" y="414531"/>
            <a:ext cx="2318447" cy="1987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b="1" dirty="0">
                <a:solidFill>
                  <a:srgbClr val="25408F"/>
                </a:solidFill>
                <a:latin typeface="Tahoma"/>
                <a:cs typeface="Tahoma"/>
              </a:rPr>
              <a:t>CORPORATE</a:t>
            </a:r>
            <a:r>
              <a:rPr lang="en-SG" sz="1200" b="1" spc="-125" dirty="0">
                <a:solidFill>
                  <a:srgbClr val="25408F"/>
                </a:solidFill>
                <a:latin typeface="Tahoma"/>
                <a:cs typeface="Tahoma"/>
              </a:rPr>
              <a:t> </a:t>
            </a:r>
            <a:r>
              <a:rPr lang="en-SG" sz="1200" b="1" spc="20" dirty="0">
                <a:solidFill>
                  <a:srgbClr val="25408F"/>
                </a:solidFill>
                <a:latin typeface="Tahoma"/>
                <a:cs typeface="Tahoma"/>
              </a:rPr>
              <a:t>STRUCTURE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0133" y="2882529"/>
            <a:ext cx="60515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630"/>
              </a:lnSpc>
            </a:pP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WUZHOU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XING</a:t>
            </a:r>
            <a:r>
              <a:rPr sz="550" spc="-3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JIAN</a:t>
            </a:r>
            <a:endParaRPr sz="5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READYMIX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CO.,</a:t>
            </a:r>
            <a:r>
              <a:rPr sz="550" spc="-8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-10" dirty="0">
                <a:solidFill>
                  <a:srgbClr val="25408F"/>
                </a:solidFill>
                <a:latin typeface="Calibri"/>
                <a:cs typeface="Calibri"/>
              </a:rPr>
              <a:t>LTD.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2210" y="2836435"/>
            <a:ext cx="163557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SG" sz="500" spc="7" baseline="41666" dirty="0">
                <a:solidFill>
                  <a:srgbClr val="231F20"/>
                </a:solidFill>
                <a:cs typeface="Calibri"/>
              </a:rPr>
              <a:t>100%</a:t>
            </a:r>
            <a:endParaRPr sz="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1049" y="3333965"/>
            <a:ext cx="9207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5" dirty="0">
                <a:solidFill>
                  <a:srgbClr val="231F20"/>
                </a:solidFill>
                <a:latin typeface="Calibri"/>
                <a:cs typeface="Calibri"/>
              </a:rPr>
              <a:t>1%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99013" y="3678558"/>
            <a:ext cx="11874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99%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99013" y="3167175"/>
            <a:ext cx="11874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99%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4686" y="3839662"/>
            <a:ext cx="9207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5" dirty="0">
                <a:solidFill>
                  <a:srgbClr val="231F20"/>
                </a:solidFill>
                <a:latin typeface="Calibri"/>
                <a:cs typeface="Calibri"/>
              </a:rPr>
              <a:t>1%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99683" y="2497402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9866" y="2980151"/>
            <a:ext cx="11874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49%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06208" y="2128220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61164" y="2379511"/>
            <a:ext cx="460375" cy="359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30"/>
              </a:lnSpc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</a:t>
            </a:r>
            <a:r>
              <a:rPr sz="550" spc="-5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HOLDINGS</a:t>
            </a:r>
            <a:endParaRPr sz="550">
              <a:latin typeface="Calibri"/>
              <a:cs typeface="Calibri"/>
            </a:endParaRPr>
          </a:p>
          <a:p>
            <a:pPr marL="35560">
              <a:lnSpc>
                <a:spcPct val="100000"/>
              </a:lnSpc>
              <a:spcBef>
                <a:spcPts val="215"/>
              </a:spcBef>
            </a:pPr>
            <a:r>
              <a:rPr sz="550" spc="-5" dirty="0">
                <a:solidFill>
                  <a:srgbClr val="25408F"/>
                </a:solidFill>
                <a:latin typeface="Calibri"/>
                <a:cs typeface="Calibri"/>
              </a:rPr>
              <a:t>(HK)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CO.,</a:t>
            </a:r>
            <a:r>
              <a:rPr sz="550" spc="-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700">
              <a:latin typeface="Times New Roman"/>
              <a:cs typeface="Times New Roman"/>
            </a:endParaRPr>
          </a:p>
          <a:p>
            <a:pPr marL="257175">
              <a:lnSpc>
                <a:spcPct val="100000"/>
              </a:lnSpc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43873" y="2661682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24480" y="3330225"/>
            <a:ext cx="11874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65%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17308" y="3872037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48260" y="3591783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01169" y="5003505"/>
            <a:ext cx="14541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22786" y="5487073"/>
            <a:ext cx="11874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65%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90060" y="2883704"/>
            <a:ext cx="42989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30"/>
              </a:lnSpc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</a:t>
            </a:r>
            <a:r>
              <a:rPr sz="550" spc="-6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SHIPPING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LIMITED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0044" y="2348441"/>
            <a:ext cx="916940" cy="19748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WAREHOUSING </a:t>
            </a:r>
            <a:r>
              <a:rPr sz="550" spc="-15" dirty="0">
                <a:solidFill>
                  <a:srgbClr val="25408F"/>
                </a:solidFill>
                <a:latin typeface="Calibri"/>
                <a:cs typeface="Calibri"/>
              </a:rPr>
              <a:t>&amp;</a:t>
            </a:r>
            <a:endParaRPr sz="600" baseline="34722" dirty="0">
              <a:latin typeface="Calibri"/>
              <a:cs typeface="Calibri"/>
            </a:endParaRPr>
          </a:p>
          <a:p>
            <a:pPr marL="51435">
              <a:lnSpc>
                <a:spcPct val="100000"/>
              </a:lnSpc>
              <a:spcBef>
                <a:spcPts val="135"/>
              </a:spcBef>
            </a:pP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 </a:t>
            </a: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63216" y="2834461"/>
            <a:ext cx="670066" cy="1955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647065" algn="l"/>
              </a:tabLst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FREIGHT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	</a:t>
            </a:r>
            <a:endParaRPr sz="600" baseline="41666" dirty="0">
              <a:latin typeface="Calibri"/>
              <a:cs typeface="Calibri"/>
            </a:endParaRPr>
          </a:p>
          <a:p>
            <a:pPr marL="80010">
              <a:lnSpc>
                <a:spcPct val="100000"/>
              </a:lnSpc>
              <a:spcBef>
                <a:spcPts val="135"/>
              </a:spcBef>
            </a:pP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89747" y="3852809"/>
            <a:ext cx="340995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960">
              <a:lnSpc>
                <a:spcPts val="630"/>
              </a:lnSpc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PT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</a:t>
            </a:r>
            <a:endParaRPr sz="5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INDONESIA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62330" y="4334599"/>
            <a:ext cx="858519" cy="18923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  <a:tabLst>
                <a:tab pos="764540" algn="l"/>
              </a:tabLst>
            </a:pP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MARQUIS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SERVICES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	</a:t>
            </a:r>
            <a:r>
              <a:rPr sz="600" spc="15" baseline="27777" dirty="0">
                <a:solidFill>
                  <a:srgbClr val="231F20"/>
                </a:solidFill>
                <a:latin typeface="Calibri"/>
                <a:cs typeface="Calibri"/>
              </a:rPr>
              <a:t>70%</a:t>
            </a:r>
            <a:endParaRPr sz="600" baseline="27777">
              <a:latin typeface="Calibri"/>
              <a:cs typeface="Calibri"/>
            </a:endParaRPr>
          </a:p>
          <a:p>
            <a:pPr marL="180975">
              <a:lnSpc>
                <a:spcPct val="100000"/>
              </a:lnSpc>
              <a:spcBef>
                <a:spcPts val="135"/>
              </a:spcBef>
            </a:pP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37214" y="4804744"/>
            <a:ext cx="910590" cy="1993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0"/>
              </a:spcBef>
              <a:tabLst>
                <a:tab pos="789940" algn="l"/>
              </a:tabLst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TNS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O</a:t>
            </a:r>
            <a:r>
              <a:rPr sz="550" spc="35" dirty="0">
                <a:solidFill>
                  <a:srgbClr val="25408F"/>
                </a:solidFill>
                <a:latin typeface="Calibri"/>
                <a:cs typeface="Calibri"/>
              </a:rPr>
              <a:t>CEAN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L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INES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-5" dirty="0">
                <a:solidFill>
                  <a:srgbClr val="25408F"/>
                </a:solidFill>
                <a:latin typeface="Calibri"/>
                <a:cs typeface="Calibri"/>
              </a:rPr>
              <a:t>(S)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	</a:t>
            </a:r>
            <a:r>
              <a:rPr sz="600" spc="15" baseline="34722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600" baseline="34722">
              <a:latin typeface="Calibri"/>
              <a:cs typeface="Calibri"/>
            </a:endParaRPr>
          </a:p>
          <a:p>
            <a:pPr marL="201295">
              <a:lnSpc>
                <a:spcPct val="100000"/>
              </a:lnSpc>
              <a:spcBef>
                <a:spcPts val="135"/>
              </a:spcBef>
            </a:pP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69546" y="5303834"/>
            <a:ext cx="880744" cy="202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760095" algn="l"/>
              </a:tabLst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G-CHEM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	</a:t>
            </a:r>
            <a:r>
              <a:rPr sz="600" spc="15" baseline="41666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600" baseline="41666">
              <a:latin typeface="Calibri"/>
              <a:cs typeface="Calibri"/>
            </a:endParaRPr>
          </a:p>
          <a:p>
            <a:pPr marL="173355">
              <a:lnSpc>
                <a:spcPct val="100000"/>
              </a:lnSpc>
              <a:spcBef>
                <a:spcPts val="135"/>
              </a:spcBef>
            </a:pP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24473" y="2527913"/>
            <a:ext cx="570230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30"/>
              </a:lnSpc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</a:t>
            </a: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30" dirty="0">
                <a:solidFill>
                  <a:srgbClr val="25408F"/>
                </a:solidFill>
                <a:latin typeface="Calibri"/>
                <a:cs typeface="Calibri"/>
              </a:rPr>
              <a:t>EXPRESS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 </a:t>
            </a: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-3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82209" y="2286563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82209" y="2795695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0" y="2795695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5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54108" y="2270587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54108" y="2767924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51162" y="3272762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51162" y="3777254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754108" y="4254431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54108" y="4735310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54108" y="5237338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0"/>
                </a:lnTo>
                <a:lnTo>
                  <a:pt x="674662" y="347090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00339" y="2444132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4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00339" y="3442373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00339" y="3980376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000339" y="4439598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00339" y="4941304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0"/>
                </a:lnTo>
                <a:lnTo>
                  <a:pt x="674662" y="347090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00339" y="5433209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000339" y="5953759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0"/>
                </a:lnTo>
                <a:lnTo>
                  <a:pt x="674662" y="347090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339" y="2920150"/>
            <a:ext cx="818515" cy="347345"/>
          </a:xfrm>
          <a:custGeom>
            <a:avLst/>
            <a:gdLst/>
            <a:ahLst/>
            <a:cxnLst/>
            <a:rect l="l" t="t" r="r" b="b"/>
            <a:pathLst>
              <a:path w="818514" h="347345">
                <a:moveTo>
                  <a:pt x="143243" y="0"/>
                </a:moveTo>
                <a:lnTo>
                  <a:pt x="60430" y="2238"/>
                </a:lnTo>
                <a:lnTo>
                  <a:pt x="17905" y="17905"/>
                </a:lnTo>
                <a:lnTo>
                  <a:pt x="2238" y="60430"/>
                </a:lnTo>
                <a:lnTo>
                  <a:pt x="0" y="143243"/>
                </a:lnTo>
                <a:lnTo>
                  <a:pt x="0" y="203847"/>
                </a:lnTo>
                <a:lnTo>
                  <a:pt x="2238" y="286660"/>
                </a:lnTo>
                <a:lnTo>
                  <a:pt x="17905" y="329185"/>
                </a:lnTo>
                <a:lnTo>
                  <a:pt x="60430" y="344852"/>
                </a:lnTo>
                <a:lnTo>
                  <a:pt x="143243" y="347091"/>
                </a:lnTo>
                <a:lnTo>
                  <a:pt x="674662" y="347091"/>
                </a:lnTo>
                <a:lnTo>
                  <a:pt x="757474" y="344852"/>
                </a:lnTo>
                <a:lnTo>
                  <a:pt x="799999" y="329185"/>
                </a:lnTo>
                <a:lnTo>
                  <a:pt x="815667" y="286660"/>
                </a:lnTo>
                <a:lnTo>
                  <a:pt x="817905" y="203847"/>
                </a:lnTo>
                <a:lnTo>
                  <a:pt x="817905" y="143243"/>
                </a:lnTo>
                <a:lnTo>
                  <a:pt x="815667" y="60430"/>
                </a:lnTo>
                <a:lnTo>
                  <a:pt x="799999" y="17905"/>
                </a:lnTo>
                <a:lnTo>
                  <a:pt x="757474" y="2238"/>
                </a:lnTo>
                <a:lnTo>
                  <a:pt x="674662" y="0"/>
                </a:lnTo>
                <a:lnTo>
                  <a:pt x="143243" y="0"/>
                </a:lnTo>
                <a:close/>
              </a:path>
            </a:pathLst>
          </a:custGeom>
          <a:ln w="30314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4111728" y="2956067"/>
            <a:ext cx="595630" cy="27241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indent="109855">
              <a:lnSpc>
                <a:spcPts val="640"/>
              </a:lnSpc>
              <a:spcBef>
                <a:spcPts val="14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METAL  LOGISTICS </a:t>
            </a:r>
            <a:r>
              <a:rPr sz="550" spc="25" dirty="0">
                <a:solidFill>
                  <a:srgbClr val="25408F"/>
                </a:solidFill>
                <a:latin typeface="Calibri"/>
                <a:cs typeface="Calibri"/>
              </a:rPr>
              <a:t>PTE</a:t>
            </a:r>
            <a:r>
              <a:rPr sz="550" spc="-3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  <a:p>
            <a:pPr marL="111125">
              <a:lnSpc>
                <a:spcPts val="615"/>
              </a:lnSpc>
            </a:pP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(Associate)*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043102" y="3492407"/>
            <a:ext cx="731520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5080" indent="-76835">
              <a:lnSpc>
                <a:spcPct val="120600"/>
              </a:lnSpc>
              <a:spcBef>
                <a:spcPts val="95"/>
              </a:spcBef>
            </a:pP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GKE </a:t>
            </a:r>
            <a:r>
              <a:rPr sz="550" spc="-5" dirty="0">
                <a:solidFill>
                  <a:srgbClr val="25408F"/>
                </a:solidFill>
                <a:latin typeface="Calibri"/>
                <a:cs typeface="Calibri"/>
              </a:rPr>
              <a:t>(SHANGHAI)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METAL  </a:t>
            </a: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LOGISTICS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CO.,</a:t>
            </a:r>
            <a:r>
              <a:rPr sz="550" spc="-60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-15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120395" y="4030444"/>
            <a:ext cx="590550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53340">
              <a:lnSpc>
                <a:spcPct val="120600"/>
              </a:lnSpc>
              <a:spcBef>
                <a:spcPts val="9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SHANGHAI GKE 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CO.,</a:t>
            </a:r>
            <a:r>
              <a:rPr sz="550" spc="-5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54954" y="4489668"/>
            <a:ext cx="720090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0645">
              <a:lnSpc>
                <a:spcPct val="120600"/>
              </a:lnSpc>
              <a:spcBef>
                <a:spcPts val="95"/>
              </a:spcBef>
            </a:pP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GUANGZHOU 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 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WAREHOUSING CO.,</a:t>
            </a:r>
            <a:r>
              <a:rPr sz="550" spc="-8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-15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00021" y="4991413"/>
            <a:ext cx="419100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7630" marR="5080" indent="-75565">
              <a:lnSpc>
                <a:spcPct val="120600"/>
              </a:lnSpc>
              <a:spcBef>
                <a:spcPts val="9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GKE</a:t>
            </a:r>
            <a:r>
              <a:rPr sz="550" spc="-4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PRIVATE  </a:t>
            </a: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LIMITED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110242" y="5498534"/>
            <a:ext cx="5981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6195">
              <a:lnSpc>
                <a:spcPct val="108500"/>
              </a:lnSpc>
              <a:spcBef>
                <a:spcPts val="95"/>
              </a:spcBef>
            </a:pP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VAN 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DER HORST 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</a:t>
            </a:r>
            <a:r>
              <a:rPr sz="550" spc="-2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spc="5" dirty="0">
                <a:solidFill>
                  <a:srgbClr val="25408F"/>
                </a:solidFill>
                <a:latin typeface="Calibri"/>
                <a:cs typeface="Calibri"/>
              </a:rPr>
              <a:t>LIMITED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213923" y="1004641"/>
            <a:ext cx="3307260" cy="345440"/>
          </a:xfrm>
          <a:custGeom>
            <a:avLst/>
            <a:gdLst/>
            <a:ahLst/>
            <a:cxnLst/>
            <a:rect l="l" t="t" r="r" b="b"/>
            <a:pathLst>
              <a:path w="3247390" h="345440">
                <a:moveTo>
                  <a:pt x="3246856" y="336321"/>
                </a:moveTo>
                <a:lnTo>
                  <a:pt x="3246856" y="0"/>
                </a:lnTo>
                <a:lnTo>
                  <a:pt x="0" y="0"/>
                </a:lnTo>
                <a:lnTo>
                  <a:pt x="0" y="344919"/>
                </a:lnTo>
              </a:path>
            </a:pathLst>
          </a:custGeom>
          <a:ln w="20218">
            <a:solidFill>
              <a:srgbClr val="3DC7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486399" y="1004641"/>
            <a:ext cx="45719" cy="375316"/>
          </a:xfrm>
          <a:custGeom>
            <a:avLst/>
            <a:gdLst/>
            <a:ahLst/>
            <a:cxnLst/>
            <a:rect l="l" t="t" r="r" b="b"/>
            <a:pathLst>
              <a:path h="303530">
                <a:moveTo>
                  <a:pt x="0" y="0"/>
                </a:moveTo>
                <a:lnTo>
                  <a:pt x="0" y="303352"/>
                </a:lnTo>
              </a:path>
            </a:pathLst>
          </a:custGeom>
          <a:ln w="20218">
            <a:solidFill>
              <a:srgbClr val="3DC7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393902" y="5781488"/>
            <a:ext cx="0" cy="177800"/>
          </a:xfrm>
          <a:custGeom>
            <a:avLst/>
            <a:gdLst/>
            <a:ahLst/>
            <a:cxnLst/>
            <a:rect l="l" t="t" r="r" b="b"/>
            <a:pathLst>
              <a:path h="177800">
                <a:moveTo>
                  <a:pt x="0" y="177622"/>
                </a:moveTo>
                <a:lnTo>
                  <a:pt x="0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393902" y="3780679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206273"/>
                </a:moveTo>
                <a:lnTo>
                  <a:pt x="0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93902" y="3269291"/>
            <a:ext cx="0" cy="177800"/>
          </a:xfrm>
          <a:custGeom>
            <a:avLst/>
            <a:gdLst/>
            <a:ahLst/>
            <a:cxnLst/>
            <a:rect l="l" t="t" r="r" b="b"/>
            <a:pathLst>
              <a:path h="177800">
                <a:moveTo>
                  <a:pt x="0" y="177622"/>
                </a:moveTo>
                <a:lnTo>
                  <a:pt x="0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504952" y="2045335"/>
            <a:ext cx="45719" cy="746142"/>
          </a:xfrm>
          <a:custGeom>
            <a:avLst/>
            <a:gdLst/>
            <a:ahLst/>
            <a:cxnLst/>
            <a:rect l="l" t="t" r="r" b="b"/>
            <a:pathLst>
              <a:path h="697864">
                <a:moveTo>
                  <a:pt x="0" y="0"/>
                </a:moveTo>
                <a:lnTo>
                  <a:pt x="0" y="697544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55569" y="1722000"/>
            <a:ext cx="219710" cy="3877310"/>
          </a:xfrm>
          <a:custGeom>
            <a:avLst/>
            <a:gdLst/>
            <a:ahLst/>
            <a:cxnLst/>
            <a:rect l="l" t="t" r="r" b="b"/>
            <a:pathLst>
              <a:path w="219710" h="3877310">
                <a:moveTo>
                  <a:pt x="0" y="0"/>
                </a:moveTo>
                <a:lnTo>
                  <a:pt x="219506" y="0"/>
                </a:lnTo>
                <a:lnTo>
                  <a:pt x="219506" y="1950567"/>
                </a:lnTo>
                <a:lnTo>
                  <a:pt x="219506" y="3876878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772899" y="2598896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>
                <a:moveTo>
                  <a:pt x="0" y="0"/>
                </a:moveTo>
                <a:lnTo>
                  <a:pt x="220281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 flipH="1">
            <a:off x="5444512" y="2033604"/>
            <a:ext cx="45719" cy="250123"/>
          </a:xfrm>
          <a:custGeom>
            <a:avLst/>
            <a:gdLst/>
            <a:ahLst/>
            <a:cxnLst/>
            <a:rect l="l" t="t" r="r" b="b"/>
            <a:pathLst>
              <a:path h="181610">
                <a:moveTo>
                  <a:pt x="0" y="0"/>
                </a:moveTo>
                <a:lnTo>
                  <a:pt x="0" y="181146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772899" y="3086508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>
                <a:moveTo>
                  <a:pt x="0" y="0"/>
                </a:moveTo>
                <a:lnTo>
                  <a:pt x="220281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772899" y="5117381"/>
            <a:ext cx="220345" cy="0"/>
          </a:xfrm>
          <a:custGeom>
            <a:avLst/>
            <a:gdLst/>
            <a:ahLst/>
            <a:cxnLst/>
            <a:rect l="l" t="t" r="r" b="b"/>
            <a:pathLst>
              <a:path w="220345">
                <a:moveTo>
                  <a:pt x="0" y="0"/>
                </a:moveTo>
                <a:lnTo>
                  <a:pt x="220281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65345" y="5598873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>
                <a:moveTo>
                  <a:pt x="0" y="0"/>
                </a:moveTo>
                <a:lnTo>
                  <a:pt x="227825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574961" y="245184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942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74961" y="293791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942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574961" y="394243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942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574961" y="3441207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06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574961" y="4430923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06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574961" y="4898751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06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574961" y="5407943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206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490232" y="2632840"/>
            <a:ext cx="0" cy="160020"/>
          </a:xfrm>
          <a:custGeom>
            <a:avLst/>
            <a:gdLst/>
            <a:ahLst/>
            <a:cxnLst/>
            <a:rect l="l" t="t" r="r" b="b"/>
            <a:pathLst>
              <a:path h="160019">
                <a:moveTo>
                  <a:pt x="0" y="159473"/>
                </a:moveTo>
                <a:lnTo>
                  <a:pt x="0" y="0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33408" y="3596156"/>
            <a:ext cx="88900" cy="1017905"/>
          </a:xfrm>
          <a:custGeom>
            <a:avLst/>
            <a:gdLst/>
            <a:ahLst/>
            <a:cxnLst/>
            <a:rect l="l" t="t" r="r" b="b"/>
            <a:pathLst>
              <a:path w="88900" h="1017904">
                <a:moveTo>
                  <a:pt x="0" y="0"/>
                </a:moveTo>
                <a:lnTo>
                  <a:pt x="88887" y="0"/>
                </a:lnTo>
                <a:lnTo>
                  <a:pt x="88887" y="1017587"/>
                </a:lnTo>
                <a:lnTo>
                  <a:pt x="0" y="1017587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163060" y="3634845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34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163060" y="3123453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34"/>
                </a:lnTo>
              </a:path>
            </a:pathLst>
          </a:custGeom>
          <a:ln w="20218">
            <a:solidFill>
              <a:srgbClr val="00C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2950915" y="3323358"/>
            <a:ext cx="419100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7630">
              <a:lnSpc>
                <a:spcPct val="120600"/>
              </a:lnSpc>
              <a:spcBef>
                <a:spcPts val="95"/>
              </a:spcBef>
            </a:pP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PT GKE 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INVESTMENT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383025" y="609702"/>
            <a:ext cx="770255" cy="770255"/>
          </a:xfrm>
          <a:custGeom>
            <a:avLst/>
            <a:gdLst/>
            <a:ahLst/>
            <a:cxnLst/>
            <a:rect l="l" t="t" r="r" b="b"/>
            <a:pathLst>
              <a:path w="770254" h="770255">
                <a:moveTo>
                  <a:pt x="384822" y="0"/>
                </a:moveTo>
                <a:lnTo>
                  <a:pt x="336550" y="2998"/>
                </a:lnTo>
                <a:lnTo>
                  <a:pt x="290068" y="11753"/>
                </a:lnTo>
                <a:lnTo>
                  <a:pt x="245736" y="25904"/>
                </a:lnTo>
                <a:lnTo>
                  <a:pt x="203914" y="45089"/>
                </a:lnTo>
                <a:lnTo>
                  <a:pt x="164963" y="68950"/>
                </a:lnTo>
                <a:lnTo>
                  <a:pt x="129245" y="97123"/>
                </a:lnTo>
                <a:lnTo>
                  <a:pt x="97119" y="129250"/>
                </a:lnTo>
                <a:lnTo>
                  <a:pt x="68946" y="164969"/>
                </a:lnTo>
                <a:lnTo>
                  <a:pt x="45087" y="203919"/>
                </a:lnTo>
                <a:lnTo>
                  <a:pt x="25902" y="245741"/>
                </a:lnTo>
                <a:lnTo>
                  <a:pt x="11752" y="290072"/>
                </a:lnTo>
                <a:lnTo>
                  <a:pt x="2998" y="336553"/>
                </a:lnTo>
                <a:lnTo>
                  <a:pt x="0" y="384822"/>
                </a:lnTo>
                <a:lnTo>
                  <a:pt x="2998" y="433097"/>
                </a:lnTo>
                <a:lnTo>
                  <a:pt x="11752" y="479582"/>
                </a:lnTo>
                <a:lnTo>
                  <a:pt x="25902" y="523916"/>
                </a:lnTo>
                <a:lnTo>
                  <a:pt x="45087" y="565739"/>
                </a:lnTo>
                <a:lnTo>
                  <a:pt x="68946" y="604691"/>
                </a:lnTo>
                <a:lnTo>
                  <a:pt x="97119" y="640410"/>
                </a:lnTo>
                <a:lnTo>
                  <a:pt x="129245" y="672537"/>
                </a:lnTo>
                <a:lnTo>
                  <a:pt x="164963" y="700710"/>
                </a:lnTo>
                <a:lnTo>
                  <a:pt x="203914" y="724570"/>
                </a:lnTo>
                <a:lnTo>
                  <a:pt x="245736" y="743755"/>
                </a:lnTo>
                <a:lnTo>
                  <a:pt x="290068" y="757905"/>
                </a:lnTo>
                <a:lnTo>
                  <a:pt x="336550" y="766659"/>
                </a:lnTo>
                <a:lnTo>
                  <a:pt x="384822" y="769658"/>
                </a:lnTo>
                <a:lnTo>
                  <a:pt x="433094" y="766659"/>
                </a:lnTo>
                <a:lnTo>
                  <a:pt x="479577" y="757905"/>
                </a:lnTo>
                <a:lnTo>
                  <a:pt x="523909" y="743755"/>
                </a:lnTo>
                <a:lnTo>
                  <a:pt x="565731" y="724570"/>
                </a:lnTo>
                <a:lnTo>
                  <a:pt x="604681" y="700710"/>
                </a:lnTo>
                <a:lnTo>
                  <a:pt x="640399" y="672537"/>
                </a:lnTo>
                <a:lnTo>
                  <a:pt x="672525" y="640410"/>
                </a:lnTo>
                <a:lnTo>
                  <a:pt x="700698" y="604691"/>
                </a:lnTo>
                <a:lnTo>
                  <a:pt x="724557" y="565739"/>
                </a:lnTo>
                <a:lnTo>
                  <a:pt x="743742" y="523916"/>
                </a:lnTo>
                <a:lnTo>
                  <a:pt x="757892" y="479582"/>
                </a:lnTo>
                <a:lnTo>
                  <a:pt x="766647" y="433097"/>
                </a:lnTo>
                <a:lnTo>
                  <a:pt x="769645" y="384822"/>
                </a:lnTo>
                <a:lnTo>
                  <a:pt x="766647" y="336553"/>
                </a:lnTo>
                <a:lnTo>
                  <a:pt x="757892" y="290072"/>
                </a:lnTo>
                <a:lnTo>
                  <a:pt x="743742" y="245741"/>
                </a:lnTo>
                <a:lnTo>
                  <a:pt x="724557" y="203919"/>
                </a:lnTo>
                <a:lnTo>
                  <a:pt x="700698" y="164969"/>
                </a:lnTo>
                <a:lnTo>
                  <a:pt x="672525" y="129250"/>
                </a:lnTo>
                <a:lnTo>
                  <a:pt x="640399" y="97123"/>
                </a:lnTo>
                <a:lnTo>
                  <a:pt x="604681" y="68950"/>
                </a:lnTo>
                <a:lnTo>
                  <a:pt x="565731" y="45089"/>
                </a:lnTo>
                <a:lnTo>
                  <a:pt x="523909" y="25904"/>
                </a:lnTo>
                <a:lnTo>
                  <a:pt x="479577" y="11753"/>
                </a:lnTo>
                <a:lnTo>
                  <a:pt x="433094" y="2998"/>
                </a:lnTo>
                <a:lnTo>
                  <a:pt x="384822" y="0"/>
                </a:lnTo>
                <a:close/>
              </a:path>
            </a:pathLst>
          </a:custGeom>
          <a:solidFill>
            <a:srgbClr val="F078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368711" y="802373"/>
            <a:ext cx="845819" cy="342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7950" marR="156210" algn="ctr">
              <a:lnSpc>
                <a:spcPct val="115399"/>
              </a:lnSpc>
              <a:spcBef>
                <a:spcPts val="90"/>
              </a:spcBef>
            </a:pPr>
            <a:r>
              <a:rPr sz="600" b="1" spc="80" dirty="0">
                <a:solidFill>
                  <a:srgbClr val="FFFFFF"/>
                </a:solidFill>
                <a:latin typeface="Calibri"/>
                <a:cs typeface="Calibri"/>
              </a:rPr>
              <a:t>GKE   CORPOR</a:t>
            </a:r>
            <a:r>
              <a:rPr sz="600" b="1" spc="45" dirty="0">
                <a:solidFill>
                  <a:srgbClr val="FFFFFF"/>
                </a:solidFill>
                <a:latin typeface="Calibri"/>
                <a:cs typeface="Calibri"/>
              </a:rPr>
              <a:t>ATION  </a:t>
            </a:r>
            <a:r>
              <a:rPr sz="600" b="1" spc="60" dirty="0">
                <a:solidFill>
                  <a:srgbClr val="FFFFFF"/>
                </a:solidFill>
                <a:latin typeface="Calibri"/>
                <a:cs typeface="Calibri"/>
              </a:rPr>
              <a:t>LIMITED</a:t>
            </a:r>
            <a:endParaRPr sz="600" dirty="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156846" y="1333003"/>
            <a:ext cx="711835" cy="714375"/>
          </a:xfrm>
          <a:custGeom>
            <a:avLst/>
            <a:gdLst/>
            <a:ahLst/>
            <a:cxnLst/>
            <a:rect l="l" t="t" r="r" b="b"/>
            <a:pathLst>
              <a:path w="711835" h="714375">
                <a:moveTo>
                  <a:pt x="355803" y="0"/>
                </a:moveTo>
                <a:lnTo>
                  <a:pt x="307522" y="3258"/>
                </a:lnTo>
                <a:lnTo>
                  <a:pt x="261215" y="12749"/>
                </a:lnTo>
                <a:lnTo>
                  <a:pt x="217307" y="28049"/>
                </a:lnTo>
                <a:lnTo>
                  <a:pt x="176221" y="48731"/>
                </a:lnTo>
                <a:lnTo>
                  <a:pt x="138381" y="74371"/>
                </a:lnTo>
                <a:lnTo>
                  <a:pt x="104211" y="104543"/>
                </a:lnTo>
                <a:lnTo>
                  <a:pt x="74135" y="138821"/>
                </a:lnTo>
                <a:lnTo>
                  <a:pt x="48577" y="176782"/>
                </a:lnTo>
                <a:lnTo>
                  <a:pt x="27960" y="217998"/>
                </a:lnTo>
                <a:lnTo>
                  <a:pt x="12709" y="262046"/>
                </a:lnTo>
                <a:lnTo>
                  <a:pt x="3248" y="308499"/>
                </a:lnTo>
                <a:lnTo>
                  <a:pt x="0" y="356933"/>
                </a:lnTo>
                <a:lnTo>
                  <a:pt x="3248" y="405370"/>
                </a:lnTo>
                <a:lnTo>
                  <a:pt x="12709" y="451826"/>
                </a:lnTo>
                <a:lnTo>
                  <a:pt x="27960" y="495875"/>
                </a:lnTo>
                <a:lnTo>
                  <a:pt x="48577" y="537093"/>
                </a:lnTo>
                <a:lnTo>
                  <a:pt x="74135" y="575055"/>
                </a:lnTo>
                <a:lnTo>
                  <a:pt x="104211" y="609334"/>
                </a:lnTo>
                <a:lnTo>
                  <a:pt x="138381" y="639507"/>
                </a:lnTo>
                <a:lnTo>
                  <a:pt x="176221" y="665147"/>
                </a:lnTo>
                <a:lnTo>
                  <a:pt x="217307" y="685829"/>
                </a:lnTo>
                <a:lnTo>
                  <a:pt x="261215" y="701129"/>
                </a:lnTo>
                <a:lnTo>
                  <a:pt x="307522" y="710621"/>
                </a:lnTo>
                <a:lnTo>
                  <a:pt x="355803" y="713879"/>
                </a:lnTo>
                <a:lnTo>
                  <a:pt x="404084" y="710621"/>
                </a:lnTo>
                <a:lnTo>
                  <a:pt x="450390" y="701129"/>
                </a:lnTo>
                <a:lnTo>
                  <a:pt x="494298" y="685829"/>
                </a:lnTo>
                <a:lnTo>
                  <a:pt x="535384" y="665147"/>
                </a:lnTo>
                <a:lnTo>
                  <a:pt x="573224" y="639507"/>
                </a:lnTo>
                <a:lnTo>
                  <a:pt x="607394" y="609334"/>
                </a:lnTo>
                <a:lnTo>
                  <a:pt x="637471" y="575055"/>
                </a:lnTo>
                <a:lnTo>
                  <a:pt x="663029" y="537093"/>
                </a:lnTo>
                <a:lnTo>
                  <a:pt x="683645" y="495875"/>
                </a:lnTo>
                <a:lnTo>
                  <a:pt x="698896" y="451826"/>
                </a:lnTo>
                <a:lnTo>
                  <a:pt x="708358" y="405370"/>
                </a:lnTo>
                <a:lnTo>
                  <a:pt x="711606" y="356933"/>
                </a:lnTo>
                <a:lnTo>
                  <a:pt x="708358" y="308499"/>
                </a:lnTo>
                <a:lnTo>
                  <a:pt x="698896" y="262046"/>
                </a:lnTo>
                <a:lnTo>
                  <a:pt x="683645" y="217998"/>
                </a:lnTo>
                <a:lnTo>
                  <a:pt x="663029" y="176782"/>
                </a:lnTo>
                <a:lnTo>
                  <a:pt x="637471" y="138821"/>
                </a:lnTo>
                <a:lnTo>
                  <a:pt x="607394" y="104543"/>
                </a:lnTo>
                <a:lnTo>
                  <a:pt x="573224" y="74371"/>
                </a:lnTo>
                <a:lnTo>
                  <a:pt x="535384" y="48731"/>
                </a:lnTo>
                <a:lnTo>
                  <a:pt x="494298" y="28049"/>
                </a:lnTo>
                <a:lnTo>
                  <a:pt x="450390" y="12749"/>
                </a:lnTo>
                <a:lnTo>
                  <a:pt x="404084" y="3258"/>
                </a:lnTo>
                <a:lnTo>
                  <a:pt x="355803" y="0"/>
                </a:lnTo>
                <a:close/>
              </a:path>
            </a:pathLst>
          </a:custGeom>
          <a:solidFill>
            <a:srgbClr val="2540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5118837" y="1534611"/>
            <a:ext cx="838580" cy="2941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95" marR="93345" algn="ctr">
              <a:lnSpc>
                <a:spcPct val="108500"/>
              </a:lnSpc>
              <a:spcBef>
                <a:spcPts val="95"/>
              </a:spcBef>
            </a:pPr>
            <a:r>
              <a:rPr lang="en-US" sz="550" b="1" spc="45" dirty="0">
                <a:solidFill>
                  <a:srgbClr val="FFFFFF"/>
                </a:solidFill>
                <a:latin typeface="Calibri"/>
                <a:cs typeface="Calibri"/>
              </a:rPr>
              <a:t>INFRASTRUCTURAL</a:t>
            </a:r>
            <a:r>
              <a:rPr sz="550" b="1" spc="40" dirty="0">
                <a:solidFill>
                  <a:srgbClr val="FFFFFF"/>
                </a:solidFill>
                <a:latin typeface="Calibri"/>
                <a:cs typeface="Calibri"/>
              </a:rPr>
              <a:t>MATERIAL</a:t>
            </a:r>
            <a:r>
              <a:rPr lang="en-US" sz="550" b="1" spc="4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55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550" b="1" spc="25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endParaRPr sz="550" dirty="0">
              <a:latin typeface="Calibri"/>
              <a:cs typeface="Calibri"/>
            </a:endParaRPr>
          </a:p>
          <a:p>
            <a:pPr marR="42545" algn="ctr">
              <a:lnSpc>
                <a:spcPct val="100000"/>
              </a:lnSpc>
              <a:spcBef>
                <a:spcPts val="60"/>
              </a:spcBef>
            </a:pPr>
            <a:r>
              <a:rPr lang="en-US" sz="550" b="1" spc="6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550" b="1" spc="65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lang="en-US" sz="550" b="1" spc="6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550" b="1" spc="65" dirty="0">
                <a:solidFill>
                  <a:srgbClr val="FFFFFF"/>
                </a:solidFill>
                <a:latin typeface="Calibri"/>
                <a:cs typeface="Calibri"/>
              </a:rPr>
              <a:t>ICE</a:t>
            </a:r>
            <a:r>
              <a:rPr lang="en-US" sz="550" b="1" spc="6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139912" y="1333003"/>
            <a:ext cx="711835" cy="714375"/>
          </a:xfrm>
          <a:custGeom>
            <a:avLst/>
            <a:gdLst/>
            <a:ahLst/>
            <a:cxnLst/>
            <a:rect l="l" t="t" r="r" b="b"/>
            <a:pathLst>
              <a:path w="711834" h="714375">
                <a:moveTo>
                  <a:pt x="355803" y="0"/>
                </a:moveTo>
                <a:lnTo>
                  <a:pt x="307522" y="3258"/>
                </a:lnTo>
                <a:lnTo>
                  <a:pt x="261215" y="12749"/>
                </a:lnTo>
                <a:lnTo>
                  <a:pt x="217307" y="28049"/>
                </a:lnTo>
                <a:lnTo>
                  <a:pt x="176221" y="48731"/>
                </a:lnTo>
                <a:lnTo>
                  <a:pt x="138381" y="74371"/>
                </a:lnTo>
                <a:lnTo>
                  <a:pt x="104211" y="104543"/>
                </a:lnTo>
                <a:lnTo>
                  <a:pt x="74135" y="138821"/>
                </a:lnTo>
                <a:lnTo>
                  <a:pt x="48577" y="176782"/>
                </a:lnTo>
                <a:lnTo>
                  <a:pt x="27960" y="217998"/>
                </a:lnTo>
                <a:lnTo>
                  <a:pt x="12709" y="262046"/>
                </a:lnTo>
                <a:lnTo>
                  <a:pt x="3248" y="308499"/>
                </a:lnTo>
                <a:lnTo>
                  <a:pt x="0" y="356933"/>
                </a:lnTo>
                <a:lnTo>
                  <a:pt x="3248" y="405370"/>
                </a:lnTo>
                <a:lnTo>
                  <a:pt x="12709" y="451826"/>
                </a:lnTo>
                <a:lnTo>
                  <a:pt x="27960" y="495875"/>
                </a:lnTo>
                <a:lnTo>
                  <a:pt x="48577" y="537093"/>
                </a:lnTo>
                <a:lnTo>
                  <a:pt x="74135" y="575055"/>
                </a:lnTo>
                <a:lnTo>
                  <a:pt x="104211" y="609334"/>
                </a:lnTo>
                <a:lnTo>
                  <a:pt x="138381" y="639507"/>
                </a:lnTo>
                <a:lnTo>
                  <a:pt x="176221" y="665147"/>
                </a:lnTo>
                <a:lnTo>
                  <a:pt x="217307" y="685829"/>
                </a:lnTo>
                <a:lnTo>
                  <a:pt x="261215" y="701129"/>
                </a:lnTo>
                <a:lnTo>
                  <a:pt x="307522" y="710621"/>
                </a:lnTo>
                <a:lnTo>
                  <a:pt x="355803" y="713879"/>
                </a:lnTo>
                <a:lnTo>
                  <a:pt x="404084" y="710621"/>
                </a:lnTo>
                <a:lnTo>
                  <a:pt x="450390" y="701129"/>
                </a:lnTo>
                <a:lnTo>
                  <a:pt x="494298" y="685829"/>
                </a:lnTo>
                <a:lnTo>
                  <a:pt x="535384" y="665147"/>
                </a:lnTo>
                <a:lnTo>
                  <a:pt x="573224" y="639507"/>
                </a:lnTo>
                <a:lnTo>
                  <a:pt x="607394" y="609334"/>
                </a:lnTo>
                <a:lnTo>
                  <a:pt x="637471" y="575055"/>
                </a:lnTo>
                <a:lnTo>
                  <a:pt x="663029" y="537093"/>
                </a:lnTo>
                <a:lnTo>
                  <a:pt x="683645" y="495875"/>
                </a:lnTo>
                <a:lnTo>
                  <a:pt x="698896" y="451826"/>
                </a:lnTo>
                <a:lnTo>
                  <a:pt x="708358" y="405370"/>
                </a:lnTo>
                <a:lnTo>
                  <a:pt x="711606" y="356933"/>
                </a:lnTo>
                <a:lnTo>
                  <a:pt x="708358" y="308499"/>
                </a:lnTo>
                <a:lnTo>
                  <a:pt x="698896" y="262046"/>
                </a:lnTo>
                <a:lnTo>
                  <a:pt x="683645" y="217998"/>
                </a:lnTo>
                <a:lnTo>
                  <a:pt x="663029" y="176782"/>
                </a:lnTo>
                <a:lnTo>
                  <a:pt x="637471" y="138821"/>
                </a:lnTo>
                <a:lnTo>
                  <a:pt x="607394" y="104543"/>
                </a:lnTo>
                <a:lnTo>
                  <a:pt x="573224" y="74371"/>
                </a:lnTo>
                <a:lnTo>
                  <a:pt x="535384" y="48731"/>
                </a:lnTo>
                <a:lnTo>
                  <a:pt x="494298" y="28049"/>
                </a:lnTo>
                <a:lnTo>
                  <a:pt x="450390" y="12749"/>
                </a:lnTo>
                <a:lnTo>
                  <a:pt x="404084" y="3258"/>
                </a:lnTo>
                <a:lnTo>
                  <a:pt x="355803" y="0"/>
                </a:lnTo>
                <a:close/>
              </a:path>
            </a:pathLst>
          </a:custGeom>
          <a:solidFill>
            <a:srgbClr val="2540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6125590" y="1534611"/>
            <a:ext cx="838580" cy="284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645" marR="233045" indent="635" algn="just">
              <a:lnSpc>
                <a:spcPct val="108500"/>
              </a:lnSpc>
              <a:spcBef>
                <a:spcPts val="95"/>
              </a:spcBef>
            </a:pPr>
            <a:r>
              <a:rPr sz="550" b="1" spc="50" dirty="0">
                <a:solidFill>
                  <a:srgbClr val="FFFFFF"/>
                </a:solidFill>
                <a:latin typeface="Calibri"/>
                <a:cs typeface="Calibri"/>
              </a:rPr>
              <a:t>MARINE</a:t>
            </a:r>
            <a:r>
              <a:rPr sz="55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550" b="1" spc="25" dirty="0">
                <a:solidFill>
                  <a:srgbClr val="FFFFFF"/>
                </a:solidFill>
                <a:latin typeface="Calibri"/>
                <a:cs typeface="Calibri"/>
              </a:rPr>
              <a:t>&amp;  </a:t>
            </a:r>
            <a:r>
              <a:rPr lang="en-US" sz="550" b="1" spc="55" dirty="0">
                <a:solidFill>
                  <a:srgbClr val="FFFFFF"/>
                </a:solidFill>
                <a:latin typeface="Calibri"/>
                <a:cs typeface="Calibri"/>
              </a:rPr>
              <a:t>SH</a:t>
            </a:r>
            <a:r>
              <a:rPr sz="550" b="1" spc="55" dirty="0">
                <a:solidFill>
                  <a:srgbClr val="FFFFFF"/>
                </a:solidFill>
                <a:latin typeface="Calibri"/>
                <a:cs typeface="Calibri"/>
              </a:rPr>
              <a:t>IPPING  </a:t>
            </a:r>
            <a:r>
              <a:rPr lang="en-US" sz="550" b="1" spc="35" dirty="0">
                <a:solidFill>
                  <a:srgbClr val="FFFFFF"/>
                </a:solidFill>
                <a:latin typeface="Calibri"/>
                <a:cs typeface="Calibri"/>
              </a:rPr>
              <a:t>LOGISTICS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848015" y="1333003"/>
            <a:ext cx="711835" cy="714375"/>
          </a:xfrm>
          <a:custGeom>
            <a:avLst/>
            <a:gdLst/>
            <a:ahLst/>
            <a:cxnLst/>
            <a:rect l="l" t="t" r="r" b="b"/>
            <a:pathLst>
              <a:path w="711835" h="714375">
                <a:moveTo>
                  <a:pt x="355803" y="0"/>
                </a:moveTo>
                <a:lnTo>
                  <a:pt x="307522" y="3258"/>
                </a:lnTo>
                <a:lnTo>
                  <a:pt x="261215" y="12749"/>
                </a:lnTo>
                <a:lnTo>
                  <a:pt x="217307" y="28049"/>
                </a:lnTo>
                <a:lnTo>
                  <a:pt x="176221" y="48731"/>
                </a:lnTo>
                <a:lnTo>
                  <a:pt x="138381" y="74371"/>
                </a:lnTo>
                <a:lnTo>
                  <a:pt x="104211" y="104543"/>
                </a:lnTo>
                <a:lnTo>
                  <a:pt x="74135" y="138821"/>
                </a:lnTo>
                <a:lnTo>
                  <a:pt x="48577" y="176782"/>
                </a:lnTo>
                <a:lnTo>
                  <a:pt x="27960" y="217998"/>
                </a:lnTo>
                <a:lnTo>
                  <a:pt x="12709" y="262046"/>
                </a:lnTo>
                <a:lnTo>
                  <a:pt x="3248" y="308499"/>
                </a:lnTo>
                <a:lnTo>
                  <a:pt x="0" y="356933"/>
                </a:lnTo>
                <a:lnTo>
                  <a:pt x="3248" y="405370"/>
                </a:lnTo>
                <a:lnTo>
                  <a:pt x="12709" y="451826"/>
                </a:lnTo>
                <a:lnTo>
                  <a:pt x="27960" y="495875"/>
                </a:lnTo>
                <a:lnTo>
                  <a:pt x="48577" y="537093"/>
                </a:lnTo>
                <a:lnTo>
                  <a:pt x="74135" y="575055"/>
                </a:lnTo>
                <a:lnTo>
                  <a:pt x="104211" y="609334"/>
                </a:lnTo>
                <a:lnTo>
                  <a:pt x="138381" y="639507"/>
                </a:lnTo>
                <a:lnTo>
                  <a:pt x="176221" y="665147"/>
                </a:lnTo>
                <a:lnTo>
                  <a:pt x="217307" y="685829"/>
                </a:lnTo>
                <a:lnTo>
                  <a:pt x="261215" y="701129"/>
                </a:lnTo>
                <a:lnTo>
                  <a:pt x="307522" y="710621"/>
                </a:lnTo>
                <a:lnTo>
                  <a:pt x="355803" y="713879"/>
                </a:lnTo>
                <a:lnTo>
                  <a:pt x="404084" y="710621"/>
                </a:lnTo>
                <a:lnTo>
                  <a:pt x="450390" y="701129"/>
                </a:lnTo>
                <a:lnTo>
                  <a:pt x="494298" y="685829"/>
                </a:lnTo>
                <a:lnTo>
                  <a:pt x="535384" y="665147"/>
                </a:lnTo>
                <a:lnTo>
                  <a:pt x="573224" y="639507"/>
                </a:lnTo>
                <a:lnTo>
                  <a:pt x="607394" y="609334"/>
                </a:lnTo>
                <a:lnTo>
                  <a:pt x="637471" y="575055"/>
                </a:lnTo>
                <a:lnTo>
                  <a:pt x="663029" y="537093"/>
                </a:lnTo>
                <a:lnTo>
                  <a:pt x="683645" y="495875"/>
                </a:lnTo>
                <a:lnTo>
                  <a:pt x="698896" y="451826"/>
                </a:lnTo>
                <a:lnTo>
                  <a:pt x="708358" y="405370"/>
                </a:lnTo>
                <a:lnTo>
                  <a:pt x="711606" y="356933"/>
                </a:lnTo>
                <a:lnTo>
                  <a:pt x="708358" y="308499"/>
                </a:lnTo>
                <a:lnTo>
                  <a:pt x="698896" y="262046"/>
                </a:lnTo>
                <a:lnTo>
                  <a:pt x="683645" y="217998"/>
                </a:lnTo>
                <a:lnTo>
                  <a:pt x="663029" y="176782"/>
                </a:lnTo>
                <a:lnTo>
                  <a:pt x="637471" y="138821"/>
                </a:lnTo>
                <a:lnTo>
                  <a:pt x="607394" y="104543"/>
                </a:lnTo>
                <a:lnTo>
                  <a:pt x="573224" y="74371"/>
                </a:lnTo>
                <a:lnTo>
                  <a:pt x="535384" y="48731"/>
                </a:lnTo>
                <a:lnTo>
                  <a:pt x="494298" y="28049"/>
                </a:lnTo>
                <a:lnTo>
                  <a:pt x="450390" y="12749"/>
                </a:lnTo>
                <a:lnTo>
                  <a:pt x="404084" y="3258"/>
                </a:lnTo>
                <a:lnTo>
                  <a:pt x="355803" y="0"/>
                </a:lnTo>
                <a:close/>
              </a:path>
            </a:pathLst>
          </a:custGeom>
          <a:solidFill>
            <a:srgbClr val="2540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2833699" y="1582955"/>
            <a:ext cx="844169" cy="1922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 marR="113030" indent="-133350">
              <a:lnSpc>
                <a:spcPct val="108500"/>
              </a:lnSpc>
              <a:spcBef>
                <a:spcPts val="95"/>
              </a:spcBef>
            </a:pPr>
            <a:r>
              <a:rPr sz="550" b="1" spc="60" dirty="0">
                <a:solidFill>
                  <a:srgbClr val="FFFFFF"/>
                </a:solidFill>
                <a:latin typeface="Calibri"/>
                <a:cs typeface="Calibri"/>
              </a:rPr>
              <a:t>WARE</a:t>
            </a:r>
            <a:r>
              <a:rPr lang="en-US" sz="550" b="1" spc="6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550" b="1" spc="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en-US" sz="550" b="1" spc="60" dirty="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r>
              <a:rPr sz="550" b="1" spc="60" dirty="0">
                <a:solidFill>
                  <a:srgbClr val="FFFFFF"/>
                </a:solidFill>
                <a:latin typeface="Calibri"/>
                <a:cs typeface="Calibri"/>
              </a:rPr>
              <a:t>ING</a:t>
            </a:r>
            <a:r>
              <a:rPr sz="55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550" b="1" spc="25" dirty="0">
                <a:solidFill>
                  <a:srgbClr val="FFFFFF"/>
                </a:solidFill>
                <a:latin typeface="Calibri"/>
                <a:cs typeface="Calibri"/>
              </a:rPr>
              <a:t>&amp;  </a:t>
            </a:r>
            <a:r>
              <a:rPr sz="550" b="1" spc="60" dirty="0">
                <a:solidFill>
                  <a:srgbClr val="FFFFFF"/>
                </a:solidFill>
                <a:latin typeface="Calibri"/>
                <a:cs typeface="Calibri"/>
              </a:rPr>
              <a:t>LOGI</a:t>
            </a:r>
            <a:r>
              <a:rPr lang="en-US" sz="550" b="1" spc="6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550" b="1" spc="60" dirty="0">
                <a:solidFill>
                  <a:srgbClr val="FFFFFF"/>
                </a:solidFill>
                <a:latin typeface="Calibri"/>
                <a:cs typeface="Calibri"/>
              </a:rPr>
              <a:t>TIC</a:t>
            </a:r>
            <a:r>
              <a:rPr lang="en-US" sz="550" b="1" spc="6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550" dirty="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970858" y="5842674"/>
            <a:ext cx="4699000" cy="635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9105">
              <a:lnSpc>
                <a:spcPct val="100000"/>
              </a:lnSpc>
              <a:spcBef>
                <a:spcPts val="100"/>
              </a:spcBef>
            </a:pPr>
            <a:r>
              <a:rPr sz="400" spc="10" dirty="0">
                <a:solidFill>
                  <a:srgbClr val="231F20"/>
                </a:solidFill>
                <a:latin typeface="Calibri"/>
                <a:cs typeface="Calibri"/>
              </a:rPr>
              <a:t>100%</a:t>
            </a:r>
            <a:endParaRPr sz="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 dirty="0">
              <a:latin typeface="Times New Roman"/>
              <a:cs typeface="Times New Roman"/>
            </a:endParaRPr>
          </a:p>
          <a:p>
            <a:pPr marL="149225" marR="3963670" algn="ctr">
              <a:lnSpc>
                <a:spcPct val="108500"/>
              </a:lnSpc>
            </a:pP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VAN </a:t>
            </a:r>
            <a:r>
              <a:rPr sz="550" spc="20" dirty="0">
                <a:solidFill>
                  <a:srgbClr val="25408F"/>
                </a:solidFill>
                <a:latin typeface="Calibri"/>
                <a:cs typeface="Calibri"/>
              </a:rPr>
              <a:t>DER HORST 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(SHANGHAI)  </a:t>
            </a:r>
            <a:r>
              <a:rPr sz="550" spc="15" dirty="0">
                <a:solidFill>
                  <a:srgbClr val="25408F"/>
                </a:solidFill>
                <a:latin typeface="Calibri"/>
                <a:cs typeface="Calibri"/>
              </a:rPr>
              <a:t>LOGISTICS </a:t>
            </a:r>
            <a:r>
              <a:rPr sz="550" spc="10" dirty="0">
                <a:solidFill>
                  <a:srgbClr val="25408F"/>
                </a:solidFill>
                <a:latin typeface="Calibri"/>
                <a:cs typeface="Calibri"/>
              </a:rPr>
              <a:t>CO.,</a:t>
            </a:r>
            <a:r>
              <a:rPr sz="550" spc="-55" dirty="0">
                <a:solidFill>
                  <a:srgbClr val="25408F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25408F"/>
                </a:solidFill>
                <a:latin typeface="Calibri"/>
                <a:cs typeface="Calibri"/>
              </a:rPr>
              <a:t>LTD</a:t>
            </a:r>
            <a:endParaRPr sz="5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1045210">
              <a:lnSpc>
                <a:spcPct val="100000"/>
              </a:lnSpc>
            </a:pPr>
            <a:r>
              <a:rPr sz="550" i="1" dirty="0">
                <a:solidFill>
                  <a:srgbClr val="414042"/>
                </a:solidFill>
                <a:latin typeface="Lucida Sans"/>
                <a:cs typeface="Lucida Sans"/>
              </a:rPr>
              <a:t>*Subsequent to </a:t>
            </a:r>
            <a:r>
              <a:rPr sz="550" i="1" spc="-5" dirty="0">
                <a:solidFill>
                  <a:srgbClr val="414042"/>
                </a:solidFill>
                <a:latin typeface="Lucida Sans"/>
                <a:cs typeface="Lucida Sans"/>
              </a:rPr>
              <a:t>the </a:t>
            </a:r>
            <a:r>
              <a:rPr sz="550" i="1" spc="-25" dirty="0">
                <a:solidFill>
                  <a:srgbClr val="414042"/>
                </a:solidFill>
                <a:latin typeface="Lucida Sans"/>
                <a:cs typeface="Lucida Sans"/>
              </a:rPr>
              <a:t>financial year </a:t>
            </a:r>
            <a:r>
              <a:rPr sz="550" i="1" spc="-10" dirty="0">
                <a:solidFill>
                  <a:srgbClr val="414042"/>
                </a:solidFill>
                <a:latin typeface="Lucida Sans"/>
                <a:cs typeface="Lucida Sans"/>
              </a:rPr>
              <a:t>end, </a:t>
            </a:r>
            <a:r>
              <a:rPr sz="550" i="1" spc="-5" dirty="0">
                <a:solidFill>
                  <a:srgbClr val="414042"/>
                </a:solidFill>
                <a:latin typeface="Lucida Sans"/>
                <a:cs typeface="Lucida Sans"/>
              </a:rPr>
              <a:t>the </a:t>
            </a:r>
            <a:r>
              <a:rPr sz="550" i="1" spc="-15" dirty="0">
                <a:solidFill>
                  <a:srgbClr val="414042"/>
                </a:solidFill>
                <a:latin typeface="Lucida Sans"/>
                <a:cs typeface="Lucida Sans"/>
              </a:rPr>
              <a:t>Company </a:t>
            </a:r>
            <a:r>
              <a:rPr sz="550" i="1" spc="-20" dirty="0">
                <a:solidFill>
                  <a:srgbClr val="414042"/>
                </a:solidFill>
                <a:latin typeface="Lucida Sans"/>
                <a:cs typeface="Lucida Sans"/>
              </a:rPr>
              <a:t>has </a:t>
            </a:r>
            <a:r>
              <a:rPr sz="550" i="1" spc="-5" dirty="0">
                <a:solidFill>
                  <a:srgbClr val="414042"/>
                </a:solidFill>
                <a:latin typeface="Lucida Sans"/>
                <a:cs typeface="Lucida Sans"/>
              </a:rPr>
              <a:t>divested GKE Metal </a:t>
            </a:r>
            <a:r>
              <a:rPr sz="550" i="1" spc="-10" dirty="0">
                <a:solidFill>
                  <a:srgbClr val="414042"/>
                </a:solidFill>
                <a:latin typeface="Lucida Sans"/>
                <a:cs typeface="Lucida Sans"/>
              </a:rPr>
              <a:t>Logistics </a:t>
            </a:r>
            <a:r>
              <a:rPr sz="550" i="1" spc="5" dirty="0">
                <a:solidFill>
                  <a:srgbClr val="414042"/>
                </a:solidFill>
                <a:latin typeface="Lucida Sans"/>
                <a:cs typeface="Lucida Sans"/>
              </a:rPr>
              <a:t>Pte </a:t>
            </a:r>
            <a:r>
              <a:rPr sz="550" i="1" spc="-20" dirty="0">
                <a:solidFill>
                  <a:srgbClr val="414042"/>
                </a:solidFill>
                <a:latin typeface="Lucida Sans"/>
                <a:cs typeface="Lucida Sans"/>
              </a:rPr>
              <a:t>Ltd </a:t>
            </a:r>
            <a:r>
              <a:rPr sz="550" i="1" spc="-5" dirty="0">
                <a:solidFill>
                  <a:srgbClr val="414042"/>
                </a:solidFill>
                <a:latin typeface="Lucida Sans"/>
                <a:cs typeface="Lucida Sans"/>
              </a:rPr>
              <a:t>on </a:t>
            </a:r>
            <a:r>
              <a:rPr sz="550" i="1" spc="-35" dirty="0">
                <a:solidFill>
                  <a:srgbClr val="414042"/>
                </a:solidFill>
                <a:latin typeface="Lucida Sans"/>
                <a:cs typeface="Lucida Sans"/>
              </a:rPr>
              <a:t>8 </a:t>
            </a:r>
            <a:r>
              <a:rPr sz="550" i="1" spc="-15" dirty="0">
                <a:solidFill>
                  <a:srgbClr val="414042"/>
                </a:solidFill>
                <a:latin typeface="Lucida Sans"/>
                <a:cs typeface="Lucida Sans"/>
              </a:rPr>
              <a:t>August</a:t>
            </a:r>
            <a:r>
              <a:rPr sz="550" i="1" spc="-55" dirty="0">
                <a:solidFill>
                  <a:srgbClr val="414042"/>
                </a:solidFill>
                <a:latin typeface="Lucida Sans"/>
                <a:cs typeface="Lucida Sans"/>
              </a:rPr>
              <a:t> </a:t>
            </a:r>
            <a:r>
              <a:rPr sz="550" i="1" spc="-35" dirty="0">
                <a:solidFill>
                  <a:srgbClr val="414042"/>
                </a:solidFill>
                <a:latin typeface="Lucida Sans"/>
                <a:cs typeface="Lucida Sans"/>
              </a:rPr>
              <a:t>2018.</a:t>
            </a:r>
            <a:endParaRPr sz="550" dirty="0">
              <a:latin typeface="Lucida Sans"/>
              <a:cs typeface="Lucida Sans"/>
            </a:endParaRPr>
          </a:p>
        </p:txBody>
      </p:sp>
      <p:sp>
        <p:nvSpPr>
          <p:cNvPr id="106" name="object 4">
            <a:extLst>
              <a:ext uri="{FF2B5EF4-FFF2-40B4-BE49-F238E27FC236}">
                <a16:creationId xmlns:a16="http://schemas.microsoft.com/office/drawing/2014/main" id="{63783CE4-93EE-4199-9C67-8BB0D3F4D32F}"/>
              </a:ext>
            </a:extLst>
          </p:cNvPr>
          <p:cNvSpPr txBox="1"/>
          <p:nvPr/>
        </p:nvSpPr>
        <p:spPr>
          <a:xfrm>
            <a:off x="3612210" y="2357041"/>
            <a:ext cx="163557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SG" sz="500" spc="7" baseline="41666" dirty="0">
                <a:solidFill>
                  <a:srgbClr val="231F20"/>
                </a:solidFill>
                <a:cs typeface="Calibri"/>
              </a:rPr>
              <a:t>100%</a:t>
            </a:r>
            <a:endParaRPr sz="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181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Lucida Sans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Yisoo</dc:creator>
  <cp:lastModifiedBy>Yisoo</cp:lastModifiedBy>
  <cp:revision>5</cp:revision>
  <dcterms:created xsi:type="dcterms:W3CDTF">2019-01-04T01:32:46Z</dcterms:created>
  <dcterms:modified xsi:type="dcterms:W3CDTF">2019-01-04T01:55:22Z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2019-01-04T00:00:00Z</vt:filetime>
  </property>
  <property fmtid="{D5CDD505-2E9C-101B-9397-08002B2CF9AE}" pid="3" name="Creator">
    <vt:lpwstr>Adobe InDesign CS5 (7.0)</vt:lpwstr>
  </property>
  <property fmtid="{D5CDD505-2E9C-101B-9397-08002B2CF9AE}" pid="4" name="LastSaved">
    <vt:filetime>2019-01-04T00:00:00Z</vt:filetime>
  </property>
</Properties>
</file>