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337" r:id="rId2"/>
    <p:sldId id="338" r:id="rId3"/>
    <p:sldId id="339" r:id="rId4"/>
    <p:sldId id="353" r:id="rId5"/>
    <p:sldId id="340" r:id="rId6"/>
    <p:sldId id="354" r:id="rId7"/>
    <p:sldId id="341" r:id="rId8"/>
    <p:sldId id="355" r:id="rId9"/>
    <p:sldId id="342" r:id="rId10"/>
    <p:sldId id="356" r:id="rId11"/>
    <p:sldId id="343" r:id="rId12"/>
    <p:sldId id="357" r:id="rId13"/>
    <p:sldId id="344" r:id="rId14"/>
    <p:sldId id="358" r:id="rId15"/>
    <p:sldId id="345" r:id="rId16"/>
    <p:sldId id="359" r:id="rId17"/>
    <p:sldId id="318" r:id="rId18"/>
    <p:sldId id="319" r:id="rId19"/>
    <p:sldId id="320" r:id="rId20"/>
    <p:sldId id="346" r:id="rId21"/>
    <p:sldId id="360" r:id="rId22"/>
    <p:sldId id="347" r:id="rId23"/>
    <p:sldId id="361" r:id="rId24"/>
    <p:sldId id="348" r:id="rId25"/>
    <p:sldId id="362" r:id="rId26"/>
    <p:sldId id="349" r:id="rId27"/>
    <p:sldId id="364" r:id="rId28"/>
    <p:sldId id="350" r:id="rId29"/>
    <p:sldId id="363" r:id="rId30"/>
    <p:sldId id="351" r:id="rId31"/>
    <p:sldId id="365" r:id="rId32"/>
    <p:sldId id="352" r:id="rId33"/>
  </p:sldIdLst>
  <p:sldSz cx="9144000" cy="6858000" type="screen4x3"/>
  <p:notesSz cx="6858000" cy="93122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8"/>
    </p:cViewPr>
  </p:sorterViewPr>
  <p:notesViewPr>
    <p:cSldViewPr>
      <p:cViewPr varScale="1">
        <p:scale>
          <a:sx n="40" d="100"/>
          <a:sy n="40" d="100"/>
        </p:scale>
        <p:origin x="-1488" y="-96"/>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38513" y="4330700"/>
            <a:ext cx="554037" cy="463550"/>
          </a:xfrm>
          <a:prstGeom prst="rect">
            <a:avLst/>
          </a:prstGeom>
          <a:noFill/>
          <a:ln w="12700">
            <a:noFill/>
            <a:miter lim="800000"/>
            <a:headEnd/>
            <a:tailEnd/>
          </a:ln>
          <a:effectLst/>
        </p:spPr>
        <p:txBody>
          <a:bodyPr wrap="none" lIns="90488" tIns="44450" rIns="90488" bIns="44450">
            <a:spAutoFit/>
          </a:bodyPr>
          <a:lstStyle/>
          <a:p>
            <a:fld id="{6BE6EE3E-ED2B-4DC8-B0E1-B3A23B2624E6}" type="slidenum">
              <a:rPr lang="en-US">
                <a:effectLst>
                  <a:outerShdw blurRad="38100" dist="38100" dir="2700000" algn="tl">
                    <a:srgbClr val="C0C0C0"/>
                  </a:outerShdw>
                </a:effectLst>
              </a:rPr>
              <a:pPr/>
              <a:t>‹#›</a:t>
            </a:fld>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09663" y="704850"/>
            <a:ext cx="4640262" cy="34798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422775"/>
            <a:ext cx="5029200" cy="41910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09663" y="704850"/>
            <a:ext cx="4638675" cy="3479800"/>
          </a:xfrm>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09663" y="704850"/>
            <a:ext cx="4638675" cy="34798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09663" y="704850"/>
            <a:ext cx="4638675" cy="34798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09663" y="704850"/>
            <a:ext cx="4638675" cy="34798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09663" y="704850"/>
            <a:ext cx="4638675" cy="34798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109663" y="704850"/>
            <a:ext cx="4638675" cy="3479800"/>
          </a:xfrm>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09663" y="704850"/>
            <a:ext cx="4638675" cy="3479800"/>
          </a:xfrm>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xfrm>
            <a:off x="1109663" y="704850"/>
            <a:ext cx="4638675" cy="3479800"/>
          </a:xfrm>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09663" y="704850"/>
            <a:ext cx="4638675" cy="3479800"/>
          </a:xfrm>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09663" y="704850"/>
            <a:ext cx="4638675" cy="3479800"/>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1109663" y="704850"/>
            <a:ext cx="4638675" cy="34798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xfrm>
            <a:off x="1109663" y="704850"/>
            <a:ext cx="4638675" cy="3479800"/>
          </a:xfrm>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09663" y="704850"/>
            <a:ext cx="4638675" cy="3479800"/>
          </a:xfrm>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09663" y="704850"/>
            <a:ext cx="4638675" cy="34798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09663" y="704850"/>
            <a:ext cx="4638675" cy="34798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1109663" y="704850"/>
            <a:ext cx="4638675" cy="3479800"/>
          </a:xfrm>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9663" y="704850"/>
            <a:ext cx="4638675" cy="34798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09663" y="704850"/>
            <a:ext cx="4638675" cy="34798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09663" y="704850"/>
            <a:ext cx="4638675" cy="34798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50000">
                <a:srgbClr val="00CECE"/>
              </a:gs>
              <a:gs pos="100000">
                <a:srgbClr val="00CECE">
                  <a:gamma/>
                  <a:shade val="20000"/>
                  <a:invGamma/>
                </a:srgbClr>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50000">
                <a:srgbClr val="000020">
                  <a:gamma/>
                  <a:tint val="10196"/>
                  <a:invGamma/>
                </a:srgbClr>
              </a:gs>
              <a:gs pos="100000">
                <a:srgbClr val="000020"/>
              </a:gs>
            </a:gsLst>
            <a:lin ang="0" scaled="1"/>
          </a:gradFill>
          <a:ln w="12700">
            <a:noFill/>
            <a:miter lim="800000"/>
            <a:headEnd/>
            <a:tailEnd/>
          </a:ln>
          <a:effectLst/>
        </p:spPr>
        <p:txBody>
          <a:bodyPr wrap="none" anchor="ctr"/>
          <a:lstStyle/>
          <a:p>
            <a:endParaRPr lang="en-US"/>
          </a:p>
        </p:txBody>
      </p:sp>
      <p:pic>
        <p:nvPicPr>
          <p:cNvPr id="1030" name="Picture 6"/>
          <p:cNvPicPr>
            <a:picLocks noChangeArrowheads="1"/>
          </p:cNvPicPr>
          <p:nvPr/>
        </p:nvPicPr>
        <p:blipFill>
          <a:blip r:embed="rId13" cstate="print"/>
          <a:srcRect l="21988"/>
          <a:stretch>
            <a:fillRect/>
          </a:stretch>
        </p:blipFill>
        <p:spPr bwMode="auto">
          <a:xfrm>
            <a:off x="19050" y="52388"/>
            <a:ext cx="1419225" cy="1562100"/>
          </a:xfrm>
          <a:prstGeom prst="rect">
            <a:avLst/>
          </a:prstGeom>
          <a:noFill/>
          <a:ln w="12700">
            <a:noFill/>
            <a:miter lim="800000"/>
            <a:headEnd/>
            <a:tailEnd/>
          </a:ln>
          <a:effec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ä"/>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Monotype Sorts" pitchFamily="2" charset="2"/>
        <a:buChar char="ä"/>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ä"/>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Grp="1" noChangeArrowheads="1"/>
          </p:cNvSpPr>
          <p:nvPr>
            <p:ph type="ctrTitle"/>
          </p:nvPr>
        </p:nvSpPr>
        <p:spPr>
          <a:xfrm>
            <a:off x="685800" y="2286000"/>
            <a:ext cx="7772400" cy="1143000"/>
          </a:xfrm>
        </p:spPr>
        <p:txBody>
          <a:bodyPr/>
          <a:lstStyle/>
          <a:p>
            <a:pPr algn="ctr"/>
            <a:r>
              <a:rPr lang="en-US" sz="3200" b="1">
                <a:solidFill>
                  <a:srgbClr val="FFFFFF"/>
                </a:solidFill>
                <a:latin typeface="Arial" charset="0"/>
              </a:rPr>
              <a:t>Adolescent Affect Regulation Revisited</a:t>
            </a:r>
            <a:r>
              <a:rPr lang="en-US"/>
              <a:t> </a:t>
            </a:r>
          </a:p>
        </p:txBody>
      </p:sp>
      <p:sp>
        <p:nvSpPr>
          <p:cNvPr id="134147" name="Rectangle 1027"/>
          <p:cNvSpPr>
            <a:spLocks noGrp="1" noChangeArrowheads="1"/>
          </p:cNvSpPr>
          <p:nvPr>
            <p:ph type="subTitle" idx="1"/>
          </p:nvPr>
        </p:nvSpPr>
        <p:spPr/>
        <p:txBody>
          <a:bodyPr/>
          <a:lstStyle/>
          <a:p>
            <a:r>
              <a:rPr lang="en-US" sz="2800">
                <a:solidFill>
                  <a:srgbClr val="FFFFFF"/>
                </a:solidFill>
                <a:latin typeface="Arial" charset="0"/>
              </a:rPr>
              <a:t>Charles Bonner, Ph.D</a:t>
            </a:r>
          </a:p>
          <a:p>
            <a:r>
              <a:rPr lang="en-US" sz="2800">
                <a:solidFill>
                  <a:srgbClr val="FFFFFF"/>
                </a:solidFill>
                <a:latin typeface="Arial" charset="0"/>
              </a:rPr>
              <a:t>Clinical Psychologist </a:t>
            </a:r>
          </a:p>
          <a:p>
            <a:r>
              <a:rPr lang="en-US" sz="2800">
                <a:solidFill>
                  <a:srgbClr val="FFFFFF"/>
                </a:solidFill>
                <a:latin typeface="Arial" charset="0"/>
              </a:rPr>
              <a:t>Private Practice </a:t>
            </a:r>
          </a:p>
          <a:p>
            <a:r>
              <a:rPr lang="en-US" sz="2800">
                <a:solidFill>
                  <a:srgbClr val="FFFFFF"/>
                </a:solidFill>
                <a:latin typeface="Arial" charset="0"/>
              </a:rPr>
              <a:t>Pittsburgh. PA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a:r>
              <a:rPr lang="en-US" sz="3200" b="1">
                <a:solidFill>
                  <a:srgbClr val="FFFFFF"/>
                </a:solidFill>
                <a:latin typeface="Arial" charset="0"/>
              </a:rPr>
              <a:t>The Mirror Neuron System </a:t>
            </a:r>
            <a:br>
              <a:rPr lang="en-US" sz="3200" b="1">
                <a:solidFill>
                  <a:srgbClr val="FFFFFF"/>
                </a:solidFill>
                <a:latin typeface="Arial" charset="0"/>
              </a:rPr>
            </a:br>
            <a:r>
              <a:rPr lang="en-US" sz="3200" b="1">
                <a:solidFill>
                  <a:srgbClr val="FFFFFF"/>
                </a:solidFill>
                <a:latin typeface="Arial" charset="0"/>
              </a:rPr>
              <a:t>and Psychotherapy (3)</a:t>
            </a:r>
          </a:p>
        </p:txBody>
      </p:sp>
      <p:sp>
        <p:nvSpPr>
          <p:cNvPr id="197635"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Same dynamic applies between therapist &amp; patient,  and has been referred to as “empathic resonance”. </a:t>
            </a:r>
          </a:p>
          <a:p>
            <a:pPr>
              <a:buClr>
                <a:srgbClr val="FFFF66"/>
              </a:buClr>
              <a:buFont typeface="Wingdings 3" pitchFamily="18" charset="2"/>
              <a:buChar char="â"/>
            </a:pPr>
            <a:r>
              <a:rPr lang="en-US">
                <a:solidFill>
                  <a:srgbClr val="FFFFFF"/>
                </a:solidFill>
                <a:latin typeface="Arial" charset="0"/>
              </a:rPr>
              <a:t>“Being empathic with patients may be more than just something that helps them ‘feel better’; it may create a new state of neural activation with a coherence in the moment that improves the capacity for self-regulation” (Siegel)</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lgn="ctr"/>
            <a:r>
              <a:rPr lang="en-US" sz="3200" b="1">
                <a:solidFill>
                  <a:srgbClr val="FFFFFF"/>
                </a:solidFill>
                <a:latin typeface="Arial" charset="0"/>
              </a:rPr>
              <a:t>Implications of Interpersonal </a:t>
            </a:r>
            <a:br>
              <a:rPr lang="en-US" sz="3200" b="1">
                <a:solidFill>
                  <a:srgbClr val="FFFFFF"/>
                </a:solidFill>
                <a:latin typeface="Arial" charset="0"/>
              </a:rPr>
            </a:br>
            <a:r>
              <a:rPr lang="en-US" sz="3200" b="1">
                <a:solidFill>
                  <a:srgbClr val="FFFFFF"/>
                </a:solidFill>
                <a:latin typeface="Arial" charset="0"/>
              </a:rPr>
              <a:t>Neurobiology for Psychotherapy (1)</a:t>
            </a:r>
          </a:p>
        </p:txBody>
      </p:sp>
      <p:sp>
        <p:nvSpPr>
          <p:cNvPr id="172035"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Problems with emotion regulation are at the core of most psychopathology </a:t>
            </a:r>
          </a:p>
          <a:p>
            <a:pPr>
              <a:buClr>
                <a:srgbClr val="FFFF66"/>
              </a:buClr>
              <a:buFont typeface="Wingdings 3" pitchFamily="18" charset="2"/>
              <a:buChar char="â"/>
            </a:pPr>
            <a:r>
              <a:rPr lang="en-US">
                <a:solidFill>
                  <a:srgbClr val="FFFFFF"/>
                </a:solidFill>
                <a:latin typeface="Arial" charset="0"/>
              </a:rPr>
              <a:t>We must employ therapeutic methods that tap into limbic system structures that overwhelm the cognitive capacities of the neocortex. </a:t>
            </a:r>
          </a:p>
          <a:p>
            <a:pPr>
              <a:buClr>
                <a:srgbClr val="FFFF66"/>
              </a:buClr>
              <a:buFont typeface="Wingdings 3" pitchFamily="18" charset="2"/>
              <a:buChar char="â"/>
            </a:pPr>
            <a:r>
              <a:rPr lang="en-US">
                <a:solidFill>
                  <a:srgbClr val="FFFFFF"/>
                </a:solidFill>
                <a:latin typeface="Arial" charset="0"/>
              </a:rPr>
              <a:t>How can we refine psychotherapeutic interventions to reflect the lessons of interpersonal neurobiology?</a:t>
            </a:r>
            <a:r>
              <a:rPr lang="en-US">
                <a:latin typeface="Arial" charset="0"/>
              </a:rPr>
              <a:t> </a:t>
            </a:r>
          </a:p>
          <a:p>
            <a:endParaRPr lang="en-US">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algn="ctr"/>
            <a:r>
              <a:rPr lang="en-US" sz="3200" b="1">
                <a:solidFill>
                  <a:srgbClr val="FFFFFF"/>
                </a:solidFill>
                <a:latin typeface="Arial" charset="0"/>
              </a:rPr>
              <a:t>Implications of Interpersonal </a:t>
            </a:r>
            <a:br>
              <a:rPr lang="en-US" sz="3200" b="1">
                <a:solidFill>
                  <a:srgbClr val="FFFFFF"/>
                </a:solidFill>
                <a:latin typeface="Arial" charset="0"/>
              </a:rPr>
            </a:br>
            <a:r>
              <a:rPr lang="en-US" sz="3200" b="1">
                <a:solidFill>
                  <a:srgbClr val="FFFFFF"/>
                </a:solidFill>
                <a:latin typeface="Arial" charset="0"/>
              </a:rPr>
              <a:t>Neurobiology for Psychotherapy (2)</a:t>
            </a:r>
          </a:p>
        </p:txBody>
      </p:sp>
      <p:sp>
        <p:nvSpPr>
          <p:cNvPr id="200707" name="Rectangle 3"/>
          <p:cNvSpPr>
            <a:spLocks noGrp="1" noChangeArrowheads="1"/>
          </p:cNvSpPr>
          <p:nvPr>
            <p:ph type="body" idx="1"/>
          </p:nvPr>
        </p:nvSpPr>
        <p:spPr/>
        <p:txBody>
          <a:bodyPr/>
          <a:lstStyle/>
          <a:p>
            <a:pPr>
              <a:lnSpc>
                <a:spcPct val="80000"/>
              </a:lnSpc>
              <a:buClr>
                <a:srgbClr val="FFFF66"/>
              </a:buClr>
              <a:buFont typeface="Wingdings 3" pitchFamily="18" charset="2"/>
              <a:buChar char="â"/>
            </a:pPr>
            <a:r>
              <a:rPr lang="en-US">
                <a:solidFill>
                  <a:srgbClr val="FFFFFF"/>
                </a:solidFill>
                <a:latin typeface="Arial" charset="0"/>
              </a:rPr>
              <a:t>E.G.-- The limbic system’s amygdala plays a substantial role in fear-conditioned learning, and 6 times more neuronal connections run from the amygdala to the neocortex than the converse.</a:t>
            </a:r>
          </a:p>
          <a:p>
            <a:pPr>
              <a:lnSpc>
                <a:spcPct val="80000"/>
              </a:lnSpc>
              <a:buClr>
                <a:srgbClr val="FFFF66"/>
              </a:buClr>
              <a:buFont typeface="Wingdings 3" pitchFamily="18" charset="2"/>
              <a:buChar char="â"/>
            </a:pPr>
            <a:r>
              <a:rPr lang="en-US">
                <a:solidFill>
                  <a:srgbClr val="FFFFFF"/>
                </a:solidFill>
                <a:latin typeface="Arial" charset="0"/>
              </a:rPr>
              <a:t>How do we as therapists help our teen patients overcome this neocortical disadvantage &amp; improve affect management skills?</a:t>
            </a:r>
            <a:r>
              <a:rPr lang="en-US" sz="2800">
                <a:solidFill>
                  <a:srgbClr val="FFFFFF"/>
                </a:solidFill>
                <a:latin typeface="Arial" charset="0"/>
              </a:rPr>
              <a:t> </a:t>
            </a:r>
          </a:p>
          <a:p>
            <a:pPr>
              <a:lnSpc>
                <a:spcPct val="80000"/>
              </a:lnSpc>
            </a:pP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lgn="ctr"/>
            <a:r>
              <a:rPr lang="en-US" sz="2800" b="1">
                <a:solidFill>
                  <a:srgbClr val="FFFFFF"/>
                </a:solidFill>
                <a:latin typeface="Arial" charset="0"/>
              </a:rPr>
              <a:t>Affect Management Skills Training (AMST)</a:t>
            </a:r>
            <a:br>
              <a:rPr lang="en-US" sz="2800" b="1">
                <a:solidFill>
                  <a:srgbClr val="FFFFFF"/>
                </a:solidFill>
                <a:latin typeface="Arial" charset="0"/>
              </a:rPr>
            </a:br>
            <a:r>
              <a:rPr lang="en-US" sz="2800" b="1">
                <a:solidFill>
                  <a:srgbClr val="FFFFFF"/>
                </a:solidFill>
                <a:latin typeface="Arial" charset="0"/>
              </a:rPr>
              <a:t>John Omaha, Ph.D. (1)</a:t>
            </a:r>
            <a:endParaRPr lang="en-US" sz="2800" b="1">
              <a:solidFill>
                <a:srgbClr val="FFFFFF"/>
              </a:solidFill>
            </a:endParaRPr>
          </a:p>
        </p:txBody>
      </p:sp>
      <p:sp>
        <p:nvSpPr>
          <p:cNvPr id="174083" name="Rectangle 3"/>
          <p:cNvSpPr>
            <a:spLocks noGrp="1" noChangeArrowheads="1"/>
          </p:cNvSpPr>
          <p:nvPr>
            <p:ph type="body" idx="1"/>
          </p:nvPr>
        </p:nvSpPr>
        <p:spPr/>
        <p:txBody>
          <a:bodyPr/>
          <a:lstStyle/>
          <a:p>
            <a:pPr>
              <a:lnSpc>
                <a:spcPct val="90000"/>
              </a:lnSpc>
              <a:buClr>
                <a:srgbClr val="FFFF66"/>
              </a:buClr>
              <a:buFont typeface="Wingdings 3" pitchFamily="18" charset="2"/>
              <a:buChar char="â"/>
            </a:pPr>
            <a:r>
              <a:rPr lang="en-US">
                <a:solidFill>
                  <a:srgbClr val="FFFFFF"/>
                </a:solidFill>
                <a:latin typeface="Arial" charset="0"/>
              </a:rPr>
              <a:t>Rather than attempting to change emotions by changing behavior or cognitions, AMST seeks to regulate emotions more directly, by employing the same modalities the system uses in development:  images, memories, sensations, and affects.  </a:t>
            </a:r>
          </a:p>
          <a:p>
            <a:pPr>
              <a:lnSpc>
                <a:spcPct val="90000"/>
              </a:lnSpc>
              <a:buClr>
                <a:srgbClr val="FFFF66"/>
              </a:buClr>
              <a:buFont typeface="Wingdings 3" pitchFamily="18" charset="2"/>
              <a:buChar char="â"/>
            </a:pPr>
            <a:r>
              <a:rPr lang="en-US">
                <a:solidFill>
                  <a:srgbClr val="FFFFFF"/>
                </a:solidFill>
                <a:latin typeface="Arial" charset="0"/>
              </a:rPr>
              <a:t>A departure from the basic theoretical &amp; psychotherapeutic tenets of C.B.T., where cognition assumes supremacy.</a:t>
            </a:r>
          </a:p>
          <a:p>
            <a:pPr>
              <a:lnSpc>
                <a:spcPct val="90000"/>
              </a:lnSpc>
            </a:pPr>
            <a:endParaRPr lang="en-US" sz="240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algn="ctr"/>
            <a:r>
              <a:rPr lang="en-US" sz="2800" b="1">
                <a:solidFill>
                  <a:srgbClr val="FFFFFF"/>
                </a:solidFill>
                <a:latin typeface="Arial" charset="0"/>
              </a:rPr>
              <a:t>Affect Management Skills Training (AMST)</a:t>
            </a:r>
            <a:br>
              <a:rPr lang="en-US" sz="2800" b="1">
                <a:solidFill>
                  <a:srgbClr val="FFFFFF"/>
                </a:solidFill>
                <a:latin typeface="Arial" charset="0"/>
              </a:rPr>
            </a:br>
            <a:r>
              <a:rPr lang="en-US" sz="2800" b="1">
                <a:solidFill>
                  <a:srgbClr val="FFFFFF"/>
                </a:solidFill>
                <a:latin typeface="Arial" charset="0"/>
              </a:rPr>
              <a:t>John Omaha, Ph.D. (2)</a:t>
            </a:r>
          </a:p>
        </p:txBody>
      </p:sp>
      <p:sp>
        <p:nvSpPr>
          <p:cNvPr id="202755"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Images are theorized to more directly access the neurological pathways along which affect is generated—particularly the limbic system.</a:t>
            </a:r>
          </a:p>
          <a:p>
            <a:pPr>
              <a:buClr>
                <a:srgbClr val="FFFF66"/>
              </a:buClr>
              <a:buFont typeface="Wingdings 3" pitchFamily="18" charset="2"/>
              <a:buChar char="â"/>
            </a:pPr>
            <a:r>
              <a:rPr lang="en-US">
                <a:solidFill>
                  <a:srgbClr val="FFFFFF"/>
                </a:solidFill>
                <a:latin typeface="Arial" charset="0"/>
              </a:rPr>
              <a:t>A.M.S.T. is particularly well suited for those teens whose problems with affect regulation appear to complicated by a trauma history (trauma coded affects).</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ln/>
        </p:spPr>
        <p:txBody>
          <a:bodyPr/>
          <a:lstStyle/>
          <a:p>
            <a:pPr algn="ctr"/>
            <a:r>
              <a:rPr lang="en-US" sz="3200" b="1">
                <a:solidFill>
                  <a:srgbClr val="FFFFFF"/>
                </a:solidFill>
                <a:latin typeface="Arial" charset="0"/>
              </a:rPr>
              <a:t>The Distinction Between </a:t>
            </a:r>
            <a:br>
              <a:rPr lang="en-US" sz="3200" b="1">
                <a:solidFill>
                  <a:srgbClr val="FFFFFF"/>
                </a:solidFill>
                <a:latin typeface="Arial" charset="0"/>
              </a:rPr>
            </a:br>
            <a:r>
              <a:rPr lang="en-US" sz="3200" b="1" i="1">
                <a:solidFill>
                  <a:srgbClr val="FFFFFF"/>
                </a:solidFill>
                <a:latin typeface="Arial" charset="0"/>
              </a:rPr>
              <a:t>Affects</a:t>
            </a:r>
            <a:r>
              <a:rPr lang="en-US" sz="3200" b="1">
                <a:solidFill>
                  <a:srgbClr val="FFFFFF"/>
                </a:solidFill>
                <a:latin typeface="Arial" charset="0"/>
              </a:rPr>
              <a:t> and </a:t>
            </a:r>
            <a:r>
              <a:rPr lang="en-US" sz="3200" b="1" i="1">
                <a:solidFill>
                  <a:srgbClr val="FFFFFF"/>
                </a:solidFill>
                <a:latin typeface="Arial" charset="0"/>
              </a:rPr>
              <a:t>Emotions </a:t>
            </a:r>
            <a:r>
              <a:rPr lang="en-US" sz="3200" b="1">
                <a:solidFill>
                  <a:srgbClr val="FFFFFF"/>
                </a:solidFill>
                <a:latin typeface="Arial" charset="0"/>
              </a:rPr>
              <a:t>(1)</a:t>
            </a:r>
          </a:p>
        </p:txBody>
      </p:sp>
      <p:sp>
        <p:nvSpPr>
          <p:cNvPr id="176131" name="Rectangle 3"/>
          <p:cNvSpPr>
            <a:spLocks noGrp="1" noChangeArrowheads="1"/>
          </p:cNvSpPr>
          <p:nvPr>
            <p:ph type="body" idx="1"/>
          </p:nvPr>
        </p:nvSpPr>
        <p:spPr/>
        <p:txBody>
          <a:bodyPr/>
          <a:lstStyle/>
          <a:p>
            <a:pPr>
              <a:lnSpc>
                <a:spcPct val="90000"/>
              </a:lnSpc>
              <a:buClr>
                <a:srgbClr val="FFFF66"/>
              </a:buClr>
              <a:buFont typeface="Wingdings 3" pitchFamily="18" charset="2"/>
              <a:buChar char="â"/>
            </a:pPr>
            <a:r>
              <a:rPr lang="en-US">
                <a:effectLst/>
                <a:latin typeface="Arial" charset="0"/>
              </a:rPr>
              <a:t> </a:t>
            </a:r>
            <a:r>
              <a:rPr lang="en-US">
                <a:solidFill>
                  <a:srgbClr val="FFFFFF"/>
                </a:solidFill>
                <a:effectLst/>
                <a:latin typeface="Arial" charset="0"/>
              </a:rPr>
              <a:t>“Affect is biology, emotion is biography” (Nathanson)</a:t>
            </a:r>
          </a:p>
          <a:p>
            <a:pPr>
              <a:lnSpc>
                <a:spcPct val="90000"/>
              </a:lnSpc>
              <a:buClr>
                <a:srgbClr val="FFFF66"/>
              </a:buClr>
              <a:buFont typeface="Wingdings 3" pitchFamily="18" charset="2"/>
              <a:buChar char="â"/>
            </a:pPr>
            <a:r>
              <a:rPr lang="en-US">
                <a:solidFill>
                  <a:srgbClr val="FFFFFF"/>
                </a:solidFill>
                <a:effectLst/>
                <a:latin typeface="Arial" charset="0"/>
              </a:rPr>
              <a:t> The nine hard-wired affects (Omaha): </a:t>
            </a:r>
          </a:p>
          <a:p>
            <a:pPr>
              <a:lnSpc>
                <a:spcPct val="90000"/>
              </a:lnSpc>
              <a:buClr>
                <a:srgbClr val="FFFF66"/>
              </a:buClr>
              <a:buFont typeface="Wingdings 3" pitchFamily="18" charset="2"/>
              <a:buNone/>
            </a:pPr>
            <a:r>
              <a:rPr lang="en-US">
                <a:solidFill>
                  <a:srgbClr val="FFFFFF"/>
                </a:solidFill>
                <a:effectLst/>
                <a:latin typeface="Arial" charset="0"/>
              </a:rPr>
              <a:t>1) anxiety, 2) sadness, 3) anger,          </a:t>
            </a:r>
          </a:p>
          <a:p>
            <a:pPr>
              <a:lnSpc>
                <a:spcPct val="90000"/>
              </a:lnSpc>
              <a:buClr>
                <a:srgbClr val="FFFF66"/>
              </a:buClr>
              <a:buFont typeface="Wingdings 3" pitchFamily="18" charset="2"/>
              <a:buNone/>
            </a:pPr>
            <a:r>
              <a:rPr lang="en-US">
                <a:solidFill>
                  <a:srgbClr val="FFFFFF"/>
                </a:solidFill>
                <a:effectLst/>
                <a:latin typeface="Arial" charset="0"/>
              </a:rPr>
              <a:t>4) shame, 5) disgust, 6) surprise-startle, </a:t>
            </a:r>
          </a:p>
          <a:p>
            <a:pPr>
              <a:lnSpc>
                <a:spcPct val="90000"/>
              </a:lnSpc>
              <a:buClr>
                <a:srgbClr val="FFFF66"/>
              </a:buClr>
              <a:buFont typeface="Wingdings 3" pitchFamily="18" charset="2"/>
              <a:buNone/>
            </a:pPr>
            <a:r>
              <a:rPr lang="en-US">
                <a:solidFill>
                  <a:srgbClr val="FFFFFF"/>
                </a:solidFill>
                <a:effectLst/>
                <a:latin typeface="Arial" charset="0"/>
              </a:rPr>
              <a:t>7) yearning, 8) interest-excitement,     </a:t>
            </a:r>
          </a:p>
          <a:p>
            <a:pPr>
              <a:lnSpc>
                <a:spcPct val="90000"/>
              </a:lnSpc>
              <a:buClr>
                <a:srgbClr val="FFFF66"/>
              </a:buClr>
              <a:buFont typeface="Wingdings 3" pitchFamily="18" charset="2"/>
              <a:buNone/>
            </a:pPr>
            <a:r>
              <a:rPr lang="en-US">
                <a:solidFill>
                  <a:srgbClr val="FFFFFF"/>
                </a:solidFill>
                <a:effectLst/>
                <a:latin typeface="Arial" charset="0"/>
              </a:rPr>
              <a:t>9) enjoyment-joy  (see Worksheet #1,</a:t>
            </a:r>
          </a:p>
          <a:p>
            <a:pPr>
              <a:lnSpc>
                <a:spcPct val="90000"/>
              </a:lnSpc>
              <a:buClr>
                <a:srgbClr val="FFFF66"/>
              </a:buClr>
              <a:buFont typeface="Wingdings 3" pitchFamily="18" charset="2"/>
              <a:buNone/>
            </a:pPr>
            <a:r>
              <a:rPr lang="en-US">
                <a:solidFill>
                  <a:srgbClr val="FFFFFF"/>
                </a:solidFill>
                <a:latin typeface="Arial" charset="0"/>
              </a:rPr>
              <a:t>A.M.S.T.-Teen Sample Tracking Sheet)</a:t>
            </a:r>
          </a:p>
          <a:p>
            <a:pPr>
              <a:lnSpc>
                <a:spcPct val="90000"/>
              </a:lnSpc>
              <a:buFont typeface="Monotype Sorts" pitchFamily="2" charset="2"/>
              <a:buNone/>
            </a:pPr>
            <a:endParaRPr lang="en-US" sz="2400">
              <a:solidFill>
                <a:srgbClr val="FFFFFF"/>
              </a:solidFill>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ctr"/>
            <a:r>
              <a:rPr lang="en-US" sz="3200" b="1">
                <a:solidFill>
                  <a:srgbClr val="FFFFFF"/>
                </a:solidFill>
                <a:latin typeface="Arial" charset="0"/>
              </a:rPr>
              <a:t>The Distinction Between </a:t>
            </a:r>
            <a:br>
              <a:rPr lang="en-US" sz="3200" b="1">
                <a:solidFill>
                  <a:srgbClr val="FFFFFF"/>
                </a:solidFill>
                <a:latin typeface="Arial" charset="0"/>
              </a:rPr>
            </a:br>
            <a:r>
              <a:rPr lang="en-US" sz="3200" b="1" i="1">
                <a:solidFill>
                  <a:srgbClr val="FFFFFF"/>
                </a:solidFill>
                <a:latin typeface="Arial" charset="0"/>
              </a:rPr>
              <a:t>Affects</a:t>
            </a:r>
            <a:r>
              <a:rPr lang="en-US" sz="3200" b="1">
                <a:solidFill>
                  <a:srgbClr val="FFFFFF"/>
                </a:solidFill>
                <a:latin typeface="Arial" charset="0"/>
              </a:rPr>
              <a:t> and </a:t>
            </a:r>
            <a:r>
              <a:rPr lang="en-US" sz="3200" b="1" i="1">
                <a:solidFill>
                  <a:srgbClr val="FFFFFF"/>
                </a:solidFill>
                <a:latin typeface="Arial" charset="0"/>
              </a:rPr>
              <a:t>Emotions </a:t>
            </a:r>
            <a:r>
              <a:rPr lang="en-US" sz="3200" b="1">
                <a:solidFill>
                  <a:srgbClr val="FFFFFF"/>
                </a:solidFill>
                <a:latin typeface="Arial" charset="0"/>
              </a:rPr>
              <a:t>(2)</a:t>
            </a:r>
          </a:p>
        </p:txBody>
      </p:sp>
      <p:sp>
        <p:nvSpPr>
          <p:cNvPr id="203779" name="Rectangle 3"/>
          <p:cNvSpPr>
            <a:spLocks noGrp="1" noChangeArrowheads="1"/>
          </p:cNvSpPr>
          <p:nvPr>
            <p:ph type="body" idx="1"/>
          </p:nvPr>
        </p:nvSpPr>
        <p:spPr/>
        <p:txBody>
          <a:bodyPr/>
          <a:lstStyle/>
          <a:p>
            <a:pPr>
              <a:lnSpc>
                <a:spcPct val="80000"/>
              </a:lnSpc>
              <a:buClr>
                <a:srgbClr val="FFFF66"/>
              </a:buClr>
              <a:buFont typeface="Wingdings 3" pitchFamily="18" charset="2"/>
              <a:buChar char="â"/>
            </a:pPr>
            <a:r>
              <a:rPr lang="en-US">
                <a:solidFill>
                  <a:srgbClr val="FFFFFF"/>
                </a:solidFill>
                <a:effectLst/>
                <a:latin typeface="Arial" charset="0"/>
              </a:rPr>
              <a:t>Hard-wired affects can combine with each other, with cognitions, with appraisals, with memories, and with images to produce a range of emotions, each with a unique set of sensations that identify it (Omaha, J.)</a:t>
            </a:r>
          </a:p>
          <a:p>
            <a:pPr>
              <a:lnSpc>
                <a:spcPct val="80000"/>
              </a:lnSpc>
              <a:buClr>
                <a:srgbClr val="FFFF66"/>
              </a:buClr>
              <a:buFont typeface="Wingdings 3" pitchFamily="18" charset="2"/>
              <a:buChar char="â"/>
            </a:pPr>
            <a:r>
              <a:rPr lang="en-US">
                <a:solidFill>
                  <a:srgbClr val="FFFFFF"/>
                </a:solidFill>
                <a:effectLst/>
                <a:latin typeface="Arial" charset="0"/>
              </a:rPr>
              <a:t>Consistent with this terminology, the ultimate goal of the AMST protocol is </a:t>
            </a:r>
            <a:r>
              <a:rPr lang="en-US" i="1">
                <a:solidFill>
                  <a:srgbClr val="FFFFFF"/>
                </a:solidFill>
                <a:effectLst/>
                <a:latin typeface="Arial" charset="0"/>
              </a:rPr>
              <a:t>affect regulation</a:t>
            </a:r>
            <a:r>
              <a:rPr lang="en-US">
                <a:solidFill>
                  <a:srgbClr val="FFFFFF"/>
                </a:solidFill>
                <a:effectLst/>
                <a:latin typeface="Arial" charset="0"/>
              </a:rPr>
              <a:t> rather than </a:t>
            </a:r>
            <a:r>
              <a:rPr lang="en-US" i="1">
                <a:solidFill>
                  <a:srgbClr val="FFFFFF"/>
                </a:solidFill>
                <a:effectLst/>
                <a:latin typeface="Arial" charset="0"/>
              </a:rPr>
              <a:t>emotion regulation, </a:t>
            </a:r>
            <a:r>
              <a:rPr lang="en-US">
                <a:solidFill>
                  <a:srgbClr val="FFFFFF"/>
                </a:solidFill>
                <a:effectLst/>
                <a:latin typeface="Arial" charset="0"/>
              </a:rPr>
              <a:t>although in practice this distinction need not be explicitly stated.</a:t>
            </a:r>
            <a:r>
              <a:rPr lang="en-US">
                <a:latin typeface="Arial" charset="0"/>
              </a:rPr>
              <a:t> </a:t>
            </a:r>
          </a:p>
          <a:p>
            <a:pPr>
              <a:lnSpc>
                <a:spcPct val="80000"/>
              </a:lnSpc>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026"/>
          <p:cNvSpPr>
            <a:spLocks noGrp="1" noChangeArrowheads="1"/>
          </p:cNvSpPr>
          <p:nvPr>
            <p:ph type="title"/>
          </p:nvPr>
        </p:nvSpPr>
        <p:spPr/>
        <p:txBody>
          <a:bodyPr/>
          <a:lstStyle/>
          <a:p>
            <a:r>
              <a:rPr lang="en-US" sz="3200" b="1">
                <a:solidFill>
                  <a:srgbClr val="FFFFFF"/>
                </a:solidFill>
                <a:latin typeface="Arial" charset="0"/>
              </a:rPr>
              <a:t>Primary vs. Secondary Emotions (1)</a:t>
            </a:r>
          </a:p>
        </p:txBody>
      </p:sp>
      <p:sp>
        <p:nvSpPr>
          <p:cNvPr id="107523" name="Rectangle 1027"/>
          <p:cNvSpPr>
            <a:spLocks noGrp="1" noChangeArrowheads="1"/>
          </p:cNvSpPr>
          <p:nvPr>
            <p:ph type="body" idx="1"/>
          </p:nvPr>
        </p:nvSpPr>
        <p:spPr/>
        <p:txBody>
          <a:bodyPr/>
          <a:lstStyle/>
          <a:p>
            <a:pPr marL="609600" indent="-609600" algn="just">
              <a:buClr>
                <a:srgbClr val="FFFF66"/>
              </a:buClr>
              <a:buFont typeface="Wingdings 3" pitchFamily="18" charset="2"/>
              <a:buChar char="â"/>
            </a:pPr>
            <a:r>
              <a:rPr lang="en-US">
                <a:solidFill>
                  <a:srgbClr val="FFFFFF"/>
                </a:solidFill>
                <a:latin typeface="Arial" charset="0"/>
              </a:rPr>
              <a:t>Primary emotions: the most immediate reaction to an event contains adaptive motivational info. re: event's meaning.</a:t>
            </a:r>
          </a:p>
          <a:p>
            <a:pPr marL="609600" indent="-609600" algn="just">
              <a:buClr>
                <a:srgbClr val="FFFF66"/>
              </a:buClr>
              <a:buFont typeface="Wingdings 3" pitchFamily="18" charset="2"/>
              <a:buChar char="â"/>
            </a:pPr>
            <a:r>
              <a:rPr lang="en-US">
                <a:solidFill>
                  <a:srgbClr val="FFFFFF"/>
                </a:solidFill>
                <a:latin typeface="Arial" charset="0"/>
              </a:rPr>
              <a:t>Primary emotions are the bearers of what is valid or undistorted in the person's reaction. </a:t>
            </a:r>
          </a:p>
          <a:p>
            <a:pPr marL="609600" indent="-609600" algn="just">
              <a:buClr>
                <a:srgbClr val="FFFF66"/>
              </a:buClr>
              <a:buFont typeface="Wingdings 3" pitchFamily="18" charset="2"/>
              <a:buChar char="â"/>
            </a:pPr>
            <a:r>
              <a:rPr lang="en-US">
                <a:solidFill>
                  <a:srgbClr val="FFFFFF"/>
                </a:solidFill>
                <a:latin typeface="Arial" charset="0"/>
              </a:rPr>
              <a:t>Secondary emotions: reactions to or against primary emotions; often include distorted cognitive appraisals.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026"/>
          <p:cNvSpPr>
            <a:spLocks noGrp="1" noChangeArrowheads="1"/>
          </p:cNvSpPr>
          <p:nvPr>
            <p:ph type="title"/>
          </p:nvPr>
        </p:nvSpPr>
        <p:spPr/>
        <p:txBody>
          <a:bodyPr/>
          <a:lstStyle/>
          <a:p>
            <a:r>
              <a:rPr lang="en-US" sz="3200" b="1">
                <a:solidFill>
                  <a:srgbClr val="FFFFFF"/>
                </a:solidFill>
                <a:latin typeface="Arial" charset="0"/>
              </a:rPr>
              <a:t>Primary vs. Secondary Emotions (2)</a:t>
            </a:r>
          </a:p>
        </p:txBody>
      </p:sp>
      <p:sp>
        <p:nvSpPr>
          <p:cNvPr id="108547" name="Rectangle 1027"/>
          <p:cNvSpPr>
            <a:spLocks noGrp="1" noChangeArrowheads="1"/>
          </p:cNvSpPr>
          <p:nvPr>
            <p:ph type="body" idx="1"/>
          </p:nvPr>
        </p:nvSpPr>
        <p:spPr/>
        <p:txBody>
          <a:bodyPr/>
          <a:lstStyle/>
          <a:p>
            <a:pPr lvl="1">
              <a:buClr>
                <a:srgbClr val="FFFF66"/>
              </a:buClr>
              <a:buFont typeface="Wingdings 3" pitchFamily="18" charset="2"/>
              <a:buChar char="â"/>
            </a:pPr>
            <a:r>
              <a:rPr lang="en-US" sz="3200">
                <a:solidFill>
                  <a:srgbClr val="FFFFFF"/>
                </a:solidFill>
                <a:latin typeface="Arial" charset="0"/>
              </a:rPr>
              <a:t>Secondary emotions inhibit or block the experience and expression of primary emotions.</a:t>
            </a:r>
          </a:p>
          <a:p>
            <a:pPr lvl="1">
              <a:buClr>
                <a:srgbClr val="FFFF66"/>
              </a:buClr>
              <a:buFont typeface="Wingdings 3" pitchFamily="18" charset="2"/>
              <a:buChar char="â"/>
            </a:pPr>
            <a:r>
              <a:rPr lang="en-US" sz="3200">
                <a:solidFill>
                  <a:srgbClr val="FFFFFF"/>
                </a:solidFill>
                <a:latin typeface="Arial" charset="0"/>
              </a:rPr>
              <a:t>Secondary emotions often motivate behaviors that have destructive consequences</a:t>
            </a:r>
          </a:p>
          <a:p>
            <a:pPr lvl="1">
              <a:buClr>
                <a:srgbClr val="FFFF66"/>
              </a:buClr>
              <a:buFont typeface="Wingdings 3" pitchFamily="18" charset="2"/>
              <a:buChar char="â"/>
            </a:pPr>
            <a:r>
              <a:rPr lang="en-US" sz="3200">
                <a:solidFill>
                  <a:srgbClr val="FFFFFF"/>
                </a:solidFill>
                <a:latin typeface="Arial" charset="0"/>
              </a:rPr>
              <a:t>All emotions may function as either primary or secondary emotions, or even as both at once-- eg fear of fear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026"/>
          <p:cNvSpPr>
            <a:spLocks noGrp="1" noChangeArrowheads="1"/>
          </p:cNvSpPr>
          <p:nvPr>
            <p:ph type="title"/>
          </p:nvPr>
        </p:nvSpPr>
        <p:spPr/>
        <p:txBody>
          <a:bodyPr/>
          <a:lstStyle/>
          <a:p>
            <a:pPr algn="ctr"/>
            <a:r>
              <a:rPr lang="en-US" sz="3600" b="1">
                <a:solidFill>
                  <a:srgbClr val="FFFFFF"/>
                </a:solidFill>
                <a:latin typeface="Arial" charset="0"/>
              </a:rPr>
              <a:t>The Shame-Rage Spiral in Teens</a:t>
            </a:r>
            <a:endParaRPr lang="en-US" sz="3600">
              <a:solidFill>
                <a:srgbClr val="FFFFFF"/>
              </a:solidFill>
              <a:latin typeface="Arial" charset="0"/>
            </a:endParaRPr>
          </a:p>
        </p:txBody>
      </p:sp>
      <p:sp>
        <p:nvSpPr>
          <p:cNvPr id="109571" name="Rectangle 1027"/>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Anger is often a secondary emotion displacing a primary emotion (shame) that has not been acknowledged</a:t>
            </a:r>
          </a:p>
          <a:p>
            <a:pPr>
              <a:buClr>
                <a:srgbClr val="FFFF66"/>
              </a:buClr>
              <a:buFont typeface="Wingdings 3" pitchFamily="18" charset="2"/>
              <a:buChar char="â"/>
            </a:pPr>
            <a:r>
              <a:rPr lang="en-US">
                <a:solidFill>
                  <a:srgbClr val="FFFFFF"/>
                </a:solidFill>
                <a:latin typeface="Arial" charset="0"/>
              </a:rPr>
              <a:t>Adolescence is a minefield for shame and its variants, which range from mild embarrassment to mortified humiliation. </a:t>
            </a:r>
          </a:p>
          <a:p>
            <a:pPr>
              <a:buClr>
                <a:srgbClr val="FFFF66"/>
              </a:buClr>
              <a:buFont typeface="Wingdings 3" pitchFamily="18" charset="2"/>
              <a:buChar char="â"/>
            </a:pPr>
            <a:r>
              <a:rPr lang="en-US">
                <a:solidFill>
                  <a:srgbClr val="FFFFFF"/>
                </a:solidFill>
                <a:latin typeface="Arial" charset="0"/>
              </a:rPr>
              <a:t>The shame-rage spiral operates intrapersonally and interpersonally, often at the same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sz="2800" b="1">
                <a:solidFill>
                  <a:srgbClr val="FFFFFF"/>
                </a:solidFill>
                <a:latin typeface="Arial" charset="0"/>
              </a:rPr>
              <a:t>Interpersonal Neurobiology: 3 Principles</a:t>
            </a:r>
            <a:r>
              <a:rPr lang="en-US" sz="3600"/>
              <a:t> </a:t>
            </a:r>
          </a:p>
        </p:txBody>
      </p:sp>
      <p:sp>
        <p:nvSpPr>
          <p:cNvPr id="159747" name="Rectangle 3"/>
          <p:cNvSpPr>
            <a:spLocks noGrp="1" noChangeArrowheads="1"/>
          </p:cNvSpPr>
          <p:nvPr>
            <p:ph type="body" idx="1"/>
          </p:nvPr>
        </p:nvSpPr>
        <p:spPr/>
        <p:txBody>
          <a:bodyPr/>
          <a:lstStyle/>
          <a:p>
            <a:pPr>
              <a:lnSpc>
                <a:spcPct val="90000"/>
              </a:lnSpc>
              <a:buClr>
                <a:srgbClr val="FFFF66"/>
              </a:buClr>
              <a:buFont typeface="Wingdings 3" pitchFamily="18" charset="2"/>
              <a:buChar char="â"/>
            </a:pPr>
            <a:r>
              <a:rPr lang="en-US">
                <a:solidFill>
                  <a:srgbClr val="FFFFFF"/>
                </a:solidFill>
                <a:latin typeface="Arial" charset="0"/>
              </a:rPr>
              <a:t>1. The growth of the brain occurs in critical periods and is experience dependent</a:t>
            </a:r>
          </a:p>
          <a:p>
            <a:pPr>
              <a:lnSpc>
                <a:spcPct val="90000"/>
              </a:lnSpc>
              <a:buClr>
                <a:srgbClr val="FFFF66"/>
              </a:buClr>
              <a:buFont typeface="Wingdings 3" pitchFamily="18" charset="2"/>
              <a:buChar char="â"/>
            </a:pPr>
            <a:r>
              <a:rPr lang="en-US">
                <a:solidFill>
                  <a:srgbClr val="FFFFFF"/>
                </a:solidFill>
                <a:latin typeface="Arial" charset="0"/>
              </a:rPr>
              <a:t>2.  Affect Regulation is a fundamental    by-product of how a secure attachment benefits neurological development</a:t>
            </a:r>
          </a:p>
          <a:p>
            <a:pPr>
              <a:lnSpc>
                <a:spcPct val="90000"/>
              </a:lnSpc>
              <a:buClr>
                <a:srgbClr val="FFFF66"/>
              </a:buClr>
              <a:buFont typeface="Wingdings 3" pitchFamily="18" charset="2"/>
              <a:buChar char="â"/>
            </a:pPr>
            <a:r>
              <a:rPr lang="en-US">
                <a:solidFill>
                  <a:srgbClr val="FFFFFF"/>
                </a:solidFill>
                <a:latin typeface="Arial" charset="0"/>
              </a:rPr>
              <a:t>3. Effective psychotherapy transforms neurobiology through the mirror neuron system and other mechanisms of neural plasticity</a:t>
            </a:r>
            <a:r>
              <a:rPr lang="en-US">
                <a:latin typeface="Arial"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sz="2800" b="1">
                <a:solidFill>
                  <a:srgbClr val="FFFFFF"/>
                </a:solidFill>
                <a:latin typeface="Arial" charset="0"/>
              </a:rPr>
              <a:t>The Vitality Affects: Yearning-Longing, Enjoyment-Joy, &amp; Interest-Excitement (1)</a:t>
            </a:r>
          </a:p>
        </p:txBody>
      </p:sp>
      <p:sp>
        <p:nvSpPr>
          <p:cNvPr id="178179"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Yearning or longing for nurture from caregivers often underlies the more common presenting affects of anger and sadness (i.e. yearning is often the primary affect; also affects addictions).</a:t>
            </a:r>
          </a:p>
          <a:p>
            <a:pPr>
              <a:buClr>
                <a:srgbClr val="FFFF66"/>
              </a:buClr>
              <a:buFont typeface="Wingdings 3" pitchFamily="18" charset="2"/>
              <a:buChar char="â"/>
            </a:pPr>
            <a:r>
              <a:rPr lang="en-US">
                <a:solidFill>
                  <a:srgbClr val="FFFFFF"/>
                </a:solidFill>
                <a:latin typeface="Arial" charset="0"/>
              </a:rPr>
              <a:t>In psychotherapy, teens will usually not become aware of their yearning affect until their secondary sadness or anger has been recognized &amp; regulated.</a:t>
            </a:r>
          </a:p>
          <a:p>
            <a:endParaRPr lang="en-US">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sz="2800" b="1">
                <a:solidFill>
                  <a:srgbClr val="FFFFFF"/>
                </a:solidFill>
                <a:latin typeface="Arial" charset="0"/>
              </a:rPr>
              <a:t>The Vitality Affects: Yearning-Longing, Enjoyment-Joy, &amp; Interest-Excitement (2)</a:t>
            </a:r>
          </a:p>
        </p:txBody>
      </p:sp>
      <p:sp>
        <p:nvSpPr>
          <p:cNvPr id="206851" name="Rectangle 3"/>
          <p:cNvSpPr>
            <a:spLocks noGrp="1" noChangeArrowheads="1"/>
          </p:cNvSpPr>
          <p:nvPr>
            <p:ph type="body" idx="1"/>
          </p:nvPr>
        </p:nvSpPr>
        <p:spPr>
          <a:xfrm>
            <a:off x="609600" y="1676400"/>
            <a:ext cx="7772400" cy="4114800"/>
          </a:xfrm>
        </p:spPr>
        <p:txBody>
          <a:bodyPr/>
          <a:lstStyle/>
          <a:p>
            <a:pPr>
              <a:buClr>
                <a:srgbClr val="FFFF66"/>
              </a:buClr>
              <a:buFont typeface="Wingdings 3" pitchFamily="18" charset="2"/>
              <a:buChar char="â"/>
            </a:pPr>
            <a:r>
              <a:rPr lang="en-US">
                <a:solidFill>
                  <a:srgbClr val="FFFFFF"/>
                </a:solidFill>
                <a:latin typeface="Arial" charset="0"/>
              </a:rPr>
              <a:t>Enjoyment-joy is the affect that is elicited when our yearning for connection is rewarded. </a:t>
            </a:r>
          </a:p>
          <a:p>
            <a:pPr>
              <a:buClr>
                <a:srgbClr val="FFFF66"/>
              </a:buClr>
              <a:buFont typeface="Wingdings 3" pitchFamily="18" charset="2"/>
              <a:buChar char="â"/>
            </a:pPr>
            <a:r>
              <a:rPr lang="en-US">
                <a:solidFill>
                  <a:srgbClr val="FFFFFF"/>
                </a:solidFill>
                <a:latin typeface="Arial" charset="0"/>
              </a:rPr>
              <a:t>Joyfulness between infant &amp; caregiver provides some of the essential experiences required to optimize the neurological developments upon which the affect regulation system is built.</a:t>
            </a:r>
          </a:p>
          <a:p>
            <a:pPr>
              <a:buClr>
                <a:srgbClr val="FFFF66"/>
              </a:buClr>
              <a:buFont typeface="Wingdings 3" pitchFamily="18" charset="2"/>
              <a:buChar char="â"/>
            </a:pPr>
            <a:r>
              <a:rPr lang="en-US">
                <a:solidFill>
                  <a:srgbClr val="FFFFFF"/>
                </a:solidFill>
                <a:latin typeface="Arial" charset="0"/>
              </a:rPr>
              <a:t>Interest-excitement: The foundation of motivation (at deficit in depression)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algn="ctr"/>
            <a:r>
              <a:rPr lang="en-US" sz="3200" b="1">
                <a:solidFill>
                  <a:srgbClr val="FFFFFF"/>
                </a:solidFill>
                <a:latin typeface="Arial" charset="0"/>
              </a:rPr>
              <a:t>Disgust: How Biology </a:t>
            </a:r>
            <a:br>
              <a:rPr lang="en-US" sz="3200" b="1">
                <a:solidFill>
                  <a:srgbClr val="FFFFFF"/>
                </a:solidFill>
                <a:latin typeface="Arial" charset="0"/>
              </a:rPr>
            </a:br>
            <a:r>
              <a:rPr lang="en-US" sz="3200" b="1">
                <a:solidFill>
                  <a:srgbClr val="FFFFFF"/>
                </a:solidFill>
                <a:latin typeface="Arial" charset="0"/>
              </a:rPr>
              <a:t>Becomes Biography (1)</a:t>
            </a:r>
          </a:p>
        </p:txBody>
      </p:sp>
      <p:sp>
        <p:nvSpPr>
          <p:cNvPr id="180227" name="Rectangle 3"/>
          <p:cNvSpPr>
            <a:spLocks noGrp="1" noChangeArrowheads="1"/>
          </p:cNvSpPr>
          <p:nvPr>
            <p:ph type="body" idx="1"/>
          </p:nvPr>
        </p:nvSpPr>
        <p:spPr/>
        <p:txBody>
          <a:bodyPr/>
          <a:lstStyle/>
          <a:p>
            <a:pPr>
              <a:lnSpc>
                <a:spcPct val="80000"/>
              </a:lnSpc>
              <a:buFont typeface="Monotype Sorts" pitchFamily="2" charset="2"/>
              <a:buNone/>
            </a:pPr>
            <a:r>
              <a:rPr lang="en-US">
                <a:solidFill>
                  <a:srgbClr val="FFFFFF"/>
                </a:solidFill>
                <a:latin typeface="Arial" charset="0"/>
              </a:rPr>
              <a:t>   The disgust response to taste, texture, and smell is:</a:t>
            </a:r>
          </a:p>
          <a:p>
            <a:pPr>
              <a:lnSpc>
                <a:spcPct val="80000"/>
              </a:lnSpc>
              <a:buClr>
                <a:srgbClr val="FFFF66"/>
              </a:buClr>
              <a:buFont typeface="Wingdings 3" pitchFamily="18" charset="2"/>
              <a:buChar char="â"/>
            </a:pPr>
            <a:r>
              <a:rPr lang="en-US">
                <a:solidFill>
                  <a:srgbClr val="FFFFFF"/>
                </a:solidFill>
                <a:latin typeface="Arial" charset="0"/>
              </a:rPr>
              <a:t>1)Virtually instantaneous (mediated by the brain stem)</a:t>
            </a:r>
          </a:p>
          <a:p>
            <a:pPr>
              <a:lnSpc>
                <a:spcPct val="80000"/>
              </a:lnSpc>
              <a:buClr>
                <a:srgbClr val="FFFF66"/>
              </a:buClr>
              <a:buFont typeface="Wingdings 3" pitchFamily="18" charset="2"/>
              <a:buChar char="â"/>
            </a:pPr>
            <a:r>
              <a:rPr lang="en-US">
                <a:solidFill>
                  <a:srgbClr val="FFFFFF"/>
                </a:solidFill>
                <a:latin typeface="Arial" charset="0"/>
              </a:rPr>
              <a:t>2) Not mediated by cognitive appraisals (minimal initial neocortical activation).  </a:t>
            </a:r>
          </a:p>
          <a:p>
            <a:pPr>
              <a:lnSpc>
                <a:spcPct val="80000"/>
              </a:lnSpc>
              <a:buClr>
                <a:srgbClr val="FFFF66"/>
              </a:buClr>
              <a:buFont typeface="Wingdings 3" pitchFamily="18" charset="2"/>
              <a:buChar char="â"/>
            </a:pPr>
            <a:r>
              <a:rPr lang="en-US">
                <a:solidFill>
                  <a:srgbClr val="FFFFFF"/>
                </a:solidFill>
                <a:latin typeface="Arial" charset="0"/>
              </a:rPr>
              <a:t>3) Often involves activation of various parts of the digestive tract, from the stomach up through the esophagus, mouth, tongue, and salivary glands.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algn="ctr"/>
            <a:r>
              <a:rPr lang="en-US" sz="3200" b="1">
                <a:solidFill>
                  <a:srgbClr val="FFFFFF"/>
                </a:solidFill>
                <a:latin typeface="Arial" charset="0"/>
              </a:rPr>
              <a:t>Disgust: How Biology </a:t>
            </a:r>
            <a:br>
              <a:rPr lang="en-US" sz="3200" b="1">
                <a:solidFill>
                  <a:srgbClr val="FFFFFF"/>
                </a:solidFill>
                <a:latin typeface="Arial" charset="0"/>
              </a:rPr>
            </a:br>
            <a:r>
              <a:rPr lang="en-US" sz="3200" b="1">
                <a:solidFill>
                  <a:srgbClr val="FFFFFF"/>
                </a:solidFill>
                <a:latin typeface="Arial" charset="0"/>
              </a:rPr>
              <a:t>Becomes Biography (2)</a:t>
            </a:r>
          </a:p>
        </p:txBody>
      </p:sp>
      <p:sp>
        <p:nvSpPr>
          <p:cNvPr id="208899" name="Rectangle 3"/>
          <p:cNvSpPr>
            <a:spLocks noGrp="1" noChangeArrowheads="1"/>
          </p:cNvSpPr>
          <p:nvPr>
            <p:ph type="body" idx="1"/>
          </p:nvPr>
        </p:nvSpPr>
        <p:spPr>
          <a:xfrm>
            <a:off x="685800" y="1600200"/>
            <a:ext cx="7772400" cy="4114800"/>
          </a:xfrm>
        </p:spPr>
        <p:txBody>
          <a:bodyPr/>
          <a:lstStyle/>
          <a:p>
            <a:pPr>
              <a:buClr>
                <a:srgbClr val="FFFF66"/>
              </a:buClr>
              <a:buFont typeface="Wingdings 3" pitchFamily="18" charset="2"/>
              <a:buChar char="â"/>
            </a:pPr>
            <a:r>
              <a:rPr lang="en-US">
                <a:solidFill>
                  <a:srgbClr val="FFFFFF"/>
                </a:solidFill>
                <a:latin typeface="Arial" charset="0"/>
              </a:rPr>
              <a:t>What happens when the disgust affect is transferred to the interpersonal domain &amp; people express disgust with one another or toward specific groups?</a:t>
            </a:r>
          </a:p>
          <a:p>
            <a:pPr>
              <a:buClr>
                <a:srgbClr val="FFFF66"/>
              </a:buClr>
              <a:buFont typeface="Wingdings 3" pitchFamily="18" charset="2"/>
              <a:buChar char="â"/>
            </a:pPr>
            <a:r>
              <a:rPr lang="en-US">
                <a:solidFill>
                  <a:srgbClr val="FFFFFF"/>
                </a:solidFill>
                <a:latin typeface="Arial" charset="0"/>
              </a:rPr>
              <a:t>The phrase </a:t>
            </a:r>
            <a:r>
              <a:rPr lang="en-US" b="1">
                <a:solidFill>
                  <a:srgbClr val="FFFFFF"/>
                </a:solidFill>
                <a:latin typeface="Arial" charset="0"/>
              </a:rPr>
              <a:t>“broadcast disgust”</a:t>
            </a:r>
            <a:r>
              <a:rPr lang="en-US">
                <a:solidFill>
                  <a:srgbClr val="FFFFFF"/>
                </a:solidFill>
                <a:latin typeface="Arial" charset="0"/>
              </a:rPr>
              <a:t> describes the caregiver’s expression of disgust toward a child-- conveyed via words, tone, and facial expression.</a:t>
            </a:r>
          </a:p>
          <a:p>
            <a:pPr>
              <a:buClr>
                <a:srgbClr val="FFFF66"/>
              </a:buClr>
              <a:buFont typeface="Wingdings 3" pitchFamily="18" charset="2"/>
              <a:buChar char="â"/>
            </a:pPr>
            <a:r>
              <a:rPr lang="en-US">
                <a:solidFill>
                  <a:srgbClr val="FFFFFF"/>
                </a:solidFill>
                <a:latin typeface="Arial" charset="0"/>
              </a:rPr>
              <a:t>Disgust + Anger = Hatred; Self-Hatred</a:t>
            </a:r>
          </a:p>
          <a:p>
            <a:pPr>
              <a:buClr>
                <a:srgbClr val="FFFF66"/>
              </a:buClr>
              <a:buFont typeface="Wingdings 3" pitchFamily="18" charset="2"/>
              <a:buChar char="â"/>
            </a:pPr>
            <a:r>
              <a:rPr lang="en-US">
                <a:solidFill>
                  <a:srgbClr val="FFFFFF"/>
                </a:solidFill>
                <a:latin typeface="Arial" charset="0"/>
              </a:rPr>
              <a:t>Eating disorders include disgust affect </a:t>
            </a:r>
          </a:p>
          <a:p>
            <a:pPr>
              <a:buClr>
                <a:srgbClr val="FFFF66"/>
              </a:buClr>
              <a:buFont typeface="Wingdings 3" pitchFamily="18" charset="2"/>
              <a:buNone/>
            </a:pPr>
            <a:r>
              <a:rPr lang="en-US">
                <a:solidFill>
                  <a:srgbClr val="FFFFFF"/>
                </a:solidFill>
                <a:latin typeface="Arial" charset="0"/>
              </a:rPr>
              <a:t>   </a:t>
            </a:r>
          </a:p>
          <a:p>
            <a:endParaRPr 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algn="ctr"/>
            <a:r>
              <a:rPr lang="en-US" sz="3200">
                <a:solidFill>
                  <a:srgbClr val="FFFFFF"/>
                </a:solidFill>
                <a:latin typeface="Arial" charset="0"/>
              </a:rPr>
              <a:t>Surprise-Startle: Clinical Consequences </a:t>
            </a:r>
            <a:br>
              <a:rPr lang="en-US" sz="3200">
                <a:solidFill>
                  <a:srgbClr val="FFFFFF"/>
                </a:solidFill>
                <a:latin typeface="Arial" charset="0"/>
              </a:rPr>
            </a:br>
            <a:r>
              <a:rPr lang="en-US" sz="3200">
                <a:solidFill>
                  <a:srgbClr val="FFFFFF"/>
                </a:solidFill>
                <a:latin typeface="Arial" charset="0"/>
              </a:rPr>
              <a:t>of a Trauma Coded Affect  (1)</a:t>
            </a:r>
          </a:p>
        </p:txBody>
      </p:sp>
      <p:sp>
        <p:nvSpPr>
          <p:cNvPr id="182275" name="Rectangle 3"/>
          <p:cNvSpPr>
            <a:spLocks noGrp="1" noChangeArrowheads="1"/>
          </p:cNvSpPr>
          <p:nvPr>
            <p:ph type="body" idx="1"/>
          </p:nvPr>
        </p:nvSpPr>
        <p:spPr/>
        <p:txBody>
          <a:bodyPr/>
          <a:lstStyle/>
          <a:p>
            <a:pPr>
              <a:lnSpc>
                <a:spcPct val="90000"/>
              </a:lnSpc>
              <a:buClr>
                <a:srgbClr val="FFFF66"/>
              </a:buClr>
              <a:buFont typeface="Wingdings 3" pitchFamily="18" charset="2"/>
              <a:buChar char="â"/>
            </a:pPr>
            <a:r>
              <a:rPr lang="en-US">
                <a:solidFill>
                  <a:srgbClr val="FFFFFF"/>
                </a:solidFill>
                <a:latin typeface="Arial" charset="0"/>
              </a:rPr>
              <a:t> Surprise-Startle affect: Infants’ startle reflexes the earliest example.</a:t>
            </a:r>
          </a:p>
          <a:p>
            <a:pPr>
              <a:lnSpc>
                <a:spcPct val="90000"/>
              </a:lnSpc>
              <a:buClr>
                <a:srgbClr val="FFFF66"/>
              </a:buClr>
              <a:buFont typeface="Wingdings 3" pitchFamily="18" charset="2"/>
              <a:buChar char="â"/>
            </a:pPr>
            <a:r>
              <a:rPr lang="en-US">
                <a:solidFill>
                  <a:srgbClr val="FFFFFF"/>
                </a:solidFill>
                <a:latin typeface="Arial" charset="0"/>
              </a:rPr>
              <a:t> An affect that is “trauma coded” has been experienced repeatedly in adverse circumstances &amp; becomes neurologically encoded in ways that increase its likelihood of later being triggered by situations or relationships that may bear only a superficial similarity to the original traumatic reality.</a:t>
            </a:r>
          </a:p>
          <a:p>
            <a:pPr>
              <a:lnSpc>
                <a:spcPct val="90000"/>
              </a:lnSpc>
              <a:buClr>
                <a:srgbClr val="FFFF66"/>
              </a:buClr>
              <a:buFont typeface="Wingdings 3" pitchFamily="18" charset="2"/>
              <a:buNone/>
            </a:pPr>
            <a:endParaRPr lang="en-US">
              <a:solidFill>
                <a:srgbClr val="FFFFFF"/>
              </a:solidFill>
              <a:latin typeface="Arial" charset="0"/>
            </a:endParaRPr>
          </a:p>
          <a:p>
            <a:pPr>
              <a:lnSpc>
                <a:spcPct val="90000"/>
              </a:lnSpc>
              <a:buClr>
                <a:srgbClr val="FFFF66"/>
              </a:buClr>
              <a:buFont typeface="Wingdings 3" pitchFamily="18" charset="2"/>
              <a:buChar char="â"/>
            </a:pPr>
            <a:endParaRPr lang="en-US">
              <a:solidFill>
                <a:srgbClr val="FFFFFF"/>
              </a:solidFill>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algn="ctr"/>
            <a:r>
              <a:rPr lang="en-US" sz="3200">
                <a:solidFill>
                  <a:srgbClr val="FFFFFF"/>
                </a:solidFill>
                <a:latin typeface="Arial" charset="0"/>
              </a:rPr>
              <a:t>Surprise-Startle: Clinical Consequences </a:t>
            </a:r>
            <a:br>
              <a:rPr lang="en-US" sz="3200">
                <a:solidFill>
                  <a:srgbClr val="FFFFFF"/>
                </a:solidFill>
                <a:latin typeface="Arial" charset="0"/>
              </a:rPr>
            </a:br>
            <a:r>
              <a:rPr lang="en-US" sz="3200">
                <a:solidFill>
                  <a:srgbClr val="FFFFFF"/>
                </a:solidFill>
                <a:latin typeface="Arial" charset="0"/>
              </a:rPr>
              <a:t>of a Trauma Coded Affect (2)</a:t>
            </a:r>
          </a:p>
        </p:txBody>
      </p:sp>
      <p:sp>
        <p:nvSpPr>
          <p:cNvPr id="210947" name="Rectangle 3"/>
          <p:cNvSpPr>
            <a:spLocks noGrp="1" noChangeArrowheads="1"/>
          </p:cNvSpPr>
          <p:nvPr>
            <p:ph type="body" idx="1"/>
          </p:nvPr>
        </p:nvSpPr>
        <p:spPr>
          <a:xfrm>
            <a:off x="685800" y="1600200"/>
            <a:ext cx="7772400" cy="4114800"/>
          </a:xfrm>
        </p:spPr>
        <p:txBody>
          <a:bodyPr/>
          <a:lstStyle/>
          <a:p>
            <a:pPr>
              <a:buClr>
                <a:srgbClr val="FFFF66"/>
              </a:buClr>
              <a:buFont typeface="Wingdings 3" pitchFamily="18" charset="2"/>
              <a:buChar char="â"/>
            </a:pPr>
            <a:r>
              <a:rPr lang="en-US">
                <a:solidFill>
                  <a:srgbClr val="FFFFFF"/>
                </a:solidFill>
                <a:latin typeface="Arial" charset="0"/>
              </a:rPr>
              <a:t>Surprise-startle has a greater chance of becoming “trauma-coded” when the person has low threshold for this affect (hard-wired affects have genetically determined thresholds for being evoked– differences in temperament). </a:t>
            </a:r>
          </a:p>
          <a:p>
            <a:pPr>
              <a:buClr>
                <a:srgbClr val="FFFF66"/>
              </a:buClr>
              <a:buFont typeface="Wingdings 3" pitchFamily="18" charset="2"/>
              <a:buChar char="â"/>
            </a:pPr>
            <a:r>
              <a:rPr lang="en-US">
                <a:solidFill>
                  <a:srgbClr val="FFFFFF"/>
                </a:solidFill>
                <a:latin typeface="Arial" charset="0"/>
              </a:rPr>
              <a:t>The mind-blanking effect of startle affect may be the basis of the dissociative defenses (numbing, spacing out, exaggerated startle response in PTSD).</a:t>
            </a:r>
          </a:p>
          <a:p>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lgn="ctr"/>
            <a:r>
              <a:rPr lang="en-US" sz="2800" b="1">
                <a:solidFill>
                  <a:srgbClr val="FFFFFF"/>
                </a:solidFill>
                <a:latin typeface="Arial" charset="0"/>
              </a:rPr>
              <a:t>Emotion Recognition, Tolerance, and Regulation: The 3 Goals of A.M.S.T.-Teen</a:t>
            </a:r>
            <a:r>
              <a:rPr lang="en-US" sz="4000"/>
              <a:t> </a:t>
            </a:r>
          </a:p>
        </p:txBody>
      </p:sp>
      <p:sp>
        <p:nvSpPr>
          <p:cNvPr id="184323" name="Rectangle 3"/>
          <p:cNvSpPr>
            <a:spLocks noGrp="1" noChangeArrowheads="1"/>
          </p:cNvSpPr>
          <p:nvPr>
            <p:ph type="body" idx="1"/>
          </p:nvPr>
        </p:nvSpPr>
        <p:spPr>
          <a:xfrm>
            <a:off x="609600" y="1905000"/>
            <a:ext cx="7772400" cy="4114800"/>
          </a:xfrm>
        </p:spPr>
        <p:txBody>
          <a:bodyPr/>
          <a:lstStyle/>
          <a:p>
            <a:pPr>
              <a:buClr>
                <a:srgbClr val="FFFF66"/>
              </a:buClr>
              <a:buFont typeface="Wingdings 3" pitchFamily="18" charset="2"/>
              <a:buChar char="â"/>
            </a:pPr>
            <a:r>
              <a:rPr lang="en-US">
                <a:solidFill>
                  <a:srgbClr val="FFFFFF"/>
                </a:solidFill>
                <a:latin typeface="Arial" charset="0"/>
              </a:rPr>
              <a:t>The A.M.S.T. skills capture the main skills emphasized in D.B.T. (Dialectical Behavior Therapy): emotion recognition, distress tolerance, mindfulness, and emotion regulation</a:t>
            </a:r>
          </a:p>
          <a:p>
            <a:pPr>
              <a:buClr>
                <a:srgbClr val="FFFF66"/>
              </a:buClr>
              <a:buFont typeface="Wingdings 3" pitchFamily="18" charset="2"/>
              <a:buChar char="â"/>
            </a:pPr>
            <a:r>
              <a:rPr lang="en-US">
                <a:solidFill>
                  <a:srgbClr val="FFFFFF"/>
                </a:solidFill>
                <a:latin typeface="Arial" charset="0"/>
              </a:rPr>
              <a:t>“The purpose of these skills is to intervene in both the fast processing in the limbic system &amp; the activation of the autonomic nervous system” (Omaha, 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lgn="ctr"/>
            <a:r>
              <a:rPr lang="en-US" sz="3200" b="1">
                <a:solidFill>
                  <a:srgbClr val="FFFFFF"/>
                </a:solidFill>
                <a:latin typeface="Arial" charset="0"/>
              </a:rPr>
              <a:t>The Neurobiology of A.M.S.T.-Teen: A Detour from Taking the “Low Road” </a:t>
            </a:r>
          </a:p>
        </p:txBody>
      </p:sp>
      <p:sp>
        <p:nvSpPr>
          <p:cNvPr id="214019" name="Rectangle 3"/>
          <p:cNvSpPr>
            <a:spLocks noGrp="1" noChangeArrowheads="1"/>
          </p:cNvSpPr>
          <p:nvPr>
            <p:ph type="body" idx="1"/>
          </p:nvPr>
        </p:nvSpPr>
        <p:spPr>
          <a:xfrm>
            <a:off x="685800" y="1676400"/>
            <a:ext cx="7772400" cy="4114800"/>
          </a:xfrm>
        </p:spPr>
        <p:txBody>
          <a:bodyPr/>
          <a:lstStyle/>
          <a:p>
            <a:pPr>
              <a:buClr>
                <a:srgbClr val="FFFF66"/>
              </a:buClr>
              <a:buFont typeface="Wingdings 3" pitchFamily="18" charset="2"/>
              <a:buChar char="â"/>
            </a:pPr>
            <a:r>
              <a:rPr lang="en-US" i="1">
                <a:solidFill>
                  <a:srgbClr val="FFFFFF"/>
                </a:solidFill>
                <a:latin typeface="Arial" charset="0"/>
              </a:rPr>
              <a:t>Fast processing </a:t>
            </a:r>
            <a:r>
              <a:rPr lang="en-US">
                <a:solidFill>
                  <a:srgbClr val="FFFFFF"/>
                </a:solidFill>
                <a:latin typeface="Arial" charset="0"/>
              </a:rPr>
              <a:t>has also been called taking the</a:t>
            </a:r>
            <a:r>
              <a:rPr lang="en-US" i="1">
                <a:solidFill>
                  <a:srgbClr val="FFFFFF"/>
                </a:solidFill>
                <a:latin typeface="Arial" charset="0"/>
              </a:rPr>
              <a:t> “low road”</a:t>
            </a:r>
            <a:r>
              <a:rPr lang="en-US">
                <a:solidFill>
                  <a:srgbClr val="FFFFFF"/>
                </a:solidFill>
                <a:latin typeface="Arial" charset="0"/>
              </a:rPr>
              <a:t>, which is “the direct pathway from perceptual receptor through the thalamus to the amygdala. The thalamic pathway is fast because it is direct” (Omaha)</a:t>
            </a:r>
          </a:p>
          <a:p>
            <a:pPr>
              <a:buClr>
                <a:srgbClr val="FFFF66"/>
              </a:buClr>
              <a:buFont typeface="Wingdings 3" pitchFamily="18" charset="2"/>
              <a:buChar char="â"/>
            </a:pPr>
            <a:r>
              <a:rPr lang="en-US">
                <a:solidFill>
                  <a:srgbClr val="FFFFFF"/>
                </a:solidFill>
                <a:latin typeface="Arial" charset="0"/>
              </a:rPr>
              <a:t>A.M.S.T. skills seek to establish a parallel path that serves as a detour from the “low road” of rapid affect dysregulation</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algn="ctr"/>
            <a:r>
              <a:rPr lang="en-US" sz="2800" b="1">
                <a:solidFill>
                  <a:srgbClr val="FFFFFF"/>
                </a:solidFill>
                <a:latin typeface="Arial" charset="0"/>
              </a:rPr>
              <a:t> </a:t>
            </a:r>
            <a:r>
              <a:rPr lang="en-US" sz="3200">
                <a:solidFill>
                  <a:srgbClr val="FFFFFF"/>
                </a:solidFill>
                <a:latin typeface="Arial" charset="0"/>
              </a:rPr>
              <a:t>(1) The Positive Cognition (PC) &amp; </a:t>
            </a:r>
            <a:br>
              <a:rPr lang="en-US" sz="3200">
                <a:solidFill>
                  <a:srgbClr val="FFFFFF"/>
                </a:solidFill>
                <a:latin typeface="Arial" charset="0"/>
              </a:rPr>
            </a:br>
            <a:r>
              <a:rPr lang="en-US" sz="3200">
                <a:solidFill>
                  <a:srgbClr val="FFFFFF"/>
                </a:solidFill>
                <a:latin typeface="Arial" charset="0"/>
              </a:rPr>
              <a:t>The “Validity of Cognition Scale” (VoC)</a:t>
            </a:r>
          </a:p>
        </p:txBody>
      </p:sp>
      <p:sp>
        <p:nvSpPr>
          <p:cNvPr id="186371"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The Positive Cognition (PC) is an affirmation developed at the end of each AMST skill– e.g. “I’m learning how to decrease my angry feelings”</a:t>
            </a:r>
          </a:p>
          <a:p>
            <a:pPr>
              <a:buClr>
                <a:srgbClr val="FFFF66"/>
              </a:buClr>
              <a:buFont typeface="Wingdings 3" pitchFamily="18" charset="2"/>
              <a:buChar char="â"/>
            </a:pPr>
            <a:r>
              <a:rPr lang="en-US">
                <a:solidFill>
                  <a:srgbClr val="FFFFFF"/>
                </a:solidFill>
                <a:latin typeface="Arial" charset="0"/>
              </a:rPr>
              <a:t>Purpose of the PC is to link adaptive cognitions with images, sensations, &amp; affects to build self structure (to connect the neurological low and high roads).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ctr"/>
            <a:r>
              <a:rPr lang="en-US" sz="3200">
                <a:solidFill>
                  <a:srgbClr val="FFFFFF"/>
                </a:solidFill>
                <a:latin typeface="Arial" charset="0"/>
              </a:rPr>
              <a:t>(2) The Positive Cognition (PC) &amp; </a:t>
            </a:r>
            <a:br>
              <a:rPr lang="en-US" sz="3200">
                <a:solidFill>
                  <a:srgbClr val="FFFFFF"/>
                </a:solidFill>
                <a:latin typeface="Arial" charset="0"/>
              </a:rPr>
            </a:br>
            <a:r>
              <a:rPr lang="en-US" sz="3200">
                <a:solidFill>
                  <a:srgbClr val="FFFFFF"/>
                </a:solidFill>
                <a:latin typeface="Arial" charset="0"/>
              </a:rPr>
              <a:t>The “Validity of Cognition Scale” (VoC)</a:t>
            </a:r>
          </a:p>
        </p:txBody>
      </p:sp>
      <p:sp>
        <p:nvSpPr>
          <p:cNvPr id="212995"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The “Validity of Cognition Scale” (VoC) assesses the truth of a specific PC, using a 1-7 scale where “1” is completely false and “7” is completely true. </a:t>
            </a:r>
          </a:p>
          <a:p>
            <a:pPr>
              <a:buClr>
                <a:srgbClr val="FFFF66"/>
              </a:buClr>
              <a:buFont typeface="Wingdings 3" pitchFamily="18" charset="2"/>
              <a:buChar char="â"/>
            </a:pPr>
            <a:r>
              <a:rPr lang="en-US">
                <a:solidFill>
                  <a:srgbClr val="FFFFFF"/>
                </a:solidFill>
                <a:latin typeface="Arial" charset="0"/>
              </a:rPr>
              <a:t>The VoC helps assess the teen’s progress in learning AMST skills &amp; guide the therapist’s decisions about which step to follow next in the protocol.</a:t>
            </a:r>
          </a:p>
          <a:p>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sz="2800" b="1">
                <a:solidFill>
                  <a:srgbClr val="FFFFFF"/>
                </a:solidFill>
                <a:latin typeface="Arial" charset="0"/>
              </a:rPr>
              <a:t>The growth of the brain occurs in critical periods &amp; is experience dependent   (1)</a:t>
            </a:r>
            <a:br>
              <a:rPr lang="en-US" sz="2800" b="1">
                <a:solidFill>
                  <a:srgbClr val="FFFFFF"/>
                </a:solidFill>
                <a:latin typeface="Arial" charset="0"/>
              </a:rPr>
            </a:br>
            <a:endParaRPr lang="en-US" sz="2800" b="1">
              <a:solidFill>
                <a:srgbClr val="FFFFFF"/>
              </a:solidFill>
              <a:latin typeface="Arial" charset="0"/>
            </a:endParaRPr>
          </a:p>
        </p:txBody>
      </p:sp>
      <p:sp>
        <p:nvSpPr>
          <p:cNvPr id="161795"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“From late pregnancy through the second year the brain is in a critical period of accelerated growth, a process that consumes higher amounts of energy than any other stage in the life span ….” (Schore. A)</a:t>
            </a:r>
          </a:p>
          <a:p>
            <a:pPr>
              <a:buClr>
                <a:srgbClr val="FFFF66"/>
              </a:buClr>
              <a:buFont typeface="Wingdings 3" pitchFamily="18" charset="2"/>
              <a:buChar char="â"/>
            </a:pPr>
            <a:r>
              <a:rPr lang="en-US">
                <a:solidFill>
                  <a:srgbClr val="FFFFFF"/>
                </a:solidFill>
                <a:latin typeface="Arial" charset="0"/>
              </a:rPr>
              <a:t>At birth, the neocortex is quite underdeveloped and is yet to be shaped through genetics and experience.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algn="ctr"/>
            <a:r>
              <a:rPr lang="en-US" sz="3200">
                <a:solidFill>
                  <a:srgbClr val="FFFFFF"/>
                </a:solidFill>
                <a:latin typeface="Arial" charset="0"/>
              </a:rPr>
              <a:t>AMST-Teen: Seven Essential Steps (1-3)</a:t>
            </a:r>
          </a:p>
        </p:txBody>
      </p:sp>
      <p:sp>
        <p:nvSpPr>
          <p:cNvPr id="188419" name="Rectangle 3"/>
          <p:cNvSpPr>
            <a:spLocks noGrp="1" noChangeArrowheads="1"/>
          </p:cNvSpPr>
          <p:nvPr>
            <p:ph type="body" idx="1"/>
          </p:nvPr>
        </p:nvSpPr>
        <p:spPr/>
        <p:txBody>
          <a:bodyPr/>
          <a:lstStyle/>
          <a:p>
            <a:pPr>
              <a:lnSpc>
                <a:spcPct val="80000"/>
              </a:lnSpc>
              <a:buClr>
                <a:srgbClr val="FFFF66"/>
              </a:buClr>
              <a:buFont typeface="Wingdings 3" pitchFamily="18" charset="2"/>
              <a:buChar char="â"/>
            </a:pPr>
            <a:r>
              <a:rPr lang="en-US">
                <a:solidFill>
                  <a:srgbClr val="FFFFFF"/>
                </a:solidFill>
                <a:latin typeface="Arial" charset="0"/>
              </a:rPr>
              <a:t>1. The Container: Separating from       and Storing Past Upsetting Stuff </a:t>
            </a:r>
          </a:p>
          <a:p>
            <a:pPr>
              <a:lnSpc>
                <a:spcPct val="80000"/>
              </a:lnSpc>
              <a:buClr>
                <a:srgbClr val="FFFF66"/>
              </a:buClr>
              <a:buFont typeface="Wingdings 3" pitchFamily="18" charset="2"/>
              <a:buNone/>
            </a:pPr>
            <a:r>
              <a:rPr lang="en-US">
                <a:solidFill>
                  <a:srgbClr val="FFFFFF"/>
                </a:solidFill>
                <a:latin typeface="Arial" charset="0"/>
              </a:rPr>
              <a:t>  (especially traumatic memories)</a:t>
            </a:r>
          </a:p>
          <a:p>
            <a:pPr>
              <a:lnSpc>
                <a:spcPct val="80000"/>
              </a:lnSpc>
              <a:buClr>
                <a:srgbClr val="FFFF66"/>
              </a:buClr>
              <a:buFont typeface="Wingdings 3" pitchFamily="18" charset="2"/>
              <a:buChar char="â"/>
            </a:pPr>
            <a:endParaRPr lang="en-US">
              <a:solidFill>
                <a:srgbClr val="FFFFFF"/>
              </a:solidFill>
              <a:latin typeface="Arial" charset="0"/>
            </a:endParaRPr>
          </a:p>
          <a:p>
            <a:pPr>
              <a:lnSpc>
                <a:spcPct val="80000"/>
              </a:lnSpc>
              <a:buClr>
                <a:srgbClr val="FFFF66"/>
              </a:buClr>
              <a:buFont typeface="Wingdings 3" pitchFamily="18" charset="2"/>
              <a:buChar char="â"/>
            </a:pPr>
            <a:r>
              <a:rPr lang="en-US">
                <a:solidFill>
                  <a:srgbClr val="FFFFFF"/>
                </a:solidFill>
                <a:latin typeface="Arial" charset="0"/>
              </a:rPr>
              <a:t>2. The Safe Place: Developing an Image &amp; Sensations of Safety </a:t>
            </a:r>
          </a:p>
          <a:p>
            <a:pPr>
              <a:lnSpc>
                <a:spcPct val="80000"/>
              </a:lnSpc>
              <a:buClr>
                <a:srgbClr val="FFFF66"/>
              </a:buClr>
              <a:buFont typeface="Wingdings 3" pitchFamily="18" charset="2"/>
              <a:buChar char="â"/>
            </a:pPr>
            <a:endParaRPr lang="en-US">
              <a:solidFill>
                <a:srgbClr val="FFFFFF"/>
              </a:solidFill>
              <a:latin typeface="Arial" charset="0"/>
            </a:endParaRPr>
          </a:p>
          <a:p>
            <a:pPr>
              <a:lnSpc>
                <a:spcPct val="80000"/>
              </a:lnSpc>
              <a:buClr>
                <a:srgbClr val="FFFF66"/>
              </a:buClr>
              <a:buFont typeface="Wingdings 3" pitchFamily="18" charset="2"/>
              <a:buChar char="â"/>
            </a:pPr>
            <a:r>
              <a:rPr lang="en-US">
                <a:solidFill>
                  <a:srgbClr val="FFFFFF"/>
                </a:solidFill>
                <a:latin typeface="Arial" charset="0"/>
              </a:rPr>
              <a:t>3. Sensation-Affect Identification:                       Emotion Recognition Skill (especially   for the nine hard-wired affects)</a:t>
            </a:r>
          </a:p>
          <a:p>
            <a:pPr>
              <a:lnSpc>
                <a:spcPct val="80000"/>
              </a:lnSpc>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sz="3200">
                <a:solidFill>
                  <a:srgbClr val="FFFFFF"/>
                </a:solidFill>
                <a:latin typeface="Arial" charset="0"/>
              </a:rPr>
              <a:t>AMST-Teen: Seven Essential Steps (4-7)</a:t>
            </a:r>
          </a:p>
        </p:txBody>
      </p:sp>
      <p:sp>
        <p:nvSpPr>
          <p:cNvPr id="217091"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4. Sensation as Signal for the Grounding Image: Distress Tolerance Skill</a:t>
            </a:r>
          </a:p>
          <a:p>
            <a:pPr>
              <a:buClr>
                <a:srgbClr val="FFFF66"/>
              </a:buClr>
              <a:buFont typeface="Wingdings 3" pitchFamily="18" charset="2"/>
              <a:buChar char="â"/>
            </a:pPr>
            <a:r>
              <a:rPr lang="en-US">
                <a:solidFill>
                  <a:srgbClr val="FFFFFF"/>
                </a:solidFill>
                <a:latin typeface="Arial" charset="0"/>
              </a:rPr>
              <a:t>5. Just Notice: Mindfulness                   of the Present Emotion </a:t>
            </a:r>
          </a:p>
          <a:p>
            <a:pPr>
              <a:buClr>
                <a:srgbClr val="FFFF66"/>
              </a:buClr>
              <a:buFont typeface="Wingdings 3" pitchFamily="18" charset="2"/>
              <a:buChar char="â"/>
            </a:pPr>
            <a:r>
              <a:rPr lang="en-US">
                <a:solidFill>
                  <a:srgbClr val="FFFFFF"/>
                </a:solidFill>
                <a:latin typeface="Arial" charset="0"/>
              </a:rPr>
              <a:t>6. Disposal/Releasing Imagery:       Emotion Regulation</a:t>
            </a:r>
          </a:p>
          <a:p>
            <a:pPr>
              <a:buClr>
                <a:srgbClr val="FFFF66"/>
              </a:buClr>
              <a:buFont typeface="Wingdings 3" pitchFamily="18" charset="2"/>
              <a:buChar char="â"/>
            </a:pPr>
            <a:r>
              <a:rPr lang="en-US">
                <a:solidFill>
                  <a:srgbClr val="FFFFFF"/>
                </a:solidFill>
                <a:latin typeface="Arial" charset="0"/>
              </a:rPr>
              <a:t>7. Increasing Positive Affects:           The Gauge Resource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ctr"/>
            <a:r>
              <a:rPr lang="en-US" sz="2800" b="1">
                <a:solidFill>
                  <a:srgbClr val="FFFFFF"/>
                </a:solidFill>
                <a:latin typeface="Arial" charset="0"/>
              </a:rPr>
              <a:t>A.M.S.T.-TEEN: SUMMARY OF IMAGES &amp; STEPS FOR MANAGING EMOTIONS</a:t>
            </a:r>
            <a:r>
              <a:rPr lang="en-US" sz="4000"/>
              <a:t> </a:t>
            </a:r>
          </a:p>
        </p:txBody>
      </p:sp>
      <p:sp>
        <p:nvSpPr>
          <p:cNvPr id="190467" name="Rectangle 3"/>
          <p:cNvSpPr>
            <a:spLocks noGrp="1" noChangeArrowheads="1"/>
          </p:cNvSpPr>
          <p:nvPr>
            <p:ph type="body" idx="1"/>
          </p:nvPr>
        </p:nvSpPr>
        <p:spPr/>
        <p:txBody>
          <a:bodyPr/>
          <a:lstStyle/>
          <a:p>
            <a:pPr>
              <a:lnSpc>
                <a:spcPct val="80000"/>
              </a:lnSpc>
              <a:buFont typeface="Monotype Sorts" pitchFamily="2" charset="2"/>
              <a:buNone/>
            </a:pPr>
            <a:r>
              <a:rPr lang="en-US" sz="2400" b="1">
                <a:solidFill>
                  <a:srgbClr val="FFFFFF"/>
                </a:solidFill>
                <a:latin typeface="Arial" charset="0"/>
              </a:rPr>
              <a:t>My Container is</a:t>
            </a:r>
            <a:r>
              <a:rPr lang="en-US" sz="2400">
                <a:solidFill>
                  <a:srgbClr val="FFFFFF"/>
                </a:solidFill>
                <a:latin typeface="Arial" charset="0"/>
              </a:rPr>
              <a:t>: _______________________ </a:t>
            </a:r>
          </a:p>
          <a:p>
            <a:pPr>
              <a:lnSpc>
                <a:spcPct val="80000"/>
              </a:lnSpc>
              <a:buFont typeface="Monotype Sorts" pitchFamily="2" charset="2"/>
              <a:buNone/>
            </a:pPr>
            <a:r>
              <a:rPr lang="en-US" sz="2400" b="1">
                <a:solidFill>
                  <a:srgbClr val="FFFFFF"/>
                </a:solidFill>
                <a:latin typeface="Arial" charset="0"/>
              </a:rPr>
              <a:t>My Safe Place is</a:t>
            </a:r>
            <a:r>
              <a:rPr lang="en-US" sz="2400">
                <a:solidFill>
                  <a:srgbClr val="FFFFFF"/>
                </a:solidFill>
                <a:latin typeface="Arial" charset="0"/>
              </a:rPr>
              <a:t>:_______________________ </a:t>
            </a:r>
          </a:p>
          <a:p>
            <a:pPr>
              <a:lnSpc>
                <a:spcPct val="80000"/>
              </a:lnSpc>
              <a:buFont typeface="Monotype Sorts" pitchFamily="2" charset="2"/>
              <a:buNone/>
            </a:pPr>
            <a:r>
              <a:rPr lang="en-US" sz="2400" b="1">
                <a:solidFill>
                  <a:srgbClr val="FFFFFF"/>
                </a:solidFill>
                <a:latin typeface="Arial" charset="0"/>
              </a:rPr>
              <a:t>To Teen:</a:t>
            </a:r>
            <a:r>
              <a:rPr lang="en-US" sz="2400">
                <a:solidFill>
                  <a:srgbClr val="FFFFFF"/>
                </a:solidFill>
                <a:latin typeface="Arial" charset="0"/>
              </a:rPr>
              <a:t> When you feel the first sign of a strong emotion, usually a physical sensation, immediately follow these 3 steps:</a:t>
            </a:r>
            <a:endParaRPr lang="en-US" sz="2400" b="1">
              <a:solidFill>
                <a:srgbClr val="FFFFFF"/>
              </a:solidFill>
              <a:latin typeface="Arial" charset="0"/>
            </a:endParaRPr>
          </a:p>
          <a:p>
            <a:pPr>
              <a:lnSpc>
                <a:spcPct val="80000"/>
              </a:lnSpc>
              <a:buFont typeface="Monotype Sorts" pitchFamily="2" charset="2"/>
              <a:buNone/>
            </a:pPr>
            <a:r>
              <a:rPr lang="en-US" sz="2400" b="1">
                <a:solidFill>
                  <a:srgbClr val="FFFFFF"/>
                </a:solidFill>
                <a:latin typeface="Arial" charset="0"/>
              </a:rPr>
              <a:t>1. Connect with your Grounding Image</a:t>
            </a:r>
          </a:p>
          <a:p>
            <a:pPr>
              <a:lnSpc>
                <a:spcPct val="80000"/>
              </a:lnSpc>
              <a:buFont typeface="Monotype Sorts" pitchFamily="2" charset="2"/>
              <a:buNone/>
            </a:pPr>
            <a:r>
              <a:rPr lang="en-US" sz="2400">
                <a:solidFill>
                  <a:srgbClr val="FFFFFF"/>
                </a:solidFill>
                <a:latin typeface="Arial" charset="0"/>
              </a:rPr>
              <a:t>2. </a:t>
            </a:r>
            <a:r>
              <a:rPr lang="en-US" sz="2400" b="1">
                <a:solidFill>
                  <a:srgbClr val="FFFFFF"/>
                </a:solidFill>
                <a:latin typeface="Arial" charset="0"/>
              </a:rPr>
              <a:t>Just Notice</a:t>
            </a:r>
            <a:r>
              <a:rPr lang="en-US" sz="2400">
                <a:solidFill>
                  <a:srgbClr val="FFFFFF"/>
                </a:solidFill>
                <a:latin typeface="Arial" charset="0"/>
              </a:rPr>
              <a:t> (observe &amp; list the physical sensations, thoughts, action urges, images, and memories that are part of the emotion)</a:t>
            </a:r>
            <a:endParaRPr lang="en-US" sz="2400" b="1">
              <a:solidFill>
                <a:srgbClr val="FFFFFF"/>
              </a:solidFill>
              <a:latin typeface="Arial" charset="0"/>
            </a:endParaRPr>
          </a:p>
          <a:p>
            <a:pPr>
              <a:lnSpc>
                <a:spcPct val="80000"/>
              </a:lnSpc>
              <a:buFont typeface="Monotype Sorts" pitchFamily="2" charset="2"/>
              <a:buNone/>
            </a:pPr>
            <a:r>
              <a:rPr lang="en-US" sz="2400" b="1">
                <a:solidFill>
                  <a:srgbClr val="FFFFFF"/>
                </a:solidFill>
                <a:latin typeface="Arial" charset="0"/>
              </a:rPr>
              <a:t>3. Dispose and/or Release Excess Emotion </a:t>
            </a:r>
            <a:r>
              <a:rPr lang="en-US" sz="2400">
                <a:solidFill>
                  <a:srgbClr val="FFFFFF"/>
                </a:solidFill>
                <a:latin typeface="Arial" charset="0"/>
              </a:rPr>
              <a:t>(through your disposal or releasing image)</a:t>
            </a:r>
          </a:p>
          <a:p>
            <a:pPr>
              <a:lnSpc>
                <a:spcPct val="80000"/>
              </a:lnSpc>
              <a:buFont typeface="Monotype Sorts" pitchFamily="2" charset="2"/>
              <a:buNone/>
            </a:pPr>
            <a:r>
              <a:rPr lang="en-US" sz="2400">
                <a:solidFill>
                  <a:srgbClr val="FFFFFF"/>
                </a:solidFill>
                <a:latin typeface="Arial" charset="0"/>
              </a:rPr>
              <a:t>    </a:t>
            </a:r>
            <a:r>
              <a:rPr lang="en-US" sz="2400" b="1">
                <a:solidFill>
                  <a:srgbClr val="FFFFFF"/>
                </a:solidFill>
                <a:latin typeface="Arial" charset="0"/>
              </a:rPr>
              <a:t>Repeat these 3 steps as many times as you need to decrease the emotion and help yourself make good choices about what to do next!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sz="2800" b="1">
                <a:solidFill>
                  <a:srgbClr val="FFFFFF"/>
                </a:solidFill>
                <a:latin typeface="Arial" charset="0"/>
              </a:rPr>
              <a:t>The growth of the brain occurs in critical periods &amp; is experience dependent   (2)</a:t>
            </a:r>
            <a:br>
              <a:rPr lang="en-US" sz="2800" b="1">
                <a:solidFill>
                  <a:srgbClr val="FFFFFF"/>
                </a:solidFill>
                <a:latin typeface="Arial" charset="0"/>
              </a:rPr>
            </a:br>
            <a:endParaRPr lang="en-US" sz="2800" b="1">
              <a:solidFill>
                <a:srgbClr val="FFFFFF"/>
              </a:solidFill>
              <a:latin typeface="Arial" charset="0"/>
            </a:endParaRPr>
          </a:p>
        </p:txBody>
      </p:sp>
      <p:sp>
        <p:nvSpPr>
          <p:cNvPr id="192515" name="Rectangle 3"/>
          <p:cNvSpPr>
            <a:spLocks noGrp="1" noChangeArrowheads="1"/>
          </p:cNvSpPr>
          <p:nvPr>
            <p:ph type="body" idx="1"/>
          </p:nvPr>
        </p:nvSpPr>
        <p:spPr>
          <a:xfrm>
            <a:off x="685800" y="1752600"/>
            <a:ext cx="7772400" cy="4114800"/>
          </a:xfrm>
        </p:spPr>
        <p:txBody>
          <a:bodyPr/>
          <a:lstStyle/>
          <a:p>
            <a:pPr>
              <a:buClr>
                <a:srgbClr val="FFFF66"/>
              </a:buClr>
              <a:buFont typeface="Wingdings 3" pitchFamily="18" charset="2"/>
              <a:buChar char="â"/>
            </a:pPr>
            <a:r>
              <a:rPr lang="en-US">
                <a:solidFill>
                  <a:srgbClr val="FFFFFF"/>
                </a:solidFill>
                <a:latin typeface="Arial" charset="0"/>
              </a:rPr>
              <a:t>“In infants, the right hemisphere dominates growth during the first 3 years of life…. [affecting] non-verbal aspects of language (e.g. tone of voice, gestures), facial expression of affect, the perception of emotion, the regulation of the autonomic nervous system, the registration of the state of the body, and social cognition…” (Spiegel, 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z="2800" b="1">
                <a:solidFill>
                  <a:srgbClr val="FFFFFF"/>
                </a:solidFill>
                <a:latin typeface="Arial" charset="0"/>
              </a:rPr>
              <a:t>Affect Regulation is a fundamental    </a:t>
            </a:r>
            <a:br>
              <a:rPr lang="en-US" sz="2800" b="1">
                <a:solidFill>
                  <a:srgbClr val="FFFFFF"/>
                </a:solidFill>
                <a:latin typeface="Arial" charset="0"/>
              </a:rPr>
            </a:br>
            <a:r>
              <a:rPr lang="en-US" sz="2800" b="1">
                <a:solidFill>
                  <a:srgbClr val="FFFFFF"/>
                </a:solidFill>
                <a:latin typeface="Arial" charset="0"/>
              </a:rPr>
              <a:t>by-product of how a secure attachment benefits neurological development (1)</a:t>
            </a:r>
            <a:br>
              <a:rPr lang="en-US" sz="2800" b="1">
                <a:latin typeface="Arial" charset="0"/>
              </a:rPr>
            </a:br>
            <a:endParaRPr lang="en-US" sz="2800" b="1">
              <a:latin typeface="Arial" charset="0"/>
            </a:endParaRPr>
          </a:p>
        </p:txBody>
      </p:sp>
      <p:sp>
        <p:nvSpPr>
          <p:cNvPr id="165891"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In the child’s first three years, affect regulation is particularly influenced by the brain’s right hemisphere, whose maturation is dependent upon daily interactions with affectively attuned caregivers.</a:t>
            </a:r>
          </a:p>
          <a:p>
            <a:pPr>
              <a:buClr>
                <a:srgbClr val="FFFF66"/>
              </a:buClr>
              <a:buFont typeface="Wingdings 3" pitchFamily="18" charset="2"/>
              <a:buChar char="â"/>
            </a:pPr>
            <a:r>
              <a:rPr lang="en-US">
                <a:solidFill>
                  <a:srgbClr val="FFFFFF"/>
                </a:solidFill>
                <a:latin typeface="Arial" charset="0"/>
              </a:rPr>
              <a:t>The infant’s attachment experience &amp; emergent affect regulation capacities are dramatically intertwined.</a:t>
            </a:r>
            <a:r>
              <a:rPr lang="en-US">
                <a:latin typeface="Arial" charset="0"/>
              </a:rPr>
              <a:t> </a:t>
            </a:r>
          </a:p>
          <a:p>
            <a:endParaRPr lang="en-US">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sz="2800" b="1">
                <a:solidFill>
                  <a:srgbClr val="FFFFFF"/>
                </a:solidFill>
                <a:latin typeface="Arial" charset="0"/>
              </a:rPr>
              <a:t>Affect Regulation is a fundamental    </a:t>
            </a:r>
            <a:br>
              <a:rPr lang="en-US" sz="2800" b="1">
                <a:solidFill>
                  <a:srgbClr val="FFFFFF"/>
                </a:solidFill>
                <a:latin typeface="Arial" charset="0"/>
              </a:rPr>
            </a:br>
            <a:r>
              <a:rPr lang="en-US" sz="2800" b="1">
                <a:solidFill>
                  <a:srgbClr val="FFFFFF"/>
                </a:solidFill>
                <a:latin typeface="Arial" charset="0"/>
              </a:rPr>
              <a:t>by-product of how a secure attachment benefits neurological development (2)</a:t>
            </a:r>
          </a:p>
        </p:txBody>
      </p:sp>
      <p:sp>
        <p:nvSpPr>
          <p:cNvPr id="194563"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 in infancy and beyond, the regulation of affect is a central organizing principle of human development and motivation.”    (Schore, A.) </a:t>
            </a:r>
          </a:p>
          <a:p>
            <a:pPr>
              <a:buClr>
                <a:srgbClr val="FFFF66"/>
              </a:buClr>
              <a:buFont typeface="Wingdings 3" pitchFamily="18" charset="2"/>
              <a:buChar char="â"/>
            </a:pPr>
            <a:r>
              <a:rPr lang="en-US">
                <a:solidFill>
                  <a:srgbClr val="FFFFFF"/>
                </a:solidFill>
                <a:latin typeface="Arial" charset="0"/>
              </a:rPr>
              <a:t>“Emotion is inherently integrative; it links subcomponents together in a functional whole” (Siegel, 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ctr"/>
            <a:r>
              <a:rPr lang="en-US" sz="2800" b="1">
                <a:solidFill>
                  <a:srgbClr val="FFFFFF"/>
                </a:solidFill>
                <a:latin typeface="Arial" charset="0"/>
              </a:rPr>
              <a:t>Effective psychotherapy transforms neurobiology due to neuroplasticity</a:t>
            </a:r>
          </a:p>
        </p:txBody>
      </p:sp>
      <p:sp>
        <p:nvSpPr>
          <p:cNvPr id="167939" name="Rectangle 3"/>
          <p:cNvSpPr>
            <a:spLocks noGrp="1" noChangeArrowheads="1"/>
          </p:cNvSpPr>
          <p:nvPr>
            <p:ph type="body" idx="1"/>
          </p:nvPr>
        </p:nvSpPr>
        <p:spPr/>
        <p:txBody>
          <a:bodyPr/>
          <a:lstStyle/>
          <a:p>
            <a:pPr>
              <a:buClr>
                <a:srgbClr val="FFFF66"/>
              </a:buClr>
              <a:buFont typeface="Wingdings 3" pitchFamily="18" charset="2"/>
              <a:buChar char="â"/>
            </a:pPr>
            <a:r>
              <a:rPr lang="en-US" sz="2800">
                <a:solidFill>
                  <a:srgbClr val="FFFFFF"/>
                </a:solidFill>
                <a:latin typeface="Arial" charset="0"/>
              </a:rPr>
              <a:t> </a:t>
            </a:r>
            <a:r>
              <a:rPr lang="en-US" b="1">
                <a:solidFill>
                  <a:srgbClr val="FFFFFF"/>
                </a:solidFill>
                <a:latin typeface="Arial" charset="0"/>
              </a:rPr>
              <a:t>“Psychotherapy which works is using an interpersonal relationship to change self-regulatory circuits of the brain…”, particularly due to neural plasticity, which is defined as “…the change in neural connectivity induced by experience…” (Siegel, D.)</a:t>
            </a:r>
          </a:p>
          <a:p>
            <a:endParaRPr lang="en-US">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ctr"/>
            <a:r>
              <a:rPr lang="en-US" sz="3200" b="1">
                <a:solidFill>
                  <a:srgbClr val="FFFFFF"/>
                </a:solidFill>
                <a:latin typeface="Arial" charset="0"/>
              </a:rPr>
              <a:t>The Mirror Neuron System </a:t>
            </a:r>
            <a:br>
              <a:rPr lang="en-US" sz="3200" b="1">
                <a:solidFill>
                  <a:srgbClr val="FFFFFF"/>
                </a:solidFill>
                <a:latin typeface="Arial" charset="0"/>
              </a:rPr>
            </a:br>
            <a:r>
              <a:rPr lang="en-US" sz="3200" b="1">
                <a:solidFill>
                  <a:srgbClr val="FFFFFF"/>
                </a:solidFill>
                <a:latin typeface="Arial" charset="0"/>
              </a:rPr>
              <a:t>and Psychotherapy (1)</a:t>
            </a:r>
          </a:p>
        </p:txBody>
      </p:sp>
      <p:sp>
        <p:nvSpPr>
          <p:cNvPr id="196611" name="Rectangle 3"/>
          <p:cNvSpPr>
            <a:spLocks noGrp="1" noChangeArrowheads="1"/>
          </p:cNvSpPr>
          <p:nvPr>
            <p:ph type="body" idx="1"/>
          </p:nvPr>
        </p:nvSpPr>
        <p:spPr/>
        <p:txBody>
          <a:bodyPr/>
          <a:lstStyle/>
          <a:p>
            <a:pPr>
              <a:buClr>
                <a:srgbClr val="FFFF66"/>
              </a:buClr>
              <a:buFont typeface="Wingdings 3" pitchFamily="18" charset="2"/>
              <a:buChar char="â"/>
            </a:pPr>
            <a:r>
              <a:rPr lang="en-US">
                <a:solidFill>
                  <a:srgbClr val="FFFFFF"/>
                </a:solidFill>
                <a:latin typeface="Arial" charset="0"/>
              </a:rPr>
              <a:t> Discovered in early 1990’s primate research, a mirror neuron fires both during the performance of an action and in the observation of the identical action</a:t>
            </a:r>
          </a:p>
          <a:p>
            <a:pPr>
              <a:buClr>
                <a:srgbClr val="FFFF66"/>
              </a:buClr>
              <a:buFont typeface="Wingdings 3" pitchFamily="18" charset="2"/>
              <a:buChar char="â"/>
            </a:pPr>
            <a:r>
              <a:rPr lang="en-US">
                <a:solidFill>
                  <a:srgbClr val="FFFFFF"/>
                </a:solidFill>
                <a:latin typeface="Arial" charset="0"/>
              </a:rPr>
              <a:t>Mirror neurons seem to account for the remarkable ability of children to learn relatively complex activities simply by observing another person perform them.</a:t>
            </a:r>
            <a:r>
              <a:rPr lang="en-US">
                <a:latin typeface="Arial"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ctr"/>
            <a:r>
              <a:rPr lang="en-US" sz="3200" b="1">
                <a:solidFill>
                  <a:srgbClr val="FFFFFF"/>
                </a:solidFill>
                <a:latin typeface="Arial" charset="0"/>
              </a:rPr>
              <a:t>The Mirror Neuron System </a:t>
            </a:r>
            <a:br>
              <a:rPr lang="en-US" sz="3200" b="1">
                <a:solidFill>
                  <a:srgbClr val="FFFFFF"/>
                </a:solidFill>
                <a:latin typeface="Arial" charset="0"/>
              </a:rPr>
            </a:br>
            <a:r>
              <a:rPr lang="en-US" sz="3200" b="1">
                <a:solidFill>
                  <a:srgbClr val="FFFFFF"/>
                </a:solidFill>
                <a:latin typeface="Arial" charset="0"/>
              </a:rPr>
              <a:t>and Psychotherapy (2)</a:t>
            </a:r>
          </a:p>
        </p:txBody>
      </p:sp>
      <p:sp>
        <p:nvSpPr>
          <p:cNvPr id="169987" name="Rectangle 3"/>
          <p:cNvSpPr>
            <a:spLocks noGrp="1" noChangeArrowheads="1"/>
          </p:cNvSpPr>
          <p:nvPr>
            <p:ph type="body" idx="1"/>
          </p:nvPr>
        </p:nvSpPr>
        <p:spPr/>
        <p:txBody>
          <a:bodyPr/>
          <a:lstStyle/>
          <a:p>
            <a:pPr>
              <a:lnSpc>
                <a:spcPct val="90000"/>
              </a:lnSpc>
              <a:buClr>
                <a:srgbClr val="FFFF66"/>
              </a:buClr>
              <a:buFont typeface="Wingdings 3" pitchFamily="18" charset="2"/>
              <a:buChar char="â"/>
            </a:pPr>
            <a:r>
              <a:rPr lang="en-US">
                <a:solidFill>
                  <a:srgbClr val="FFFFFF"/>
                </a:solidFill>
                <a:latin typeface="Arial" charset="0"/>
              </a:rPr>
              <a:t>Mirror neurons help account for the powerful intersubjective bonds between the brains of caregivers &amp; their children, wherein a specific affect in one party directly evokes the same affect in the other simply through it being observed (such as through facial expression). Affect is contagious, both positive and negative (Neural WiFi: Goleman, 2006).</a:t>
            </a:r>
          </a:p>
        </p:txBody>
      </p:sp>
    </p:spTree>
  </p:cSld>
  <p:clrMapOvr>
    <a:masterClrMapping/>
  </p:clrMapOvr>
</p:sld>
</file>

<file path=ppt/theme/theme1.xml><?xml version="1.0" encoding="utf-8"?>
<a:theme xmlns:a="http://schemas.openxmlformats.org/drawingml/2006/main" name="sparkles.ppt">
  <a:themeElements>
    <a:clrScheme name="">
      <a:dk1>
        <a:srgbClr val="000020"/>
      </a:dk1>
      <a:lt1>
        <a:srgbClr val="E0E0E0"/>
      </a:lt1>
      <a:dk2>
        <a:srgbClr val="0000FF"/>
      </a:dk2>
      <a:lt2>
        <a:srgbClr val="00CECE"/>
      </a:lt2>
      <a:accent1>
        <a:srgbClr val="A0A0A0"/>
      </a:accent1>
      <a:accent2>
        <a:srgbClr val="FF8000"/>
      </a:accent2>
      <a:accent3>
        <a:srgbClr val="AAAAFF"/>
      </a:accent3>
      <a:accent4>
        <a:srgbClr val="BFBFBF"/>
      </a:accent4>
      <a:accent5>
        <a:srgbClr val="CDCDCD"/>
      </a:accent5>
      <a:accent6>
        <a:srgbClr val="E77300"/>
      </a:accent6>
      <a:hlink>
        <a:srgbClr val="C000C0"/>
      </a:hlink>
      <a:folHlink>
        <a:srgbClr val="8080FF"/>
      </a:folHlink>
    </a:clrScheme>
    <a:fontScheme name="sparkl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parkl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c:\msoffice\powerpnt\template\sldshow\sparkles.ppt</Template>
  <TotalTime>8788405</TotalTime>
  <Pages>45</Pages>
  <Words>2237</Words>
  <Application>Microsoft Macintosh PowerPoint</Application>
  <PresentationFormat>On-screen Show (4:3)</PresentationFormat>
  <Paragraphs>122</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Monotype Sorts</vt:lpstr>
      <vt:lpstr>Times New Roman</vt:lpstr>
      <vt:lpstr>Wingdings 3</vt:lpstr>
      <vt:lpstr>sparkles.ppt</vt:lpstr>
      <vt:lpstr>Adolescent Affect Regulation Revisited </vt:lpstr>
      <vt:lpstr>Interpersonal Neurobiology: 3 Principles </vt:lpstr>
      <vt:lpstr>The growth of the brain occurs in critical periods &amp; is experience dependent   (1) </vt:lpstr>
      <vt:lpstr>The growth of the brain occurs in critical periods &amp; is experience dependent   (2) </vt:lpstr>
      <vt:lpstr>Affect Regulation is a fundamental     by-product of how a secure attachment benefits neurological development (1) </vt:lpstr>
      <vt:lpstr>Affect Regulation is a fundamental     by-product of how a secure attachment benefits neurological development (2)</vt:lpstr>
      <vt:lpstr>Effective psychotherapy transforms neurobiology due to neuroplasticity</vt:lpstr>
      <vt:lpstr>The Mirror Neuron System  and Psychotherapy (1)</vt:lpstr>
      <vt:lpstr>The Mirror Neuron System  and Psychotherapy (2)</vt:lpstr>
      <vt:lpstr>The Mirror Neuron System  and Psychotherapy (3)</vt:lpstr>
      <vt:lpstr>Implications of Interpersonal  Neurobiology for Psychotherapy (1)</vt:lpstr>
      <vt:lpstr>Implications of Interpersonal  Neurobiology for Psychotherapy (2)</vt:lpstr>
      <vt:lpstr>Affect Management Skills Training (AMST) John Omaha, Ph.D. (1)</vt:lpstr>
      <vt:lpstr>Affect Management Skills Training (AMST) John Omaha, Ph.D. (2)</vt:lpstr>
      <vt:lpstr>The Distinction Between  Affects and Emotions (1)</vt:lpstr>
      <vt:lpstr>The Distinction Between  Affects and Emotions (2)</vt:lpstr>
      <vt:lpstr>Primary vs. Secondary Emotions (1)</vt:lpstr>
      <vt:lpstr>Primary vs. Secondary Emotions (2)</vt:lpstr>
      <vt:lpstr>The Shame-Rage Spiral in Teens</vt:lpstr>
      <vt:lpstr>The Vitality Affects: Yearning-Longing, Enjoyment-Joy, &amp; Interest-Excitement (1)</vt:lpstr>
      <vt:lpstr>The Vitality Affects: Yearning-Longing, Enjoyment-Joy, &amp; Interest-Excitement (2)</vt:lpstr>
      <vt:lpstr>Disgust: How Biology  Becomes Biography (1)</vt:lpstr>
      <vt:lpstr>Disgust: How Biology  Becomes Biography (2)</vt:lpstr>
      <vt:lpstr>Surprise-Startle: Clinical Consequences  of a Trauma Coded Affect  (1)</vt:lpstr>
      <vt:lpstr>Surprise-Startle: Clinical Consequences  of a Trauma Coded Affect (2)</vt:lpstr>
      <vt:lpstr>Emotion Recognition, Tolerance, and Regulation: The 3 Goals of A.M.S.T.-Teen </vt:lpstr>
      <vt:lpstr>The Neurobiology of A.M.S.T.-Teen: A Detour from Taking the “Low Road” </vt:lpstr>
      <vt:lpstr> (1) The Positive Cognition (PC) &amp;  The “Validity of Cognition Scale” (VoC)</vt:lpstr>
      <vt:lpstr>(2) The Positive Cognition (PC) &amp;  The “Validity of Cognition Scale” (VoC)</vt:lpstr>
      <vt:lpstr>AMST-Teen: Seven Essential Steps (1-3)</vt:lpstr>
      <vt:lpstr>AMST-Teen: Seven Essential Steps (4-7)</vt:lpstr>
      <vt:lpstr>A.M.S.T.-TEEN: SUMMARY OF IMAGES &amp; STEPS FOR MANAGING EMOTIONS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of prussia presentation</dc:title>
  <dc:subject/>
  <dc:creator>UPMC</dc:creator>
  <cp:keywords/>
  <dc:description/>
  <cp:lastModifiedBy>Charles Bonner</cp:lastModifiedBy>
  <cp:revision>184</cp:revision>
  <cp:lastPrinted>2000-02-08T15:37:20Z</cp:lastPrinted>
  <dcterms:created xsi:type="dcterms:W3CDTF">1998-06-04T18:46:06Z</dcterms:created>
  <dcterms:modified xsi:type="dcterms:W3CDTF">2022-04-24T20:41:05Z</dcterms:modified>
</cp:coreProperties>
</file>