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337" r:id="rId2"/>
    <p:sldId id="343" r:id="rId3"/>
    <p:sldId id="390" r:id="rId4"/>
    <p:sldId id="357" r:id="rId5"/>
    <p:sldId id="362" r:id="rId6"/>
    <p:sldId id="363" r:id="rId7"/>
    <p:sldId id="344" r:id="rId8"/>
    <p:sldId id="364" r:id="rId9"/>
    <p:sldId id="391" r:id="rId10"/>
    <p:sldId id="392" r:id="rId11"/>
    <p:sldId id="393" r:id="rId12"/>
    <p:sldId id="372" r:id="rId13"/>
    <p:sldId id="371" r:id="rId14"/>
    <p:sldId id="369" r:id="rId15"/>
    <p:sldId id="373" r:id="rId16"/>
    <p:sldId id="374" r:id="rId17"/>
    <p:sldId id="375" r:id="rId18"/>
    <p:sldId id="377" r:id="rId19"/>
    <p:sldId id="376" r:id="rId20"/>
    <p:sldId id="379" r:id="rId21"/>
    <p:sldId id="395" r:id="rId22"/>
    <p:sldId id="378" r:id="rId23"/>
    <p:sldId id="381" r:id="rId24"/>
    <p:sldId id="382" r:id="rId25"/>
    <p:sldId id="380" r:id="rId26"/>
    <p:sldId id="384" r:id="rId27"/>
    <p:sldId id="386" r:id="rId28"/>
    <p:sldId id="385" r:id="rId29"/>
    <p:sldId id="387" r:id="rId30"/>
    <p:sldId id="394" r:id="rId31"/>
    <p:sldId id="396" r:id="rId32"/>
  </p:sldIdLst>
  <p:sldSz cx="9144000" cy="6858000" type="screen4x3"/>
  <p:notesSz cx="6858000" cy="9312275"/>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2" autoAdjust="0"/>
    <p:restoredTop sz="94830" autoAdjust="0"/>
  </p:normalViewPr>
  <p:slideViewPr>
    <p:cSldViewPr>
      <p:cViewPr varScale="1">
        <p:scale>
          <a:sx n="121" d="100"/>
          <a:sy n="121" d="100"/>
        </p:scale>
        <p:origin x="192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933"/>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38513" y="4330700"/>
            <a:ext cx="554037" cy="463550"/>
          </a:xfrm>
          <a:prstGeom prst="rect">
            <a:avLst/>
          </a:prstGeom>
          <a:noFill/>
          <a:ln w="12700">
            <a:noFill/>
            <a:miter lim="800000"/>
            <a:headEnd/>
            <a:tailEnd/>
          </a:ln>
          <a:effectLst/>
        </p:spPr>
        <p:txBody>
          <a:bodyPr wrap="none" lIns="90488" tIns="44450" rIns="90488" bIns="44450">
            <a:spAutoFit/>
          </a:bodyPr>
          <a:lstStyle/>
          <a:p>
            <a:pPr>
              <a:defRPr/>
            </a:pPr>
            <a:fld id="{345B0BAC-8081-4B49-ABD5-BA0715778945}" type="slidenum">
              <a:rPr lang="en-US">
                <a:effectLst>
                  <a:outerShdw blurRad="38100" dist="38100" dir="2700000" algn="tl">
                    <a:srgbClr val="C0C0C0"/>
                  </a:outerShdw>
                </a:effectLst>
              </a:rPr>
              <a:pPr>
                <a:defRPr/>
              </a:pPr>
              <a:t>‹#›</a:t>
            </a:fld>
            <a:endParaRPr lang="en-US" dirty="0">
              <a:effectLst>
                <a:outerShdw blurRad="38100" dist="38100" dir="2700000" algn="tl">
                  <a:srgbClr val="C0C0C0"/>
                </a:outerShdw>
              </a:effectLst>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idx="2"/>
          </p:nvPr>
        </p:nvSpPr>
        <p:spPr bwMode="auto">
          <a:xfrm>
            <a:off x="1109663" y="704850"/>
            <a:ext cx="4640262" cy="3479800"/>
          </a:xfrm>
          <a:prstGeom prst="rect">
            <a:avLst/>
          </a:prstGeom>
          <a:noFill/>
          <a:ln w="12700">
            <a:solidFill>
              <a:schemeClr val="tx1"/>
            </a:solidFill>
            <a:miter lim="800000"/>
            <a:headEnd/>
            <a:tailEnd/>
          </a:ln>
        </p:spPr>
      </p:sp>
      <p:sp>
        <p:nvSpPr>
          <p:cNvPr id="2051" name="Rectangle 3"/>
          <p:cNvSpPr>
            <a:spLocks noGrp="1" noChangeArrowheads="1"/>
          </p:cNvSpPr>
          <p:nvPr>
            <p:ph type="body" sz="quarter" idx="3"/>
          </p:nvPr>
        </p:nvSpPr>
        <p:spPr bwMode="auto">
          <a:xfrm>
            <a:off x="914400" y="4422775"/>
            <a:ext cx="5029200" cy="41910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1109663" y="704850"/>
            <a:ext cx="4638675" cy="3479800"/>
          </a:xfrm>
          <a:ln/>
        </p:spPr>
      </p:sp>
      <p:sp>
        <p:nvSpPr>
          <p:cNvPr id="12291"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12</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13</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14</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15</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16</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17</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18</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19</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1109663" y="704850"/>
            <a:ext cx="4638675" cy="3479800"/>
          </a:xfrm>
          <a:ln/>
        </p:spPr>
      </p:sp>
      <p:sp>
        <p:nvSpPr>
          <p:cNvPr id="13315"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20</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21</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22</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23</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24</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25</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26</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27</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28</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845550"/>
            <a:ext cx="2971800" cy="465138"/>
          </a:xfrm>
          <a:prstGeom prst="rect">
            <a:avLst/>
          </a:prstGeom>
          <a:noFill/>
          <a:ln w="9525">
            <a:noFill/>
            <a:miter lim="800000"/>
            <a:headEnd/>
            <a:tailEnd/>
          </a:ln>
        </p:spPr>
        <p:txBody>
          <a:bodyPr anchor="b"/>
          <a:lstStyle/>
          <a:p>
            <a:pPr algn="r" eaLnBrk="1" hangingPunct="1"/>
            <a:fld id="{C7E73D66-BDB2-42D2-B3F1-7C33F13E60A7}" type="slidenum">
              <a:rPr lang="en-US" sz="1200">
                <a:effectLst/>
              </a:rPr>
              <a:pPr algn="r" eaLnBrk="1" hangingPunct="1"/>
              <a:t>29</a:t>
            </a:fld>
            <a:endParaRPr lang="en-US" sz="1200" dirty="0">
              <a:effectLst/>
            </a:endParaRPr>
          </a:p>
        </p:txBody>
      </p:sp>
      <p:sp>
        <p:nvSpPr>
          <p:cNvPr id="49155" name="Rectangle 2"/>
          <p:cNvSpPr>
            <a:spLocks noGrp="1" noRot="1" noChangeAspect="1" noChangeArrowheads="1" noTextEdit="1"/>
          </p:cNvSpPr>
          <p:nvPr>
            <p:ph type="sldImg"/>
          </p:nvPr>
        </p:nvSpPr>
        <p:spPr>
          <a:xfrm>
            <a:off x="1101725" y="698500"/>
            <a:ext cx="4656138" cy="3492500"/>
          </a:xfrm>
          <a:ln/>
        </p:spPr>
      </p:sp>
      <p:sp>
        <p:nvSpPr>
          <p:cNvPr id="49156" name="Rectangle 3"/>
          <p:cNvSpPr>
            <a:spLocks noGrp="1" noChangeArrowheads="1"/>
          </p:cNvSpPr>
          <p:nvPr>
            <p:ph type="body" idx="1"/>
          </p:nvPr>
        </p:nvSpPr>
        <p:spPr>
          <a:xfrm>
            <a:off x="685800" y="4422775"/>
            <a:ext cx="5486400" cy="4191000"/>
          </a:xfrm>
          <a:noFill/>
          <a:ln w="9525"/>
        </p:spPr>
        <p:txBody>
          <a:bodyPr lIns="91440" tIns="45720" rIns="91440" bIns="45720"/>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1109663" y="704850"/>
            <a:ext cx="4638675" cy="3479800"/>
          </a:xfrm>
          <a:ln/>
        </p:spPr>
      </p:sp>
      <p:sp>
        <p:nvSpPr>
          <p:cNvPr id="13315"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109663" y="704850"/>
            <a:ext cx="4638675" cy="3479800"/>
          </a:xfrm>
          <a:ln/>
        </p:spPr>
      </p:sp>
      <p:sp>
        <p:nvSpPr>
          <p:cNvPr id="15363"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342900"/>
            <a:ext cx="2057400" cy="57531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42900"/>
            <a:ext cx="6019800" cy="5753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29804"/>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43000" y="342900"/>
            <a:ext cx="7772400" cy="1143000"/>
          </a:xfrm>
          <a:prstGeom prst="rect">
            <a:avLst/>
          </a:prstGeom>
          <a:noFill/>
          <a:ln w="12700">
            <a:noFill/>
            <a:miter lim="800000"/>
            <a:headEnd/>
            <a:tailEnd/>
          </a:ln>
          <a:effectLst>
            <a:outerShdw dist="107763" dir="2700000" algn="ctr" rotWithShape="0">
              <a:schemeClr val="bg2"/>
            </a:outerShdw>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0" y="1524000"/>
            <a:ext cx="9131300" cy="114300"/>
          </a:xfrm>
          <a:prstGeom prst="rect">
            <a:avLst/>
          </a:prstGeom>
          <a:gradFill rotWithShape="0">
            <a:gsLst>
              <a:gs pos="0">
                <a:srgbClr val="00CECE">
                  <a:gamma/>
                  <a:shade val="20000"/>
                  <a:invGamma/>
                </a:srgbClr>
              </a:gs>
              <a:gs pos="50000">
                <a:srgbClr val="00CECE"/>
              </a:gs>
              <a:gs pos="100000">
                <a:srgbClr val="00CECE">
                  <a:gamma/>
                  <a:shade val="20000"/>
                  <a:invGamma/>
                </a:srgbClr>
              </a:gs>
            </a:gsLst>
            <a:lin ang="0" scaled="1"/>
          </a:gradFill>
          <a:ln w="12700">
            <a:noFill/>
            <a:miter lim="800000"/>
            <a:headEnd/>
            <a:tailEnd/>
          </a:ln>
          <a:effectLst/>
        </p:spPr>
        <p:txBody>
          <a:bodyPr wrap="none" anchor="ctr"/>
          <a:lstStyle/>
          <a:p>
            <a:pPr>
              <a:defRPr/>
            </a:pPr>
            <a:endParaRPr lang="en-US" dirty="0"/>
          </a:p>
        </p:txBody>
      </p:sp>
      <p:sp>
        <p:nvSpPr>
          <p:cNvPr id="1029" name="Rectangle 5"/>
          <p:cNvSpPr>
            <a:spLocks noChangeArrowheads="1"/>
          </p:cNvSpPr>
          <p:nvPr/>
        </p:nvSpPr>
        <p:spPr bwMode="auto">
          <a:xfrm>
            <a:off x="0" y="1733550"/>
            <a:ext cx="9131300" cy="38100"/>
          </a:xfrm>
          <a:prstGeom prst="rect">
            <a:avLst/>
          </a:prstGeom>
          <a:gradFill rotWithShape="0">
            <a:gsLst>
              <a:gs pos="0">
                <a:srgbClr val="000020"/>
              </a:gs>
              <a:gs pos="50000">
                <a:srgbClr val="000020">
                  <a:gamma/>
                  <a:tint val="10196"/>
                  <a:invGamma/>
                </a:srgbClr>
              </a:gs>
              <a:gs pos="100000">
                <a:srgbClr val="000020"/>
              </a:gs>
            </a:gsLst>
            <a:lin ang="0" scaled="1"/>
          </a:gradFill>
          <a:ln w="12700">
            <a:noFill/>
            <a:miter lim="800000"/>
            <a:headEnd/>
            <a:tailEnd/>
          </a:ln>
          <a:effectLst/>
        </p:spPr>
        <p:txBody>
          <a:bodyPr wrap="none" anchor="ctr"/>
          <a:lstStyle/>
          <a:p>
            <a:pPr>
              <a:defRPr/>
            </a:pPr>
            <a:endParaRPr lang="en-US" dirty="0"/>
          </a:p>
        </p:txBody>
      </p:sp>
      <p:pic>
        <p:nvPicPr>
          <p:cNvPr id="1030" name="Picture 6"/>
          <p:cNvPicPr>
            <a:picLocks noChangeArrowheads="1"/>
          </p:cNvPicPr>
          <p:nvPr/>
        </p:nvPicPr>
        <p:blipFill>
          <a:blip r:embed="rId13" cstate="print"/>
          <a:srcRect l="21988"/>
          <a:stretch>
            <a:fillRect/>
          </a:stretch>
        </p:blipFill>
        <p:spPr bwMode="auto">
          <a:xfrm>
            <a:off x="19050" y="52388"/>
            <a:ext cx="1419225" cy="1562100"/>
          </a:xfrm>
          <a:prstGeom prst="rect">
            <a:avLst/>
          </a:prstGeom>
          <a:noFill/>
          <a:ln w="12700">
            <a:noFill/>
            <a:miter lim="800000"/>
            <a:headEnd/>
            <a:tailEnd/>
          </a:ln>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ä"/>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hlink"/>
        </a:buClr>
        <a:buSzPct val="75000"/>
        <a:buFont typeface="Monotype Sorts" pitchFamily="2" charset="2"/>
        <a:buChar char="ä"/>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Monotype Sorts" pitchFamily="2" charset="2"/>
        <a:buChar char="ä"/>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1026"/>
          <p:cNvSpPr>
            <a:spLocks noGrp="1" noChangeArrowheads="1"/>
          </p:cNvSpPr>
          <p:nvPr>
            <p:ph type="ctrTitle"/>
          </p:nvPr>
        </p:nvSpPr>
        <p:spPr>
          <a:xfrm>
            <a:off x="685800" y="1828800"/>
            <a:ext cx="7772400" cy="1981200"/>
          </a:xfrm>
        </p:spPr>
        <p:txBody>
          <a:bodyPr/>
          <a:lstStyle/>
          <a:p>
            <a:pPr algn="ctr"/>
            <a:r>
              <a:rPr lang="en-US" b="1" dirty="0">
                <a:solidFill>
                  <a:srgbClr val="FFFFFF"/>
                </a:solidFill>
                <a:latin typeface="Arial" charset="0"/>
              </a:rPr>
              <a:t>Cultivating Inner Resources in Teens and </a:t>
            </a:r>
            <a:r>
              <a:rPr lang="en-US" b="1">
                <a:solidFill>
                  <a:srgbClr val="FFFFFF"/>
                </a:solidFill>
                <a:latin typeface="Arial" charset="0"/>
              </a:rPr>
              <a:t>Adults </a:t>
            </a:r>
            <a:endParaRPr lang="en-US" b="1" dirty="0">
              <a:solidFill>
                <a:srgbClr val="FFFFFF"/>
              </a:solidFill>
              <a:latin typeface="Arial" charset="0"/>
            </a:endParaRPr>
          </a:p>
        </p:txBody>
      </p:sp>
      <p:sp>
        <p:nvSpPr>
          <p:cNvPr id="134147" name="Rectangle 1027"/>
          <p:cNvSpPr>
            <a:spLocks noGrp="1" noChangeArrowheads="1"/>
          </p:cNvSpPr>
          <p:nvPr>
            <p:ph type="subTitle" idx="1"/>
          </p:nvPr>
        </p:nvSpPr>
        <p:spPr>
          <a:xfrm>
            <a:off x="1371600" y="3886200"/>
            <a:ext cx="6400800" cy="2667000"/>
          </a:xfrm>
        </p:spPr>
        <p:txBody>
          <a:bodyPr/>
          <a:lstStyle/>
          <a:p>
            <a:pPr>
              <a:defRPr/>
            </a:pPr>
            <a:r>
              <a:rPr lang="en-US" sz="2800" dirty="0">
                <a:solidFill>
                  <a:srgbClr val="FFFFFF"/>
                </a:solidFill>
                <a:latin typeface="Arial" charset="0"/>
              </a:rPr>
              <a:t>Charles Bonner, Ph.D</a:t>
            </a:r>
          </a:p>
          <a:p>
            <a:pPr>
              <a:defRPr/>
            </a:pPr>
            <a:r>
              <a:rPr lang="en-US" sz="2800" dirty="0">
                <a:solidFill>
                  <a:srgbClr val="FFFFFF"/>
                </a:solidFill>
                <a:latin typeface="Arial" charset="0"/>
              </a:rPr>
              <a:t>Clinical Psychologist</a:t>
            </a:r>
          </a:p>
          <a:p>
            <a:pPr>
              <a:defRPr/>
            </a:pPr>
            <a:r>
              <a:rPr lang="en-US" sz="2800" dirty="0">
                <a:solidFill>
                  <a:srgbClr val="FFFFFF"/>
                </a:solidFill>
                <a:latin typeface="Arial" charset="0"/>
              </a:rPr>
              <a:t>Private Practice </a:t>
            </a:r>
          </a:p>
          <a:p>
            <a:pPr>
              <a:defRPr/>
            </a:pPr>
            <a:r>
              <a:rPr lang="en-US" sz="2800" dirty="0">
                <a:solidFill>
                  <a:srgbClr val="FFFFFF"/>
                </a:solidFill>
                <a:latin typeface="Arial" charset="0"/>
              </a:rPr>
              <a:t>Pittsburgh, PA</a:t>
            </a:r>
          </a:p>
          <a:p>
            <a:pPr>
              <a:defRPr/>
            </a:pPr>
            <a:r>
              <a:rPr lang="en-US" sz="2800" dirty="0">
                <a:solidFill>
                  <a:srgbClr val="FFFFFF"/>
                </a:solidFill>
                <a:latin typeface="Arial" charset="0"/>
              </a:rPr>
              <a:t>www.drbonneronline.com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43000" y="381000"/>
            <a:ext cx="7772400" cy="1143000"/>
          </a:xfrm>
          <a:noFill/>
          <a:ln w="9525"/>
        </p:spPr>
        <p:txBody>
          <a:bodyPr/>
          <a:lstStyle/>
          <a:p>
            <a:pPr algn="ctr"/>
            <a:br>
              <a:rPr lang="en-US" sz="3200" dirty="0"/>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Beyond Brain Blame (2):</a:t>
            </a:r>
            <a:b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The Fundamental Attribution Error</a:t>
            </a:r>
            <a:br>
              <a:rPr lang="en-US" sz="4000" dirty="0"/>
            </a:br>
            <a:r>
              <a:rPr lang="en-US" sz="4000" dirty="0">
                <a:solidFill>
                  <a:srgbClr val="FFFFFF"/>
                </a:solidFill>
                <a:effectLst>
                  <a:outerShdw blurRad="38100" dist="38100" dir="2700000" algn="tl">
                    <a:srgbClr val="000000"/>
                  </a:outerShdw>
                </a:effectLst>
                <a:latin typeface="Arial" charset="0"/>
              </a:rPr>
              <a:t> </a:t>
            </a:r>
          </a:p>
        </p:txBody>
      </p:sp>
      <p:sp>
        <p:nvSpPr>
          <p:cNvPr id="33795" name="Rectangle 3"/>
          <p:cNvSpPr>
            <a:spLocks noGrp="1" noChangeArrowheads="1"/>
          </p:cNvSpPr>
          <p:nvPr>
            <p:ph type="body" idx="1"/>
          </p:nvPr>
        </p:nvSpPr>
        <p:spPr>
          <a:xfrm>
            <a:off x="228600" y="1676400"/>
            <a:ext cx="8382000" cy="4876800"/>
          </a:xfrm>
          <a:noFill/>
          <a:ln w="9525"/>
        </p:spPr>
        <p:txBody>
          <a:bodyPr/>
          <a:lstStyle/>
          <a:p>
            <a:pPr lvl="0">
              <a:buClr>
                <a:srgbClr val="FFFF66"/>
              </a:buClr>
              <a:buFont typeface="Monotype Sorts" pitchFamily="2" charset="2"/>
              <a:buChar char="è"/>
            </a:pPr>
            <a:r>
              <a:rPr lang="en-US" sz="2700" dirty="0">
                <a:latin typeface="Arial" pitchFamily="34" charset="0"/>
                <a:cs typeface="Arial" pitchFamily="34" charset="0"/>
              </a:rPr>
              <a:t>Previously, hormone research failed to explain everything; the teen brain is the latest scapegoat.</a:t>
            </a:r>
          </a:p>
          <a:p>
            <a:pPr>
              <a:buClr>
                <a:srgbClr val="FFFF66"/>
              </a:buClr>
              <a:buFont typeface="Monotype Sorts" pitchFamily="2" charset="2"/>
              <a:buChar char="è"/>
            </a:pPr>
            <a:r>
              <a:rPr lang="en-US" sz="2700" dirty="0">
                <a:latin typeface="Arial" pitchFamily="34" charset="0"/>
                <a:cs typeface="Arial" pitchFamily="34" charset="0"/>
              </a:rPr>
              <a:t>The Fundamental Attribution Error: Adults blame teen behavior they don’t understand on internal factors such as hormones &amp; brain function.</a:t>
            </a:r>
          </a:p>
          <a:p>
            <a:pPr>
              <a:buClr>
                <a:srgbClr val="FFFF66"/>
              </a:buClr>
              <a:buFont typeface="Monotype Sorts" pitchFamily="2" charset="2"/>
              <a:buChar char="è"/>
            </a:pPr>
            <a:r>
              <a:rPr lang="en-US" sz="2700" dirty="0">
                <a:latin typeface="Arial" pitchFamily="34" charset="0"/>
                <a:cs typeface="Arial" pitchFamily="34" charset="0"/>
              </a:rPr>
              <a:t>If there are hormonal influences &amp; neuronal hard wiring in teens, their main purpose is to motivate them to strive for action, autonomy &amp; challenge.</a:t>
            </a:r>
          </a:p>
          <a:p>
            <a:pPr>
              <a:buClr>
                <a:srgbClr val="FFFF66"/>
              </a:buClr>
              <a:buFont typeface="Monotype Sorts" pitchFamily="2" charset="2"/>
              <a:buChar char="è"/>
            </a:pPr>
            <a:r>
              <a:rPr lang="en-US" sz="2700" dirty="0">
                <a:latin typeface="Arial" pitchFamily="34" charset="0"/>
                <a:cs typeface="Arial" pitchFamily="34" charset="0"/>
              </a:rPr>
              <a:t> Teen risk taking may ”also be a way of becoming more adult…most of the risks teens take involve adult behaviors: having sex, drinking, driving…” (Epstein, p. 189-190)   i.e. Pseudo Adult Activities!</a:t>
            </a:r>
          </a:p>
          <a:p>
            <a:pPr>
              <a:buClr>
                <a:srgbClr val="FFFF66"/>
              </a:buClr>
              <a:buFont typeface="Monotype Sorts" pitchFamily="2" charset="2"/>
              <a:buChar char="è"/>
            </a:pPr>
            <a:endParaRPr lang="en-US" sz="2600" dirty="0">
              <a:latin typeface="Arial" pitchFamily="34" charset="0"/>
              <a:cs typeface="Arial" pitchFamily="34" charset="0"/>
            </a:endParaRPr>
          </a:p>
          <a:p>
            <a:pPr lvl="0">
              <a:buClr>
                <a:srgbClr val="FFFF66"/>
              </a:buClr>
              <a:buFont typeface="Monotype Sorts" pitchFamily="2" charset="2"/>
              <a:buChar char="è"/>
            </a:pPr>
            <a:endParaRPr lang="en-US" sz="2800" dirty="0"/>
          </a:p>
          <a:p>
            <a:pPr>
              <a:buClr>
                <a:srgbClr val="FFFF66"/>
              </a:buClr>
              <a:buNone/>
            </a:pPr>
            <a:endParaRPr lang="en-US" sz="2800" dirty="0"/>
          </a:p>
          <a:p>
            <a:pPr>
              <a:lnSpc>
                <a:spcPct val="80000"/>
              </a:lnSpc>
              <a:buClr>
                <a:srgbClr val="FFFF66"/>
              </a:buClr>
              <a:buFont typeface="Monotype Sorts" pitchFamily="2" charset="2"/>
              <a:buChar char="è"/>
            </a:pPr>
            <a:endParaRPr lang="en-US" sz="2800" dirty="0">
              <a:solidFill>
                <a:srgbClr val="FFFFFF"/>
              </a:solidFill>
              <a:effectLst/>
              <a:latin typeface="Arial" charset="0"/>
            </a:endParaRPr>
          </a:p>
          <a:p>
            <a:pPr>
              <a:lnSpc>
                <a:spcPct val="80000"/>
              </a:lnSpc>
              <a:buClr>
                <a:srgbClr val="FFFF66"/>
              </a:buClr>
              <a:buNone/>
            </a:pPr>
            <a:endParaRPr lang="en-US" sz="2600" dirty="0">
              <a:latin typeface="Arial" pitchFamily="34" charset="0"/>
              <a:cs typeface="Arial" pitchFamily="34" charset="0"/>
            </a:endParaRPr>
          </a:p>
          <a:p>
            <a:pPr>
              <a:lnSpc>
                <a:spcPct val="80000"/>
              </a:lnSpc>
              <a:buClr>
                <a:srgbClr val="FFFF66"/>
              </a:buClr>
              <a:buFont typeface="Monotype Sorts" pitchFamily="2" charset="2"/>
              <a:buChar char="è"/>
            </a:pPr>
            <a:endParaRPr lang="en-US" sz="1600" dirty="0">
              <a:solidFill>
                <a:srgbClr val="FFFFFF"/>
              </a:solidFill>
              <a:effectLst/>
              <a:latin typeface="Arial" charset="0"/>
            </a:endParaRPr>
          </a:p>
          <a:p>
            <a:pPr>
              <a:lnSpc>
                <a:spcPct val="80000"/>
              </a:lnSpc>
            </a:pPr>
            <a:endParaRPr lang="en-US" sz="1800" b="1" dirty="0">
              <a:solidFill>
                <a:srgbClr val="FFFF66"/>
              </a:solidFill>
              <a:effectLst/>
              <a:latin typeface="Arial" charset="0"/>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p:spPr>
        <p:txBody>
          <a:bodyPr/>
          <a:lstStyle/>
          <a:p>
            <a:pPr algn="ctr"/>
            <a:br>
              <a:rPr lang="en-US" sz="3200" dirty="0"/>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Beyond Brain Blame (3):</a:t>
            </a:r>
            <a:b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Teens are Smarter than You Think </a:t>
            </a:r>
            <a:br>
              <a:rPr lang="en-US" sz="4000" dirty="0"/>
            </a:br>
            <a:r>
              <a:rPr lang="en-US" sz="4000" dirty="0">
                <a:solidFill>
                  <a:srgbClr val="FFFFFF"/>
                </a:solidFill>
                <a:effectLst>
                  <a:outerShdw blurRad="38100" dist="38100" dir="2700000" algn="tl">
                    <a:srgbClr val="000000"/>
                  </a:outerShdw>
                </a:effectLst>
                <a:latin typeface="Arial" charset="0"/>
              </a:rPr>
              <a:t> </a:t>
            </a:r>
          </a:p>
        </p:txBody>
      </p:sp>
      <p:sp>
        <p:nvSpPr>
          <p:cNvPr id="33795" name="Rectangle 3"/>
          <p:cNvSpPr>
            <a:spLocks noGrp="1" noChangeArrowheads="1"/>
          </p:cNvSpPr>
          <p:nvPr>
            <p:ph type="body" idx="1"/>
          </p:nvPr>
        </p:nvSpPr>
        <p:spPr>
          <a:xfrm>
            <a:off x="304800" y="1752600"/>
            <a:ext cx="8305800" cy="4800600"/>
          </a:xfrm>
          <a:noFill/>
          <a:ln w="9525"/>
        </p:spPr>
        <p:txBody>
          <a:bodyPr/>
          <a:lstStyle/>
          <a:p>
            <a:pPr>
              <a:buClr>
                <a:srgbClr val="FFFF66"/>
              </a:buClr>
              <a:buFont typeface="Monotype Sorts" pitchFamily="2" charset="2"/>
              <a:buChar char="è"/>
            </a:pPr>
            <a:r>
              <a:rPr lang="en-US" sz="2600" dirty="0">
                <a:latin typeface="Arial" pitchFamily="34" charset="0"/>
                <a:cs typeface="Arial" pitchFamily="34" charset="0"/>
              </a:rPr>
              <a:t>Cognitive abilities of teens are, on average, superior to adults: Processing speed, reasoning, intelligence, &amp; memory peak in the teen years—stable through 20’s, declines after age 30. Brain reaches maximum size at age 14 and declines the rest of the lifespan. </a:t>
            </a:r>
          </a:p>
          <a:p>
            <a:pPr>
              <a:buClr>
                <a:srgbClr val="FFFF66"/>
              </a:buClr>
              <a:buFont typeface="Monotype Sorts" pitchFamily="2" charset="2"/>
              <a:buChar char="è"/>
            </a:pPr>
            <a:r>
              <a:rPr lang="en-US" sz="2600" dirty="0">
                <a:latin typeface="Arial" pitchFamily="34" charset="0"/>
                <a:cs typeface="Arial" pitchFamily="34" charset="0"/>
              </a:rPr>
              <a:t> Judgment &amp; decision making: “…. Teens are, on the average, as competent or nearly as competent as adults in virtually every area of adult functioning…. Because teens are infantilized, their actual perfor- mance may not reflect their competence, but that competence is ready to be expressed at any time” (Epstein, p. 147) i.e. </a:t>
            </a:r>
            <a:r>
              <a:rPr lang="en-US" sz="2600" b="1" dirty="0">
                <a:latin typeface="Arial" pitchFamily="34" charset="0"/>
                <a:cs typeface="Arial" pitchFamily="34" charset="0"/>
              </a:rPr>
              <a:t>Competence vs. Performance </a:t>
            </a:r>
          </a:p>
          <a:p>
            <a:pPr>
              <a:buClr>
                <a:srgbClr val="FFFF66"/>
              </a:buClr>
              <a:buFont typeface="Monotype Sorts" pitchFamily="2" charset="2"/>
              <a:buChar char="è"/>
            </a:pPr>
            <a:endParaRPr lang="en-US" sz="2600" dirty="0">
              <a:latin typeface="Arial" pitchFamily="34" charset="0"/>
              <a:cs typeface="Arial" pitchFamily="34" charset="0"/>
            </a:endParaRPr>
          </a:p>
          <a:p>
            <a:pPr lvl="0">
              <a:buClr>
                <a:srgbClr val="FFFF66"/>
              </a:buClr>
              <a:buFont typeface="Monotype Sorts" pitchFamily="2" charset="2"/>
              <a:buChar char="è"/>
            </a:pPr>
            <a:endParaRPr lang="en-US" sz="2800" dirty="0"/>
          </a:p>
          <a:p>
            <a:pPr lvl="0">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800" dirty="0"/>
          </a:p>
          <a:p>
            <a:pPr>
              <a:lnSpc>
                <a:spcPct val="80000"/>
              </a:lnSpc>
              <a:buClr>
                <a:srgbClr val="FFFF66"/>
              </a:buClr>
              <a:buFont typeface="Monotype Sorts" pitchFamily="2" charset="2"/>
              <a:buChar char="è"/>
            </a:pPr>
            <a:endParaRPr lang="en-US" sz="2800" dirty="0">
              <a:solidFill>
                <a:srgbClr val="FFFFFF"/>
              </a:solidFill>
              <a:effectLst/>
              <a:latin typeface="Arial" charset="0"/>
            </a:endParaRPr>
          </a:p>
          <a:p>
            <a:pPr>
              <a:lnSpc>
                <a:spcPct val="80000"/>
              </a:lnSpc>
              <a:buClr>
                <a:srgbClr val="FFFF66"/>
              </a:buClr>
              <a:buNone/>
            </a:pPr>
            <a:endParaRPr lang="en-US" sz="2600" dirty="0">
              <a:latin typeface="Arial" pitchFamily="34" charset="0"/>
              <a:cs typeface="Arial" pitchFamily="34" charset="0"/>
            </a:endParaRPr>
          </a:p>
          <a:p>
            <a:pPr>
              <a:lnSpc>
                <a:spcPct val="80000"/>
              </a:lnSpc>
              <a:buClr>
                <a:srgbClr val="FFFF66"/>
              </a:buClr>
              <a:buFont typeface="Monotype Sorts" pitchFamily="2" charset="2"/>
              <a:buChar char="è"/>
            </a:pPr>
            <a:endParaRPr lang="en-US" sz="1600" dirty="0">
              <a:solidFill>
                <a:srgbClr val="FFFFFF"/>
              </a:solidFill>
              <a:effectLst/>
              <a:latin typeface="Arial" charset="0"/>
            </a:endParaRPr>
          </a:p>
          <a:p>
            <a:pPr>
              <a:lnSpc>
                <a:spcPct val="80000"/>
              </a:lnSpc>
            </a:pPr>
            <a:endParaRPr lang="en-US" sz="1800" b="1" dirty="0">
              <a:solidFill>
                <a:srgbClr val="FFFF66"/>
              </a:solidFill>
              <a:effectLst/>
              <a:latin typeface="Arial" charset="0"/>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7048083"/>
          </a:xfrm>
          <a:prstGeom prst="rect">
            <a:avLst/>
          </a:prstGeom>
          <a:noFill/>
          <a:ln w="9525">
            <a:noFill/>
            <a:miter lim="800000"/>
            <a:headEnd/>
            <a:tailEnd/>
          </a:ln>
          <a:effectLst/>
        </p:spPr>
        <p:txBody>
          <a:bodyPr>
            <a:spAutoFit/>
          </a:bodyPr>
          <a:lstStyle/>
          <a:p>
            <a:pPr algn="ctr"/>
            <a:r>
              <a:rPr lang="en-US" sz="4000" b="1" dirty="0"/>
              <a:t>Scaffolding: How to Convert           Competence to Performance</a:t>
            </a:r>
          </a:p>
          <a:p>
            <a:endParaRPr lang="en-US" sz="3600" b="1" dirty="0">
              <a:solidFill>
                <a:srgbClr val="FFFF00"/>
              </a:solidFill>
              <a:effectLst>
                <a:outerShdw blurRad="38100" dist="38100" dir="2700000" algn="tl">
                  <a:srgbClr val="000000"/>
                </a:outerShdw>
              </a:effectLst>
            </a:endParaRPr>
          </a:p>
          <a:p>
            <a:pPr>
              <a:buClr>
                <a:srgbClr val="FFFF66"/>
              </a:buClr>
              <a:buFont typeface="Monotype Sorts" pitchFamily="2" charset="2"/>
              <a:buChar char="è"/>
            </a:pPr>
            <a:r>
              <a:rPr lang="en-US" sz="2600" dirty="0"/>
              <a:t>Metaphor for the type of support adults provide teens to help them master tasks just beyond their current competence </a:t>
            </a:r>
            <a:r>
              <a:rPr lang="en-US" sz="2600" dirty="0">
                <a:solidFill>
                  <a:srgbClr val="FFFF00"/>
                </a:solidFill>
                <a:effectLst>
                  <a:outerShdw blurRad="38100" dist="38100" dir="2700000" algn="tl">
                    <a:srgbClr val="000000"/>
                  </a:outerShdw>
                </a:effectLst>
              </a:rPr>
              <a:t> </a:t>
            </a:r>
            <a:r>
              <a:rPr lang="en-US" sz="2600" dirty="0">
                <a:effectLst>
                  <a:outerShdw blurRad="38100" dist="38100" dir="2700000" algn="tl">
                    <a:srgbClr val="000000"/>
                  </a:outerShdw>
                </a:effectLst>
              </a:rPr>
              <a:t>(Allen &amp; Allen)</a:t>
            </a:r>
            <a:endParaRPr lang="en-US" sz="2600" dirty="0"/>
          </a:p>
          <a:p>
            <a:pPr>
              <a:buClr>
                <a:srgbClr val="FFFF66"/>
              </a:buClr>
              <a:buFont typeface="Monotype Sorts" pitchFamily="2" charset="2"/>
              <a:buChar char="è"/>
            </a:pPr>
            <a:r>
              <a:rPr lang="en-US" sz="2600" dirty="0"/>
              <a:t>Adults taper off this aid as it becomes less necessary, much as a scaffold is removed from a building during construction </a:t>
            </a:r>
            <a:r>
              <a:rPr lang="en-US" sz="2600" dirty="0">
                <a:solidFill>
                  <a:srgbClr val="FFFF00"/>
                </a:solidFill>
                <a:effectLst>
                  <a:outerShdw blurRad="38100" dist="38100" dir="2700000" algn="tl">
                    <a:srgbClr val="000000"/>
                  </a:outerShdw>
                </a:effectLst>
              </a:rPr>
              <a:t> </a:t>
            </a:r>
            <a:r>
              <a:rPr lang="en-US" sz="2600" dirty="0">
                <a:effectLst>
                  <a:outerShdw blurRad="38100" dist="38100" dir="2700000" algn="tl">
                    <a:srgbClr val="000000"/>
                  </a:outerShdw>
                </a:effectLst>
              </a:rPr>
              <a:t>(Allen &amp; Allen)</a:t>
            </a:r>
            <a:endParaRPr lang="en-US" sz="2600" dirty="0"/>
          </a:p>
          <a:p>
            <a:pPr>
              <a:buClr>
                <a:srgbClr val="FFFF66"/>
              </a:buClr>
              <a:buFont typeface="Monotype Sorts" pitchFamily="2" charset="2"/>
              <a:buChar char="è"/>
            </a:pPr>
            <a:r>
              <a:rPr lang="en-US" sz="2600" dirty="0"/>
              <a:t>Scaffolding concept first developed in the late 1950’s to describe how kids learn language; concept was then expanded to multiple educational challenges.</a:t>
            </a:r>
            <a:endParaRPr lang="en-US" sz="2600" dirty="0">
              <a:solidFill>
                <a:srgbClr val="FFFFFF"/>
              </a:solidFill>
            </a:endParaRPr>
          </a:p>
          <a:p>
            <a:pPr>
              <a:buClr>
                <a:srgbClr val="FFFF66"/>
              </a:buClr>
              <a:buFont typeface="Monotype Sorts" pitchFamily="2" charset="2"/>
              <a:buChar char="è"/>
            </a:pPr>
            <a:r>
              <a:rPr lang="en-US" sz="2600" dirty="0"/>
              <a:t>Vygotsky: Optimal Zone of Experience— decreasing the difference between potential &amp; actual development, via adult guidance or support from a more capable peer.</a:t>
            </a:r>
          </a:p>
          <a:p>
            <a:pPr>
              <a:buClr>
                <a:srgbClr val="FFFF66"/>
              </a:buClr>
            </a:pPr>
            <a:endParaRPr lang="en-US" dirty="0">
              <a:effectLst>
                <a:outerShdw blurRad="38100" dist="38100" dir="2700000" algn="tl">
                  <a:srgbClr val="000000"/>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7432804"/>
          </a:xfrm>
          <a:prstGeom prst="rect">
            <a:avLst/>
          </a:prstGeom>
          <a:noFill/>
          <a:ln w="9525">
            <a:noFill/>
            <a:miter lim="800000"/>
            <a:headEnd/>
            <a:tailEnd/>
          </a:ln>
          <a:effectLst/>
        </p:spPr>
        <p:txBody>
          <a:bodyPr>
            <a:spAutoFit/>
          </a:bodyPr>
          <a:lstStyle/>
          <a:p>
            <a:pPr algn="ctr"/>
            <a:r>
              <a:rPr lang="en-US" sz="3600" b="1" dirty="0"/>
              <a:t>Teen Outreach Program: </a:t>
            </a:r>
          </a:p>
          <a:p>
            <a:pPr algn="ctr"/>
            <a:r>
              <a:rPr lang="en-US" sz="3600" b="1" dirty="0"/>
              <a:t>Dramatic Results</a:t>
            </a:r>
          </a:p>
          <a:p>
            <a:r>
              <a:rPr lang="en-US" sz="2600" b="1" dirty="0">
                <a:effectLst>
                  <a:outerShdw blurRad="38100" dist="38100" dir="2700000" algn="tl">
                    <a:srgbClr val="000000"/>
                  </a:outerShdw>
                </a:effectLst>
                <a:latin typeface="Arial" pitchFamily="34" charset="0"/>
                <a:cs typeface="Arial" pitchFamily="34" charset="0"/>
              </a:rPr>
              <a:t>                                    (Allen &amp; Allen, 2009)</a:t>
            </a:r>
          </a:p>
          <a:p>
            <a:pPr algn="ctr"/>
            <a:r>
              <a:rPr lang="en-US" dirty="0">
                <a:solidFill>
                  <a:srgbClr val="FFFFFF"/>
                </a:solidFill>
                <a:effectLst>
                  <a:outerShdw blurRad="38100" dist="38100" dir="2700000" algn="tl">
                    <a:srgbClr val="000000"/>
                  </a:outerShdw>
                </a:effectLst>
              </a:rPr>
              <a:t>                </a:t>
            </a:r>
            <a:endParaRPr lang="en-US" sz="3600" b="1" dirty="0">
              <a:solidFill>
                <a:srgbClr val="FFFF00"/>
              </a:solidFill>
              <a:effectLst>
                <a:outerShdw blurRad="38100" dist="38100" dir="2700000" algn="tl">
                  <a:srgbClr val="000000"/>
                </a:outerShdw>
              </a:effectLst>
            </a:endParaRPr>
          </a:p>
          <a:p>
            <a:pPr>
              <a:buClr>
                <a:srgbClr val="FFFF66"/>
              </a:buClr>
              <a:buFont typeface="Monotype Sorts" pitchFamily="2" charset="2"/>
              <a:buChar char="è"/>
            </a:pPr>
            <a:r>
              <a:rPr lang="en-US" sz="2700" dirty="0"/>
              <a:t>Started 30 years ago-- several hours of meaningful volunteer service work &amp; 1-2x week group discussion lead by an adult facilitator.</a:t>
            </a:r>
          </a:p>
          <a:p>
            <a:pPr>
              <a:buClr>
                <a:srgbClr val="FFFF66"/>
              </a:buClr>
            </a:pPr>
            <a:endParaRPr lang="en-US" sz="2700" dirty="0">
              <a:solidFill>
                <a:srgbClr val="FFFFFF"/>
              </a:solidFill>
            </a:endParaRPr>
          </a:p>
          <a:p>
            <a:pPr>
              <a:buClr>
                <a:srgbClr val="FFFF66"/>
              </a:buClr>
              <a:buFont typeface="Monotype Sorts" pitchFamily="2" charset="2"/>
              <a:buChar char="è"/>
            </a:pPr>
            <a:r>
              <a:rPr lang="en-US" sz="2700" dirty="0"/>
              <a:t>Reduced school drop-out rates &amp; failure rates by 60%; reduced teen pregnancy rates by 53%.   </a:t>
            </a:r>
          </a:p>
          <a:p>
            <a:pPr>
              <a:buClr>
                <a:srgbClr val="FFFF66"/>
              </a:buClr>
            </a:pPr>
            <a:endParaRPr lang="en-US" sz="2700" dirty="0"/>
          </a:p>
          <a:p>
            <a:pPr>
              <a:buClr>
                <a:srgbClr val="FFFF66"/>
              </a:buClr>
              <a:buFont typeface="Monotype Sorts" pitchFamily="2" charset="2"/>
              <a:buChar char="è"/>
            </a:pPr>
            <a:r>
              <a:rPr lang="en-US" sz="2700" dirty="0"/>
              <a:t>Teaches non-cognitive skills such as perseverance, motivation, self-regulation, and self-confidence; feeling valued and depended upon by others; mentored by nurturing and supportive adults.</a:t>
            </a:r>
          </a:p>
          <a:p>
            <a:pPr>
              <a:buClr>
                <a:srgbClr val="FFFF66"/>
              </a:buClr>
              <a:buFont typeface="Monotype Sorts" pitchFamily="2" charset="2"/>
              <a:buChar char="è"/>
            </a:pPr>
            <a:endParaRPr lang="en-US" sz="2800" b="1" dirty="0">
              <a:solidFill>
                <a:srgbClr val="FFFF00"/>
              </a:solidFill>
              <a:effectLst>
                <a:outerShdw blurRad="38100" dist="38100" dir="2700000" algn="tl">
                  <a:srgbClr val="000000"/>
                </a:outerShdw>
              </a:effectLst>
            </a:endParaRPr>
          </a:p>
          <a:p>
            <a:r>
              <a:rPr lang="en-US" b="1" dirty="0">
                <a:effectLst>
                  <a:outerShdw blurRad="38100" dist="38100" dir="2700000" algn="tl">
                    <a:srgbClr val="000000"/>
                  </a:outerShdw>
                </a:effectLst>
              </a:rPr>
              <a:t>                    </a:t>
            </a:r>
            <a:endParaRPr lang="en-US" dirty="0">
              <a:effectLst>
                <a:outerShdw blurRad="38100" dist="38100" dir="2700000" algn="tl">
                  <a:srgbClr val="000000"/>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7325082"/>
          </a:xfrm>
          <a:prstGeom prst="rect">
            <a:avLst/>
          </a:prstGeom>
          <a:noFill/>
          <a:ln w="9525">
            <a:noFill/>
            <a:miter lim="800000"/>
            <a:headEnd/>
            <a:tailEnd/>
          </a:ln>
          <a:effectLst/>
        </p:spPr>
        <p:txBody>
          <a:bodyPr wrap="square">
            <a:spAutoFit/>
          </a:bodyPr>
          <a:lstStyle/>
          <a:p>
            <a:pPr algn="ctr"/>
            <a:r>
              <a:rPr lang="en-US" sz="3800" b="1" dirty="0"/>
              <a:t>The “Adult Work Effect”</a:t>
            </a:r>
          </a:p>
          <a:p>
            <a:pPr algn="ctr"/>
            <a:r>
              <a:rPr lang="en-US" sz="3000" b="1" dirty="0">
                <a:effectLst>
                  <a:outerShdw blurRad="38100" dist="38100" dir="2700000" algn="tl">
                    <a:srgbClr val="000000"/>
                  </a:outerShdw>
                </a:effectLst>
              </a:rPr>
              <a:t>  (Allen &amp; Allen, 2009)</a:t>
            </a:r>
          </a:p>
          <a:p>
            <a:endParaRPr lang="en-US" sz="3600" b="1" dirty="0">
              <a:solidFill>
                <a:srgbClr val="FFFF00"/>
              </a:solidFill>
              <a:effectLst>
                <a:outerShdw blurRad="38100" dist="38100" dir="2700000" algn="tl">
                  <a:srgbClr val="000000"/>
                </a:outerShdw>
              </a:effectLst>
            </a:endParaRPr>
          </a:p>
          <a:p>
            <a:pPr>
              <a:buClr>
                <a:srgbClr val="FFFF66"/>
              </a:buClr>
            </a:pPr>
            <a:endParaRPr lang="en-US" sz="2600" b="1" dirty="0">
              <a:effectLst/>
            </a:endParaRPr>
          </a:p>
          <a:p>
            <a:pPr>
              <a:buClr>
                <a:srgbClr val="FFFF66"/>
              </a:buClr>
              <a:buFont typeface="Monotype Sorts" pitchFamily="2" charset="2"/>
              <a:buChar char="è"/>
            </a:pPr>
            <a:r>
              <a:rPr lang="en-US" dirty="0"/>
              <a:t>Whether a paid or volunteer job, teens should be “….</a:t>
            </a:r>
            <a:r>
              <a:rPr lang="en-US" i="1" dirty="0"/>
              <a:t>doing work that matters to someone</a:t>
            </a:r>
            <a:r>
              <a:rPr lang="en-US" dirty="0"/>
              <a:t>” (e.g. hospitals, nursing homes, animal shelters, soup kitchens, tutoring, camp counselor, childcare, eldercare).</a:t>
            </a:r>
          </a:p>
          <a:p>
            <a:pPr>
              <a:buClr>
                <a:srgbClr val="FFFF66"/>
              </a:buClr>
              <a:buFont typeface="Monotype Sorts" pitchFamily="2" charset="2"/>
              <a:buChar char="è"/>
            </a:pPr>
            <a:r>
              <a:rPr lang="en-US" dirty="0"/>
              <a:t>Teen self-esteem: depends as much on </a:t>
            </a:r>
            <a:r>
              <a:rPr lang="en-US" i="1" dirty="0"/>
              <a:t>doing </a:t>
            </a:r>
            <a:r>
              <a:rPr lang="en-US" dirty="0"/>
              <a:t>for others as what we say to them, do for them, or buy for them.</a:t>
            </a:r>
          </a:p>
          <a:p>
            <a:pPr>
              <a:buClr>
                <a:srgbClr val="FFFF66"/>
              </a:buClr>
              <a:buFont typeface="Monotype Sorts" pitchFamily="2" charset="2"/>
              <a:buChar char="è"/>
            </a:pPr>
            <a:r>
              <a:rPr lang="en-US" dirty="0"/>
              <a:t>For paying jobs:</a:t>
            </a:r>
          </a:p>
          <a:p>
            <a:pPr>
              <a:buClr>
                <a:srgbClr val="FFFF66"/>
              </a:buClr>
            </a:pPr>
            <a:r>
              <a:rPr lang="en-US" dirty="0"/>
              <a:t>High financial reward + Low demand ≠ an Adult job </a:t>
            </a:r>
            <a:endParaRPr lang="en-US" dirty="0">
              <a:solidFill>
                <a:srgbClr val="FFFFFF"/>
              </a:solidFill>
            </a:endParaRPr>
          </a:p>
          <a:p>
            <a:pPr>
              <a:buClr>
                <a:srgbClr val="FFFF66"/>
              </a:buClr>
              <a:buFont typeface="Monotype Sorts" pitchFamily="2" charset="2"/>
              <a:buChar char="è"/>
            </a:pPr>
            <a:r>
              <a:rPr lang="en-US" dirty="0"/>
              <a:t>Money provided by these jobs functions almost like drinking &amp; smoking to teens--provide the trappings of maturity, but with none of the responsibilities (no bills to pay, work w/ mostly other teens, minimal adult contact).</a:t>
            </a:r>
          </a:p>
          <a:p>
            <a:pPr>
              <a:buClr>
                <a:srgbClr val="FFFF66"/>
              </a:buClr>
              <a:buFont typeface="Monotype Sorts" pitchFamily="2" charset="2"/>
              <a:buChar char="è"/>
            </a:pPr>
            <a:endParaRPr lang="en-US" sz="2800" b="1" dirty="0">
              <a:solidFill>
                <a:srgbClr val="FFFF00"/>
              </a:solidFill>
              <a:effectLst>
                <a:outerShdw blurRad="38100" dist="38100" dir="2700000" algn="tl">
                  <a:srgbClr val="000000"/>
                </a:outerShdw>
              </a:effectLst>
            </a:endParaRPr>
          </a:p>
          <a:p>
            <a:r>
              <a:rPr lang="en-US" b="1" dirty="0">
                <a:effectLst>
                  <a:outerShdw blurRad="38100" dist="38100" dir="2700000" algn="tl">
                    <a:srgbClr val="000000"/>
                  </a:outerShdw>
                </a:effectLst>
              </a:rPr>
              <a:t>                    </a:t>
            </a:r>
            <a:endParaRPr lang="en-US" dirty="0">
              <a:effectLst>
                <a:outerShdw blurRad="38100" dist="38100" dir="2700000" algn="tl">
                  <a:srgbClr val="000000"/>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6940361"/>
          </a:xfrm>
          <a:prstGeom prst="rect">
            <a:avLst/>
          </a:prstGeom>
          <a:noFill/>
          <a:ln w="9525">
            <a:noFill/>
            <a:miter lim="800000"/>
            <a:headEnd/>
            <a:tailEnd/>
          </a:ln>
          <a:effectLst/>
        </p:spPr>
        <p:txBody>
          <a:bodyPr>
            <a:spAutoFit/>
          </a:bodyPr>
          <a:lstStyle/>
          <a:p>
            <a:pPr algn="ctr"/>
            <a:r>
              <a:rPr lang="en-US" sz="3200" b="1" dirty="0">
                <a:solidFill>
                  <a:srgbClr val="FFFFFF"/>
                </a:solidFill>
                <a:effectLst/>
              </a:rPr>
              <a:t> </a:t>
            </a:r>
            <a:r>
              <a:rPr lang="en-US" sz="3200" b="1" dirty="0">
                <a:effectLst/>
              </a:rPr>
              <a:t>How to Stop Infantilizing Teens: </a:t>
            </a:r>
          </a:p>
          <a:p>
            <a:pPr algn="ctr"/>
            <a:r>
              <a:rPr lang="en-US" sz="3200" b="1" dirty="0">
                <a:effectLst/>
              </a:rPr>
              <a:t>Putting Adulthood Back into </a:t>
            </a:r>
          </a:p>
          <a:p>
            <a:pPr algn="ctr"/>
            <a:r>
              <a:rPr lang="en-US" sz="3200" b="1" dirty="0">
                <a:effectLst/>
              </a:rPr>
              <a:t>Adolescence </a:t>
            </a:r>
            <a:r>
              <a:rPr lang="en-US" sz="2800" b="1" dirty="0">
                <a:effectLst/>
              </a:rPr>
              <a:t>(Allen &amp; Allen, 2009)</a:t>
            </a:r>
          </a:p>
          <a:p>
            <a:endParaRPr lang="en-US" sz="2800" dirty="0">
              <a:solidFill>
                <a:srgbClr val="FFFFFF"/>
              </a:solidFill>
            </a:endParaRPr>
          </a:p>
          <a:p>
            <a:pPr>
              <a:buClr>
                <a:srgbClr val="FFFF66"/>
              </a:buClr>
              <a:buFont typeface="Monotype Sorts" pitchFamily="2" charset="2"/>
              <a:buChar char="è"/>
            </a:pPr>
            <a:r>
              <a:rPr lang="en-US" sz="2700" dirty="0"/>
              <a:t>Parents too often perform tasks for their teens that their kids are perfectly capable of learning to do.</a:t>
            </a:r>
          </a:p>
          <a:p>
            <a:pPr>
              <a:buClr>
                <a:srgbClr val="FFFF66"/>
              </a:buClr>
              <a:buFont typeface="Monotype Sorts" pitchFamily="2" charset="2"/>
              <a:buChar char="è"/>
            </a:pPr>
            <a:r>
              <a:rPr lang="en-US" sz="2700" dirty="0"/>
              <a:t>Whenever parents are about to do </a:t>
            </a:r>
            <a:r>
              <a:rPr lang="en-US" sz="2700" i="1" dirty="0"/>
              <a:t>anything</a:t>
            </a:r>
            <a:r>
              <a:rPr lang="en-US" sz="2700" dirty="0"/>
              <a:t> for a teen, they should ask themselves :</a:t>
            </a:r>
          </a:p>
          <a:p>
            <a:pPr lvl="0"/>
            <a:r>
              <a:rPr lang="en-US" sz="2700" dirty="0"/>
              <a:t>                 1. Why don’t they know how to do that yet?</a:t>
            </a:r>
          </a:p>
          <a:p>
            <a:pPr lvl="0"/>
            <a:r>
              <a:rPr lang="en-US" sz="2700" dirty="0"/>
              <a:t>                 2. How can I best teach them?</a:t>
            </a:r>
          </a:p>
          <a:p>
            <a:pPr lvl="0"/>
            <a:r>
              <a:rPr lang="en-US" sz="2700" dirty="0"/>
              <a:t>                 3. Is this a good opportunity?</a:t>
            </a:r>
          </a:p>
          <a:p>
            <a:pPr>
              <a:buClr>
                <a:srgbClr val="FFFF66"/>
              </a:buClr>
              <a:buFont typeface="Monotype Sorts" pitchFamily="2" charset="2"/>
              <a:buChar char="è"/>
            </a:pPr>
            <a:r>
              <a:rPr lang="en-US" sz="2700" dirty="0"/>
              <a:t>Common parental beliefs that interfere:</a:t>
            </a:r>
          </a:p>
          <a:p>
            <a:r>
              <a:rPr lang="en-US" sz="2700" dirty="0"/>
              <a:t>                 1. The teen won’t get it right.</a:t>
            </a:r>
          </a:p>
          <a:p>
            <a:r>
              <a:rPr lang="en-US" sz="2700" dirty="0"/>
              <a:t>                 2. He will resist the request. </a:t>
            </a:r>
          </a:p>
          <a:p>
            <a:r>
              <a:rPr lang="en-US" sz="2700" dirty="0"/>
              <a:t>                 3. I can do it faster than her.  </a:t>
            </a:r>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7294305"/>
          </a:xfrm>
          <a:prstGeom prst="rect">
            <a:avLst/>
          </a:prstGeom>
          <a:noFill/>
          <a:ln w="9525">
            <a:noFill/>
            <a:miter lim="800000"/>
            <a:headEnd/>
            <a:tailEnd/>
          </a:ln>
          <a:effectLst/>
        </p:spPr>
        <p:txBody>
          <a:bodyPr>
            <a:spAutoFit/>
          </a:bodyPr>
          <a:lstStyle/>
          <a:p>
            <a:pPr algn="ctr"/>
            <a:r>
              <a:rPr lang="en-US" dirty="0">
                <a:solidFill>
                  <a:srgbClr val="FFFFFF"/>
                </a:solidFill>
                <a:effectLst>
                  <a:outerShdw blurRad="38100" dist="38100" dir="2700000" algn="tl">
                    <a:srgbClr val="000000"/>
                  </a:outerShdw>
                </a:effectLst>
              </a:rPr>
              <a:t>              </a:t>
            </a:r>
            <a:r>
              <a:rPr lang="en-US" sz="4000" b="1" dirty="0"/>
              <a:t>Building a Sense of Mastery</a:t>
            </a:r>
            <a:endParaRPr lang="en-US" sz="4000" b="1" dirty="0">
              <a:solidFill>
                <a:srgbClr val="FFFF00"/>
              </a:solidFill>
              <a:effectLst>
                <a:outerShdw blurRad="38100" dist="38100" dir="2700000" algn="tl">
                  <a:srgbClr val="000000"/>
                </a:outerShdw>
              </a:effectLst>
            </a:endParaRPr>
          </a:p>
          <a:p>
            <a:r>
              <a:rPr lang="en-US" sz="3200" b="1" dirty="0">
                <a:effectLst>
                  <a:outerShdw blurRad="38100" dist="38100" dir="2700000" algn="tl">
                    <a:srgbClr val="000000"/>
                  </a:outerShdw>
                </a:effectLst>
              </a:rPr>
              <a:t>                           (Allen &amp; Allen, 2009)</a:t>
            </a:r>
          </a:p>
          <a:p>
            <a:endParaRPr lang="en-US" sz="3200" b="1" dirty="0">
              <a:solidFill>
                <a:srgbClr val="FFFF00"/>
              </a:solidFill>
              <a:effectLst>
                <a:outerShdw blurRad="38100" dist="38100" dir="2700000" algn="tl">
                  <a:srgbClr val="000000"/>
                </a:outerShdw>
              </a:effectLst>
            </a:endParaRPr>
          </a:p>
          <a:p>
            <a:endParaRPr lang="en-US" sz="2800" dirty="0">
              <a:solidFill>
                <a:srgbClr val="FFFFFF"/>
              </a:solidFill>
            </a:endParaRPr>
          </a:p>
          <a:p>
            <a:pPr>
              <a:buClr>
                <a:srgbClr val="FFFF66"/>
              </a:buClr>
              <a:buFont typeface="Monotype Sorts" pitchFamily="2" charset="2"/>
              <a:buChar char="è"/>
            </a:pPr>
            <a:r>
              <a:rPr lang="en-US" sz="2600" dirty="0"/>
              <a:t>Besides such common chores as helping clean the home, doing laundry, doing dishes, and lawn care, other tasks to add to adolescent mastery list include: </a:t>
            </a:r>
          </a:p>
          <a:p>
            <a:pPr>
              <a:buClr>
                <a:srgbClr val="FFFF66"/>
              </a:buClr>
              <a:buFont typeface="Monotype Sorts" pitchFamily="2" charset="2"/>
              <a:buChar char="è"/>
            </a:pPr>
            <a:r>
              <a:rPr lang="en-US" sz="2600" dirty="0"/>
              <a:t>Changing light bulbs, household repairs, using tools, shopping for groceries, cooking family meals, changing the car oil, sewing, managing money, computer maintenance, making phone calls relevant to the teen’s life (e.g. calling to schedule doctors’ appointments).  </a:t>
            </a:r>
          </a:p>
          <a:p>
            <a:pPr>
              <a:buClr>
                <a:srgbClr val="FFFF66"/>
              </a:buClr>
              <a:buFont typeface="Monotype Sorts" pitchFamily="2" charset="2"/>
              <a:buChar char="è"/>
            </a:pPr>
            <a:r>
              <a:rPr lang="en-US" sz="2600" dirty="0"/>
              <a:t>Have teens accompany parents to parent-teacher conferences—more immediate feedback than a poor grade every nine weeks, increases accountability.</a:t>
            </a:r>
          </a:p>
          <a:p>
            <a:pPr>
              <a:buClr>
                <a:srgbClr val="FFFF66"/>
              </a:buClr>
              <a:buFont typeface="Monotype Sorts" pitchFamily="2" charset="2"/>
              <a:buChar char="è"/>
            </a:pPr>
            <a:r>
              <a:rPr lang="en-US" sz="2600" dirty="0"/>
              <a:t>Who’s Gonna Call? The case of the lost library book </a:t>
            </a:r>
          </a:p>
          <a:p>
            <a:pPr>
              <a:buClr>
                <a:srgbClr val="FFFF66"/>
              </a:buClr>
            </a:pPr>
            <a:endParaRPr lang="en-US" dirty="0">
              <a:effectLst>
                <a:outerShdw blurRad="38100" dist="38100" dir="2700000" algn="tl">
                  <a:srgbClr val="000000"/>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7586692"/>
          </a:xfrm>
          <a:prstGeom prst="rect">
            <a:avLst/>
          </a:prstGeom>
          <a:noFill/>
          <a:ln w="9525">
            <a:noFill/>
            <a:miter lim="800000"/>
            <a:headEnd/>
            <a:tailEnd/>
          </a:ln>
          <a:effectLst/>
        </p:spPr>
        <p:txBody>
          <a:bodyPr>
            <a:spAutoFit/>
          </a:bodyPr>
          <a:lstStyle/>
          <a:p>
            <a:pPr algn="ctr"/>
            <a:r>
              <a:rPr lang="en-US" sz="3200" dirty="0">
                <a:solidFill>
                  <a:srgbClr val="FFFFFF"/>
                </a:solidFill>
                <a:effectLst>
                  <a:outerShdw blurRad="38100" dist="38100" dir="2700000" algn="tl">
                    <a:srgbClr val="000000"/>
                  </a:outerShdw>
                </a:effectLst>
              </a:rPr>
              <a:t> </a:t>
            </a:r>
            <a:r>
              <a:rPr lang="en-US" sz="3200" b="1" dirty="0"/>
              <a:t>The Nurture Paradox: </a:t>
            </a:r>
          </a:p>
          <a:p>
            <a:pPr algn="ctr"/>
            <a:r>
              <a:rPr lang="en-US" sz="3200" b="1" dirty="0"/>
              <a:t>Raising Hothouse Flowers</a:t>
            </a:r>
            <a:endParaRPr lang="en-US" sz="3200" dirty="0"/>
          </a:p>
          <a:p>
            <a:r>
              <a:rPr lang="en-US" sz="2700" dirty="0"/>
              <a:t>                               (Allen &amp; Allen, 2009)</a:t>
            </a:r>
          </a:p>
          <a:p>
            <a:endParaRPr lang="en-US" sz="2700" dirty="0">
              <a:solidFill>
                <a:srgbClr val="FFFF00"/>
              </a:solidFill>
            </a:endParaRPr>
          </a:p>
          <a:p>
            <a:pPr>
              <a:buClr>
                <a:srgbClr val="FFFF66"/>
              </a:buClr>
              <a:buFont typeface="Monotype Sorts" pitchFamily="2" charset="2"/>
              <a:buChar char="è"/>
            </a:pPr>
            <a:r>
              <a:rPr lang="en-US" sz="2700" dirty="0"/>
              <a:t>“Without exposure to some risks &amp; failures, we risk developing hothouse flowers--- beautiful in their mastery of the cello, but subject to wither as they encounter the first cold frost of adult life.”  (Allen &amp; Allen, p.85)</a:t>
            </a:r>
          </a:p>
          <a:p>
            <a:pPr>
              <a:buClr>
                <a:srgbClr val="FFFF66"/>
              </a:buClr>
              <a:buFont typeface="Monotype Sorts" pitchFamily="2" charset="2"/>
              <a:buChar char="è"/>
            </a:pPr>
            <a:r>
              <a:rPr lang="en-US" sz="2700" dirty="0"/>
              <a:t>Teens often overindulged in ways that stunt their growth. </a:t>
            </a:r>
          </a:p>
          <a:p>
            <a:pPr>
              <a:buClr>
                <a:srgbClr val="FFFF66"/>
              </a:buClr>
              <a:buFont typeface="Monotype Sorts" pitchFamily="2" charset="2"/>
              <a:buChar char="è"/>
            </a:pPr>
            <a:r>
              <a:rPr lang="en-US" sz="2700" dirty="0"/>
              <a:t>Sense of mastery often is a more powerful reinforcer than simple physical rewards. </a:t>
            </a:r>
          </a:p>
          <a:p>
            <a:pPr>
              <a:buClr>
                <a:srgbClr val="FFFF66"/>
              </a:buClr>
              <a:buFont typeface="Monotype Sorts" pitchFamily="2" charset="2"/>
              <a:buChar char="è"/>
            </a:pPr>
            <a:r>
              <a:rPr lang="en-US" sz="2700" dirty="0"/>
              <a:t>Adults miss opportunities to allow teens the experience of mastery, in the mistaken notion that we are nurturing them &amp; showing them love by doing things </a:t>
            </a:r>
            <a:r>
              <a:rPr lang="en-US" sz="2700" i="1" dirty="0"/>
              <a:t>for</a:t>
            </a:r>
            <a:r>
              <a:rPr lang="en-US" sz="2700" dirty="0"/>
              <a:t> them</a:t>
            </a:r>
          </a:p>
          <a:p>
            <a:pPr>
              <a:buClr>
                <a:srgbClr val="FFFF66"/>
              </a:buClr>
              <a:buFont typeface="Monotype Sorts" pitchFamily="2" charset="2"/>
              <a:buChar char="è"/>
            </a:pPr>
            <a:r>
              <a:rPr lang="en-US" sz="2700" dirty="0"/>
              <a:t>The principle of “Failure is our Friend”</a:t>
            </a:r>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8094524"/>
          </a:xfrm>
          <a:prstGeom prst="rect">
            <a:avLst/>
          </a:prstGeom>
          <a:noFill/>
          <a:ln w="9525">
            <a:noFill/>
            <a:miter lim="800000"/>
            <a:headEnd/>
            <a:tailEnd/>
          </a:ln>
          <a:effectLst/>
        </p:spPr>
        <p:txBody>
          <a:bodyPr>
            <a:spAutoFit/>
          </a:bodyPr>
          <a:lstStyle/>
          <a:p>
            <a:pPr algn="ctr"/>
            <a:r>
              <a:rPr lang="en-US" sz="3200" b="1" dirty="0">
                <a:solidFill>
                  <a:srgbClr val="FFFF00"/>
                </a:solidFill>
                <a:effectLst>
                  <a:outerShdw blurRad="38100" dist="38100" dir="2700000" algn="tl">
                    <a:srgbClr val="000000"/>
                  </a:outerShdw>
                </a:effectLst>
                <a:latin typeface="Tahoma" pitchFamily="34" charset="0"/>
              </a:rPr>
              <a:t>      </a:t>
            </a:r>
            <a:r>
              <a:rPr lang="en-US" sz="3200" b="1" dirty="0"/>
              <a:t>The Importance of Non-parental  Adults: </a:t>
            </a:r>
          </a:p>
          <a:p>
            <a:pPr algn="ctr"/>
            <a:r>
              <a:rPr lang="en-US" sz="3200" b="1" dirty="0"/>
              <a:t>       Escaping the Nurture Paradox</a:t>
            </a:r>
            <a:endParaRPr lang="en-US" sz="3200" dirty="0"/>
          </a:p>
          <a:p>
            <a:endParaRPr lang="en-US" sz="2600" b="1" dirty="0">
              <a:solidFill>
                <a:srgbClr val="FFFF00"/>
              </a:solidFill>
            </a:endParaRPr>
          </a:p>
          <a:p>
            <a:endParaRPr lang="en-US" sz="2600" b="1" dirty="0">
              <a:solidFill>
                <a:srgbClr val="FFFF00"/>
              </a:solidFill>
            </a:endParaRPr>
          </a:p>
          <a:p>
            <a:pPr>
              <a:buClr>
                <a:srgbClr val="FFFF66"/>
              </a:buClr>
              <a:buFont typeface="Monotype Sorts" pitchFamily="2" charset="2"/>
              <a:buChar char="è"/>
            </a:pPr>
            <a:r>
              <a:rPr lang="en-US" sz="2800" b="1" dirty="0"/>
              <a:t>Non-parental adults are less likely to fall prey to the Nurture Paradox and not overindulge teens.</a:t>
            </a:r>
          </a:p>
          <a:p>
            <a:pPr>
              <a:buClr>
                <a:srgbClr val="FFFF66"/>
              </a:buClr>
              <a:buFont typeface="Monotype Sorts" pitchFamily="2" charset="2"/>
              <a:buChar char="è"/>
            </a:pPr>
            <a:r>
              <a:rPr lang="en-US" sz="2800" b="1" dirty="0"/>
              <a:t>Have you noticed how teens often behave better with other adults than with their parents? Why?</a:t>
            </a:r>
          </a:p>
          <a:p>
            <a:pPr>
              <a:buClr>
                <a:srgbClr val="FFFF66"/>
              </a:buClr>
              <a:buFont typeface="Monotype Sorts" pitchFamily="2" charset="2"/>
              <a:buChar char="è"/>
            </a:pPr>
            <a:r>
              <a:rPr lang="en-US" sz="2800" b="1" dirty="0"/>
              <a:t>Use time with neighbors, adult family friends, relatives, or parents of teens’ friends. What other skills can these adults teach our teens to expand their sense of mastery? Benefits of Boy/Girl Scouts.</a:t>
            </a:r>
          </a:p>
          <a:p>
            <a:pPr>
              <a:buClr>
                <a:srgbClr val="FFFF66"/>
              </a:buClr>
              <a:buFont typeface="Monotype Sorts" pitchFamily="2" charset="2"/>
              <a:buChar char="è"/>
            </a:pPr>
            <a:r>
              <a:rPr lang="en-US" sz="2800" b="1" dirty="0"/>
              <a:t>Well organized religious </a:t>
            </a:r>
            <a:r>
              <a:rPr lang="en-US" sz="2800" b="1"/>
              <a:t>communities also </a:t>
            </a:r>
            <a:r>
              <a:rPr lang="en-US" sz="2800" b="1" dirty="0"/>
              <a:t>a good source of adult mentors, social justice work,  inter-</a:t>
            </a:r>
            <a:r>
              <a:rPr lang="en-US" sz="2600" b="1" dirty="0"/>
              <a:t>generational music performances, and leadership roles.</a:t>
            </a:r>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8433078"/>
          </a:xfrm>
          <a:prstGeom prst="rect">
            <a:avLst/>
          </a:prstGeom>
          <a:noFill/>
          <a:ln w="9525">
            <a:noFill/>
            <a:miter lim="800000"/>
            <a:headEnd/>
            <a:tailEnd/>
          </a:ln>
          <a:effectLst/>
        </p:spPr>
        <p:txBody>
          <a:bodyPr>
            <a:spAutoFit/>
          </a:bodyPr>
          <a:lstStyle/>
          <a:p>
            <a:pPr algn="ctr"/>
            <a:r>
              <a:rPr lang="en-US" sz="3200" b="1" dirty="0">
                <a:solidFill>
                  <a:srgbClr val="FFFF00"/>
                </a:solidFill>
                <a:effectLst>
                  <a:outerShdw blurRad="38100" dist="38100" dir="2700000" algn="tl">
                    <a:srgbClr val="000000"/>
                  </a:outerShdw>
                </a:effectLst>
                <a:latin typeface="Tahoma" pitchFamily="34" charset="0"/>
              </a:rPr>
              <a:t>      </a:t>
            </a:r>
            <a:r>
              <a:rPr lang="en-US" sz="3200" b="1" dirty="0"/>
              <a:t>The Importance of Non-parental Adults:        </a:t>
            </a:r>
          </a:p>
          <a:p>
            <a:pPr algn="ctr"/>
            <a:r>
              <a:rPr lang="en-US" sz="3200" b="1" dirty="0"/>
              <a:t>      Teacher Appreciation!</a:t>
            </a:r>
            <a:endParaRPr lang="en-US" sz="3200" dirty="0"/>
          </a:p>
          <a:p>
            <a:endParaRPr lang="en-US" sz="2800" b="1" dirty="0">
              <a:solidFill>
                <a:srgbClr val="FFFF00"/>
              </a:solidFill>
            </a:endParaRPr>
          </a:p>
          <a:p>
            <a:endParaRPr lang="en-US" sz="2800" b="1" dirty="0">
              <a:solidFill>
                <a:srgbClr val="FFFF00"/>
              </a:solidFill>
            </a:endParaRPr>
          </a:p>
          <a:p>
            <a:pPr>
              <a:buClr>
                <a:srgbClr val="FFFF66"/>
              </a:buClr>
              <a:buFont typeface="Monotype Sorts" pitchFamily="2" charset="2"/>
              <a:buChar char="è"/>
            </a:pPr>
            <a:r>
              <a:rPr lang="en-US" sz="2700" dirty="0"/>
              <a:t>“Teachers form their best connections with students when they are focused upon drawing out their inner adult…. Almost universally, the best teachers are remembered as treating their students as a bit older than they actually were.” (Allen &amp; Allen, p. 208)</a:t>
            </a:r>
            <a:endParaRPr lang="en-US" sz="2700" i="1" dirty="0"/>
          </a:p>
          <a:p>
            <a:pPr>
              <a:buClr>
                <a:srgbClr val="FFFF66"/>
              </a:buClr>
              <a:buFont typeface="Monotype Sorts" pitchFamily="2" charset="2"/>
              <a:buChar char="è"/>
            </a:pPr>
            <a:r>
              <a:rPr lang="en-US" sz="2700" dirty="0"/>
              <a:t>One on one time especially helpful– e.g. 20 minute chat with a teacher recalled years later.</a:t>
            </a:r>
          </a:p>
          <a:p>
            <a:pPr>
              <a:buClr>
                <a:srgbClr val="FFFF66"/>
              </a:buClr>
              <a:buFont typeface="Monotype Sorts" pitchFamily="2" charset="2"/>
              <a:buChar char="è"/>
            </a:pPr>
            <a:r>
              <a:rPr lang="en-US" sz="2700" dirty="0"/>
              <a:t>Referring to students as “ladies &amp; gentlemen” or “young men/women” vs. “boys &amp; girls” or “guys”.</a:t>
            </a:r>
          </a:p>
          <a:p>
            <a:pPr>
              <a:buClr>
                <a:srgbClr val="FFFF66"/>
              </a:buClr>
              <a:buFont typeface="Monotype Sorts" pitchFamily="2" charset="2"/>
              <a:buChar char="è"/>
            </a:pPr>
            <a:r>
              <a:rPr lang="en-US" sz="2700" dirty="0"/>
              <a:t>Since the term teenager has been tainted by our culture, parents &amp; teachers might instead refer to their teens as “young adults” (Epstein)</a:t>
            </a:r>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algn="ctr">
              <a:defRPr/>
            </a:pPr>
            <a:r>
              <a:rPr lang="en-US" sz="3200" b="1" dirty="0">
                <a:solidFill>
                  <a:srgbClr val="FFFFFF"/>
                </a:solidFill>
                <a:latin typeface="Arial" charset="0"/>
              </a:rPr>
              <a:t> </a:t>
            </a:r>
            <a:r>
              <a:rPr lang="en-US" sz="3600" b="1" dirty="0">
                <a:solidFill>
                  <a:schemeClr val="tx1"/>
                </a:solidFill>
                <a:latin typeface="Arial" pitchFamily="34" charset="0"/>
                <a:cs typeface="Arial" pitchFamily="34" charset="0"/>
              </a:rPr>
              <a:t>Two Books on Teens’ Inner Adult</a:t>
            </a:r>
            <a:endParaRPr lang="en-US" sz="3600" b="1" dirty="0">
              <a:solidFill>
                <a:srgbClr val="FFFFFF"/>
              </a:solidFill>
              <a:latin typeface="Arial" charset="0"/>
            </a:endParaRPr>
          </a:p>
        </p:txBody>
      </p:sp>
      <p:sp>
        <p:nvSpPr>
          <p:cNvPr id="172035" name="Rectangle 3"/>
          <p:cNvSpPr>
            <a:spLocks noGrp="1" noChangeArrowheads="1"/>
          </p:cNvSpPr>
          <p:nvPr>
            <p:ph type="body" idx="1"/>
          </p:nvPr>
        </p:nvSpPr>
        <p:spPr/>
        <p:txBody>
          <a:bodyPr/>
          <a:lstStyle/>
          <a:p>
            <a:pPr>
              <a:buNone/>
            </a:pPr>
            <a:r>
              <a:rPr lang="en-US" dirty="0">
                <a:solidFill>
                  <a:srgbClr val="FFFF66"/>
                </a:solidFill>
                <a:latin typeface="Arial" charset="0"/>
              </a:rPr>
              <a:t>1.</a:t>
            </a:r>
            <a:r>
              <a:rPr lang="en-US" dirty="0"/>
              <a:t>Allen, J. &amp; Allen, C.W. (2009) </a:t>
            </a:r>
            <a:r>
              <a:rPr lang="en-US" i="1" dirty="0"/>
              <a:t>Escaping   the Endless Adolescence: How We Can  Help Our Teenagers Grow Up Before They Grow Old</a:t>
            </a:r>
          </a:p>
          <a:p>
            <a:pPr>
              <a:buNone/>
            </a:pPr>
            <a:r>
              <a:rPr lang="en-US" i="1" dirty="0">
                <a:solidFill>
                  <a:srgbClr val="FFFF66"/>
                </a:solidFill>
                <a:latin typeface="Arial" charset="0"/>
              </a:rPr>
              <a:t>2. </a:t>
            </a:r>
            <a:r>
              <a:rPr lang="en-US" dirty="0"/>
              <a:t>Epstein, R. (2010) </a:t>
            </a:r>
            <a:r>
              <a:rPr lang="en-US" i="1" dirty="0"/>
              <a:t>Teen 2.0: Saving Our Children and Families from the Torment of Adolescence </a:t>
            </a:r>
            <a:r>
              <a:rPr lang="en-US" dirty="0"/>
              <a:t>(2</a:t>
            </a:r>
            <a:r>
              <a:rPr lang="en-US" baseline="30000" dirty="0"/>
              <a:t>nd</a:t>
            </a:r>
            <a:r>
              <a:rPr lang="en-US" dirty="0"/>
              <a:t> edition of </a:t>
            </a:r>
            <a:r>
              <a:rPr lang="en-US" i="1" dirty="0"/>
              <a:t>The Case Against Adolescence: Rediscovering the Adult in Every Teen, </a:t>
            </a:r>
            <a:r>
              <a:rPr lang="en-US" dirty="0"/>
              <a:t>2007)</a:t>
            </a:r>
            <a:endParaRPr lang="en-US" dirty="0">
              <a:solidFill>
                <a:srgbClr val="FFFF66"/>
              </a:solidFill>
              <a:latin typeface="Arial" charset="0"/>
            </a:endParaRPr>
          </a:p>
          <a:p>
            <a:pPr>
              <a:buClr>
                <a:srgbClr val="FFFF66"/>
              </a:buClr>
              <a:buFont typeface="Monotype Sorts" pitchFamily="2" charset="2"/>
              <a:buNone/>
              <a:defRPr/>
            </a:pPr>
            <a:endParaRPr lang="en-US" dirty="0">
              <a:solidFill>
                <a:srgbClr val="FFFF66"/>
              </a:solidFill>
              <a:latin typeface="Arial" charset="0"/>
            </a:endParaRPr>
          </a:p>
          <a:p>
            <a:pPr>
              <a:buClr>
                <a:srgbClr val="FFFF66"/>
              </a:buClr>
              <a:buFont typeface="Monotype Sorts" pitchFamily="2" charset="2"/>
              <a:buNone/>
              <a:defRPr/>
            </a:pPr>
            <a:endParaRPr lang="en-US" dirty="0">
              <a:solidFill>
                <a:srgbClr val="FFFFFF"/>
              </a:solidFill>
              <a:latin typeface="Arial" charset="0"/>
            </a:endParaRPr>
          </a:p>
          <a:p>
            <a:pPr>
              <a:buClr>
                <a:srgbClr val="FFFF66"/>
              </a:buClr>
              <a:buFont typeface="Wingdings 3" pitchFamily="18" charset="2"/>
              <a:buChar char="â"/>
              <a:defRPr/>
            </a:pPr>
            <a:endParaRPr lang="en-US" dirty="0">
              <a:latin typeface="Arial" charset="0"/>
            </a:endParaRPr>
          </a:p>
          <a:p>
            <a:pPr>
              <a:defRPr/>
            </a:pPr>
            <a:endParaRPr lang="en-US" dirty="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741402"/>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      Communication Without Criticism</a:t>
            </a:r>
            <a:endParaRPr lang="en-US" sz="3600" dirty="0"/>
          </a:p>
          <a:p>
            <a:endParaRPr lang="en-US" sz="2600" b="1" dirty="0">
              <a:solidFill>
                <a:srgbClr val="FFFF00"/>
              </a:solidFill>
            </a:endParaRPr>
          </a:p>
          <a:p>
            <a:pPr>
              <a:buClr>
                <a:srgbClr val="FFFF66"/>
              </a:buClr>
              <a:buFont typeface="Monotype Sorts" pitchFamily="2" charset="2"/>
              <a:buChar char="è"/>
            </a:pPr>
            <a:endParaRPr lang="en-US" sz="2600" dirty="0"/>
          </a:p>
          <a:p>
            <a:pPr>
              <a:buClr>
                <a:srgbClr val="FFFF66"/>
              </a:buClr>
              <a:buFont typeface="Monotype Sorts" pitchFamily="2" charset="2"/>
              <a:buChar char="è"/>
            </a:pPr>
            <a:r>
              <a:rPr lang="en-US" dirty="0"/>
              <a:t>Parents depend too much on lectures, criticism, &amp; nagging as their main mode of communication.</a:t>
            </a:r>
          </a:p>
          <a:p>
            <a:pPr>
              <a:buClr>
                <a:srgbClr val="FFFF66"/>
              </a:buClr>
              <a:buFont typeface="Monotype Sorts" pitchFamily="2" charset="2"/>
              <a:buChar char="è"/>
            </a:pPr>
            <a:r>
              <a:rPr lang="en-US" i="1" dirty="0"/>
              <a:t>Lectures given ≠ Lectures received!</a:t>
            </a:r>
            <a:endParaRPr lang="en-US" dirty="0"/>
          </a:p>
          <a:p>
            <a:pPr>
              <a:buClr>
                <a:srgbClr val="FFFF66"/>
              </a:buClr>
              <a:buFont typeface="Monotype Sorts" pitchFamily="2" charset="2"/>
              <a:buChar char="è"/>
            </a:pPr>
            <a:r>
              <a:rPr lang="en-US" dirty="0"/>
              <a:t>Parents should “use the same conventions of respect &amp; politeness when talking with teens that we use when talking with adults…. Adults typically don’t learn from lectures &amp; nagging; neither do teens” (Allen &amp; Allen, p. 151)</a:t>
            </a:r>
          </a:p>
          <a:p>
            <a:pPr>
              <a:buClr>
                <a:srgbClr val="FFFF66"/>
              </a:buClr>
              <a:buFont typeface="Monotype Sorts" pitchFamily="2" charset="2"/>
              <a:buChar char="è"/>
            </a:pPr>
            <a:r>
              <a:rPr lang="en-US" dirty="0"/>
              <a:t>When speaking to other adults &amp; offering criticism, parents do so in a very different fashion than when speaking to or criticizing their teens.</a:t>
            </a:r>
          </a:p>
          <a:p>
            <a:pPr>
              <a:buClr>
                <a:srgbClr val="FFFF66"/>
              </a:buClr>
              <a:buFont typeface="Monotype Sorts" pitchFamily="2" charset="2"/>
              <a:buChar char="è"/>
            </a:pPr>
            <a:r>
              <a:rPr lang="en-US" dirty="0"/>
              <a:t>“The quickest way to gain the respect of a teen is to</a:t>
            </a:r>
            <a:r>
              <a:rPr lang="en-US" i="1" dirty="0"/>
              <a:t> show</a:t>
            </a:r>
            <a:r>
              <a:rPr lang="en-US" dirty="0"/>
              <a:t> respect” (Epstein, p. 409)</a:t>
            </a:r>
          </a:p>
          <a:p>
            <a:pPr>
              <a:buClr>
                <a:srgbClr val="FFFF66"/>
              </a:buClr>
            </a:pPr>
            <a:endParaRPr lang="en-US" sz="2600" b="1"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695236"/>
          </a:xfrm>
          <a:prstGeom prst="rect">
            <a:avLst/>
          </a:prstGeom>
          <a:noFill/>
          <a:ln w="9525">
            <a:noFill/>
            <a:miter lim="800000"/>
            <a:headEnd/>
            <a:tailEnd/>
          </a:ln>
          <a:effectLst/>
        </p:spPr>
        <p:txBody>
          <a:bodyPr>
            <a:spAutoFit/>
          </a:bodyPr>
          <a:lstStyle/>
          <a:p>
            <a:pPr algn="ctr"/>
            <a:r>
              <a:rPr lang="en-US" sz="3200" b="1" dirty="0"/>
              <a:t>How do you generally speak to </a:t>
            </a:r>
          </a:p>
          <a:p>
            <a:pPr algn="ctr"/>
            <a:r>
              <a:rPr lang="en-US" sz="3200" b="1" dirty="0"/>
              <a:t>other adults? Let that be your </a:t>
            </a:r>
          </a:p>
          <a:p>
            <a:pPr algn="ctr"/>
            <a:r>
              <a:rPr lang="en-US" sz="3200" b="1" dirty="0"/>
              <a:t>guide for speaking to teens!</a:t>
            </a:r>
          </a:p>
          <a:p>
            <a:endParaRPr lang="en-US" sz="2700" b="1" dirty="0"/>
          </a:p>
          <a:p>
            <a:r>
              <a:rPr lang="en-US" sz="2800" b="1" dirty="0"/>
              <a:t> </a:t>
            </a:r>
            <a:r>
              <a:rPr lang="en-US" sz="2800" dirty="0"/>
              <a:t>Allen &amp; Allen (p.154)  </a:t>
            </a:r>
            <a:r>
              <a:rPr lang="en-US" sz="3200" dirty="0"/>
              <a:t>Adults generally do not:</a:t>
            </a:r>
          </a:p>
          <a:p>
            <a:endParaRPr lang="en-US" sz="2600" dirty="0"/>
          </a:p>
          <a:p>
            <a:r>
              <a:rPr lang="en-US" sz="2600" dirty="0"/>
              <a:t>... talk about other adults in their presence as though they aren’t there.</a:t>
            </a:r>
          </a:p>
          <a:p>
            <a:r>
              <a:rPr lang="en-US" sz="2600" dirty="0"/>
              <a:t> </a:t>
            </a:r>
          </a:p>
          <a:p>
            <a:r>
              <a:rPr lang="en-US" sz="2600" dirty="0"/>
              <a:t>….. launch into important conversations without asking if it’s a good time to talk. </a:t>
            </a:r>
          </a:p>
          <a:p>
            <a:endParaRPr lang="en-US" sz="2600" dirty="0"/>
          </a:p>
          <a:p>
            <a:r>
              <a:rPr lang="en-US" sz="2600" dirty="0"/>
              <a:t>….. continue talking even after another adult has said he doesn’t want to talk anymore.  </a:t>
            </a:r>
          </a:p>
          <a:p>
            <a:endParaRPr lang="en-US" sz="2600" dirty="0"/>
          </a:p>
          <a:p>
            <a:r>
              <a:rPr lang="en-US" sz="2600" dirty="0"/>
              <a:t>…… tell other adults that someday they’ll understand.</a:t>
            </a:r>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679847"/>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The Feedback Principle</a:t>
            </a:r>
          </a:p>
          <a:p>
            <a:r>
              <a:rPr lang="en-US" sz="2600" b="1" dirty="0"/>
              <a:t>                                     (Allen &amp; Allen, 2009)</a:t>
            </a:r>
          </a:p>
          <a:p>
            <a:pPr>
              <a:buClr>
                <a:srgbClr val="FFFF66"/>
              </a:buClr>
              <a:buFont typeface="Monotype Sorts" pitchFamily="2" charset="2"/>
              <a:buChar char="è"/>
            </a:pPr>
            <a:endParaRPr lang="en-US" sz="2800" dirty="0"/>
          </a:p>
          <a:p>
            <a:pPr>
              <a:buClr>
                <a:srgbClr val="FFFF66"/>
              </a:buClr>
              <a:buFont typeface="Monotype Sorts" pitchFamily="2" charset="2"/>
              <a:buChar char="è"/>
            </a:pPr>
            <a:r>
              <a:rPr lang="en-US" sz="2800" dirty="0"/>
              <a:t>Why do teens spend hundreds of hours on seemingly meaningless video games?</a:t>
            </a:r>
          </a:p>
          <a:p>
            <a:pPr>
              <a:buClr>
                <a:srgbClr val="FFFF66"/>
              </a:buClr>
              <a:buFont typeface="Monotype Sorts" pitchFamily="2" charset="2"/>
              <a:buChar char="è"/>
            </a:pPr>
            <a:r>
              <a:rPr lang="en-US" sz="2800" dirty="0"/>
              <a:t>These games “provide them accurate, instantaneous feedback about their performance on a millisecond by millisecond basis” (Allen &amp; Allen, p. 181)</a:t>
            </a:r>
          </a:p>
          <a:p>
            <a:pPr>
              <a:buClr>
                <a:srgbClr val="FFFF66"/>
              </a:buClr>
              <a:buFont typeface="Monotype Sorts" pitchFamily="2" charset="2"/>
              <a:buChar char="è"/>
            </a:pPr>
            <a:r>
              <a:rPr lang="en-US" sz="2800" dirty="0"/>
              <a:t>Objective, rapid-fire feedback is one of the reasons participation in sports is so rewarding for teens.</a:t>
            </a:r>
          </a:p>
          <a:p>
            <a:pPr>
              <a:buClr>
                <a:srgbClr val="FFFF66"/>
              </a:buClr>
              <a:buFont typeface="Monotype Sorts" pitchFamily="2" charset="2"/>
              <a:buChar char="è"/>
            </a:pPr>
            <a:r>
              <a:rPr lang="en-US" sz="2800" dirty="0"/>
              <a:t>In school, where main feedback is occasional grades, there’s little to motivate the bottom half of the class.</a:t>
            </a:r>
          </a:p>
          <a:p>
            <a:pPr>
              <a:buClr>
                <a:srgbClr val="FFFF66"/>
              </a:buClr>
              <a:buFont typeface="Monotype Sorts" pitchFamily="2" charset="2"/>
              <a:buChar char="è"/>
            </a:pPr>
            <a:r>
              <a:rPr lang="en-US" sz="2800" dirty="0"/>
              <a:t>Again, the peer world fills the feedback vacuum for teens—e.g. appearance &amp; dress evaluated daily.</a:t>
            </a:r>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279737"/>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     Natural &amp; Dispassionate Feedback</a:t>
            </a:r>
            <a:endParaRPr lang="en-US" sz="3600" dirty="0"/>
          </a:p>
          <a:p>
            <a:r>
              <a:rPr lang="en-US" sz="2600" b="1" dirty="0">
                <a:solidFill>
                  <a:srgbClr val="FFFF00"/>
                </a:solidFill>
              </a:rPr>
              <a:t>                                 </a:t>
            </a:r>
            <a:r>
              <a:rPr lang="en-US" sz="2600" b="1" dirty="0"/>
              <a:t> (Allen &amp; Allen, 2009)</a:t>
            </a:r>
            <a:endParaRPr lang="en-US" sz="2600" b="1" dirty="0">
              <a:solidFill>
                <a:srgbClr val="FFFF00"/>
              </a:solidFill>
            </a:endParaRPr>
          </a:p>
          <a:p>
            <a:pPr>
              <a:buClr>
                <a:srgbClr val="FFFF66"/>
              </a:buClr>
              <a:buFont typeface="Monotype Sorts" pitchFamily="2" charset="2"/>
              <a:buChar char="è"/>
            </a:pPr>
            <a:endParaRPr lang="en-US" sz="2600" dirty="0"/>
          </a:p>
          <a:p>
            <a:pPr>
              <a:buClr>
                <a:srgbClr val="FFFF66"/>
              </a:buClr>
              <a:buFont typeface="Monotype Sorts" pitchFamily="2" charset="2"/>
              <a:buChar char="è"/>
            </a:pPr>
            <a:r>
              <a:rPr lang="en-US" dirty="0"/>
              <a:t>Dispassionate consequences &amp; rewards from the larger adult world: more effective than parental nagging &amp; criticism.</a:t>
            </a:r>
          </a:p>
          <a:p>
            <a:pPr>
              <a:buClr>
                <a:srgbClr val="FFFF66"/>
              </a:buClr>
            </a:pPr>
            <a:endParaRPr lang="en-US" dirty="0"/>
          </a:p>
          <a:p>
            <a:pPr>
              <a:buClr>
                <a:srgbClr val="FFFF66"/>
              </a:buClr>
              <a:buFont typeface="Monotype Sorts" pitchFamily="2" charset="2"/>
              <a:buChar char="è"/>
            </a:pPr>
            <a:r>
              <a:rPr lang="en-US" dirty="0"/>
              <a:t>Home environment should </a:t>
            </a:r>
            <a:r>
              <a:rPr lang="en-US" i="1" dirty="0"/>
              <a:t>dispassionately</a:t>
            </a:r>
            <a:r>
              <a:rPr lang="en-US" dirty="0"/>
              <a:t> mirror the inevitable rewards &amp; consequences of the adult world.</a:t>
            </a:r>
          </a:p>
          <a:p>
            <a:pPr>
              <a:buClr>
                <a:srgbClr val="FFFF66"/>
              </a:buClr>
            </a:pPr>
            <a:endParaRPr lang="en-US" b="1" dirty="0"/>
          </a:p>
          <a:p>
            <a:pPr>
              <a:buClr>
                <a:srgbClr val="FFFF66"/>
              </a:buClr>
              <a:buFont typeface="Monotype Sorts" pitchFamily="2" charset="2"/>
              <a:buChar char="è"/>
            </a:pPr>
            <a:r>
              <a:rPr lang="en-US" dirty="0"/>
              <a:t>When teens fail to meet the challenges before them &amp; are about to suffer the consequences, parents should </a:t>
            </a:r>
            <a:r>
              <a:rPr lang="en-US" b="1" i="1" dirty="0"/>
              <a:t>relax</a:t>
            </a:r>
            <a:r>
              <a:rPr lang="en-US" dirty="0"/>
              <a:t>, relieved that they can share the burden with other adults.</a:t>
            </a:r>
          </a:p>
          <a:p>
            <a:pPr>
              <a:buClr>
                <a:srgbClr val="FFFF66"/>
              </a:buClr>
            </a:pPr>
            <a:endParaRPr lang="en-US" dirty="0"/>
          </a:p>
          <a:p>
            <a:pPr>
              <a:buClr>
                <a:srgbClr val="FFFF66"/>
              </a:buClr>
              <a:buFont typeface="Monotype Sorts" pitchFamily="2" charset="2"/>
              <a:buChar char="è"/>
            </a:pPr>
            <a:r>
              <a:rPr lang="en-US" dirty="0"/>
              <a:t> Communicate that you are on your teen’s side in helping them learn to meet the challenges of the adult world; express trust that your teen will learn from failure &amp; become an adult.</a:t>
            </a:r>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9910405"/>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      Feedback Should Not be Punitive</a:t>
            </a:r>
            <a:endParaRPr lang="en-US" sz="3600" dirty="0"/>
          </a:p>
          <a:p>
            <a:endParaRPr lang="en-US" sz="2600" b="1" dirty="0">
              <a:solidFill>
                <a:srgbClr val="FFFF00"/>
              </a:solidFill>
            </a:endParaRPr>
          </a:p>
          <a:p>
            <a:pPr>
              <a:buClr>
                <a:srgbClr val="FFFF66"/>
              </a:buClr>
              <a:buFont typeface="Monotype Sorts" pitchFamily="2" charset="2"/>
              <a:buChar char="è"/>
            </a:pPr>
            <a:endParaRPr lang="en-US" sz="2600" dirty="0"/>
          </a:p>
          <a:p>
            <a:pPr>
              <a:buClr>
                <a:srgbClr val="FFFF66"/>
              </a:buClr>
              <a:buFont typeface="Monotype Sorts" pitchFamily="2" charset="2"/>
              <a:buChar char="è"/>
            </a:pPr>
            <a:r>
              <a:rPr lang="en-US" dirty="0"/>
              <a:t>When feedback is impersonal &amp; objective, teens more likely to respond calmly &amp; pragmatically (Allen &amp; Allen, p. 186)</a:t>
            </a:r>
          </a:p>
          <a:p>
            <a:pPr>
              <a:buClr>
                <a:srgbClr val="FFFF66"/>
              </a:buClr>
              <a:buFont typeface="Monotype Sorts" pitchFamily="2" charset="2"/>
              <a:buChar char="è"/>
            </a:pPr>
            <a:r>
              <a:rPr lang="en-US" dirty="0"/>
              <a:t>Even strong-willed teens are able to accept &amp; adapt to feedback “</a:t>
            </a:r>
            <a:r>
              <a:rPr lang="en-US" i="1" dirty="0"/>
              <a:t>when it appears as an inevitable part of the ‘real’ world “</a:t>
            </a:r>
            <a:r>
              <a:rPr lang="en-US" dirty="0"/>
              <a:t>—more like a locked door than a ranting parent (contrast with “contrived contingencies”).</a:t>
            </a:r>
          </a:p>
          <a:p>
            <a:pPr>
              <a:buClr>
                <a:srgbClr val="FFFF66"/>
              </a:buClr>
              <a:buFont typeface="Monotype Sorts" pitchFamily="2" charset="2"/>
              <a:buChar char="è"/>
            </a:pPr>
            <a:r>
              <a:rPr lang="en-US" dirty="0"/>
              <a:t>Teens most likely to ignore/fight feedback if it mainly expresses parents’ efforts to control, criticize, or punish them— which motivates them for battle or resistance.</a:t>
            </a:r>
          </a:p>
          <a:p>
            <a:pPr>
              <a:buClr>
                <a:srgbClr val="FFFF66"/>
              </a:buClr>
              <a:buFont typeface="Monotype Sorts" pitchFamily="2" charset="2"/>
              <a:buChar char="è"/>
            </a:pPr>
            <a:r>
              <a:rPr lang="en-US" dirty="0"/>
              <a:t>“Resist the temptation to restrict your teen in ways that you, as an adult, would find demeaning, if not laughable”— e.g. “Go to your room!” (Epstein, p. 399)</a:t>
            </a:r>
          </a:p>
          <a:p>
            <a:pPr>
              <a:buClr>
                <a:srgbClr val="FFFF66"/>
              </a:buClr>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1033790"/>
          </a:xfrm>
          <a:prstGeom prst="rect">
            <a:avLst/>
          </a:prstGeom>
          <a:noFill/>
          <a:ln w="9525">
            <a:noFill/>
            <a:miter lim="800000"/>
            <a:headEnd/>
            <a:tailEnd/>
          </a:ln>
          <a:effectLst/>
        </p:spPr>
        <p:txBody>
          <a:bodyPr>
            <a:spAutoFit/>
          </a:bodyPr>
          <a:lstStyle/>
          <a:p>
            <a:pPr algn="ctr"/>
            <a:r>
              <a:rPr lang="en-US" sz="2900" b="1" dirty="0">
                <a:latin typeface="Arial" pitchFamily="34" charset="0"/>
                <a:cs typeface="Arial" pitchFamily="34" charset="0"/>
              </a:rPr>
              <a:t>Good News &amp; Bad News: What you believe </a:t>
            </a:r>
          </a:p>
          <a:p>
            <a:pPr algn="ctr"/>
            <a:r>
              <a:rPr lang="en-US" sz="2900" b="1" dirty="0">
                <a:latin typeface="Arial" pitchFamily="34" charset="0"/>
                <a:cs typeface="Arial" pitchFamily="34" charset="0"/>
              </a:rPr>
              <a:t>and say about your teen may come true</a:t>
            </a:r>
          </a:p>
          <a:p>
            <a:pPr algn="ctr"/>
            <a:r>
              <a:rPr lang="en-US" sz="2900" b="1" dirty="0">
                <a:latin typeface="Arial" pitchFamily="34" charset="0"/>
                <a:cs typeface="Arial" pitchFamily="34" charset="0"/>
              </a:rPr>
              <a:t>(Bayards, 1983)</a:t>
            </a:r>
          </a:p>
          <a:p>
            <a:pPr>
              <a:buClr>
                <a:srgbClr val="FFFF66"/>
              </a:buClr>
              <a:buFont typeface="Monotype Sorts" pitchFamily="2" charset="2"/>
              <a:buChar char="è"/>
            </a:pPr>
            <a:endParaRPr lang="en-US" sz="2600" b="1" dirty="0">
              <a:latin typeface="Arial" pitchFamily="34" charset="0"/>
              <a:cs typeface="Arial" pitchFamily="34" charset="0"/>
            </a:endParaRPr>
          </a:p>
          <a:p>
            <a:r>
              <a:rPr lang="en-US" sz="2800" b="1" dirty="0">
                <a:latin typeface="Arial" pitchFamily="34" charset="0"/>
                <a:cs typeface="Arial" pitchFamily="34" charset="0"/>
              </a:rPr>
              <a:t>Parental beliefs often converted into teen beliefs:</a:t>
            </a:r>
          </a:p>
          <a:p>
            <a:r>
              <a:rPr lang="en-US" sz="2600" b="1" dirty="0">
                <a:solidFill>
                  <a:srgbClr val="FFFF66"/>
                </a:solidFill>
                <a:latin typeface="Arial" pitchFamily="34" charset="0"/>
                <a:cs typeface="Arial" pitchFamily="34" charset="0"/>
              </a:rPr>
              <a:t>1. 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 am responsible for what my kid does “</a:t>
            </a:r>
          </a:p>
          <a:p>
            <a:r>
              <a:rPr lang="en-US" sz="2600" b="1" dirty="0">
                <a:solidFill>
                  <a:srgbClr val="FFFF66"/>
                </a:solidFill>
                <a:latin typeface="Arial" pitchFamily="34" charset="0"/>
                <a:cs typeface="Arial" pitchFamily="34" charset="0"/>
              </a:rPr>
              <a:t>    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“Dad (or Mom) is responsible for my actions; </a:t>
            </a:r>
          </a:p>
          <a:p>
            <a:r>
              <a:rPr lang="en-US" sz="2600" dirty="0">
                <a:latin typeface="Arial" pitchFamily="34" charset="0"/>
                <a:cs typeface="Arial" pitchFamily="34" charset="0"/>
              </a:rPr>
              <a:t>     I am not responsible for what I do”</a:t>
            </a:r>
          </a:p>
          <a:p>
            <a:r>
              <a:rPr lang="en-US" sz="2600" b="1" dirty="0">
                <a:solidFill>
                  <a:srgbClr val="FFFF66"/>
                </a:solidFill>
                <a:latin typeface="Arial" pitchFamily="34" charset="0"/>
                <a:cs typeface="Arial" pitchFamily="34" charset="0"/>
              </a:rPr>
              <a:t>2. 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“She can’t make decisions “ </a:t>
            </a:r>
          </a:p>
          <a:p>
            <a:r>
              <a:rPr lang="en-US" sz="2600" b="1" dirty="0">
                <a:solidFill>
                  <a:srgbClr val="FFFF66"/>
                </a:solidFill>
                <a:latin typeface="Arial" pitchFamily="34" charset="0"/>
                <a:cs typeface="Arial" pitchFamily="34" charset="0"/>
              </a:rPr>
              <a:t>    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 can’t make decisions “</a:t>
            </a:r>
          </a:p>
          <a:p>
            <a:r>
              <a:rPr lang="en-US" sz="2600" b="1" dirty="0">
                <a:solidFill>
                  <a:srgbClr val="FFFF66"/>
                </a:solidFill>
                <a:latin typeface="Arial" pitchFamily="34" charset="0"/>
                <a:cs typeface="Arial" pitchFamily="34" charset="0"/>
              </a:rPr>
              <a:t>3. 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“She’s stupid “   </a:t>
            </a:r>
            <a:r>
              <a:rPr lang="en-US" sz="2600" b="1" dirty="0">
                <a:solidFill>
                  <a:srgbClr val="FFFF66"/>
                </a:solidFill>
                <a:latin typeface="Arial" pitchFamily="34" charset="0"/>
                <a:cs typeface="Arial" pitchFamily="34" charset="0"/>
              </a:rPr>
              <a:t>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“I’m stupid“</a:t>
            </a:r>
          </a:p>
          <a:p>
            <a:r>
              <a:rPr lang="en-US" sz="2600" b="1" dirty="0">
                <a:solidFill>
                  <a:srgbClr val="FFFF66"/>
                </a:solidFill>
                <a:latin typeface="Arial" pitchFamily="34" charset="0"/>
                <a:cs typeface="Arial" pitchFamily="34" charset="0"/>
              </a:rPr>
              <a:t>4. 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“My kid is responsible for what she does “   </a:t>
            </a:r>
          </a:p>
          <a:p>
            <a:r>
              <a:rPr lang="en-US" sz="2600" b="1" dirty="0">
                <a:solidFill>
                  <a:srgbClr val="FFFF66"/>
                </a:solidFill>
                <a:latin typeface="Arial" pitchFamily="34" charset="0"/>
                <a:cs typeface="Arial" pitchFamily="34" charset="0"/>
              </a:rPr>
              <a:t>    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“I’m responsible for my own actions“   </a:t>
            </a:r>
          </a:p>
          <a:p>
            <a:r>
              <a:rPr lang="en-US" sz="2600" b="1" dirty="0">
                <a:solidFill>
                  <a:srgbClr val="FFFF66"/>
                </a:solidFill>
                <a:latin typeface="Arial" pitchFamily="34" charset="0"/>
                <a:cs typeface="Arial" pitchFamily="34" charset="0"/>
              </a:rPr>
              <a:t>5. 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“She can make decisions”   </a:t>
            </a:r>
          </a:p>
          <a:p>
            <a:r>
              <a:rPr lang="en-US" sz="2600" b="1" dirty="0">
                <a:solidFill>
                  <a:srgbClr val="FFFF66"/>
                </a:solidFill>
                <a:latin typeface="Arial" pitchFamily="34" charset="0"/>
                <a:cs typeface="Arial" pitchFamily="34" charset="0"/>
              </a:rPr>
              <a:t>    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 can make my own, good decisions”</a:t>
            </a:r>
          </a:p>
          <a:p>
            <a:r>
              <a:rPr lang="en-US" sz="2600" b="1" dirty="0">
                <a:solidFill>
                  <a:srgbClr val="FFFF66"/>
                </a:solidFill>
                <a:latin typeface="Arial" pitchFamily="34" charset="0"/>
                <a:cs typeface="Arial" pitchFamily="34" charset="0"/>
              </a:rPr>
              <a:t>6.Parent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“He’s basically okay” </a:t>
            </a:r>
            <a:r>
              <a:rPr lang="en-US" sz="2600" b="1" dirty="0">
                <a:solidFill>
                  <a:srgbClr val="FFFF66"/>
                </a:solidFill>
                <a:latin typeface="Arial" pitchFamily="34" charset="0"/>
                <a:cs typeface="Arial" pitchFamily="34" charset="0"/>
              </a:rPr>
              <a:t>Teen belief</a:t>
            </a:r>
            <a:r>
              <a:rPr lang="en-US" sz="2600" dirty="0">
                <a:solidFill>
                  <a:srgbClr val="FFFF66"/>
                </a:solidFill>
                <a:latin typeface="Arial" pitchFamily="34" charset="0"/>
                <a:cs typeface="Arial" pitchFamily="34" charset="0"/>
              </a:rPr>
              <a:t>: </a:t>
            </a:r>
            <a:r>
              <a:rPr lang="en-US" sz="2600" dirty="0">
                <a:latin typeface="Arial" pitchFamily="34" charset="0"/>
                <a:cs typeface="Arial" pitchFamily="34" charset="0"/>
              </a:rPr>
              <a:t>“I’m okay”</a:t>
            </a:r>
          </a:p>
          <a:p>
            <a:pPr>
              <a:buClr>
                <a:srgbClr val="FFFF66"/>
              </a:buClr>
            </a:pPr>
            <a:endParaRPr lang="en-US" sz="2800"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9356408"/>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Criticism Free Time Zones</a:t>
            </a:r>
          </a:p>
          <a:p>
            <a:pPr algn="ctr"/>
            <a:r>
              <a:rPr lang="en-US" sz="2800" b="1" dirty="0"/>
              <a:t>(Allen &amp; Allen, 2009)</a:t>
            </a:r>
            <a:endParaRPr lang="en-US" sz="2800" dirty="0"/>
          </a:p>
          <a:p>
            <a:endParaRPr lang="en-US" sz="2600" b="1" dirty="0">
              <a:solidFill>
                <a:srgbClr val="FFFF00"/>
              </a:solidFill>
            </a:endParaRPr>
          </a:p>
          <a:p>
            <a:endParaRPr lang="en-US" sz="2600" b="1" dirty="0"/>
          </a:p>
          <a:p>
            <a:endParaRPr lang="en-US" sz="2800" b="1" dirty="0"/>
          </a:p>
          <a:p>
            <a:r>
              <a:rPr lang="en-US" sz="2800" dirty="0"/>
              <a:t>Suggestion to parents: Spend some time each week with your teen that is </a:t>
            </a:r>
            <a:r>
              <a:rPr lang="en-US" sz="2800" i="1" dirty="0"/>
              <a:t>entirely</a:t>
            </a:r>
            <a:r>
              <a:rPr lang="en-US" sz="2800" dirty="0"/>
              <a:t> free of parental guidance, criticism, or advice.</a:t>
            </a:r>
          </a:p>
          <a:p>
            <a:endParaRPr lang="en-US" sz="2800" dirty="0"/>
          </a:p>
          <a:p>
            <a:r>
              <a:rPr lang="en-US" sz="2800" dirty="0"/>
              <a:t>Short of imminent danger (“You’re about to drive the wrong way on the interstate!”), parents should let all opportunities for criticism pass.</a:t>
            </a:r>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741402"/>
          </a:xfrm>
          <a:prstGeom prst="rect">
            <a:avLst/>
          </a:prstGeom>
          <a:noFill/>
          <a:ln w="9525">
            <a:noFill/>
            <a:miter lim="800000"/>
            <a:headEnd/>
            <a:tailEnd/>
          </a:ln>
          <a:effectLst/>
        </p:spPr>
        <p:txBody>
          <a:bodyPr>
            <a:spAutoFit/>
          </a:bodyPr>
          <a:lstStyle/>
          <a:p>
            <a:pPr algn="ctr"/>
            <a:r>
              <a:rPr lang="en-US" sz="3400" b="1" dirty="0"/>
              <a:t>Being the Spokesperson </a:t>
            </a:r>
          </a:p>
          <a:p>
            <a:pPr algn="ctr"/>
            <a:r>
              <a:rPr lang="en-US" sz="3400" b="1" dirty="0"/>
              <a:t>for Teens’ Inner Adult</a:t>
            </a:r>
          </a:p>
          <a:p>
            <a:pPr algn="ctr"/>
            <a:endParaRPr lang="en-US" sz="3400" b="1" dirty="0"/>
          </a:p>
          <a:p>
            <a:endParaRPr lang="en-US" sz="2600" dirty="0">
              <a:solidFill>
                <a:srgbClr val="FFFF00"/>
              </a:solidFill>
            </a:endParaRPr>
          </a:p>
          <a:p>
            <a:pPr>
              <a:buClr>
                <a:srgbClr val="FFFF66"/>
              </a:buClr>
              <a:buFont typeface="Monotype Sorts" pitchFamily="2" charset="2"/>
              <a:buChar char="è"/>
            </a:pPr>
            <a:r>
              <a:rPr lang="en-US" sz="2800" dirty="0"/>
              <a:t>In arguments, teens are often verbally overmatched &amp; can easily be made to feel foolish &amp; irrational. </a:t>
            </a:r>
          </a:p>
          <a:p>
            <a:pPr>
              <a:buClr>
                <a:srgbClr val="FFFF66"/>
              </a:buClr>
              <a:buFont typeface="Monotype Sorts" pitchFamily="2" charset="2"/>
              <a:buChar char="è"/>
            </a:pPr>
            <a:r>
              <a:rPr lang="en-US" sz="2800" dirty="0"/>
              <a:t>Their positions may be reasonable, but the way they argue makes them look more immature than they are. </a:t>
            </a:r>
          </a:p>
          <a:p>
            <a:pPr>
              <a:buClr>
                <a:srgbClr val="FFFF66"/>
              </a:buClr>
              <a:buFont typeface="Monotype Sorts" pitchFamily="2" charset="2"/>
              <a:buChar char="è"/>
            </a:pPr>
            <a:r>
              <a:rPr lang="en-US" sz="2800" dirty="0"/>
              <a:t>Even if teens ultimately give in, they end up feeling not so much persuaded as unheard &amp; embarrassed. </a:t>
            </a:r>
          </a:p>
          <a:p>
            <a:pPr>
              <a:buClr>
                <a:srgbClr val="FFFF66"/>
              </a:buClr>
              <a:buFont typeface="Monotype Sorts" pitchFamily="2" charset="2"/>
              <a:buChar char="è"/>
            </a:pPr>
            <a:r>
              <a:rPr lang="en-US" sz="2800" dirty="0"/>
              <a:t>Finding the Inner Adult: help teens voice their position as clearly as possible-- acting as their spokesperson.</a:t>
            </a:r>
          </a:p>
          <a:p>
            <a:pPr>
              <a:buClr>
                <a:srgbClr val="FFFF66"/>
              </a:buClr>
              <a:buFont typeface="Monotype Sorts" pitchFamily="2" charset="2"/>
              <a:buChar char="è"/>
            </a:pPr>
            <a:r>
              <a:rPr lang="en-US" sz="2800" dirty="0"/>
              <a:t>Look past the </a:t>
            </a:r>
            <a:r>
              <a:rPr lang="en-US" sz="2800" i="1" dirty="0"/>
              <a:t>way</a:t>
            </a:r>
            <a:r>
              <a:rPr lang="en-US" sz="2800" dirty="0"/>
              <a:t> teens talk, and voice the more mature, reasonable side of their demands &amp; complaints.</a:t>
            </a:r>
          </a:p>
          <a:p>
            <a:pPr>
              <a:buClr>
                <a:srgbClr val="FFFF66"/>
              </a:buClr>
            </a:pPr>
            <a:r>
              <a:rPr lang="en-US" sz="2800" dirty="0"/>
              <a:t>                                (Allen &amp; Allen)</a:t>
            </a:r>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479792"/>
          </a:xfrm>
          <a:prstGeom prst="rect">
            <a:avLst/>
          </a:prstGeom>
          <a:noFill/>
          <a:ln w="9525">
            <a:noFill/>
            <a:miter lim="800000"/>
            <a:headEnd/>
            <a:tailEnd/>
          </a:ln>
          <a:effectLst/>
        </p:spPr>
        <p:txBody>
          <a:bodyPr>
            <a:spAutoFit/>
          </a:bodyPr>
          <a:lstStyle/>
          <a:p>
            <a:pPr algn="ctr"/>
            <a:r>
              <a:rPr lang="en-US" sz="3600" dirty="0"/>
              <a:t>    </a:t>
            </a:r>
            <a:r>
              <a:rPr lang="en-US" sz="3500" dirty="0"/>
              <a:t>How to Respond to a Rude Teen:</a:t>
            </a:r>
          </a:p>
          <a:p>
            <a:pPr algn="ctr"/>
            <a:r>
              <a:rPr lang="en-US" sz="3500" dirty="0"/>
              <a:t>    The “Plus or Minus Five” Guideline</a:t>
            </a:r>
          </a:p>
          <a:p>
            <a:pPr algn="ctr"/>
            <a:r>
              <a:rPr lang="en-US" sz="2800" dirty="0"/>
              <a:t>(Allen &amp; Allen, 2009)</a:t>
            </a:r>
          </a:p>
          <a:p>
            <a:endParaRPr lang="en-US" sz="2600" b="1" dirty="0">
              <a:solidFill>
                <a:srgbClr val="FFFF00"/>
              </a:solidFill>
            </a:endParaRPr>
          </a:p>
          <a:p>
            <a:pPr>
              <a:buClr>
                <a:srgbClr val="FFFF66"/>
              </a:buClr>
              <a:buFont typeface="Monotype Sorts" pitchFamily="2" charset="2"/>
              <a:buChar char="è"/>
            </a:pPr>
            <a:r>
              <a:rPr lang="en-US" sz="2800" dirty="0"/>
              <a:t>Consider your teen’s age to be equal to chronological age plus or minus 5 years (or even “Plus or Minus Ten”).</a:t>
            </a:r>
          </a:p>
          <a:p>
            <a:pPr>
              <a:buClr>
                <a:srgbClr val="FFFF66"/>
              </a:buClr>
              <a:buFont typeface="Monotype Sorts" pitchFamily="2" charset="2"/>
              <a:buChar char="è"/>
            </a:pPr>
            <a:r>
              <a:rPr lang="en-US" sz="2800" dirty="0"/>
              <a:t>Don’t reply to childlike portion of what’s said; respond as though you’ve heard an adult put forth a far more reasonable version of what you guess teen feels/thinks.</a:t>
            </a:r>
          </a:p>
          <a:p>
            <a:pPr>
              <a:buClr>
                <a:srgbClr val="FFFF66"/>
              </a:buClr>
            </a:pPr>
            <a:r>
              <a:rPr lang="en-US" sz="2800" dirty="0"/>
              <a:t> </a:t>
            </a:r>
            <a:endParaRPr lang="en-US" sz="2600" b="1" dirty="0"/>
          </a:p>
          <a:p>
            <a:pPr algn="ctr">
              <a:buClr>
                <a:srgbClr val="FFFF66"/>
              </a:buClr>
            </a:pPr>
            <a:r>
              <a:rPr lang="en-US" sz="4000" b="1" i="1" dirty="0"/>
              <a:t>Remember, there’s an adult in there!</a:t>
            </a:r>
            <a:r>
              <a:rPr lang="en-US" sz="4000" b="1" dirty="0"/>
              <a:t> </a:t>
            </a:r>
          </a:p>
          <a:p>
            <a:pPr>
              <a:buClr>
                <a:srgbClr val="FFFF66"/>
              </a:buClr>
            </a:pPr>
            <a:endParaRPr lang="en-US" sz="2800" dirty="0"/>
          </a:p>
          <a:p>
            <a:pPr>
              <a:buClr>
                <a:srgbClr val="FFFF66"/>
              </a:buClr>
            </a:pPr>
            <a:r>
              <a:rPr lang="en-US" sz="2800" dirty="0"/>
              <a:t>If we keep this in mind, “it’s easier to direct conversation to that (often well-hidden) adult, in an effort to bring him or her to the surface”. (Allen &amp; Allen, p. 131)</a:t>
            </a:r>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6" name="Rectangle 4"/>
          <p:cNvSpPr>
            <a:spLocks noChangeArrowheads="1"/>
          </p:cNvSpPr>
          <p:nvPr/>
        </p:nvSpPr>
        <p:spPr bwMode="auto">
          <a:xfrm>
            <a:off x="0" y="0"/>
            <a:ext cx="9144000" cy="10064294"/>
          </a:xfrm>
          <a:prstGeom prst="rect">
            <a:avLst/>
          </a:prstGeom>
          <a:noFill/>
          <a:ln w="9525">
            <a:noFill/>
            <a:miter lim="800000"/>
            <a:headEnd/>
            <a:tailEnd/>
          </a:ln>
          <a:effectLst/>
        </p:spPr>
        <p:txBody>
          <a:bodyPr>
            <a:spAutoFit/>
          </a:bodyPr>
          <a:lstStyle/>
          <a:p>
            <a:endParaRPr lang="en-US" sz="3200" b="1" dirty="0">
              <a:solidFill>
                <a:srgbClr val="FFFF00"/>
              </a:solidFill>
              <a:effectLst>
                <a:outerShdw blurRad="38100" dist="38100" dir="2700000" algn="tl">
                  <a:srgbClr val="000000"/>
                </a:outerShdw>
              </a:effectLst>
              <a:latin typeface="Tahoma" pitchFamily="34" charset="0"/>
            </a:endParaRPr>
          </a:p>
          <a:p>
            <a:pPr algn="ctr"/>
            <a:r>
              <a:rPr lang="en-US" sz="3600" b="1" dirty="0"/>
              <a:t>   Beyond the Bickering Script!</a:t>
            </a:r>
          </a:p>
          <a:p>
            <a:endParaRPr lang="en-US" sz="2600" b="1" dirty="0">
              <a:solidFill>
                <a:srgbClr val="FFFF00"/>
              </a:solidFill>
            </a:endParaRPr>
          </a:p>
          <a:p>
            <a:endParaRPr lang="en-US" sz="2600" b="1" dirty="0">
              <a:solidFill>
                <a:srgbClr val="FFFF00"/>
              </a:solidFill>
            </a:endParaRPr>
          </a:p>
          <a:p>
            <a:pPr>
              <a:buClr>
                <a:srgbClr val="FFFF66"/>
              </a:buClr>
              <a:buFont typeface="Monotype Sorts" pitchFamily="2" charset="2"/>
              <a:buChar char="è"/>
            </a:pPr>
            <a:r>
              <a:rPr lang="en-US" sz="3000" dirty="0"/>
              <a:t>Parents face the challenge of managing their own strong emotions &amp; must resist regressing to own “Inner Teen” or “Inner Child”!</a:t>
            </a:r>
          </a:p>
          <a:p>
            <a:pPr>
              <a:buClr>
                <a:srgbClr val="FFFF66"/>
              </a:buClr>
            </a:pPr>
            <a:endParaRPr lang="en-US" sz="3000" dirty="0"/>
          </a:p>
          <a:p>
            <a:pPr>
              <a:buClr>
                <a:srgbClr val="FFFF66"/>
              </a:buClr>
              <a:buFont typeface="Monotype Sorts" pitchFamily="2" charset="2"/>
              <a:buChar char="è"/>
            </a:pPr>
            <a:r>
              <a:rPr lang="en-US" sz="3000" dirty="0"/>
              <a:t>“… the longer an argument goes on, the more the parents regress toward behaving just as their teenager. For every two minutes they stay in an argument, parents should deduct 5 years from their chronological age” (Sells,1998, p. 82).</a:t>
            </a:r>
          </a:p>
          <a:p>
            <a:endParaRPr lang="en-US" sz="2800" dirty="0"/>
          </a:p>
          <a:p>
            <a:pPr>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600" b="1" dirty="0"/>
          </a:p>
          <a:p>
            <a:pPr>
              <a:buClr>
                <a:srgbClr val="FFFF66"/>
              </a:buClr>
            </a:pPr>
            <a:endParaRPr lang="en-US" sz="2600" b="1" dirty="0"/>
          </a:p>
          <a:p>
            <a:pPr>
              <a:buClr>
                <a:srgbClr val="FFFF66"/>
              </a:buClr>
            </a:pPr>
            <a:endParaRPr lang="en-US" sz="2600" b="1" dirty="0"/>
          </a:p>
          <a:p>
            <a:pPr>
              <a:buClr>
                <a:srgbClr val="FFFF66"/>
              </a:buClr>
              <a:buFont typeface="Monotype Sorts" pitchFamily="2" charset="2"/>
              <a:buChar char="è"/>
            </a:pPr>
            <a:endParaRPr lang="en-US" sz="2600" b="1" dirty="0"/>
          </a:p>
          <a:p>
            <a:pPr>
              <a:buClr>
                <a:srgbClr val="FFFF66"/>
              </a:buClr>
              <a:buFont typeface="Monotype Sorts" pitchFamily="2" charset="2"/>
              <a:buChar char="è"/>
            </a:pPr>
            <a:endParaRPr lang="en-US" sz="2600"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p>
          <a:p>
            <a:pPr>
              <a:buClr>
                <a:srgbClr val="FFFF66"/>
              </a:buClr>
              <a:buFont typeface="Monotype Sorts" pitchFamily="2" charset="2"/>
              <a:buChar char="è"/>
            </a:pPr>
            <a:endParaRPr lang="en-US" dirty="0">
              <a:effectLst>
                <a:outerShdw blurRad="38100" dist="38100" dir="2700000" algn="tl">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838200" y="228600"/>
            <a:ext cx="7772400" cy="1295400"/>
          </a:xfrm>
        </p:spPr>
        <p:txBody>
          <a:bodyPr/>
          <a:lstStyle/>
          <a:p>
            <a:pPr algn="ctr">
              <a:defRPr/>
            </a:pPr>
            <a:br>
              <a:rPr lang="en-US" sz="3600" b="1" dirty="0">
                <a:solidFill>
                  <a:srgbClr val="FFFFFF"/>
                </a:solidFill>
                <a:latin typeface="Arial" charset="0"/>
              </a:rPr>
            </a:br>
            <a:r>
              <a:rPr lang="en-US" sz="3600" b="1" dirty="0">
                <a:solidFill>
                  <a:srgbClr val="FFFFFF"/>
                </a:solidFill>
                <a:latin typeface="Arial" charset="0"/>
              </a:rPr>
              <a:t>What are Adolescents Like </a:t>
            </a:r>
            <a:br>
              <a:rPr lang="en-US" sz="3600" b="1" dirty="0">
                <a:solidFill>
                  <a:srgbClr val="FFFFFF"/>
                </a:solidFill>
                <a:latin typeface="Arial" charset="0"/>
              </a:rPr>
            </a:br>
            <a:r>
              <a:rPr lang="en-US" sz="3600" b="1" dirty="0">
                <a:solidFill>
                  <a:srgbClr val="FFFFFF"/>
                </a:solidFill>
                <a:latin typeface="Arial" charset="0"/>
              </a:rPr>
              <a:t>in Less Westernized Cultures?</a:t>
            </a:r>
            <a:br>
              <a:rPr lang="en-US" sz="3600" b="1" dirty="0">
                <a:solidFill>
                  <a:srgbClr val="FFFFFF"/>
                </a:solidFill>
                <a:latin typeface="Arial" charset="0"/>
              </a:rPr>
            </a:br>
            <a:endParaRPr lang="en-US" sz="3000" b="1" dirty="0">
              <a:solidFill>
                <a:srgbClr val="FFFFFF"/>
              </a:solidFill>
              <a:latin typeface="Arial" charset="0"/>
            </a:endParaRPr>
          </a:p>
        </p:txBody>
      </p:sp>
      <p:sp>
        <p:nvSpPr>
          <p:cNvPr id="172035" name="Rectangle 3"/>
          <p:cNvSpPr>
            <a:spLocks noGrp="1" noChangeArrowheads="1"/>
          </p:cNvSpPr>
          <p:nvPr>
            <p:ph type="body" idx="1"/>
          </p:nvPr>
        </p:nvSpPr>
        <p:spPr>
          <a:xfrm>
            <a:off x="685800" y="1828800"/>
            <a:ext cx="7772400" cy="4876800"/>
          </a:xfrm>
        </p:spPr>
        <p:txBody>
          <a:bodyPr/>
          <a:lstStyle/>
          <a:p>
            <a:pPr>
              <a:buClr>
                <a:srgbClr val="FFFF66"/>
              </a:buClr>
              <a:buFont typeface="Wingdings 3" pitchFamily="18" charset="2"/>
              <a:buChar char="â"/>
              <a:defRPr/>
            </a:pPr>
            <a:r>
              <a:rPr lang="en-US" sz="2800" dirty="0">
                <a:effectLst>
                  <a:outerShdw blurRad="38100" dist="38100" dir="2700000" algn="tl">
                    <a:srgbClr val="000000">
                      <a:alpha val="43137"/>
                    </a:srgbClr>
                  </a:outerShdw>
                </a:effectLst>
                <a:latin typeface="Arial" pitchFamily="34" charset="0"/>
                <a:cs typeface="Arial" pitchFamily="34" charset="0"/>
              </a:rPr>
              <a:t>Anthropological research (1991): In 186 preindustrial cultures where teens are routinely depended upon to help with adult work, there are minimal or virtually no problems with adolescent delinquency, apathy or rebellion. Also, in some of these cultures, there is no word for “teenager”!</a:t>
            </a:r>
          </a:p>
          <a:p>
            <a:pPr>
              <a:buClr>
                <a:srgbClr val="FFFF66"/>
              </a:buClr>
              <a:buFont typeface="Wingdings 3" pitchFamily="18" charset="2"/>
              <a:buChar char="â"/>
              <a:defRPr/>
            </a:pPr>
            <a:r>
              <a:rPr lang="en-US" sz="2800" dirty="0">
                <a:solidFill>
                  <a:srgbClr val="FFFF66"/>
                </a:solidFill>
                <a:effectLst>
                  <a:outerShdw blurRad="38100" dist="38100" dir="2700000" algn="tl">
                    <a:srgbClr val="000000">
                      <a:alpha val="43137"/>
                    </a:srgbClr>
                  </a:outerShdw>
                </a:effectLst>
                <a:latin typeface="Arial" pitchFamily="34" charset="0"/>
                <a:cs typeface="Arial" pitchFamily="34" charset="0"/>
              </a:rPr>
              <a:t> </a:t>
            </a:r>
            <a:r>
              <a:rPr lang="en-US" sz="2800" dirty="0">
                <a:effectLst>
                  <a:outerShdw blurRad="38100" dist="38100" dir="2700000" algn="tl">
                    <a:srgbClr val="000000">
                      <a:alpha val="43137"/>
                    </a:srgbClr>
                  </a:outerShdw>
                </a:effectLst>
                <a:latin typeface="Arial" pitchFamily="34" charset="0"/>
                <a:cs typeface="Arial" pitchFamily="34" charset="0"/>
              </a:rPr>
              <a:t>How is this possible? What accounts for this remarkable finding? How might this phenomenon help us understand the challenges of contemporary teens?</a:t>
            </a:r>
          </a:p>
          <a:p>
            <a:pPr>
              <a:buClr>
                <a:srgbClr val="FFFF66"/>
              </a:buClr>
              <a:buFont typeface="Wingdings 3" pitchFamily="18" charset="2"/>
              <a:buChar char="â"/>
              <a:defRPr/>
            </a:pPr>
            <a:endParaRPr lang="en-US" dirty="0">
              <a:solidFill>
                <a:srgbClr val="FFFF66"/>
              </a:solidFill>
              <a:latin typeface="Arial" charset="0"/>
            </a:endParaRPr>
          </a:p>
          <a:p>
            <a:pPr>
              <a:buClr>
                <a:srgbClr val="FFFF66"/>
              </a:buClr>
              <a:buFont typeface="Monotype Sorts" pitchFamily="2" charset="2"/>
              <a:buNone/>
              <a:defRPr/>
            </a:pPr>
            <a:endParaRPr lang="en-US" dirty="0">
              <a:solidFill>
                <a:srgbClr val="FFFF66"/>
              </a:solidFill>
              <a:latin typeface="Arial" charset="0"/>
            </a:endParaRPr>
          </a:p>
          <a:p>
            <a:pPr>
              <a:buClr>
                <a:srgbClr val="FFFF66"/>
              </a:buClr>
              <a:buFont typeface="Monotype Sorts" pitchFamily="2" charset="2"/>
              <a:buNone/>
              <a:defRPr/>
            </a:pPr>
            <a:endParaRPr lang="en-US" dirty="0">
              <a:solidFill>
                <a:srgbClr val="FFFFFF"/>
              </a:solidFill>
              <a:latin typeface="Arial" charset="0"/>
            </a:endParaRPr>
          </a:p>
          <a:p>
            <a:pPr>
              <a:buClr>
                <a:srgbClr val="FFFF66"/>
              </a:buClr>
              <a:buFont typeface="Wingdings 3" pitchFamily="18" charset="2"/>
              <a:buChar char="â"/>
              <a:defRPr/>
            </a:pPr>
            <a:endParaRPr lang="en-US" dirty="0">
              <a:latin typeface="Arial" charset="0"/>
            </a:endParaRPr>
          </a:p>
          <a:p>
            <a:pPr>
              <a:defRPr/>
            </a:pPr>
            <a:endParaRPr lang="en-US" dirty="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p:spPr>
        <p:txBody>
          <a:bodyPr/>
          <a:lstStyle/>
          <a:p>
            <a:pPr algn="ctr"/>
            <a:br>
              <a:rPr lang="en-US" sz="3200" dirty="0"/>
            </a:br>
            <a:r>
              <a:rPr lang="en-US" sz="3200" dirty="0">
                <a:solidFill>
                  <a:schemeClr val="tx1"/>
                </a:solidFill>
                <a:latin typeface="Arial" pitchFamily="34" charset="0"/>
                <a:cs typeface="Arial" pitchFamily="34" charset="0"/>
              </a:rPr>
              <a:t>             </a:t>
            </a:r>
            <a:br>
              <a:rPr lang="en-US" sz="3200" dirty="0">
                <a:solidFill>
                  <a:schemeClr val="tx1"/>
                </a:solidFill>
                <a:latin typeface="Arial" pitchFamily="34" charset="0"/>
                <a:cs typeface="Arial" pitchFamily="34" charset="0"/>
              </a:rPr>
            </a:br>
            <a:r>
              <a:rPr lang="en-US" sz="4000" b="1" dirty="0">
                <a:solidFill>
                  <a:schemeClr val="tx1"/>
                </a:solidFill>
                <a:latin typeface="Arial" pitchFamily="34" charset="0"/>
                <a:cs typeface="Arial" pitchFamily="34" charset="0"/>
              </a:rPr>
              <a:t>As your Teen </a:t>
            </a:r>
            <a:r>
              <a:rPr lang="en-US" sz="4000" b="1" dirty="0" err="1">
                <a:solidFill>
                  <a:schemeClr val="tx1"/>
                </a:solidFill>
                <a:latin typeface="Arial" pitchFamily="34" charset="0"/>
                <a:cs typeface="Arial" pitchFamily="34" charset="0"/>
              </a:rPr>
              <a:t>Grows,so</a:t>
            </a:r>
            <a:r>
              <a:rPr lang="en-US" sz="4000" b="1" dirty="0">
                <a:solidFill>
                  <a:schemeClr val="tx1"/>
                </a:solidFill>
                <a:latin typeface="Arial" pitchFamily="34" charset="0"/>
                <a:cs typeface="Arial" pitchFamily="34" charset="0"/>
              </a:rPr>
              <a:t> must you too!</a:t>
            </a:r>
            <a:br>
              <a:rPr lang="en-US" sz="4000" b="1" dirty="0"/>
            </a:br>
            <a:br>
              <a:rPr lang="en-US" sz="4000" dirty="0"/>
            </a:br>
            <a:r>
              <a:rPr lang="en-US" sz="4000" dirty="0">
                <a:solidFill>
                  <a:srgbClr val="FFFFFF"/>
                </a:solidFill>
                <a:effectLst>
                  <a:outerShdw blurRad="38100" dist="38100" dir="2700000" algn="tl">
                    <a:srgbClr val="000000"/>
                  </a:outerShdw>
                </a:effectLst>
                <a:latin typeface="Arial" charset="0"/>
              </a:rPr>
              <a:t> </a:t>
            </a:r>
          </a:p>
        </p:txBody>
      </p:sp>
      <p:sp>
        <p:nvSpPr>
          <p:cNvPr id="33795" name="Rectangle 3"/>
          <p:cNvSpPr>
            <a:spLocks noGrp="1" noChangeArrowheads="1"/>
          </p:cNvSpPr>
          <p:nvPr>
            <p:ph type="body" idx="1"/>
          </p:nvPr>
        </p:nvSpPr>
        <p:spPr>
          <a:xfrm>
            <a:off x="304800" y="1828800"/>
            <a:ext cx="8305800" cy="4724400"/>
          </a:xfrm>
          <a:noFill/>
          <a:ln w="9525"/>
        </p:spPr>
        <p:txBody>
          <a:bodyPr/>
          <a:lstStyle/>
          <a:p>
            <a:pPr>
              <a:buClr>
                <a:srgbClr val="FFFF66"/>
              </a:buClr>
              <a:buFont typeface="Monotype Sorts" pitchFamily="2" charset="2"/>
              <a:buChar char="è"/>
            </a:pPr>
            <a:r>
              <a:rPr lang="en-US" sz="2700" dirty="0">
                <a:latin typeface="Arial" pitchFamily="34" charset="0"/>
                <a:cs typeface="Arial" pitchFamily="34" charset="0"/>
              </a:rPr>
              <a:t>“In some ways adolescence requires as much emotional work &amp; growth on the part of parents as it does of teens” (Allen &amp; Allen, p. 149-150). </a:t>
            </a:r>
          </a:p>
          <a:p>
            <a:pPr>
              <a:buClr>
                <a:srgbClr val="FFFF66"/>
              </a:buClr>
              <a:buFont typeface="Monotype Sorts" pitchFamily="2" charset="2"/>
              <a:buChar char="è"/>
            </a:pPr>
            <a:r>
              <a:rPr lang="en-US" sz="2700" dirty="0">
                <a:latin typeface="Arial" pitchFamily="34" charset="0"/>
                <a:cs typeface="Arial" pitchFamily="34" charset="0"/>
              </a:rPr>
              <a:t> “It is almost impossible for parents to stop over nurturing their teens [unless they’re] simultaneously developing their </a:t>
            </a:r>
            <a:r>
              <a:rPr lang="en-US" sz="2700" i="1" dirty="0">
                <a:latin typeface="Arial" pitchFamily="34" charset="0"/>
                <a:cs typeface="Arial" pitchFamily="34" charset="0"/>
              </a:rPr>
              <a:t>own</a:t>
            </a:r>
            <a:r>
              <a:rPr lang="en-US" sz="2700" dirty="0">
                <a:latin typeface="Arial" pitchFamily="34" charset="0"/>
                <a:cs typeface="Arial" pitchFamily="34" charset="0"/>
              </a:rPr>
              <a:t> independent lives and preparing for life after parenthood.” (Allen &amp; Allen, p. 192)</a:t>
            </a:r>
          </a:p>
          <a:p>
            <a:pPr>
              <a:buClr>
                <a:srgbClr val="FFFF66"/>
              </a:buClr>
              <a:buFont typeface="Monotype Sorts" pitchFamily="2" charset="2"/>
              <a:buChar char="è"/>
            </a:pPr>
            <a:r>
              <a:rPr lang="en-US" sz="2700" dirty="0">
                <a:latin typeface="Arial" pitchFamily="34" charset="0"/>
                <a:cs typeface="Arial" pitchFamily="34" charset="0"/>
              </a:rPr>
              <a:t> In addition to connecting with their teens’ inner adult, parents must continue developing their </a:t>
            </a:r>
            <a:r>
              <a:rPr lang="en-US" sz="2700" i="1" dirty="0">
                <a:latin typeface="Arial" pitchFamily="34" charset="0"/>
                <a:cs typeface="Arial" pitchFamily="34" charset="0"/>
              </a:rPr>
              <a:t>own</a:t>
            </a:r>
            <a:r>
              <a:rPr lang="en-US" sz="2700" dirty="0">
                <a:latin typeface="Arial" pitchFamily="34" charset="0"/>
                <a:cs typeface="Arial" pitchFamily="34" charset="0"/>
              </a:rPr>
              <a:t> inner adult!</a:t>
            </a:r>
          </a:p>
          <a:p>
            <a:pPr>
              <a:buClr>
                <a:srgbClr val="FFFF66"/>
              </a:buClr>
              <a:buFont typeface="Monotype Sorts" pitchFamily="2" charset="2"/>
              <a:buChar char="è"/>
            </a:pPr>
            <a:endParaRPr lang="en-US" sz="2600" b="1" dirty="0">
              <a:latin typeface="Arial" pitchFamily="34" charset="0"/>
              <a:cs typeface="Arial" pitchFamily="34" charset="0"/>
            </a:endParaRPr>
          </a:p>
          <a:p>
            <a:pPr>
              <a:buClr>
                <a:srgbClr val="FFFF66"/>
              </a:buClr>
              <a:buFont typeface="Monotype Sorts" pitchFamily="2" charset="2"/>
              <a:buChar char="è"/>
            </a:pPr>
            <a:endParaRPr lang="en-US" sz="2600" dirty="0">
              <a:latin typeface="Arial" pitchFamily="34" charset="0"/>
              <a:cs typeface="Arial" pitchFamily="34" charset="0"/>
            </a:endParaRPr>
          </a:p>
          <a:p>
            <a:pPr lvl="0">
              <a:buClr>
                <a:srgbClr val="FFFF66"/>
              </a:buClr>
              <a:buFont typeface="Monotype Sorts" pitchFamily="2" charset="2"/>
              <a:buChar char="è"/>
            </a:pPr>
            <a:endParaRPr lang="en-US" sz="2800" dirty="0"/>
          </a:p>
          <a:p>
            <a:pPr lvl="0">
              <a:buClr>
                <a:srgbClr val="FFFF66"/>
              </a:buClr>
              <a:buFont typeface="Monotype Sorts" pitchFamily="2" charset="2"/>
              <a:buChar char="è"/>
            </a:pPr>
            <a:endParaRPr lang="en-US" sz="2800" dirty="0"/>
          </a:p>
          <a:p>
            <a:pPr>
              <a:buClr>
                <a:srgbClr val="FFFF66"/>
              </a:buClr>
              <a:buFont typeface="Monotype Sorts" pitchFamily="2" charset="2"/>
              <a:buChar char="è"/>
            </a:pPr>
            <a:endParaRPr lang="en-US" sz="2800" dirty="0"/>
          </a:p>
          <a:p>
            <a:pPr>
              <a:lnSpc>
                <a:spcPct val="80000"/>
              </a:lnSpc>
              <a:buClr>
                <a:srgbClr val="FFFF66"/>
              </a:buClr>
              <a:buFont typeface="Monotype Sorts" pitchFamily="2" charset="2"/>
              <a:buChar char="è"/>
            </a:pPr>
            <a:endParaRPr lang="en-US" sz="2800" dirty="0">
              <a:solidFill>
                <a:srgbClr val="FFFFFF"/>
              </a:solidFill>
              <a:effectLst/>
              <a:latin typeface="Arial" charset="0"/>
            </a:endParaRPr>
          </a:p>
          <a:p>
            <a:pPr>
              <a:lnSpc>
                <a:spcPct val="80000"/>
              </a:lnSpc>
              <a:buClr>
                <a:srgbClr val="FFFF66"/>
              </a:buClr>
              <a:buNone/>
            </a:pPr>
            <a:endParaRPr lang="en-US" sz="2600" dirty="0">
              <a:latin typeface="Arial" pitchFamily="34" charset="0"/>
              <a:cs typeface="Arial" pitchFamily="34" charset="0"/>
            </a:endParaRPr>
          </a:p>
          <a:p>
            <a:pPr>
              <a:lnSpc>
                <a:spcPct val="80000"/>
              </a:lnSpc>
              <a:buClr>
                <a:srgbClr val="FFFF66"/>
              </a:buClr>
              <a:buFont typeface="Monotype Sorts" pitchFamily="2" charset="2"/>
              <a:buChar char="è"/>
            </a:pPr>
            <a:endParaRPr lang="en-US" sz="1600" dirty="0">
              <a:solidFill>
                <a:srgbClr val="FFFFFF"/>
              </a:solidFill>
              <a:effectLst/>
              <a:latin typeface="Arial" charset="0"/>
            </a:endParaRPr>
          </a:p>
          <a:p>
            <a:pPr>
              <a:lnSpc>
                <a:spcPct val="80000"/>
              </a:lnSpc>
            </a:pPr>
            <a:endParaRPr lang="en-US" sz="1800" b="1" dirty="0">
              <a:solidFill>
                <a:srgbClr val="FFFF66"/>
              </a:solidFill>
              <a:effectLst/>
              <a:latin typeface="Arial" charset="0"/>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This presentation may not be reproduced without permission from:</a:t>
            </a:r>
          </a:p>
          <a:p>
            <a:r>
              <a:rPr lang="en-US" dirty="0"/>
              <a:t>Charles Bonner, Ph.D.</a:t>
            </a:r>
          </a:p>
          <a:p>
            <a:r>
              <a:rPr lang="en-US" dirty="0"/>
              <a:t>All rights reserved, 2011.</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The Invention of Modern Adolescence &amp; the Artificial Extension of Childhood</a:t>
            </a:r>
            <a:endParaRPr lang="en-US" sz="32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200707" name="Rectangle 3"/>
          <p:cNvSpPr>
            <a:spLocks noGrp="1" noChangeArrowheads="1"/>
          </p:cNvSpPr>
          <p:nvPr>
            <p:ph type="body" idx="1"/>
          </p:nvPr>
        </p:nvSpPr>
        <p:spPr>
          <a:xfrm>
            <a:off x="228600" y="2133600"/>
            <a:ext cx="8229600" cy="4267200"/>
          </a:xfrm>
        </p:spPr>
        <p:txBody>
          <a:bodyPr/>
          <a:lstStyle/>
          <a:p>
            <a:pPr marL="514350" indent="-514350">
              <a:lnSpc>
                <a:spcPct val="90000"/>
              </a:lnSpc>
              <a:buClr>
                <a:srgbClr val="FFFF00"/>
              </a:buClr>
              <a:buFont typeface="Wingdings" pitchFamily="2" charset="2"/>
              <a:buChar char="è"/>
            </a:pPr>
            <a:r>
              <a:rPr lang="en-US" sz="2400" dirty="0">
                <a:effectLst>
                  <a:outerShdw blurRad="38100" dist="38100" dir="2700000" algn="tl">
                    <a:srgbClr val="000000">
                      <a:alpha val="43137"/>
                    </a:srgbClr>
                  </a:outerShdw>
                </a:effectLst>
                <a:latin typeface="Arial" pitchFamily="34" charset="0"/>
                <a:cs typeface="Arial" pitchFamily="34" charset="0"/>
              </a:rPr>
              <a:t>Mandatory high school created in the early 20th century; teens’ roles shift from actively contributing to their families (e.g. family farms) to passively being served by others (e.g. years of sitting in school).</a:t>
            </a:r>
          </a:p>
          <a:p>
            <a:pPr marL="514350" indent="-514350">
              <a:lnSpc>
                <a:spcPct val="90000"/>
              </a:lnSpc>
              <a:buClr>
                <a:srgbClr val="FFFF00"/>
              </a:buClr>
              <a:buFont typeface="Wingdings" pitchFamily="2" charset="2"/>
              <a:buChar char="è"/>
            </a:pPr>
            <a:r>
              <a:rPr lang="en-US" sz="2400" dirty="0">
                <a:effectLst>
                  <a:outerShdw blurRad="38100" dist="38100" dir="2700000" algn="tl">
                    <a:srgbClr val="000000">
                      <a:alpha val="43137"/>
                    </a:srgbClr>
                  </a:outerShdw>
                </a:effectLst>
                <a:latin typeface="Arial" pitchFamily="34" charset="0"/>
                <a:cs typeface="Arial" pitchFamily="34" charset="0"/>
              </a:rPr>
              <a:t>Adolescence has moved from being a time of </a:t>
            </a:r>
            <a:r>
              <a:rPr lang="en-US" sz="2400" i="1" dirty="0">
                <a:effectLst>
                  <a:outerShdw blurRad="38100" dist="38100" dir="2700000" algn="tl">
                    <a:srgbClr val="000000">
                      <a:alpha val="43137"/>
                    </a:srgbClr>
                  </a:outerShdw>
                </a:effectLst>
                <a:latin typeface="Arial" pitchFamily="34" charset="0"/>
                <a:cs typeface="Arial" pitchFamily="34" charset="0"/>
              </a:rPr>
              <a:t>doing </a:t>
            </a:r>
            <a:r>
              <a:rPr lang="en-US" sz="2400" dirty="0">
                <a:effectLst>
                  <a:outerShdw blurRad="38100" dist="38100" dir="2700000" algn="tl">
                    <a:srgbClr val="000000">
                      <a:alpha val="43137"/>
                    </a:srgbClr>
                  </a:outerShdw>
                </a:effectLst>
                <a:latin typeface="Arial" pitchFamily="34" charset="0"/>
                <a:cs typeface="Arial" pitchFamily="34" charset="0"/>
              </a:rPr>
              <a:t>to being a time of </a:t>
            </a:r>
            <a:r>
              <a:rPr lang="en-US" sz="2400" i="1" dirty="0">
                <a:effectLst>
                  <a:outerShdw blurRad="38100" dist="38100" dir="2700000" algn="tl">
                    <a:srgbClr val="000000">
                      <a:alpha val="43137"/>
                    </a:srgbClr>
                  </a:outerShdw>
                </a:effectLst>
                <a:latin typeface="Arial" pitchFamily="34" charset="0"/>
                <a:cs typeface="Arial" pitchFamily="34" charset="0"/>
              </a:rPr>
              <a:t>preparing. </a:t>
            </a:r>
          </a:p>
          <a:p>
            <a:pPr marL="514350" indent="-514350">
              <a:lnSpc>
                <a:spcPct val="90000"/>
              </a:lnSpc>
              <a:buClr>
                <a:srgbClr val="FFFF00"/>
              </a:buClr>
              <a:buFont typeface="Wingdings" pitchFamily="2" charset="2"/>
              <a:buChar char="è"/>
            </a:pPr>
            <a:r>
              <a:rPr lang="en-US" sz="2400" dirty="0">
                <a:effectLst>
                  <a:outerShdw blurRad="38100" dist="38100" dir="2700000" algn="tl">
                    <a:srgbClr val="000000">
                      <a:alpha val="43137"/>
                    </a:srgbClr>
                  </a:outerShdw>
                </a:effectLst>
                <a:latin typeface="Arial" pitchFamily="34" charset="0"/>
                <a:cs typeface="Arial" pitchFamily="34" charset="0"/>
              </a:rPr>
              <a:t>Teens previously seen as competent &amp; productive junior adults, are now too often viewed as irresponsible large children. </a:t>
            </a:r>
          </a:p>
          <a:p>
            <a:pPr marL="514350" indent="-514350">
              <a:lnSpc>
                <a:spcPct val="90000"/>
              </a:lnSpc>
              <a:buClr>
                <a:srgbClr val="FFFF00"/>
              </a:buClr>
              <a:buFont typeface="Wingdings" pitchFamily="2" charset="2"/>
              <a:buChar char="è"/>
            </a:pPr>
            <a:r>
              <a:rPr lang="en-US" sz="2400" dirty="0">
                <a:effectLst>
                  <a:outerShdw blurRad="38100" dist="38100" dir="2700000" algn="tl">
                    <a:srgbClr val="000000">
                      <a:alpha val="43137"/>
                    </a:srgbClr>
                  </a:outerShdw>
                </a:effectLst>
                <a:latin typeface="Arial" pitchFamily="34" charset="0"/>
                <a:cs typeface="Arial" pitchFamily="34" charset="0"/>
              </a:rPr>
              <a:t>Developmental Psych.: Ages 18-30 is now referred to as “Emerging Adulthood”!</a:t>
            </a:r>
            <a:endParaRPr lang="en-US" sz="2400" i="1" dirty="0">
              <a:effectLst>
                <a:outerShdw blurRad="38100" dist="38100" dir="2700000" algn="tl">
                  <a:srgbClr val="000000">
                    <a:alpha val="43137"/>
                  </a:srgbClr>
                </a:outerShdw>
              </a:effectLst>
              <a:latin typeface="Arial" pitchFamily="34" charset="0"/>
              <a:cs typeface="Arial" pitchFamily="34" charset="0"/>
            </a:endParaRPr>
          </a:p>
          <a:p>
            <a:pPr marL="514350" indent="-514350">
              <a:lnSpc>
                <a:spcPct val="90000"/>
              </a:lnSpc>
              <a:buClr>
                <a:srgbClr val="FFFF00"/>
              </a:buClr>
              <a:buFont typeface="Wingdings" pitchFamily="2" charset="2"/>
              <a:buChar char="è"/>
            </a:pPr>
            <a:endParaRPr lang="en-US" sz="2800" b="1" dirty="0">
              <a:effectLst>
                <a:outerShdw blurRad="38100" dist="38100" dir="2700000" algn="tl">
                  <a:srgbClr val="000000">
                    <a:alpha val="43137"/>
                  </a:srgbClr>
                </a:outerShdw>
              </a:effectLst>
              <a:latin typeface="Arial" pitchFamily="34" charset="0"/>
              <a:cs typeface="Arial" pitchFamily="34" charset="0"/>
            </a:endParaRPr>
          </a:p>
          <a:p>
            <a:pPr marL="514350" indent="-514350">
              <a:lnSpc>
                <a:spcPct val="90000"/>
              </a:lnSpc>
              <a:buClr>
                <a:srgbClr val="FFFF00"/>
              </a:buClr>
              <a:buNone/>
            </a:pPr>
            <a:r>
              <a:rPr lang="en-US" sz="2800" b="1" dirty="0">
                <a:solidFill>
                  <a:srgbClr val="FFFFFF"/>
                </a:solidFill>
                <a:latin typeface="Arial" charset="0"/>
              </a:rPr>
              <a:t> </a:t>
            </a:r>
          </a:p>
          <a:p>
            <a:pPr marL="514350" indent="-514350">
              <a:lnSpc>
                <a:spcPct val="90000"/>
              </a:lnSpc>
              <a:buClr>
                <a:srgbClr val="FFFF00"/>
              </a:buClr>
              <a:buFont typeface="Wingdings" pitchFamily="2" charset="2"/>
              <a:buChar char="Ø"/>
            </a:pPr>
            <a:endParaRPr lang="en-US" sz="2800" b="1" dirty="0">
              <a:solidFill>
                <a:srgbClr val="FFFFFF"/>
              </a:solidFill>
              <a:latin typeface="Arial" charset="0"/>
            </a:endParaRPr>
          </a:p>
          <a:p>
            <a:pPr marL="514350" indent="-514350">
              <a:lnSpc>
                <a:spcPct val="90000"/>
              </a:lnSpc>
              <a:buClr>
                <a:srgbClr val="FFFF00"/>
              </a:buClr>
              <a:buFont typeface="Monotype Sorts" pitchFamily="2" charset="2"/>
              <a:buNone/>
            </a:pPr>
            <a:endParaRPr lang="en-US" sz="2800" dirty="0">
              <a:solidFill>
                <a:srgbClr val="FFFF66"/>
              </a:solidFill>
              <a:latin typeface="Arial" charset="0"/>
            </a:endParaRPr>
          </a:p>
          <a:p>
            <a:pPr marL="514350" indent="-514350">
              <a:lnSpc>
                <a:spcPct val="90000"/>
              </a:lnSpc>
              <a:buClr>
                <a:srgbClr val="FFFF00"/>
              </a:buClr>
              <a:buFont typeface="Wingdings" pitchFamily="2" charset="2"/>
              <a:buChar char="Ø"/>
            </a:pPr>
            <a:endParaRPr lang="en-US" sz="2800" dirty="0">
              <a:solidFill>
                <a:srgbClr val="FFFF00"/>
              </a:solidFill>
              <a:latin typeface="Arial" charset="0"/>
            </a:endParaRPr>
          </a:p>
          <a:p>
            <a:pPr marL="514350" indent="-514350">
              <a:lnSpc>
                <a:spcPct val="90000"/>
              </a:lnSpc>
              <a:buClr>
                <a:srgbClr val="FFFF00"/>
              </a:buClr>
              <a:buFont typeface="Monotype Sorts" pitchFamily="2" charset="2"/>
              <a:buNone/>
            </a:pPr>
            <a:endParaRPr lang="en-US" sz="2800" dirty="0">
              <a:solidFill>
                <a:srgbClr val="FFFF66"/>
              </a:solidFill>
              <a:latin typeface="Arial" charset="0"/>
            </a:endParaRPr>
          </a:p>
          <a:p>
            <a:pPr marL="514350" indent="-514350">
              <a:lnSpc>
                <a:spcPct val="90000"/>
              </a:lnSpc>
              <a:buClr>
                <a:srgbClr val="FFFF66"/>
              </a:buClr>
              <a:buFont typeface="Wingdings" pitchFamily="2" charset="2"/>
              <a:buChar char="Ø"/>
            </a:pPr>
            <a:endParaRPr lang="en-US" sz="2800" dirty="0">
              <a:solidFill>
                <a:srgbClr val="FFFFFF"/>
              </a:solidFill>
              <a:latin typeface="Arial" charset="0"/>
            </a:endParaRPr>
          </a:p>
          <a:p>
            <a:pPr marL="514350" indent="-514350">
              <a:lnSpc>
                <a:spcPct val="90000"/>
              </a:lnSpc>
              <a:buFont typeface="Wingdings" pitchFamily="2" charset="2"/>
              <a:buChar char="Ø"/>
            </a:pP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72400" cy="1485900"/>
          </a:xfrm>
        </p:spPr>
        <p:txBody>
          <a:bodyPr/>
          <a:lstStyle/>
          <a:p>
            <a:pPr algn="ctr">
              <a:defRPr/>
            </a:pP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A Simulated Life &amp; The Big Wait:</a:t>
            </a:r>
            <a:br>
              <a:rPr lang="en-US" sz="3200" dirty="0"/>
            </a:br>
            <a:r>
              <a:rPr lang="en-US" sz="3200" b="1" dirty="0">
                <a:solidFill>
                  <a:schemeClr val="tx1"/>
                </a:solidFill>
                <a:latin typeface="Arial" pitchFamily="34" charset="0"/>
                <a:cs typeface="Arial" pitchFamily="34" charset="0"/>
              </a:rPr>
              <a:t> Is Twenty-Five the New Fifteen</a:t>
            </a:r>
            <a:r>
              <a:rPr lang="en-US" sz="3200" b="1" dirty="0">
                <a:solidFill>
                  <a:srgbClr val="FFFFFF"/>
                </a:solidFill>
                <a:latin typeface="Arial" charset="0"/>
              </a:rPr>
              <a:t>?</a:t>
            </a:r>
            <a:endParaRPr lang="en-US" sz="3200" b="1" dirty="0">
              <a:solidFill>
                <a:schemeClr val="tx1"/>
              </a:solidFill>
            </a:endParaRPr>
          </a:p>
        </p:txBody>
      </p:sp>
      <p:sp>
        <p:nvSpPr>
          <p:cNvPr id="3" name="Content Placeholder 2"/>
          <p:cNvSpPr>
            <a:spLocks noGrp="1"/>
          </p:cNvSpPr>
          <p:nvPr>
            <p:ph idx="1"/>
          </p:nvPr>
        </p:nvSpPr>
        <p:spPr>
          <a:xfrm>
            <a:off x="228600" y="1828800"/>
            <a:ext cx="8229600" cy="5029200"/>
          </a:xfrm>
        </p:spPr>
        <p:txBody>
          <a:bodyPr/>
          <a:lstStyle/>
          <a:p>
            <a:pPr>
              <a:buClr>
                <a:srgbClr val="FFFF66"/>
              </a:buClr>
              <a:buFont typeface="Wingdings" pitchFamily="2" charset="2"/>
              <a:buChar char="è"/>
            </a:pPr>
            <a:r>
              <a:rPr lang="en-US" sz="2800" dirty="0">
                <a:latin typeface="Arial" pitchFamily="34" charset="0"/>
                <a:cs typeface="Arial" pitchFamily="34" charset="0"/>
              </a:rPr>
              <a:t>Teens told that they will need to wait 5-10 years before they enter the “Adult World”. </a:t>
            </a:r>
          </a:p>
          <a:p>
            <a:pPr>
              <a:buClr>
                <a:srgbClr val="FFFF66"/>
              </a:buClr>
              <a:buFont typeface="Monotype Sorts" pitchFamily="2" charset="2"/>
              <a:buChar char="è"/>
            </a:pPr>
            <a:r>
              <a:rPr lang="en-US" sz="2800" dirty="0">
                <a:latin typeface="Arial" pitchFamily="34" charset="0"/>
                <a:cs typeface="Arial" pitchFamily="34" charset="0"/>
              </a:rPr>
              <a:t>Rewards for present efforts differed to a distant future—after college, grad school... </a:t>
            </a:r>
            <a:endParaRPr lang="en-US" sz="2800" dirty="0">
              <a:solidFill>
                <a:srgbClr val="FFFF66"/>
              </a:solidFill>
              <a:latin typeface="Arial" pitchFamily="34" charset="0"/>
              <a:cs typeface="Arial" pitchFamily="34" charset="0"/>
            </a:endParaRPr>
          </a:p>
          <a:p>
            <a:pPr>
              <a:buClr>
                <a:srgbClr val="FFFF66"/>
              </a:buClr>
              <a:buFont typeface="Monotype Sorts" pitchFamily="2" charset="2"/>
              <a:buChar char="è"/>
            </a:pPr>
            <a:r>
              <a:rPr lang="en-US" sz="2800" dirty="0">
                <a:latin typeface="Arial" pitchFamily="34" charset="0"/>
                <a:cs typeface="Arial" pitchFamily="34" charset="0"/>
              </a:rPr>
              <a:t>What if our work world followed the teen template? Lawyers argue only mock cases, plumbers fix fake leaks, teachers are in an empty class speaking to a video camera.</a:t>
            </a:r>
          </a:p>
          <a:p>
            <a:pPr>
              <a:buClr>
                <a:srgbClr val="FFFF66"/>
              </a:buClr>
              <a:buFont typeface="Monotype Sorts" pitchFamily="2" charset="2"/>
              <a:buChar char="è"/>
            </a:pPr>
            <a:r>
              <a:rPr lang="en-US" sz="2800" dirty="0">
                <a:latin typeface="Arial" pitchFamily="34" charset="0"/>
                <a:cs typeface="Arial" pitchFamily="34" charset="0"/>
              </a:rPr>
              <a:t>Boredom, restlessness, &amp; apathy would soon follow—just as it does for teens!                    </a:t>
            </a:r>
            <a:r>
              <a:rPr lang="en-US" sz="2800" b="1" dirty="0">
                <a:latin typeface="Arial" pitchFamily="34" charset="0"/>
                <a:cs typeface="Arial" pitchFamily="34" charset="0"/>
              </a:rPr>
              <a:t>		</a:t>
            </a:r>
            <a:r>
              <a:rPr lang="en-US" sz="2400" dirty="0">
                <a:latin typeface="Arial" pitchFamily="34" charset="0"/>
                <a:cs typeface="Arial" pitchFamily="34" charset="0"/>
              </a:rPr>
              <a:t>    (Allen &amp; Allen, 2009 &amp; 2010)</a:t>
            </a:r>
          </a:p>
          <a:p>
            <a:pPr>
              <a:buClr>
                <a:srgbClr val="FFFF66"/>
              </a:buClr>
              <a:buNone/>
            </a:pPr>
            <a:endParaRPr lang="en-US" sz="2800" dirty="0">
              <a:latin typeface="Arial" pitchFamily="34" charset="0"/>
              <a:cs typeface="Arial" pitchFamily="34" charset="0"/>
            </a:endParaRPr>
          </a:p>
          <a:p>
            <a:pPr>
              <a:buClr>
                <a:srgbClr val="FFFF66"/>
              </a:buClr>
              <a:buFont typeface="Monotype Sorts" pitchFamily="2" charset="2"/>
              <a:buChar char="è"/>
            </a:pPr>
            <a:endParaRPr lang="en-US" sz="2800" dirty="0">
              <a:solidFill>
                <a:srgbClr val="FFFF66"/>
              </a:solidFill>
              <a:latin typeface="Arial" pitchFamily="34" charset="0"/>
              <a:cs typeface="Arial" pitchFamily="34" charset="0"/>
            </a:endParaRPr>
          </a:p>
          <a:p>
            <a:pPr>
              <a:buClr>
                <a:srgbClr val="FFFF66"/>
              </a:buClr>
              <a:buNone/>
            </a:pPr>
            <a:endParaRPr lang="en-US" sz="2800" dirty="0">
              <a:solidFill>
                <a:srgbClr val="FFFF66"/>
              </a:solidFill>
              <a:latin typeface="Arial" pitchFamily="34" charset="0"/>
              <a:cs typeface="Arial" pitchFamily="34" charset="0"/>
            </a:endParaRPr>
          </a:p>
          <a:p>
            <a:pPr>
              <a:buClr>
                <a:srgbClr val="FFFF66"/>
              </a:buClr>
              <a:buFont typeface="Monotype Sorts" pitchFamily="2" charset="2"/>
              <a:buChar char="è"/>
            </a:pPr>
            <a:endParaRPr lang="en-US" sz="2800" b="1" dirty="0">
              <a:latin typeface="Arial" pitchFamily="34" charset="0"/>
              <a:cs typeface="Arial" pitchFamily="34" charset="0"/>
            </a:endParaRPr>
          </a:p>
          <a:p>
            <a:pPr>
              <a:buClr>
                <a:srgbClr val="FFFF66"/>
              </a:buClr>
              <a:buFont typeface="Monotype Sorts" pitchFamily="2" charset="2"/>
              <a:buChar char="è"/>
            </a:pPr>
            <a:endParaRPr lang="en-US" dirty="0">
              <a:solidFill>
                <a:srgbClr val="FFFFFF"/>
              </a:solidFill>
              <a:latin typeface="Arial" charset="0"/>
            </a:endParaRPr>
          </a:p>
          <a:p>
            <a:pPr>
              <a:buFont typeface="Monotype Sorts" pitchFamily="2" charset="2"/>
              <a:buNone/>
            </a:pPr>
            <a:endParaRPr lang="en-US" dirty="0">
              <a:solidFill>
                <a:srgbClr val="FFFFFF"/>
              </a:solidFill>
              <a:latin typeface="Arial" charset="0"/>
            </a:endParaRPr>
          </a:p>
          <a:p>
            <a:pPr>
              <a:buFont typeface="Monotype Sorts" pitchFamily="2" charset="2"/>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Adolescent Bubble</a:t>
            </a:r>
            <a:br>
              <a:rPr lang="en-US" sz="3800" b="1"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(Allen &amp; Allen, 2009)</a:t>
            </a:r>
            <a:endParaRPr lang="en-US" sz="3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152400" y="1828800"/>
            <a:ext cx="8458200" cy="4800600"/>
          </a:xfrm>
        </p:spPr>
        <p:txBody>
          <a:bodyPr/>
          <a:lstStyle/>
          <a:p>
            <a:pPr>
              <a:buClr>
                <a:srgbClr val="FFFF66"/>
              </a:buClr>
              <a:buFont typeface="Wingdings 3" pitchFamily="18" charset="2"/>
              <a:buChar char="â"/>
            </a:pPr>
            <a:r>
              <a:rPr lang="en-US" sz="2600" dirty="0">
                <a:latin typeface="Arial" pitchFamily="34" charset="0"/>
                <a:cs typeface="Arial" pitchFamily="34" charset="0"/>
              </a:rPr>
              <a:t>In previous generations &amp; other cultures, teens were socialized by large communities of adults.</a:t>
            </a:r>
            <a:endParaRPr lang="en-US" sz="2600" dirty="0">
              <a:solidFill>
                <a:srgbClr val="FFFFFF"/>
              </a:solidFill>
              <a:latin typeface="Arial" charset="0"/>
            </a:endParaRPr>
          </a:p>
          <a:p>
            <a:pPr>
              <a:buClr>
                <a:srgbClr val="FFFF66"/>
              </a:buClr>
              <a:buFont typeface="Wingdings 3" pitchFamily="18" charset="2"/>
              <a:buChar char="â"/>
            </a:pPr>
            <a:r>
              <a:rPr lang="en-US" sz="2600" dirty="0">
                <a:latin typeface="Arial" pitchFamily="34" charset="0"/>
                <a:cs typeface="Arial" pitchFamily="34" charset="0"/>
              </a:rPr>
              <a:t>Overburdened parents &amp; teachers can’t fill this role, so peers assume exaggerated importance– teens text an average of 2500x per month!</a:t>
            </a:r>
            <a:endParaRPr lang="en-US" sz="2600" dirty="0">
              <a:solidFill>
                <a:srgbClr val="FFFFFF"/>
              </a:solidFill>
              <a:latin typeface="Arial" charset="0"/>
            </a:endParaRPr>
          </a:p>
          <a:p>
            <a:pPr>
              <a:buClr>
                <a:srgbClr val="FFFF66"/>
              </a:buClr>
              <a:buFont typeface="Wingdings 3" pitchFamily="18" charset="2"/>
              <a:buChar char="â"/>
            </a:pPr>
            <a:r>
              <a:rPr lang="en-US" sz="2600" dirty="0">
                <a:latin typeface="Arial" pitchFamily="34" charset="0"/>
                <a:cs typeface="Arial" pitchFamily="34" charset="0"/>
              </a:rPr>
              <a:t>Teens spend 16 hrs/wk interacting with adults &amp; 60-70 hrs/wk with peers; US ratios are more skewed than other industrialized countries.</a:t>
            </a:r>
          </a:p>
          <a:p>
            <a:pPr>
              <a:buClr>
                <a:srgbClr val="FFFF66"/>
              </a:buClr>
              <a:buFont typeface="Wingdings 3" pitchFamily="18" charset="2"/>
              <a:buChar char="â"/>
            </a:pPr>
            <a:r>
              <a:rPr lang="en-US" sz="2600" dirty="0">
                <a:latin typeface="Arial" pitchFamily="34" charset="0"/>
                <a:cs typeface="Arial" pitchFamily="34" charset="0"/>
              </a:rPr>
              <a:t>This is a reversal of historical ratios, which are as low as 5 hrs/wk. peer time in current adult centered cultures (Epstein, 2010)</a:t>
            </a:r>
          </a:p>
          <a:p>
            <a:pPr>
              <a:buClr>
                <a:srgbClr val="FFFF66"/>
              </a:buClr>
              <a:buFont typeface="Wingdings 3" pitchFamily="18" charset="2"/>
              <a:buChar char="â"/>
            </a:pPr>
            <a:endParaRPr lang="en-US" dirty="0">
              <a:solidFill>
                <a:srgbClr val="FFFFFF"/>
              </a:solidFill>
              <a:latin typeface="Arial" charset="0"/>
            </a:endParaRPr>
          </a:p>
          <a:p>
            <a:pPr>
              <a:buClr>
                <a:srgbClr val="FFFF66"/>
              </a:buClr>
              <a:buFont typeface="Monotype Sorts" pitchFamily="2" charset="2"/>
              <a:buNone/>
            </a:pPr>
            <a:endParaRPr lang="en-US" dirty="0">
              <a:solidFill>
                <a:srgbClr val="FFFF66"/>
              </a:solidFill>
              <a:latin typeface="Arial" charset="0"/>
            </a:endParaRPr>
          </a:p>
          <a:p>
            <a:pPr>
              <a:buClr>
                <a:srgbClr val="FFFF66"/>
              </a:buClr>
              <a:buFont typeface="Monotype Sorts" pitchFamily="2" charset="2"/>
              <a:buNone/>
            </a:pPr>
            <a:endParaRPr lang="en-US" dirty="0">
              <a:solidFill>
                <a:srgbClr val="FFFFFF"/>
              </a:solidFill>
              <a:latin typeface="Arial" charset="0"/>
            </a:endParaRPr>
          </a:p>
          <a:p>
            <a:pPr>
              <a:buClr>
                <a:srgbClr val="FFFF66"/>
              </a:buClr>
              <a:buFont typeface="Wingdings 3" pitchFamily="18" charset="2"/>
              <a:buChar char="â"/>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algn="ctr"/>
            <a:r>
              <a:rPr lang="en-US" sz="3800" b="1" dirty="0">
                <a:solidFill>
                  <a:schemeClr val="tx1"/>
                </a:solidFill>
                <a:effectLst>
                  <a:outerShdw blurRad="38100" dist="38100" dir="2700000" algn="tl">
                    <a:srgbClr val="000000">
                      <a:alpha val="43137"/>
                    </a:srgbClr>
                  </a:outerShdw>
                </a:effectLst>
                <a:latin typeface="Arial" pitchFamily="34" charset="0"/>
                <a:cs typeface="Arial" pitchFamily="34" charset="0"/>
              </a:rPr>
              <a:t>Raised by 13 Year Olds</a:t>
            </a:r>
            <a:br>
              <a:rPr lang="en-US" sz="3200" dirty="0"/>
            </a:br>
            <a:endParaRPr lang="en-US" sz="3200" b="1" dirty="0">
              <a:solidFill>
                <a:srgbClr val="FFFFFF"/>
              </a:solidFill>
              <a:latin typeface="Arial" charset="0"/>
              <a:cs typeface="Arial" charset="0"/>
            </a:endParaRPr>
          </a:p>
        </p:txBody>
      </p:sp>
      <p:sp>
        <p:nvSpPr>
          <p:cNvPr id="174083" name="Rectangle 3"/>
          <p:cNvSpPr>
            <a:spLocks noGrp="1" noChangeArrowheads="1"/>
          </p:cNvSpPr>
          <p:nvPr>
            <p:ph type="body" idx="1"/>
          </p:nvPr>
        </p:nvSpPr>
        <p:spPr>
          <a:xfrm>
            <a:off x="304800" y="2057400"/>
            <a:ext cx="8153400" cy="4648200"/>
          </a:xfrm>
        </p:spPr>
        <p:txBody>
          <a:bodyPr/>
          <a:lstStyle/>
          <a:p>
            <a:pPr>
              <a:lnSpc>
                <a:spcPct val="80000"/>
              </a:lnSpc>
              <a:buClr>
                <a:srgbClr val="FFFF66"/>
              </a:buClr>
              <a:buFont typeface="Wingdings 3" pitchFamily="18" charset="2"/>
              <a:buChar char="â"/>
            </a:pPr>
            <a:r>
              <a:rPr lang="en-US" sz="2700" dirty="0">
                <a:latin typeface="Arial" pitchFamily="34" charset="0"/>
                <a:cs typeface="Arial" pitchFamily="34" charset="0"/>
              </a:rPr>
              <a:t>The Allen’s review a study of middle school kids showing that the kids who were “well socialized” &amp; most popular had the highest drinking rates through adolescence. Why?</a:t>
            </a:r>
          </a:p>
          <a:p>
            <a:pPr>
              <a:lnSpc>
                <a:spcPct val="80000"/>
              </a:lnSpc>
              <a:buClr>
                <a:srgbClr val="FFFF66"/>
              </a:buClr>
              <a:buFont typeface="Wingdings 3" pitchFamily="18" charset="2"/>
              <a:buChar char="â"/>
            </a:pPr>
            <a:r>
              <a:rPr lang="en-US" sz="2700" dirty="0">
                <a:latin typeface="Arial" pitchFamily="34" charset="0"/>
                <a:cs typeface="Arial" pitchFamily="34" charset="0"/>
              </a:rPr>
              <a:t>“The problem wasn’t that popular teens weren’t well socialized, it was that they were being socialized </a:t>
            </a:r>
            <a:r>
              <a:rPr lang="en-US" sz="2700" i="1" dirty="0">
                <a:latin typeface="Arial" pitchFamily="34" charset="0"/>
                <a:cs typeface="Arial" pitchFamily="34" charset="0"/>
              </a:rPr>
              <a:t>by a bunch of 13 year-olds</a:t>
            </a:r>
            <a:r>
              <a:rPr lang="en-US" sz="2700" dirty="0">
                <a:latin typeface="Arial" pitchFamily="34" charset="0"/>
                <a:cs typeface="Arial" pitchFamily="34" charset="0"/>
              </a:rPr>
              <a:t>!” (Allen &amp; Allen, p. 66)</a:t>
            </a:r>
          </a:p>
          <a:p>
            <a:pPr>
              <a:lnSpc>
                <a:spcPct val="80000"/>
              </a:lnSpc>
              <a:buClr>
                <a:srgbClr val="FFFF66"/>
              </a:buClr>
              <a:buFont typeface="Wingdings 3" pitchFamily="18" charset="2"/>
              <a:buChar char="â"/>
            </a:pPr>
            <a:r>
              <a:rPr lang="en-US" sz="2700" dirty="0">
                <a:latin typeface="Arial" pitchFamily="34" charset="0"/>
                <a:cs typeface="Arial" pitchFamily="34" charset="0"/>
              </a:rPr>
              <a:t>“These values—that getting ‘wasted’ is fun, that smashing mailboxes is a kick, that shop-lifting is cool—have sprung up like weeds on fertile soil left unattended” (Allen &amp; Allen, p.67)</a:t>
            </a:r>
          </a:p>
          <a:p>
            <a:pPr>
              <a:lnSpc>
                <a:spcPct val="80000"/>
              </a:lnSpc>
              <a:buClr>
                <a:srgbClr val="FFFF66"/>
              </a:buClr>
              <a:buFont typeface="Wingdings 3" pitchFamily="18" charset="2"/>
              <a:buNone/>
            </a:pPr>
            <a:endParaRPr lang="en-US" sz="2400" b="1" dirty="0">
              <a:solidFill>
                <a:srgbClr val="FFFFFF"/>
              </a:solidFill>
              <a:latin typeface="Arial" charset="0"/>
            </a:endParaRPr>
          </a:p>
          <a:p>
            <a:pPr>
              <a:lnSpc>
                <a:spcPct val="80000"/>
              </a:lnSpc>
              <a:buClr>
                <a:srgbClr val="FFFF66"/>
              </a:buClr>
              <a:buFont typeface="Wingdings 3" pitchFamily="18" charset="2"/>
              <a:buNone/>
            </a:pPr>
            <a:endParaRPr lang="en-US" sz="2400" b="1" dirty="0">
              <a:solidFill>
                <a:srgbClr val="FFFF66"/>
              </a:solidFill>
              <a:latin typeface="Arial" charset="0"/>
            </a:endParaRPr>
          </a:p>
          <a:p>
            <a:pPr>
              <a:lnSpc>
                <a:spcPct val="80000"/>
              </a:lnSpc>
              <a:buClr>
                <a:srgbClr val="FFFF66"/>
              </a:buClr>
              <a:buFont typeface="Monotype Sorts" pitchFamily="2" charset="2"/>
              <a:buNone/>
            </a:pPr>
            <a:endParaRPr lang="en-US" sz="1800" dirty="0">
              <a:solidFill>
                <a:srgbClr val="FFFF66"/>
              </a:solidFill>
              <a:latin typeface="Arial" charset="0"/>
            </a:endParaRPr>
          </a:p>
          <a:p>
            <a:pPr>
              <a:lnSpc>
                <a:spcPct val="80000"/>
              </a:lnSpc>
              <a:buClr>
                <a:srgbClr val="FFFF66"/>
              </a:buClr>
              <a:buFont typeface="Wingdings 3" pitchFamily="18" charset="2"/>
              <a:buChar char="â"/>
            </a:pPr>
            <a:endParaRPr lang="en-US" sz="1800" dirty="0">
              <a:solidFill>
                <a:srgbClr val="FFFFFF"/>
              </a:solidFill>
              <a:latin typeface="Arial" charset="0"/>
            </a:endParaRPr>
          </a:p>
          <a:p>
            <a:pPr>
              <a:lnSpc>
                <a:spcPct val="80000"/>
              </a:lnSpc>
            </a:pPr>
            <a:endParaRPr lang="en-US" sz="1400" dirty="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p:spPr>
        <p:txBody>
          <a:bodyPr/>
          <a:lstStyle/>
          <a:p>
            <a:pPr algn="ctr"/>
            <a:r>
              <a:rPr lang="en-US" sz="3400" b="1" dirty="0">
                <a:solidFill>
                  <a:schemeClr val="tx1"/>
                </a:solidFill>
                <a:effectLst>
                  <a:outerShdw blurRad="38100" dist="38100" dir="2700000" algn="tl">
                    <a:srgbClr val="000000">
                      <a:alpha val="43137"/>
                    </a:srgbClr>
                  </a:outerShdw>
                </a:effectLst>
                <a:latin typeface="Arial" pitchFamily="34" charset="0"/>
                <a:cs typeface="Arial" pitchFamily="34" charset="0"/>
              </a:rPr>
              <a:t>The Lure of Pseudoadult Activities</a:t>
            </a:r>
            <a:br>
              <a:rPr lang="en-US" sz="3200" dirty="0"/>
            </a:br>
            <a:r>
              <a:rPr lang="en-US" sz="4000" dirty="0">
                <a:solidFill>
                  <a:srgbClr val="FFFFFF"/>
                </a:solidFill>
                <a:effectLst>
                  <a:outerShdw blurRad="38100" dist="38100" dir="2700000" algn="tl">
                    <a:srgbClr val="000000"/>
                  </a:outerShdw>
                </a:effectLst>
                <a:latin typeface="Arial" charset="0"/>
              </a:rPr>
              <a:t> </a:t>
            </a:r>
          </a:p>
        </p:txBody>
      </p:sp>
      <p:sp>
        <p:nvSpPr>
          <p:cNvPr id="33795" name="Rectangle 3"/>
          <p:cNvSpPr>
            <a:spLocks noGrp="1" noChangeArrowheads="1"/>
          </p:cNvSpPr>
          <p:nvPr>
            <p:ph type="body" idx="1"/>
          </p:nvPr>
        </p:nvSpPr>
        <p:spPr>
          <a:xfrm>
            <a:off x="304800" y="1828800"/>
            <a:ext cx="8305800" cy="4724400"/>
          </a:xfrm>
          <a:noFill/>
          <a:ln w="9525"/>
        </p:spPr>
        <p:txBody>
          <a:bodyPr/>
          <a:lstStyle/>
          <a:p>
            <a:pPr>
              <a:lnSpc>
                <a:spcPct val="80000"/>
              </a:lnSpc>
              <a:buClr>
                <a:srgbClr val="FFFF66"/>
              </a:buClr>
              <a:buFont typeface="Monotype Sorts" pitchFamily="2" charset="2"/>
              <a:buChar char="è"/>
            </a:pPr>
            <a:r>
              <a:rPr lang="en-US" sz="2800" dirty="0">
                <a:latin typeface="Arial" pitchFamily="34" charset="0"/>
                <a:cs typeface="Arial" pitchFamily="34" charset="0"/>
              </a:rPr>
              <a:t>If given too few ways to reach real maturity, teens instead seek out behaviors that provide  appearance of adulthood w/o the substance.</a:t>
            </a:r>
            <a:endParaRPr lang="en-US" sz="2800" dirty="0">
              <a:solidFill>
                <a:srgbClr val="FFFFFF"/>
              </a:solidFill>
              <a:effectLst/>
              <a:latin typeface="Arial" charset="0"/>
            </a:endParaRPr>
          </a:p>
          <a:p>
            <a:pPr>
              <a:lnSpc>
                <a:spcPct val="80000"/>
              </a:lnSpc>
              <a:buClr>
                <a:srgbClr val="FFFF66"/>
              </a:buClr>
              <a:buFont typeface="Monotype Sorts" pitchFamily="2" charset="2"/>
              <a:buChar char="è"/>
            </a:pPr>
            <a:r>
              <a:rPr lang="en-US" sz="2800" dirty="0">
                <a:latin typeface="Arial" pitchFamily="34" charset="0"/>
                <a:cs typeface="Arial" pitchFamily="34" charset="0"/>
              </a:rPr>
              <a:t>Pseudoadult activities: smoking, drinking, sex, watching R-rated movies, selling drugs, gambling, gangs, crimes (all emulate adults)</a:t>
            </a:r>
            <a:endParaRPr lang="en-US" sz="2800" dirty="0">
              <a:solidFill>
                <a:srgbClr val="FFFFFF"/>
              </a:solidFill>
              <a:effectLst/>
              <a:latin typeface="Arial" charset="0"/>
            </a:endParaRPr>
          </a:p>
          <a:p>
            <a:pPr>
              <a:lnSpc>
                <a:spcPct val="80000"/>
              </a:lnSpc>
              <a:buClr>
                <a:srgbClr val="FFFF66"/>
              </a:buClr>
              <a:buFont typeface="Monotype Sorts" pitchFamily="2" charset="2"/>
              <a:buChar char="è"/>
            </a:pPr>
            <a:r>
              <a:rPr lang="en-US" sz="2800" dirty="0">
                <a:latin typeface="Arial" pitchFamily="34" charset="0"/>
                <a:cs typeface="Arial" pitchFamily="34" charset="0"/>
              </a:rPr>
              <a:t>Vandalism: in part reflects teens’ “… hunger to have an impact on adults and the adult world.” (Allen &amp; Allen, p.121) </a:t>
            </a:r>
          </a:p>
          <a:p>
            <a:pPr>
              <a:lnSpc>
                <a:spcPct val="80000"/>
              </a:lnSpc>
              <a:buClr>
                <a:srgbClr val="FFFF66"/>
              </a:buClr>
              <a:buFont typeface="Monotype Sorts" pitchFamily="2" charset="2"/>
              <a:buChar char="è"/>
            </a:pPr>
            <a:r>
              <a:rPr lang="en-US" sz="2800" dirty="0">
                <a:latin typeface="Arial" pitchFamily="34" charset="0"/>
                <a:cs typeface="Arial" pitchFamily="34" charset="0"/>
              </a:rPr>
              <a:t>Teens “are almost always pursuing adult goals even in their most disturbed behavior, and we help them most when we uncover and draw out those goals” (Allen &amp; Allen, p. 119)</a:t>
            </a:r>
          </a:p>
          <a:p>
            <a:pPr>
              <a:lnSpc>
                <a:spcPct val="80000"/>
              </a:lnSpc>
              <a:buClr>
                <a:srgbClr val="FFFF66"/>
              </a:buClr>
              <a:buFont typeface="Monotype Sorts" pitchFamily="2" charset="2"/>
              <a:buChar char="è"/>
            </a:pPr>
            <a:endParaRPr lang="en-US" sz="2600" dirty="0">
              <a:latin typeface="Arial" pitchFamily="34" charset="0"/>
              <a:cs typeface="Arial" pitchFamily="34" charset="0"/>
            </a:endParaRPr>
          </a:p>
          <a:p>
            <a:pPr>
              <a:lnSpc>
                <a:spcPct val="80000"/>
              </a:lnSpc>
              <a:buClr>
                <a:srgbClr val="FFFF66"/>
              </a:buClr>
              <a:buFont typeface="Monotype Sorts" pitchFamily="2" charset="2"/>
              <a:buChar char="è"/>
            </a:pPr>
            <a:endParaRPr lang="en-US" sz="1600" dirty="0">
              <a:solidFill>
                <a:srgbClr val="FFFFFF"/>
              </a:solidFill>
              <a:effectLst/>
              <a:latin typeface="Arial" charset="0"/>
            </a:endParaRPr>
          </a:p>
          <a:p>
            <a:pPr>
              <a:lnSpc>
                <a:spcPct val="80000"/>
              </a:lnSpc>
            </a:pPr>
            <a:endParaRPr lang="en-US" sz="1800" b="1" dirty="0">
              <a:solidFill>
                <a:srgbClr val="FFFF66"/>
              </a:solidFill>
              <a:effectLst/>
              <a:latin typeface="Arial" charset="0"/>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p:spPr>
        <p:txBody>
          <a:bodyPr/>
          <a:lstStyle/>
          <a:p>
            <a:pPr algn="ctr"/>
            <a:br>
              <a:rPr lang="en-US" sz="3200" dirty="0"/>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Beyond Brain Blame (1): Is the “Teen</a:t>
            </a:r>
            <a:b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n-US" sz="3200" b="1" dirty="0">
                <a:solidFill>
                  <a:schemeClr val="tx1"/>
                </a:solidFill>
                <a:effectLst>
                  <a:outerShdw blurRad="38100" dist="38100" dir="2700000" algn="tl">
                    <a:srgbClr val="000000">
                      <a:alpha val="43137"/>
                    </a:srgbClr>
                  </a:outerShdw>
                </a:effectLst>
                <a:latin typeface="Arial" pitchFamily="34" charset="0"/>
                <a:cs typeface="Arial" pitchFamily="34" charset="0"/>
              </a:rPr>
              <a:t>Brain” Another Cultural Construction?</a:t>
            </a:r>
            <a:br>
              <a:rPr lang="en-US" sz="4000" dirty="0"/>
            </a:br>
            <a:r>
              <a:rPr lang="en-US" sz="4000" dirty="0">
                <a:solidFill>
                  <a:srgbClr val="FFFFFF"/>
                </a:solidFill>
                <a:effectLst>
                  <a:outerShdw blurRad="38100" dist="38100" dir="2700000" algn="tl">
                    <a:srgbClr val="000000"/>
                  </a:outerShdw>
                </a:effectLst>
                <a:latin typeface="Arial" charset="0"/>
              </a:rPr>
              <a:t> </a:t>
            </a:r>
          </a:p>
        </p:txBody>
      </p:sp>
      <p:sp>
        <p:nvSpPr>
          <p:cNvPr id="33795" name="Rectangle 3"/>
          <p:cNvSpPr>
            <a:spLocks noGrp="1" noChangeArrowheads="1"/>
          </p:cNvSpPr>
          <p:nvPr>
            <p:ph type="body" idx="1"/>
          </p:nvPr>
        </p:nvSpPr>
        <p:spPr>
          <a:xfrm>
            <a:off x="0" y="1828800"/>
            <a:ext cx="8610600" cy="4724400"/>
          </a:xfrm>
          <a:noFill/>
          <a:ln w="9525"/>
        </p:spPr>
        <p:txBody>
          <a:bodyPr/>
          <a:lstStyle/>
          <a:p>
            <a:pPr lvl="0">
              <a:lnSpc>
                <a:spcPct val="80000"/>
              </a:lnSpc>
              <a:buClr>
                <a:srgbClr val="FFFF66"/>
              </a:buClr>
              <a:buFont typeface="Monotype Sorts" pitchFamily="2" charset="2"/>
              <a:buChar char="è"/>
            </a:pPr>
            <a:r>
              <a:rPr lang="en-US" sz="2600" dirty="0">
                <a:latin typeface="Arial" pitchFamily="34" charset="0"/>
                <a:cs typeface="Arial" pitchFamily="34" charset="0"/>
              </a:rPr>
              <a:t>“If adolescence barely existed through most of human history &amp; is still absent in many cultures, how could modern adolescence be the inevitable product of a genetically engineered teen brain?” (p. 189)…. The teen brain is, by necessity, every bit as much of a cultural creation as adolescence itself” (Epstein, p. 199) </a:t>
            </a:r>
          </a:p>
          <a:p>
            <a:pPr>
              <a:lnSpc>
                <a:spcPct val="80000"/>
              </a:lnSpc>
              <a:buClr>
                <a:srgbClr val="FFFF66"/>
              </a:buClr>
              <a:buFont typeface="Monotype Sorts" pitchFamily="2" charset="2"/>
              <a:buChar char="è"/>
            </a:pPr>
            <a:r>
              <a:rPr lang="en-US" sz="2600" dirty="0">
                <a:latin typeface="Arial" pitchFamily="34" charset="0"/>
                <a:cs typeface="Arial" pitchFamily="34" charset="0"/>
              </a:rPr>
              <a:t>Beginning in infancy, brain development is dramatically experience-dependent; new field of Interpersonal Neurobiology studies this fact.</a:t>
            </a:r>
          </a:p>
          <a:p>
            <a:pPr>
              <a:lnSpc>
                <a:spcPct val="80000"/>
              </a:lnSpc>
              <a:buClr>
                <a:srgbClr val="FFFF66"/>
              </a:buClr>
              <a:buFont typeface="Monotype Sorts" pitchFamily="2" charset="2"/>
              <a:buChar char="è"/>
            </a:pPr>
            <a:r>
              <a:rPr lang="en-US" sz="2600" dirty="0">
                <a:latin typeface="Arial" pitchFamily="34" charset="0"/>
                <a:cs typeface="Arial" pitchFamily="34" charset="0"/>
              </a:rPr>
              <a:t>Even learning to juggle will within weeks alter brain structure!</a:t>
            </a:r>
          </a:p>
          <a:p>
            <a:pPr>
              <a:lnSpc>
                <a:spcPct val="80000"/>
              </a:lnSpc>
              <a:buClr>
                <a:srgbClr val="FFFF66"/>
              </a:buClr>
              <a:buFont typeface="Monotype Sorts" pitchFamily="2" charset="2"/>
              <a:buChar char="è"/>
            </a:pPr>
            <a:r>
              <a:rPr lang="en-US" sz="2600" dirty="0">
                <a:latin typeface="Arial" pitchFamily="34" charset="0"/>
                <a:cs typeface="Arial" pitchFamily="34" charset="0"/>
              </a:rPr>
              <a:t>Correlational studies of teen brains often misinter- preted in causal terms, in accord w/ cultural biases</a:t>
            </a:r>
          </a:p>
          <a:p>
            <a:pPr>
              <a:lnSpc>
                <a:spcPct val="80000"/>
              </a:lnSpc>
              <a:buClr>
                <a:srgbClr val="FFFF66"/>
              </a:buClr>
              <a:buNone/>
            </a:pPr>
            <a:endParaRPr lang="en-US" sz="2800" dirty="0"/>
          </a:p>
          <a:p>
            <a:pPr>
              <a:lnSpc>
                <a:spcPct val="80000"/>
              </a:lnSpc>
              <a:buClr>
                <a:srgbClr val="FFFF66"/>
              </a:buClr>
              <a:buFont typeface="Monotype Sorts" pitchFamily="2" charset="2"/>
              <a:buChar char="è"/>
            </a:pPr>
            <a:endParaRPr lang="en-US" sz="2600" b="1" dirty="0">
              <a:latin typeface="Arial" pitchFamily="34" charset="0"/>
              <a:cs typeface="Arial" pitchFamily="34" charset="0"/>
            </a:endParaRPr>
          </a:p>
          <a:p>
            <a:pPr>
              <a:lnSpc>
                <a:spcPct val="80000"/>
              </a:lnSpc>
              <a:buClr>
                <a:srgbClr val="FFFF66"/>
              </a:buClr>
              <a:buFont typeface="Monotype Sorts" pitchFamily="2" charset="2"/>
              <a:buChar char="è"/>
            </a:pPr>
            <a:endParaRPr lang="en-US" sz="2800" b="1" dirty="0">
              <a:latin typeface="Arial" pitchFamily="34" charset="0"/>
              <a:cs typeface="Arial" pitchFamily="34" charset="0"/>
            </a:endParaRPr>
          </a:p>
          <a:p>
            <a:pPr>
              <a:lnSpc>
                <a:spcPct val="80000"/>
              </a:lnSpc>
              <a:buClr>
                <a:srgbClr val="FFFF66"/>
              </a:buClr>
              <a:buFont typeface="Monotype Sorts" pitchFamily="2" charset="2"/>
              <a:buChar char="è"/>
            </a:pPr>
            <a:endParaRPr lang="en-US" sz="2800" dirty="0">
              <a:solidFill>
                <a:srgbClr val="FFFFFF"/>
              </a:solidFill>
              <a:effectLst/>
              <a:latin typeface="Arial" charset="0"/>
            </a:endParaRPr>
          </a:p>
          <a:p>
            <a:pPr>
              <a:lnSpc>
                <a:spcPct val="80000"/>
              </a:lnSpc>
              <a:buClr>
                <a:srgbClr val="FFFF66"/>
              </a:buClr>
              <a:buNone/>
            </a:pPr>
            <a:endParaRPr lang="en-US" sz="2600" dirty="0">
              <a:latin typeface="Arial" pitchFamily="34" charset="0"/>
              <a:cs typeface="Arial" pitchFamily="34" charset="0"/>
            </a:endParaRPr>
          </a:p>
          <a:p>
            <a:pPr>
              <a:lnSpc>
                <a:spcPct val="80000"/>
              </a:lnSpc>
              <a:buClr>
                <a:srgbClr val="FFFF66"/>
              </a:buClr>
              <a:buFont typeface="Monotype Sorts" pitchFamily="2" charset="2"/>
              <a:buChar char="è"/>
            </a:pPr>
            <a:endParaRPr lang="en-US" sz="1600" dirty="0">
              <a:solidFill>
                <a:srgbClr val="FFFFFF"/>
              </a:solidFill>
              <a:effectLst/>
              <a:latin typeface="Arial" charset="0"/>
            </a:endParaRPr>
          </a:p>
          <a:p>
            <a:pPr>
              <a:lnSpc>
                <a:spcPct val="80000"/>
              </a:lnSpc>
            </a:pPr>
            <a:endParaRPr lang="en-US" sz="1800" b="1" dirty="0">
              <a:solidFill>
                <a:srgbClr val="FFFF66"/>
              </a:solidFill>
              <a:effectLst/>
              <a:latin typeface="Arial" charset="0"/>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a:p>
            <a:pPr>
              <a:lnSpc>
                <a:spcPct val="80000"/>
              </a:lnSpc>
            </a:pPr>
            <a:endParaRPr lang="en-US" sz="1400" b="1" dirty="0">
              <a:solidFill>
                <a:srgbClr val="FFFF00"/>
              </a:solidFill>
              <a:effectLst/>
            </a:endParaRPr>
          </a:p>
        </p:txBody>
      </p:sp>
    </p:spTree>
  </p:cSld>
  <p:clrMapOvr>
    <a:masterClrMapping/>
  </p:clrMapOvr>
</p:sld>
</file>

<file path=ppt/theme/theme1.xml><?xml version="1.0" encoding="utf-8"?>
<a:theme xmlns:a="http://schemas.openxmlformats.org/drawingml/2006/main" name="sparkles">
  <a:themeElements>
    <a:clrScheme name="sparkles.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sparkles.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sparkles.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arkles.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arkles.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arkles.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arkles.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arkles.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arkles.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c:\msoffice\powerpnt\template\sldshow\sparkles.ppt</Template>
  <TotalTime>8791406</TotalTime>
  <Pages>45</Pages>
  <Words>3422</Words>
  <Application>Microsoft Macintosh PowerPoint</Application>
  <PresentationFormat>On-screen Show (4:3)</PresentationFormat>
  <Paragraphs>391</Paragraphs>
  <Slides>31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Monotype Sorts</vt:lpstr>
      <vt:lpstr>Tahoma</vt:lpstr>
      <vt:lpstr>Times New Roman</vt:lpstr>
      <vt:lpstr>Wingdings</vt:lpstr>
      <vt:lpstr>Wingdings 3</vt:lpstr>
      <vt:lpstr>sparkles</vt:lpstr>
      <vt:lpstr>Cultivating Inner Resources in Teens and Adults </vt:lpstr>
      <vt:lpstr> Two Books on Teens’ Inner Adult</vt:lpstr>
      <vt:lpstr> What are Adolescents Like  in Less Westernized Cultures? </vt:lpstr>
      <vt:lpstr>The Invention of Modern Adolescence &amp; the Artificial Extension of Childhood</vt:lpstr>
      <vt:lpstr>A Simulated Life &amp; The Big Wait:  Is Twenty-Five the New Fifteen?</vt:lpstr>
      <vt:lpstr>The Adolescent Bubble (Allen &amp; Allen, 2009)</vt:lpstr>
      <vt:lpstr>Raised by 13 Year Olds </vt:lpstr>
      <vt:lpstr>The Lure of Pseudoadult Activities  </vt:lpstr>
      <vt:lpstr> Beyond Brain Blame (1): Is the “Teen Brain” Another Cultural Construction?  </vt:lpstr>
      <vt:lpstr> Beyond Brain Blame (2): The Fundamental Attribution Error  </vt:lpstr>
      <vt:lpstr> Beyond Brain Blame (3): Teens are Smarter than You Think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As your Teen Grows,so must you too!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of prussia presentation</dc:title>
  <dc:subject/>
  <dc:creator>UPMC</dc:creator>
  <cp:keywords/>
  <dc:description/>
  <cp:lastModifiedBy>Charles Bonner</cp:lastModifiedBy>
  <cp:revision>564</cp:revision>
  <cp:lastPrinted>2000-02-08T15:37:20Z</cp:lastPrinted>
  <dcterms:created xsi:type="dcterms:W3CDTF">1998-06-04T18:46:06Z</dcterms:created>
  <dcterms:modified xsi:type="dcterms:W3CDTF">2022-04-24T20:43:02Z</dcterms:modified>
</cp:coreProperties>
</file>