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7" r:id="rId2"/>
    <p:sldId id="343" r:id="rId3"/>
    <p:sldId id="357" r:id="rId4"/>
    <p:sldId id="362" r:id="rId5"/>
    <p:sldId id="363" r:id="rId6"/>
    <p:sldId id="344" r:id="rId7"/>
    <p:sldId id="364" r:id="rId8"/>
    <p:sldId id="371" r:id="rId9"/>
    <p:sldId id="365" r:id="rId10"/>
    <p:sldId id="368" r:id="rId11"/>
    <p:sldId id="369" r:id="rId12"/>
    <p:sldId id="370" r:id="rId13"/>
  </p:sldIdLst>
  <p:sldSz cx="9144000" cy="6858000" type="screen4x3"/>
  <p:notesSz cx="6858000" cy="931227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94" autoAdjust="0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68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933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338513" y="4330700"/>
            <a:ext cx="554037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fld id="{9F701F99-E5C7-42F2-8F23-9475EDA8801F}" type="slidenum"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pPr>
                <a:defRPr/>
              </a:pPr>
              <a:t>‹#›</a:t>
            </a:fld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9663" y="704850"/>
            <a:ext cx="4640262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22775"/>
            <a:ext cx="5029200" cy="419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704850"/>
            <a:ext cx="4638675" cy="3479800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84613" y="884555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32E6DD0E-63A1-43EC-914A-3BEA6CA22AF3}" type="slidenum">
              <a:rPr lang="en-US" sz="1200">
                <a:effectLst/>
              </a:rPr>
              <a:pPr algn="r" eaLnBrk="1" hangingPunct="1"/>
              <a:t>10</a:t>
            </a:fld>
            <a:endParaRPr lang="en-US" sz="1200">
              <a:effectLst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1725" y="698500"/>
            <a:ext cx="4656138" cy="349250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22775"/>
            <a:ext cx="5486400" cy="4191000"/>
          </a:xfrm>
          <a:noFill/>
          <a:ln w="9525"/>
        </p:spPr>
        <p:txBody>
          <a:bodyPr lIns="91440" tIns="45720" rIns="91440" bIns="45720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84613" y="884555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606C026F-7671-432D-8A6E-76F62B4C5288}" type="slidenum">
              <a:rPr lang="en-US" sz="1200">
                <a:effectLst/>
              </a:rPr>
              <a:pPr algn="r" eaLnBrk="1" hangingPunct="1"/>
              <a:t>11</a:t>
            </a:fld>
            <a:endParaRPr lang="en-US" sz="1200">
              <a:effectLst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1725" y="698500"/>
            <a:ext cx="4656138" cy="349250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22775"/>
            <a:ext cx="5486400" cy="4191000"/>
          </a:xfrm>
          <a:noFill/>
          <a:ln w="9525"/>
        </p:spPr>
        <p:txBody>
          <a:bodyPr lIns="91440" tIns="45720" rIns="91440" bIns="45720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704850"/>
            <a:ext cx="4638675" cy="347980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704850"/>
            <a:ext cx="4638675" cy="3479800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4613" y="884555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637BE41A-9F3D-4E00-8ED9-11E2B06002C3}" type="slidenum">
              <a:rPr lang="en-US" sz="1200">
                <a:effectLst/>
              </a:rPr>
              <a:pPr algn="r" eaLnBrk="1" hangingPunct="1"/>
              <a:t>9</a:t>
            </a:fld>
            <a:endParaRPr lang="en-US" sz="1200">
              <a:effectLst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1725" y="698500"/>
            <a:ext cx="4656138" cy="34925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22775"/>
            <a:ext cx="5486400" cy="4191000"/>
          </a:xfrm>
          <a:noFill/>
          <a:ln w="9525"/>
        </p:spPr>
        <p:txBody>
          <a:bodyPr lIns="91440" tIns="45720" rIns="91440" bIns="45720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342900"/>
            <a:ext cx="2057400" cy="5753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42900"/>
            <a:ext cx="6019800" cy="5753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29804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3429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524000"/>
            <a:ext cx="9131300" cy="114300"/>
          </a:xfrm>
          <a:prstGeom prst="rect">
            <a:avLst/>
          </a:prstGeom>
          <a:gradFill rotWithShape="0">
            <a:gsLst>
              <a:gs pos="0">
                <a:srgbClr val="00CECE">
                  <a:gamma/>
                  <a:shade val="20000"/>
                  <a:invGamma/>
                </a:srgbClr>
              </a:gs>
              <a:gs pos="50000">
                <a:srgbClr val="00CECE"/>
              </a:gs>
              <a:gs pos="100000">
                <a:srgbClr val="00CECE">
                  <a:gamma/>
                  <a:shade val="20000"/>
                  <a:invGamma/>
                </a:srgb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733550"/>
            <a:ext cx="9131300" cy="38100"/>
          </a:xfrm>
          <a:prstGeom prst="rect">
            <a:avLst/>
          </a:prstGeom>
          <a:gradFill rotWithShape="0">
            <a:gsLst>
              <a:gs pos="0">
                <a:srgbClr val="000020"/>
              </a:gs>
              <a:gs pos="50000">
                <a:srgbClr val="000020">
                  <a:gamma/>
                  <a:tint val="10196"/>
                  <a:invGamma/>
                </a:srgbClr>
              </a:gs>
              <a:gs pos="100000">
                <a:srgbClr val="000020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30" name="Picture 6"/>
          <p:cNvPicPr>
            <a:picLocks noChangeArrowheads="1"/>
          </p:cNvPicPr>
          <p:nvPr/>
        </p:nvPicPr>
        <p:blipFill>
          <a:blip r:embed="rId13" cstate="print"/>
          <a:srcRect l="21988"/>
          <a:stretch>
            <a:fillRect/>
          </a:stretch>
        </p:blipFill>
        <p:spPr bwMode="auto">
          <a:xfrm>
            <a:off x="19050" y="52388"/>
            <a:ext cx="1419225" cy="156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Monotype Sorts" pitchFamily="2" charset="2"/>
        <a:buChar char="ä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Monotype Sorts" pitchFamily="2" charset="2"/>
        <a:buChar char="ä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Techniques for Rapid Relief </a:t>
            </a:r>
            <a:br>
              <a:rPr lang="en-US" b="1">
                <a:solidFill>
                  <a:srgbClr val="FFFFFF"/>
                </a:solidFill>
                <a:latin typeface="Arial" charset="0"/>
              </a:rPr>
            </a:br>
            <a:r>
              <a:rPr lang="en-US" b="1">
                <a:solidFill>
                  <a:srgbClr val="FFFFFF"/>
                </a:solidFill>
                <a:latin typeface="Arial" charset="0"/>
              </a:rPr>
              <a:t>of Adolescent Distress</a:t>
            </a:r>
          </a:p>
        </p:txBody>
      </p:sp>
      <p:sp>
        <p:nvSpPr>
          <p:cNvPr id="134147" name="Rectangle 102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>
                <a:solidFill>
                  <a:srgbClr val="FFFFFF"/>
                </a:solidFill>
                <a:latin typeface="Arial" charset="0"/>
              </a:rPr>
              <a:t>Charles Bonner, </a:t>
            </a:r>
            <a:r>
              <a:rPr lang="en-US" sz="2800" dirty="0" err="1">
                <a:solidFill>
                  <a:srgbClr val="FFFFFF"/>
                </a:solidFill>
                <a:latin typeface="Arial" charset="0"/>
              </a:rPr>
              <a:t>Ph.D</a:t>
            </a:r>
            <a:endParaRPr lang="en-US" sz="2800" dirty="0">
              <a:solidFill>
                <a:srgbClr val="FFFFFF"/>
              </a:solidFill>
              <a:latin typeface="Arial" charset="0"/>
            </a:endParaRPr>
          </a:p>
          <a:p>
            <a:pPr>
              <a:defRPr/>
            </a:pPr>
            <a:r>
              <a:rPr lang="en-US" sz="2800" dirty="0">
                <a:solidFill>
                  <a:srgbClr val="FFFFFF"/>
                </a:solidFill>
                <a:latin typeface="Arial" charset="0"/>
              </a:rPr>
              <a:t>Clinical Psychologist </a:t>
            </a:r>
          </a:p>
          <a:p>
            <a:pPr>
              <a:defRPr/>
            </a:pPr>
            <a:r>
              <a:rPr lang="en-US" sz="2800" dirty="0">
                <a:solidFill>
                  <a:srgbClr val="FFFFFF"/>
                </a:solidFill>
                <a:latin typeface="Arial" charset="0"/>
              </a:rPr>
              <a:t>Private Practice </a:t>
            </a:r>
          </a:p>
          <a:p>
            <a:pPr>
              <a:defRPr/>
            </a:pPr>
            <a:r>
              <a:rPr lang="en-US" sz="2800" dirty="0">
                <a:solidFill>
                  <a:srgbClr val="FFFFFF"/>
                </a:solidFill>
                <a:latin typeface="Arial" charset="0"/>
              </a:rPr>
              <a:t>Pittsburgh. PA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0" y="2971800"/>
            <a:ext cx="9144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br>
              <a:rPr lang="en-US" sz="1800" b="1">
                <a:effectLst/>
                <a:latin typeface="Tahoma" pitchFamily="34" charset="0"/>
              </a:rPr>
            </a:br>
            <a:br>
              <a:rPr lang="en-US" sz="1800">
                <a:effectLst/>
                <a:latin typeface="Tahoma" pitchFamily="34" charset="0"/>
              </a:rPr>
            </a:br>
            <a:endParaRPr lang="en-US" sz="1800" b="1">
              <a:effectLst/>
              <a:latin typeface="Tahoma" pitchFamily="34" charset="0"/>
            </a:endParaRPr>
          </a:p>
        </p:txBody>
      </p:sp>
      <p:pic>
        <p:nvPicPr>
          <p:cNvPr id="11267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81000"/>
            <a:ext cx="7778750" cy="599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69" name="Rectangle 9"/>
          <p:cNvSpPr>
            <a:spLocks noChangeArrowheads="1"/>
          </p:cNvSpPr>
          <p:nvPr/>
        </p:nvSpPr>
        <p:spPr bwMode="auto">
          <a:xfrm>
            <a:off x="838200" y="3962400"/>
            <a:ext cx="8305800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 sz="3200" b="1">
              <a:solidFill>
                <a:srgbClr val="3E1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>
              <a:defRPr/>
            </a:pPr>
            <a:r>
              <a:rPr lang="en-US" sz="3200" b="1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Micro-slow eye movement tracking is used for the mapping of Brainspots    </a:t>
            </a:r>
            <a:r>
              <a:rPr lang="en-US" sz="3200" b="1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(for both Distress &amp; Resource spots)</a:t>
            </a:r>
          </a:p>
          <a:p>
            <a:pPr>
              <a:defRPr/>
            </a:pPr>
            <a:r>
              <a:rPr lang="en-US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Adapted from Grand, D. (2006 &amp; 2007).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1770063" y="3200400"/>
            <a:ext cx="560546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>
                <a:effectLst/>
              </a:rPr>
              <a:t>Adapted from Grand, D. (2006 &amp; 2007).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3956" name="Rectangle 4"/>
          <p:cNvSpPr>
            <a:spLocks noChangeArrowheads="1"/>
          </p:cNvSpPr>
          <p:nvPr/>
        </p:nvSpPr>
        <p:spPr bwMode="auto">
          <a:xfrm>
            <a:off x="0" y="0"/>
            <a:ext cx="9144000" cy="667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 sz="32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>
              <a:defRPr/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</a:t>
            </a:r>
            <a:r>
              <a:rPr lang="en-US" sz="3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Brainspotting: The Eyes Halve It! (2)</a:t>
            </a:r>
            <a:endParaRPr lang="en-US" sz="36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32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>
              <a:solidFill>
                <a:srgbClr val="FFFFFF"/>
              </a:solidFill>
              <a:effectLst/>
            </a:endParaRPr>
          </a:p>
          <a:p>
            <a:pPr>
              <a:buClr>
                <a:srgbClr val="FFFF66"/>
              </a:buClr>
              <a:buFont typeface="Monotype Sorts" pitchFamily="2" charset="2"/>
              <a:buChar char="è"/>
              <a:defRPr/>
            </a:pPr>
            <a:r>
              <a:rPr lang="en-US" sz="2800" b="1">
                <a:solidFill>
                  <a:srgbClr val="FFFFFF"/>
                </a:solidFill>
                <a:effectLst/>
              </a:rPr>
              <a:t>Brainspotting works with the brain &amp; the body through access to the autonomic &amp; limbic systems</a:t>
            </a:r>
          </a:p>
          <a:p>
            <a:pPr>
              <a:buClr>
                <a:srgbClr val="FFFF66"/>
              </a:buClr>
              <a:buFont typeface="Monotype Sorts" pitchFamily="2" charset="2"/>
              <a:buNone/>
              <a:defRPr/>
            </a:pPr>
            <a:endParaRPr lang="en-US" sz="2800" b="1">
              <a:solidFill>
                <a:srgbClr val="FFFFFF"/>
              </a:solidFill>
              <a:effectLst/>
            </a:endParaRPr>
          </a:p>
          <a:p>
            <a:pPr>
              <a:buClr>
                <a:srgbClr val="FFFF66"/>
              </a:buClr>
              <a:buFont typeface="Monotype Sorts" pitchFamily="2" charset="2"/>
              <a:buChar char="è"/>
              <a:defRPr/>
            </a:pPr>
            <a:r>
              <a:rPr lang="en-US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Brainspots, when paired with body sensations activated by distress, may facilitate access to the enteric (digestive) &amp; the cardiac neuronal systems. </a:t>
            </a:r>
          </a:p>
          <a:p>
            <a:pPr>
              <a:buClr>
                <a:srgbClr val="FFFF66"/>
              </a:buClr>
              <a:buFont typeface="Monotype Sorts" pitchFamily="2" charset="2"/>
              <a:buNone/>
              <a:defRPr/>
            </a:pPr>
            <a:endParaRPr lang="en-US" sz="28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Clr>
                <a:srgbClr val="FFFF66"/>
              </a:buClr>
              <a:buFont typeface="Monotype Sorts" pitchFamily="2" charset="2"/>
              <a:buChar char="è"/>
              <a:defRPr/>
            </a:pPr>
            <a:r>
              <a:rPr lang="en-US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This may correlate with clients reporting sensations in their heart and digestive system releasing during Brainspotting.</a:t>
            </a: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</a:t>
            </a:r>
            <a:r>
              <a:rPr lang="en-US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Adapted from Grand, D. (2006 &amp; 2007)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ln w="9525"/>
        </p:spPr>
        <p:txBody>
          <a:bodyPr/>
          <a:lstStyle/>
          <a:p>
            <a:pPr>
              <a:defRPr/>
            </a:pPr>
            <a:r>
              <a:rPr lang="en-US" sz="5400" b="1">
                <a:solidFill>
                  <a:srgbClr val="FFFFFF"/>
                </a:solidFill>
                <a:latin typeface="Arial" charset="0"/>
              </a:rPr>
              <a:t>The Doggone Goggles!</a:t>
            </a:r>
          </a:p>
        </p:txBody>
      </p:sp>
      <p:pic>
        <p:nvPicPr>
          <p:cNvPr id="13315" name="Picture 9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04800" y="1981200"/>
            <a:ext cx="4122738" cy="3476625"/>
          </a:xfrm>
          <a:noFill/>
        </p:spPr>
      </p:pic>
      <p:pic>
        <p:nvPicPr>
          <p:cNvPr id="13316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1981200"/>
            <a:ext cx="4122738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1752600" y="5562600"/>
            <a:ext cx="57308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Adapted from Grand, D. (2006 &amp; 2007)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3200" b="1" dirty="0">
                <a:solidFill>
                  <a:srgbClr val="FFFFFF"/>
                </a:solidFill>
                <a:latin typeface="Arial" charset="0"/>
              </a:rPr>
              <a:t>Principles of Emotion Regulation (1)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FFFF66"/>
              </a:buClr>
              <a:buFont typeface="Wingdings 3" pitchFamily="18" charset="2"/>
              <a:buChar char="â"/>
              <a:defRPr/>
            </a:pPr>
            <a:r>
              <a:rPr lang="en-US" dirty="0">
                <a:solidFill>
                  <a:srgbClr val="FFFFFF"/>
                </a:solidFill>
                <a:latin typeface="Arial" charset="0"/>
              </a:rPr>
              <a:t>Problems with emotion regulation are at the core of most psychopathology</a:t>
            </a:r>
          </a:p>
          <a:p>
            <a:pPr>
              <a:buClr>
                <a:srgbClr val="FFFF66"/>
              </a:buClr>
              <a:buFont typeface="Wingdings 3" pitchFamily="18" charset="2"/>
              <a:buChar char="â"/>
              <a:defRPr/>
            </a:pPr>
            <a:r>
              <a:rPr lang="en-US" dirty="0">
                <a:solidFill>
                  <a:srgbClr val="FFFFFF"/>
                </a:solidFill>
                <a:latin typeface="Arial" charset="0"/>
              </a:rPr>
              <a:t>Teens almost always present with some form of emotion </a:t>
            </a:r>
            <a:r>
              <a:rPr lang="en-US" dirty="0" err="1">
                <a:solidFill>
                  <a:srgbClr val="FFFFFF"/>
                </a:solidFill>
                <a:latin typeface="Arial" charset="0"/>
              </a:rPr>
              <a:t>dysregulation</a:t>
            </a:r>
            <a:endParaRPr lang="en-US" dirty="0">
              <a:solidFill>
                <a:srgbClr val="FFFFFF"/>
              </a:solidFill>
              <a:latin typeface="Arial" charset="0"/>
            </a:endParaRPr>
          </a:p>
          <a:p>
            <a:pPr>
              <a:buClr>
                <a:srgbClr val="FFFF66"/>
              </a:buClr>
              <a:buFont typeface="Wingdings 3" pitchFamily="18" charset="2"/>
              <a:buChar char="â"/>
              <a:defRPr/>
            </a:pPr>
            <a:r>
              <a:rPr lang="en-US" dirty="0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FFFFFF"/>
                </a:solidFill>
                <a:latin typeface="Arial" charset="0"/>
              </a:rPr>
              <a:t>To get and keep teens’ attention, especially in a first session, employ methods that are directly relevant to the basic elements of their present emotion</a:t>
            </a:r>
          </a:p>
          <a:p>
            <a:pPr>
              <a:buClr>
                <a:srgbClr val="FFFF66"/>
              </a:buClr>
              <a:buFont typeface="Wingdings 3" pitchFamily="18" charset="2"/>
              <a:buChar char="â"/>
              <a:defRPr/>
            </a:pPr>
            <a:endParaRPr lang="en-US" dirty="0">
              <a:solidFill>
                <a:srgbClr val="FFFF66"/>
              </a:solidFill>
              <a:latin typeface="Arial" charset="0"/>
            </a:endParaRPr>
          </a:p>
          <a:p>
            <a:pPr>
              <a:buClr>
                <a:srgbClr val="FFFF66"/>
              </a:buClr>
              <a:buFont typeface="Monotype Sorts" pitchFamily="2" charset="2"/>
              <a:buNone/>
              <a:defRPr/>
            </a:pPr>
            <a:endParaRPr lang="en-US" dirty="0">
              <a:solidFill>
                <a:srgbClr val="FFFF66"/>
              </a:solidFill>
              <a:latin typeface="Arial" charset="0"/>
            </a:endParaRPr>
          </a:p>
          <a:p>
            <a:pPr>
              <a:buClr>
                <a:srgbClr val="FFFF66"/>
              </a:buClr>
              <a:buFont typeface="Monotype Sorts" pitchFamily="2" charset="2"/>
              <a:buNone/>
              <a:defRPr/>
            </a:pPr>
            <a:endParaRPr lang="en-US" dirty="0">
              <a:solidFill>
                <a:srgbClr val="FFFFFF"/>
              </a:solidFill>
              <a:latin typeface="Arial" charset="0"/>
            </a:endParaRPr>
          </a:p>
          <a:p>
            <a:pPr>
              <a:buClr>
                <a:srgbClr val="FFFF66"/>
              </a:buClr>
              <a:buFont typeface="Wingdings 3" pitchFamily="18" charset="2"/>
              <a:buChar char="â"/>
              <a:defRPr/>
            </a:pPr>
            <a:endParaRPr lang="en-US" dirty="0">
              <a:latin typeface="Arial" charset="0"/>
            </a:endParaRPr>
          </a:p>
          <a:p>
            <a:pPr>
              <a:defRPr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3200" b="1" dirty="0">
                <a:solidFill>
                  <a:srgbClr val="FFFFFF"/>
                </a:solidFill>
                <a:latin typeface="Arial" charset="0"/>
              </a:rPr>
              <a:t>Principles of Emotion Regulation (2)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è"/>
              <a:defRPr/>
            </a:pPr>
            <a:r>
              <a:rPr lang="en-US" sz="2800" b="1">
                <a:solidFill>
                  <a:srgbClr val="FFFFFF"/>
                </a:solidFill>
                <a:latin typeface="Arial" charset="0"/>
              </a:rPr>
              <a:t>The basic emotion elements we will focus on are body posture &amp; gestures, physical sensations, &amp; the parasympathetic nervous system </a:t>
            </a:r>
          </a:p>
          <a:p>
            <a:pPr marL="514350" indent="-514350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è"/>
              <a:defRPr/>
            </a:pPr>
            <a:r>
              <a:rPr lang="en-US" sz="2800" b="1">
                <a:solidFill>
                  <a:srgbClr val="FFFFFF"/>
                </a:solidFill>
                <a:latin typeface="Arial" charset="0"/>
              </a:rPr>
              <a:t>We will learn interventions that address each of these domains </a:t>
            </a:r>
            <a:endParaRPr lang="en-US" sz="2800" b="1">
              <a:solidFill>
                <a:srgbClr val="FFFF66"/>
              </a:solidFill>
              <a:latin typeface="Arial" charset="0"/>
            </a:endParaRPr>
          </a:p>
          <a:p>
            <a:pPr marL="514350" indent="-514350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è"/>
              <a:defRPr/>
            </a:pPr>
            <a:r>
              <a:rPr lang="en-US" sz="2800" b="1">
                <a:solidFill>
                  <a:srgbClr val="FFFFFF"/>
                </a:solidFill>
                <a:latin typeface="Arial" charset="0"/>
              </a:rPr>
              <a:t>The goal is to regulate emotions more directly by attending to body posture &amp; gestures, physical sensations, breathing rhythms, eye position, and inner images </a:t>
            </a:r>
          </a:p>
          <a:p>
            <a:pPr marL="514350" indent="-514350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  <a:defRPr/>
            </a:pPr>
            <a:endParaRPr lang="en-US" sz="2800" b="1">
              <a:solidFill>
                <a:srgbClr val="FFFFFF"/>
              </a:solidFill>
              <a:latin typeface="Arial" charset="0"/>
            </a:endParaRPr>
          </a:p>
          <a:p>
            <a:pPr marL="514350" indent="-514350">
              <a:lnSpc>
                <a:spcPct val="90000"/>
              </a:lnSpc>
              <a:buClr>
                <a:srgbClr val="FFFF00"/>
              </a:buClr>
              <a:buFont typeface="Monotype Sorts" pitchFamily="2" charset="2"/>
              <a:buNone/>
              <a:defRPr/>
            </a:pPr>
            <a:endParaRPr lang="en-US" sz="2800">
              <a:solidFill>
                <a:srgbClr val="FFFF66"/>
              </a:solidFill>
              <a:latin typeface="Arial" charset="0"/>
            </a:endParaRPr>
          </a:p>
          <a:p>
            <a:pPr marL="514350" indent="-514350"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Ø"/>
              <a:defRPr/>
            </a:pPr>
            <a:endParaRPr lang="en-US" sz="2800">
              <a:solidFill>
                <a:srgbClr val="FFFF00"/>
              </a:solidFill>
              <a:latin typeface="Arial" charset="0"/>
            </a:endParaRPr>
          </a:p>
          <a:p>
            <a:pPr marL="514350" indent="-514350">
              <a:lnSpc>
                <a:spcPct val="90000"/>
              </a:lnSpc>
              <a:buClr>
                <a:srgbClr val="FFFF00"/>
              </a:buClr>
              <a:buFont typeface="Monotype Sorts" pitchFamily="2" charset="2"/>
              <a:buNone/>
              <a:defRPr/>
            </a:pPr>
            <a:endParaRPr lang="en-US" sz="2800">
              <a:solidFill>
                <a:srgbClr val="FFFF66"/>
              </a:solidFill>
              <a:latin typeface="Arial" charset="0"/>
            </a:endParaRPr>
          </a:p>
          <a:p>
            <a:pPr marL="514350" indent="-514350">
              <a:lnSpc>
                <a:spcPct val="90000"/>
              </a:lnSpc>
              <a:buClr>
                <a:srgbClr val="FFFF66"/>
              </a:buClr>
              <a:buFont typeface="Wingdings" pitchFamily="2" charset="2"/>
              <a:buChar char="Ø"/>
              <a:defRPr/>
            </a:pPr>
            <a:endParaRPr lang="en-US" sz="2800">
              <a:solidFill>
                <a:srgbClr val="FFFFFF"/>
              </a:solidFill>
              <a:latin typeface="Arial" charset="0"/>
            </a:endParaRPr>
          </a:p>
          <a:p>
            <a:pPr marL="514350" indent="-514350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en-US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b="1" dirty="0">
                <a:solidFill>
                  <a:srgbClr val="FFFFFF"/>
                </a:solidFill>
                <a:latin typeface="Arial" charset="0"/>
              </a:rPr>
              <a:t>Principles of Emotion Regulation (3)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FF66"/>
              </a:buClr>
              <a:buFont typeface="Wingdings" pitchFamily="2" charset="2"/>
              <a:buChar char="è"/>
              <a:defRPr/>
            </a:pPr>
            <a:r>
              <a:rPr lang="en-US">
                <a:solidFill>
                  <a:srgbClr val="FFFFFF"/>
                </a:solidFill>
                <a:latin typeface="Arial" charset="0"/>
              </a:rPr>
              <a:t>Images are theorized to more directly access the neurological pathways along which affect is generated—particularly the limbic system</a:t>
            </a:r>
          </a:p>
          <a:p>
            <a:pPr>
              <a:buClr>
                <a:srgbClr val="FFFF66"/>
              </a:buClr>
              <a:buFont typeface="Monotype Sorts" pitchFamily="2" charset="2"/>
              <a:buChar char="è"/>
              <a:defRPr/>
            </a:pPr>
            <a:r>
              <a:rPr lang="en-US">
                <a:solidFill>
                  <a:srgbClr val="FFFFFF"/>
                </a:solidFill>
                <a:latin typeface="Arial" charset="0"/>
              </a:rPr>
              <a:t>The limbic system’s amygdala plays a substantial role in fear-conditioned learning, &amp; 6 times more neuronal connections run from the amygdala to the neocortex than the converse.</a:t>
            </a:r>
          </a:p>
          <a:p>
            <a:pPr>
              <a:buFont typeface="Monotype Sorts" pitchFamily="2" charset="2"/>
              <a:buNone/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  <a:p>
            <a:pPr>
              <a:buFont typeface="Monotype Sorts" pitchFamily="2" charset="2"/>
              <a:buNone/>
              <a:defRPr/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b="1" dirty="0">
                <a:solidFill>
                  <a:srgbClr val="FFFFFF"/>
                </a:solidFill>
                <a:latin typeface="Arial" charset="0"/>
              </a:rPr>
              <a:t>Principles of Emotion Regulation (4)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FF66"/>
              </a:buClr>
              <a:buFont typeface="Wingdings 3" pitchFamily="18" charset="2"/>
              <a:buChar char="â"/>
              <a:defRPr/>
            </a:pPr>
            <a:r>
              <a:rPr lang="en-US">
                <a:solidFill>
                  <a:srgbClr val="FFFFFF"/>
                </a:solidFill>
                <a:latin typeface="Arial" charset="0"/>
              </a:rPr>
              <a:t>We must employ therapeutic methods that tap into limbic system structures that overwhelm the cognitive capacities of the neocortex. </a:t>
            </a:r>
          </a:p>
          <a:p>
            <a:pPr>
              <a:buClr>
                <a:srgbClr val="FFFF66"/>
              </a:buClr>
              <a:buFont typeface="Wingdings 3" pitchFamily="18" charset="2"/>
              <a:buChar char="â"/>
              <a:defRPr/>
            </a:pPr>
            <a:r>
              <a:rPr lang="en-US">
                <a:solidFill>
                  <a:srgbClr val="FFFFFF"/>
                </a:solidFill>
                <a:latin typeface="Arial" charset="0"/>
              </a:rPr>
              <a:t>A departure from the basic theoretical &amp; psychotherapeutic tenets of C.B.T., where cognition assumes supremacy</a:t>
            </a:r>
          </a:p>
          <a:p>
            <a:pPr>
              <a:buClr>
                <a:srgbClr val="FFFF66"/>
              </a:buClr>
              <a:buFont typeface="Wingdings 3" pitchFamily="18" charset="2"/>
              <a:buChar char="â"/>
              <a:defRPr/>
            </a:pPr>
            <a:r>
              <a:rPr lang="en-US">
                <a:solidFill>
                  <a:srgbClr val="FFFFFF"/>
                </a:solidFill>
                <a:latin typeface="Arial" charset="0"/>
              </a:rPr>
              <a:t>Always first assess teen’s motivation to decrease affect &amp; to try these methods</a:t>
            </a:r>
          </a:p>
          <a:p>
            <a:pPr>
              <a:buClr>
                <a:srgbClr val="FFFF66"/>
              </a:buClr>
              <a:buFont typeface="Monotype Sorts" pitchFamily="2" charset="2"/>
              <a:buNone/>
              <a:defRPr/>
            </a:pPr>
            <a:endParaRPr lang="en-US">
              <a:solidFill>
                <a:srgbClr val="FFFF66"/>
              </a:solidFill>
              <a:latin typeface="Arial" charset="0"/>
            </a:endParaRPr>
          </a:p>
          <a:p>
            <a:pPr>
              <a:buClr>
                <a:srgbClr val="FFFF66"/>
              </a:buClr>
              <a:buFont typeface="Monotype Sorts" pitchFamily="2" charset="2"/>
              <a:buNone/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  <a:p>
            <a:pPr>
              <a:buClr>
                <a:srgbClr val="FFFF66"/>
              </a:buClr>
              <a:buFont typeface="Wingdings 3" pitchFamily="18" charset="2"/>
              <a:buChar char="â"/>
              <a:defRPr/>
            </a:pP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3200" b="1">
                <a:solidFill>
                  <a:srgbClr val="FFFFFF"/>
                </a:solidFill>
                <a:latin typeface="Arial" charset="0"/>
                <a:cs typeface="Arial" charset="0"/>
              </a:rPr>
              <a:t>A Gamut of Methods (see Hand-outs!)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Clr>
                <a:srgbClr val="FFFF66"/>
              </a:buClr>
              <a:buFont typeface="Wingdings 3" pitchFamily="18" charset="2"/>
              <a:buChar char="â"/>
              <a:defRPr/>
            </a:pPr>
            <a:r>
              <a:rPr lang="en-US" sz="2400" b="1">
                <a:solidFill>
                  <a:srgbClr val="FFFFFF"/>
                </a:solidFill>
                <a:latin typeface="Arial" charset="0"/>
              </a:rPr>
              <a:t>Opposite Action (for Anger)</a:t>
            </a:r>
          </a:p>
          <a:p>
            <a:pPr>
              <a:lnSpc>
                <a:spcPct val="80000"/>
              </a:lnSpc>
              <a:buClr>
                <a:srgbClr val="FFFF66"/>
              </a:buClr>
              <a:buFont typeface="Wingdings 3" pitchFamily="18" charset="2"/>
              <a:buNone/>
              <a:defRPr/>
            </a:pPr>
            <a:endParaRPr lang="en-US" sz="2400" b="1">
              <a:solidFill>
                <a:srgbClr val="FFFFFF"/>
              </a:solidFill>
              <a:latin typeface="Arial" charset="0"/>
            </a:endParaRPr>
          </a:p>
          <a:p>
            <a:pPr>
              <a:lnSpc>
                <a:spcPct val="80000"/>
              </a:lnSpc>
              <a:buClr>
                <a:srgbClr val="FFFF66"/>
              </a:buClr>
              <a:buFont typeface="Wingdings 3" pitchFamily="18" charset="2"/>
              <a:buChar char="â"/>
              <a:defRPr/>
            </a:pPr>
            <a:r>
              <a:rPr lang="en-US" sz="2400" b="1">
                <a:solidFill>
                  <a:srgbClr val="FFFFFF"/>
                </a:solidFill>
                <a:latin typeface="Arial" charset="0"/>
              </a:rPr>
              <a:t>Catching Calm: </a:t>
            </a:r>
            <a:r>
              <a:rPr lang="en-US" sz="2400" b="1">
                <a:latin typeface="Arial" charset="0"/>
              </a:rPr>
              <a:t>Finding the Resource Spot          When Distressed (Somatic Resourcing)</a:t>
            </a:r>
          </a:p>
          <a:p>
            <a:pPr>
              <a:lnSpc>
                <a:spcPct val="80000"/>
              </a:lnSpc>
              <a:buClr>
                <a:srgbClr val="FFFF66"/>
              </a:buClr>
              <a:buFont typeface="Wingdings 3" pitchFamily="18" charset="2"/>
              <a:buNone/>
              <a:defRPr/>
            </a:pPr>
            <a:endParaRPr lang="en-US" sz="2400" b="1">
              <a:solidFill>
                <a:srgbClr val="FFFFFF"/>
              </a:solidFill>
              <a:latin typeface="Arial" charset="0"/>
            </a:endParaRPr>
          </a:p>
          <a:p>
            <a:pPr>
              <a:lnSpc>
                <a:spcPct val="80000"/>
              </a:lnSpc>
              <a:buClr>
                <a:srgbClr val="FFFF66"/>
              </a:buClr>
              <a:buFont typeface="Wingdings 3" pitchFamily="18" charset="2"/>
              <a:buChar char="â"/>
              <a:defRPr/>
            </a:pPr>
            <a:r>
              <a:rPr lang="en-US" sz="2400" b="1">
                <a:solidFill>
                  <a:srgbClr val="FFFFFF"/>
                </a:solidFill>
                <a:latin typeface="Arial" charset="0"/>
              </a:rPr>
              <a:t> The Grid: Weaving a Web of Calm</a:t>
            </a:r>
          </a:p>
          <a:p>
            <a:pPr>
              <a:lnSpc>
                <a:spcPct val="80000"/>
              </a:lnSpc>
              <a:buClr>
                <a:srgbClr val="FFFF66"/>
              </a:buClr>
              <a:buFont typeface="Wingdings 3" pitchFamily="18" charset="2"/>
              <a:buNone/>
              <a:defRPr/>
            </a:pPr>
            <a:endParaRPr lang="en-US" sz="2400" b="1">
              <a:solidFill>
                <a:srgbClr val="FFFFFF"/>
              </a:solidFill>
              <a:latin typeface="Arial" charset="0"/>
            </a:endParaRPr>
          </a:p>
          <a:p>
            <a:pPr>
              <a:lnSpc>
                <a:spcPct val="80000"/>
              </a:lnSpc>
              <a:buClr>
                <a:srgbClr val="FFFF66"/>
              </a:buClr>
              <a:buFont typeface="Wingdings 3" pitchFamily="18" charset="2"/>
              <a:buChar char="â"/>
              <a:defRPr/>
            </a:pPr>
            <a:r>
              <a:rPr lang="en-US" sz="2400" b="1">
                <a:solidFill>
                  <a:srgbClr val="FFFFFF"/>
                </a:solidFill>
                <a:latin typeface="Arial" charset="0"/>
              </a:rPr>
              <a:t> Brainspotting: The Eyes Halve It!</a:t>
            </a:r>
          </a:p>
          <a:p>
            <a:pPr>
              <a:lnSpc>
                <a:spcPct val="80000"/>
              </a:lnSpc>
              <a:buClr>
                <a:srgbClr val="FFFF66"/>
              </a:buClr>
              <a:buFont typeface="Wingdings 3" pitchFamily="18" charset="2"/>
              <a:buNone/>
              <a:defRPr/>
            </a:pPr>
            <a:endParaRPr lang="en-US" sz="2400" b="1">
              <a:solidFill>
                <a:srgbClr val="FFFFFF"/>
              </a:solidFill>
              <a:latin typeface="Arial" charset="0"/>
            </a:endParaRPr>
          </a:p>
          <a:p>
            <a:pPr>
              <a:lnSpc>
                <a:spcPct val="80000"/>
              </a:lnSpc>
              <a:buClr>
                <a:srgbClr val="FFFF66"/>
              </a:buClr>
              <a:buFont typeface="Wingdings 3" pitchFamily="18" charset="2"/>
              <a:buChar char="â"/>
              <a:defRPr/>
            </a:pPr>
            <a:r>
              <a:rPr lang="en-US" sz="2400" b="1">
                <a:solidFill>
                  <a:srgbClr val="FFFFFF"/>
                </a:solidFill>
                <a:latin typeface="Arial" charset="0"/>
              </a:rPr>
              <a:t>  Subjective Units of Distress (SUDS):</a:t>
            </a:r>
          </a:p>
          <a:p>
            <a:pPr>
              <a:lnSpc>
                <a:spcPct val="80000"/>
              </a:lnSpc>
              <a:buClr>
                <a:srgbClr val="FFFF66"/>
              </a:buClr>
              <a:buFont typeface="Wingdings 3" pitchFamily="18" charset="2"/>
              <a:buNone/>
              <a:defRPr/>
            </a:pPr>
            <a:r>
              <a:rPr lang="en-US" sz="2400" b="1">
                <a:solidFill>
                  <a:srgbClr val="FFFFFF"/>
                </a:solidFill>
                <a:latin typeface="Arial" charset="0"/>
              </a:rPr>
              <a:t>       0-10 Scale for Assessing Intensity of Affect</a:t>
            </a:r>
          </a:p>
          <a:p>
            <a:pPr>
              <a:lnSpc>
                <a:spcPct val="80000"/>
              </a:lnSpc>
              <a:buClr>
                <a:srgbClr val="FFFF66"/>
              </a:buClr>
              <a:buFont typeface="Wingdings 3" pitchFamily="18" charset="2"/>
              <a:buNone/>
              <a:defRPr/>
            </a:pPr>
            <a:endParaRPr lang="en-US" sz="2400" b="1">
              <a:solidFill>
                <a:srgbClr val="FFFF66"/>
              </a:solidFill>
              <a:latin typeface="Arial" charset="0"/>
            </a:endParaRPr>
          </a:p>
          <a:p>
            <a:pPr>
              <a:lnSpc>
                <a:spcPct val="80000"/>
              </a:lnSpc>
              <a:buClr>
                <a:srgbClr val="FFFF66"/>
              </a:buClr>
              <a:buFont typeface="Monotype Sorts" pitchFamily="2" charset="2"/>
              <a:buNone/>
              <a:defRPr/>
            </a:pPr>
            <a:endParaRPr lang="en-US" sz="1800">
              <a:solidFill>
                <a:srgbClr val="FFFF66"/>
              </a:solidFill>
              <a:latin typeface="Arial" charset="0"/>
            </a:endParaRPr>
          </a:p>
          <a:p>
            <a:pPr>
              <a:lnSpc>
                <a:spcPct val="80000"/>
              </a:lnSpc>
              <a:buClr>
                <a:srgbClr val="FFFF66"/>
              </a:buClr>
              <a:buFont typeface="Wingdings 3" pitchFamily="18" charset="2"/>
              <a:buChar char="â"/>
              <a:defRPr/>
            </a:pPr>
            <a:endParaRPr lang="en-US" sz="1800">
              <a:solidFill>
                <a:srgbClr val="FFFFFF"/>
              </a:solidFill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sz="140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ln w="9525"/>
        </p:spPr>
        <p:txBody>
          <a:bodyPr/>
          <a:lstStyle/>
          <a:p>
            <a:pPr>
              <a:defRPr/>
            </a:pPr>
            <a:r>
              <a:rPr lang="en-US" sz="3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Brainspotting: The Eyes Halve It!(2)</a:t>
            </a:r>
            <a:r>
              <a:rPr 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>
              <a:lnSpc>
                <a:spcPct val="80000"/>
              </a:lnSpc>
              <a:buClr>
                <a:srgbClr val="FFFF66"/>
              </a:buClr>
              <a:buFont typeface="Monotype Sorts" pitchFamily="2" charset="2"/>
              <a:buChar char="è"/>
              <a:defRPr/>
            </a:pPr>
            <a:r>
              <a:rPr lang="en-US" sz="2800">
                <a:solidFill>
                  <a:srgbClr val="FFFFFF"/>
                </a:solidFill>
                <a:effectLst/>
                <a:latin typeface="Arial" charset="0"/>
              </a:rPr>
              <a:t>Brainspotting is a psychotherapeutic tool developed by David Grand Ph.D. (2006)</a:t>
            </a:r>
          </a:p>
          <a:p>
            <a:pPr>
              <a:lnSpc>
                <a:spcPct val="80000"/>
              </a:lnSpc>
              <a:buClr>
                <a:srgbClr val="FFFF66"/>
              </a:buClr>
              <a:buFont typeface="Monotype Sorts" pitchFamily="2" charset="2"/>
              <a:buNone/>
              <a:defRPr/>
            </a:pPr>
            <a:endParaRPr lang="en-US" sz="2800">
              <a:solidFill>
                <a:srgbClr val="FFFFFF"/>
              </a:solidFill>
              <a:effectLst/>
              <a:latin typeface="Arial" charset="0"/>
            </a:endParaRPr>
          </a:p>
          <a:p>
            <a:pPr>
              <a:lnSpc>
                <a:spcPct val="80000"/>
              </a:lnSpc>
              <a:buClr>
                <a:srgbClr val="FFFF66"/>
              </a:buClr>
              <a:buFont typeface="Monotype Sorts" pitchFamily="2" charset="2"/>
              <a:buChar char="è"/>
              <a:defRPr/>
            </a:pPr>
            <a:r>
              <a:rPr lang="en-US" sz="2800">
                <a:solidFill>
                  <a:srgbClr val="FFFFFF"/>
                </a:solidFill>
                <a:effectLst/>
                <a:latin typeface="Arial" charset="0"/>
              </a:rPr>
              <a:t>Influenced by the Dual Brain research of Frederic Schiffer, M.D. (1998) &amp; the One-Eye techniques of A. Cook &amp; R. Bradshaw (2002)</a:t>
            </a:r>
          </a:p>
          <a:p>
            <a:pPr>
              <a:lnSpc>
                <a:spcPct val="80000"/>
              </a:lnSpc>
              <a:buClr>
                <a:srgbClr val="FFFF66"/>
              </a:buClr>
              <a:buFont typeface="Monotype Sorts" pitchFamily="2" charset="2"/>
              <a:buNone/>
              <a:defRPr/>
            </a:pPr>
            <a:endParaRPr lang="en-US" sz="2800">
              <a:solidFill>
                <a:srgbClr val="FFFFFF"/>
              </a:solidFill>
              <a:effectLst/>
              <a:latin typeface="Arial" charset="0"/>
            </a:endParaRPr>
          </a:p>
          <a:p>
            <a:pPr>
              <a:lnSpc>
                <a:spcPct val="80000"/>
              </a:lnSpc>
              <a:buClr>
                <a:srgbClr val="FFFF66"/>
              </a:buClr>
              <a:buFont typeface="Monotype Sorts" pitchFamily="2" charset="2"/>
              <a:buChar char="è"/>
              <a:defRPr/>
            </a:pPr>
            <a:r>
              <a:rPr lang="en-US" sz="2800">
                <a:solidFill>
                  <a:srgbClr val="FFFFFF"/>
                </a:solidFill>
                <a:effectLst/>
                <a:latin typeface="Arial" charset="0"/>
              </a:rPr>
              <a:t>A Brainspot is the brain activity in response        to variations in eye position, focus &amp; laterality</a:t>
            </a:r>
          </a:p>
          <a:p>
            <a:pPr>
              <a:lnSpc>
                <a:spcPct val="80000"/>
              </a:lnSpc>
              <a:buClr>
                <a:srgbClr val="FFFF66"/>
              </a:buClr>
              <a:buFont typeface="Monotype Sorts" pitchFamily="2" charset="2"/>
              <a:buChar char="è"/>
              <a:defRPr/>
            </a:pPr>
            <a:endParaRPr lang="en-US" sz="1600"/>
          </a:p>
          <a:p>
            <a:pPr>
              <a:lnSpc>
                <a:spcPct val="80000"/>
              </a:lnSpc>
              <a:buClr>
                <a:srgbClr val="FFFF66"/>
              </a:buClr>
              <a:buFont typeface="Monotype Sorts" pitchFamily="2" charset="2"/>
              <a:buNone/>
              <a:defRPr/>
            </a:pPr>
            <a:r>
              <a:rPr lang="en-US" sz="1400" b="1"/>
              <a:t>                              </a:t>
            </a:r>
            <a:r>
              <a:rPr lang="en-US" sz="2400" b="1">
                <a:solidFill>
                  <a:srgbClr val="FFFF66"/>
                </a:solidFill>
                <a:latin typeface="Arial" charset="0"/>
              </a:rPr>
              <a:t>Adapted from Grand, D. (2006 &amp; 2007)</a:t>
            </a:r>
            <a:endParaRPr lang="en-US" sz="2400" b="1">
              <a:solidFill>
                <a:srgbClr val="FFFF66"/>
              </a:solidFill>
              <a:effectLst/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sz="1800" b="1">
              <a:solidFill>
                <a:srgbClr val="FFFF66"/>
              </a:solidFill>
              <a:effectLst/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sz="1400" b="1">
              <a:solidFill>
                <a:srgbClr val="FFFF00"/>
              </a:solidFill>
              <a:effectLst/>
            </a:endParaRPr>
          </a:p>
          <a:p>
            <a:pPr>
              <a:lnSpc>
                <a:spcPct val="80000"/>
              </a:lnSpc>
              <a:defRPr/>
            </a:pPr>
            <a:endParaRPr lang="en-US" sz="1400" b="1">
              <a:solidFill>
                <a:srgbClr val="FFFF00"/>
              </a:solidFill>
              <a:effectLst/>
            </a:endParaRPr>
          </a:p>
          <a:p>
            <a:pPr>
              <a:lnSpc>
                <a:spcPct val="80000"/>
              </a:lnSpc>
              <a:defRPr/>
            </a:pPr>
            <a:endParaRPr lang="en-US" sz="1400" b="1">
              <a:solidFill>
                <a:srgbClr val="FFFF00"/>
              </a:solidFill>
              <a:effectLst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ln w="9525"/>
        </p:spPr>
        <p:txBody>
          <a:bodyPr/>
          <a:lstStyle/>
          <a:p>
            <a:pPr>
              <a:defRPr/>
            </a:pPr>
            <a:br>
              <a:rPr lang="en-US" sz="3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Brainspotting: Locating the Resource Side</a:t>
            </a:r>
            <a:r>
              <a:rPr lang="en-US" sz="3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br>
              <a:rPr lang="en-US" sz="4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en-US" sz="4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9219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66800" y="1828800"/>
            <a:ext cx="6781800" cy="2438400"/>
          </a:xfrm>
          <a:noFill/>
        </p:spPr>
      </p:pic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4316413"/>
            <a:ext cx="6708775" cy="254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56" name="Rectangle 12"/>
          <p:cNvSpPr>
            <a:spLocks noChangeArrowheads="1"/>
          </p:cNvSpPr>
          <p:nvPr/>
        </p:nvSpPr>
        <p:spPr bwMode="auto">
          <a:xfrm>
            <a:off x="1066800" y="609600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Brainspotting:</a:t>
            </a:r>
            <a:r>
              <a:rPr lang="en-US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3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Eye</a:t>
            </a:r>
            <a:r>
              <a:rPr lang="en-US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3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Quadrants</a:t>
            </a:r>
          </a:p>
        </p:txBody>
      </p:sp>
      <p:pic>
        <p:nvPicPr>
          <p:cNvPr id="10243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524000"/>
            <a:ext cx="6115050" cy="310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0558" name="Rectangle 14"/>
          <p:cNvSpPr>
            <a:spLocks noChangeArrowheads="1"/>
          </p:cNvSpPr>
          <p:nvPr/>
        </p:nvSpPr>
        <p:spPr bwMode="auto">
          <a:xfrm>
            <a:off x="152400" y="4572000"/>
            <a:ext cx="8991600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In Brainspotting, eye locations are divided into four quadrants, upper, lower, left and right. When we talk to our clients, left and right are reversed to avoid confusion.</a:t>
            </a:r>
          </a:p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</a:t>
            </a:r>
            <a:r>
              <a:rPr lang="en-US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Adapted from Grand, D. (2006 &amp; 2007)</a:t>
            </a:r>
            <a:endParaRPr lang="en-US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parkles">
  <a:themeElements>
    <a:clrScheme name="sparkles.ppt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sparkles.pp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sparkles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kles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rkles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kles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kles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kles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kles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c:\msoffice\powerpnt\template\sldshow\sparkles.ppt</Template>
  <TotalTime>8789637</TotalTime>
  <Pages>45</Pages>
  <Words>610</Words>
  <Application>Microsoft Macintosh PowerPoint</Application>
  <PresentationFormat>On-screen Show (4:3)</PresentationFormat>
  <Paragraphs>75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Monotype Sorts</vt:lpstr>
      <vt:lpstr>Tahoma</vt:lpstr>
      <vt:lpstr>Times New Roman</vt:lpstr>
      <vt:lpstr>Wingdings</vt:lpstr>
      <vt:lpstr>Wingdings 3</vt:lpstr>
      <vt:lpstr>sparkles</vt:lpstr>
      <vt:lpstr>Techniques for Rapid Relief  of Adolescent Distress</vt:lpstr>
      <vt:lpstr>Principles of Emotion Regulation (1)</vt:lpstr>
      <vt:lpstr>Principles of Emotion Regulation (2)</vt:lpstr>
      <vt:lpstr>Principles of Emotion Regulation (3)</vt:lpstr>
      <vt:lpstr>Principles of Emotion Regulation (4)</vt:lpstr>
      <vt:lpstr>A Gamut of Methods (see Hand-outs!)</vt:lpstr>
      <vt:lpstr>Brainspotting: The Eyes Halve It!(2) </vt:lpstr>
      <vt:lpstr> Brainspotting: Locating the Resource Side  </vt:lpstr>
      <vt:lpstr>PowerPoint Presentation</vt:lpstr>
      <vt:lpstr>PowerPoint Presentation</vt:lpstr>
      <vt:lpstr>PowerPoint Presentation</vt:lpstr>
      <vt:lpstr>The Doggone Goggles!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 of prussia presentation</dc:title>
  <dc:subject/>
  <dc:creator>UPMC</dc:creator>
  <cp:keywords/>
  <dc:description/>
  <cp:lastModifiedBy>Charles Bonner</cp:lastModifiedBy>
  <cp:revision>235</cp:revision>
  <cp:lastPrinted>2000-02-08T15:37:20Z</cp:lastPrinted>
  <dcterms:created xsi:type="dcterms:W3CDTF">1998-06-04T18:46:06Z</dcterms:created>
  <dcterms:modified xsi:type="dcterms:W3CDTF">2022-04-24T20:40:18Z</dcterms:modified>
</cp:coreProperties>
</file>