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1"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DEDE8F-1B53-4871-BD75-F1229A51DF30}" v="5" dt="2022-03-30T15:22:56.1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plified Home Health LLC" userId="6b50f83194f4ee81" providerId="LiveId" clId="{C0DEDE8F-1B53-4871-BD75-F1229A51DF30}"/>
    <pc:docChg chg="undo custSel addSld modSld">
      <pc:chgData name="Amplified Home Health LLC" userId="6b50f83194f4ee81" providerId="LiveId" clId="{C0DEDE8F-1B53-4871-BD75-F1229A51DF30}" dt="2022-03-30T16:16:49.195" v="1200" actId="20577"/>
      <pc:docMkLst>
        <pc:docMk/>
      </pc:docMkLst>
      <pc:sldChg chg="addSp delSp modSp new mod setBg">
        <pc:chgData name="Amplified Home Health LLC" userId="6b50f83194f4ee81" providerId="LiveId" clId="{C0DEDE8F-1B53-4871-BD75-F1229A51DF30}" dt="2022-03-30T15:22:52.009" v="685" actId="478"/>
        <pc:sldMkLst>
          <pc:docMk/>
          <pc:sldMk cId="112112846" sldId="256"/>
        </pc:sldMkLst>
        <pc:spChg chg="mod">
          <ac:chgData name="Amplified Home Health LLC" userId="6b50f83194f4ee81" providerId="LiveId" clId="{C0DEDE8F-1B53-4871-BD75-F1229A51DF30}" dt="2022-03-30T15:06:10.312" v="31" actId="20577"/>
          <ac:spMkLst>
            <pc:docMk/>
            <pc:sldMk cId="112112846" sldId="256"/>
            <ac:spMk id="2" creationId="{642BE06F-DE2D-4794-92C7-24A10B138E33}"/>
          </ac:spMkLst>
        </pc:spChg>
        <pc:spChg chg="mod">
          <ac:chgData name="Amplified Home Health LLC" userId="6b50f83194f4ee81" providerId="LiveId" clId="{C0DEDE8F-1B53-4871-BD75-F1229A51DF30}" dt="2022-03-30T15:06:44.666" v="84" actId="20577"/>
          <ac:spMkLst>
            <pc:docMk/>
            <pc:sldMk cId="112112846" sldId="256"/>
            <ac:spMk id="3" creationId="{1DB68A86-EF1F-40D4-84FD-A3B54D3E4456}"/>
          </ac:spMkLst>
        </pc:spChg>
        <pc:picChg chg="add del mod">
          <ac:chgData name="Amplified Home Health LLC" userId="6b50f83194f4ee81" providerId="LiveId" clId="{C0DEDE8F-1B53-4871-BD75-F1229A51DF30}" dt="2022-03-30T15:22:52.009" v="685" actId="478"/>
          <ac:picMkLst>
            <pc:docMk/>
            <pc:sldMk cId="112112846" sldId="256"/>
            <ac:picMk id="5" creationId="{8D4148CD-788E-46CD-9CBF-E1E75FEF4F15}"/>
          </ac:picMkLst>
        </pc:picChg>
      </pc:sldChg>
      <pc:sldChg chg="addSp modSp new mod setBg setClrOvrMap modNotesTx">
        <pc:chgData name="Amplified Home Health LLC" userId="6b50f83194f4ee81" providerId="LiveId" clId="{C0DEDE8F-1B53-4871-BD75-F1229A51DF30}" dt="2022-03-30T15:23:08.853" v="691" actId="14100"/>
        <pc:sldMkLst>
          <pc:docMk/>
          <pc:sldMk cId="2604496719" sldId="257"/>
        </pc:sldMkLst>
        <pc:spChg chg="mod">
          <ac:chgData name="Amplified Home Health LLC" userId="6b50f83194f4ee81" providerId="LiveId" clId="{C0DEDE8F-1B53-4871-BD75-F1229A51DF30}" dt="2022-03-30T15:09:04.213" v="101" actId="26606"/>
          <ac:spMkLst>
            <pc:docMk/>
            <pc:sldMk cId="2604496719" sldId="257"/>
            <ac:spMk id="2" creationId="{D84AD29B-A810-4E46-9FBE-41691E48AB9B}"/>
          </ac:spMkLst>
        </pc:spChg>
        <pc:spChg chg="mod">
          <ac:chgData name="Amplified Home Health LLC" userId="6b50f83194f4ee81" providerId="LiveId" clId="{C0DEDE8F-1B53-4871-BD75-F1229A51DF30}" dt="2022-03-30T15:12:36.407" v="218" actId="20577"/>
          <ac:spMkLst>
            <pc:docMk/>
            <pc:sldMk cId="2604496719" sldId="257"/>
            <ac:spMk id="3" creationId="{1691C751-7600-46C0-B4F5-5F2550B50057}"/>
          </ac:spMkLst>
        </pc:spChg>
        <pc:spChg chg="add">
          <ac:chgData name="Amplified Home Health LLC" userId="6b50f83194f4ee81" providerId="LiveId" clId="{C0DEDE8F-1B53-4871-BD75-F1229A51DF30}" dt="2022-03-30T15:09:04.213" v="101" actId="26606"/>
          <ac:spMkLst>
            <pc:docMk/>
            <pc:sldMk cId="2604496719" sldId="257"/>
            <ac:spMk id="8" creationId="{CB972422-B794-4FA8-BCC6-BAF6938A1B53}"/>
          </ac:spMkLst>
        </pc:spChg>
        <pc:spChg chg="add">
          <ac:chgData name="Amplified Home Health LLC" userId="6b50f83194f4ee81" providerId="LiveId" clId="{C0DEDE8F-1B53-4871-BD75-F1229A51DF30}" dt="2022-03-30T15:09:04.213" v="101" actId="26606"/>
          <ac:spMkLst>
            <pc:docMk/>
            <pc:sldMk cId="2604496719" sldId="257"/>
            <ac:spMk id="10" creationId="{89DE9E2B-5611-49C8-862E-AD4D43A8AA6D}"/>
          </ac:spMkLst>
        </pc:spChg>
        <pc:spChg chg="add">
          <ac:chgData name="Amplified Home Health LLC" userId="6b50f83194f4ee81" providerId="LiveId" clId="{C0DEDE8F-1B53-4871-BD75-F1229A51DF30}" dt="2022-03-30T15:09:04.213" v="101" actId="26606"/>
          <ac:spMkLst>
            <pc:docMk/>
            <pc:sldMk cId="2604496719" sldId="257"/>
            <ac:spMk id="14" creationId="{519C7155-1644-4C60-B0B5-32B1800D6044}"/>
          </ac:spMkLst>
        </pc:spChg>
        <pc:picChg chg="add mod">
          <ac:chgData name="Amplified Home Health LLC" userId="6b50f83194f4ee81" providerId="LiveId" clId="{C0DEDE8F-1B53-4871-BD75-F1229A51DF30}" dt="2022-03-30T15:23:08.853" v="691" actId="14100"/>
          <ac:picMkLst>
            <pc:docMk/>
            <pc:sldMk cId="2604496719" sldId="257"/>
            <ac:picMk id="4" creationId="{B2D0DACE-737A-4F33-AED9-032AA1DEBE83}"/>
          </ac:picMkLst>
        </pc:picChg>
        <pc:cxnChg chg="add">
          <ac:chgData name="Amplified Home Health LLC" userId="6b50f83194f4ee81" providerId="LiveId" clId="{C0DEDE8F-1B53-4871-BD75-F1229A51DF30}" dt="2022-03-30T15:09:04.213" v="101" actId="26606"/>
          <ac:cxnSpMkLst>
            <pc:docMk/>
            <pc:sldMk cId="2604496719" sldId="257"/>
            <ac:cxnSpMk id="12" creationId="{5296EC4F-8732-481B-94CB-C98E4EF297FF}"/>
          </ac:cxnSpMkLst>
        </pc:cxnChg>
      </pc:sldChg>
      <pc:sldChg chg="modSp new mod">
        <pc:chgData name="Amplified Home Health LLC" userId="6b50f83194f4ee81" providerId="LiveId" clId="{C0DEDE8F-1B53-4871-BD75-F1229A51DF30}" dt="2022-03-30T15:20:18.915" v="671" actId="27636"/>
        <pc:sldMkLst>
          <pc:docMk/>
          <pc:sldMk cId="1012106927" sldId="258"/>
        </pc:sldMkLst>
        <pc:spChg chg="mod">
          <ac:chgData name="Amplified Home Health LLC" userId="6b50f83194f4ee81" providerId="LiveId" clId="{C0DEDE8F-1B53-4871-BD75-F1229A51DF30}" dt="2022-03-30T15:13:46.834" v="226" actId="20577"/>
          <ac:spMkLst>
            <pc:docMk/>
            <pc:sldMk cId="1012106927" sldId="258"/>
            <ac:spMk id="2" creationId="{2C6D1916-3978-48CE-9077-49AD6BBBBF91}"/>
          </ac:spMkLst>
        </pc:spChg>
        <pc:spChg chg="mod">
          <ac:chgData name="Amplified Home Health LLC" userId="6b50f83194f4ee81" providerId="LiveId" clId="{C0DEDE8F-1B53-4871-BD75-F1229A51DF30}" dt="2022-03-30T15:20:18.915" v="671" actId="27636"/>
          <ac:spMkLst>
            <pc:docMk/>
            <pc:sldMk cId="1012106927" sldId="258"/>
            <ac:spMk id="3" creationId="{BE19EA04-C61C-464F-B049-F8343214AEC4}"/>
          </ac:spMkLst>
        </pc:spChg>
      </pc:sldChg>
      <pc:sldChg chg="modSp new mod">
        <pc:chgData name="Amplified Home Health LLC" userId="6b50f83194f4ee81" providerId="LiveId" clId="{C0DEDE8F-1B53-4871-BD75-F1229A51DF30}" dt="2022-03-30T16:16:49.195" v="1200" actId="20577"/>
        <pc:sldMkLst>
          <pc:docMk/>
          <pc:sldMk cId="3845592802" sldId="259"/>
        </pc:sldMkLst>
        <pc:spChg chg="mod">
          <ac:chgData name="Amplified Home Health LLC" userId="6b50f83194f4ee81" providerId="LiveId" clId="{C0DEDE8F-1B53-4871-BD75-F1229A51DF30}" dt="2022-03-30T16:16:49.195" v="1200" actId="20577"/>
          <ac:spMkLst>
            <pc:docMk/>
            <pc:sldMk cId="3845592802" sldId="259"/>
            <ac:spMk id="2" creationId="{4BE94A7A-81CB-4F8C-99E6-DE1F5E760E85}"/>
          </ac:spMkLst>
        </pc:spChg>
        <pc:spChg chg="mod">
          <ac:chgData name="Amplified Home Health LLC" userId="6b50f83194f4ee81" providerId="LiveId" clId="{C0DEDE8F-1B53-4871-BD75-F1229A51DF30}" dt="2022-03-30T16:16:33.653" v="1173" actId="115"/>
          <ac:spMkLst>
            <pc:docMk/>
            <pc:sldMk cId="3845592802" sldId="259"/>
            <ac:spMk id="3" creationId="{9AAF67B5-D155-4C92-B22C-BDC20AA412EB}"/>
          </ac:spMkLst>
        </pc:spChg>
      </pc:sldChg>
      <pc:sldChg chg="addSp delSp modSp new mod">
        <pc:chgData name="Amplified Home Health LLC" userId="6b50f83194f4ee81" providerId="LiveId" clId="{C0DEDE8F-1B53-4871-BD75-F1229A51DF30}" dt="2022-03-30T16:16:21.606" v="1171" actId="478"/>
        <pc:sldMkLst>
          <pc:docMk/>
          <pc:sldMk cId="3016104756" sldId="260"/>
        </pc:sldMkLst>
        <pc:spChg chg="mod">
          <ac:chgData name="Amplified Home Health LLC" userId="6b50f83194f4ee81" providerId="LiveId" clId="{C0DEDE8F-1B53-4871-BD75-F1229A51DF30}" dt="2022-03-30T15:14:15.533" v="259" actId="20577"/>
          <ac:spMkLst>
            <pc:docMk/>
            <pc:sldMk cId="3016104756" sldId="260"/>
            <ac:spMk id="2" creationId="{E7B1E534-1643-4EB8-A6A1-A2E2B2405567}"/>
          </ac:spMkLst>
        </pc:spChg>
        <pc:spChg chg="mod">
          <ac:chgData name="Amplified Home Health LLC" userId="6b50f83194f4ee81" providerId="LiveId" clId="{C0DEDE8F-1B53-4871-BD75-F1229A51DF30}" dt="2022-03-30T15:34:15.527" v="1132" actId="20577"/>
          <ac:spMkLst>
            <pc:docMk/>
            <pc:sldMk cId="3016104756" sldId="260"/>
            <ac:spMk id="3" creationId="{AC6C1BAB-C983-4F44-91F2-CA34EE11CA7E}"/>
          </ac:spMkLst>
        </pc:spChg>
        <pc:spChg chg="add del mod">
          <ac:chgData name="Amplified Home Health LLC" userId="6b50f83194f4ee81" providerId="LiveId" clId="{C0DEDE8F-1B53-4871-BD75-F1229A51DF30}" dt="2022-03-30T16:16:21.606" v="1171" actId="478"/>
          <ac:spMkLst>
            <pc:docMk/>
            <pc:sldMk cId="3016104756" sldId="260"/>
            <ac:spMk id="5" creationId="{E063614F-9BCF-4F41-8016-16BE69D1AA23}"/>
          </ac:spMkLst>
        </pc:spChg>
      </pc:sldChg>
      <pc:sldChg chg="modSp new mod">
        <pc:chgData name="Amplified Home Health LLC" userId="6b50f83194f4ee81" providerId="LiveId" clId="{C0DEDE8F-1B53-4871-BD75-F1229A51DF30}" dt="2022-03-30T16:13:22.279" v="1146" actId="20577"/>
        <pc:sldMkLst>
          <pc:docMk/>
          <pc:sldMk cId="605322077" sldId="261"/>
        </pc:sldMkLst>
        <pc:spChg chg="mod">
          <ac:chgData name="Amplified Home Health LLC" userId="6b50f83194f4ee81" providerId="LiveId" clId="{C0DEDE8F-1B53-4871-BD75-F1229A51DF30}" dt="2022-03-30T16:13:22.279" v="1146" actId="20577"/>
          <ac:spMkLst>
            <pc:docMk/>
            <pc:sldMk cId="605322077" sldId="261"/>
            <ac:spMk id="2" creationId="{890848E1-EAAF-423C-8B48-38FCBC57505A}"/>
          </ac:spMkLst>
        </pc:spChg>
        <pc:spChg chg="mod">
          <ac:chgData name="Amplified Home Health LLC" userId="6b50f83194f4ee81" providerId="LiveId" clId="{C0DEDE8F-1B53-4871-BD75-F1229A51DF30}" dt="2022-03-30T16:13:16.538" v="1135" actId="27636"/>
          <ac:spMkLst>
            <pc:docMk/>
            <pc:sldMk cId="605322077" sldId="261"/>
            <ac:spMk id="3" creationId="{973A5C2A-37BD-45E5-BA60-CC514C295EA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0141B6-07E8-458F-A539-9952CA23BBC5}" type="datetimeFigureOut">
              <a:rPr lang="en-US" smtClean="0"/>
              <a:t>3/30/2022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3309F7-4E46-4781-AA33-ED7D362CF93A}" type="slidenum">
              <a:rPr lang="en-US" smtClean="0"/>
              <a:t>‹#›</a:t>
            </a:fld>
            <a:endParaRPr lang="en-US"/>
          </a:p>
        </p:txBody>
      </p:sp>
    </p:spTree>
    <p:extLst>
      <p:ext uri="{BB962C8B-B14F-4D97-AF65-F5344CB8AC3E}">
        <p14:creationId xmlns:p14="http://schemas.microsoft.com/office/powerpoint/2010/main" val="3802383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5E5E5E"/>
                </a:solidFill>
                <a:effectLst/>
                <a:latin typeface="Lato" panose="020F0502020204030203" pitchFamily="34" charset="0"/>
              </a:rPr>
              <a:t>Amplified Home Health Care LLC goal as a provider of non-medical homecare services to client’s who are at risk for institutionalized care without assistance with daily living activities. Amplified is committed to providing care that is tailored and considers the client’s Total Rehabilitative needs. A need to focus on health, nutrition and staying connected to family and community while remaining in the comforts of their home. </a:t>
            </a:r>
            <a:endParaRPr lang="en-US" dirty="0"/>
          </a:p>
        </p:txBody>
      </p:sp>
      <p:sp>
        <p:nvSpPr>
          <p:cNvPr id="4" name="Slide Number Placeholder 3"/>
          <p:cNvSpPr>
            <a:spLocks noGrp="1"/>
          </p:cNvSpPr>
          <p:nvPr>
            <p:ph type="sldNum" sz="quarter" idx="5"/>
          </p:nvPr>
        </p:nvSpPr>
        <p:spPr/>
        <p:txBody>
          <a:bodyPr/>
          <a:lstStyle/>
          <a:p>
            <a:fld id="{523309F7-4E46-4781-AA33-ED7D362CF93A}" type="slidenum">
              <a:rPr lang="en-US" smtClean="0"/>
              <a:t>2</a:t>
            </a:fld>
            <a:endParaRPr lang="en-US"/>
          </a:p>
        </p:txBody>
      </p:sp>
    </p:spTree>
    <p:extLst>
      <p:ext uri="{BB962C8B-B14F-4D97-AF65-F5344CB8AC3E}">
        <p14:creationId xmlns:p14="http://schemas.microsoft.com/office/powerpoint/2010/main" val="1757594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D0D220-0A10-4049-9AD6-796EFFA984A3}"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05C93-CC90-4746-815D-7C12753F6B2F}" type="slidenum">
              <a:rPr lang="en-US" smtClean="0"/>
              <a:t>‹#›</a:t>
            </a:fld>
            <a:endParaRPr lang="en-US"/>
          </a:p>
        </p:txBody>
      </p:sp>
    </p:spTree>
    <p:extLst>
      <p:ext uri="{BB962C8B-B14F-4D97-AF65-F5344CB8AC3E}">
        <p14:creationId xmlns:p14="http://schemas.microsoft.com/office/powerpoint/2010/main" val="96984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0D220-0A10-4049-9AD6-796EFFA984A3}"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05C93-CC90-4746-815D-7C12753F6B2F}" type="slidenum">
              <a:rPr lang="en-US" smtClean="0"/>
              <a:t>‹#›</a:t>
            </a:fld>
            <a:endParaRPr lang="en-US"/>
          </a:p>
        </p:txBody>
      </p:sp>
    </p:spTree>
    <p:extLst>
      <p:ext uri="{BB962C8B-B14F-4D97-AF65-F5344CB8AC3E}">
        <p14:creationId xmlns:p14="http://schemas.microsoft.com/office/powerpoint/2010/main" val="3836987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62D0D220-0A10-4049-9AD6-796EFFA984A3}" type="datetimeFigureOut">
              <a:rPr lang="en-US" smtClean="0"/>
              <a:t>3/30/2022</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35C05C93-CC90-4746-815D-7C12753F6B2F}" type="slidenum">
              <a:rPr lang="en-US" smtClean="0"/>
              <a:t>‹#›</a:t>
            </a:fld>
            <a:endParaRPr lang="en-US"/>
          </a:p>
        </p:txBody>
      </p:sp>
    </p:spTree>
    <p:extLst>
      <p:ext uri="{BB962C8B-B14F-4D97-AF65-F5344CB8AC3E}">
        <p14:creationId xmlns:p14="http://schemas.microsoft.com/office/powerpoint/2010/main" val="3273745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0D220-0A10-4049-9AD6-796EFFA984A3}"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05C93-CC90-4746-815D-7C12753F6B2F}" type="slidenum">
              <a:rPr lang="en-US" smtClean="0"/>
              <a:t>‹#›</a:t>
            </a:fld>
            <a:endParaRPr lang="en-US"/>
          </a:p>
        </p:txBody>
      </p:sp>
    </p:spTree>
    <p:extLst>
      <p:ext uri="{BB962C8B-B14F-4D97-AF65-F5344CB8AC3E}">
        <p14:creationId xmlns:p14="http://schemas.microsoft.com/office/powerpoint/2010/main" val="347672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62D0D220-0A10-4049-9AD6-796EFFA984A3}" type="datetimeFigureOut">
              <a:rPr lang="en-US" smtClean="0"/>
              <a:t>3/30/2022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5C05C93-CC90-4746-815D-7C12753F6B2F}" type="slidenum">
              <a:rPr lang="en-US" smtClean="0"/>
              <a:t>‹#›</a:t>
            </a:fld>
            <a:endParaRPr lang="en-US"/>
          </a:p>
        </p:txBody>
      </p:sp>
    </p:spTree>
    <p:extLst>
      <p:ext uri="{BB962C8B-B14F-4D97-AF65-F5344CB8AC3E}">
        <p14:creationId xmlns:p14="http://schemas.microsoft.com/office/powerpoint/2010/main" val="40752385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D0D220-0A10-4049-9AD6-796EFFA984A3}" type="datetimeFigureOut">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05C93-CC90-4746-815D-7C12753F6B2F}" type="slidenum">
              <a:rPr lang="en-US" smtClean="0"/>
              <a:t>‹#›</a:t>
            </a:fld>
            <a:endParaRPr lang="en-US"/>
          </a:p>
        </p:txBody>
      </p:sp>
    </p:spTree>
    <p:extLst>
      <p:ext uri="{BB962C8B-B14F-4D97-AF65-F5344CB8AC3E}">
        <p14:creationId xmlns:p14="http://schemas.microsoft.com/office/powerpoint/2010/main" val="408967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D0D220-0A10-4049-9AD6-796EFFA984A3}" type="datetimeFigureOut">
              <a:rPr lang="en-US" smtClean="0"/>
              <a:t>3/30/2022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C05C93-CC90-4746-815D-7C12753F6B2F}" type="slidenum">
              <a:rPr lang="en-US" smtClean="0"/>
              <a:t>‹#›</a:t>
            </a:fld>
            <a:endParaRPr lang="en-US"/>
          </a:p>
        </p:txBody>
      </p:sp>
    </p:spTree>
    <p:extLst>
      <p:ext uri="{BB962C8B-B14F-4D97-AF65-F5344CB8AC3E}">
        <p14:creationId xmlns:p14="http://schemas.microsoft.com/office/powerpoint/2010/main" val="260929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D0D220-0A10-4049-9AD6-796EFFA984A3}" type="datetimeFigureOut">
              <a:rPr lang="en-US" smtClean="0"/>
              <a:t>3/30/2022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C05C93-CC90-4746-815D-7C12753F6B2F}" type="slidenum">
              <a:rPr lang="en-US" smtClean="0"/>
              <a:t>‹#›</a:t>
            </a:fld>
            <a:endParaRPr lang="en-US"/>
          </a:p>
        </p:txBody>
      </p:sp>
    </p:spTree>
    <p:extLst>
      <p:ext uri="{BB962C8B-B14F-4D97-AF65-F5344CB8AC3E}">
        <p14:creationId xmlns:p14="http://schemas.microsoft.com/office/powerpoint/2010/main" val="12130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0D220-0A10-4049-9AD6-796EFFA984A3}" type="datetimeFigureOut">
              <a:rPr lang="en-US" smtClean="0"/>
              <a:t>3/30/2022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C05C93-CC90-4746-815D-7C12753F6B2F}" type="slidenum">
              <a:rPr lang="en-US" smtClean="0"/>
              <a:t>‹#›</a:t>
            </a:fld>
            <a:endParaRPr lang="en-US"/>
          </a:p>
        </p:txBody>
      </p:sp>
    </p:spTree>
    <p:extLst>
      <p:ext uri="{BB962C8B-B14F-4D97-AF65-F5344CB8AC3E}">
        <p14:creationId xmlns:p14="http://schemas.microsoft.com/office/powerpoint/2010/main" val="4035439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D0D220-0A10-4049-9AD6-796EFFA984A3}" type="datetimeFigureOut">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05C93-CC90-4746-815D-7C12753F6B2F}" type="slidenum">
              <a:rPr lang="en-US" smtClean="0"/>
              <a:t>‹#›</a:t>
            </a:fld>
            <a:endParaRPr lang="en-US"/>
          </a:p>
        </p:txBody>
      </p:sp>
    </p:spTree>
    <p:extLst>
      <p:ext uri="{BB962C8B-B14F-4D97-AF65-F5344CB8AC3E}">
        <p14:creationId xmlns:p14="http://schemas.microsoft.com/office/powerpoint/2010/main" val="2913556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D0D220-0A10-4049-9AD6-796EFFA984A3}" type="datetimeFigureOut">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05C93-CC90-4746-815D-7C12753F6B2F}" type="slidenum">
              <a:rPr lang="en-US" smtClean="0"/>
              <a:t>‹#›</a:t>
            </a:fld>
            <a:endParaRPr lang="en-US"/>
          </a:p>
        </p:txBody>
      </p:sp>
    </p:spTree>
    <p:extLst>
      <p:ext uri="{BB962C8B-B14F-4D97-AF65-F5344CB8AC3E}">
        <p14:creationId xmlns:p14="http://schemas.microsoft.com/office/powerpoint/2010/main" val="3862532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62D0D220-0A10-4049-9AD6-796EFFA984A3}" type="datetimeFigureOut">
              <a:rPr lang="en-US" smtClean="0"/>
              <a:t>3/30/2022</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5C05C93-CC90-4746-815D-7C12753F6B2F}" type="slidenum">
              <a:rPr lang="en-US" smtClean="0"/>
              <a:t>‹#›</a:t>
            </a:fld>
            <a:endParaRPr lang="en-US"/>
          </a:p>
        </p:txBody>
      </p:sp>
    </p:spTree>
    <p:extLst>
      <p:ext uri="{BB962C8B-B14F-4D97-AF65-F5344CB8AC3E}">
        <p14:creationId xmlns:p14="http://schemas.microsoft.com/office/powerpoint/2010/main" val="38518114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BE06F-DE2D-4794-92C7-24A10B138E33}"/>
              </a:ext>
            </a:extLst>
          </p:cNvPr>
          <p:cNvSpPr>
            <a:spLocks noGrp="1"/>
          </p:cNvSpPr>
          <p:nvPr>
            <p:ph type="ctrTitle"/>
          </p:nvPr>
        </p:nvSpPr>
        <p:spPr/>
        <p:txBody>
          <a:bodyPr/>
          <a:lstStyle/>
          <a:p>
            <a:r>
              <a:rPr lang="en-US" dirty="0"/>
              <a:t>Amplified Home Health Care</a:t>
            </a:r>
          </a:p>
        </p:txBody>
      </p:sp>
      <p:sp>
        <p:nvSpPr>
          <p:cNvPr id="3" name="Subtitle 2">
            <a:extLst>
              <a:ext uri="{FF2B5EF4-FFF2-40B4-BE49-F238E27FC236}">
                <a16:creationId xmlns:a16="http://schemas.microsoft.com/office/drawing/2014/main" id="{1DB68A86-EF1F-40D4-84FD-A3B54D3E4456}"/>
              </a:ext>
            </a:extLst>
          </p:cNvPr>
          <p:cNvSpPr>
            <a:spLocks noGrp="1"/>
          </p:cNvSpPr>
          <p:nvPr>
            <p:ph type="subTitle" idx="1"/>
          </p:nvPr>
        </p:nvSpPr>
        <p:spPr/>
        <p:txBody>
          <a:bodyPr/>
          <a:lstStyle/>
          <a:p>
            <a:r>
              <a:rPr lang="en-US" dirty="0"/>
              <a:t>Introduction to Company, Goals and Philosophy</a:t>
            </a:r>
          </a:p>
        </p:txBody>
      </p:sp>
    </p:spTree>
    <p:extLst>
      <p:ext uri="{BB962C8B-B14F-4D97-AF65-F5344CB8AC3E}">
        <p14:creationId xmlns:p14="http://schemas.microsoft.com/office/powerpoint/2010/main" val="112112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4AD29B-A810-4E46-9FBE-41691E48AB9B}"/>
              </a:ext>
            </a:extLst>
          </p:cNvPr>
          <p:cNvSpPr>
            <a:spLocks noGrp="1"/>
          </p:cNvSpPr>
          <p:nvPr>
            <p:ph type="title"/>
          </p:nvPr>
        </p:nvSpPr>
        <p:spPr>
          <a:xfrm>
            <a:off x="643467" y="1325880"/>
            <a:ext cx="3089437" cy="4206240"/>
          </a:xfrm>
        </p:spPr>
        <p:txBody>
          <a:bodyPr>
            <a:normAutofit/>
          </a:bodyPr>
          <a:lstStyle/>
          <a:p>
            <a:pPr algn="r"/>
            <a:r>
              <a:rPr lang="en-US" sz="3200" b="1" dirty="0">
                <a:solidFill>
                  <a:schemeClr val="tx2"/>
                </a:solidFill>
              </a:rPr>
              <a:t>Topic Overview</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691C751-7600-46C0-B4F5-5F2550B50057}"/>
              </a:ext>
            </a:extLst>
          </p:cNvPr>
          <p:cNvSpPr>
            <a:spLocks noGrp="1"/>
          </p:cNvSpPr>
          <p:nvPr>
            <p:ph idx="1"/>
          </p:nvPr>
        </p:nvSpPr>
        <p:spPr>
          <a:xfrm>
            <a:off x="4381668" y="1126067"/>
            <a:ext cx="6605331" cy="4605866"/>
          </a:xfrm>
        </p:spPr>
        <p:txBody>
          <a:bodyPr anchor="ctr">
            <a:normAutofit/>
          </a:bodyPr>
          <a:lstStyle/>
          <a:p>
            <a:r>
              <a:rPr lang="en-US" sz="1800" dirty="0">
                <a:solidFill>
                  <a:schemeClr val="tx2"/>
                </a:solidFill>
              </a:rPr>
              <a:t>Company</a:t>
            </a:r>
          </a:p>
          <a:p>
            <a:pPr lvl="1"/>
            <a:r>
              <a:rPr lang="en-US" sz="1600" dirty="0">
                <a:solidFill>
                  <a:schemeClr val="tx2"/>
                </a:solidFill>
              </a:rPr>
              <a:t>Who we are</a:t>
            </a:r>
          </a:p>
          <a:p>
            <a:r>
              <a:rPr lang="en-US" sz="1800" dirty="0">
                <a:solidFill>
                  <a:schemeClr val="tx2"/>
                </a:solidFill>
              </a:rPr>
              <a:t>Goals</a:t>
            </a:r>
          </a:p>
          <a:p>
            <a:pPr lvl="1"/>
            <a:r>
              <a:rPr lang="en-US" sz="1600" dirty="0">
                <a:solidFill>
                  <a:schemeClr val="tx2"/>
                </a:solidFill>
              </a:rPr>
              <a:t>Where we are going</a:t>
            </a:r>
          </a:p>
          <a:p>
            <a:r>
              <a:rPr lang="en-US" sz="1800" dirty="0">
                <a:solidFill>
                  <a:schemeClr val="tx2"/>
                </a:solidFill>
              </a:rPr>
              <a:t>Philosophy</a:t>
            </a:r>
          </a:p>
          <a:p>
            <a:pPr lvl="1"/>
            <a:r>
              <a:rPr lang="en-US" sz="1600" dirty="0">
                <a:solidFill>
                  <a:schemeClr val="tx2"/>
                </a:solidFill>
              </a:rPr>
              <a:t>What we believe</a:t>
            </a:r>
          </a:p>
          <a:p>
            <a:endParaRPr lang="en-US" sz="1800" dirty="0">
              <a:solidFill>
                <a:schemeClr val="tx2"/>
              </a:solidFill>
            </a:endParaRP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3">
            <a:extLst>
              <a:ext uri="{FF2B5EF4-FFF2-40B4-BE49-F238E27FC236}">
                <a16:creationId xmlns:a16="http://schemas.microsoft.com/office/drawing/2014/main" id="{B2D0DACE-737A-4F33-AED9-032AA1DEBE83}"/>
              </a:ext>
            </a:extLst>
          </p:cNvPr>
          <p:cNvPicPr>
            <a:picLocks noChangeAspect="1"/>
          </p:cNvPicPr>
          <p:nvPr/>
        </p:nvPicPr>
        <p:blipFill>
          <a:blip r:embed="rId3"/>
          <a:stretch>
            <a:fillRect/>
          </a:stretch>
        </p:blipFill>
        <p:spPr>
          <a:xfrm rot="5400000">
            <a:off x="6546542" y="1770155"/>
            <a:ext cx="5683528" cy="3197385"/>
          </a:xfrm>
          <a:prstGeom prst="rect">
            <a:avLst/>
          </a:prstGeom>
        </p:spPr>
      </p:pic>
    </p:spTree>
    <p:extLst>
      <p:ext uri="{BB962C8B-B14F-4D97-AF65-F5344CB8AC3E}">
        <p14:creationId xmlns:p14="http://schemas.microsoft.com/office/powerpoint/2010/main" val="260449671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D1916-3978-48CE-9077-49AD6BBBBF91}"/>
              </a:ext>
            </a:extLst>
          </p:cNvPr>
          <p:cNvSpPr>
            <a:spLocks noGrp="1"/>
          </p:cNvSpPr>
          <p:nvPr>
            <p:ph type="title"/>
          </p:nvPr>
        </p:nvSpPr>
        <p:spPr/>
        <p:txBody>
          <a:bodyPr/>
          <a:lstStyle/>
          <a:p>
            <a:r>
              <a:rPr lang="en-US" dirty="0"/>
              <a:t>Company</a:t>
            </a:r>
          </a:p>
        </p:txBody>
      </p:sp>
      <p:sp>
        <p:nvSpPr>
          <p:cNvPr id="3" name="Content Placeholder 2">
            <a:extLst>
              <a:ext uri="{FF2B5EF4-FFF2-40B4-BE49-F238E27FC236}">
                <a16:creationId xmlns:a16="http://schemas.microsoft.com/office/drawing/2014/main" id="{BE19EA04-C61C-464F-B049-F8343214AEC4}"/>
              </a:ext>
            </a:extLst>
          </p:cNvPr>
          <p:cNvSpPr>
            <a:spLocks noGrp="1"/>
          </p:cNvSpPr>
          <p:nvPr>
            <p:ph idx="1"/>
          </p:nvPr>
        </p:nvSpPr>
        <p:spPr/>
        <p:txBody>
          <a:bodyPr>
            <a:normAutofit lnSpcReduction="10000"/>
          </a:bodyPr>
          <a:lstStyle/>
          <a:p>
            <a:r>
              <a:rPr lang="en-US" dirty="0"/>
              <a:t>We are a woman-owned business and we are passionate about serving the clients and communities of the Western Pennsylvania area. </a:t>
            </a:r>
          </a:p>
          <a:p>
            <a:r>
              <a:rPr lang="en-US" b="1" dirty="0"/>
              <a:t>Meet the partners:</a:t>
            </a:r>
          </a:p>
          <a:p>
            <a:pPr marL="0" indent="0">
              <a:buNone/>
            </a:pPr>
            <a:endParaRPr lang="en-US" b="1" dirty="0"/>
          </a:p>
          <a:p>
            <a:pPr lvl="1"/>
            <a:r>
              <a:rPr lang="en-US" b="1" dirty="0"/>
              <a:t>Amy Lay-Ellis- Administrator</a:t>
            </a:r>
          </a:p>
          <a:p>
            <a:pPr lvl="1"/>
            <a:r>
              <a:rPr lang="en-US" b="1" dirty="0"/>
              <a:t>Stacey Hamilton- Human Resources Officer</a:t>
            </a:r>
          </a:p>
          <a:p>
            <a:pPr lvl="1"/>
            <a:r>
              <a:rPr lang="en-US" b="1" dirty="0"/>
              <a:t>Lakeisha Horne- Chief Financial Officer</a:t>
            </a:r>
          </a:p>
          <a:p>
            <a:pPr lvl="1"/>
            <a:endParaRPr lang="en-US" dirty="0"/>
          </a:p>
          <a:p>
            <a:endParaRPr lang="en-US" dirty="0"/>
          </a:p>
          <a:p>
            <a:r>
              <a:rPr lang="en-US" dirty="0"/>
              <a:t>Amplified Home Healthcare is a LLC</a:t>
            </a:r>
          </a:p>
          <a:p>
            <a:pPr lvl="1"/>
            <a:r>
              <a:rPr lang="en-US" dirty="0"/>
              <a:t>What does that mean?</a:t>
            </a:r>
          </a:p>
        </p:txBody>
      </p:sp>
    </p:spTree>
    <p:extLst>
      <p:ext uri="{BB962C8B-B14F-4D97-AF65-F5344CB8AC3E}">
        <p14:creationId xmlns:p14="http://schemas.microsoft.com/office/powerpoint/2010/main" val="1012106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848E1-EAAF-423C-8B48-38FCBC57505A}"/>
              </a:ext>
            </a:extLst>
          </p:cNvPr>
          <p:cNvSpPr>
            <a:spLocks noGrp="1"/>
          </p:cNvSpPr>
          <p:nvPr>
            <p:ph type="title"/>
          </p:nvPr>
        </p:nvSpPr>
        <p:spPr/>
        <p:txBody>
          <a:bodyPr/>
          <a:lstStyle/>
          <a:p>
            <a:r>
              <a:rPr lang="en-US" dirty="0"/>
              <a:t>Our Leaders</a:t>
            </a:r>
          </a:p>
        </p:txBody>
      </p:sp>
      <p:sp>
        <p:nvSpPr>
          <p:cNvPr id="3" name="Content Placeholder 2">
            <a:extLst>
              <a:ext uri="{FF2B5EF4-FFF2-40B4-BE49-F238E27FC236}">
                <a16:creationId xmlns:a16="http://schemas.microsoft.com/office/drawing/2014/main" id="{973A5C2A-37BD-45E5-BA60-CC514C295EAC}"/>
              </a:ext>
            </a:extLst>
          </p:cNvPr>
          <p:cNvSpPr>
            <a:spLocks noGrp="1"/>
          </p:cNvSpPr>
          <p:nvPr>
            <p:ph idx="1"/>
          </p:nvPr>
        </p:nvSpPr>
        <p:spPr/>
        <p:txBody>
          <a:bodyPr>
            <a:normAutofit fontScale="92500" lnSpcReduction="10000"/>
          </a:bodyPr>
          <a:lstStyle/>
          <a:p>
            <a:pPr marL="0" marR="0">
              <a:lnSpc>
                <a:spcPct val="115000"/>
              </a:lnSpc>
              <a:spcBef>
                <a:spcPts val="0"/>
              </a:spcBef>
              <a:spcAft>
                <a:spcPts val="1000"/>
              </a:spcAft>
            </a:pPr>
            <a:r>
              <a:rPr lang="en-US" sz="1800" b="1" dirty="0">
                <a:effectLst/>
                <a:latin typeface="Footlight MT Light" panose="0204060206030A020304" pitchFamily="18" charset="0"/>
                <a:ea typeface="Times New Roman" panose="02020603050405020304" pitchFamily="18" charset="0"/>
                <a:cs typeface="Times New Roman" panose="02020603050405020304" pitchFamily="18" charset="0"/>
              </a:rPr>
              <a:t>AMY ELLIS:</a:t>
            </a: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   Administrator and Leader of the Direction of Amplified Home Health Care LLC.    Amy’s Leadership in Home Health stems from her years of providing skilled health care services.   Her incite on creating an environment that forms a basis for a patients journey to health and recovery is equal to her compassion and commitment to excellence, transparency and reducing hospitalization.  Amy holds a B.S in Occupational Therapy, B.A in Psychology and a Master’s in Counseling Psychology.  She is an Innovator and thought leader in the organization.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Footlight MT Light" panose="0204060206030A020304" pitchFamily="18" charset="0"/>
                <a:ea typeface="Times New Roman" panose="02020603050405020304" pitchFamily="18" charset="0"/>
                <a:cs typeface="Times New Roman" panose="02020603050405020304" pitchFamily="18" charset="0"/>
              </a:rPr>
              <a:t>LAKEISHA HORNE:</a:t>
            </a: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  Executive Member, and thought leader in Client Services, Training and innovator in Business Development.   Lakeisha holds a B.A in English Literature and a Master’s in Adult Education.  Her years of experience working with the general public and achieving organizational goals spearheads the organizations drive to be a choice provider of home health care.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800" b="1" dirty="0">
                <a:effectLst/>
                <a:latin typeface="Footlight MT Light" panose="0204060206030A020304" pitchFamily="18" charset="0"/>
                <a:ea typeface="Times New Roman" panose="02020603050405020304" pitchFamily="18" charset="0"/>
                <a:cs typeface="Times New Roman" panose="02020603050405020304" pitchFamily="18" charset="0"/>
              </a:rPr>
              <a:t>STACEY HAMILTON</a:t>
            </a: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 Executive Member, with a stronghold on Human Resources and Administration.   Stacey holds a B.A. in Human Resources and fervor to ensure our staff half hold high esteem for the clients we serve.   She is committed to providing employees and level of care that will exceed industry standards and satisfy our clients.</a:t>
            </a:r>
            <a:endParaRPr lang="en-US" dirty="0"/>
          </a:p>
        </p:txBody>
      </p:sp>
    </p:spTree>
    <p:extLst>
      <p:ext uri="{BB962C8B-B14F-4D97-AF65-F5344CB8AC3E}">
        <p14:creationId xmlns:p14="http://schemas.microsoft.com/office/powerpoint/2010/main" val="60532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94A7A-81CB-4F8C-99E6-DE1F5E760E85}"/>
              </a:ext>
            </a:extLst>
          </p:cNvPr>
          <p:cNvSpPr>
            <a:spLocks noGrp="1"/>
          </p:cNvSpPr>
          <p:nvPr>
            <p:ph type="title"/>
          </p:nvPr>
        </p:nvSpPr>
        <p:spPr/>
        <p:txBody>
          <a:bodyPr/>
          <a:lstStyle/>
          <a:p>
            <a:r>
              <a:rPr lang="en-US" dirty="0"/>
              <a:t>Objective, services, mission, vision</a:t>
            </a:r>
          </a:p>
        </p:txBody>
      </p:sp>
      <p:sp>
        <p:nvSpPr>
          <p:cNvPr id="3" name="Content Placeholder 2">
            <a:extLst>
              <a:ext uri="{FF2B5EF4-FFF2-40B4-BE49-F238E27FC236}">
                <a16:creationId xmlns:a16="http://schemas.microsoft.com/office/drawing/2014/main" id="{9AAF67B5-D155-4C92-B22C-BDC20AA412EB}"/>
              </a:ext>
            </a:extLst>
          </p:cNvPr>
          <p:cNvSpPr>
            <a:spLocks noGrp="1"/>
          </p:cNvSpPr>
          <p:nvPr>
            <p:ph idx="1"/>
          </p:nvPr>
        </p:nvSpPr>
        <p:spPr/>
        <p:txBody>
          <a:bodyPr>
            <a:normAutofit fontScale="62500" lnSpcReduction="20000"/>
          </a:bodyPr>
          <a:lstStyle/>
          <a:p>
            <a:pPr marL="0" marR="0"/>
            <a:r>
              <a:rPr lang="en-US" sz="1800" b="1" u="sng" dirty="0">
                <a:effectLst/>
                <a:latin typeface="Footlight MT Light" panose="0204060206030A020304" pitchFamily="18" charset="0"/>
                <a:ea typeface="Times New Roman" panose="02020603050405020304" pitchFamily="18" charset="0"/>
                <a:cs typeface="Times New Roman" panose="02020603050405020304" pitchFamily="18" charset="0"/>
              </a:rPr>
              <a:t>Objective: </a:t>
            </a:r>
            <a:endParaRPr lang="en-US" sz="1800" u="sng" dirty="0">
              <a:effectLst/>
              <a:latin typeface="Times New Roman" panose="02020603050405020304" pitchFamily="18" charset="0"/>
              <a:ea typeface="Times New Roman" panose="02020603050405020304" pitchFamily="18" charset="0"/>
            </a:endParaRPr>
          </a:p>
          <a:p>
            <a:pPr marL="0" marR="0">
              <a:lnSpc>
                <a:spcPct val="115000"/>
              </a:lnSpc>
              <a:spcBef>
                <a:spcPts val="0"/>
              </a:spcBef>
              <a:spcAft>
                <a:spcPts val="1000"/>
              </a:spcAft>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Amplified Home Health Care LLC goal is a provider of non-medical home care services to clients who are at risk for institutionalized care without assistance with daily living activities.  Amplified is committed to providing care that is tailored and considers the client’s total rehabilitative needs. A need to focus on health, nutrition and staying connected to family and community from the comfort of their home.  </a:t>
            </a:r>
            <a:r>
              <a:rPr lang="en-US" sz="1800" b="1" dirty="0">
                <a:effectLst/>
                <a:latin typeface="Footlight MT Light" panose="0204060206030A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The heartbeat of Amplified Home Health Care values is our Direct Care Workers we realize they are compassionate, hardworking, members of communities with their own personal goals.   At Amplified we look to employ goal oriented individuals who respect the opportunity to be of service as a means to accomplish their own goals.  At Amplified we focus on employee development in health care and assist our employees recognize and accomplish their short and long-term goals.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Footlight MT Light" panose="0204060206030A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u="sng" dirty="0">
                <a:effectLst/>
                <a:latin typeface="Footlight MT Light" panose="0204060206030A020304" pitchFamily="18" charset="0"/>
                <a:ea typeface="Times New Roman" panose="02020603050405020304" pitchFamily="18" charset="0"/>
                <a:cs typeface="Times New Roman" panose="02020603050405020304" pitchFamily="18" charset="0"/>
              </a:rPr>
              <a:t>Our Services: </a:t>
            </a:r>
            <a:endParaRPr lang="en-US" sz="18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We currently offer Non-Medical homecare services to assist older people by helping them with the tasks of everyday living. These services do not require the supervision of a Registered Nurse, and do not require a Physician’s order. And since the tasks to be performed by home care workers are non-medical in nature, they do not require clinical judgment and may be performed by unlicensed individuals.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u="sng" dirty="0">
                <a:solidFill>
                  <a:srgbClr val="FF7700"/>
                </a:solidFill>
                <a:effectLst/>
                <a:latin typeface="Footlight MT Light" panose="0204060206030A020304" pitchFamily="18" charset="0"/>
                <a:ea typeface="Arial,Times New Roman"/>
                <a:cs typeface="Arial,Times New Roman"/>
              </a:rPr>
              <a:t>Amplified Home Health Care</a:t>
            </a:r>
            <a:r>
              <a:rPr lang="en-US" sz="1800" b="1" dirty="0">
                <a:effectLst/>
                <a:latin typeface="Footlight MT Light" panose="0204060206030A020304" pitchFamily="18" charset="0"/>
                <a:ea typeface="Arial,Times New Roman"/>
                <a:cs typeface="Arial,Times New Roman"/>
              </a:rPr>
              <a:t> </a:t>
            </a:r>
            <a:r>
              <a:rPr lang="en-US" sz="1800" dirty="0">
                <a:effectLst/>
                <a:latin typeface="Footlight MT Light" panose="0204060206030A020304" pitchFamily="18" charset="0"/>
                <a:ea typeface="Arial,Times New Roman"/>
                <a:cs typeface="Arial,Times New Roman"/>
              </a:rPr>
              <a:t>is an equal opportunity employer. </a:t>
            </a:r>
            <a:r>
              <a:rPr lang="en-US" sz="1800" b="1" u="sng" dirty="0">
                <a:solidFill>
                  <a:srgbClr val="000000"/>
                </a:solidFill>
                <a:effectLst/>
                <a:latin typeface="Footlight MT Light" panose="0204060206030A020304" pitchFamily="18" charset="0"/>
                <a:ea typeface="Arial,Times New Roman"/>
                <a:cs typeface="Arial,Times New Roman"/>
              </a:rPr>
              <a:t>We do not discriminate applicants based on their race, gender, ethnic origin, creed and religious beliefs</a:t>
            </a:r>
            <a:r>
              <a:rPr lang="en-US" sz="1800" dirty="0">
                <a:solidFill>
                  <a:srgbClr val="000000"/>
                </a:solidFill>
                <a:effectLst/>
                <a:latin typeface="Footlight MT Light" panose="0204060206030A020304" pitchFamily="18" charset="0"/>
                <a:ea typeface="Arial,Times New Roman"/>
                <a:cs typeface="Arial,Times New Roman"/>
              </a:rPr>
              <a:t>.</a:t>
            </a:r>
            <a:r>
              <a:rPr lang="en-US" sz="1800" dirty="0">
                <a:effectLst/>
                <a:latin typeface="Footlight MT Light" panose="0204060206030A020304" pitchFamily="18" charset="0"/>
                <a:ea typeface="Arial,Times New Roman"/>
                <a:cs typeface="Arial,Times New Roman"/>
              </a:rPr>
              <a:t> Moreover, we live by the following mission, vision and core values: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Footlight MT Light" panose="0204060206030A020304" pitchFamily="18" charset="0"/>
                <a:ea typeface="Times New Roman" panose="02020603050405020304" pitchFamily="18" charset="0"/>
                <a:cs typeface="Times New Roman" panose="02020603050405020304" pitchFamily="18" charset="0"/>
              </a:rPr>
              <a:t>Mission: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 It is our mission to Amplify the quality of life of our clients by providing high-level individualized care to include daily living, nutritional needs and assistance accessing community services to retain their independence and quality of life regardless of age, infirmity, disease or age.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b="1" dirty="0">
                <a:effectLst/>
                <a:latin typeface="Footlight MT Light" panose="0204060206030A020304" pitchFamily="18" charset="0"/>
                <a:ea typeface="Times New Roman" panose="02020603050405020304" pitchFamily="18" charset="0"/>
                <a:cs typeface="Times New Roman" panose="02020603050405020304" pitchFamily="18" charset="0"/>
              </a:rPr>
              <a:t>Vision: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 Our vision is to be the provider of choice for home health care services within the Allegheny and surrounding counties, Pennsylvania area.</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592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1E534-1643-4EB8-A6A1-A2E2B2405567}"/>
              </a:ext>
            </a:extLst>
          </p:cNvPr>
          <p:cNvSpPr>
            <a:spLocks noGrp="1"/>
          </p:cNvSpPr>
          <p:nvPr>
            <p:ph type="title"/>
          </p:nvPr>
        </p:nvSpPr>
        <p:spPr/>
        <p:txBody>
          <a:bodyPr/>
          <a:lstStyle/>
          <a:p>
            <a:r>
              <a:rPr lang="en-US" dirty="0"/>
              <a:t>Philosophy</a:t>
            </a:r>
          </a:p>
        </p:txBody>
      </p:sp>
      <p:sp>
        <p:nvSpPr>
          <p:cNvPr id="3" name="Content Placeholder 2">
            <a:extLst>
              <a:ext uri="{FF2B5EF4-FFF2-40B4-BE49-F238E27FC236}">
                <a16:creationId xmlns:a16="http://schemas.microsoft.com/office/drawing/2014/main" id="{AC6C1BAB-C983-4F44-91F2-CA34EE11CA7E}"/>
              </a:ext>
            </a:extLst>
          </p:cNvPr>
          <p:cNvSpPr>
            <a:spLocks noGrp="1"/>
          </p:cNvSpPr>
          <p:nvPr>
            <p:ph idx="1"/>
          </p:nvPr>
        </p:nvSpPr>
        <p:spPr/>
        <p:txBody>
          <a:bodyPr>
            <a:noAutofit/>
          </a:bodyPr>
          <a:lstStyle/>
          <a:p>
            <a:pPr marL="274320" marR="0">
              <a:spcBef>
                <a:spcPts val="0"/>
              </a:spcBef>
              <a:spcAft>
                <a:spcPts val="0"/>
              </a:spcAft>
            </a:pPr>
            <a:endParaRPr lang="en-US" sz="2800" dirty="0">
              <a:effectLst/>
              <a:latin typeface="+mj-lt"/>
              <a:ea typeface="Times New Roman" panose="02020603050405020304" pitchFamily="18" charset="0"/>
            </a:endParaRPr>
          </a:p>
          <a:p>
            <a:pPr marL="91440" marR="0" indent="0">
              <a:spcBef>
                <a:spcPts val="0"/>
              </a:spcBef>
              <a:spcAft>
                <a:spcPts val="0"/>
              </a:spcAft>
              <a:buNone/>
            </a:pPr>
            <a:endParaRPr lang="en-US" sz="2800" dirty="0">
              <a:effectLst/>
              <a:latin typeface="+mj-lt"/>
              <a:ea typeface="Times New Roman" panose="02020603050405020304" pitchFamily="18" charset="0"/>
            </a:endParaRPr>
          </a:p>
          <a:p>
            <a:pPr marL="274320" marR="0">
              <a:spcBef>
                <a:spcPts val="0"/>
              </a:spcBef>
              <a:spcAft>
                <a:spcPts val="0"/>
              </a:spcAft>
            </a:pPr>
            <a:r>
              <a:rPr lang="en-US" sz="2800" dirty="0">
                <a:effectLst/>
                <a:latin typeface="+mj-lt"/>
                <a:ea typeface="Times New Roman" panose="02020603050405020304" pitchFamily="18" charset="0"/>
              </a:rPr>
              <a:t>Work is only an idea before a person does it, but once a person does it, it’s a reflection of the idea behind the work---as well as the person doing it.</a:t>
            </a:r>
          </a:p>
          <a:p>
            <a:pPr marL="91440" marR="0" indent="0">
              <a:spcBef>
                <a:spcPts val="0"/>
              </a:spcBef>
              <a:spcAft>
                <a:spcPts val="0"/>
              </a:spcAft>
              <a:buNone/>
            </a:pPr>
            <a:endParaRPr lang="en-US" sz="2800" dirty="0">
              <a:effectLst/>
              <a:latin typeface="+mj-lt"/>
              <a:ea typeface="Times New Roman" panose="02020603050405020304" pitchFamily="18" charset="0"/>
            </a:endParaRPr>
          </a:p>
          <a:p>
            <a:pPr marL="91440" marR="0" indent="0">
              <a:spcBef>
                <a:spcPts val="0"/>
              </a:spcBef>
              <a:spcAft>
                <a:spcPts val="0"/>
              </a:spcAft>
              <a:buNone/>
            </a:pPr>
            <a:r>
              <a:rPr lang="en-US" sz="2800" dirty="0">
                <a:effectLst/>
                <a:latin typeface="+mj-lt"/>
                <a:ea typeface="Times New Roman" panose="02020603050405020304" pitchFamily="18" charset="0"/>
              </a:rPr>
              <a:t> </a:t>
            </a:r>
          </a:p>
          <a:p>
            <a:r>
              <a:rPr lang="en-US" sz="2800" dirty="0">
                <a:effectLst/>
                <a:latin typeface="+mj-lt"/>
                <a:ea typeface="Times New Roman" panose="02020603050405020304" pitchFamily="18" charset="0"/>
                <a:cs typeface="Times New Roman" panose="02020603050405020304" pitchFamily="18" charset="0"/>
              </a:rPr>
              <a:t>Every person is expected to work toward being the best that they can possibly be at the tasks for which they are responsible and accountable</a:t>
            </a:r>
            <a:endParaRPr lang="en-US" sz="2800" dirty="0">
              <a:latin typeface="+mj-lt"/>
            </a:endParaRPr>
          </a:p>
        </p:txBody>
      </p:sp>
    </p:spTree>
    <p:extLst>
      <p:ext uri="{BB962C8B-B14F-4D97-AF65-F5344CB8AC3E}">
        <p14:creationId xmlns:p14="http://schemas.microsoft.com/office/powerpoint/2010/main" val="3016104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32</TotalTime>
  <Words>787</Words>
  <Application>Microsoft Office PowerPoint</Application>
  <PresentationFormat>Widescreen</PresentationFormat>
  <Paragraphs>45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Calibri</vt:lpstr>
      <vt:lpstr>Corbel</vt:lpstr>
      <vt:lpstr>Footlight MT Light</vt:lpstr>
      <vt:lpstr>Lato</vt:lpstr>
      <vt:lpstr>Times New Roman</vt:lpstr>
      <vt:lpstr>Wingdings</vt:lpstr>
      <vt:lpstr>Banded</vt:lpstr>
      <vt:lpstr>Amplified Home Health Care</vt:lpstr>
      <vt:lpstr>Topic Overview</vt:lpstr>
      <vt:lpstr>Company</vt:lpstr>
      <vt:lpstr>Our Leaders</vt:lpstr>
      <vt:lpstr>Objective, services, mission, vision</vt:lpstr>
      <vt:lpstr>Philosophy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Amplified Home Health Care</dc:title>
  <dc:creator>Amplified Home Health LLC</dc:creator>
  <cp:lastModifiedBy>Amplified Home Health LLC</cp:lastModifiedBy>
  <cp:revision>1</cp:revision>
  <dcterms:created xsi:type="dcterms:W3CDTF">2022-03-30T15:04:50Z</dcterms:created>
  <dcterms:modified xsi:type="dcterms:W3CDTF">2022-03-30T16:16:58Z</dcterms:modified>
</cp:coreProperties>
</file>