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56" r:id="rId2"/>
    <p:sldId id="257" r:id="rId3"/>
    <p:sldId id="265" r:id="rId4"/>
    <p:sldId id="258" r:id="rId5"/>
    <p:sldId id="259" r:id="rId6"/>
    <p:sldId id="261" r:id="rId7"/>
    <p:sldId id="262" r:id="rId8"/>
    <p:sldId id="264" r:id="rId9"/>
    <p:sldId id="263" r:id="rId10"/>
    <p:sldId id="260" r:id="rId11"/>
    <p:sldId id="266" r:id="rId12"/>
    <p:sldId id="269" r:id="rId13"/>
    <p:sldId id="270" r:id="rId14"/>
    <p:sldId id="267" r:id="rId15"/>
    <p:sldId id="268"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94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mplified Home Health LLC" userId="6b50f83194f4ee81" providerId="LiveId" clId="{7E969B92-DAF8-4B61-A8EF-206A2A718650}"/>
    <pc:docChg chg="undo redo custSel addSld delSld modSld sldOrd">
      <pc:chgData name="Amplified Home Health LLC" userId="6b50f83194f4ee81" providerId="LiveId" clId="{7E969B92-DAF8-4B61-A8EF-206A2A718650}" dt="2022-04-01T15:19:34.425" v="2016" actId="20577"/>
      <pc:docMkLst>
        <pc:docMk/>
      </pc:docMkLst>
      <pc:sldChg chg="modSp new mod">
        <pc:chgData name="Amplified Home Health LLC" userId="6b50f83194f4ee81" providerId="LiveId" clId="{7E969B92-DAF8-4B61-A8EF-206A2A718650}" dt="2022-03-30T15:36:32.499" v="38" actId="20577"/>
        <pc:sldMkLst>
          <pc:docMk/>
          <pc:sldMk cId="857216993" sldId="256"/>
        </pc:sldMkLst>
        <pc:spChg chg="mod">
          <ac:chgData name="Amplified Home Health LLC" userId="6b50f83194f4ee81" providerId="LiveId" clId="{7E969B92-DAF8-4B61-A8EF-206A2A718650}" dt="2022-03-30T15:36:32.499" v="38" actId="20577"/>
          <ac:spMkLst>
            <pc:docMk/>
            <pc:sldMk cId="857216993" sldId="256"/>
            <ac:spMk id="2" creationId="{BC40B7B9-5FA0-4099-93E7-C18EC4F99F8F}"/>
          </ac:spMkLst>
        </pc:spChg>
        <pc:spChg chg="mod">
          <ac:chgData name="Amplified Home Health LLC" userId="6b50f83194f4ee81" providerId="LiveId" clId="{7E969B92-DAF8-4B61-A8EF-206A2A718650}" dt="2022-03-30T15:36:19.371" v="1"/>
          <ac:spMkLst>
            <pc:docMk/>
            <pc:sldMk cId="857216993" sldId="256"/>
            <ac:spMk id="3" creationId="{4DCA5535-5F62-46C2-ACB1-886EC8BD9D08}"/>
          </ac:spMkLst>
        </pc:spChg>
      </pc:sldChg>
      <pc:sldChg chg="addSp delSp modSp new mod setBg">
        <pc:chgData name="Amplified Home Health LLC" userId="6b50f83194f4ee81" providerId="LiveId" clId="{7E969B92-DAF8-4B61-A8EF-206A2A718650}" dt="2022-03-30T16:21:42.526" v="875" actId="5793"/>
        <pc:sldMkLst>
          <pc:docMk/>
          <pc:sldMk cId="2875525595" sldId="257"/>
        </pc:sldMkLst>
        <pc:spChg chg="mod">
          <ac:chgData name="Amplified Home Health LLC" userId="6b50f83194f4ee81" providerId="LiveId" clId="{7E969B92-DAF8-4B61-A8EF-206A2A718650}" dt="2022-03-30T15:38:29.340" v="48" actId="20577"/>
          <ac:spMkLst>
            <pc:docMk/>
            <pc:sldMk cId="2875525595" sldId="257"/>
            <ac:spMk id="2" creationId="{2DCCB43E-DEEC-43F8-B512-140076F047AB}"/>
          </ac:spMkLst>
        </pc:spChg>
        <pc:spChg chg="add del mod">
          <ac:chgData name="Amplified Home Health LLC" userId="6b50f83194f4ee81" providerId="LiveId" clId="{7E969B92-DAF8-4B61-A8EF-206A2A718650}" dt="2022-03-30T16:21:42.526" v="875" actId="5793"/>
          <ac:spMkLst>
            <pc:docMk/>
            <pc:sldMk cId="2875525595" sldId="257"/>
            <ac:spMk id="3" creationId="{890F9936-E83B-4D03-BA2D-65E86C462306}"/>
          </ac:spMkLst>
        </pc:spChg>
        <pc:spChg chg="add del mod">
          <ac:chgData name="Amplified Home Health LLC" userId="6b50f83194f4ee81" providerId="LiveId" clId="{7E969B92-DAF8-4B61-A8EF-206A2A718650}" dt="2022-03-30T16:21:28.446" v="864" actId="21"/>
          <ac:spMkLst>
            <pc:docMk/>
            <pc:sldMk cId="2875525595" sldId="257"/>
            <ac:spMk id="7" creationId="{AC00F705-0338-4CC7-B6B2-DC115C51DCA2}"/>
          </ac:spMkLst>
        </pc:spChg>
        <pc:spChg chg="add">
          <ac:chgData name="Amplified Home Health LLC" userId="6b50f83194f4ee81" providerId="LiveId" clId="{7E969B92-DAF8-4B61-A8EF-206A2A718650}" dt="2022-03-30T15:36:45.881" v="40" actId="26606"/>
          <ac:spMkLst>
            <pc:docMk/>
            <pc:sldMk cId="2875525595" sldId="257"/>
            <ac:spMk id="8" creationId="{E80B86A7-A1EC-475B-9166-88902B033A38}"/>
          </ac:spMkLst>
        </pc:spChg>
        <pc:spChg chg="add del">
          <ac:chgData name="Amplified Home Health LLC" userId="6b50f83194f4ee81" providerId="LiveId" clId="{7E969B92-DAF8-4B61-A8EF-206A2A718650}" dt="2022-03-30T15:39:54.438" v="132" actId="478"/>
          <ac:spMkLst>
            <pc:docMk/>
            <pc:sldMk cId="2875525595" sldId="257"/>
            <ac:spMk id="9" creationId="{964021E3-E5B0-4282-BF1C-002AFB3B2E70}"/>
          </ac:spMkLst>
        </pc:spChg>
        <pc:spChg chg="add">
          <ac:chgData name="Amplified Home Health LLC" userId="6b50f83194f4ee81" providerId="LiveId" clId="{7E969B92-DAF8-4B61-A8EF-206A2A718650}" dt="2022-03-30T15:36:45.881" v="40" actId="26606"/>
          <ac:spMkLst>
            <pc:docMk/>
            <pc:sldMk cId="2875525595" sldId="257"/>
            <ac:spMk id="10" creationId="{C2C29CB1-9F74-4879-A6AF-AEA67B6F1F4D}"/>
          </ac:spMkLst>
        </pc:spChg>
        <pc:spChg chg="add del">
          <ac:chgData name="Amplified Home Health LLC" userId="6b50f83194f4ee81" providerId="LiveId" clId="{7E969B92-DAF8-4B61-A8EF-206A2A718650}" dt="2022-03-30T15:39:51.682" v="131" actId="478"/>
          <ac:spMkLst>
            <pc:docMk/>
            <pc:sldMk cId="2875525595" sldId="257"/>
            <ac:spMk id="11" creationId="{2AEC5729-3697-464F-A82B-FA8D0E7D7108}"/>
          </ac:spMkLst>
        </pc:spChg>
        <pc:spChg chg="add">
          <ac:chgData name="Amplified Home Health LLC" userId="6b50f83194f4ee81" providerId="LiveId" clId="{7E969B92-DAF8-4B61-A8EF-206A2A718650}" dt="2022-03-30T15:36:45.881" v="40" actId="26606"/>
          <ac:spMkLst>
            <pc:docMk/>
            <pc:sldMk cId="2875525595" sldId="257"/>
            <ac:spMk id="12" creationId="{7E2C7115-5336-410C-AD71-0F0952A2E5A7}"/>
          </ac:spMkLst>
        </pc:spChg>
      </pc:sldChg>
      <pc:sldChg chg="modSp new mod">
        <pc:chgData name="Amplified Home Health LLC" userId="6b50f83194f4ee81" providerId="LiveId" clId="{7E969B92-DAF8-4B61-A8EF-206A2A718650}" dt="2022-03-30T16:06:07.853" v="807" actId="13926"/>
        <pc:sldMkLst>
          <pc:docMk/>
          <pc:sldMk cId="691852125" sldId="258"/>
        </pc:sldMkLst>
        <pc:spChg chg="mod">
          <ac:chgData name="Amplified Home Health LLC" userId="6b50f83194f4ee81" providerId="LiveId" clId="{7E969B92-DAF8-4B61-A8EF-206A2A718650}" dt="2022-03-30T15:40:31.336" v="169" actId="20577"/>
          <ac:spMkLst>
            <pc:docMk/>
            <pc:sldMk cId="691852125" sldId="258"/>
            <ac:spMk id="2" creationId="{E68937F9-FF6A-40FF-9FFE-9D8ABEC19F30}"/>
          </ac:spMkLst>
        </pc:spChg>
        <pc:spChg chg="mod">
          <ac:chgData name="Amplified Home Health LLC" userId="6b50f83194f4ee81" providerId="LiveId" clId="{7E969B92-DAF8-4B61-A8EF-206A2A718650}" dt="2022-03-30T16:06:07.853" v="807" actId="13926"/>
          <ac:spMkLst>
            <pc:docMk/>
            <pc:sldMk cId="691852125" sldId="258"/>
            <ac:spMk id="3" creationId="{05C72456-8578-4F8A-AA59-7CEFD2F46143}"/>
          </ac:spMkLst>
        </pc:spChg>
      </pc:sldChg>
      <pc:sldChg chg="addSp delSp modSp new mod">
        <pc:chgData name="Amplified Home Health LLC" userId="6b50f83194f4ee81" providerId="LiveId" clId="{7E969B92-DAF8-4B61-A8EF-206A2A718650}" dt="2022-03-30T16:04:43.881" v="804" actId="113"/>
        <pc:sldMkLst>
          <pc:docMk/>
          <pc:sldMk cId="3152968316" sldId="259"/>
        </pc:sldMkLst>
        <pc:spChg chg="mod">
          <ac:chgData name="Amplified Home Health LLC" userId="6b50f83194f4ee81" providerId="LiveId" clId="{7E969B92-DAF8-4B61-A8EF-206A2A718650}" dt="2022-03-30T15:54:58.623" v="572" actId="20577"/>
          <ac:spMkLst>
            <pc:docMk/>
            <pc:sldMk cId="3152968316" sldId="259"/>
            <ac:spMk id="2" creationId="{481F13F0-244E-44D5-9766-9E9E0AB99A62}"/>
          </ac:spMkLst>
        </pc:spChg>
        <pc:spChg chg="mod">
          <ac:chgData name="Amplified Home Health LLC" userId="6b50f83194f4ee81" providerId="LiveId" clId="{7E969B92-DAF8-4B61-A8EF-206A2A718650}" dt="2022-03-30T16:04:43.881" v="804" actId="113"/>
          <ac:spMkLst>
            <pc:docMk/>
            <pc:sldMk cId="3152968316" sldId="259"/>
            <ac:spMk id="3" creationId="{203D5436-3B1F-4F14-BBD4-E98B53CE07F8}"/>
          </ac:spMkLst>
        </pc:spChg>
        <pc:spChg chg="add del">
          <ac:chgData name="Amplified Home Health LLC" userId="6b50f83194f4ee81" providerId="LiveId" clId="{7E969B92-DAF8-4B61-A8EF-206A2A718650}" dt="2022-03-30T15:56:44.261" v="580" actId="22"/>
          <ac:spMkLst>
            <pc:docMk/>
            <pc:sldMk cId="3152968316" sldId="259"/>
            <ac:spMk id="5" creationId="{2F785870-7D6D-4489-9258-783B50231A6F}"/>
          </ac:spMkLst>
        </pc:spChg>
      </pc:sldChg>
      <pc:sldChg chg="delSp modSp new mod ord">
        <pc:chgData name="Amplified Home Health LLC" userId="6b50f83194f4ee81" providerId="LiveId" clId="{7E969B92-DAF8-4B61-A8EF-206A2A718650}" dt="2022-03-30T16:05:10.473" v="806"/>
        <pc:sldMkLst>
          <pc:docMk/>
          <pc:sldMk cId="2921673747" sldId="260"/>
        </pc:sldMkLst>
        <pc:spChg chg="del">
          <ac:chgData name="Amplified Home Health LLC" userId="6b50f83194f4ee81" providerId="LiveId" clId="{7E969B92-DAF8-4B61-A8EF-206A2A718650}" dt="2022-03-30T15:56:53.439" v="582" actId="478"/>
          <ac:spMkLst>
            <pc:docMk/>
            <pc:sldMk cId="2921673747" sldId="260"/>
            <ac:spMk id="2" creationId="{AAF0E72B-5B41-4C6B-A2EF-4F96358E5808}"/>
          </ac:spMkLst>
        </pc:spChg>
        <pc:spChg chg="mod">
          <ac:chgData name="Amplified Home Health LLC" userId="6b50f83194f4ee81" providerId="LiveId" clId="{7E969B92-DAF8-4B61-A8EF-206A2A718650}" dt="2022-03-30T15:57:08.901" v="588" actId="27636"/>
          <ac:spMkLst>
            <pc:docMk/>
            <pc:sldMk cId="2921673747" sldId="260"/>
            <ac:spMk id="3" creationId="{A8A3B77A-01F7-4ADB-837E-9A18A8D9CF4D}"/>
          </ac:spMkLst>
        </pc:spChg>
      </pc:sldChg>
      <pc:sldChg chg="modSp new mod">
        <pc:chgData name="Amplified Home Health LLC" userId="6b50f83194f4ee81" providerId="LiveId" clId="{7E969B92-DAF8-4B61-A8EF-206A2A718650}" dt="2022-03-30T16:08:23.629" v="810"/>
        <pc:sldMkLst>
          <pc:docMk/>
          <pc:sldMk cId="2632996241" sldId="261"/>
        </pc:sldMkLst>
        <pc:spChg chg="mod">
          <ac:chgData name="Amplified Home Health LLC" userId="6b50f83194f4ee81" providerId="LiveId" clId="{7E969B92-DAF8-4B61-A8EF-206A2A718650}" dt="2022-03-30T15:57:30.847" v="618" actId="20577"/>
          <ac:spMkLst>
            <pc:docMk/>
            <pc:sldMk cId="2632996241" sldId="261"/>
            <ac:spMk id="2" creationId="{968F1B14-91A4-4CDF-8664-ECD3A2013330}"/>
          </ac:spMkLst>
        </pc:spChg>
        <pc:spChg chg="mod">
          <ac:chgData name="Amplified Home Health LLC" userId="6b50f83194f4ee81" providerId="LiveId" clId="{7E969B92-DAF8-4B61-A8EF-206A2A718650}" dt="2022-03-30T16:08:23.629" v="810"/>
          <ac:spMkLst>
            <pc:docMk/>
            <pc:sldMk cId="2632996241" sldId="261"/>
            <ac:spMk id="3" creationId="{6F539A33-E13A-4E0F-9A9D-08BC46D4A578}"/>
          </ac:spMkLst>
        </pc:spChg>
      </pc:sldChg>
      <pc:sldChg chg="modSp new mod ord">
        <pc:chgData name="Amplified Home Health LLC" userId="6b50f83194f4ee81" providerId="LiveId" clId="{7E969B92-DAF8-4B61-A8EF-206A2A718650}" dt="2022-03-30T16:03:00.480" v="771" actId="113"/>
        <pc:sldMkLst>
          <pc:docMk/>
          <pc:sldMk cId="2570093652" sldId="262"/>
        </pc:sldMkLst>
        <pc:spChg chg="mod">
          <ac:chgData name="Amplified Home Health LLC" userId="6b50f83194f4ee81" providerId="LiveId" clId="{7E969B92-DAF8-4B61-A8EF-206A2A718650}" dt="2022-03-30T15:57:56.404" v="659" actId="20577"/>
          <ac:spMkLst>
            <pc:docMk/>
            <pc:sldMk cId="2570093652" sldId="262"/>
            <ac:spMk id="2" creationId="{C50E2F7E-0FC4-44E1-BD99-3D906E5FE87B}"/>
          </ac:spMkLst>
        </pc:spChg>
        <pc:spChg chg="mod">
          <ac:chgData name="Amplified Home Health LLC" userId="6b50f83194f4ee81" providerId="LiveId" clId="{7E969B92-DAF8-4B61-A8EF-206A2A718650}" dt="2022-03-30T16:03:00.480" v="771" actId="113"/>
          <ac:spMkLst>
            <pc:docMk/>
            <pc:sldMk cId="2570093652" sldId="262"/>
            <ac:spMk id="3" creationId="{6E93DF63-1200-4144-94C5-294534317AD5}"/>
          </ac:spMkLst>
        </pc:spChg>
      </pc:sldChg>
      <pc:sldChg chg="modSp new mod">
        <pc:chgData name="Amplified Home Health LLC" userId="6b50f83194f4ee81" providerId="LiveId" clId="{7E969B92-DAF8-4B61-A8EF-206A2A718650}" dt="2022-03-30T16:08:37.176" v="813"/>
        <pc:sldMkLst>
          <pc:docMk/>
          <pc:sldMk cId="3756686984" sldId="263"/>
        </pc:sldMkLst>
        <pc:spChg chg="mod">
          <ac:chgData name="Amplified Home Health LLC" userId="6b50f83194f4ee81" providerId="LiveId" clId="{7E969B92-DAF8-4B61-A8EF-206A2A718650}" dt="2022-03-30T15:58:13.790" v="696" actId="20577"/>
          <ac:spMkLst>
            <pc:docMk/>
            <pc:sldMk cId="3756686984" sldId="263"/>
            <ac:spMk id="2" creationId="{90C5D2F2-F034-4818-BB1B-68AD825D565A}"/>
          </ac:spMkLst>
        </pc:spChg>
        <pc:spChg chg="mod">
          <ac:chgData name="Amplified Home Health LLC" userId="6b50f83194f4ee81" providerId="LiveId" clId="{7E969B92-DAF8-4B61-A8EF-206A2A718650}" dt="2022-03-30T16:08:37.176" v="813"/>
          <ac:spMkLst>
            <pc:docMk/>
            <pc:sldMk cId="3756686984" sldId="263"/>
            <ac:spMk id="3" creationId="{DF6378AC-84FE-434B-B8E8-02964441DF5E}"/>
          </ac:spMkLst>
        </pc:spChg>
      </pc:sldChg>
      <pc:sldChg chg="modSp new mod ord">
        <pc:chgData name="Amplified Home Health LLC" userId="6b50f83194f4ee81" providerId="LiveId" clId="{7E969B92-DAF8-4B61-A8EF-206A2A718650}" dt="2022-03-30T15:59:12.069" v="758" actId="20577"/>
        <pc:sldMkLst>
          <pc:docMk/>
          <pc:sldMk cId="955811577" sldId="264"/>
        </pc:sldMkLst>
        <pc:spChg chg="mod">
          <ac:chgData name="Amplified Home Health LLC" userId="6b50f83194f4ee81" providerId="LiveId" clId="{7E969B92-DAF8-4B61-A8EF-206A2A718650}" dt="2022-03-30T15:59:12.069" v="758" actId="20577"/>
          <ac:spMkLst>
            <pc:docMk/>
            <pc:sldMk cId="955811577" sldId="264"/>
            <ac:spMk id="2" creationId="{71E9FBC3-5848-4EBC-A8E1-070068ADC375}"/>
          </ac:spMkLst>
        </pc:spChg>
      </pc:sldChg>
      <pc:sldChg chg="addSp delSp modSp new mod">
        <pc:chgData name="Amplified Home Health LLC" userId="6b50f83194f4ee81" providerId="LiveId" clId="{7E969B92-DAF8-4B61-A8EF-206A2A718650}" dt="2022-03-30T16:24:25.738" v="934" actId="113"/>
        <pc:sldMkLst>
          <pc:docMk/>
          <pc:sldMk cId="1098893788" sldId="265"/>
        </pc:sldMkLst>
        <pc:spChg chg="mod">
          <ac:chgData name="Amplified Home Health LLC" userId="6b50f83194f4ee81" providerId="LiveId" clId="{7E969B92-DAF8-4B61-A8EF-206A2A718650}" dt="2022-03-30T16:22:33.911" v="912" actId="20577"/>
          <ac:spMkLst>
            <pc:docMk/>
            <pc:sldMk cId="1098893788" sldId="265"/>
            <ac:spMk id="2" creationId="{5FDCC115-786E-4463-A0B0-1567D1345CE2}"/>
          </ac:spMkLst>
        </pc:spChg>
        <pc:spChg chg="del">
          <ac:chgData name="Amplified Home Health LLC" userId="6b50f83194f4ee81" providerId="LiveId" clId="{7E969B92-DAF8-4B61-A8EF-206A2A718650}" dt="2022-03-30T16:22:12.090" v="877"/>
          <ac:spMkLst>
            <pc:docMk/>
            <pc:sldMk cId="1098893788" sldId="265"/>
            <ac:spMk id="3" creationId="{5A282290-2581-4DB3-96BC-674FE6B43790}"/>
          </ac:spMkLst>
        </pc:spChg>
        <pc:spChg chg="add mod">
          <ac:chgData name="Amplified Home Health LLC" userId="6b50f83194f4ee81" providerId="LiveId" clId="{7E969B92-DAF8-4B61-A8EF-206A2A718650}" dt="2022-03-30T16:24:25.738" v="934" actId="113"/>
          <ac:spMkLst>
            <pc:docMk/>
            <pc:sldMk cId="1098893788" sldId="265"/>
            <ac:spMk id="4" creationId="{9FFD4069-9EBE-4936-B1CF-5BDBC6B51FBE}"/>
          </ac:spMkLst>
        </pc:spChg>
      </pc:sldChg>
      <pc:sldChg chg="modSp new del mod">
        <pc:chgData name="Amplified Home Health LLC" userId="6b50f83194f4ee81" providerId="LiveId" clId="{7E969B92-DAF8-4B61-A8EF-206A2A718650}" dt="2022-03-30T16:18:31.269" v="848" actId="2696"/>
        <pc:sldMkLst>
          <pc:docMk/>
          <pc:sldMk cId="2322974352" sldId="265"/>
        </pc:sldMkLst>
        <pc:spChg chg="mod">
          <ac:chgData name="Amplified Home Health LLC" userId="6b50f83194f4ee81" providerId="LiveId" clId="{7E969B92-DAF8-4B61-A8EF-206A2A718650}" dt="2022-03-30T16:03:16.164" v="803" actId="20577"/>
          <ac:spMkLst>
            <pc:docMk/>
            <pc:sldMk cId="2322974352" sldId="265"/>
            <ac:spMk id="2" creationId="{6B7954FD-A7C7-4923-AE3B-8C300D7CDDBE}"/>
          </ac:spMkLst>
        </pc:spChg>
      </pc:sldChg>
      <pc:sldChg chg="modSp new mod modNotesTx">
        <pc:chgData name="Amplified Home Health LLC" userId="6b50f83194f4ee81" providerId="LiveId" clId="{7E969B92-DAF8-4B61-A8EF-206A2A718650}" dt="2022-03-30T16:28:54.225" v="1044" actId="255"/>
        <pc:sldMkLst>
          <pc:docMk/>
          <pc:sldMk cId="3914196656" sldId="266"/>
        </pc:sldMkLst>
        <pc:spChg chg="mod">
          <ac:chgData name="Amplified Home Health LLC" userId="6b50f83194f4ee81" providerId="LiveId" clId="{7E969B92-DAF8-4B61-A8EF-206A2A718650}" dt="2022-03-30T16:25:13.945" v="962" actId="20577"/>
          <ac:spMkLst>
            <pc:docMk/>
            <pc:sldMk cId="3914196656" sldId="266"/>
            <ac:spMk id="2" creationId="{6471C217-9339-4C57-9E15-59936158B4DA}"/>
          </ac:spMkLst>
        </pc:spChg>
        <pc:spChg chg="mod">
          <ac:chgData name="Amplified Home Health LLC" userId="6b50f83194f4ee81" providerId="LiveId" clId="{7E969B92-DAF8-4B61-A8EF-206A2A718650}" dt="2022-03-30T16:28:54.225" v="1044" actId="255"/>
          <ac:spMkLst>
            <pc:docMk/>
            <pc:sldMk cId="3914196656" sldId="266"/>
            <ac:spMk id="3" creationId="{2502DD1D-641E-4BA5-8CB5-449B06FA2AA7}"/>
          </ac:spMkLst>
        </pc:spChg>
      </pc:sldChg>
      <pc:sldChg chg="addSp delSp modSp new mod">
        <pc:chgData name="Amplified Home Health LLC" userId="6b50f83194f4ee81" providerId="LiveId" clId="{7E969B92-DAF8-4B61-A8EF-206A2A718650}" dt="2022-03-30T16:30:05.423" v="1054" actId="113"/>
        <pc:sldMkLst>
          <pc:docMk/>
          <pc:sldMk cId="3865097488" sldId="267"/>
        </pc:sldMkLst>
        <pc:spChg chg="mod">
          <ac:chgData name="Amplified Home Health LLC" userId="6b50f83194f4ee81" providerId="LiveId" clId="{7E969B92-DAF8-4B61-A8EF-206A2A718650}" dt="2022-03-30T16:30:05.423" v="1054" actId="113"/>
          <ac:spMkLst>
            <pc:docMk/>
            <pc:sldMk cId="3865097488" sldId="267"/>
            <ac:spMk id="2" creationId="{C617344E-F473-46BC-BC15-2DE868504A2E}"/>
          </ac:spMkLst>
        </pc:spChg>
        <pc:spChg chg="del">
          <ac:chgData name="Amplified Home Health LLC" userId="6b50f83194f4ee81" providerId="LiveId" clId="{7E969B92-DAF8-4B61-A8EF-206A2A718650}" dt="2022-03-30T16:29:58.929" v="1053" actId="478"/>
          <ac:spMkLst>
            <pc:docMk/>
            <pc:sldMk cId="3865097488" sldId="267"/>
            <ac:spMk id="3" creationId="{FD0F773C-A0AD-45D4-92CB-901DA3AE0C85}"/>
          </ac:spMkLst>
        </pc:spChg>
        <pc:spChg chg="add mod">
          <ac:chgData name="Amplified Home Health LLC" userId="6b50f83194f4ee81" providerId="LiveId" clId="{7E969B92-DAF8-4B61-A8EF-206A2A718650}" dt="2022-03-30T16:29:31.560" v="1045"/>
          <ac:spMkLst>
            <pc:docMk/>
            <pc:sldMk cId="3865097488" sldId="267"/>
            <ac:spMk id="11" creationId="{DD7F8887-2992-4AB7-8126-BB0AF338E62F}"/>
          </ac:spMkLst>
        </pc:spChg>
        <pc:spChg chg="add mod">
          <ac:chgData name="Amplified Home Health LLC" userId="6b50f83194f4ee81" providerId="LiveId" clId="{7E969B92-DAF8-4B61-A8EF-206A2A718650}" dt="2022-03-30T16:29:31.560" v="1045"/>
          <ac:spMkLst>
            <pc:docMk/>
            <pc:sldMk cId="3865097488" sldId="267"/>
            <ac:spMk id="12" creationId="{C78C7D87-4386-4617-9FB0-98AE90925D30}"/>
          </ac:spMkLst>
        </pc:spChg>
        <pc:spChg chg="add mod">
          <ac:chgData name="Amplified Home Health LLC" userId="6b50f83194f4ee81" providerId="LiveId" clId="{7E969B92-DAF8-4B61-A8EF-206A2A718650}" dt="2022-03-30T16:29:31.560" v="1045"/>
          <ac:spMkLst>
            <pc:docMk/>
            <pc:sldMk cId="3865097488" sldId="267"/>
            <ac:spMk id="13" creationId="{98AD3BE3-130F-453B-93B9-F1A90141FD75}"/>
          </ac:spMkLst>
        </pc:spChg>
        <pc:spChg chg="add mod">
          <ac:chgData name="Amplified Home Health LLC" userId="6b50f83194f4ee81" providerId="LiveId" clId="{7E969B92-DAF8-4B61-A8EF-206A2A718650}" dt="2022-03-30T16:29:31.560" v="1045"/>
          <ac:spMkLst>
            <pc:docMk/>
            <pc:sldMk cId="3865097488" sldId="267"/>
            <ac:spMk id="14" creationId="{4D0E62D9-B6A5-435E-B6C8-8E4F1BA4CBBF}"/>
          </ac:spMkLst>
        </pc:spChg>
        <pc:spChg chg="add mod">
          <ac:chgData name="Amplified Home Health LLC" userId="6b50f83194f4ee81" providerId="LiveId" clId="{7E969B92-DAF8-4B61-A8EF-206A2A718650}" dt="2022-03-30T16:29:31.560" v="1045"/>
          <ac:spMkLst>
            <pc:docMk/>
            <pc:sldMk cId="3865097488" sldId="267"/>
            <ac:spMk id="15" creationId="{3845D599-B5C9-4944-8363-E3CA3099063C}"/>
          </ac:spMkLst>
        </pc:spChg>
        <pc:spChg chg="add mod">
          <ac:chgData name="Amplified Home Health LLC" userId="6b50f83194f4ee81" providerId="LiveId" clId="{7E969B92-DAF8-4B61-A8EF-206A2A718650}" dt="2022-03-30T16:29:31.560" v="1045"/>
          <ac:spMkLst>
            <pc:docMk/>
            <pc:sldMk cId="3865097488" sldId="267"/>
            <ac:spMk id="16" creationId="{12B2BD7E-D8A0-4564-B865-F889AB808A2D}"/>
          </ac:spMkLst>
        </pc:spChg>
        <pc:spChg chg="add mod">
          <ac:chgData name="Amplified Home Health LLC" userId="6b50f83194f4ee81" providerId="LiveId" clId="{7E969B92-DAF8-4B61-A8EF-206A2A718650}" dt="2022-03-30T16:29:31.560" v="1045"/>
          <ac:spMkLst>
            <pc:docMk/>
            <pc:sldMk cId="3865097488" sldId="267"/>
            <ac:spMk id="17" creationId="{DCDE2DD6-FF90-4BD5-A86F-1655535204F1}"/>
          </ac:spMkLst>
        </pc:spChg>
        <pc:spChg chg="add mod">
          <ac:chgData name="Amplified Home Health LLC" userId="6b50f83194f4ee81" providerId="LiveId" clId="{7E969B92-DAF8-4B61-A8EF-206A2A718650}" dt="2022-03-30T16:29:31.560" v="1045"/>
          <ac:spMkLst>
            <pc:docMk/>
            <pc:sldMk cId="3865097488" sldId="267"/>
            <ac:spMk id="18" creationId="{F2AA99D5-0E3D-4E7B-A234-0AFA33215D5E}"/>
          </ac:spMkLst>
        </pc:spChg>
        <pc:spChg chg="add mod">
          <ac:chgData name="Amplified Home Health LLC" userId="6b50f83194f4ee81" providerId="LiveId" clId="{7E969B92-DAF8-4B61-A8EF-206A2A718650}" dt="2022-03-30T16:29:31.560" v="1045"/>
          <ac:spMkLst>
            <pc:docMk/>
            <pc:sldMk cId="3865097488" sldId="267"/>
            <ac:spMk id="19" creationId="{EE1C8E74-5503-417D-905B-5B5642F673E9}"/>
          </ac:spMkLst>
        </pc:spChg>
        <pc:spChg chg="add mod">
          <ac:chgData name="Amplified Home Health LLC" userId="6b50f83194f4ee81" providerId="LiveId" clId="{7E969B92-DAF8-4B61-A8EF-206A2A718650}" dt="2022-03-30T16:29:31.560" v="1045"/>
          <ac:spMkLst>
            <pc:docMk/>
            <pc:sldMk cId="3865097488" sldId="267"/>
            <ac:spMk id="20" creationId="{047B1EDF-A2C0-4153-B730-FA51FBA8A29C}"/>
          </ac:spMkLst>
        </pc:spChg>
        <pc:spChg chg="add mod">
          <ac:chgData name="Amplified Home Health LLC" userId="6b50f83194f4ee81" providerId="LiveId" clId="{7E969B92-DAF8-4B61-A8EF-206A2A718650}" dt="2022-03-30T16:29:31.560" v="1045"/>
          <ac:spMkLst>
            <pc:docMk/>
            <pc:sldMk cId="3865097488" sldId="267"/>
            <ac:spMk id="21" creationId="{BA36CB47-C02F-4E14-A31B-A9E5C048B441}"/>
          </ac:spMkLst>
        </pc:spChg>
        <pc:spChg chg="add mod">
          <ac:chgData name="Amplified Home Health LLC" userId="6b50f83194f4ee81" providerId="LiveId" clId="{7E969B92-DAF8-4B61-A8EF-206A2A718650}" dt="2022-03-30T16:29:31.560" v="1045"/>
          <ac:spMkLst>
            <pc:docMk/>
            <pc:sldMk cId="3865097488" sldId="267"/>
            <ac:spMk id="22" creationId="{C00C42CD-6CB0-4805-BD57-98E39C2D435D}"/>
          </ac:spMkLst>
        </pc:spChg>
        <pc:spChg chg="add mod">
          <ac:chgData name="Amplified Home Health LLC" userId="6b50f83194f4ee81" providerId="LiveId" clId="{7E969B92-DAF8-4B61-A8EF-206A2A718650}" dt="2022-03-30T16:29:31.560" v="1045"/>
          <ac:spMkLst>
            <pc:docMk/>
            <pc:sldMk cId="3865097488" sldId="267"/>
            <ac:spMk id="23" creationId="{2C0798D5-A8D2-4561-89DC-4A2E10E162F5}"/>
          </ac:spMkLst>
        </pc:spChg>
        <pc:spChg chg="add mod">
          <ac:chgData name="Amplified Home Health LLC" userId="6b50f83194f4ee81" providerId="LiveId" clId="{7E969B92-DAF8-4B61-A8EF-206A2A718650}" dt="2022-03-30T16:29:31.560" v="1045"/>
          <ac:spMkLst>
            <pc:docMk/>
            <pc:sldMk cId="3865097488" sldId="267"/>
            <ac:spMk id="24" creationId="{A2D643C5-6097-4763-A97A-0B95668F7438}"/>
          </ac:spMkLst>
        </pc:spChg>
        <pc:grpChg chg="add mod">
          <ac:chgData name="Amplified Home Health LLC" userId="6b50f83194f4ee81" providerId="LiveId" clId="{7E969B92-DAF8-4B61-A8EF-206A2A718650}" dt="2022-03-30T16:29:40.664" v="1046" actId="1076"/>
          <ac:grpSpMkLst>
            <pc:docMk/>
            <pc:sldMk cId="3865097488" sldId="267"/>
            <ac:grpSpMk id="4" creationId="{CE3AB483-07DE-49DD-BCA8-B52BEE255DE5}"/>
          </ac:grpSpMkLst>
        </pc:grpChg>
        <pc:grpChg chg="add mod">
          <ac:chgData name="Amplified Home Health LLC" userId="6b50f83194f4ee81" providerId="LiveId" clId="{7E969B92-DAF8-4B61-A8EF-206A2A718650}" dt="2022-03-30T16:29:42.892" v="1047" actId="1076"/>
          <ac:grpSpMkLst>
            <pc:docMk/>
            <pc:sldMk cId="3865097488" sldId="267"/>
            <ac:grpSpMk id="5" creationId="{D631758D-8420-4F01-ACE7-AD9F413BF815}"/>
          </ac:grpSpMkLst>
        </pc:grpChg>
        <pc:grpChg chg="add mod">
          <ac:chgData name="Amplified Home Health LLC" userId="6b50f83194f4ee81" providerId="LiveId" clId="{7E969B92-DAF8-4B61-A8EF-206A2A718650}" dt="2022-03-30T16:29:44.713" v="1048" actId="1076"/>
          <ac:grpSpMkLst>
            <pc:docMk/>
            <pc:sldMk cId="3865097488" sldId="267"/>
            <ac:grpSpMk id="6" creationId="{B426A300-5100-46D9-8ABF-951375AEDE62}"/>
          </ac:grpSpMkLst>
        </pc:grpChg>
        <pc:grpChg chg="add mod">
          <ac:chgData name="Amplified Home Health LLC" userId="6b50f83194f4ee81" providerId="LiveId" clId="{7E969B92-DAF8-4B61-A8EF-206A2A718650}" dt="2022-03-30T16:29:48.492" v="1049" actId="1076"/>
          <ac:grpSpMkLst>
            <pc:docMk/>
            <pc:sldMk cId="3865097488" sldId="267"/>
            <ac:grpSpMk id="7" creationId="{F25C4970-9D95-4FBC-83F8-4E8C9C6D1EF2}"/>
          </ac:grpSpMkLst>
        </pc:grpChg>
        <pc:grpChg chg="add mod">
          <ac:chgData name="Amplified Home Health LLC" userId="6b50f83194f4ee81" providerId="LiveId" clId="{7E969B92-DAF8-4B61-A8EF-206A2A718650}" dt="2022-03-30T16:29:50.925" v="1050" actId="1076"/>
          <ac:grpSpMkLst>
            <pc:docMk/>
            <pc:sldMk cId="3865097488" sldId="267"/>
            <ac:grpSpMk id="8" creationId="{1051A609-F555-44A7-9033-5D895C652A95}"/>
          </ac:grpSpMkLst>
        </pc:grpChg>
        <pc:grpChg chg="add mod">
          <ac:chgData name="Amplified Home Health LLC" userId="6b50f83194f4ee81" providerId="LiveId" clId="{7E969B92-DAF8-4B61-A8EF-206A2A718650}" dt="2022-03-30T16:29:52.698" v="1051" actId="1076"/>
          <ac:grpSpMkLst>
            <pc:docMk/>
            <pc:sldMk cId="3865097488" sldId="267"/>
            <ac:grpSpMk id="9" creationId="{E70A25CE-FB68-4FA9-97D2-0CDFF07997FA}"/>
          </ac:grpSpMkLst>
        </pc:grpChg>
        <pc:grpChg chg="add mod">
          <ac:chgData name="Amplified Home Health LLC" userId="6b50f83194f4ee81" providerId="LiveId" clId="{7E969B92-DAF8-4B61-A8EF-206A2A718650}" dt="2022-03-30T16:29:54.691" v="1052" actId="1076"/>
          <ac:grpSpMkLst>
            <pc:docMk/>
            <pc:sldMk cId="3865097488" sldId="267"/>
            <ac:grpSpMk id="10" creationId="{FC47061F-3E4B-4FAD-BF6E-8F7CF1CCA37D}"/>
          </ac:grpSpMkLst>
        </pc:grpChg>
      </pc:sldChg>
      <pc:sldChg chg="modSp new mod modNotesTx">
        <pc:chgData name="Amplified Home Health LLC" userId="6b50f83194f4ee81" providerId="LiveId" clId="{7E969B92-DAF8-4B61-A8EF-206A2A718650}" dt="2022-03-30T16:51:28.957" v="1186" actId="114"/>
        <pc:sldMkLst>
          <pc:docMk/>
          <pc:sldMk cId="3443082813" sldId="268"/>
        </pc:sldMkLst>
        <pc:spChg chg="mod">
          <ac:chgData name="Amplified Home Health LLC" userId="6b50f83194f4ee81" providerId="LiveId" clId="{7E969B92-DAF8-4B61-A8EF-206A2A718650}" dt="2022-03-30T16:39:03.147" v="1101" actId="20577"/>
          <ac:spMkLst>
            <pc:docMk/>
            <pc:sldMk cId="3443082813" sldId="268"/>
            <ac:spMk id="2" creationId="{A3C57AB6-3402-4B34-94A3-427E410C388F}"/>
          </ac:spMkLst>
        </pc:spChg>
        <pc:spChg chg="mod">
          <ac:chgData name="Amplified Home Health LLC" userId="6b50f83194f4ee81" providerId="LiveId" clId="{7E969B92-DAF8-4B61-A8EF-206A2A718650}" dt="2022-03-30T16:51:28.957" v="1186" actId="114"/>
          <ac:spMkLst>
            <pc:docMk/>
            <pc:sldMk cId="3443082813" sldId="268"/>
            <ac:spMk id="3" creationId="{5A9F1531-7F24-4A53-AC4D-B84227D246FC}"/>
          </ac:spMkLst>
        </pc:spChg>
      </pc:sldChg>
      <pc:sldChg chg="modSp new mod">
        <pc:chgData name="Amplified Home Health LLC" userId="6b50f83194f4ee81" providerId="LiveId" clId="{7E969B92-DAF8-4B61-A8EF-206A2A718650}" dt="2022-03-30T16:28:35.111" v="1043" actId="5793"/>
        <pc:sldMkLst>
          <pc:docMk/>
          <pc:sldMk cId="4113752763" sldId="269"/>
        </pc:sldMkLst>
        <pc:spChg chg="mod">
          <ac:chgData name="Amplified Home Health LLC" userId="6b50f83194f4ee81" providerId="LiveId" clId="{7E969B92-DAF8-4B61-A8EF-206A2A718650}" dt="2022-03-30T16:28:30.221" v="1042" actId="20577"/>
          <ac:spMkLst>
            <pc:docMk/>
            <pc:sldMk cId="4113752763" sldId="269"/>
            <ac:spMk id="2" creationId="{FA376C99-AB0C-4A0B-ACF2-8C9B9C31331F}"/>
          </ac:spMkLst>
        </pc:spChg>
        <pc:spChg chg="mod">
          <ac:chgData name="Amplified Home Health LLC" userId="6b50f83194f4ee81" providerId="LiveId" clId="{7E969B92-DAF8-4B61-A8EF-206A2A718650}" dt="2022-03-30T16:28:35.111" v="1043" actId="5793"/>
          <ac:spMkLst>
            <pc:docMk/>
            <pc:sldMk cId="4113752763" sldId="269"/>
            <ac:spMk id="3" creationId="{492BBDE2-6BA3-4503-AA11-E4CA075EE94C}"/>
          </ac:spMkLst>
        </pc:spChg>
      </pc:sldChg>
      <pc:sldChg chg="modSp new mod">
        <pc:chgData name="Amplified Home Health LLC" userId="6b50f83194f4ee81" providerId="LiveId" clId="{7E969B92-DAF8-4B61-A8EF-206A2A718650}" dt="2022-03-30T16:34:03.790" v="1075" actId="20577"/>
        <pc:sldMkLst>
          <pc:docMk/>
          <pc:sldMk cId="3286799619" sldId="270"/>
        </pc:sldMkLst>
        <pc:spChg chg="mod">
          <ac:chgData name="Amplified Home Health LLC" userId="6b50f83194f4ee81" providerId="LiveId" clId="{7E969B92-DAF8-4B61-A8EF-206A2A718650}" dt="2022-03-30T16:30:36.170" v="1069" actId="20577"/>
          <ac:spMkLst>
            <pc:docMk/>
            <pc:sldMk cId="3286799619" sldId="270"/>
            <ac:spMk id="2" creationId="{3D1EBEB4-7C23-47EB-AA46-BF7E85565AB3}"/>
          </ac:spMkLst>
        </pc:spChg>
        <pc:spChg chg="mod">
          <ac:chgData name="Amplified Home Health LLC" userId="6b50f83194f4ee81" providerId="LiveId" clId="{7E969B92-DAF8-4B61-A8EF-206A2A718650}" dt="2022-03-30T16:34:03.790" v="1075" actId="20577"/>
          <ac:spMkLst>
            <pc:docMk/>
            <pc:sldMk cId="3286799619" sldId="270"/>
            <ac:spMk id="3" creationId="{271ED9C7-43C9-4642-A0F8-7529ABB56D23}"/>
          </ac:spMkLst>
        </pc:spChg>
      </pc:sldChg>
      <pc:sldChg chg="modSp new mod">
        <pc:chgData name="Amplified Home Health LLC" userId="6b50f83194f4ee81" providerId="LiveId" clId="{7E969B92-DAF8-4B61-A8EF-206A2A718650}" dt="2022-03-30T16:57:10.115" v="1194" actId="27636"/>
        <pc:sldMkLst>
          <pc:docMk/>
          <pc:sldMk cId="4245108709" sldId="271"/>
        </pc:sldMkLst>
        <pc:spChg chg="mod">
          <ac:chgData name="Amplified Home Health LLC" userId="6b50f83194f4ee81" providerId="LiveId" clId="{7E969B92-DAF8-4B61-A8EF-206A2A718650}" dt="2022-03-30T16:41:59.985" v="1141" actId="20577"/>
          <ac:spMkLst>
            <pc:docMk/>
            <pc:sldMk cId="4245108709" sldId="271"/>
            <ac:spMk id="2" creationId="{1584C0C8-D67B-4434-B14E-579F17AF9E2F}"/>
          </ac:spMkLst>
        </pc:spChg>
        <pc:spChg chg="mod">
          <ac:chgData name="Amplified Home Health LLC" userId="6b50f83194f4ee81" providerId="LiveId" clId="{7E969B92-DAF8-4B61-A8EF-206A2A718650}" dt="2022-03-30T16:57:10.115" v="1194" actId="27636"/>
          <ac:spMkLst>
            <pc:docMk/>
            <pc:sldMk cId="4245108709" sldId="271"/>
            <ac:spMk id="3" creationId="{F5E46651-8056-48CE-AE5A-8959A60850E2}"/>
          </ac:spMkLst>
        </pc:spChg>
      </pc:sldChg>
      <pc:sldChg chg="modSp new mod">
        <pc:chgData name="Amplified Home Health LLC" userId="6b50f83194f4ee81" providerId="LiveId" clId="{7E969B92-DAF8-4B61-A8EF-206A2A718650}" dt="2022-03-30T17:57:17.901" v="1221"/>
        <pc:sldMkLst>
          <pc:docMk/>
          <pc:sldMk cId="881799703" sldId="272"/>
        </pc:sldMkLst>
        <pc:spChg chg="mod">
          <ac:chgData name="Amplified Home Health LLC" userId="6b50f83194f4ee81" providerId="LiveId" clId="{7E969B92-DAF8-4B61-A8EF-206A2A718650}" dt="2022-03-30T16:57:45.079" v="1220" actId="20577"/>
          <ac:spMkLst>
            <pc:docMk/>
            <pc:sldMk cId="881799703" sldId="272"/>
            <ac:spMk id="2" creationId="{43EA6F74-DAF0-43CC-AAD0-19E4CA1269A1}"/>
          </ac:spMkLst>
        </pc:spChg>
        <pc:spChg chg="mod">
          <ac:chgData name="Amplified Home Health LLC" userId="6b50f83194f4ee81" providerId="LiveId" clId="{7E969B92-DAF8-4B61-A8EF-206A2A718650}" dt="2022-03-30T17:57:17.901" v="1221"/>
          <ac:spMkLst>
            <pc:docMk/>
            <pc:sldMk cId="881799703" sldId="272"/>
            <ac:spMk id="3" creationId="{3D583423-6919-4E24-94D5-32B123D1D87A}"/>
          </ac:spMkLst>
        </pc:spChg>
      </pc:sldChg>
      <pc:sldChg chg="modSp new mod">
        <pc:chgData name="Amplified Home Health LLC" userId="6b50f83194f4ee81" providerId="LiveId" clId="{7E969B92-DAF8-4B61-A8EF-206A2A718650}" dt="2022-03-30T18:35:24.288" v="1418" actId="20577"/>
        <pc:sldMkLst>
          <pc:docMk/>
          <pc:sldMk cId="4138420492" sldId="273"/>
        </pc:sldMkLst>
        <pc:spChg chg="mod">
          <ac:chgData name="Amplified Home Health LLC" userId="6b50f83194f4ee81" providerId="LiveId" clId="{7E969B92-DAF8-4B61-A8EF-206A2A718650}" dt="2022-03-30T17:57:29.047" v="1229" actId="20577"/>
          <ac:spMkLst>
            <pc:docMk/>
            <pc:sldMk cId="4138420492" sldId="273"/>
            <ac:spMk id="2" creationId="{28D8CA4F-E779-4CA9-B7FA-DAF28E2A4FD2}"/>
          </ac:spMkLst>
        </pc:spChg>
        <pc:spChg chg="mod">
          <ac:chgData name="Amplified Home Health LLC" userId="6b50f83194f4ee81" providerId="LiveId" clId="{7E969B92-DAF8-4B61-A8EF-206A2A718650}" dt="2022-03-30T18:35:24.288" v="1418" actId="20577"/>
          <ac:spMkLst>
            <pc:docMk/>
            <pc:sldMk cId="4138420492" sldId="273"/>
            <ac:spMk id="3" creationId="{9236BDB7-4EE8-42C1-AD3E-2C56571328B3}"/>
          </ac:spMkLst>
        </pc:spChg>
      </pc:sldChg>
      <pc:sldChg chg="modSp new mod">
        <pc:chgData name="Amplified Home Health LLC" userId="6b50f83194f4ee81" providerId="LiveId" clId="{7E969B92-DAF8-4B61-A8EF-206A2A718650}" dt="2022-03-30T18:35:36.478" v="1419" actId="2710"/>
        <pc:sldMkLst>
          <pc:docMk/>
          <pc:sldMk cId="2859859367" sldId="274"/>
        </pc:sldMkLst>
        <pc:spChg chg="mod">
          <ac:chgData name="Amplified Home Health LLC" userId="6b50f83194f4ee81" providerId="LiveId" clId="{7E969B92-DAF8-4B61-A8EF-206A2A718650}" dt="2022-03-30T18:24:27.661" v="1349" actId="20577"/>
          <ac:spMkLst>
            <pc:docMk/>
            <pc:sldMk cId="2859859367" sldId="274"/>
            <ac:spMk id="2" creationId="{5FBD9B2C-0AB3-46F9-B3B4-E1EC564B8390}"/>
          </ac:spMkLst>
        </pc:spChg>
        <pc:spChg chg="mod">
          <ac:chgData name="Amplified Home Health LLC" userId="6b50f83194f4ee81" providerId="LiveId" clId="{7E969B92-DAF8-4B61-A8EF-206A2A718650}" dt="2022-03-30T18:35:36.478" v="1419" actId="2710"/>
          <ac:spMkLst>
            <pc:docMk/>
            <pc:sldMk cId="2859859367" sldId="274"/>
            <ac:spMk id="3" creationId="{DAE14816-FD0B-4C6B-9EA7-1F9766B7F4CB}"/>
          </ac:spMkLst>
        </pc:spChg>
      </pc:sldChg>
      <pc:sldChg chg="modSp new mod">
        <pc:chgData name="Amplified Home Health LLC" userId="6b50f83194f4ee81" providerId="LiveId" clId="{7E969B92-DAF8-4B61-A8EF-206A2A718650}" dt="2022-03-30T18:42:28.321" v="1454" actId="1076"/>
        <pc:sldMkLst>
          <pc:docMk/>
          <pc:sldMk cId="4167506608" sldId="275"/>
        </pc:sldMkLst>
        <pc:spChg chg="mod">
          <ac:chgData name="Amplified Home Health LLC" userId="6b50f83194f4ee81" providerId="LiveId" clId="{7E969B92-DAF8-4B61-A8EF-206A2A718650}" dt="2022-03-30T18:42:28.321" v="1454" actId="1076"/>
          <ac:spMkLst>
            <pc:docMk/>
            <pc:sldMk cId="4167506608" sldId="275"/>
            <ac:spMk id="2" creationId="{A66284A9-49FF-4A59-860F-37C2C7279F7E}"/>
          </ac:spMkLst>
        </pc:spChg>
        <pc:spChg chg="mod">
          <ac:chgData name="Amplified Home Health LLC" userId="6b50f83194f4ee81" providerId="LiveId" clId="{7E969B92-DAF8-4B61-A8EF-206A2A718650}" dt="2022-03-30T18:39:54.394" v="1441" actId="20577"/>
          <ac:spMkLst>
            <pc:docMk/>
            <pc:sldMk cId="4167506608" sldId="275"/>
            <ac:spMk id="3" creationId="{93F1EFE4-D480-421C-AF23-D599943451FB}"/>
          </ac:spMkLst>
        </pc:spChg>
      </pc:sldChg>
      <pc:sldChg chg="modSp new mod">
        <pc:chgData name="Amplified Home Health LLC" userId="6b50f83194f4ee81" providerId="LiveId" clId="{7E969B92-DAF8-4B61-A8EF-206A2A718650}" dt="2022-03-30T18:53:42.763" v="1555" actId="207"/>
        <pc:sldMkLst>
          <pc:docMk/>
          <pc:sldMk cId="4116778733" sldId="276"/>
        </pc:sldMkLst>
        <pc:spChg chg="mod">
          <ac:chgData name="Amplified Home Health LLC" userId="6b50f83194f4ee81" providerId="LiveId" clId="{7E969B92-DAF8-4B61-A8EF-206A2A718650}" dt="2022-03-30T18:44:05.946" v="1495" actId="20577"/>
          <ac:spMkLst>
            <pc:docMk/>
            <pc:sldMk cId="4116778733" sldId="276"/>
            <ac:spMk id="2" creationId="{AFA1D891-1424-4594-8FE6-83DE5A51B2CD}"/>
          </ac:spMkLst>
        </pc:spChg>
        <pc:spChg chg="mod">
          <ac:chgData name="Amplified Home Health LLC" userId="6b50f83194f4ee81" providerId="LiveId" clId="{7E969B92-DAF8-4B61-A8EF-206A2A718650}" dt="2022-03-30T18:53:42.763" v="1555" actId="207"/>
          <ac:spMkLst>
            <pc:docMk/>
            <pc:sldMk cId="4116778733" sldId="276"/>
            <ac:spMk id="3" creationId="{CDED5987-362D-40C5-ACC0-B9848B1A7A8B}"/>
          </ac:spMkLst>
        </pc:spChg>
      </pc:sldChg>
      <pc:sldChg chg="modSp new mod">
        <pc:chgData name="Amplified Home Health LLC" userId="6b50f83194f4ee81" providerId="LiveId" clId="{7E969B92-DAF8-4B61-A8EF-206A2A718650}" dt="2022-03-30T18:46:48.679" v="1528" actId="14100"/>
        <pc:sldMkLst>
          <pc:docMk/>
          <pc:sldMk cId="1387837726" sldId="277"/>
        </pc:sldMkLst>
        <pc:spChg chg="mod">
          <ac:chgData name="Amplified Home Health LLC" userId="6b50f83194f4ee81" providerId="LiveId" clId="{7E969B92-DAF8-4B61-A8EF-206A2A718650}" dt="2022-03-30T18:45:23.457" v="1512" actId="20577"/>
          <ac:spMkLst>
            <pc:docMk/>
            <pc:sldMk cId="1387837726" sldId="277"/>
            <ac:spMk id="2" creationId="{4891B92B-BEC1-4101-8ECD-7C9DBB1266BE}"/>
          </ac:spMkLst>
        </pc:spChg>
        <pc:spChg chg="mod">
          <ac:chgData name="Amplified Home Health LLC" userId="6b50f83194f4ee81" providerId="LiveId" clId="{7E969B92-DAF8-4B61-A8EF-206A2A718650}" dt="2022-03-30T18:46:48.679" v="1528" actId="14100"/>
          <ac:spMkLst>
            <pc:docMk/>
            <pc:sldMk cId="1387837726" sldId="277"/>
            <ac:spMk id="3" creationId="{47E67CC5-14AC-422F-9913-CF9288B39C7F}"/>
          </ac:spMkLst>
        </pc:spChg>
      </pc:sldChg>
      <pc:sldChg chg="modSp new mod">
        <pc:chgData name="Amplified Home Health LLC" userId="6b50f83194f4ee81" providerId="LiveId" clId="{7E969B92-DAF8-4B61-A8EF-206A2A718650}" dt="2022-04-01T14:47:31.062" v="1560" actId="20577"/>
        <pc:sldMkLst>
          <pc:docMk/>
          <pc:sldMk cId="2913050389" sldId="278"/>
        </pc:sldMkLst>
        <pc:spChg chg="mod">
          <ac:chgData name="Amplified Home Health LLC" userId="6b50f83194f4ee81" providerId="LiveId" clId="{7E969B92-DAF8-4B61-A8EF-206A2A718650}" dt="2022-03-30T18:53:15.841" v="1551" actId="20577"/>
          <ac:spMkLst>
            <pc:docMk/>
            <pc:sldMk cId="2913050389" sldId="278"/>
            <ac:spMk id="2" creationId="{3EA1FB85-8C41-4E55-B6F4-0F713A9E3B1D}"/>
          </ac:spMkLst>
        </pc:spChg>
        <pc:spChg chg="mod">
          <ac:chgData name="Amplified Home Health LLC" userId="6b50f83194f4ee81" providerId="LiveId" clId="{7E969B92-DAF8-4B61-A8EF-206A2A718650}" dt="2022-04-01T14:47:31.062" v="1560" actId="20577"/>
          <ac:spMkLst>
            <pc:docMk/>
            <pc:sldMk cId="2913050389" sldId="278"/>
            <ac:spMk id="3" creationId="{B8D973DF-34CB-44F8-8D76-EB08BEDD9465}"/>
          </ac:spMkLst>
        </pc:spChg>
      </pc:sldChg>
      <pc:sldChg chg="modSp new mod">
        <pc:chgData name="Amplified Home Health LLC" userId="6b50f83194f4ee81" providerId="LiveId" clId="{7E969B92-DAF8-4B61-A8EF-206A2A718650}" dt="2022-04-01T14:53:12.828" v="1614" actId="27636"/>
        <pc:sldMkLst>
          <pc:docMk/>
          <pc:sldMk cId="2987465924" sldId="279"/>
        </pc:sldMkLst>
        <pc:spChg chg="mod">
          <ac:chgData name="Amplified Home Health LLC" userId="6b50f83194f4ee81" providerId="LiveId" clId="{7E969B92-DAF8-4B61-A8EF-206A2A718650}" dt="2022-04-01T14:49:23.870" v="1612" actId="20577"/>
          <ac:spMkLst>
            <pc:docMk/>
            <pc:sldMk cId="2987465924" sldId="279"/>
            <ac:spMk id="2" creationId="{719B9106-7DBF-4549-9CCD-808F98222ED1}"/>
          </ac:spMkLst>
        </pc:spChg>
        <pc:spChg chg="mod">
          <ac:chgData name="Amplified Home Health LLC" userId="6b50f83194f4ee81" providerId="LiveId" clId="{7E969B92-DAF8-4B61-A8EF-206A2A718650}" dt="2022-04-01T14:53:12.828" v="1614" actId="27636"/>
          <ac:spMkLst>
            <pc:docMk/>
            <pc:sldMk cId="2987465924" sldId="279"/>
            <ac:spMk id="3" creationId="{9FA67A3B-B9EC-4656-A66D-71F2738FBECC}"/>
          </ac:spMkLst>
        </pc:spChg>
      </pc:sldChg>
      <pc:sldChg chg="modSp new mod">
        <pc:chgData name="Amplified Home Health LLC" userId="6b50f83194f4ee81" providerId="LiveId" clId="{7E969B92-DAF8-4B61-A8EF-206A2A718650}" dt="2022-04-01T14:54:24.346" v="1651" actId="20577"/>
        <pc:sldMkLst>
          <pc:docMk/>
          <pc:sldMk cId="1614057141" sldId="280"/>
        </pc:sldMkLst>
        <pc:spChg chg="mod">
          <ac:chgData name="Amplified Home Health LLC" userId="6b50f83194f4ee81" providerId="LiveId" clId="{7E969B92-DAF8-4B61-A8EF-206A2A718650}" dt="2022-04-01T14:54:24.346" v="1651" actId="20577"/>
          <ac:spMkLst>
            <pc:docMk/>
            <pc:sldMk cId="1614057141" sldId="280"/>
            <ac:spMk id="2" creationId="{C6017053-3AE1-4C6C-BBDE-FD48BCA4F94C}"/>
          </ac:spMkLst>
        </pc:spChg>
        <pc:spChg chg="mod">
          <ac:chgData name="Amplified Home Health LLC" userId="6b50f83194f4ee81" providerId="LiveId" clId="{7E969B92-DAF8-4B61-A8EF-206A2A718650}" dt="2022-04-01T14:54:15.578" v="1635" actId="20577"/>
          <ac:spMkLst>
            <pc:docMk/>
            <pc:sldMk cId="1614057141" sldId="280"/>
            <ac:spMk id="3" creationId="{BBE320D5-832B-42C1-95CD-A0EDB028B19F}"/>
          </ac:spMkLst>
        </pc:spChg>
      </pc:sldChg>
      <pc:sldChg chg="modSp new mod">
        <pc:chgData name="Amplified Home Health LLC" userId="6b50f83194f4ee81" providerId="LiveId" clId="{7E969B92-DAF8-4B61-A8EF-206A2A718650}" dt="2022-04-01T15:01:28.807" v="1672" actId="20577"/>
        <pc:sldMkLst>
          <pc:docMk/>
          <pc:sldMk cId="2684144369" sldId="281"/>
        </pc:sldMkLst>
        <pc:spChg chg="mod">
          <ac:chgData name="Amplified Home Health LLC" userId="6b50f83194f4ee81" providerId="LiveId" clId="{7E969B92-DAF8-4B61-A8EF-206A2A718650}" dt="2022-04-01T14:56:27.118" v="1669" actId="20577"/>
          <ac:spMkLst>
            <pc:docMk/>
            <pc:sldMk cId="2684144369" sldId="281"/>
            <ac:spMk id="2" creationId="{9170627A-200A-4807-846B-B4B9E7E28949}"/>
          </ac:spMkLst>
        </pc:spChg>
        <pc:spChg chg="mod">
          <ac:chgData name="Amplified Home Health LLC" userId="6b50f83194f4ee81" providerId="LiveId" clId="{7E969B92-DAF8-4B61-A8EF-206A2A718650}" dt="2022-04-01T15:01:28.807" v="1672" actId="20577"/>
          <ac:spMkLst>
            <pc:docMk/>
            <pc:sldMk cId="2684144369" sldId="281"/>
            <ac:spMk id="3" creationId="{E404BD4A-EDCA-4847-95D0-F5AA6955296B}"/>
          </ac:spMkLst>
        </pc:spChg>
      </pc:sldChg>
      <pc:sldChg chg="modSp new mod">
        <pc:chgData name="Amplified Home Health LLC" userId="6b50f83194f4ee81" providerId="LiveId" clId="{7E969B92-DAF8-4B61-A8EF-206A2A718650}" dt="2022-04-01T15:03:18.423" v="1716" actId="20577"/>
        <pc:sldMkLst>
          <pc:docMk/>
          <pc:sldMk cId="1397353062" sldId="282"/>
        </pc:sldMkLst>
        <pc:spChg chg="mod">
          <ac:chgData name="Amplified Home Health LLC" userId="6b50f83194f4ee81" providerId="LiveId" clId="{7E969B92-DAF8-4B61-A8EF-206A2A718650}" dt="2022-04-01T15:02:50.223" v="1704" actId="20577"/>
          <ac:spMkLst>
            <pc:docMk/>
            <pc:sldMk cId="1397353062" sldId="282"/>
            <ac:spMk id="2" creationId="{A651A9C0-90A2-47B3-A4E9-33833CF57BE9}"/>
          </ac:spMkLst>
        </pc:spChg>
        <pc:spChg chg="mod">
          <ac:chgData name="Amplified Home Health LLC" userId="6b50f83194f4ee81" providerId="LiveId" clId="{7E969B92-DAF8-4B61-A8EF-206A2A718650}" dt="2022-04-01T15:03:18.423" v="1716" actId="20577"/>
          <ac:spMkLst>
            <pc:docMk/>
            <pc:sldMk cId="1397353062" sldId="282"/>
            <ac:spMk id="3" creationId="{1A964606-ECD0-4A43-925A-68552E2CF7D7}"/>
          </ac:spMkLst>
        </pc:spChg>
      </pc:sldChg>
      <pc:sldChg chg="modSp new mod">
        <pc:chgData name="Amplified Home Health LLC" userId="6b50f83194f4ee81" providerId="LiveId" clId="{7E969B92-DAF8-4B61-A8EF-206A2A718650}" dt="2022-04-01T15:06:28.891" v="1762" actId="12"/>
        <pc:sldMkLst>
          <pc:docMk/>
          <pc:sldMk cId="587668547" sldId="283"/>
        </pc:sldMkLst>
        <pc:spChg chg="mod">
          <ac:chgData name="Amplified Home Health LLC" userId="6b50f83194f4ee81" providerId="LiveId" clId="{7E969B92-DAF8-4B61-A8EF-206A2A718650}" dt="2022-04-01T15:04:58.689" v="1753" actId="20577"/>
          <ac:spMkLst>
            <pc:docMk/>
            <pc:sldMk cId="587668547" sldId="283"/>
            <ac:spMk id="2" creationId="{F9477C6C-0B5A-48A2-81F9-D24A8F5D90F5}"/>
          </ac:spMkLst>
        </pc:spChg>
        <pc:spChg chg="mod">
          <ac:chgData name="Amplified Home Health LLC" userId="6b50f83194f4ee81" providerId="LiveId" clId="{7E969B92-DAF8-4B61-A8EF-206A2A718650}" dt="2022-04-01T15:06:28.891" v="1762" actId="12"/>
          <ac:spMkLst>
            <pc:docMk/>
            <pc:sldMk cId="587668547" sldId="283"/>
            <ac:spMk id="3" creationId="{257174FA-F0FD-4213-BD20-9E9105DF49C3}"/>
          </ac:spMkLst>
        </pc:spChg>
      </pc:sldChg>
      <pc:sldChg chg="modSp new mod">
        <pc:chgData name="Amplified Home Health LLC" userId="6b50f83194f4ee81" providerId="LiveId" clId="{7E969B92-DAF8-4B61-A8EF-206A2A718650}" dt="2022-04-01T15:08:26.023" v="1795" actId="5793"/>
        <pc:sldMkLst>
          <pc:docMk/>
          <pc:sldMk cId="573699293" sldId="284"/>
        </pc:sldMkLst>
        <pc:spChg chg="mod">
          <ac:chgData name="Amplified Home Health LLC" userId="6b50f83194f4ee81" providerId="LiveId" clId="{7E969B92-DAF8-4B61-A8EF-206A2A718650}" dt="2022-04-01T15:07:41.913" v="1792" actId="20577"/>
          <ac:spMkLst>
            <pc:docMk/>
            <pc:sldMk cId="573699293" sldId="284"/>
            <ac:spMk id="2" creationId="{AF07C68A-6458-4C61-B6D1-5057B73178A9}"/>
          </ac:spMkLst>
        </pc:spChg>
        <pc:spChg chg="mod">
          <ac:chgData name="Amplified Home Health LLC" userId="6b50f83194f4ee81" providerId="LiveId" clId="{7E969B92-DAF8-4B61-A8EF-206A2A718650}" dt="2022-04-01T15:08:26.023" v="1795" actId="5793"/>
          <ac:spMkLst>
            <pc:docMk/>
            <pc:sldMk cId="573699293" sldId="284"/>
            <ac:spMk id="3" creationId="{08AAC139-E944-4255-A873-D39727597B93}"/>
          </ac:spMkLst>
        </pc:spChg>
      </pc:sldChg>
      <pc:sldChg chg="modSp new mod">
        <pc:chgData name="Amplified Home Health LLC" userId="6b50f83194f4ee81" providerId="LiveId" clId="{7E969B92-DAF8-4B61-A8EF-206A2A718650}" dt="2022-04-01T15:19:34.425" v="2016" actId="20577"/>
        <pc:sldMkLst>
          <pc:docMk/>
          <pc:sldMk cId="3231269343" sldId="285"/>
        </pc:sldMkLst>
        <pc:spChg chg="mod">
          <ac:chgData name="Amplified Home Health LLC" userId="6b50f83194f4ee81" providerId="LiveId" clId="{7E969B92-DAF8-4B61-A8EF-206A2A718650}" dt="2022-04-01T15:09:45.598" v="1819" actId="20577"/>
          <ac:spMkLst>
            <pc:docMk/>
            <pc:sldMk cId="3231269343" sldId="285"/>
            <ac:spMk id="2" creationId="{836D24E8-001F-4C72-8A54-465100F6FE9A}"/>
          </ac:spMkLst>
        </pc:spChg>
        <pc:spChg chg="mod">
          <ac:chgData name="Amplified Home Health LLC" userId="6b50f83194f4ee81" providerId="LiveId" clId="{7E969B92-DAF8-4B61-A8EF-206A2A718650}" dt="2022-04-01T15:19:34.425" v="2016" actId="20577"/>
          <ac:spMkLst>
            <pc:docMk/>
            <pc:sldMk cId="3231269343" sldId="285"/>
            <ac:spMk id="3" creationId="{C9A78429-BB66-460D-A58A-084BD19765F3}"/>
          </ac:spMkLst>
        </pc:spChg>
      </pc:sldChg>
      <pc:sldChg chg="modSp new mod">
        <pc:chgData name="Amplified Home Health LLC" userId="6b50f83194f4ee81" providerId="LiveId" clId="{7E969B92-DAF8-4B61-A8EF-206A2A718650}" dt="2022-04-01T15:18:10.107" v="1963" actId="20577"/>
        <pc:sldMkLst>
          <pc:docMk/>
          <pc:sldMk cId="1608734707" sldId="286"/>
        </pc:sldMkLst>
        <pc:spChg chg="mod">
          <ac:chgData name="Amplified Home Health LLC" userId="6b50f83194f4ee81" providerId="LiveId" clId="{7E969B92-DAF8-4B61-A8EF-206A2A718650}" dt="2022-04-01T15:17:30.206" v="1852" actId="20577"/>
          <ac:spMkLst>
            <pc:docMk/>
            <pc:sldMk cId="1608734707" sldId="286"/>
            <ac:spMk id="2" creationId="{38584A34-85DF-4C31-B63E-375F8B9CFD33}"/>
          </ac:spMkLst>
        </pc:spChg>
        <pc:spChg chg="mod">
          <ac:chgData name="Amplified Home Health LLC" userId="6b50f83194f4ee81" providerId="LiveId" clId="{7E969B92-DAF8-4B61-A8EF-206A2A718650}" dt="2022-04-01T15:18:10.107" v="1963" actId="20577"/>
          <ac:spMkLst>
            <pc:docMk/>
            <pc:sldMk cId="1608734707" sldId="286"/>
            <ac:spMk id="3" creationId="{0A489EDB-325E-4B39-8CBF-FBA2CE0658B9}"/>
          </ac:spMkLst>
        </pc:spChg>
      </pc:sldChg>
    </pc:docChg>
  </pc:docChgLst>
  <pc:docChgLst>
    <pc:chgData name="Amplified Home Health LLC" userId="6b50f83194f4ee81" providerId="LiveId" clId="{E2CE1DA3-F119-4665-90A1-8ED9D6D51FC2}"/>
    <pc:docChg chg="modSld">
      <pc:chgData name="Amplified Home Health LLC" userId="6b50f83194f4ee81" providerId="LiveId" clId="{E2CE1DA3-F119-4665-90A1-8ED9D6D51FC2}" dt="2022-04-06T14:55:06.252" v="177" actId="20577"/>
      <pc:docMkLst>
        <pc:docMk/>
      </pc:docMkLst>
      <pc:sldChg chg="modSp mod">
        <pc:chgData name="Amplified Home Health LLC" userId="6b50f83194f4ee81" providerId="LiveId" clId="{E2CE1DA3-F119-4665-90A1-8ED9D6D51FC2}" dt="2022-04-06T14:54:17.060" v="154" actId="20577"/>
        <pc:sldMkLst>
          <pc:docMk/>
          <pc:sldMk cId="2632996241" sldId="261"/>
        </pc:sldMkLst>
        <pc:spChg chg="mod">
          <ac:chgData name="Amplified Home Health LLC" userId="6b50f83194f4ee81" providerId="LiveId" clId="{E2CE1DA3-F119-4665-90A1-8ED9D6D51FC2}" dt="2022-04-06T14:54:17.060" v="154" actId="20577"/>
          <ac:spMkLst>
            <pc:docMk/>
            <pc:sldMk cId="2632996241" sldId="261"/>
            <ac:spMk id="3" creationId="{6F539A33-E13A-4E0F-9A9D-08BC46D4A578}"/>
          </ac:spMkLst>
        </pc:spChg>
      </pc:sldChg>
      <pc:sldChg chg="modSp mod">
        <pc:chgData name="Amplified Home Health LLC" userId="6b50f83194f4ee81" providerId="LiveId" clId="{E2CE1DA3-F119-4665-90A1-8ED9D6D51FC2}" dt="2022-04-06T14:53:34.227" v="39" actId="20577"/>
        <pc:sldMkLst>
          <pc:docMk/>
          <pc:sldMk cId="3756686984" sldId="263"/>
        </pc:sldMkLst>
        <pc:spChg chg="mod">
          <ac:chgData name="Amplified Home Health LLC" userId="6b50f83194f4ee81" providerId="LiveId" clId="{E2CE1DA3-F119-4665-90A1-8ED9D6D51FC2}" dt="2022-04-06T14:53:34.227" v="39" actId="20577"/>
          <ac:spMkLst>
            <pc:docMk/>
            <pc:sldMk cId="3756686984" sldId="263"/>
            <ac:spMk id="3" creationId="{DF6378AC-84FE-434B-B8E8-02964441DF5E}"/>
          </ac:spMkLst>
        </pc:spChg>
      </pc:sldChg>
      <pc:sldChg chg="modSp mod">
        <pc:chgData name="Amplified Home Health LLC" userId="6b50f83194f4ee81" providerId="LiveId" clId="{E2CE1DA3-F119-4665-90A1-8ED9D6D51FC2}" dt="2022-04-06T14:53:57.996" v="102" actId="20577"/>
        <pc:sldMkLst>
          <pc:docMk/>
          <pc:sldMk cId="955811577" sldId="264"/>
        </pc:sldMkLst>
        <pc:spChg chg="mod">
          <ac:chgData name="Amplified Home Health LLC" userId="6b50f83194f4ee81" providerId="LiveId" clId="{E2CE1DA3-F119-4665-90A1-8ED9D6D51FC2}" dt="2022-04-06T14:53:57.996" v="102" actId="20577"/>
          <ac:spMkLst>
            <pc:docMk/>
            <pc:sldMk cId="955811577" sldId="264"/>
            <ac:spMk id="3" creationId="{F65B5C85-DE5C-4085-B6CD-C3815EDA28E0}"/>
          </ac:spMkLst>
        </pc:spChg>
      </pc:sldChg>
      <pc:sldChg chg="modSp mod">
        <pc:chgData name="Amplified Home Health LLC" userId="6b50f83194f4ee81" providerId="LiveId" clId="{E2CE1DA3-F119-4665-90A1-8ED9D6D51FC2}" dt="2022-04-06T14:55:06.252" v="177" actId="20577"/>
        <pc:sldMkLst>
          <pc:docMk/>
          <pc:sldMk cId="3231269343" sldId="285"/>
        </pc:sldMkLst>
        <pc:spChg chg="mod">
          <ac:chgData name="Amplified Home Health LLC" userId="6b50f83194f4ee81" providerId="LiveId" clId="{E2CE1DA3-F119-4665-90A1-8ED9D6D51FC2}" dt="2022-04-06T14:55:06.252" v="177" actId="20577"/>
          <ac:spMkLst>
            <pc:docMk/>
            <pc:sldMk cId="3231269343" sldId="285"/>
            <ac:spMk id="3" creationId="{C9A78429-BB66-460D-A58A-084BD19765F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D1126D-26AA-410B-936A-7D93680C9528}" type="datetimeFigureOut">
              <a:rPr lang="en-US" smtClean="0"/>
              <a:t>4/6/2022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C7042A-C2CC-4F42-BA9D-B69844909F3A}" type="slidenum">
              <a:rPr lang="en-US" smtClean="0"/>
              <a:t>‹#›</a:t>
            </a:fld>
            <a:endParaRPr lang="en-US"/>
          </a:p>
        </p:txBody>
      </p:sp>
    </p:spTree>
    <p:extLst>
      <p:ext uri="{BB962C8B-B14F-4D97-AF65-F5344CB8AC3E}">
        <p14:creationId xmlns:p14="http://schemas.microsoft.com/office/powerpoint/2010/main" val="1045310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Attendance Policy </a:t>
            </a:r>
          </a:p>
          <a:p>
            <a:r>
              <a:rPr lang="en-US" dirty="0"/>
              <a:t>Layoff Policy</a:t>
            </a:r>
          </a:p>
          <a:p>
            <a:r>
              <a:rPr lang="en-US" dirty="0"/>
              <a:t>Organizational Structure</a:t>
            </a:r>
          </a:p>
          <a:p>
            <a:r>
              <a:rPr lang="en-US" dirty="0"/>
              <a:t>Hours of Operation​</a:t>
            </a:r>
          </a:p>
          <a:p>
            <a:r>
              <a:rPr lang="en-US" dirty="0"/>
              <a:t>Weatherization Policy </a:t>
            </a:r>
          </a:p>
          <a:p>
            <a:r>
              <a:rPr lang="en-US" dirty="0"/>
              <a:t>Disciplinary Policy </a:t>
            </a:r>
          </a:p>
          <a:p>
            <a:r>
              <a:rPr lang="en-US" dirty="0"/>
              <a:t>Prohibited Actions </a:t>
            </a:r>
          </a:p>
          <a:p>
            <a:r>
              <a:rPr lang="en-US" dirty="0"/>
              <a:t>Drug Free Environment Policy  </a:t>
            </a:r>
          </a:p>
          <a:p>
            <a:r>
              <a:rPr lang="en-US" dirty="0"/>
              <a:t>HIPAA Confidentiality Policy </a:t>
            </a:r>
          </a:p>
          <a:p>
            <a:r>
              <a:rPr lang="en-US" dirty="0"/>
              <a:t>Confidentiality Policy  ​</a:t>
            </a:r>
          </a:p>
          <a:p>
            <a:r>
              <a:rPr lang="en-US" dirty="0"/>
              <a:t>Critical Incident and Risk Management Policy</a:t>
            </a:r>
          </a:p>
          <a:p>
            <a:r>
              <a:rPr lang="en-US" dirty="0"/>
              <a:t>Infection Control </a:t>
            </a:r>
          </a:p>
          <a:p>
            <a:r>
              <a:rPr lang="en-US" dirty="0"/>
              <a:t>Communicable Disease Policy</a:t>
            </a:r>
          </a:p>
          <a:p>
            <a:r>
              <a:rPr lang="en-US" dirty="0"/>
              <a:t>Food Preparation &amp; Handling Policy</a:t>
            </a:r>
          </a:p>
          <a:p>
            <a:r>
              <a:rPr lang="en-US" dirty="0"/>
              <a:t>Timesheet Management Policy </a:t>
            </a:r>
          </a:p>
          <a:p>
            <a:r>
              <a:rPr lang="en-US" dirty="0"/>
              <a:t>Time Sheets/Pay Period Schedule </a:t>
            </a:r>
          </a:p>
          <a:p>
            <a:r>
              <a:rPr lang="en-US" dirty="0"/>
              <a:t>Mandatory Annual Training </a:t>
            </a:r>
          </a:p>
          <a:p>
            <a:endParaRPr lang="en-US" dirty="0"/>
          </a:p>
        </p:txBody>
      </p:sp>
      <p:sp>
        <p:nvSpPr>
          <p:cNvPr id="4" name="Slide Number Placeholder 3"/>
          <p:cNvSpPr>
            <a:spLocks noGrp="1"/>
          </p:cNvSpPr>
          <p:nvPr>
            <p:ph type="sldNum" sz="quarter" idx="5"/>
          </p:nvPr>
        </p:nvSpPr>
        <p:spPr/>
        <p:txBody>
          <a:bodyPr/>
          <a:lstStyle/>
          <a:p>
            <a:fld id="{7FC7042A-C2CC-4F42-BA9D-B69844909F3A}" type="slidenum">
              <a:rPr lang="en-US" smtClean="0"/>
              <a:t>11</a:t>
            </a:fld>
            <a:endParaRPr lang="en-US"/>
          </a:p>
        </p:txBody>
      </p:sp>
    </p:spTree>
    <p:extLst>
      <p:ext uri="{BB962C8B-B14F-4D97-AF65-F5344CB8AC3E}">
        <p14:creationId xmlns:p14="http://schemas.microsoft.com/office/powerpoint/2010/main" val="29674782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FC7042A-C2CC-4F42-BA9D-B69844909F3A}" type="slidenum">
              <a:rPr lang="en-US" smtClean="0"/>
              <a:t>14</a:t>
            </a:fld>
            <a:endParaRPr lang="en-US"/>
          </a:p>
        </p:txBody>
      </p:sp>
    </p:spTree>
    <p:extLst>
      <p:ext uri="{BB962C8B-B14F-4D97-AF65-F5344CB8AC3E}">
        <p14:creationId xmlns:p14="http://schemas.microsoft.com/office/powerpoint/2010/main" val="36056572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Attendance Policy </a:t>
            </a:r>
          </a:p>
          <a:p>
            <a:r>
              <a:rPr lang="en-US" dirty="0"/>
              <a:t>Layoff Policy</a:t>
            </a:r>
          </a:p>
          <a:p>
            <a:r>
              <a:rPr lang="en-US" dirty="0"/>
              <a:t>Organizational Structure</a:t>
            </a:r>
          </a:p>
          <a:p>
            <a:r>
              <a:rPr lang="en-US" dirty="0"/>
              <a:t>Hours of Operation​</a:t>
            </a:r>
          </a:p>
          <a:p>
            <a:r>
              <a:rPr lang="en-US" dirty="0"/>
              <a:t>Weatherization Policy </a:t>
            </a:r>
          </a:p>
          <a:p>
            <a:r>
              <a:rPr lang="en-US" dirty="0"/>
              <a:t>Disciplinary Policy </a:t>
            </a:r>
          </a:p>
          <a:p>
            <a:r>
              <a:rPr lang="en-US" dirty="0"/>
              <a:t>Prohibited Actions </a:t>
            </a:r>
          </a:p>
          <a:p>
            <a:r>
              <a:rPr lang="en-US" dirty="0"/>
              <a:t>Drug Free Environment Policy  </a:t>
            </a:r>
          </a:p>
          <a:p>
            <a:r>
              <a:rPr lang="en-US" dirty="0"/>
              <a:t>HIPAA Confidentiality Policy </a:t>
            </a:r>
          </a:p>
          <a:p>
            <a:r>
              <a:rPr lang="en-US" dirty="0"/>
              <a:t>Confidentiality Policy  ​</a:t>
            </a:r>
          </a:p>
          <a:p>
            <a:r>
              <a:rPr lang="en-US" dirty="0"/>
              <a:t>Critical Incident and Risk Management Policy</a:t>
            </a:r>
          </a:p>
          <a:p>
            <a:r>
              <a:rPr lang="en-US" dirty="0"/>
              <a:t>Infection Control </a:t>
            </a:r>
          </a:p>
          <a:p>
            <a:r>
              <a:rPr lang="en-US" dirty="0"/>
              <a:t>Communicable Disease Policy</a:t>
            </a:r>
          </a:p>
          <a:p>
            <a:r>
              <a:rPr lang="en-US" dirty="0"/>
              <a:t>Food Preparation &amp; Handling Policy</a:t>
            </a:r>
          </a:p>
          <a:p>
            <a:r>
              <a:rPr lang="en-US" dirty="0"/>
              <a:t>Timesheet Management Policy </a:t>
            </a:r>
          </a:p>
          <a:p>
            <a:r>
              <a:rPr lang="en-US" dirty="0"/>
              <a:t>Time Sheets/Pay Period Schedule </a:t>
            </a:r>
          </a:p>
          <a:p>
            <a:r>
              <a:rPr lang="en-US" dirty="0"/>
              <a:t>Mandatory Annual Training </a:t>
            </a:r>
          </a:p>
          <a:p>
            <a:endParaRPr lang="en-US" dirty="0"/>
          </a:p>
          <a:p>
            <a:endParaRPr lang="en-US" dirty="0"/>
          </a:p>
        </p:txBody>
      </p:sp>
      <p:sp>
        <p:nvSpPr>
          <p:cNvPr id="4" name="Slide Number Placeholder 3"/>
          <p:cNvSpPr>
            <a:spLocks noGrp="1"/>
          </p:cNvSpPr>
          <p:nvPr>
            <p:ph type="sldNum" sz="quarter" idx="5"/>
          </p:nvPr>
        </p:nvSpPr>
        <p:spPr/>
        <p:txBody>
          <a:bodyPr/>
          <a:lstStyle/>
          <a:p>
            <a:fld id="{7FC7042A-C2CC-4F42-BA9D-B69844909F3A}" type="slidenum">
              <a:rPr lang="en-US" smtClean="0"/>
              <a:t>15</a:t>
            </a:fld>
            <a:endParaRPr lang="en-US"/>
          </a:p>
        </p:txBody>
      </p:sp>
    </p:spTree>
    <p:extLst>
      <p:ext uri="{BB962C8B-B14F-4D97-AF65-F5344CB8AC3E}">
        <p14:creationId xmlns:p14="http://schemas.microsoft.com/office/powerpoint/2010/main" val="35668195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4A8CFA3-200F-4227-BDF0-04D8A256D643}" type="datetimeFigureOut">
              <a:rPr lang="en-US" smtClean="0"/>
              <a:t>4/6/2022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40582F-D69E-4B49-93DC-F8A6A2BA192A}" type="slidenum">
              <a:rPr lang="en-US" smtClean="0"/>
              <a:t>‹#›</a:t>
            </a:fld>
            <a:endParaRPr lang="en-US"/>
          </a:p>
        </p:txBody>
      </p:sp>
    </p:spTree>
    <p:extLst>
      <p:ext uri="{BB962C8B-B14F-4D97-AF65-F5344CB8AC3E}">
        <p14:creationId xmlns:p14="http://schemas.microsoft.com/office/powerpoint/2010/main" val="3883058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A8CFA3-200F-4227-BDF0-04D8A256D643}" type="datetimeFigureOut">
              <a:rPr lang="en-US" smtClean="0"/>
              <a:t>4/6/2022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40582F-D69E-4B49-93DC-F8A6A2BA192A}" type="slidenum">
              <a:rPr lang="en-US" smtClean="0"/>
              <a:t>‹#›</a:t>
            </a:fld>
            <a:endParaRPr lang="en-US"/>
          </a:p>
        </p:txBody>
      </p:sp>
    </p:spTree>
    <p:extLst>
      <p:ext uri="{BB962C8B-B14F-4D97-AF65-F5344CB8AC3E}">
        <p14:creationId xmlns:p14="http://schemas.microsoft.com/office/powerpoint/2010/main" val="1824423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A8CFA3-200F-4227-BDF0-04D8A256D643}" type="datetimeFigureOut">
              <a:rPr lang="en-US" smtClean="0"/>
              <a:t>4/6/2022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40582F-D69E-4B49-93DC-F8A6A2BA192A}"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2098472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A8CFA3-200F-4227-BDF0-04D8A256D643}" type="datetimeFigureOut">
              <a:rPr lang="en-US" smtClean="0"/>
              <a:t>4/6/2022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40582F-D69E-4B49-93DC-F8A6A2BA192A}" type="slidenum">
              <a:rPr lang="en-US" smtClean="0"/>
              <a:t>‹#›</a:t>
            </a:fld>
            <a:endParaRPr lang="en-US"/>
          </a:p>
        </p:txBody>
      </p:sp>
    </p:spTree>
    <p:extLst>
      <p:ext uri="{BB962C8B-B14F-4D97-AF65-F5344CB8AC3E}">
        <p14:creationId xmlns:p14="http://schemas.microsoft.com/office/powerpoint/2010/main" val="37278145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A8CFA3-200F-4227-BDF0-04D8A256D643}" type="datetimeFigureOut">
              <a:rPr lang="en-US" smtClean="0"/>
              <a:t>4/6/2022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40582F-D69E-4B49-93DC-F8A6A2BA192A}"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760886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A8CFA3-200F-4227-BDF0-04D8A256D643}" type="datetimeFigureOut">
              <a:rPr lang="en-US" smtClean="0"/>
              <a:t>4/6/2022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40582F-D69E-4B49-93DC-F8A6A2BA192A}" type="slidenum">
              <a:rPr lang="en-US" smtClean="0"/>
              <a:t>‹#›</a:t>
            </a:fld>
            <a:endParaRPr lang="en-US"/>
          </a:p>
        </p:txBody>
      </p:sp>
    </p:spTree>
    <p:extLst>
      <p:ext uri="{BB962C8B-B14F-4D97-AF65-F5344CB8AC3E}">
        <p14:creationId xmlns:p14="http://schemas.microsoft.com/office/powerpoint/2010/main" val="6853945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A8CFA3-200F-4227-BDF0-04D8A256D643}" type="datetimeFigureOut">
              <a:rPr lang="en-US" smtClean="0"/>
              <a:t>4/6/2022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40582F-D69E-4B49-93DC-F8A6A2BA192A}" type="slidenum">
              <a:rPr lang="en-US" smtClean="0"/>
              <a:t>‹#›</a:t>
            </a:fld>
            <a:endParaRPr lang="en-US"/>
          </a:p>
        </p:txBody>
      </p:sp>
    </p:spTree>
    <p:extLst>
      <p:ext uri="{BB962C8B-B14F-4D97-AF65-F5344CB8AC3E}">
        <p14:creationId xmlns:p14="http://schemas.microsoft.com/office/powerpoint/2010/main" val="41172222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A8CFA3-200F-4227-BDF0-04D8A256D643}" type="datetimeFigureOut">
              <a:rPr lang="en-US" smtClean="0"/>
              <a:t>4/6/2022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40582F-D69E-4B49-93DC-F8A6A2BA192A}" type="slidenum">
              <a:rPr lang="en-US" smtClean="0"/>
              <a:t>‹#›</a:t>
            </a:fld>
            <a:endParaRPr lang="en-US"/>
          </a:p>
        </p:txBody>
      </p:sp>
    </p:spTree>
    <p:extLst>
      <p:ext uri="{BB962C8B-B14F-4D97-AF65-F5344CB8AC3E}">
        <p14:creationId xmlns:p14="http://schemas.microsoft.com/office/powerpoint/2010/main" val="3128563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A8CFA3-200F-4227-BDF0-04D8A256D643}" type="datetimeFigureOut">
              <a:rPr lang="en-US" smtClean="0"/>
              <a:t>4/6/2022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40582F-D69E-4B49-93DC-F8A6A2BA192A}" type="slidenum">
              <a:rPr lang="en-US" smtClean="0"/>
              <a:t>‹#›</a:t>
            </a:fld>
            <a:endParaRPr lang="en-US"/>
          </a:p>
        </p:txBody>
      </p:sp>
    </p:spTree>
    <p:extLst>
      <p:ext uri="{BB962C8B-B14F-4D97-AF65-F5344CB8AC3E}">
        <p14:creationId xmlns:p14="http://schemas.microsoft.com/office/powerpoint/2010/main" val="1717873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A8CFA3-200F-4227-BDF0-04D8A256D643}" type="datetimeFigureOut">
              <a:rPr lang="en-US" smtClean="0"/>
              <a:t>4/6/2022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40582F-D69E-4B49-93DC-F8A6A2BA192A}" type="slidenum">
              <a:rPr lang="en-US" smtClean="0"/>
              <a:t>‹#›</a:t>
            </a:fld>
            <a:endParaRPr lang="en-US"/>
          </a:p>
        </p:txBody>
      </p:sp>
    </p:spTree>
    <p:extLst>
      <p:ext uri="{BB962C8B-B14F-4D97-AF65-F5344CB8AC3E}">
        <p14:creationId xmlns:p14="http://schemas.microsoft.com/office/powerpoint/2010/main" val="1108897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4A8CFA3-200F-4227-BDF0-04D8A256D643}" type="datetimeFigureOut">
              <a:rPr lang="en-US" smtClean="0"/>
              <a:t>4/6/2022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40582F-D69E-4B49-93DC-F8A6A2BA192A}" type="slidenum">
              <a:rPr lang="en-US" smtClean="0"/>
              <a:t>‹#›</a:t>
            </a:fld>
            <a:endParaRPr lang="en-US"/>
          </a:p>
        </p:txBody>
      </p:sp>
    </p:spTree>
    <p:extLst>
      <p:ext uri="{BB962C8B-B14F-4D97-AF65-F5344CB8AC3E}">
        <p14:creationId xmlns:p14="http://schemas.microsoft.com/office/powerpoint/2010/main" val="562720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4A8CFA3-200F-4227-BDF0-04D8A256D643}" type="datetimeFigureOut">
              <a:rPr lang="en-US" smtClean="0"/>
              <a:t>4/6/2022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40582F-D69E-4B49-93DC-F8A6A2BA192A}" type="slidenum">
              <a:rPr lang="en-US" smtClean="0"/>
              <a:t>‹#›</a:t>
            </a:fld>
            <a:endParaRPr lang="en-US"/>
          </a:p>
        </p:txBody>
      </p:sp>
    </p:spTree>
    <p:extLst>
      <p:ext uri="{BB962C8B-B14F-4D97-AF65-F5344CB8AC3E}">
        <p14:creationId xmlns:p14="http://schemas.microsoft.com/office/powerpoint/2010/main" val="1871436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4A8CFA3-200F-4227-BDF0-04D8A256D643}" type="datetimeFigureOut">
              <a:rPr lang="en-US" smtClean="0"/>
              <a:t>4/6/2022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40582F-D69E-4B49-93DC-F8A6A2BA192A}" type="slidenum">
              <a:rPr lang="en-US" smtClean="0"/>
              <a:t>‹#›</a:t>
            </a:fld>
            <a:endParaRPr lang="en-US"/>
          </a:p>
        </p:txBody>
      </p:sp>
    </p:spTree>
    <p:extLst>
      <p:ext uri="{BB962C8B-B14F-4D97-AF65-F5344CB8AC3E}">
        <p14:creationId xmlns:p14="http://schemas.microsoft.com/office/powerpoint/2010/main" val="507574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A8CFA3-200F-4227-BDF0-04D8A256D643}" type="datetimeFigureOut">
              <a:rPr lang="en-US" smtClean="0"/>
              <a:t>4/6/2022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40582F-D69E-4B49-93DC-F8A6A2BA192A}" type="slidenum">
              <a:rPr lang="en-US" smtClean="0"/>
              <a:t>‹#›</a:t>
            </a:fld>
            <a:endParaRPr lang="en-US"/>
          </a:p>
        </p:txBody>
      </p:sp>
    </p:spTree>
    <p:extLst>
      <p:ext uri="{BB962C8B-B14F-4D97-AF65-F5344CB8AC3E}">
        <p14:creationId xmlns:p14="http://schemas.microsoft.com/office/powerpoint/2010/main" val="2025603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4A8CFA3-200F-4227-BDF0-04D8A256D643}" type="datetimeFigureOut">
              <a:rPr lang="en-US" smtClean="0"/>
              <a:t>4/6/2022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40582F-D69E-4B49-93DC-F8A6A2BA192A}" type="slidenum">
              <a:rPr lang="en-US" smtClean="0"/>
              <a:t>‹#›</a:t>
            </a:fld>
            <a:endParaRPr lang="en-US"/>
          </a:p>
        </p:txBody>
      </p:sp>
    </p:spTree>
    <p:extLst>
      <p:ext uri="{BB962C8B-B14F-4D97-AF65-F5344CB8AC3E}">
        <p14:creationId xmlns:p14="http://schemas.microsoft.com/office/powerpoint/2010/main" val="3379506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4A8CFA3-200F-4227-BDF0-04D8A256D643}" type="datetimeFigureOut">
              <a:rPr lang="en-US" smtClean="0"/>
              <a:t>4/6/2022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40582F-D69E-4B49-93DC-F8A6A2BA192A}" type="slidenum">
              <a:rPr lang="en-US" smtClean="0"/>
              <a:t>‹#›</a:t>
            </a:fld>
            <a:endParaRPr lang="en-US"/>
          </a:p>
        </p:txBody>
      </p:sp>
    </p:spTree>
    <p:extLst>
      <p:ext uri="{BB962C8B-B14F-4D97-AF65-F5344CB8AC3E}">
        <p14:creationId xmlns:p14="http://schemas.microsoft.com/office/powerpoint/2010/main" val="4195798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4A8CFA3-200F-4227-BDF0-04D8A256D643}" type="datetimeFigureOut">
              <a:rPr lang="en-US" smtClean="0"/>
              <a:t>4/6/2022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640582F-D69E-4B49-93DC-F8A6A2BA192A}" type="slidenum">
              <a:rPr lang="en-US" smtClean="0"/>
              <a:t>‹#›</a:t>
            </a:fld>
            <a:endParaRPr lang="en-US"/>
          </a:p>
        </p:txBody>
      </p:sp>
    </p:spTree>
    <p:extLst>
      <p:ext uri="{BB962C8B-B14F-4D97-AF65-F5344CB8AC3E}">
        <p14:creationId xmlns:p14="http://schemas.microsoft.com/office/powerpoint/2010/main" val="13205307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Amplifiedhhc@gmail.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Amplified.HR@gmail.com"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0B7B9-5FA0-4099-93E7-C18EC4F99F8F}"/>
              </a:ext>
            </a:extLst>
          </p:cNvPr>
          <p:cNvSpPr>
            <a:spLocks noGrp="1"/>
          </p:cNvSpPr>
          <p:nvPr>
            <p:ph type="ctrTitle"/>
          </p:nvPr>
        </p:nvSpPr>
        <p:spPr/>
        <p:txBody>
          <a:bodyPr/>
          <a:lstStyle/>
          <a:p>
            <a:r>
              <a:rPr lang="en-US" dirty="0"/>
              <a:t>Overview of Policy and Procedures</a:t>
            </a:r>
          </a:p>
        </p:txBody>
      </p:sp>
      <p:sp>
        <p:nvSpPr>
          <p:cNvPr id="3" name="Subtitle 2">
            <a:extLst>
              <a:ext uri="{FF2B5EF4-FFF2-40B4-BE49-F238E27FC236}">
                <a16:creationId xmlns:a16="http://schemas.microsoft.com/office/drawing/2014/main" id="{4DCA5535-5F62-46C2-ACB1-886EC8BD9D08}"/>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8572169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8A3B77A-01F7-4ADB-837E-9A18A8D9CF4D}"/>
              </a:ext>
            </a:extLst>
          </p:cNvPr>
          <p:cNvSpPr>
            <a:spLocks noGrp="1"/>
          </p:cNvSpPr>
          <p:nvPr>
            <p:ph idx="1"/>
          </p:nvPr>
        </p:nvSpPr>
        <p:spPr>
          <a:xfrm>
            <a:off x="677334" y="475488"/>
            <a:ext cx="8596668" cy="6144767"/>
          </a:xfrm>
        </p:spPr>
        <p:txBody>
          <a:bodyPr>
            <a:normAutofit fontScale="55000" lnSpcReduction="20000"/>
          </a:bodyPr>
          <a:lstStyle/>
          <a:p>
            <a:pPr marL="0" marR="0" algn="ctr">
              <a:spcBef>
                <a:spcPts val="0"/>
              </a:spcBef>
              <a:spcAft>
                <a:spcPts val="0"/>
              </a:spcAft>
            </a:pPr>
            <a:r>
              <a:rPr lang="en-US" sz="1800" b="1" dirty="0">
                <a:effectLst/>
                <a:latin typeface="Footlight MT Light" panose="0204060206030A020304" pitchFamily="18" charset="0"/>
                <a:ea typeface="Times New Roman" panose="02020603050405020304" pitchFamily="18" charset="0"/>
              </a:rPr>
              <a:t>Complaint Investigation / Resolution Form</a:t>
            </a:r>
            <a:endParaRPr lang="en-US" sz="18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b="1" dirty="0">
                <a:effectLst/>
                <a:latin typeface="Footlight MT Light" panose="0204060206030A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b="1" dirty="0">
                <a:effectLst/>
                <a:latin typeface="Footlight MT Light" panose="0204060206030A020304" pitchFamily="18" charset="0"/>
                <a:ea typeface="Times New Roman" panose="02020603050405020304" pitchFamily="18" charset="0"/>
              </a:rPr>
              <a:t>I. Complaint Investigation</a:t>
            </a:r>
            <a:endParaRPr lang="en-US" sz="1800" dirty="0">
              <a:effectLst/>
              <a:latin typeface="Times New Roman" panose="02020603050405020304" pitchFamily="18" charset="0"/>
              <a:ea typeface="Times New Roman" panose="02020603050405020304" pitchFamily="18" charset="0"/>
            </a:endParaRPr>
          </a:p>
          <a:p>
            <a:pPr marL="274320" marR="0">
              <a:spcBef>
                <a:spcPts val="0"/>
              </a:spcBef>
              <a:spcAft>
                <a:spcPts val="0"/>
              </a:spcAft>
            </a:pPr>
            <a:r>
              <a:rPr lang="en-US" sz="1800" dirty="0">
                <a:effectLst/>
                <a:latin typeface="Footlight MT Light" panose="0204060206030A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274320" marR="0">
              <a:spcBef>
                <a:spcPts val="0"/>
              </a:spcBef>
              <a:spcAft>
                <a:spcPts val="0"/>
              </a:spcAft>
            </a:pPr>
            <a:r>
              <a:rPr lang="en-US" sz="1800" dirty="0">
                <a:effectLst/>
                <a:latin typeface="Footlight MT Light" panose="0204060206030A020304" pitchFamily="18" charset="0"/>
                <a:ea typeface="Times New Roman" panose="02020603050405020304" pitchFamily="18" charset="0"/>
              </a:rPr>
              <a:t>Complaint Reference Number: ________________________________________________________</a:t>
            </a:r>
            <a:endParaRPr lang="en-US" sz="1800" dirty="0">
              <a:effectLst/>
              <a:latin typeface="Times New Roman" panose="02020603050405020304" pitchFamily="18" charset="0"/>
              <a:ea typeface="Times New Roman" panose="02020603050405020304" pitchFamily="18" charset="0"/>
            </a:endParaRPr>
          </a:p>
          <a:p>
            <a:pPr marL="274320" marR="0">
              <a:spcBef>
                <a:spcPts val="0"/>
              </a:spcBef>
              <a:spcAft>
                <a:spcPts val="0"/>
              </a:spcAft>
            </a:pPr>
            <a:r>
              <a:rPr lang="en-US" sz="1800" dirty="0">
                <a:effectLst/>
                <a:latin typeface="Footlight MT Light" panose="0204060206030A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274320" marR="0">
              <a:spcBef>
                <a:spcPts val="0"/>
              </a:spcBef>
              <a:spcAft>
                <a:spcPts val="0"/>
              </a:spcAft>
            </a:pPr>
            <a:r>
              <a:rPr lang="en-US" sz="1800" dirty="0">
                <a:effectLst/>
                <a:latin typeface="Footlight MT Light" panose="0204060206030A020304" pitchFamily="18" charset="0"/>
                <a:ea typeface="Times New Roman" panose="02020603050405020304" pitchFamily="18" charset="0"/>
              </a:rPr>
              <a:t>Date Complainant Contacted: _________________________________________________________</a:t>
            </a:r>
            <a:endParaRPr lang="en-US" sz="1800" dirty="0">
              <a:effectLst/>
              <a:latin typeface="Times New Roman" panose="02020603050405020304" pitchFamily="18" charset="0"/>
              <a:ea typeface="Times New Roman" panose="02020603050405020304" pitchFamily="18" charset="0"/>
            </a:endParaRPr>
          </a:p>
          <a:p>
            <a:pPr marL="274320" marR="0">
              <a:spcBef>
                <a:spcPts val="0"/>
              </a:spcBef>
              <a:spcAft>
                <a:spcPts val="0"/>
              </a:spcAft>
            </a:pPr>
            <a:r>
              <a:rPr lang="en-US" sz="1800" dirty="0">
                <a:effectLst/>
                <a:latin typeface="Footlight MT Light" panose="0204060206030A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274320" marR="0">
              <a:spcBef>
                <a:spcPts val="0"/>
              </a:spcBef>
              <a:spcAft>
                <a:spcPts val="0"/>
              </a:spcAft>
            </a:pPr>
            <a:r>
              <a:rPr lang="en-US" sz="1800" dirty="0">
                <a:effectLst/>
                <a:latin typeface="Footlight MT Light" panose="0204060206030A020304" pitchFamily="18" charset="0"/>
                <a:ea typeface="Times New Roman" panose="02020603050405020304" pitchFamily="18" charset="0"/>
              </a:rPr>
              <a:t>Affirmation of Compliant: __________________________________________________________________________</a:t>
            </a:r>
            <a:endParaRPr lang="en-US" sz="1800" dirty="0">
              <a:effectLst/>
              <a:latin typeface="Times New Roman" panose="02020603050405020304" pitchFamily="18" charset="0"/>
              <a:ea typeface="Times New Roman" panose="02020603050405020304" pitchFamily="18" charset="0"/>
            </a:endParaRPr>
          </a:p>
          <a:p>
            <a:pPr marL="274320" marR="0">
              <a:spcBef>
                <a:spcPts val="0"/>
              </a:spcBef>
              <a:spcAft>
                <a:spcPts val="0"/>
              </a:spcAft>
            </a:pPr>
            <a:r>
              <a:rPr lang="en-US" sz="1800" dirty="0">
                <a:effectLst/>
                <a:latin typeface="Footlight MT Light" panose="0204060206030A020304" pitchFamily="18" charset="0"/>
                <a:ea typeface="Times New Roman" panose="02020603050405020304" pitchFamily="18" charset="0"/>
              </a:rPr>
              <a:t>_________________________________________________________________________________</a:t>
            </a:r>
            <a:endParaRPr lang="en-US" sz="1800" dirty="0">
              <a:effectLst/>
              <a:latin typeface="Times New Roman" panose="02020603050405020304" pitchFamily="18" charset="0"/>
              <a:ea typeface="Times New Roman" panose="02020603050405020304" pitchFamily="18" charset="0"/>
            </a:endParaRPr>
          </a:p>
          <a:p>
            <a:pPr marL="274320" marR="0">
              <a:spcBef>
                <a:spcPts val="0"/>
              </a:spcBef>
              <a:spcAft>
                <a:spcPts val="0"/>
              </a:spcAft>
            </a:pPr>
            <a:r>
              <a:rPr lang="en-US" sz="1800" dirty="0">
                <a:effectLst/>
                <a:latin typeface="Footlight MT Light" panose="0204060206030A020304" pitchFamily="18" charset="0"/>
                <a:ea typeface="Times New Roman" panose="02020603050405020304" pitchFamily="18" charset="0"/>
              </a:rPr>
              <a:t>_________________________________________________________________________________</a:t>
            </a:r>
            <a:endParaRPr lang="en-US" sz="1800" dirty="0">
              <a:effectLst/>
              <a:latin typeface="Times New Roman" panose="02020603050405020304" pitchFamily="18" charset="0"/>
              <a:ea typeface="Times New Roman" panose="02020603050405020304" pitchFamily="18" charset="0"/>
            </a:endParaRPr>
          </a:p>
          <a:p>
            <a:pPr marL="274320" marR="0">
              <a:spcBef>
                <a:spcPts val="0"/>
              </a:spcBef>
              <a:spcAft>
                <a:spcPts val="0"/>
              </a:spcAft>
            </a:pPr>
            <a:r>
              <a:rPr lang="en-US" sz="1800" dirty="0">
                <a:effectLst/>
                <a:latin typeface="Footlight MT Light" panose="0204060206030A020304" pitchFamily="18" charset="0"/>
                <a:ea typeface="Times New Roman" panose="02020603050405020304" pitchFamily="18" charset="0"/>
              </a:rPr>
              <a:t>_________________________________________________________________________________</a:t>
            </a:r>
            <a:endParaRPr lang="en-US" sz="1800" dirty="0">
              <a:effectLst/>
              <a:latin typeface="Times New Roman" panose="02020603050405020304" pitchFamily="18" charset="0"/>
              <a:ea typeface="Times New Roman" panose="02020603050405020304" pitchFamily="18" charset="0"/>
            </a:endParaRPr>
          </a:p>
          <a:p>
            <a:pPr marL="274320" marR="0">
              <a:spcBef>
                <a:spcPts val="0"/>
              </a:spcBef>
              <a:spcAft>
                <a:spcPts val="0"/>
              </a:spcAft>
            </a:pPr>
            <a:r>
              <a:rPr lang="en-US" sz="1800" dirty="0">
                <a:effectLst/>
                <a:latin typeface="Footlight MT Light" panose="0204060206030A020304" pitchFamily="18" charset="0"/>
                <a:ea typeface="Times New Roman" panose="02020603050405020304" pitchFamily="18" charset="0"/>
              </a:rPr>
              <a:t>_________________________________________________________________________________</a:t>
            </a:r>
            <a:endParaRPr lang="en-US" sz="1800" dirty="0">
              <a:effectLst/>
              <a:latin typeface="Times New Roman" panose="02020603050405020304" pitchFamily="18" charset="0"/>
              <a:ea typeface="Times New Roman" panose="02020603050405020304" pitchFamily="18" charset="0"/>
            </a:endParaRPr>
          </a:p>
          <a:p>
            <a:pPr marL="274320" marR="0">
              <a:spcBef>
                <a:spcPts val="0"/>
              </a:spcBef>
              <a:spcAft>
                <a:spcPts val="0"/>
              </a:spcAft>
            </a:pPr>
            <a:r>
              <a:rPr lang="en-US" sz="1800" dirty="0">
                <a:effectLst/>
                <a:latin typeface="Footlight MT Light" panose="0204060206030A020304" pitchFamily="18" charset="0"/>
                <a:ea typeface="Times New Roman" panose="02020603050405020304" pitchFamily="18" charset="0"/>
              </a:rPr>
              <a:t>_________________________________________________________________________________</a:t>
            </a:r>
            <a:endParaRPr lang="en-US" sz="1800" dirty="0">
              <a:effectLst/>
              <a:latin typeface="Times New Roman" panose="02020603050405020304" pitchFamily="18" charset="0"/>
              <a:ea typeface="Times New Roman" panose="02020603050405020304" pitchFamily="18" charset="0"/>
            </a:endParaRPr>
          </a:p>
          <a:p>
            <a:pPr marL="274320" marR="0">
              <a:spcBef>
                <a:spcPts val="0"/>
              </a:spcBef>
              <a:spcAft>
                <a:spcPts val="0"/>
              </a:spcAft>
            </a:pPr>
            <a:r>
              <a:rPr lang="en-US" sz="1800" dirty="0">
                <a:effectLst/>
                <a:latin typeface="Footlight MT Light" panose="0204060206030A020304" pitchFamily="18" charset="0"/>
                <a:ea typeface="Times New Roman" panose="02020603050405020304" pitchFamily="18" charset="0"/>
              </a:rPr>
              <a:t>_________________________________________________________________________________</a:t>
            </a:r>
            <a:endParaRPr lang="en-US" sz="1800" dirty="0">
              <a:effectLst/>
              <a:latin typeface="Times New Roman" panose="02020603050405020304" pitchFamily="18" charset="0"/>
              <a:ea typeface="Times New Roman" panose="02020603050405020304" pitchFamily="18" charset="0"/>
            </a:endParaRPr>
          </a:p>
          <a:p>
            <a:pPr marL="274320" marR="0">
              <a:spcBef>
                <a:spcPts val="0"/>
              </a:spcBef>
              <a:spcAft>
                <a:spcPts val="0"/>
              </a:spcAft>
            </a:pPr>
            <a:r>
              <a:rPr lang="en-US" sz="1800" dirty="0">
                <a:effectLst/>
                <a:latin typeface="Footlight MT Light" panose="0204060206030A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b="1" dirty="0">
                <a:effectLst/>
                <a:latin typeface="Footlight MT Light" panose="0204060206030A020304" pitchFamily="18" charset="0"/>
                <a:ea typeface="Times New Roman" panose="02020603050405020304" pitchFamily="18" charset="0"/>
              </a:rPr>
              <a:t>II. Complaint Resolution</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effectLst/>
                <a:latin typeface="Footlight MT Light" panose="0204060206030A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274320" marR="0">
              <a:spcBef>
                <a:spcPts val="0"/>
              </a:spcBef>
              <a:spcAft>
                <a:spcPts val="0"/>
              </a:spcAft>
            </a:pPr>
            <a:r>
              <a:rPr lang="en-US" sz="1800" dirty="0">
                <a:effectLst/>
                <a:latin typeface="Footlight MT Light" panose="0204060206030A020304" pitchFamily="18" charset="0"/>
                <a:ea typeface="Times New Roman" panose="02020603050405020304" pitchFamily="18" charset="0"/>
              </a:rPr>
              <a:t>Explanation of actions taken to resolve complaint</a:t>
            </a:r>
            <a:endParaRPr lang="en-US" sz="1800" dirty="0">
              <a:effectLst/>
              <a:latin typeface="Times New Roman" panose="02020603050405020304" pitchFamily="18" charset="0"/>
              <a:ea typeface="Times New Roman" panose="02020603050405020304" pitchFamily="18" charset="0"/>
            </a:endParaRPr>
          </a:p>
          <a:p>
            <a:pPr marL="274320" marR="0">
              <a:spcBef>
                <a:spcPts val="0"/>
              </a:spcBef>
              <a:spcAft>
                <a:spcPts val="0"/>
              </a:spcAft>
            </a:pPr>
            <a:r>
              <a:rPr lang="en-US" sz="1800" dirty="0">
                <a:effectLst/>
                <a:latin typeface="Footlight MT Light" panose="0204060206030A020304" pitchFamily="18" charset="0"/>
                <a:ea typeface="Times New Roman" panose="02020603050405020304" pitchFamily="18" charset="0"/>
              </a:rPr>
              <a:t>_________________________________________________________________________________</a:t>
            </a:r>
            <a:endParaRPr lang="en-US" sz="1800" dirty="0">
              <a:effectLst/>
              <a:latin typeface="Times New Roman" panose="02020603050405020304" pitchFamily="18" charset="0"/>
              <a:ea typeface="Times New Roman" panose="02020603050405020304" pitchFamily="18" charset="0"/>
            </a:endParaRPr>
          </a:p>
          <a:p>
            <a:pPr marL="274320" marR="0">
              <a:spcBef>
                <a:spcPts val="0"/>
              </a:spcBef>
              <a:spcAft>
                <a:spcPts val="0"/>
              </a:spcAft>
            </a:pPr>
            <a:r>
              <a:rPr lang="en-US" sz="1800" dirty="0">
                <a:effectLst/>
                <a:latin typeface="Footlight MT Light" panose="0204060206030A020304" pitchFamily="18" charset="0"/>
                <a:ea typeface="Times New Roman" panose="02020603050405020304" pitchFamily="18" charset="0"/>
              </a:rPr>
              <a:t>_________________________________________________________________________________</a:t>
            </a:r>
            <a:endParaRPr lang="en-US" sz="1800" dirty="0">
              <a:effectLst/>
              <a:latin typeface="Times New Roman" panose="02020603050405020304" pitchFamily="18" charset="0"/>
              <a:ea typeface="Times New Roman" panose="02020603050405020304" pitchFamily="18" charset="0"/>
            </a:endParaRPr>
          </a:p>
          <a:p>
            <a:pPr marL="274320" marR="0">
              <a:spcBef>
                <a:spcPts val="0"/>
              </a:spcBef>
              <a:spcAft>
                <a:spcPts val="0"/>
              </a:spcAft>
            </a:pPr>
            <a:r>
              <a:rPr lang="en-US" sz="1800" dirty="0">
                <a:effectLst/>
                <a:latin typeface="Footlight MT Light" panose="0204060206030A020304" pitchFamily="18" charset="0"/>
                <a:ea typeface="Times New Roman" panose="02020603050405020304" pitchFamily="18" charset="0"/>
              </a:rPr>
              <a:t>_________________________________________________________________________________</a:t>
            </a:r>
            <a:endParaRPr lang="en-US" sz="1800" dirty="0">
              <a:effectLst/>
              <a:latin typeface="Times New Roman" panose="02020603050405020304" pitchFamily="18" charset="0"/>
              <a:ea typeface="Times New Roman" panose="02020603050405020304" pitchFamily="18" charset="0"/>
            </a:endParaRPr>
          </a:p>
          <a:p>
            <a:pPr marL="274320" marR="0">
              <a:spcBef>
                <a:spcPts val="0"/>
              </a:spcBef>
              <a:spcAft>
                <a:spcPts val="0"/>
              </a:spcAft>
            </a:pPr>
            <a:r>
              <a:rPr lang="en-US" sz="1800" dirty="0">
                <a:effectLst/>
                <a:latin typeface="Footlight MT Light" panose="0204060206030A020304" pitchFamily="18" charset="0"/>
                <a:ea typeface="Times New Roman" panose="02020603050405020304" pitchFamily="18" charset="0"/>
              </a:rPr>
              <a:t>_________________________________________________________________________________</a:t>
            </a:r>
            <a:endParaRPr lang="en-US" sz="1800" dirty="0">
              <a:effectLst/>
              <a:latin typeface="Times New Roman" panose="02020603050405020304" pitchFamily="18" charset="0"/>
              <a:ea typeface="Times New Roman" panose="02020603050405020304" pitchFamily="18" charset="0"/>
            </a:endParaRPr>
          </a:p>
          <a:p>
            <a:pPr marL="274320" marR="0">
              <a:spcBef>
                <a:spcPts val="0"/>
              </a:spcBef>
              <a:spcAft>
                <a:spcPts val="0"/>
              </a:spcAft>
            </a:pPr>
            <a:r>
              <a:rPr lang="en-US" sz="1800" dirty="0">
                <a:effectLst/>
                <a:latin typeface="Footlight MT Light" panose="0204060206030A020304" pitchFamily="18" charset="0"/>
                <a:ea typeface="Times New Roman" panose="02020603050405020304" pitchFamily="18" charset="0"/>
              </a:rPr>
              <a:t>Date resolution completed: __________________________________________________________</a:t>
            </a:r>
            <a:endParaRPr lang="en-US" sz="1800" dirty="0">
              <a:effectLst/>
              <a:latin typeface="Times New Roman" panose="02020603050405020304" pitchFamily="18" charset="0"/>
              <a:ea typeface="Times New Roman" panose="02020603050405020304" pitchFamily="18" charset="0"/>
            </a:endParaRPr>
          </a:p>
          <a:p>
            <a:pPr marL="274320" marR="0">
              <a:spcBef>
                <a:spcPts val="0"/>
              </a:spcBef>
              <a:spcAft>
                <a:spcPts val="0"/>
              </a:spcAft>
            </a:pPr>
            <a:r>
              <a:rPr lang="en-US" sz="1800" dirty="0">
                <a:effectLst/>
                <a:latin typeface="Footlight MT Light" panose="0204060206030A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274320" marR="0">
              <a:spcBef>
                <a:spcPts val="0"/>
              </a:spcBef>
              <a:spcAft>
                <a:spcPts val="0"/>
              </a:spcAft>
            </a:pPr>
            <a:r>
              <a:rPr lang="en-US" sz="1800" dirty="0">
                <a:effectLst/>
                <a:latin typeface="Footlight MT Light" panose="0204060206030A020304" pitchFamily="18" charset="0"/>
                <a:ea typeface="Times New Roman" panose="02020603050405020304" pitchFamily="18" charset="0"/>
              </a:rPr>
              <a:t>Date complainant notified of resolution:________________________________________________</a:t>
            </a:r>
            <a:endParaRPr lang="en-US" sz="1800" dirty="0">
              <a:effectLst/>
              <a:latin typeface="Times New Roman" panose="02020603050405020304" pitchFamily="18" charset="0"/>
              <a:ea typeface="Times New Roman" panose="02020603050405020304" pitchFamily="18" charset="0"/>
            </a:endParaRPr>
          </a:p>
          <a:p>
            <a:pPr marL="274320" marR="0">
              <a:spcBef>
                <a:spcPts val="0"/>
              </a:spcBef>
              <a:spcAft>
                <a:spcPts val="0"/>
              </a:spcAft>
            </a:pPr>
            <a:r>
              <a:rPr lang="en-US" sz="1800" dirty="0">
                <a:effectLst/>
                <a:latin typeface="Footlight MT Light" panose="0204060206030A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274320" marR="0">
              <a:spcBef>
                <a:spcPts val="0"/>
              </a:spcBef>
              <a:spcAft>
                <a:spcPts val="0"/>
              </a:spcAft>
            </a:pPr>
            <a:r>
              <a:rPr lang="en-US" sz="1800" dirty="0">
                <a:effectLst/>
                <a:latin typeface="Footlight MT Light" panose="0204060206030A020304" pitchFamily="18" charset="0"/>
                <a:ea typeface="Times New Roman" panose="02020603050405020304" pitchFamily="18" charset="0"/>
              </a:rPr>
              <a:t>Are there any current policies or procedures that need to be changed based on this complaint? (Prevention of future complaints)</a:t>
            </a:r>
            <a:endParaRPr lang="en-US" sz="1800" dirty="0">
              <a:effectLst/>
              <a:latin typeface="Times New Roman" panose="02020603050405020304" pitchFamily="18" charset="0"/>
              <a:ea typeface="Times New Roman" panose="02020603050405020304" pitchFamily="18" charset="0"/>
            </a:endParaRPr>
          </a:p>
          <a:p>
            <a:pPr marL="274320" marR="0">
              <a:spcBef>
                <a:spcPts val="0"/>
              </a:spcBef>
              <a:spcAft>
                <a:spcPts val="0"/>
              </a:spcAft>
            </a:pPr>
            <a:r>
              <a:rPr lang="en-US" sz="1800" dirty="0">
                <a:effectLst/>
                <a:latin typeface="Footlight MT Light" panose="0204060206030A020304" pitchFamily="18" charset="0"/>
                <a:ea typeface="Times New Roman" panose="02020603050405020304" pitchFamily="18" charset="0"/>
              </a:rPr>
              <a:t>_________________________________________________________________________________</a:t>
            </a:r>
            <a:endParaRPr lang="en-US" sz="1800" dirty="0">
              <a:effectLst/>
              <a:latin typeface="Times New Roman" panose="02020603050405020304" pitchFamily="18" charset="0"/>
              <a:ea typeface="Times New Roman" panose="02020603050405020304" pitchFamily="18" charset="0"/>
            </a:endParaRPr>
          </a:p>
          <a:p>
            <a:pPr marL="274320" marR="0">
              <a:spcBef>
                <a:spcPts val="0"/>
              </a:spcBef>
              <a:spcAft>
                <a:spcPts val="0"/>
              </a:spcAft>
            </a:pPr>
            <a:r>
              <a:rPr lang="en-US" sz="1800" dirty="0">
                <a:effectLst/>
                <a:latin typeface="Footlight MT Light" panose="0204060206030A020304" pitchFamily="18" charset="0"/>
                <a:ea typeface="Times New Roman" panose="02020603050405020304" pitchFamily="18" charset="0"/>
              </a:rPr>
              <a:t>_________________________________________________________________________________</a:t>
            </a:r>
            <a:endParaRPr lang="en-US" sz="1800" dirty="0">
              <a:effectLst/>
              <a:latin typeface="Times New Roman" panose="02020603050405020304" pitchFamily="18" charset="0"/>
              <a:ea typeface="Times New Roman" panose="02020603050405020304" pitchFamily="18" charset="0"/>
            </a:endParaRPr>
          </a:p>
          <a:p>
            <a:pPr marL="274320" marR="0">
              <a:spcBef>
                <a:spcPts val="0"/>
              </a:spcBef>
              <a:spcAft>
                <a:spcPts val="0"/>
              </a:spcAft>
            </a:pPr>
            <a:r>
              <a:rPr lang="en-US" sz="1800" dirty="0">
                <a:effectLst/>
                <a:latin typeface="Footlight MT Light" panose="0204060206030A020304" pitchFamily="18" charset="0"/>
                <a:ea typeface="Times New Roman" panose="02020603050405020304" pitchFamily="18" charset="0"/>
              </a:rPr>
              <a:t>_________________________________________________________________________________</a:t>
            </a:r>
            <a:endParaRPr lang="en-US" sz="1800" dirty="0">
              <a:effectLst/>
              <a:latin typeface="Times New Roman" panose="02020603050405020304" pitchFamily="18" charset="0"/>
              <a:ea typeface="Times New Roman" panose="02020603050405020304" pitchFamily="18" charset="0"/>
            </a:endParaRPr>
          </a:p>
          <a:p>
            <a:pPr marL="274320" marR="0">
              <a:spcBef>
                <a:spcPts val="0"/>
              </a:spcBef>
              <a:spcAft>
                <a:spcPts val="0"/>
              </a:spcAft>
            </a:pPr>
            <a:r>
              <a:rPr lang="en-US" sz="1800" b="1" dirty="0">
                <a:effectLst/>
                <a:latin typeface="Footlight MT Light" panose="0204060206030A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b="1" dirty="0">
                <a:effectLst/>
                <a:latin typeface="Footlight MT Light" panose="0204060206030A020304" pitchFamily="18" charset="0"/>
                <a:ea typeface="Times New Roman" panose="02020603050405020304" pitchFamily="18" charset="0"/>
              </a:rPr>
              <a:t>III. Resolution Follow-Up</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b="1" dirty="0">
                <a:effectLst/>
                <a:latin typeface="Footlight MT Light" panose="0204060206030A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274320" marR="0">
              <a:lnSpc>
                <a:spcPts val="1000"/>
              </a:lnSpc>
              <a:spcBef>
                <a:spcPts val="0"/>
              </a:spcBef>
              <a:spcAft>
                <a:spcPts val="0"/>
              </a:spcAft>
            </a:pPr>
            <a:r>
              <a:rPr lang="en-US" sz="1800" dirty="0">
                <a:effectLst/>
                <a:latin typeface="Footlight MT Light" panose="0204060206030A020304" pitchFamily="18" charset="0"/>
                <a:ea typeface="Times New Roman" panose="02020603050405020304" pitchFamily="18" charset="0"/>
              </a:rPr>
              <a:t>Does the potential exist for similar situations with other participants?  _____ yes  _____ no</a:t>
            </a:r>
            <a:endParaRPr lang="en-US" sz="1800" dirty="0">
              <a:effectLst/>
              <a:latin typeface="Times New Roman" panose="02020603050405020304" pitchFamily="18" charset="0"/>
              <a:ea typeface="Times New Roman" panose="02020603050405020304" pitchFamily="18" charset="0"/>
            </a:endParaRPr>
          </a:p>
          <a:p>
            <a:pPr marL="274320" marR="0">
              <a:lnSpc>
                <a:spcPts val="1000"/>
              </a:lnSpc>
              <a:spcBef>
                <a:spcPts val="0"/>
              </a:spcBef>
              <a:spcAft>
                <a:spcPts val="0"/>
              </a:spcAft>
            </a:pPr>
            <a:r>
              <a:rPr lang="en-US" sz="1800" dirty="0">
                <a:effectLst/>
                <a:latin typeface="Footlight MT Light" panose="0204060206030A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274320" marR="0">
              <a:lnSpc>
                <a:spcPts val="1000"/>
              </a:lnSpc>
              <a:spcBef>
                <a:spcPts val="0"/>
              </a:spcBef>
              <a:spcAft>
                <a:spcPts val="0"/>
              </a:spcAft>
            </a:pPr>
            <a:r>
              <a:rPr lang="en-US" sz="1800" dirty="0">
                <a:effectLst/>
                <a:latin typeface="Footlight MT Light" panose="0204060206030A020304" pitchFamily="18" charset="0"/>
                <a:ea typeface="Times New Roman" panose="02020603050405020304" pitchFamily="18" charset="0"/>
              </a:rPr>
              <a:t>Date of Participant Follow-up ______________________________________________________</a:t>
            </a:r>
            <a:endParaRPr lang="en-US" sz="1800" dirty="0">
              <a:effectLst/>
              <a:latin typeface="Times New Roman" panose="02020603050405020304" pitchFamily="18" charset="0"/>
              <a:ea typeface="Times New Roman" panose="02020603050405020304" pitchFamily="18" charset="0"/>
            </a:endParaRPr>
          </a:p>
          <a:p>
            <a:pPr marL="274320" marR="0">
              <a:lnSpc>
                <a:spcPts val="1000"/>
              </a:lnSpc>
              <a:spcBef>
                <a:spcPts val="0"/>
              </a:spcBef>
              <a:spcAft>
                <a:spcPts val="0"/>
              </a:spcAft>
            </a:pPr>
            <a:r>
              <a:rPr lang="en-US" sz="1800" dirty="0">
                <a:effectLst/>
                <a:latin typeface="Footlight MT Light" panose="0204060206030A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274320" marR="0">
              <a:lnSpc>
                <a:spcPts val="1000"/>
              </a:lnSpc>
              <a:spcBef>
                <a:spcPts val="0"/>
              </a:spcBef>
              <a:spcAft>
                <a:spcPts val="0"/>
              </a:spcAft>
            </a:pPr>
            <a:r>
              <a:rPr lang="en-US" sz="1800" dirty="0">
                <a:effectLst/>
                <a:latin typeface="Footlight MT Light" panose="0204060206030A020304" pitchFamily="18" charset="0"/>
                <a:ea typeface="Times New Roman" panose="02020603050405020304" pitchFamily="18" charset="0"/>
              </a:rPr>
              <a:t>Is there a need for further action to achieve participant satisfaction with resolution? _____ yes  _____ no</a:t>
            </a:r>
            <a:endParaRPr lang="en-US" sz="1800" dirty="0">
              <a:effectLst/>
              <a:latin typeface="Times New Roman" panose="02020603050405020304" pitchFamily="18" charset="0"/>
              <a:ea typeface="Times New Roman" panose="02020603050405020304" pitchFamily="18" charset="0"/>
            </a:endParaRPr>
          </a:p>
          <a:p>
            <a:pPr marL="0" marR="0">
              <a:lnSpc>
                <a:spcPts val="1000"/>
              </a:lnSpc>
              <a:spcBef>
                <a:spcPts val="0"/>
              </a:spcBef>
              <a:spcAft>
                <a:spcPts val="0"/>
              </a:spcAft>
            </a:pPr>
            <a:r>
              <a:rPr lang="en-US" sz="1800" dirty="0">
                <a:effectLst/>
                <a:latin typeface="Footlight MT Light" panose="0204060206030A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a:lnSpc>
                <a:spcPts val="1000"/>
              </a:lnSpc>
              <a:spcBef>
                <a:spcPts val="0"/>
              </a:spcBef>
              <a:spcAft>
                <a:spcPts val="0"/>
              </a:spcAft>
            </a:pPr>
            <a:r>
              <a:rPr lang="en-US" sz="1800" dirty="0">
                <a:effectLst/>
                <a:latin typeface="Footlight MT Light" panose="0204060206030A020304" pitchFamily="18" charset="0"/>
                <a:ea typeface="Times New Roman" panose="02020603050405020304" pitchFamily="18" charset="0"/>
              </a:rPr>
              <a:t>	If yes, action required _______________________________________________________________</a:t>
            </a:r>
            <a:endParaRPr lang="en-US" sz="1800" dirty="0">
              <a:effectLst/>
              <a:latin typeface="Times New Roman" panose="02020603050405020304" pitchFamily="18" charset="0"/>
              <a:ea typeface="Times New Roman" panose="02020603050405020304" pitchFamily="18" charset="0"/>
            </a:endParaRPr>
          </a:p>
          <a:p>
            <a:pPr marL="274320" marR="0">
              <a:lnSpc>
                <a:spcPts val="1000"/>
              </a:lnSpc>
              <a:spcBef>
                <a:spcPts val="0"/>
              </a:spcBef>
              <a:spcAft>
                <a:spcPts val="0"/>
              </a:spcAft>
            </a:pPr>
            <a:r>
              <a:rPr lang="en-US" sz="1800" dirty="0">
                <a:effectLst/>
                <a:latin typeface="Footlight MT Light" panose="0204060206030A020304" pitchFamily="18" charset="0"/>
                <a:ea typeface="Times New Roman" panose="02020603050405020304" pitchFamily="18" charset="0"/>
              </a:rPr>
              <a:t>_________________________________________________________________________________</a:t>
            </a:r>
            <a:endParaRPr lang="en-US" sz="1800" dirty="0">
              <a:effectLst/>
              <a:latin typeface="Times New Roman" panose="02020603050405020304" pitchFamily="18" charset="0"/>
              <a:ea typeface="Times New Roman" panose="02020603050405020304" pitchFamily="18" charset="0"/>
            </a:endParaRPr>
          </a:p>
          <a:p>
            <a:pPr marL="274320" marR="0">
              <a:lnSpc>
                <a:spcPts val="1000"/>
              </a:lnSpc>
              <a:spcBef>
                <a:spcPts val="0"/>
              </a:spcBef>
              <a:spcAft>
                <a:spcPts val="0"/>
              </a:spcAft>
            </a:pPr>
            <a:r>
              <a:rPr lang="en-US" sz="1800" dirty="0">
                <a:effectLst/>
                <a:latin typeface="Footlight MT Light" panose="0204060206030A020304" pitchFamily="18" charset="0"/>
                <a:ea typeface="Times New Roman" panose="02020603050405020304" pitchFamily="18" charset="0"/>
              </a:rPr>
              <a:t>_________________________________________________________________________________</a:t>
            </a:r>
            <a:endParaRPr lang="en-US" sz="1800" dirty="0">
              <a:effectLst/>
              <a:latin typeface="Times New Roman" panose="02020603050405020304" pitchFamily="18" charset="0"/>
              <a:ea typeface="Times New Roman" panose="02020603050405020304" pitchFamily="18" charset="0"/>
            </a:endParaRPr>
          </a:p>
          <a:p>
            <a:pPr marL="0" marR="0">
              <a:lnSpc>
                <a:spcPts val="1000"/>
              </a:lnSpc>
              <a:spcBef>
                <a:spcPts val="0"/>
              </a:spcBef>
              <a:spcAft>
                <a:spcPts val="0"/>
              </a:spcAft>
            </a:pPr>
            <a:r>
              <a:rPr lang="en-US" sz="1800" dirty="0">
                <a:effectLst/>
                <a:latin typeface="Footlight MT Light" panose="0204060206030A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a:lnSpc>
                <a:spcPts val="1000"/>
              </a:lnSpc>
              <a:spcBef>
                <a:spcPts val="0"/>
              </a:spcBef>
              <a:spcAft>
                <a:spcPts val="0"/>
              </a:spcAft>
            </a:pPr>
            <a:r>
              <a:rPr lang="en-US" sz="1800" dirty="0">
                <a:effectLst/>
                <a:latin typeface="Footlight MT Light" panose="0204060206030A020304" pitchFamily="18" charset="0"/>
                <a:ea typeface="Times New Roman" panose="02020603050405020304" pitchFamily="18" charset="0"/>
              </a:rPr>
              <a:t>	Deadline for resolution procedural changes _____________________________________________</a:t>
            </a:r>
            <a:endParaRPr lang="en-US" sz="1800" dirty="0">
              <a:effectLst/>
              <a:latin typeface="Times New Roman" panose="02020603050405020304" pitchFamily="18" charset="0"/>
              <a:ea typeface="Times New Roman" panose="02020603050405020304" pitchFamily="18" charset="0"/>
            </a:endParaRPr>
          </a:p>
          <a:p>
            <a:pPr marL="0" marR="0">
              <a:lnSpc>
                <a:spcPts val="1000"/>
              </a:lnSpc>
              <a:spcBef>
                <a:spcPts val="0"/>
              </a:spcBef>
              <a:spcAft>
                <a:spcPts val="0"/>
              </a:spcAft>
            </a:pPr>
            <a:r>
              <a:rPr lang="en-US" sz="1800" dirty="0">
                <a:effectLst/>
                <a:latin typeface="Footlight MT Light" panose="0204060206030A020304" pitchFamily="18" charset="0"/>
                <a:ea typeface="Times New Roman" panose="02020603050405020304" pitchFamily="18" charset="0"/>
              </a:rPr>
              <a:t>	(deadline is 30 business days following date of resolution)</a:t>
            </a:r>
            <a:endParaRPr lang="en-US" sz="1800" dirty="0">
              <a:effectLst/>
              <a:latin typeface="Times New Roman" panose="02020603050405020304" pitchFamily="18" charset="0"/>
              <a:ea typeface="Times New Roman" panose="02020603050405020304" pitchFamily="18" charset="0"/>
            </a:endParaRPr>
          </a:p>
          <a:p>
            <a:pPr marL="0" marR="0">
              <a:lnSpc>
                <a:spcPts val="1000"/>
              </a:lnSpc>
              <a:spcBef>
                <a:spcPts val="0"/>
              </a:spcBef>
              <a:spcAft>
                <a:spcPts val="0"/>
              </a:spcAft>
            </a:pPr>
            <a:r>
              <a:rPr lang="en-US" sz="1800" dirty="0">
                <a:effectLst/>
                <a:latin typeface="Footlight MT Light" panose="0204060206030A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a:lnSpc>
                <a:spcPts val="1000"/>
              </a:lnSpc>
              <a:spcBef>
                <a:spcPts val="0"/>
              </a:spcBef>
              <a:spcAft>
                <a:spcPts val="0"/>
              </a:spcAft>
            </a:pPr>
            <a:r>
              <a:rPr lang="en-US" sz="1800" dirty="0">
                <a:effectLst/>
                <a:latin typeface="Footlight MT Light" panose="0204060206030A020304" pitchFamily="18" charset="0"/>
                <a:ea typeface="Times New Roman" panose="02020603050405020304" pitchFamily="18" charset="0"/>
              </a:rPr>
              <a:t>	Date Complaint Closed ______________________________________________________________</a:t>
            </a: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921673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1C217-9339-4C57-9E15-59936158B4DA}"/>
              </a:ext>
            </a:extLst>
          </p:cNvPr>
          <p:cNvSpPr>
            <a:spLocks noGrp="1"/>
          </p:cNvSpPr>
          <p:nvPr>
            <p:ph type="title"/>
          </p:nvPr>
        </p:nvSpPr>
        <p:spPr/>
        <p:txBody>
          <a:bodyPr/>
          <a:lstStyle/>
          <a:p>
            <a:r>
              <a:rPr lang="en-US" dirty="0"/>
              <a:t>Attendance Policy</a:t>
            </a:r>
          </a:p>
        </p:txBody>
      </p:sp>
      <p:sp>
        <p:nvSpPr>
          <p:cNvPr id="3" name="Content Placeholder 2">
            <a:extLst>
              <a:ext uri="{FF2B5EF4-FFF2-40B4-BE49-F238E27FC236}">
                <a16:creationId xmlns:a16="http://schemas.microsoft.com/office/drawing/2014/main" id="{2502DD1D-641E-4BA5-8CB5-449B06FA2AA7}"/>
              </a:ext>
            </a:extLst>
          </p:cNvPr>
          <p:cNvSpPr>
            <a:spLocks noGrp="1"/>
          </p:cNvSpPr>
          <p:nvPr>
            <p:ph idx="1"/>
          </p:nvPr>
        </p:nvSpPr>
        <p:spPr>
          <a:xfrm>
            <a:off x="677334" y="1353313"/>
            <a:ext cx="8596668" cy="4688050"/>
          </a:xfrm>
        </p:spPr>
        <p:txBody>
          <a:bodyPr>
            <a:noAutofit/>
          </a:bodyPr>
          <a:lstStyle/>
          <a:p>
            <a:pPr marL="0" indent="0">
              <a:buNone/>
            </a:pPr>
            <a:r>
              <a:rPr lang="en-US" sz="1600" b="1" dirty="0">
                <a:ea typeface="+mn-lt"/>
                <a:cs typeface="+mn-lt"/>
              </a:rPr>
              <a:t>Amplified Home Health Care recognizes that in order to effectively complete the requirements of each position and meet the consumer’s expected level of service, regular attendance and punctuality is essential. The following guidelines are intended to ensure a consistent and fair approach to attendance issues.</a:t>
            </a:r>
          </a:p>
          <a:p>
            <a:pPr marL="0">
              <a:spcBef>
                <a:spcPts val="0"/>
              </a:spcBef>
            </a:pPr>
            <a:endParaRPr lang="en-US" sz="1600" dirty="0">
              <a:ea typeface="+mn-lt"/>
              <a:cs typeface="+mn-lt"/>
            </a:endParaRPr>
          </a:p>
          <a:p>
            <a:pPr marL="0" indent="0">
              <a:buNone/>
            </a:pPr>
            <a:r>
              <a:rPr lang="en-US" sz="1600" b="1" u="sng" dirty="0">
                <a:ea typeface="+mn-lt"/>
                <a:cs typeface="+mn-lt"/>
              </a:rPr>
              <a:t>EVV</a:t>
            </a:r>
            <a:endParaRPr lang="en-US" sz="1600" dirty="0">
              <a:ea typeface="+mn-lt"/>
              <a:cs typeface="+mn-lt"/>
            </a:endParaRPr>
          </a:p>
          <a:p>
            <a:r>
              <a:rPr lang="en-US" sz="1600" dirty="0">
                <a:ea typeface="+mn-lt"/>
                <a:cs typeface="+mn-lt"/>
              </a:rPr>
              <a:t>Reporting to work requires verification through HHA EXCHANGE Electronic Visit Verification System.  All Health workers reporting to a participant’s home must clock in using the </a:t>
            </a:r>
            <a:r>
              <a:rPr lang="en-US" sz="1600" dirty="0">
                <a:highlight>
                  <a:srgbClr val="FFFF00"/>
                </a:highlight>
                <a:ea typeface="+mn-lt"/>
                <a:cs typeface="+mn-lt"/>
              </a:rPr>
              <a:t>HHAEXCANGE EVV application </a:t>
            </a:r>
            <a:r>
              <a:rPr lang="en-US" sz="1600" dirty="0">
                <a:ea typeface="+mn-lt"/>
                <a:cs typeface="+mn-lt"/>
              </a:rPr>
              <a:t>or manually by phone to Clock IN and to Clock Out as verification of time worked.   Hours not logged via the HHA EXCHANGE EVV System will be subject to non-payment.   </a:t>
            </a:r>
          </a:p>
          <a:p>
            <a:pPr marL="0" indent="0">
              <a:buNone/>
            </a:pPr>
            <a:r>
              <a:rPr lang="en-US" sz="1600" b="1" u="sng" dirty="0">
                <a:ea typeface="+mn-lt"/>
                <a:cs typeface="+mn-lt"/>
              </a:rPr>
              <a:t>Absences</a:t>
            </a:r>
            <a:endParaRPr lang="en-US" sz="1600" dirty="0">
              <a:ea typeface="+mn-lt"/>
              <a:cs typeface="+mn-lt"/>
            </a:endParaRPr>
          </a:p>
          <a:p>
            <a:r>
              <a:rPr lang="en-US" sz="1600" dirty="0">
                <a:ea typeface="+mn-lt"/>
                <a:cs typeface="+mn-lt"/>
              </a:rPr>
              <a:t>An absence from work is defined as the failure of any employee to report to work when scheduled. This applies to any assignment, regular shift, or meeting. When an employee is absent </a:t>
            </a:r>
            <a:r>
              <a:rPr lang="en-US" sz="1600" b="1" dirty="0">
                <a:ea typeface="+mn-lt"/>
                <a:cs typeface="+mn-lt"/>
              </a:rPr>
              <a:t>two times in any 30-day</a:t>
            </a:r>
            <a:r>
              <a:rPr lang="en-US" sz="1600" dirty="0">
                <a:ea typeface="+mn-lt"/>
                <a:cs typeface="+mn-lt"/>
              </a:rPr>
              <a:t> calendar period it will result in a verbal warning. </a:t>
            </a:r>
            <a:r>
              <a:rPr lang="en-US" sz="1600" b="1" dirty="0">
                <a:ea typeface="+mn-lt"/>
                <a:cs typeface="+mn-lt"/>
              </a:rPr>
              <a:t>Two additional incidents within the next 30-day</a:t>
            </a:r>
            <a:r>
              <a:rPr lang="en-US" sz="1600" dirty="0">
                <a:ea typeface="+mn-lt"/>
                <a:cs typeface="+mn-lt"/>
              </a:rPr>
              <a:t> calendar period will result in a written warning. Any additional incidents within the next 60-day calendar period will result in layoff or termination of employment, pending investigation and review by management. </a:t>
            </a:r>
          </a:p>
          <a:p>
            <a:pPr marL="0" indent="0">
              <a:buNone/>
            </a:pPr>
            <a:endParaRPr lang="en-US" sz="1600" dirty="0"/>
          </a:p>
        </p:txBody>
      </p:sp>
    </p:spTree>
    <p:extLst>
      <p:ext uri="{BB962C8B-B14F-4D97-AF65-F5344CB8AC3E}">
        <p14:creationId xmlns:p14="http://schemas.microsoft.com/office/powerpoint/2010/main" val="39141966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376C99-AB0C-4A0B-ACF2-8C9B9C31331F}"/>
              </a:ext>
            </a:extLst>
          </p:cNvPr>
          <p:cNvSpPr>
            <a:spLocks noGrp="1"/>
          </p:cNvSpPr>
          <p:nvPr>
            <p:ph type="title"/>
          </p:nvPr>
        </p:nvSpPr>
        <p:spPr/>
        <p:txBody>
          <a:bodyPr/>
          <a:lstStyle/>
          <a:p>
            <a:r>
              <a:rPr lang="en-US" dirty="0"/>
              <a:t>Attendance Policy Continued</a:t>
            </a:r>
          </a:p>
        </p:txBody>
      </p:sp>
      <p:sp>
        <p:nvSpPr>
          <p:cNvPr id="3" name="Content Placeholder 2">
            <a:extLst>
              <a:ext uri="{FF2B5EF4-FFF2-40B4-BE49-F238E27FC236}">
                <a16:creationId xmlns:a16="http://schemas.microsoft.com/office/drawing/2014/main" id="{492BBDE2-6BA3-4503-AA11-E4CA075EE94C}"/>
              </a:ext>
            </a:extLst>
          </p:cNvPr>
          <p:cNvSpPr>
            <a:spLocks noGrp="1"/>
          </p:cNvSpPr>
          <p:nvPr>
            <p:ph idx="1"/>
          </p:nvPr>
        </p:nvSpPr>
        <p:spPr/>
        <p:txBody>
          <a:bodyPr>
            <a:normAutofit fontScale="85000" lnSpcReduction="20000"/>
          </a:bodyPr>
          <a:lstStyle/>
          <a:p>
            <a:pPr marL="0" indent="0">
              <a:buNone/>
            </a:pPr>
            <a:r>
              <a:rPr lang="en-US" sz="1800" b="1" u="sng" dirty="0">
                <a:ea typeface="+mn-lt"/>
                <a:cs typeface="+mn-lt"/>
              </a:rPr>
              <a:t>Tardiness</a:t>
            </a:r>
            <a:endParaRPr lang="en-US" sz="1800" dirty="0">
              <a:ea typeface="+mn-lt"/>
              <a:cs typeface="+mn-lt"/>
            </a:endParaRPr>
          </a:p>
          <a:p>
            <a:r>
              <a:rPr lang="en-US" sz="1800" dirty="0">
                <a:ea typeface="+mn-lt"/>
                <a:cs typeface="+mn-lt"/>
              </a:rPr>
              <a:t>Tardiness occurs when an employee is not present, and ready to begin working at their scheduled time. Tardiness also occurs when an employee leaves work prior to the end of his or her scheduled shift without prior approval. An employee who is tardy as often as once a week or more, this is </a:t>
            </a:r>
            <a:r>
              <a:rPr lang="en-US" sz="1800" b="1" dirty="0">
                <a:ea typeface="+mn-lt"/>
                <a:cs typeface="+mn-lt"/>
              </a:rPr>
              <a:t>considered a pattern of behavior.</a:t>
            </a:r>
            <a:r>
              <a:rPr lang="en-US" sz="1800" dirty="0">
                <a:ea typeface="+mn-lt"/>
                <a:cs typeface="+mn-lt"/>
              </a:rPr>
              <a:t> When a pattern of tardiness is observed the result will be a verbal warning. When an employee is tardy within the next 30-day calendar period following a verbal warning it will result in a written warning. The continuation of a tardiness behavior following a written warning will result in layoff or termination of employment, pending investigation and review by management. Tardiness of more than two hours is considered an absence for the purpose of the disciplinary action (see absences).</a:t>
            </a:r>
          </a:p>
          <a:p>
            <a:endParaRPr lang="en-US" sz="1800" dirty="0">
              <a:ea typeface="+mn-lt"/>
              <a:cs typeface="+mn-lt"/>
            </a:endParaRPr>
          </a:p>
          <a:p>
            <a:pPr marL="0" indent="0">
              <a:buNone/>
            </a:pPr>
            <a:r>
              <a:rPr lang="en-US" sz="1800" b="1" u="sng" dirty="0">
                <a:ea typeface="+mn-lt"/>
                <a:cs typeface="+mn-lt"/>
              </a:rPr>
              <a:t>No Call/No Show</a:t>
            </a:r>
            <a:endParaRPr lang="en-US" sz="1800" dirty="0">
              <a:ea typeface="+mn-lt"/>
              <a:cs typeface="+mn-lt"/>
            </a:endParaRPr>
          </a:p>
          <a:p>
            <a:r>
              <a:rPr lang="en-US" sz="1800" dirty="0">
                <a:ea typeface="+mn-lt"/>
                <a:cs typeface="+mn-lt"/>
              </a:rPr>
              <a:t>Employees must report his or her absence each day, failure to do so is considered a no call/no show. Any employee who has a no call/no show for two (2) consecutive workdays is voluntarily terminating his or her employment.</a:t>
            </a:r>
          </a:p>
          <a:p>
            <a:endParaRPr lang="en-US" dirty="0"/>
          </a:p>
        </p:txBody>
      </p:sp>
    </p:spTree>
    <p:extLst>
      <p:ext uri="{BB962C8B-B14F-4D97-AF65-F5344CB8AC3E}">
        <p14:creationId xmlns:p14="http://schemas.microsoft.com/office/powerpoint/2010/main" val="41137527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EBEB4-7C23-47EB-AA46-BF7E85565AB3}"/>
              </a:ext>
            </a:extLst>
          </p:cNvPr>
          <p:cNvSpPr>
            <a:spLocks noGrp="1"/>
          </p:cNvSpPr>
          <p:nvPr>
            <p:ph type="title"/>
          </p:nvPr>
        </p:nvSpPr>
        <p:spPr/>
        <p:txBody>
          <a:bodyPr/>
          <a:lstStyle/>
          <a:p>
            <a:r>
              <a:rPr lang="en-US" dirty="0"/>
              <a:t>Layoff Policy</a:t>
            </a:r>
          </a:p>
        </p:txBody>
      </p:sp>
      <p:sp>
        <p:nvSpPr>
          <p:cNvPr id="3" name="Content Placeholder 2">
            <a:extLst>
              <a:ext uri="{FF2B5EF4-FFF2-40B4-BE49-F238E27FC236}">
                <a16:creationId xmlns:a16="http://schemas.microsoft.com/office/drawing/2014/main" id="{271ED9C7-43C9-4642-A0F8-7529ABB56D23}"/>
              </a:ext>
            </a:extLst>
          </p:cNvPr>
          <p:cNvSpPr>
            <a:spLocks noGrp="1"/>
          </p:cNvSpPr>
          <p:nvPr>
            <p:ph idx="1"/>
          </p:nvPr>
        </p:nvSpPr>
        <p:spPr/>
        <p:txBody>
          <a:bodyPr>
            <a:normAutofit fontScale="92500" lnSpcReduction="20000"/>
          </a:bodyPr>
          <a:lstStyle/>
          <a:p>
            <a:pPr marL="0" indent="0" algn="just">
              <a:buNone/>
            </a:pPr>
            <a:r>
              <a:rPr lang="en-US" dirty="0">
                <a:ea typeface="+mn-lt"/>
                <a:cs typeface="+mn-lt"/>
              </a:rPr>
              <a:t>Employees will be selected for layoff at the sole discretion of the company based on the following criteria:</a:t>
            </a:r>
          </a:p>
          <a:p>
            <a:pPr algn="just">
              <a:lnSpc>
                <a:spcPct val="100000"/>
              </a:lnSpc>
              <a:spcBef>
                <a:spcPts val="500"/>
              </a:spcBef>
              <a:spcAft>
                <a:spcPts val="200"/>
              </a:spcAft>
              <a:buFont typeface="Courier New" panose="020B0604020202020204" pitchFamily="34" charset="0"/>
              <a:buChar char="o"/>
            </a:pPr>
            <a:r>
              <a:rPr lang="en-US" b="1" dirty="0">
                <a:ea typeface="+mn-lt"/>
                <a:cs typeface="+mn-lt"/>
              </a:rPr>
              <a:t>Demonstrated current and past performance – Employees who exhibit minimal work ethic, insubordination, or unruly actions may be considered for layoff as an alternative to disciplinary processes.</a:t>
            </a:r>
          </a:p>
          <a:p>
            <a:pPr>
              <a:buFont typeface="Courier New" panose="020B0604020202020204" pitchFamily="34" charset="0"/>
              <a:buChar char="o"/>
            </a:pPr>
            <a:endParaRPr lang="en-US" sz="2000" b="1" dirty="0"/>
          </a:p>
          <a:p>
            <a:pPr marL="285750" indent="-285750">
              <a:buFont typeface="Courier New" panose="020B0604020202020204" pitchFamily="34" charset="0"/>
              <a:buChar char="o"/>
            </a:pPr>
            <a:r>
              <a:rPr lang="en-US" dirty="0">
                <a:ea typeface="+mn-lt"/>
                <a:cs typeface="+mn-lt"/>
              </a:rPr>
              <a:t>Employees who are laid off will be maintained on a recall list for </a:t>
            </a:r>
            <a:r>
              <a:rPr lang="en-US" b="1" dirty="0">
                <a:ea typeface="+mn-lt"/>
                <a:cs typeface="+mn-lt"/>
              </a:rPr>
              <a:t>six months</a:t>
            </a:r>
            <a:r>
              <a:rPr lang="en-US" dirty="0">
                <a:ea typeface="+mn-lt"/>
                <a:cs typeface="+mn-lt"/>
              </a:rPr>
              <a:t> or until management determines the layoff is permanent,</a:t>
            </a:r>
            <a:endParaRPr lang="en-US" dirty="0"/>
          </a:p>
          <a:p>
            <a:pPr marL="285750" indent="-285750">
              <a:buFont typeface="Courier New" panose="020B0604020202020204" pitchFamily="34" charset="0"/>
              <a:buChar char="o"/>
            </a:pPr>
            <a:r>
              <a:rPr lang="en-US" dirty="0">
                <a:ea typeface="+mn-lt"/>
                <a:cs typeface="+mn-lt"/>
              </a:rPr>
              <a:t>Removal from the recall list terminates all job rights the employee may have. While on the recall list, employees should report to the HR department if they become unavailable for recall. </a:t>
            </a:r>
          </a:p>
          <a:p>
            <a:pPr marL="285750" indent="-285750">
              <a:buFont typeface="Courier New" panose="020B0604020202020204" pitchFamily="34" charset="0"/>
              <a:buChar char="o"/>
            </a:pPr>
            <a:r>
              <a:rPr lang="en-US" dirty="0">
                <a:ea typeface="+mn-lt"/>
                <a:cs typeface="+mn-lt"/>
              </a:rPr>
              <a:t>Employees will be recalled according to the needs of the AMPLIFIED HOME HEALTH CARE their classification and their ability to perform the job. Notice of recall will be sent by registered mail, return receipt requested, to the current home address on record with the HR department.</a:t>
            </a:r>
          </a:p>
          <a:p>
            <a:endParaRPr lang="en-US" dirty="0"/>
          </a:p>
        </p:txBody>
      </p:sp>
    </p:spTree>
    <p:extLst>
      <p:ext uri="{BB962C8B-B14F-4D97-AF65-F5344CB8AC3E}">
        <p14:creationId xmlns:p14="http://schemas.microsoft.com/office/powerpoint/2010/main" val="32867996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7344E-F473-46BC-BC15-2DE868504A2E}"/>
              </a:ext>
            </a:extLst>
          </p:cNvPr>
          <p:cNvSpPr>
            <a:spLocks noGrp="1"/>
          </p:cNvSpPr>
          <p:nvPr>
            <p:ph type="title"/>
          </p:nvPr>
        </p:nvSpPr>
        <p:spPr/>
        <p:txBody>
          <a:bodyPr/>
          <a:lstStyle/>
          <a:p>
            <a:r>
              <a:rPr lang="en-US" b="1" dirty="0"/>
              <a:t>Organizational Structure</a:t>
            </a:r>
          </a:p>
        </p:txBody>
      </p:sp>
      <p:grpSp>
        <p:nvGrpSpPr>
          <p:cNvPr id="4" name="Group 3">
            <a:extLst>
              <a:ext uri="{FF2B5EF4-FFF2-40B4-BE49-F238E27FC236}">
                <a16:creationId xmlns:a16="http://schemas.microsoft.com/office/drawing/2014/main" id="{CE3AB483-07DE-49DD-BCA8-B52BEE255DE5}"/>
              </a:ext>
            </a:extLst>
          </p:cNvPr>
          <p:cNvGrpSpPr/>
          <p:nvPr/>
        </p:nvGrpSpPr>
        <p:grpSpPr>
          <a:xfrm>
            <a:off x="175749" y="1500536"/>
            <a:ext cx="1589328" cy="4540826"/>
            <a:chOff x="8613" y="-1"/>
            <a:chExt cx="1589328" cy="4540826"/>
          </a:xfrm>
        </p:grpSpPr>
        <p:sp>
          <p:nvSpPr>
            <p:cNvPr id="23" name="Flowchart: Manual Operation 22">
              <a:extLst>
                <a:ext uri="{FF2B5EF4-FFF2-40B4-BE49-F238E27FC236}">
                  <a16:creationId xmlns:a16="http://schemas.microsoft.com/office/drawing/2014/main" id="{2C0798D5-A8D2-4561-89DC-4A2E10E162F5}"/>
                </a:ext>
              </a:extLst>
            </p:cNvPr>
            <p:cNvSpPr/>
            <p:nvPr/>
          </p:nvSpPr>
          <p:spPr>
            <a:xfrm rot="16200000">
              <a:off x="-1467136" y="1475748"/>
              <a:ext cx="4540826" cy="1589328"/>
            </a:xfrm>
            <a:prstGeom prst="flowChartManualOperation">
              <a:avLst/>
            </a:prstGeom>
            <a:solidFill>
              <a:srgbClr val="45B0A8">
                <a:hueOff val="0"/>
                <a:satOff val="0"/>
                <a:lumOff val="0"/>
                <a:alphaOff val="0"/>
              </a:srgbClr>
            </a:solidFill>
            <a:ln w="12700" cap="flat" cmpd="sng" algn="ctr">
              <a:solidFill>
                <a:srgbClr val="FFFFFF">
                  <a:hueOff val="0"/>
                  <a:satOff val="0"/>
                  <a:lumOff val="0"/>
                  <a:alphaOff val="0"/>
                </a:srgbClr>
              </a:solidFill>
              <a:prstDash val="solid"/>
              <a:miter lim="800000"/>
            </a:ln>
            <a:effectLst/>
          </p:spPr>
        </p:sp>
        <p:sp>
          <p:nvSpPr>
            <p:cNvPr id="24" name="Flowchart: Manual Operation 4">
              <a:extLst>
                <a:ext uri="{FF2B5EF4-FFF2-40B4-BE49-F238E27FC236}">
                  <a16:creationId xmlns:a16="http://schemas.microsoft.com/office/drawing/2014/main" id="{A2D643C5-6097-4763-A97A-0B95668F7438}"/>
                </a:ext>
              </a:extLst>
            </p:cNvPr>
            <p:cNvSpPr txBox="1"/>
            <p:nvPr/>
          </p:nvSpPr>
          <p:spPr>
            <a:xfrm rot="21600000">
              <a:off x="8613" y="908164"/>
              <a:ext cx="1589328" cy="2724496"/>
            </a:xfrm>
            <a:prstGeom prst="rect">
              <a:avLst/>
            </a:prstGeom>
            <a:noFill/>
            <a:ln>
              <a:noFill/>
            </a:ln>
            <a:effectLst/>
          </p:spPr>
          <p:txBody>
            <a:bodyPr spcFirstLastPara="0" vert="horz" wrap="square" lIns="69850" tIns="0" rIns="69765" bIns="0" numCol="1" spcCol="1270" anchor="t" anchorCtr="0">
              <a:noAutofit/>
            </a:bodyPr>
            <a:lstStyle/>
            <a:p>
              <a:pPr marL="0" marR="0" lvl="0" indent="0" algn="l" defTabSz="488950" eaLnBrk="1" fontAlgn="auto" latinLnBrk="0" hangingPunct="1">
                <a:lnSpc>
                  <a:spcPct val="90000"/>
                </a:lnSpc>
                <a:spcBef>
                  <a:spcPct val="0"/>
                </a:spcBef>
                <a:spcAft>
                  <a:spcPct val="35000"/>
                </a:spcAft>
                <a:buClrTx/>
                <a:buSzTx/>
                <a:buFontTx/>
                <a:buNone/>
                <a:tabLst/>
                <a:defRPr/>
              </a:pPr>
              <a:r>
                <a:rPr kumimoji="0" lang="en-US" sz="1100" b="1" i="0" u="none" strike="noStrike" kern="1200" cap="none" spc="0" normalizeH="0" baseline="0" noProof="0">
                  <a:ln>
                    <a:noFill/>
                  </a:ln>
                  <a:solidFill>
                    <a:srgbClr val="FFFFFF"/>
                  </a:solidFill>
                  <a:effectLst/>
                  <a:uLnTx/>
                  <a:uFillTx/>
                  <a:latin typeface="Gill Sans Nova"/>
                  <a:ea typeface="+mn-ea"/>
                  <a:cs typeface="+mn-cs"/>
                </a:rPr>
                <a:t>Administrator</a:t>
              </a:r>
              <a:endParaRPr kumimoji="0" lang="en-US" sz="1100" b="0" i="0" u="none" strike="noStrike" kern="1200" cap="none" spc="0" normalizeH="0" baseline="0" noProof="0">
                <a:ln>
                  <a:noFill/>
                </a:ln>
                <a:solidFill>
                  <a:srgbClr val="FFFFFF"/>
                </a:solidFill>
                <a:effectLst/>
                <a:uLnTx/>
                <a:uFillTx/>
                <a:latin typeface="Gill Sans Nova"/>
                <a:ea typeface="+mn-ea"/>
                <a:cs typeface="+mn-cs"/>
              </a:endParaRPr>
            </a:p>
            <a:p>
              <a:pPr marL="57150" marR="0" lvl="1" indent="-57150" algn="l" defTabSz="400050" rtl="0" eaLnBrk="1" fontAlgn="auto" latinLnBrk="0" hangingPunct="1">
                <a:lnSpc>
                  <a:spcPct val="90000"/>
                </a:lnSpc>
                <a:spcBef>
                  <a:spcPct val="0"/>
                </a:spcBef>
                <a:spcAft>
                  <a:spcPct val="15000"/>
                </a:spcAft>
                <a:buClrTx/>
                <a:buSzTx/>
                <a:buFontTx/>
                <a:buChar char="•"/>
                <a:tabLst/>
                <a:defRPr/>
              </a:pPr>
              <a:r>
                <a:rPr kumimoji="0" lang="en-US" sz="900" b="0" i="0" u="none" strike="noStrike" kern="1200" cap="none" spc="0" normalizeH="0" baseline="0" noProof="0">
                  <a:ln>
                    <a:noFill/>
                  </a:ln>
                  <a:solidFill>
                    <a:srgbClr val="FFFFFF"/>
                  </a:solidFill>
                  <a:effectLst/>
                  <a:uLnTx/>
                  <a:uFillTx/>
                  <a:latin typeface="Gill Sans Nova"/>
                  <a:ea typeface="+mn-ea"/>
                  <a:cs typeface="+mn-cs"/>
                </a:rPr>
                <a:t>Responsibility includes overseeing the day-to-day operation of our Home Care Agency.</a:t>
              </a:r>
            </a:p>
            <a:p>
              <a:pPr marL="57150" marR="0" lvl="1" indent="-57150" algn="l" defTabSz="400050" rtl="0" eaLnBrk="1" fontAlgn="auto" latinLnBrk="0" hangingPunct="1">
                <a:lnSpc>
                  <a:spcPct val="90000"/>
                </a:lnSpc>
                <a:spcBef>
                  <a:spcPct val="0"/>
                </a:spcBef>
                <a:spcAft>
                  <a:spcPct val="15000"/>
                </a:spcAft>
                <a:buClrTx/>
                <a:buSzTx/>
                <a:buFontTx/>
                <a:buChar char="•"/>
                <a:tabLst/>
                <a:defRPr/>
              </a:pPr>
              <a:r>
                <a:rPr kumimoji="0" lang="en-US" sz="900" b="0" i="0" u="none" strike="noStrike" kern="1200" cap="none" spc="0" normalizeH="0" baseline="0" noProof="0">
                  <a:ln>
                    <a:noFill/>
                  </a:ln>
                  <a:solidFill>
                    <a:srgbClr val="FFFFFF"/>
                  </a:solidFill>
                  <a:effectLst/>
                  <a:uLnTx/>
                  <a:uFillTx/>
                  <a:latin typeface="Gill Sans Nova"/>
                  <a:ea typeface="+mn-ea"/>
                  <a:cs typeface="+mn-cs"/>
                </a:rPr>
                <a:t>Manages and maintains the protocols that ensure that the members of the organization operate according to authorized personnel policies and procedures that fully conform to current laws and regulations.</a:t>
              </a:r>
            </a:p>
          </p:txBody>
        </p:sp>
      </p:grpSp>
      <p:grpSp>
        <p:nvGrpSpPr>
          <p:cNvPr id="5" name="Group 4">
            <a:extLst>
              <a:ext uri="{FF2B5EF4-FFF2-40B4-BE49-F238E27FC236}">
                <a16:creationId xmlns:a16="http://schemas.microsoft.com/office/drawing/2014/main" id="{D631758D-8420-4F01-ACE7-AD9F413BF815}"/>
              </a:ext>
            </a:extLst>
          </p:cNvPr>
          <p:cNvGrpSpPr/>
          <p:nvPr/>
        </p:nvGrpSpPr>
        <p:grpSpPr>
          <a:xfrm>
            <a:off x="1884277" y="1500536"/>
            <a:ext cx="1589328" cy="4540826"/>
            <a:chOff x="1717141" y="-1"/>
            <a:chExt cx="1589328" cy="4540826"/>
          </a:xfrm>
        </p:grpSpPr>
        <p:sp>
          <p:nvSpPr>
            <p:cNvPr id="21" name="Flowchart: Manual Operation 20">
              <a:extLst>
                <a:ext uri="{FF2B5EF4-FFF2-40B4-BE49-F238E27FC236}">
                  <a16:creationId xmlns:a16="http://schemas.microsoft.com/office/drawing/2014/main" id="{BA36CB47-C02F-4E14-A31B-A9E5C048B441}"/>
                </a:ext>
              </a:extLst>
            </p:cNvPr>
            <p:cNvSpPr/>
            <p:nvPr/>
          </p:nvSpPr>
          <p:spPr>
            <a:xfrm rot="16200000">
              <a:off x="241392" y="1475748"/>
              <a:ext cx="4540826" cy="1589328"/>
            </a:xfrm>
            <a:prstGeom prst="flowChartManualOperation">
              <a:avLst/>
            </a:prstGeom>
            <a:solidFill>
              <a:srgbClr val="45B0A8">
                <a:hueOff val="0"/>
                <a:satOff val="0"/>
                <a:lumOff val="0"/>
                <a:alphaOff val="0"/>
              </a:srgbClr>
            </a:solidFill>
            <a:ln w="12700" cap="flat" cmpd="sng" algn="ctr">
              <a:solidFill>
                <a:srgbClr val="FFFFFF">
                  <a:hueOff val="0"/>
                  <a:satOff val="0"/>
                  <a:lumOff val="0"/>
                  <a:alphaOff val="0"/>
                </a:srgbClr>
              </a:solidFill>
              <a:prstDash val="solid"/>
              <a:miter lim="800000"/>
            </a:ln>
            <a:effectLst/>
          </p:spPr>
        </p:sp>
        <p:sp>
          <p:nvSpPr>
            <p:cNvPr id="22" name="Flowchart: Manual Operation 6">
              <a:extLst>
                <a:ext uri="{FF2B5EF4-FFF2-40B4-BE49-F238E27FC236}">
                  <a16:creationId xmlns:a16="http://schemas.microsoft.com/office/drawing/2014/main" id="{C00C42CD-6CB0-4805-BD57-98E39C2D435D}"/>
                </a:ext>
              </a:extLst>
            </p:cNvPr>
            <p:cNvSpPr txBox="1"/>
            <p:nvPr/>
          </p:nvSpPr>
          <p:spPr>
            <a:xfrm rot="21600000">
              <a:off x="1717141" y="908164"/>
              <a:ext cx="1589328" cy="2724496"/>
            </a:xfrm>
            <a:prstGeom prst="rect">
              <a:avLst/>
            </a:prstGeom>
            <a:noFill/>
            <a:ln>
              <a:noFill/>
            </a:ln>
            <a:effectLst/>
          </p:spPr>
          <p:txBody>
            <a:bodyPr spcFirstLastPara="0" vert="horz" wrap="square" lIns="69850" tIns="0" rIns="69765" bIns="0" numCol="1" spcCol="1270" anchor="t" anchorCtr="0">
              <a:noAutofit/>
            </a:bodyPr>
            <a:lstStyle/>
            <a:p>
              <a:pPr marL="0" marR="0" lvl="0" indent="0" algn="l" defTabSz="488950" rtl="0" eaLnBrk="1" fontAlgn="auto" latinLnBrk="0" hangingPunct="1">
                <a:lnSpc>
                  <a:spcPct val="90000"/>
                </a:lnSpc>
                <a:spcBef>
                  <a:spcPct val="0"/>
                </a:spcBef>
                <a:spcAft>
                  <a:spcPct val="35000"/>
                </a:spcAft>
                <a:buClrTx/>
                <a:buSzTx/>
                <a:buFontTx/>
                <a:buNone/>
                <a:tabLst/>
                <a:defRPr/>
              </a:pPr>
              <a:r>
                <a:rPr kumimoji="0" lang="en-US" sz="1100" b="1" i="0" u="none" strike="noStrike" kern="1200" cap="none" spc="0" normalizeH="0" baseline="0" noProof="0">
                  <a:ln>
                    <a:noFill/>
                  </a:ln>
                  <a:solidFill>
                    <a:srgbClr val="FFFFFF"/>
                  </a:solidFill>
                  <a:effectLst/>
                  <a:uLnTx/>
                  <a:uFillTx/>
                  <a:latin typeface="Gill Sans Nova"/>
                  <a:ea typeface="+mn-ea"/>
                  <a:cs typeface="+mn-cs"/>
                </a:rPr>
                <a:t>Assistant Administrator</a:t>
              </a:r>
              <a:endParaRPr kumimoji="0" lang="en-US" sz="1100" b="0" i="0" u="none" strike="noStrike" kern="1200" cap="none" spc="0" normalizeH="0" baseline="0" noProof="0">
                <a:ln>
                  <a:noFill/>
                </a:ln>
                <a:solidFill>
                  <a:srgbClr val="FFFFFF"/>
                </a:solidFill>
                <a:effectLst/>
                <a:uLnTx/>
                <a:uFillTx/>
                <a:latin typeface="Gill Sans Nova"/>
                <a:ea typeface="+mn-ea"/>
                <a:cs typeface="+mn-cs"/>
              </a:endParaRPr>
            </a:p>
            <a:p>
              <a:pPr marL="57150" marR="0" lvl="1" indent="-57150" algn="l" defTabSz="400050" rtl="0" eaLnBrk="1" fontAlgn="auto" latinLnBrk="0" hangingPunct="1">
                <a:lnSpc>
                  <a:spcPct val="90000"/>
                </a:lnSpc>
                <a:spcBef>
                  <a:spcPct val="0"/>
                </a:spcBef>
                <a:spcAft>
                  <a:spcPct val="15000"/>
                </a:spcAft>
                <a:buClrTx/>
                <a:buSzTx/>
                <a:buFontTx/>
                <a:buChar char="•"/>
                <a:tabLst/>
                <a:defRPr/>
              </a:pPr>
              <a:r>
                <a:rPr kumimoji="0" lang="en-US" sz="900" b="0" i="0" u="none" strike="noStrike" kern="1200" cap="none" spc="0" normalizeH="0" baseline="0" noProof="0">
                  <a:ln>
                    <a:noFill/>
                  </a:ln>
                  <a:solidFill>
                    <a:srgbClr val="FFFFFF"/>
                  </a:solidFill>
                  <a:effectLst/>
                  <a:uLnTx/>
                  <a:uFillTx/>
                  <a:latin typeface="Gill Sans Nova"/>
                  <a:ea typeface="+mn-ea"/>
                  <a:cs typeface="+mn-cs"/>
                </a:rPr>
                <a:t>Assist in performing standard administrative duties related to business and employment issues. Assist with all aspects of new hire processing and personnel.</a:t>
              </a:r>
            </a:p>
            <a:p>
              <a:pPr marL="57150" marR="0" lvl="1" indent="-57150" algn="l" defTabSz="400050" rtl="0" eaLnBrk="1" fontAlgn="auto" latinLnBrk="0" hangingPunct="1">
                <a:lnSpc>
                  <a:spcPct val="90000"/>
                </a:lnSpc>
                <a:spcBef>
                  <a:spcPct val="0"/>
                </a:spcBef>
                <a:spcAft>
                  <a:spcPct val="15000"/>
                </a:spcAft>
                <a:buClrTx/>
                <a:buSzTx/>
                <a:buFontTx/>
                <a:buChar char="•"/>
                <a:tabLst/>
                <a:defRPr/>
              </a:pPr>
              <a:r>
                <a:rPr kumimoji="0" lang="en-US" sz="900" b="0" i="0" u="none" strike="noStrike" kern="1200" cap="none" spc="0" normalizeH="0" baseline="0" noProof="0">
                  <a:ln>
                    <a:noFill/>
                  </a:ln>
                  <a:solidFill>
                    <a:srgbClr val="FFFFFF"/>
                  </a:solidFill>
                  <a:effectLst/>
                  <a:uLnTx/>
                  <a:uFillTx/>
                  <a:latin typeface="Gill Sans Nova"/>
                  <a:ea typeface="+mn-ea"/>
                  <a:cs typeface="+mn-cs"/>
                </a:rPr>
                <a:t>Performs the duties of the consumer monitor.  Serves as the back-up for the financial officer.</a:t>
              </a:r>
            </a:p>
          </p:txBody>
        </p:sp>
      </p:grpSp>
      <p:grpSp>
        <p:nvGrpSpPr>
          <p:cNvPr id="6" name="Group 5">
            <a:extLst>
              <a:ext uri="{FF2B5EF4-FFF2-40B4-BE49-F238E27FC236}">
                <a16:creationId xmlns:a16="http://schemas.microsoft.com/office/drawing/2014/main" id="{B426A300-5100-46D9-8ABF-951375AEDE62}"/>
              </a:ext>
            </a:extLst>
          </p:cNvPr>
          <p:cNvGrpSpPr/>
          <p:nvPr/>
        </p:nvGrpSpPr>
        <p:grpSpPr>
          <a:xfrm>
            <a:off x="3592805" y="1707574"/>
            <a:ext cx="1589328" cy="4540826"/>
            <a:chOff x="3425669" y="-1"/>
            <a:chExt cx="1589328" cy="4540826"/>
          </a:xfrm>
        </p:grpSpPr>
        <p:sp>
          <p:nvSpPr>
            <p:cNvPr id="19" name="Flowchart: Manual Operation 18">
              <a:extLst>
                <a:ext uri="{FF2B5EF4-FFF2-40B4-BE49-F238E27FC236}">
                  <a16:creationId xmlns:a16="http://schemas.microsoft.com/office/drawing/2014/main" id="{EE1C8E74-5503-417D-905B-5B5642F673E9}"/>
                </a:ext>
              </a:extLst>
            </p:cNvPr>
            <p:cNvSpPr/>
            <p:nvPr/>
          </p:nvSpPr>
          <p:spPr>
            <a:xfrm rot="16200000">
              <a:off x="1949920" y="1475748"/>
              <a:ext cx="4540826" cy="1589328"/>
            </a:xfrm>
            <a:prstGeom prst="flowChartManualOperation">
              <a:avLst/>
            </a:prstGeom>
            <a:solidFill>
              <a:srgbClr val="45B0A8">
                <a:hueOff val="0"/>
                <a:satOff val="0"/>
                <a:lumOff val="0"/>
                <a:alphaOff val="0"/>
              </a:srgbClr>
            </a:solidFill>
            <a:ln w="12700" cap="flat" cmpd="sng" algn="ctr">
              <a:solidFill>
                <a:srgbClr val="FFFFFF">
                  <a:hueOff val="0"/>
                  <a:satOff val="0"/>
                  <a:lumOff val="0"/>
                  <a:alphaOff val="0"/>
                </a:srgbClr>
              </a:solidFill>
              <a:prstDash val="solid"/>
              <a:miter lim="800000"/>
            </a:ln>
            <a:effectLst/>
          </p:spPr>
        </p:sp>
        <p:sp>
          <p:nvSpPr>
            <p:cNvPr id="20" name="Flowchart: Manual Operation 8">
              <a:extLst>
                <a:ext uri="{FF2B5EF4-FFF2-40B4-BE49-F238E27FC236}">
                  <a16:creationId xmlns:a16="http://schemas.microsoft.com/office/drawing/2014/main" id="{047B1EDF-A2C0-4153-B730-FA51FBA8A29C}"/>
                </a:ext>
              </a:extLst>
            </p:cNvPr>
            <p:cNvSpPr txBox="1"/>
            <p:nvPr/>
          </p:nvSpPr>
          <p:spPr>
            <a:xfrm rot="21600000">
              <a:off x="3425669" y="908164"/>
              <a:ext cx="1589328" cy="2724496"/>
            </a:xfrm>
            <a:prstGeom prst="rect">
              <a:avLst/>
            </a:prstGeom>
            <a:noFill/>
            <a:ln>
              <a:noFill/>
            </a:ln>
            <a:effectLst/>
          </p:spPr>
          <p:txBody>
            <a:bodyPr spcFirstLastPara="0" vert="horz" wrap="square" lIns="69850" tIns="0" rIns="69765" bIns="0" numCol="1" spcCol="1270" anchor="t" anchorCtr="0">
              <a:noAutofit/>
            </a:bodyPr>
            <a:lstStyle/>
            <a:p>
              <a:pPr marL="0" marR="0" lvl="0" indent="0" algn="l" defTabSz="488950" rtl="0" eaLnBrk="1" fontAlgn="auto" latinLnBrk="0" hangingPunct="1">
                <a:lnSpc>
                  <a:spcPct val="90000"/>
                </a:lnSpc>
                <a:spcBef>
                  <a:spcPct val="0"/>
                </a:spcBef>
                <a:spcAft>
                  <a:spcPct val="35000"/>
                </a:spcAft>
                <a:buClrTx/>
                <a:buSzTx/>
                <a:buFontTx/>
                <a:buNone/>
                <a:tabLst/>
                <a:defRPr/>
              </a:pPr>
              <a:r>
                <a:rPr kumimoji="0" lang="en-US" sz="1100" b="1" i="0" u="none" strike="noStrike" kern="1200" cap="none" spc="0" normalizeH="0" baseline="0" noProof="0">
                  <a:ln>
                    <a:noFill/>
                  </a:ln>
                  <a:solidFill>
                    <a:srgbClr val="FFFFFF"/>
                  </a:solidFill>
                  <a:effectLst/>
                  <a:uLnTx/>
                  <a:uFillTx/>
                  <a:latin typeface="Gill Sans Nova"/>
                  <a:ea typeface="+mn-ea"/>
                  <a:cs typeface="+mn-cs"/>
                </a:rPr>
                <a:t>Financial Officer</a:t>
              </a:r>
              <a:endParaRPr kumimoji="0" lang="en-US" sz="1100" b="0" i="0" u="none" strike="noStrike" kern="1200" cap="none" spc="0" normalizeH="0" baseline="0" noProof="0">
                <a:ln>
                  <a:noFill/>
                </a:ln>
                <a:solidFill>
                  <a:srgbClr val="FFFFFF"/>
                </a:solidFill>
                <a:effectLst/>
                <a:uLnTx/>
                <a:uFillTx/>
                <a:latin typeface="Gill Sans Nova"/>
                <a:ea typeface="+mn-ea"/>
                <a:cs typeface="+mn-cs"/>
              </a:endParaRPr>
            </a:p>
            <a:p>
              <a:pPr marL="57150" marR="0" lvl="1" indent="-57150" algn="l" defTabSz="400050" rtl="0" eaLnBrk="1" fontAlgn="auto" latinLnBrk="0" hangingPunct="1">
                <a:lnSpc>
                  <a:spcPct val="90000"/>
                </a:lnSpc>
                <a:spcBef>
                  <a:spcPct val="0"/>
                </a:spcBef>
                <a:spcAft>
                  <a:spcPct val="15000"/>
                </a:spcAft>
                <a:buClrTx/>
                <a:buSzTx/>
                <a:buFontTx/>
                <a:buChar char="•"/>
                <a:tabLst/>
                <a:defRPr/>
              </a:pPr>
              <a:r>
                <a:rPr kumimoji="0" lang="en-US" sz="900" b="0" i="0" u="none" strike="noStrike" kern="1200" cap="none" spc="0" normalizeH="0" baseline="0" noProof="0">
                  <a:ln>
                    <a:noFill/>
                  </a:ln>
                  <a:solidFill>
                    <a:srgbClr val="FFFFFF"/>
                  </a:solidFill>
                  <a:effectLst/>
                  <a:uLnTx/>
                  <a:uFillTx/>
                  <a:latin typeface="Gill Sans Nova"/>
                  <a:ea typeface="+mn-ea"/>
                  <a:cs typeface="+mn-cs"/>
                </a:rPr>
                <a:t>Responsibilities include billing and payroll processing, paying agency bills, taxes and other finance-related matters</a:t>
              </a:r>
            </a:p>
            <a:p>
              <a:pPr marL="57150" marR="0" lvl="1" indent="-57150" algn="l" defTabSz="400050" rtl="0" eaLnBrk="1" fontAlgn="auto" latinLnBrk="0" hangingPunct="1">
                <a:lnSpc>
                  <a:spcPct val="90000"/>
                </a:lnSpc>
                <a:spcBef>
                  <a:spcPct val="0"/>
                </a:spcBef>
                <a:spcAft>
                  <a:spcPct val="15000"/>
                </a:spcAft>
                <a:buClrTx/>
                <a:buSzTx/>
                <a:buFontTx/>
                <a:buChar char="•"/>
                <a:tabLst/>
                <a:defRPr/>
              </a:pPr>
              <a:r>
                <a:rPr kumimoji="0" lang="en-US" sz="900" b="0" i="0" u="none" strike="noStrike" kern="1200" cap="none" spc="0" normalizeH="0" baseline="0" noProof="0">
                  <a:ln>
                    <a:noFill/>
                  </a:ln>
                  <a:solidFill>
                    <a:srgbClr val="FFFFFF"/>
                  </a:solidFill>
                  <a:effectLst/>
                  <a:uLnTx/>
                  <a:uFillTx/>
                  <a:latin typeface="Gill Sans Nova"/>
                  <a:ea typeface="+mn-ea"/>
                  <a:cs typeface="+mn-cs"/>
                </a:rPr>
                <a:t>Ensure accurate and timely entries into financial database to generate financial reports as required.</a:t>
              </a:r>
            </a:p>
          </p:txBody>
        </p:sp>
      </p:grpSp>
      <p:grpSp>
        <p:nvGrpSpPr>
          <p:cNvPr id="7" name="Group 6">
            <a:extLst>
              <a:ext uri="{FF2B5EF4-FFF2-40B4-BE49-F238E27FC236}">
                <a16:creationId xmlns:a16="http://schemas.microsoft.com/office/drawing/2014/main" id="{F25C4970-9D95-4FBC-83F8-4E8C9C6D1EF2}"/>
              </a:ext>
            </a:extLst>
          </p:cNvPr>
          <p:cNvGrpSpPr/>
          <p:nvPr/>
        </p:nvGrpSpPr>
        <p:grpSpPr>
          <a:xfrm>
            <a:off x="5301332" y="1707574"/>
            <a:ext cx="1589328" cy="4540826"/>
            <a:chOff x="5134198" y="-1"/>
            <a:chExt cx="1589328" cy="4540826"/>
          </a:xfrm>
        </p:grpSpPr>
        <p:sp>
          <p:nvSpPr>
            <p:cNvPr id="17" name="Flowchart: Manual Operation 16">
              <a:extLst>
                <a:ext uri="{FF2B5EF4-FFF2-40B4-BE49-F238E27FC236}">
                  <a16:creationId xmlns:a16="http://schemas.microsoft.com/office/drawing/2014/main" id="{DCDE2DD6-FF90-4BD5-A86F-1655535204F1}"/>
                </a:ext>
              </a:extLst>
            </p:cNvPr>
            <p:cNvSpPr/>
            <p:nvPr/>
          </p:nvSpPr>
          <p:spPr>
            <a:xfrm rot="16200000">
              <a:off x="3658449" y="1475748"/>
              <a:ext cx="4540826" cy="1589328"/>
            </a:xfrm>
            <a:prstGeom prst="flowChartManualOperation">
              <a:avLst/>
            </a:prstGeom>
            <a:solidFill>
              <a:srgbClr val="45B0A8">
                <a:hueOff val="0"/>
                <a:satOff val="0"/>
                <a:lumOff val="0"/>
                <a:alphaOff val="0"/>
              </a:srgbClr>
            </a:solidFill>
            <a:ln w="12700" cap="flat" cmpd="sng" algn="ctr">
              <a:solidFill>
                <a:srgbClr val="FFFFFF">
                  <a:hueOff val="0"/>
                  <a:satOff val="0"/>
                  <a:lumOff val="0"/>
                  <a:alphaOff val="0"/>
                </a:srgbClr>
              </a:solidFill>
              <a:prstDash val="solid"/>
              <a:miter lim="800000"/>
            </a:ln>
            <a:effectLst/>
          </p:spPr>
        </p:sp>
        <p:sp>
          <p:nvSpPr>
            <p:cNvPr id="18" name="Flowchart: Manual Operation 10">
              <a:extLst>
                <a:ext uri="{FF2B5EF4-FFF2-40B4-BE49-F238E27FC236}">
                  <a16:creationId xmlns:a16="http://schemas.microsoft.com/office/drawing/2014/main" id="{F2AA99D5-0E3D-4E7B-A234-0AFA33215D5E}"/>
                </a:ext>
              </a:extLst>
            </p:cNvPr>
            <p:cNvSpPr txBox="1"/>
            <p:nvPr/>
          </p:nvSpPr>
          <p:spPr>
            <a:xfrm rot="21600000">
              <a:off x="5134198" y="908164"/>
              <a:ext cx="1589328" cy="2724496"/>
            </a:xfrm>
            <a:prstGeom prst="rect">
              <a:avLst/>
            </a:prstGeom>
            <a:noFill/>
            <a:ln>
              <a:noFill/>
            </a:ln>
            <a:effectLst/>
          </p:spPr>
          <p:txBody>
            <a:bodyPr spcFirstLastPara="0" vert="horz" wrap="square" lIns="69850" tIns="0" rIns="69765" bIns="0" numCol="1" spcCol="1270" anchor="t" anchorCtr="0">
              <a:noAutofit/>
            </a:bodyPr>
            <a:lstStyle/>
            <a:p>
              <a:pPr marL="0" marR="0" lvl="0" indent="0" algn="l" defTabSz="488950" rtl="0" eaLnBrk="1" fontAlgn="auto" latinLnBrk="0" hangingPunct="1">
                <a:lnSpc>
                  <a:spcPct val="90000"/>
                </a:lnSpc>
                <a:spcBef>
                  <a:spcPct val="0"/>
                </a:spcBef>
                <a:spcAft>
                  <a:spcPct val="35000"/>
                </a:spcAft>
                <a:buClrTx/>
                <a:buSzTx/>
                <a:buFontTx/>
                <a:buNone/>
                <a:tabLst/>
                <a:defRPr/>
              </a:pPr>
              <a:r>
                <a:rPr kumimoji="0" lang="en-US" sz="1100" b="1" i="0" u="none" strike="noStrike" kern="1200" cap="none" spc="0" normalizeH="0" baseline="0" noProof="0">
                  <a:ln>
                    <a:noFill/>
                  </a:ln>
                  <a:solidFill>
                    <a:srgbClr val="FFFFFF"/>
                  </a:solidFill>
                  <a:effectLst/>
                  <a:uLnTx/>
                  <a:uFillTx/>
                  <a:latin typeface="Gill Sans Nova"/>
                  <a:ea typeface="+mn-ea"/>
                  <a:cs typeface="+mn-cs"/>
                </a:rPr>
                <a:t>Director of Human Resources</a:t>
              </a:r>
              <a:endParaRPr kumimoji="0" lang="en-US" sz="1100" b="0" i="0" u="none" strike="noStrike" kern="1200" cap="none" spc="0" normalizeH="0" baseline="0" noProof="0">
                <a:ln>
                  <a:noFill/>
                </a:ln>
                <a:solidFill>
                  <a:srgbClr val="FFFFFF"/>
                </a:solidFill>
                <a:effectLst/>
                <a:uLnTx/>
                <a:uFillTx/>
                <a:latin typeface="Gill Sans Nova"/>
                <a:ea typeface="+mn-ea"/>
                <a:cs typeface="+mn-cs"/>
              </a:endParaRPr>
            </a:p>
            <a:p>
              <a:pPr marL="57150" marR="0" lvl="1" indent="-57150" algn="l" defTabSz="400050" rtl="0" eaLnBrk="1" fontAlgn="auto" latinLnBrk="0" hangingPunct="1">
                <a:lnSpc>
                  <a:spcPct val="90000"/>
                </a:lnSpc>
                <a:spcBef>
                  <a:spcPct val="0"/>
                </a:spcBef>
                <a:spcAft>
                  <a:spcPct val="15000"/>
                </a:spcAft>
                <a:buClrTx/>
                <a:buSzTx/>
                <a:buFontTx/>
                <a:buChar char="•"/>
                <a:tabLst/>
                <a:defRPr/>
              </a:pPr>
              <a:r>
                <a:rPr kumimoji="0" lang="en-US" sz="900" b="0" i="0" u="none" strike="noStrike" kern="1200" cap="none" spc="0" normalizeH="0" baseline="0" noProof="0">
                  <a:ln>
                    <a:noFill/>
                  </a:ln>
                  <a:solidFill>
                    <a:srgbClr val="FFFFFF"/>
                  </a:solidFill>
                  <a:effectLst/>
                  <a:uLnTx/>
                  <a:uFillTx/>
                  <a:latin typeface="Gill Sans Nova"/>
                  <a:ea typeface="+mn-ea"/>
                  <a:cs typeface="+mn-cs"/>
                </a:rPr>
                <a:t>Responsibilities include hiring and ensuring the accuracy of the employment records of Direct Care Workers, including updated training and TB testing information. </a:t>
              </a:r>
              <a:endParaRPr kumimoji="0" lang="en-US" sz="900" b="1" i="0" u="none" strike="noStrike" kern="1200" cap="none" spc="0" normalizeH="0" baseline="0" noProof="0">
                <a:ln>
                  <a:noFill/>
                </a:ln>
                <a:solidFill>
                  <a:srgbClr val="FFFFFF"/>
                </a:solidFill>
                <a:effectLst/>
                <a:uLnTx/>
                <a:uFillTx/>
                <a:latin typeface="Gill Sans Nova"/>
                <a:ea typeface="+mn-ea"/>
                <a:cs typeface="+mn-cs"/>
              </a:endParaRPr>
            </a:p>
            <a:p>
              <a:pPr marL="57150" marR="0" lvl="1" indent="-57150" algn="l" defTabSz="400050" rtl="0" eaLnBrk="1" fontAlgn="auto" latinLnBrk="0" hangingPunct="1">
                <a:lnSpc>
                  <a:spcPct val="90000"/>
                </a:lnSpc>
                <a:spcBef>
                  <a:spcPct val="0"/>
                </a:spcBef>
                <a:spcAft>
                  <a:spcPct val="15000"/>
                </a:spcAft>
                <a:buClrTx/>
                <a:buSzTx/>
                <a:buFontTx/>
                <a:buChar char="•"/>
                <a:tabLst/>
                <a:defRPr/>
              </a:pPr>
              <a:r>
                <a:rPr kumimoji="0" lang="en-US" sz="900" b="0" i="0" u="none" strike="noStrike" kern="1200" cap="none" spc="0" normalizeH="0" baseline="0" noProof="0">
                  <a:ln>
                    <a:noFill/>
                  </a:ln>
                  <a:solidFill>
                    <a:srgbClr val="FFFFFF"/>
                  </a:solidFill>
                  <a:effectLst/>
                  <a:uLnTx/>
                  <a:uFillTx/>
                  <a:latin typeface="Gill Sans Nova"/>
                  <a:ea typeface="+mn-ea"/>
                  <a:cs typeface="+mn-cs"/>
                </a:rPr>
                <a:t>Maintain staffing levels to ensure Consumers have Direct Care Workers and maintain timesheet records of Direct Care Workers.</a:t>
              </a:r>
            </a:p>
          </p:txBody>
        </p:sp>
      </p:grpSp>
      <p:grpSp>
        <p:nvGrpSpPr>
          <p:cNvPr id="8" name="Group 7">
            <a:extLst>
              <a:ext uri="{FF2B5EF4-FFF2-40B4-BE49-F238E27FC236}">
                <a16:creationId xmlns:a16="http://schemas.microsoft.com/office/drawing/2014/main" id="{1051A609-F555-44A7-9033-5D895C652A95}"/>
              </a:ext>
            </a:extLst>
          </p:cNvPr>
          <p:cNvGrpSpPr/>
          <p:nvPr/>
        </p:nvGrpSpPr>
        <p:grpSpPr>
          <a:xfrm>
            <a:off x="6949609" y="1588355"/>
            <a:ext cx="1589328" cy="4540826"/>
            <a:chOff x="6842726" y="-1"/>
            <a:chExt cx="1589328" cy="4540826"/>
          </a:xfrm>
        </p:grpSpPr>
        <p:sp>
          <p:nvSpPr>
            <p:cNvPr id="15" name="Flowchart: Manual Operation 14">
              <a:extLst>
                <a:ext uri="{FF2B5EF4-FFF2-40B4-BE49-F238E27FC236}">
                  <a16:creationId xmlns:a16="http://schemas.microsoft.com/office/drawing/2014/main" id="{3845D599-B5C9-4944-8363-E3CA3099063C}"/>
                </a:ext>
              </a:extLst>
            </p:cNvPr>
            <p:cNvSpPr/>
            <p:nvPr/>
          </p:nvSpPr>
          <p:spPr>
            <a:xfrm rot="16200000">
              <a:off x="5366977" y="1475748"/>
              <a:ext cx="4540826" cy="1589328"/>
            </a:xfrm>
            <a:prstGeom prst="flowChartManualOperation">
              <a:avLst/>
            </a:prstGeom>
            <a:solidFill>
              <a:srgbClr val="45B0A8">
                <a:hueOff val="0"/>
                <a:satOff val="0"/>
                <a:lumOff val="0"/>
                <a:alphaOff val="0"/>
              </a:srgbClr>
            </a:solidFill>
            <a:ln w="12700" cap="flat" cmpd="sng" algn="ctr">
              <a:solidFill>
                <a:srgbClr val="FFFFFF">
                  <a:hueOff val="0"/>
                  <a:satOff val="0"/>
                  <a:lumOff val="0"/>
                  <a:alphaOff val="0"/>
                </a:srgbClr>
              </a:solidFill>
              <a:prstDash val="solid"/>
              <a:miter lim="800000"/>
            </a:ln>
            <a:effectLst/>
          </p:spPr>
        </p:sp>
        <p:sp>
          <p:nvSpPr>
            <p:cNvPr id="16" name="Flowchart: Manual Operation 12">
              <a:extLst>
                <a:ext uri="{FF2B5EF4-FFF2-40B4-BE49-F238E27FC236}">
                  <a16:creationId xmlns:a16="http://schemas.microsoft.com/office/drawing/2014/main" id="{12B2BD7E-D8A0-4564-B865-F889AB808A2D}"/>
                </a:ext>
              </a:extLst>
            </p:cNvPr>
            <p:cNvSpPr txBox="1"/>
            <p:nvPr/>
          </p:nvSpPr>
          <p:spPr>
            <a:xfrm rot="21600000">
              <a:off x="6842726" y="908164"/>
              <a:ext cx="1589328" cy="2724496"/>
            </a:xfrm>
            <a:prstGeom prst="rect">
              <a:avLst/>
            </a:prstGeom>
            <a:noFill/>
            <a:ln>
              <a:noFill/>
            </a:ln>
            <a:effectLst/>
          </p:spPr>
          <p:txBody>
            <a:bodyPr spcFirstLastPara="0" vert="horz" wrap="square" lIns="69850" tIns="0" rIns="69765" bIns="0" numCol="1" spcCol="1270" anchor="t" anchorCtr="0">
              <a:noAutofit/>
            </a:bodyPr>
            <a:lstStyle/>
            <a:p>
              <a:pPr marL="0" marR="0" lvl="0" indent="0" algn="l" defTabSz="488950" rtl="0" eaLnBrk="1" fontAlgn="auto" latinLnBrk="0" hangingPunct="1">
                <a:lnSpc>
                  <a:spcPct val="90000"/>
                </a:lnSpc>
                <a:spcBef>
                  <a:spcPct val="0"/>
                </a:spcBef>
                <a:spcAft>
                  <a:spcPct val="35000"/>
                </a:spcAft>
                <a:buClrTx/>
                <a:buSzTx/>
                <a:buFontTx/>
                <a:buNone/>
                <a:tabLst/>
                <a:defRPr/>
              </a:pPr>
              <a:r>
                <a:rPr kumimoji="0" lang="en-US" sz="1100" b="1" i="0" u="none" strike="noStrike" kern="1200" cap="none" spc="0" normalizeH="0" baseline="0" noProof="0">
                  <a:ln>
                    <a:noFill/>
                  </a:ln>
                  <a:solidFill>
                    <a:srgbClr val="FFFFFF"/>
                  </a:solidFill>
                  <a:effectLst/>
                  <a:uLnTx/>
                  <a:uFillTx/>
                  <a:latin typeface="Gill Sans Nova"/>
                  <a:ea typeface="+mn-ea"/>
                  <a:cs typeface="+mn-cs"/>
                </a:rPr>
                <a:t>Staffing Coordinator</a:t>
              </a:r>
            </a:p>
            <a:p>
              <a:pPr marL="57150" marR="0" lvl="1" indent="-57150" algn="l" defTabSz="400050" rtl="0" eaLnBrk="1" fontAlgn="auto" latinLnBrk="0" hangingPunct="1">
                <a:lnSpc>
                  <a:spcPct val="90000"/>
                </a:lnSpc>
                <a:spcBef>
                  <a:spcPct val="0"/>
                </a:spcBef>
                <a:spcAft>
                  <a:spcPct val="15000"/>
                </a:spcAft>
                <a:buClrTx/>
                <a:buSzTx/>
                <a:buFontTx/>
                <a:buChar char="•"/>
                <a:tabLst/>
                <a:defRPr/>
              </a:pPr>
              <a:r>
                <a:rPr kumimoji="0" lang="en-US" sz="900" b="0" i="0" u="none" strike="noStrike" kern="1200" cap="none" spc="0" normalizeH="0" baseline="0" noProof="0">
                  <a:ln>
                    <a:noFill/>
                  </a:ln>
                  <a:solidFill>
                    <a:srgbClr val="FFFFFF"/>
                  </a:solidFill>
                  <a:effectLst/>
                  <a:uLnTx/>
                  <a:uFillTx/>
                  <a:latin typeface="Gill Sans Nova"/>
                  <a:ea typeface="+mn-ea"/>
                  <a:cs typeface="+mn-cs"/>
                </a:rPr>
                <a:t>Responsibilities include maintaining accurate, up-to-date database on Consumers, Direct Care Workers and scheduling assignments.</a:t>
              </a:r>
              <a:endParaRPr kumimoji="0" lang="en-US" sz="900" b="1" i="0" u="none" strike="noStrike" kern="1200" cap="none" spc="0" normalizeH="0" baseline="0" noProof="0">
                <a:ln>
                  <a:noFill/>
                </a:ln>
                <a:solidFill>
                  <a:srgbClr val="FFFFFF"/>
                </a:solidFill>
                <a:effectLst/>
                <a:uLnTx/>
                <a:uFillTx/>
                <a:latin typeface="Gill Sans Nova"/>
                <a:ea typeface="+mn-ea"/>
                <a:cs typeface="+mn-cs"/>
              </a:endParaRPr>
            </a:p>
            <a:p>
              <a:pPr marL="57150" marR="0" lvl="1" indent="-57150" algn="l" defTabSz="400050" rtl="0" eaLnBrk="1" fontAlgn="auto" latinLnBrk="0" hangingPunct="1">
                <a:lnSpc>
                  <a:spcPct val="90000"/>
                </a:lnSpc>
                <a:spcBef>
                  <a:spcPct val="0"/>
                </a:spcBef>
                <a:spcAft>
                  <a:spcPct val="15000"/>
                </a:spcAft>
                <a:buClrTx/>
                <a:buSzTx/>
                <a:buFontTx/>
                <a:buChar char="•"/>
                <a:tabLst/>
                <a:defRPr/>
              </a:pPr>
              <a:r>
                <a:rPr kumimoji="0" lang="en-US" sz="900" b="0" i="0" u="none" strike="noStrike" kern="1200" cap="none" spc="0" normalizeH="0" baseline="0" noProof="0">
                  <a:ln>
                    <a:noFill/>
                  </a:ln>
                  <a:solidFill>
                    <a:srgbClr val="FFFFFF"/>
                  </a:solidFill>
                  <a:effectLst/>
                  <a:uLnTx/>
                  <a:uFillTx/>
                  <a:latin typeface="Gill Sans Nova"/>
                  <a:ea typeface="+mn-ea"/>
                  <a:cs typeface="+mn-cs"/>
                </a:rPr>
                <a:t>Ensure that Consumers have Direct Care Workers to provide services.</a:t>
              </a:r>
              <a:endParaRPr kumimoji="0" lang="en-US" sz="900" b="1" i="0" u="none" strike="noStrike" kern="1200" cap="none" spc="0" normalizeH="0" baseline="0" noProof="0">
                <a:ln>
                  <a:noFill/>
                </a:ln>
                <a:solidFill>
                  <a:srgbClr val="FFFFFF"/>
                </a:solidFill>
                <a:effectLst/>
                <a:uLnTx/>
                <a:uFillTx/>
                <a:latin typeface="Gill Sans Nova"/>
                <a:ea typeface="+mn-ea"/>
                <a:cs typeface="+mn-cs"/>
              </a:endParaRPr>
            </a:p>
            <a:p>
              <a:pPr marL="57150" marR="0" lvl="1" indent="-57150" algn="l" defTabSz="400050" rtl="0" eaLnBrk="1" fontAlgn="auto" latinLnBrk="0" hangingPunct="1">
                <a:lnSpc>
                  <a:spcPct val="90000"/>
                </a:lnSpc>
                <a:spcBef>
                  <a:spcPct val="0"/>
                </a:spcBef>
                <a:spcAft>
                  <a:spcPct val="15000"/>
                </a:spcAft>
                <a:buClrTx/>
                <a:buSzTx/>
                <a:buFontTx/>
                <a:buChar char="•"/>
                <a:tabLst/>
                <a:defRPr/>
              </a:pPr>
              <a:r>
                <a:rPr kumimoji="0" lang="en-US" sz="900" b="0" i="0" u="none" strike="noStrike" kern="1200" cap="none" spc="0" normalizeH="0" baseline="0" noProof="0">
                  <a:ln>
                    <a:noFill/>
                  </a:ln>
                  <a:solidFill>
                    <a:srgbClr val="FFFFFF"/>
                  </a:solidFill>
                  <a:effectLst/>
                  <a:uLnTx/>
                  <a:uFillTx/>
                  <a:latin typeface="Gill Sans Nova"/>
                  <a:ea typeface="+mn-ea"/>
                  <a:cs typeface="+mn-cs"/>
                </a:rPr>
                <a:t>Document and verify staffing/service changes, reported concerns or complaints through approved procedures.</a:t>
              </a:r>
            </a:p>
          </p:txBody>
        </p:sp>
      </p:grpSp>
      <p:grpSp>
        <p:nvGrpSpPr>
          <p:cNvPr id="9" name="Group 8">
            <a:extLst>
              <a:ext uri="{FF2B5EF4-FFF2-40B4-BE49-F238E27FC236}">
                <a16:creationId xmlns:a16="http://schemas.microsoft.com/office/drawing/2014/main" id="{E70A25CE-FB68-4FA9-97D2-0CDFF07997FA}"/>
              </a:ext>
            </a:extLst>
          </p:cNvPr>
          <p:cNvGrpSpPr/>
          <p:nvPr/>
        </p:nvGrpSpPr>
        <p:grpSpPr>
          <a:xfrm>
            <a:off x="8703210" y="1588355"/>
            <a:ext cx="1589328" cy="4540826"/>
            <a:chOff x="8551254" y="-1"/>
            <a:chExt cx="1589328" cy="4540826"/>
          </a:xfrm>
        </p:grpSpPr>
        <p:sp>
          <p:nvSpPr>
            <p:cNvPr id="13" name="Flowchart: Manual Operation 12">
              <a:extLst>
                <a:ext uri="{FF2B5EF4-FFF2-40B4-BE49-F238E27FC236}">
                  <a16:creationId xmlns:a16="http://schemas.microsoft.com/office/drawing/2014/main" id="{98AD3BE3-130F-453B-93B9-F1A90141FD75}"/>
                </a:ext>
              </a:extLst>
            </p:cNvPr>
            <p:cNvSpPr/>
            <p:nvPr/>
          </p:nvSpPr>
          <p:spPr>
            <a:xfrm rot="16200000">
              <a:off x="7075505" y="1475748"/>
              <a:ext cx="4540826" cy="1589328"/>
            </a:xfrm>
            <a:prstGeom prst="flowChartManualOperation">
              <a:avLst/>
            </a:prstGeom>
            <a:solidFill>
              <a:srgbClr val="45B0A8">
                <a:hueOff val="0"/>
                <a:satOff val="0"/>
                <a:lumOff val="0"/>
                <a:alphaOff val="0"/>
              </a:srgbClr>
            </a:solidFill>
            <a:ln w="12700" cap="flat" cmpd="sng" algn="ctr">
              <a:solidFill>
                <a:srgbClr val="FFFFFF">
                  <a:hueOff val="0"/>
                  <a:satOff val="0"/>
                  <a:lumOff val="0"/>
                  <a:alphaOff val="0"/>
                </a:srgbClr>
              </a:solidFill>
              <a:prstDash val="solid"/>
              <a:miter lim="800000"/>
            </a:ln>
            <a:effectLst/>
          </p:spPr>
        </p:sp>
        <p:sp>
          <p:nvSpPr>
            <p:cNvPr id="14" name="Flowchart: Manual Operation 14">
              <a:extLst>
                <a:ext uri="{FF2B5EF4-FFF2-40B4-BE49-F238E27FC236}">
                  <a16:creationId xmlns:a16="http://schemas.microsoft.com/office/drawing/2014/main" id="{4D0E62D9-B6A5-435E-B6C8-8E4F1BA4CBBF}"/>
                </a:ext>
              </a:extLst>
            </p:cNvPr>
            <p:cNvSpPr txBox="1"/>
            <p:nvPr/>
          </p:nvSpPr>
          <p:spPr>
            <a:xfrm rot="21600000">
              <a:off x="8551254" y="908164"/>
              <a:ext cx="1589328" cy="2724496"/>
            </a:xfrm>
            <a:prstGeom prst="rect">
              <a:avLst/>
            </a:prstGeom>
            <a:noFill/>
            <a:ln>
              <a:noFill/>
            </a:ln>
            <a:effectLst/>
          </p:spPr>
          <p:txBody>
            <a:bodyPr spcFirstLastPara="0" vert="horz" wrap="square" lIns="69850" tIns="0" rIns="69765" bIns="0" numCol="1" spcCol="1270" anchor="t" anchorCtr="0">
              <a:noAutofit/>
            </a:bodyPr>
            <a:lstStyle/>
            <a:p>
              <a:pPr marL="0" marR="0" lvl="0" indent="0" algn="l" defTabSz="488950" rtl="0" eaLnBrk="1" fontAlgn="auto" latinLnBrk="0" hangingPunct="1">
                <a:lnSpc>
                  <a:spcPct val="90000"/>
                </a:lnSpc>
                <a:spcBef>
                  <a:spcPct val="0"/>
                </a:spcBef>
                <a:spcAft>
                  <a:spcPct val="35000"/>
                </a:spcAft>
                <a:buClrTx/>
                <a:buSzTx/>
                <a:buFontTx/>
                <a:buNone/>
                <a:tabLst/>
                <a:defRPr/>
              </a:pPr>
              <a:r>
                <a:rPr kumimoji="0" lang="en-US" sz="1100" b="1" i="0" u="none" strike="noStrike" kern="1200" cap="none" spc="0" normalizeH="0" baseline="0" noProof="0">
                  <a:ln>
                    <a:noFill/>
                  </a:ln>
                  <a:solidFill>
                    <a:srgbClr val="FFFFFF"/>
                  </a:solidFill>
                  <a:effectLst/>
                  <a:uLnTx/>
                  <a:uFillTx/>
                  <a:latin typeface="Gill Sans Nova"/>
                  <a:ea typeface="+mn-ea"/>
                  <a:cs typeface="+mn-cs"/>
                </a:rPr>
                <a:t>Consumer Monitor</a:t>
              </a:r>
            </a:p>
            <a:p>
              <a:pPr marL="57150" marR="0" lvl="1" indent="-57150" algn="l" defTabSz="400050" rtl="0" eaLnBrk="1" fontAlgn="auto" latinLnBrk="0" hangingPunct="1">
                <a:lnSpc>
                  <a:spcPct val="90000"/>
                </a:lnSpc>
                <a:spcBef>
                  <a:spcPct val="0"/>
                </a:spcBef>
                <a:spcAft>
                  <a:spcPct val="15000"/>
                </a:spcAft>
                <a:buClrTx/>
                <a:buSzTx/>
                <a:buFontTx/>
                <a:buChar char="•"/>
                <a:tabLst/>
                <a:defRPr/>
              </a:pPr>
              <a:r>
                <a:rPr kumimoji="0" lang="en-US" sz="900" b="0" i="0" u="none" strike="noStrike" kern="1200" cap="none" spc="0" normalizeH="0" baseline="0" noProof="0">
                  <a:ln>
                    <a:noFill/>
                  </a:ln>
                  <a:solidFill>
                    <a:srgbClr val="FFFFFF"/>
                  </a:solidFill>
                  <a:effectLst/>
                  <a:uLnTx/>
                  <a:uFillTx/>
                  <a:latin typeface="Gill Sans Nova"/>
                  <a:ea typeface="+mn-ea"/>
                  <a:cs typeface="+mn-cs"/>
                </a:rPr>
                <a:t>Responsibilities include ensuring that all Consumers read and sign the Consumer Information Packet</a:t>
              </a:r>
              <a:endParaRPr kumimoji="0" lang="en-US" sz="900" b="1" i="0" u="none" strike="noStrike" kern="1200" cap="none" spc="0" normalizeH="0" baseline="0" noProof="0">
                <a:ln>
                  <a:noFill/>
                </a:ln>
                <a:solidFill>
                  <a:srgbClr val="FFFFFF"/>
                </a:solidFill>
                <a:effectLst/>
                <a:uLnTx/>
                <a:uFillTx/>
                <a:latin typeface="Gill Sans Nova"/>
                <a:ea typeface="+mn-ea"/>
                <a:cs typeface="+mn-cs"/>
              </a:endParaRPr>
            </a:p>
            <a:p>
              <a:pPr marL="57150" marR="0" lvl="1" indent="-57150" algn="l" defTabSz="400050" rtl="0" eaLnBrk="1" fontAlgn="auto" latinLnBrk="0" hangingPunct="1">
                <a:lnSpc>
                  <a:spcPct val="90000"/>
                </a:lnSpc>
                <a:spcBef>
                  <a:spcPct val="0"/>
                </a:spcBef>
                <a:spcAft>
                  <a:spcPct val="15000"/>
                </a:spcAft>
                <a:buClrTx/>
                <a:buSzTx/>
                <a:buFontTx/>
                <a:buChar char="•"/>
                <a:tabLst/>
                <a:defRPr/>
              </a:pPr>
              <a:r>
                <a:rPr kumimoji="0" lang="en-US" sz="900" b="0" i="0" u="none" strike="noStrike" kern="1200" cap="none" spc="0" normalizeH="0" baseline="0" noProof="0">
                  <a:ln>
                    <a:noFill/>
                  </a:ln>
                  <a:solidFill>
                    <a:srgbClr val="FFFFFF"/>
                  </a:solidFill>
                  <a:effectLst/>
                  <a:uLnTx/>
                  <a:uFillTx/>
                  <a:latin typeface="Gill Sans Nova"/>
                  <a:ea typeface="+mn-ea"/>
                  <a:cs typeface="+mn-cs"/>
                </a:rPr>
                <a:t> Conduct home visits (Spot Monitoring) every 30/60 days, completing the Consumer Questionnaire Form, and conduct telephone monitoring calls to Consumers. </a:t>
              </a:r>
              <a:endParaRPr kumimoji="0" lang="en-US" sz="900" b="1" i="0" u="none" strike="noStrike" kern="1200" cap="none" spc="0" normalizeH="0" baseline="0" noProof="0">
                <a:ln>
                  <a:noFill/>
                </a:ln>
                <a:solidFill>
                  <a:srgbClr val="FFFFFF"/>
                </a:solidFill>
                <a:effectLst/>
                <a:uLnTx/>
                <a:uFillTx/>
                <a:latin typeface="Gill Sans Nova"/>
                <a:ea typeface="+mn-ea"/>
                <a:cs typeface="+mn-cs"/>
              </a:endParaRPr>
            </a:p>
            <a:p>
              <a:pPr marL="57150" marR="0" lvl="1" indent="-57150" algn="l" defTabSz="400050" rtl="0" eaLnBrk="1" fontAlgn="auto" latinLnBrk="0" hangingPunct="1">
                <a:lnSpc>
                  <a:spcPct val="90000"/>
                </a:lnSpc>
                <a:spcBef>
                  <a:spcPct val="0"/>
                </a:spcBef>
                <a:spcAft>
                  <a:spcPct val="15000"/>
                </a:spcAft>
                <a:buClrTx/>
                <a:buSzTx/>
                <a:buFontTx/>
                <a:buChar char="•"/>
                <a:tabLst/>
                <a:defRPr/>
              </a:pPr>
              <a:r>
                <a:rPr kumimoji="0" lang="en-US" sz="900" b="0" i="0" u="none" strike="noStrike" kern="1200" cap="none" spc="0" normalizeH="0" baseline="0" noProof="0">
                  <a:ln>
                    <a:noFill/>
                  </a:ln>
                  <a:solidFill>
                    <a:srgbClr val="FFFFFF"/>
                  </a:solidFill>
                  <a:effectLst/>
                  <a:uLnTx/>
                  <a:uFillTx/>
                  <a:latin typeface="Gill Sans Nova"/>
                  <a:ea typeface="+mn-ea"/>
                  <a:cs typeface="+mn-cs"/>
                </a:rPr>
                <a:t>Monitor Provisional Hires and new Direct Care Workers for regulation compliance.</a:t>
              </a:r>
            </a:p>
          </p:txBody>
        </p:sp>
      </p:grpSp>
      <p:grpSp>
        <p:nvGrpSpPr>
          <p:cNvPr id="10" name="Group 9">
            <a:extLst>
              <a:ext uri="{FF2B5EF4-FFF2-40B4-BE49-F238E27FC236}">
                <a16:creationId xmlns:a16="http://schemas.microsoft.com/office/drawing/2014/main" id="{FC47061F-3E4B-4FAD-BF6E-8F7CF1CCA37D}"/>
              </a:ext>
            </a:extLst>
          </p:cNvPr>
          <p:cNvGrpSpPr/>
          <p:nvPr/>
        </p:nvGrpSpPr>
        <p:grpSpPr>
          <a:xfrm>
            <a:off x="10359416" y="1500535"/>
            <a:ext cx="1589328" cy="4540826"/>
            <a:chOff x="10259783" y="-1"/>
            <a:chExt cx="1589328" cy="4540826"/>
          </a:xfrm>
        </p:grpSpPr>
        <p:sp>
          <p:nvSpPr>
            <p:cNvPr id="11" name="Flowchart: Manual Operation 10">
              <a:extLst>
                <a:ext uri="{FF2B5EF4-FFF2-40B4-BE49-F238E27FC236}">
                  <a16:creationId xmlns:a16="http://schemas.microsoft.com/office/drawing/2014/main" id="{DD7F8887-2992-4AB7-8126-BB0AF338E62F}"/>
                </a:ext>
              </a:extLst>
            </p:cNvPr>
            <p:cNvSpPr/>
            <p:nvPr/>
          </p:nvSpPr>
          <p:spPr>
            <a:xfrm rot="16200000">
              <a:off x="8784034" y="1475748"/>
              <a:ext cx="4540826" cy="1589328"/>
            </a:xfrm>
            <a:prstGeom prst="flowChartManualOperation">
              <a:avLst/>
            </a:prstGeom>
            <a:solidFill>
              <a:srgbClr val="45B0A8">
                <a:hueOff val="0"/>
                <a:satOff val="0"/>
                <a:lumOff val="0"/>
                <a:alphaOff val="0"/>
              </a:srgbClr>
            </a:solidFill>
            <a:ln w="12700" cap="flat" cmpd="sng" algn="ctr">
              <a:solidFill>
                <a:srgbClr val="FFFFFF">
                  <a:hueOff val="0"/>
                  <a:satOff val="0"/>
                  <a:lumOff val="0"/>
                  <a:alphaOff val="0"/>
                </a:srgbClr>
              </a:solidFill>
              <a:prstDash val="solid"/>
              <a:miter lim="800000"/>
            </a:ln>
            <a:effectLst/>
          </p:spPr>
        </p:sp>
        <p:sp>
          <p:nvSpPr>
            <p:cNvPr id="12" name="Flowchart: Manual Operation 16">
              <a:extLst>
                <a:ext uri="{FF2B5EF4-FFF2-40B4-BE49-F238E27FC236}">
                  <a16:creationId xmlns:a16="http://schemas.microsoft.com/office/drawing/2014/main" id="{C78C7D87-4386-4617-9FB0-98AE90925D30}"/>
                </a:ext>
              </a:extLst>
            </p:cNvPr>
            <p:cNvSpPr txBox="1"/>
            <p:nvPr/>
          </p:nvSpPr>
          <p:spPr>
            <a:xfrm rot="21600000">
              <a:off x="10259783" y="908164"/>
              <a:ext cx="1589328" cy="2724496"/>
            </a:xfrm>
            <a:prstGeom prst="rect">
              <a:avLst/>
            </a:prstGeom>
            <a:noFill/>
            <a:ln>
              <a:noFill/>
            </a:ln>
            <a:effectLst/>
          </p:spPr>
          <p:txBody>
            <a:bodyPr spcFirstLastPara="0" vert="horz" wrap="square" lIns="69850" tIns="0" rIns="69765" bIns="0" numCol="1" spcCol="1270" anchor="t" anchorCtr="0">
              <a:noAutofit/>
            </a:bodyPr>
            <a:lstStyle/>
            <a:p>
              <a:pPr marL="0" marR="0" lvl="0" indent="0" algn="l" defTabSz="488950" rtl="0" eaLnBrk="1" fontAlgn="auto" latinLnBrk="0" hangingPunct="1">
                <a:lnSpc>
                  <a:spcPct val="90000"/>
                </a:lnSpc>
                <a:spcBef>
                  <a:spcPct val="0"/>
                </a:spcBef>
                <a:spcAft>
                  <a:spcPct val="35000"/>
                </a:spcAft>
                <a:buClrTx/>
                <a:buSzTx/>
                <a:buFontTx/>
                <a:buNone/>
                <a:tabLst/>
                <a:defRPr/>
              </a:pPr>
              <a:r>
                <a:rPr kumimoji="0" lang="en-US" sz="1100" b="1" i="0" u="none" strike="noStrike" kern="1200" cap="none" spc="0" normalizeH="0" baseline="0" noProof="0">
                  <a:ln>
                    <a:noFill/>
                  </a:ln>
                  <a:solidFill>
                    <a:srgbClr val="FFFFFF"/>
                  </a:solidFill>
                  <a:effectLst/>
                  <a:uLnTx/>
                  <a:uFillTx/>
                  <a:latin typeface="Gill Sans Nova"/>
                  <a:ea typeface="+mn-ea"/>
                  <a:cs typeface="+mn-cs"/>
                </a:rPr>
                <a:t>Direct Care Worker</a:t>
              </a:r>
            </a:p>
            <a:p>
              <a:pPr marL="57150" marR="0" lvl="1" indent="-57150" algn="l" defTabSz="400050" rtl="0" eaLnBrk="1" fontAlgn="auto" latinLnBrk="0" hangingPunct="1">
                <a:lnSpc>
                  <a:spcPct val="90000"/>
                </a:lnSpc>
                <a:spcBef>
                  <a:spcPct val="0"/>
                </a:spcBef>
                <a:spcAft>
                  <a:spcPct val="15000"/>
                </a:spcAft>
                <a:buClrTx/>
                <a:buSzTx/>
                <a:buFontTx/>
                <a:buChar char="•"/>
                <a:tabLst/>
                <a:defRPr/>
              </a:pPr>
              <a:r>
                <a:rPr kumimoji="0" lang="en-US" sz="900" b="0" i="0" u="none" strike="noStrike" kern="1200" cap="none" spc="0" normalizeH="0" baseline="0" noProof="0">
                  <a:ln>
                    <a:noFill/>
                  </a:ln>
                  <a:solidFill>
                    <a:srgbClr val="FFFFFF"/>
                  </a:solidFill>
                  <a:effectLst/>
                  <a:uLnTx/>
                  <a:uFillTx/>
                  <a:latin typeface="Gill Sans Nova"/>
                  <a:ea typeface="+mn-ea"/>
                  <a:cs typeface="+mn-cs"/>
                </a:rPr>
                <a:t>Direct Care Worker is responsible for providing personal care and home support to Consumers.</a:t>
              </a:r>
              <a:endParaRPr kumimoji="0" lang="en-US" sz="900" b="1" i="0" u="none" strike="noStrike" kern="1200" cap="none" spc="0" normalizeH="0" baseline="0" noProof="0">
                <a:ln>
                  <a:noFill/>
                </a:ln>
                <a:solidFill>
                  <a:srgbClr val="FFFFFF"/>
                </a:solidFill>
                <a:effectLst/>
                <a:uLnTx/>
                <a:uFillTx/>
                <a:latin typeface="Gill Sans Nova"/>
                <a:ea typeface="+mn-ea"/>
                <a:cs typeface="+mn-cs"/>
              </a:endParaRPr>
            </a:p>
            <a:p>
              <a:pPr marL="57150" marR="0" lvl="1" indent="-57150" algn="l" defTabSz="400050" rtl="0" eaLnBrk="1" fontAlgn="auto" latinLnBrk="0" hangingPunct="1">
                <a:lnSpc>
                  <a:spcPct val="90000"/>
                </a:lnSpc>
                <a:spcBef>
                  <a:spcPct val="0"/>
                </a:spcBef>
                <a:spcAft>
                  <a:spcPct val="15000"/>
                </a:spcAft>
                <a:buClrTx/>
                <a:buSzTx/>
                <a:buFontTx/>
                <a:buChar char="•"/>
                <a:tabLst/>
                <a:defRPr/>
              </a:pPr>
              <a:r>
                <a:rPr kumimoji="0" lang="en-US" sz="900" b="0" i="0" u="none" strike="noStrike" kern="1200" cap="none" spc="0" normalizeH="0" baseline="0" noProof="0">
                  <a:ln>
                    <a:noFill/>
                  </a:ln>
                  <a:solidFill>
                    <a:srgbClr val="FFFFFF"/>
                  </a:solidFill>
                  <a:effectLst/>
                  <a:uLnTx/>
                  <a:uFillTx/>
                  <a:latin typeface="Gill Sans Nova"/>
                  <a:ea typeface="+mn-ea"/>
                  <a:cs typeface="+mn-cs"/>
                </a:rPr>
                <a:t>Report all incidents to the Staffing Coordinator and turn in timesheets by noon on the Wednesday of the week of payday.</a:t>
              </a:r>
            </a:p>
          </p:txBody>
        </p:sp>
      </p:grpSp>
    </p:spTree>
    <p:extLst>
      <p:ext uri="{BB962C8B-B14F-4D97-AF65-F5344CB8AC3E}">
        <p14:creationId xmlns:p14="http://schemas.microsoft.com/office/powerpoint/2010/main" val="38650974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57AB6-3402-4B34-94A3-427E410C388F}"/>
              </a:ext>
            </a:extLst>
          </p:cNvPr>
          <p:cNvSpPr>
            <a:spLocks noGrp="1"/>
          </p:cNvSpPr>
          <p:nvPr>
            <p:ph type="title"/>
          </p:nvPr>
        </p:nvSpPr>
        <p:spPr/>
        <p:txBody>
          <a:bodyPr/>
          <a:lstStyle/>
          <a:p>
            <a:r>
              <a:rPr lang="en-US" dirty="0"/>
              <a:t>Hours of Operation</a:t>
            </a:r>
          </a:p>
        </p:txBody>
      </p:sp>
      <p:sp>
        <p:nvSpPr>
          <p:cNvPr id="3" name="Content Placeholder 2">
            <a:extLst>
              <a:ext uri="{FF2B5EF4-FFF2-40B4-BE49-F238E27FC236}">
                <a16:creationId xmlns:a16="http://schemas.microsoft.com/office/drawing/2014/main" id="{5A9F1531-7F24-4A53-AC4D-B84227D246FC}"/>
              </a:ext>
            </a:extLst>
          </p:cNvPr>
          <p:cNvSpPr>
            <a:spLocks noGrp="1"/>
          </p:cNvSpPr>
          <p:nvPr>
            <p:ph idx="1"/>
          </p:nvPr>
        </p:nvSpPr>
        <p:spPr/>
        <p:txBody>
          <a:bodyPr>
            <a:normAutofit fontScale="85000" lnSpcReduction="10000"/>
          </a:bodyPr>
          <a:lstStyle/>
          <a:p>
            <a:pPr algn="ctr"/>
            <a:r>
              <a:rPr lang="en-US" b="1" dirty="0"/>
              <a:t>Hours of Operations </a:t>
            </a:r>
          </a:p>
          <a:p>
            <a:pPr algn="ctr"/>
            <a:r>
              <a:rPr lang="en-US" b="1" dirty="0"/>
              <a:t>NORMAL BUSINESS HOURS: 9:00AM-4:00PM (MONDAY - FRIDAY) </a:t>
            </a:r>
          </a:p>
          <a:p>
            <a:pPr algn="ctr"/>
            <a:r>
              <a:rPr lang="en-US" b="1" dirty="0"/>
              <a:t>(Ofc) 412-304-6385 </a:t>
            </a:r>
          </a:p>
          <a:p>
            <a:r>
              <a:rPr lang="en-US" dirty="0">
                <a:hlinkClick r:id="rId3"/>
              </a:rPr>
              <a:t>Amplifiedhhc@gmail.com</a:t>
            </a:r>
            <a:endParaRPr lang="en-US" dirty="0"/>
          </a:p>
          <a:p>
            <a:pPr marL="0" indent="0">
              <a:buNone/>
            </a:pPr>
            <a:endParaRPr lang="en-US" dirty="0"/>
          </a:p>
          <a:p>
            <a:r>
              <a:rPr lang="en-US" dirty="0">
                <a:hlinkClick r:id="rId4"/>
              </a:rPr>
              <a:t>Amplified.HR@gmail.com</a:t>
            </a:r>
            <a:endParaRPr lang="en-US" dirty="0"/>
          </a:p>
          <a:p>
            <a:endParaRPr lang="en-US" dirty="0"/>
          </a:p>
          <a:p>
            <a:r>
              <a:rPr lang="en-US" b="1" dirty="0"/>
              <a:t>(TIMECARDS) </a:t>
            </a:r>
            <a:r>
              <a:rPr lang="en-US" i="1" u="sng" dirty="0"/>
              <a:t>AFTER NORMAL BUSINESS HOURS CALL: </a:t>
            </a:r>
            <a:r>
              <a:rPr lang="en-US" dirty="0"/>
              <a:t>Please leave your name and phone number and someone from the office will return your call as quickly as possible. </a:t>
            </a:r>
          </a:p>
          <a:p>
            <a:r>
              <a:rPr lang="en-US" dirty="0"/>
              <a:t>(Ofc): Lakeisha Horne 412-304-6385 </a:t>
            </a:r>
          </a:p>
          <a:p>
            <a:r>
              <a:rPr lang="en-US" dirty="0"/>
              <a:t>Health &amp; Safety: Amy Lay Ellis (724-683-0144) </a:t>
            </a:r>
          </a:p>
          <a:p>
            <a:r>
              <a:rPr lang="en-US" dirty="0"/>
              <a:t>Human Resource Admin: Stacey Hamilton (412)587-1124 </a:t>
            </a:r>
          </a:p>
        </p:txBody>
      </p:sp>
    </p:spTree>
    <p:extLst>
      <p:ext uri="{BB962C8B-B14F-4D97-AF65-F5344CB8AC3E}">
        <p14:creationId xmlns:p14="http://schemas.microsoft.com/office/powerpoint/2010/main" val="34430828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4C0C8-D67B-4434-B14E-579F17AF9E2F}"/>
              </a:ext>
            </a:extLst>
          </p:cNvPr>
          <p:cNvSpPr>
            <a:spLocks noGrp="1"/>
          </p:cNvSpPr>
          <p:nvPr>
            <p:ph type="title"/>
          </p:nvPr>
        </p:nvSpPr>
        <p:spPr/>
        <p:txBody>
          <a:bodyPr/>
          <a:lstStyle/>
          <a:p>
            <a:r>
              <a:rPr lang="en-US" dirty="0"/>
              <a:t>Weatherization Policy</a:t>
            </a:r>
          </a:p>
        </p:txBody>
      </p:sp>
      <p:sp>
        <p:nvSpPr>
          <p:cNvPr id="3" name="Content Placeholder 2">
            <a:extLst>
              <a:ext uri="{FF2B5EF4-FFF2-40B4-BE49-F238E27FC236}">
                <a16:creationId xmlns:a16="http://schemas.microsoft.com/office/drawing/2014/main" id="{F5E46651-8056-48CE-AE5A-8959A60850E2}"/>
              </a:ext>
            </a:extLst>
          </p:cNvPr>
          <p:cNvSpPr>
            <a:spLocks noGrp="1"/>
          </p:cNvSpPr>
          <p:nvPr>
            <p:ph idx="1"/>
          </p:nvPr>
        </p:nvSpPr>
        <p:spPr>
          <a:xfrm>
            <a:off x="677333" y="2160589"/>
            <a:ext cx="8711763" cy="4419320"/>
          </a:xfrm>
        </p:spPr>
        <p:txBody>
          <a:bodyPr>
            <a:normAutofit/>
          </a:bodyPr>
          <a:lstStyle/>
          <a:p>
            <a:r>
              <a:rPr lang="en-US" dirty="0"/>
              <a:t>Weatherization Policy Due to constant changes in the weather Amplified Home Health Care has provided the following policy for staff in the event that there is bad weather.</a:t>
            </a:r>
          </a:p>
          <a:p>
            <a:r>
              <a:rPr lang="en-US" dirty="0"/>
              <a:t> 1. If the local weather station is reporting that the weather will be bad (i.e. snow storm warning/watch, excessive rainfall) stay home. </a:t>
            </a:r>
          </a:p>
          <a:p>
            <a:r>
              <a:rPr lang="en-US" dirty="0"/>
              <a:t>2. If on that day you decide to come to work, BE PREPARED TO WORK even on a bad weather day. </a:t>
            </a:r>
          </a:p>
          <a:p>
            <a:r>
              <a:rPr lang="en-US" dirty="0"/>
              <a:t>3. Judgment calls on weather days are determined by the highest ranking person in charge. </a:t>
            </a:r>
          </a:p>
          <a:p>
            <a:r>
              <a:rPr lang="en-US" dirty="0"/>
              <a:t>4. Please notify the office and Health and Safety. Amplified Home Health Care wants all staff to be safe when traveling so please use your best discretion on these days.</a:t>
            </a:r>
          </a:p>
        </p:txBody>
      </p:sp>
    </p:spTree>
    <p:extLst>
      <p:ext uri="{BB962C8B-B14F-4D97-AF65-F5344CB8AC3E}">
        <p14:creationId xmlns:p14="http://schemas.microsoft.com/office/powerpoint/2010/main" val="42451087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A6F74-DAF0-43CC-AAD0-19E4CA1269A1}"/>
              </a:ext>
            </a:extLst>
          </p:cNvPr>
          <p:cNvSpPr>
            <a:spLocks noGrp="1"/>
          </p:cNvSpPr>
          <p:nvPr>
            <p:ph type="title"/>
          </p:nvPr>
        </p:nvSpPr>
        <p:spPr/>
        <p:txBody>
          <a:bodyPr/>
          <a:lstStyle/>
          <a:p>
            <a:r>
              <a:rPr lang="en-US" dirty="0"/>
              <a:t>Disciplinary Policy</a:t>
            </a:r>
          </a:p>
        </p:txBody>
      </p:sp>
      <p:sp>
        <p:nvSpPr>
          <p:cNvPr id="3" name="Content Placeholder 2">
            <a:extLst>
              <a:ext uri="{FF2B5EF4-FFF2-40B4-BE49-F238E27FC236}">
                <a16:creationId xmlns:a16="http://schemas.microsoft.com/office/drawing/2014/main" id="{3D583423-6919-4E24-94D5-32B123D1D87A}"/>
              </a:ext>
            </a:extLst>
          </p:cNvPr>
          <p:cNvSpPr>
            <a:spLocks noGrp="1"/>
          </p:cNvSpPr>
          <p:nvPr>
            <p:ph idx="1"/>
          </p:nvPr>
        </p:nvSpPr>
        <p:spPr/>
        <p:txBody>
          <a:bodyPr/>
          <a:lstStyle/>
          <a:p>
            <a:r>
              <a:rPr lang="en-US" dirty="0"/>
              <a:t>When you call off, miss work consistently or without appropriate notice, or violate any rules set in place by Amplified Home Health Care you will go through the disciplinary process. First time: verbal warning. Second time: written warning. Third time you will be placed on Employee Rehabilitation. During that period you are not permitted to call off. If you call off during any probationary period you will/can be terminated. • “At-will Employment Policy” o Under Pennsylvania law, all employment is presumed to be at-will, which means that the employee may be discharged with or without cause, at pleasure, unless restrained by some contract, or where the employee’s discharge would threaten clear mandates of public policy.</a:t>
            </a:r>
          </a:p>
        </p:txBody>
      </p:sp>
    </p:spTree>
    <p:extLst>
      <p:ext uri="{BB962C8B-B14F-4D97-AF65-F5344CB8AC3E}">
        <p14:creationId xmlns:p14="http://schemas.microsoft.com/office/powerpoint/2010/main" val="8817997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8CA4F-E779-4CA9-B7FA-DAF28E2A4FD2}"/>
              </a:ext>
            </a:extLst>
          </p:cNvPr>
          <p:cNvSpPr>
            <a:spLocks noGrp="1"/>
          </p:cNvSpPr>
          <p:nvPr>
            <p:ph type="title"/>
          </p:nvPr>
        </p:nvSpPr>
        <p:spPr/>
        <p:txBody>
          <a:bodyPr/>
          <a:lstStyle/>
          <a:p>
            <a:r>
              <a:rPr lang="en-US" dirty="0"/>
              <a:t>Disciplinary Policy cont.</a:t>
            </a:r>
          </a:p>
        </p:txBody>
      </p:sp>
      <p:sp>
        <p:nvSpPr>
          <p:cNvPr id="3" name="Content Placeholder 2">
            <a:extLst>
              <a:ext uri="{FF2B5EF4-FFF2-40B4-BE49-F238E27FC236}">
                <a16:creationId xmlns:a16="http://schemas.microsoft.com/office/drawing/2014/main" id="{9236BDB7-4EE8-42C1-AD3E-2C56571328B3}"/>
              </a:ext>
            </a:extLst>
          </p:cNvPr>
          <p:cNvSpPr>
            <a:spLocks noGrp="1"/>
          </p:cNvSpPr>
          <p:nvPr>
            <p:ph idx="1"/>
          </p:nvPr>
        </p:nvSpPr>
        <p:spPr>
          <a:xfrm>
            <a:off x="677334" y="1206630"/>
            <a:ext cx="8596668" cy="5651369"/>
          </a:xfrm>
        </p:spPr>
        <p:txBody>
          <a:bodyPr>
            <a:normAutofit fontScale="77500" lnSpcReduction="20000"/>
          </a:bodyPr>
          <a:lstStyle/>
          <a:p>
            <a:pPr marL="0" indent="0">
              <a:buNone/>
            </a:pPr>
            <a:r>
              <a:rPr lang="en-US" b="1" u="sng" dirty="0"/>
              <a:t>Immediate Termination/Prohibitive Offenses </a:t>
            </a:r>
          </a:p>
          <a:p>
            <a:pPr lvl="1"/>
            <a:r>
              <a:rPr lang="en-US" dirty="0"/>
              <a:t>Drugs or alcohol at the job site </a:t>
            </a:r>
          </a:p>
          <a:p>
            <a:pPr lvl="1"/>
            <a:r>
              <a:rPr lang="en-US" dirty="0"/>
              <a:t>Theft</a:t>
            </a:r>
          </a:p>
          <a:p>
            <a:pPr lvl="1"/>
            <a:r>
              <a:rPr lang="en-US" dirty="0"/>
              <a:t>Fraud</a:t>
            </a:r>
          </a:p>
          <a:p>
            <a:r>
              <a:rPr lang="en-US" dirty="0"/>
              <a:t>When a Direct Care Worker does not report that a Consumer has been  hospitalized/away and submits a timesheet requesting pay for the day/days Consumer was hospitalized/away, this act constitutes </a:t>
            </a:r>
            <a:r>
              <a:rPr lang="en-US" dirty="0">
                <a:solidFill>
                  <a:srgbClr val="FF0000"/>
                </a:solidFill>
              </a:rPr>
              <a:t>Fraud.</a:t>
            </a:r>
          </a:p>
          <a:p>
            <a:pPr marL="0" indent="0">
              <a:buNone/>
            </a:pPr>
            <a:endParaRPr lang="en-US" b="1" u="sng" dirty="0">
              <a:highlight>
                <a:srgbClr val="FFFF00"/>
              </a:highlight>
            </a:endParaRPr>
          </a:p>
          <a:p>
            <a:pPr marL="0" indent="0">
              <a:buNone/>
            </a:pPr>
            <a:r>
              <a:rPr lang="en-US" b="1" u="sng" dirty="0">
                <a:highlight>
                  <a:srgbClr val="FFFF00"/>
                </a:highlight>
              </a:rPr>
              <a:t>Inappropriate Social Networking-</a:t>
            </a:r>
            <a:r>
              <a:rPr lang="en-US" dirty="0"/>
              <a:t>Employees are subject to termination if actions are done for the  benefit/amusement of an individual on behalf of him/herself/third party compromising the privacy of our Consumers or Agency.</a:t>
            </a:r>
          </a:p>
          <a:p>
            <a:endParaRPr lang="en-US" dirty="0"/>
          </a:p>
          <a:p>
            <a:r>
              <a:rPr lang="en-US" b="1" u="sng" dirty="0"/>
              <a:t>Unprofessional behavior including:</a:t>
            </a:r>
          </a:p>
          <a:p>
            <a:pPr lvl="1"/>
            <a:r>
              <a:rPr lang="en-US" dirty="0"/>
              <a:t>actions of insubordination, excessive call-offs, excessive arguments, a combative attitude, and an inability to work within the team.</a:t>
            </a:r>
          </a:p>
          <a:p>
            <a:r>
              <a:rPr lang="en-US" b="1" u="sng" dirty="0"/>
              <a:t>Employee Rehabilitation:</a:t>
            </a:r>
          </a:p>
          <a:p>
            <a:r>
              <a:rPr lang="en-US" dirty="0"/>
              <a:t>An employee is put on Employee Rehabilitation when he/she violates any of the prohibited offenses and/or has already received a verbal and written warning.</a:t>
            </a:r>
          </a:p>
          <a:p>
            <a:r>
              <a:rPr lang="en-US" dirty="0"/>
              <a:t>If a Direct Care Worker Continues to violate any of our rules while under Employee Rehabilitation that can be grounds for termination.</a:t>
            </a:r>
          </a:p>
          <a:p>
            <a:r>
              <a:rPr lang="en-US" dirty="0"/>
              <a:t>Before an employee is terminated a meeting between the Administrator, Human Resources Coordinator and Financial Officer will be held.</a:t>
            </a:r>
          </a:p>
        </p:txBody>
      </p:sp>
    </p:spTree>
    <p:extLst>
      <p:ext uri="{BB962C8B-B14F-4D97-AF65-F5344CB8AC3E}">
        <p14:creationId xmlns:p14="http://schemas.microsoft.com/office/powerpoint/2010/main" val="41384204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D9B2C-0AB3-46F9-B3B4-E1EC564B8390}"/>
              </a:ext>
            </a:extLst>
          </p:cNvPr>
          <p:cNvSpPr>
            <a:spLocks noGrp="1"/>
          </p:cNvSpPr>
          <p:nvPr>
            <p:ph type="title"/>
          </p:nvPr>
        </p:nvSpPr>
        <p:spPr/>
        <p:txBody>
          <a:bodyPr/>
          <a:lstStyle/>
          <a:p>
            <a:r>
              <a:rPr lang="en-US" dirty="0"/>
              <a:t>Prohibited Actions</a:t>
            </a:r>
          </a:p>
        </p:txBody>
      </p:sp>
      <p:sp>
        <p:nvSpPr>
          <p:cNvPr id="3" name="Content Placeholder 2">
            <a:extLst>
              <a:ext uri="{FF2B5EF4-FFF2-40B4-BE49-F238E27FC236}">
                <a16:creationId xmlns:a16="http://schemas.microsoft.com/office/drawing/2014/main" id="{DAE14816-FD0B-4C6B-9EA7-1F9766B7F4CB}"/>
              </a:ext>
            </a:extLst>
          </p:cNvPr>
          <p:cNvSpPr>
            <a:spLocks noGrp="1"/>
          </p:cNvSpPr>
          <p:nvPr>
            <p:ph idx="1"/>
          </p:nvPr>
        </p:nvSpPr>
        <p:spPr>
          <a:xfrm>
            <a:off x="677334" y="1310327"/>
            <a:ext cx="8596668" cy="5175314"/>
          </a:xfrm>
        </p:spPr>
        <p:txBody>
          <a:bodyPr>
            <a:normAutofit fontScale="70000" lnSpcReduction="20000"/>
          </a:bodyPr>
          <a:lstStyle/>
          <a:p>
            <a:pPr marL="0" indent="0">
              <a:buNone/>
            </a:pPr>
            <a:endParaRPr lang="en-US" dirty="0"/>
          </a:p>
          <a:p>
            <a:pPr marL="0" indent="0">
              <a:lnSpc>
                <a:spcPct val="120000"/>
              </a:lnSpc>
              <a:buNone/>
            </a:pPr>
            <a:r>
              <a:rPr lang="en-US" dirty="0"/>
              <a:t>1. Amplified Home Health Care employees are prohibited from engaging in sexual harassment of a participant. </a:t>
            </a:r>
          </a:p>
          <a:p>
            <a:pPr marL="0" indent="0">
              <a:lnSpc>
                <a:spcPct val="120000"/>
              </a:lnSpc>
              <a:buNone/>
            </a:pPr>
            <a:r>
              <a:rPr lang="en-US" dirty="0"/>
              <a:t>2. Amplified Home Health Care employees are not allowed to engage in sexual contact with a participant.</a:t>
            </a:r>
          </a:p>
          <a:p>
            <a:pPr marL="0" indent="0">
              <a:lnSpc>
                <a:spcPct val="120000"/>
              </a:lnSpc>
              <a:buNone/>
            </a:pPr>
            <a:r>
              <a:rPr lang="en-US" dirty="0"/>
              <a:t>3. Direct care workers must not restrain a participant at any time. </a:t>
            </a:r>
          </a:p>
          <a:p>
            <a:pPr marL="0" indent="0">
              <a:lnSpc>
                <a:spcPct val="120000"/>
              </a:lnSpc>
              <a:buNone/>
            </a:pPr>
            <a:r>
              <a:rPr lang="en-US" dirty="0"/>
              <a:t>4. Direct care workers must not engage in any sort of financial exploitation of a participant.</a:t>
            </a:r>
          </a:p>
          <a:p>
            <a:pPr marL="0" indent="0">
              <a:lnSpc>
                <a:spcPct val="120000"/>
              </a:lnSpc>
              <a:buNone/>
            </a:pPr>
            <a:r>
              <a:rPr lang="en-US" dirty="0"/>
              <a:t>5. Amplified Home Health Care employees must not humiliate or degrade a participant in any circumstances.</a:t>
            </a:r>
          </a:p>
          <a:p>
            <a:pPr marL="0" indent="0">
              <a:lnSpc>
                <a:spcPct val="120000"/>
              </a:lnSpc>
              <a:buNone/>
            </a:pPr>
            <a:r>
              <a:rPr lang="en-US" dirty="0"/>
              <a:t>6. Direct care workers must not withhold regularly scheduled meals or other sustenance from a participant. </a:t>
            </a:r>
          </a:p>
          <a:p>
            <a:pPr marL="0" indent="0">
              <a:lnSpc>
                <a:spcPct val="120000"/>
              </a:lnSpc>
              <a:buNone/>
            </a:pPr>
            <a:r>
              <a:rPr lang="en-US" dirty="0"/>
              <a:t>7. Direct care workers must have their own gas money for their car when taking consumers to appointments or running errands for them such as going to the bank, shopping, and post office, etc.</a:t>
            </a:r>
          </a:p>
          <a:p>
            <a:pPr marL="0" indent="0">
              <a:lnSpc>
                <a:spcPct val="120000"/>
              </a:lnSpc>
              <a:buNone/>
            </a:pPr>
            <a:r>
              <a:rPr lang="en-US" dirty="0"/>
              <a:t>8. Direct care workers must not take money or gifts from consumer even if the consumer offers or insists upon it, call and report this issue to the Administrator.</a:t>
            </a:r>
          </a:p>
          <a:p>
            <a:pPr marL="0" indent="0">
              <a:lnSpc>
                <a:spcPct val="120000"/>
              </a:lnSpc>
              <a:buNone/>
            </a:pPr>
            <a:r>
              <a:rPr lang="en-US" dirty="0"/>
              <a:t>9. Direct care worker are not permitted to receive, lend or borrow money or other goods from the consumer.</a:t>
            </a:r>
          </a:p>
          <a:p>
            <a:pPr marL="0" indent="0">
              <a:lnSpc>
                <a:spcPct val="120000"/>
              </a:lnSpc>
              <a:buNone/>
            </a:pPr>
            <a:r>
              <a:rPr lang="en-US" dirty="0"/>
              <a:t>10. Promptly return all consumer’s household keys at the end of each service day. Do not take home the consumer’s house or post office keys without explicit permission of the Administrator.</a:t>
            </a:r>
          </a:p>
          <a:p>
            <a:pPr marL="0" indent="0">
              <a:lnSpc>
                <a:spcPct val="120000"/>
              </a:lnSpc>
              <a:buNone/>
            </a:pPr>
            <a:r>
              <a:rPr lang="en-US" dirty="0"/>
              <a:t>Only take consumer’s bank card for shopping or errands and you are to only get what’s on the shopping list. Return all receipts, money, and/or cards to the consumer when you return to the consumer’s home. Do not take consumer’s bank card home.</a:t>
            </a:r>
          </a:p>
          <a:p>
            <a:endParaRPr lang="en-US" dirty="0"/>
          </a:p>
        </p:txBody>
      </p:sp>
    </p:spTree>
    <p:extLst>
      <p:ext uri="{BB962C8B-B14F-4D97-AF65-F5344CB8AC3E}">
        <p14:creationId xmlns:p14="http://schemas.microsoft.com/office/powerpoint/2010/main" val="28598593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DCCB43E-DEEC-43F8-B512-140076F047AB}"/>
              </a:ext>
            </a:extLst>
          </p:cNvPr>
          <p:cNvSpPr>
            <a:spLocks noGrp="1"/>
          </p:cNvSpPr>
          <p:nvPr>
            <p:ph type="title"/>
          </p:nvPr>
        </p:nvSpPr>
        <p:spPr>
          <a:xfrm>
            <a:off x="1333502" y="609600"/>
            <a:ext cx="8596668" cy="1320800"/>
          </a:xfrm>
        </p:spPr>
        <p:txBody>
          <a:bodyPr>
            <a:normAutofit/>
          </a:bodyPr>
          <a:lstStyle/>
          <a:p>
            <a:r>
              <a:rPr lang="en-US" dirty="0"/>
              <a:t>Overview</a:t>
            </a:r>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890F9936-E83B-4D03-BA2D-65E86C462306}"/>
              </a:ext>
            </a:extLst>
          </p:cNvPr>
          <p:cNvSpPr>
            <a:spLocks noGrp="1"/>
          </p:cNvSpPr>
          <p:nvPr>
            <p:ph idx="1"/>
          </p:nvPr>
        </p:nvSpPr>
        <p:spPr>
          <a:xfrm>
            <a:off x="1333502" y="2160589"/>
            <a:ext cx="8596668" cy="3880773"/>
          </a:xfrm>
        </p:spPr>
        <p:txBody>
          <a:bodyPr>
            <a:normAutofit/>
          </a:bodyPr>
          <a:lstStyle/>
          <a:p>
            <a:r>
              <a:rPr lang="en-US" dirty="0"/>
              <a:t>Department of Health Requirements</a:t>
            </a:r>
          </a:p>
          <a:p>
            <a:r>
              <a:rPr lang="en-US" dirty="0"/>
              <a:t>Required Training Pieces</a:t>
            </a:r>
          </a:p>
          <a:p>
            <a:r>
              <a:rPr lang="en-US" dirty="0"/>
              <a:t>Policies and Procedures	</a:t>
            </a:r>
          </a:p>
          <a:p>
            <a:pPr marL="0" indent="0">
              <a:buNone/>
            </a:pPr>
            <a:endParaRPr lang="en-US" dirty="0"/>
          </a:p>
          <a:p>
            <a:pPr marL="457200" lvl="1" indent="0">
              <a:buNone/>
            </a:pPr>
            <a:endParaRPr lang="en-US" dirty="0"/>
          </a:p>
          <a:p>
            <a:endParaRPr lang="en-US" dirty="0"/>
          </a:p>
          <a:p>
            <a:pPr marL="0" indent="0">
              <a:buNone/>
            </a:pPr>
            <a:endParaRPr lang="en-US" dirty="0"/>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8755255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6284A9-49FF-4A59-860F-37C2C7279F7E}"/>
              </a:ext>
            </a:extLst>
          </p:cNvPr>
          <p:cNvSpPr>
            <a:spLocks noGrp="1"/>
          </p:cNvSpPr>
          <p:nvPr>
            <p:ph type="title"/>
          </p:nvPr>
        </p:nvSpPr>
        <p:spPr>
          <a:xfrm>
            <a:off x="677334" y="675588"/>
            <a:ext cx="8596668" cy="1320800"/>
          </a:xfrm>
        </p:spPr>
        <p:txBody>
          <a:bodyPr/>
          <a:lstStyle/>
          <a:p>
            <a:r>
              <a:rPr lang="en-US" dirty="0"/>
              <a:t>Prohibited Actions Continued</a:t>
            </a:r>
          </a:p>
        </p:txBody>
      </p:sp>
      <p:sp>
        <p:nvSpPr>
          <p:cNvPr id="3" name="Content Placeholder 2">
            <a:extLst>
              <a:ext uri="{FF2B5EF4-FFF2-40B4-BE49-F238E27FC236}">
                <a16:creationId xmlns:a16="http://schemas.microsoft.com/office/drawing/2014/main" id="{93F1EFE4-D480-421C-AF23-D599943451FB}"/>
              </a:ext>
            </a:extLst>
          </p:cNvPr>
          <p:cNvSpPr>
            <a:spLocks noGrp="1"/>
          </p:cNvSpPr>
          <p:nvPr>
            <p:ph idx="1"/>
          </p:nvPr>
        </p:nvSpPr>
        <p:spPr/>
        <p:txBody>
          <a:bodyPr>
            <a:normAutofit fontScale="85000" lnSpcReduction="20000"/>
          </a:bodyPr>
          <a:lstStyle/>
          <a:p>
            <a:pPr marL="0" indent="0">
              <a:buNone/>
            </a:pPr>
            <a:r>
              <a:rPr lang="en-US" dirty="0"/>
              <a:t>12. Direct care worker will not borrow or take home any of the consumer’s personal property.</a:t>
            </a:r>
          </a:p>
          <a:p>
            <a:pPr marL="0" indent="0">
              <a:buNone/>
            </a:pPr>
            <a:r>
              <a:rPr lang="en-US" dirty="0"/>
              <a:t>13. If the consumer’s monthly bank statement reveals that a direct care worker did in fact take money </a:t>
            </a:r>
          </a:p>
          <a:p>
            <a:pPr marL="0" indent="0">
              <a:buNone/>
            </a:pPr>
            <a:r>
              <a:rPr lang="en-US" dirty="0"/>
              <a:t>that the consumer was unaware of, the direct care worker will be report to the police. Also any </a:t>
            </a:r>
          </a:p>
          <a:p>
            <a:pPr marL="0" indent="0">
              <a:buNone/>
            </a:pPr>
            <a:r>
              <a:rPr lang="en-US" dirty="0"/>
              <a:t>money taken from the consumer will be deducted from the direct care worker’s pay check and </a:t>
            </a:r>
          </a:p>
          <a:p>
            <a:pPr marL="0" indent="0">
              <a:buNone/>
            </a:pPr>
            <a:r>
              <a:rPr lang="en-US" dirty="0"/>
              <a:t>returned to the consumer.</a:t>
            </a:r>
          </a:p>
          <a:p>
            <a:pPr marL="0" indent="0">
              <a:buNone/>
            </a:pPr>
            <a:r>
              <a:rPr lang="en-US" dirty="0"/>
              <a:t>14. Any action or behavior that occurred while providing direct care work services for a consumer </a:t>
            </a:r>
          </a:p>
          <a:p>
            <a:pPr marL="0" indent="0">
              <a:buNone/>
            </a:pPr>
            <a:r>
              <a:rPr lang="en-US" dirty="0"/>
              <a:t>that resulted in the customer sending that direct care worker home or will not allow that worker into their home as a result of willful misconduct is subject to immediate termination.</a:t>
            </a:r>
          </a:p>
          <a:p>
            <a:pPr marL="0" indent="0">
              <a:buNone/>
            </a:pPr>
            <a:r>
              <a:rPr lang="en-US" dirty="0"/>
              <a:t>15. Direct Care Workers are not permitted to ask consumers to co-sign for a loan.</a:t>
            </a:r>
          </a:p>
          <a:p>
            <a:pPr marL="0" indent="0">
              <a:buNone/>
            </a:pPr>
            <a:r>
              <a:rPr lang="en-US" dirty="0"/>
              <a:t>16. If you are calling off or late for work you must notify AMPLIFIED HOME HEALTH CARE</a:t>
            </a:r>
          </a:p>
          <a:p>
            <a:pPr marL="0" indent="0">
              <a:buNone/>
            </a:pPr>
            <a:r>
              <a:rPr lang="en-US" dirty="0"/>
              <a:t>immediately, with a minimum of two (2) hours’ notice by calling (412)304-6385. Call-off notice </a:t>
            </a:r>
          </a:p>
          <a:p>
            <a:pPr marL="0" indent="0">
              <a:buNone/>
            </a:pPr>
            <a:r>
              <a:rPr lang="en-US" dirty="0"/>
              <a:t>received by texting will be considered a no-call/no-show. Refer to attendance policy.</a:t>
            </a:r>
          </a:p>
        </p:txBody>
      </p:sp>
    </p:spTree>
    <p:extLst>
      <p:ext uri="{BB962C8B-B14F-4D97-AF65-F5344CB8AC3E}">
        <p14:creationId xmlns:p14="http://schemas.microsoft.com/office/powerpoint/2010/main" val="41675066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1D891-1424-4594-8FE6-83DE5A51B2CD}"/>
              </a:ext>
            </a:extLst>
          </p:cNvPr>
          <p:cNvSpPr>
            <a:spLocks noGrp="1"/>
          </p:cNvSpPr>
          <p:nvPr>
            <p:ph type="title"/>
          </p:nvPr>
        </p:nvSpPr>
        <p:spPr/>
        <p:txBody>
          <a:bodyPr/>
          <a:lstStyle/>
          <a:p>
            <a:r>
              <a:rPr lang="en-US" dirty="0"/>
              <a:t>Drug-Free Environment Policy</a:t>
            </a:r>
          </a:p>
        </p:txBody>
      </p:sp>
      <p:sp>
        <p:nvSpPr>
          <p:cNvPr id="3" name="Content Placeholder 2">
            <a:extLst>
              <a:ext uri="{FF2B5EF4-FFF2-40B4-BE49-F238E27FC236}">
                <a16:creationId xmlns:a16="http://schemas.microsoft.com/office/drawing/2014/main" id="{CDED5987-362D-40C5-ACC0-B9848B1A7A8B}"/>
              </a:ext>
            </a:extLst>
          </p:cNvPr>
          <p:cNvSpPr>
            <a:spLocks noGrp="1"/>
          </p:cNvSpPr>
          <p:nvPr>
            <p:ph idx="1"/>
          </p:nvPr>
        </p:nvSpPr>
        <p:spPr/>
        <p:txBody>
          <a:bodyPr/>
          <a:lstStyle/>
          <a:p>
            <a:r>
              <a:rPr lang="en-US" dirty="0"/>
              <a:t>Drugs and alcohol are not permitted at the job site. If we suspect you are under the influence of drugs and/or alcohol while working, we will require you take a drug test. Cost of testing will be </a:t>
            </a:r>
            <a:r>
              <a:rPr lang="en-US" b="1" u="sng" dirty="0"/>
              <a:t>deducted from your pay. </a:t>
            </a:r>
            <a:r>
              <a:rPr lang="en-US" dirty="0"/>
              <a:t>Refusal to take the test will result in immediate </a:t>
            </a:r>
            <a:r>
              <a:rPr lang="en-US" dirty="0">
                <a:solidFill>
                  <a:srgbClr val="FF0000"/>
                </a:solidFill>
              </a:rPr>
              <a:t>termination. </a:t>
            </a:r>
          </a:p>
        </p:txBody>
      </p:sp>
    </p:spTree>
    <p:extLst>
      <p:ext uri="{BB962C8B-B14F-4D97-AF65-F5344CB8AC3E}">
        <p14:creationId xmlns:p14="http://schemas.microsoft.com/office/powerpoint/2010/main" val="41167787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1B92B-BEC1-4101-8ECD-7C9DBB1266BE}"/>
              </a:ext>
            </a:extLst>
          </p:cNvPr>
          <p:cNvSpPr>
            <a:spLocks noGrp="1"/>
          </p:cNvSpPr>
          <p:nvPr>
            <p:ph type="title"/>
          </p:nvPr>
        </p:nvSpPr>
        <p:spPr/>
        <p:txBody>
          <a:bodyPr/>
          <a:lstStyle/>
          <a:p>
            <a:r>
              <a:rPr lang="en-US" dirty="0"/>
              <a:t>HIPAA Policy</a:t>
            </a:r>
          </a:p>
        </p:txBody>
      </p:sp>
      <p:sp>
        <p:nvSpPr>
          <p:cNvPr id="3" name="Content Placeholder 2">
            <a:extLst>
              <a:ext uri="{FF2B5EF4-FFF2-40B4-BE49-F238E27FC236}">
                <a16:creationId xmlns:a16="http://schemas.microsoft.com/office/drawing/2014/main" id="{47E67CC5-14AC-422F-9913-CF9288B39C7F}"/>
              </a:ext>
            </a:extLst>
          </p:cNvPr>
          <p:cNvSpPr>
            <a:spLocks noGrp="1"/>
          </p:cNvSpPr>
          <p:nvPr>
            <p:ph idx="1"/>
          </p:nvPr>
        </p:nvSpPr>
        <p:spPr>
          <a:xfrm>
            <a:off x="677334" y="2160589"/>
            <a:ext cx="9003994" cy="4513588"/>
          </a:xfrm>
        </p:spPr>
        <p:txBody>
          <a:bodyPr>
            <a:normAutofit fontScale="92500" lnSpcReduction="10000"/>
          </a:bodyPr>
          <a:lstStyle/>
          <a:p>
            <a:r>
              <a:rPr lang="en-US" dirty="0"/>
              <a:t>It is the policy of Amplified Home Health Care to protect the privacy and provide for the security of certain </a:t>
            </a:r>
            <a:r>
              <a:rPr lang="en-US" b="1" dirty="0">
                <a:highlight>
                  <a:srgbClr val="FFFF00"/>
                </a:highlight>
              </a:rPr>
              <a:t>Protected Health Information (PHI) </a:t>
            </a:r>
            <a:r>
              <a:rPr lang="en-US" dirty="0"/>
              <a:t>to which AMPLIFIED HOME HEALTH CARE may have access to in order to provide services in accordance with the Health Insurance Portability and Accountability Act (HIPAA) of 1996.</a:t>
            </a:r>
          </a:p>
          <a:p>
            <a:r>
              <a:rPr lang="en-US" dirty="0"/>
              <a:t> Amplified Home Health Care may receive PHI from the participant or from other parties for use on behalf of the participant which will be used or disclosed only in accordance with HIPAA. Inquiries concerning the AMPLIFIED HOME HEALTH CARE’s HIPAA policy, compliance with applicable laws, statutes, and regulations, and complaints may be directed to the Administrator. </a:t>
            </a:r>
          </a:p>
          <a:p>
            <a:r>
              <a:rPr lang="en-US" dirty="0"/>
              <a:t>Inquiries about the laws and about compliance may also be directed to the following: </a:t>
            </a:r>
          </a:p>
          <a:p>
            <a:pPr lvl="1"/>
            <a:r>
              <a:rPr lang="en-US" dirty="0"/>
              <a:t>Bureau of Equal Opportunity Harrisburg Regional Office Room 223, Health &amp; Welfare Building PO Box 2675 1101 S. Front St., 5th Floor Harrisburg, PA 17105 (717) 787-1127 </a:t>
            </a:r>
          </a:p>
          <a:p>
            <a:pPr lvl="1"/>
            <a:r>
              <a:rPr lang="en-US" dirty="0"/>
              <a:t>U.S. Department of Health and Human Services 150 S. Independence Mall West Suite 372, Public Ledger Building Philadelphia, PA 19106-9111 (215)861-4441 </a:t>
            </a:r>
          </a:p>
          <a:p>
            <a:pPr lvl="1"/>
            <a:r>
              <a:rPr lang="en-US" dirty="0"/>
              <a:t>Pennsylvania Department of Health </a:t>
            </a:r>
            <a:r>
              <a:rPr lang="en-US" dirty="0" err="1"/>
              <a:t>Health</a:t>
            </a:r>
            <a:r>
              <a:rPr lang="en-US" dirty="0"/>
              <a:t> and Welfare Building 8th Floor West 625 Forster Street Harrisburg, PA 17120 1-877-PA-HEALTH</a:t>
            </a:r>
          </a:p>
        </p:txBody>
      </p:sp>
    </p:spTree>
    <p:extLst>
      <p:ext uri="{BB962C8B-B14F-4D97-AF65-F5344CB8AC3E}">
        <p14:creationId xmlns:p14="http://schemas.microsoft.com/office/powerpoint/2010/main" val="13878377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1FB85-8C41-4E55-B6F4-0F713A9E3B1D}"/>
              </a:ext>
            </a:extLst>
          </p:cNvPr>
          <p:cNvSpPr>
            <a:spLocks noGrp="1"/>
          </p:cNvSpPr>
          <p:nvPr>
            <p:ph type="title"/>
          </p:nvPr>
        </p:nvSpPr>
        <p:spPr/>
        <p:txBody>
          <a:bodyPr/>
          <a:lstStyle/>
          <a:p>
            <a:r>
              <a:rPr lang="en-US" dirty="0"/>
              <a:t>Confidentiality Policy</a:t>
            </a:r>
          </a:p>
        </p:txBody>
      </p:sp>
      <p:sp>
        <p:nvSpPr>
          <p:cNvPr id="3" name="Content Placeholder 2">
            <a:extLst>
              <a:ext uri="{FF2B5EF4-FFF2-40B4-BE49-F238E27FC236}">
                <a16:creationId xmlns:a16="http://schemas.microsoft.com/office/drawing/2014/main" id="{B8D973DF-34CB-44F8-8D76-EB08BEDD9465}"/>
              </a:ext>
            </a:extLst>
          </p:cNvPr>
          <p:cNvSpPr>
            <a:spLocks noGrp="1"/>
          </p:cNvSpPr>
          <p:nvPr>
            <p:ph idx="1"/>
          </p:nvPr>
        </p:nvSpPr>
        <p:spPr/>
        <p:txBody>
          <a:bodyPr/>
          <a:lstStyle/>
          <a:p>
            <a:pPr marL="342900" marR="0" lvl="0" indent="-342900">
              <a:spcBef>
                <a:spcPts val="0"/>
              </a:spcBef>
              <a:spcAft>
                <a:spcPts val="0"/>
              </a:spcAft>
              <a:buFont typeface="Symbol" panose="05050102010706020507" pitchFamily="18" charset="2"/>
              <a:buChar char=""/>
            </a:pPr>
            <a:r>
              <a:rPr lang="en-US" sz="1800" dirty="0">
                <a:effectLst/>
                <a:latin typeface="Footlight MT Light" panose="0204060206030A020304" pitchFamily="18" charset="0"/>
                <a:ea typeface="Times New Roman" panose="02020603050405020304" pitchFamily="18" charset="0"/>
              </a:rPr>
              <a:t>Treat the identity of and all health information relating to the consumers in need of services as confidential.</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dirty="0">
                <a:effectLst/>
                <a:latin typeface="Footlight MT Light" panose="0204060206030A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800" dirty="0">
                <a:effectLst/>
                <a:latin typeface="Footlight MT Light" panose="0204060206030A020304" pitchFamily="18" charset="0"/>
                <a:ea typeface="Times New Roman" panose="02020603050405020304" pitchFamily="18" charset="0"/>
              </a:rPr>
              <a:t>Exercise great care in protecting the files and records from any scrutiny by unauthorized persons.</a:t>
            </a:r>
          </a:p>
          <a:p>
            <a:pPr marL="342900" marR="0" lvl="0" indent="-342900">
              <a:spcBef>
                <a:spcPts val="0"/>
              </a:spcBef>
              <a:spcAft>
                <a:spcPts val="0"/>
              </a:spcAft>
              <a:buFont typeface="Symbol" panose="05050102010706020507" pitchFamily="18" charset="2"/>
              <a:buChar char=""/>
            </a:pPr>
            <a:endParaRPr lang="en-US" dirty="0">
              <a:latin typeface="Footlight MT Light" panose="0204060206030A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dirty="0">
                <a:effectLst/>
                <a:latin typeface="Footlight MT Light" panose="0204060206030A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9130503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B9106-7DBF-4549-9CCD-808F98222ED1}"/>
              </a:ext>
            </a:extLst>
          </p:cNvPr>
          <p:cNvSpPr>
            <a:spLocks noGrp="1"/>
          </p:cNvSpPr>
          <p:nvPr>
            <p:ph type="title"/>
          </p:nvPr>
        </p:nvSpPr>
        <p:spPr/>
        <p:txBody>
          <a:bodyPr/>
          <a:lstStyle/>
          <a:p>
            <a:r>
              <a:rPr lang="en-US" dirty="0"/>
              <a:t>Critical Incident and Risk Management Policy</a:t>
            </a:r>
          </a:p>
        </p:txBody>
      </p:sp>
      <p:sp>
        <p:nvSpPr>
          <p:cNvPr id="3" name="Content Placeholder 2">
            <a:extLst>
              <a:ext uri="{FF2B5EF4-FFF2-40B4-BE49-F238E27FC236}">
                <a16:creationId xmlns:a16="http://schemas.microsoft.com/office/drawing/2014/main" id="{9FA67A3B-B9EC-4656-A66D-71F2738FBECC}"/>
              </a:ext>
            </a:extLst>
          </p:cNvPr>
          <p:cNvSpPr>
            <a:spLocks noGrp="1"/>
          </p:cNvSpPr>
          <p:nvPr>
            <p:ph idx="1"/>
          </p:nvPr>
        </p:nvSpPr>
        <p:spPr/>
        <p:txBody>
          <a:bodyPr>
            <a:normAutofit fontScale="85000" lnSpcReduction="20000"/>
          </a:bodyPr>
          <a:lstStyle/>
          <a:p>
            <a:pPr marL="0" marR="0">
              <a:lnSpc>
                <a:spcPct val="115000"/>
              </a:lnSpc>
              <a:spcBef>
                <a:spcPts val="0"/>
              </a:spcBef>
              <a:spcAft>
                <a:spcPts val="0"/>
              </a:spcAft>
            </a:pPr>
            <a:r>
              <a:rPr lang="en-US" sz="1800" u="sng" dirty="0">
                <a:effectLst/>
                <a:latin typeface="Calibri" panose="020F0502020204030204" pitchFamily="34" charset="0"/>
                <a:ea typeface="Times New Roman" panose="02020603050405020304" pitchFamily="18" charset="0"/>
                <a:cs typeface="Calibri" panose="020F0502020204030204" pitchFamily="34" charset="0"/>
              </a:rPr>
              <a:t>Prevention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800"/>
              </a:lnSpc>
              <a:spcBef>
                <a:spcPts val="0"/>
              </a:spcBef>
              <a:spcAft>
                <a:spcPts val="0"/>
              </a:spcAft>
            </a:pP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dirty="0">
                <a:effectLst/>
                <a:latin typeface="Calibri" panose="020F0502020204030204" pitchFamily="34" charset="0"/>
                <a:ea typeface="Times New Roman" panose="02020603050405020304" pitchFamily="18" charset="0"/>
                <a:cs typeface="Calibri" panose="020F0502020204030204" pitchFamily="34" charset="0"/>
              </a:rPr>
              <a:t>Prevention is part of  the AHHC  risk mitigation strategy, Amplified Home Health Care  will educate all staff in the areas of a participant’s health and safety. Annual critical incident related training will include prevention of abuse and exploitation of participants and reporting critical incidents. Refer to the Employee Training Policy for specific information in regard to the frequency and required trainings for Amplified Home Health Care employees.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800"/>
              </a:lnSpc>
              <a:spcBef>
                <a:spcPts val="0"/>
              </a:spcBef>
              <a:spcAft>
                <a:spcPts val="0"/>
              </a:spcAft>
            </a:pP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dirty="0">
                <a:effectLst/>
                <a:latin typeface="Calibri" panose="020F0502020204030204" pitchFamily="34" charset="0"/>
                <a:ea typeface="Times New Roman" panose="02020603050405020304" pitchFamily="18" charset="0"/>
                <a:cs typeface="Calibri" panose="020F0502020204030204" pitchFamily="34" charset="0"/>
              </a:rPr>
              <a:t>Amplified Home Health Care also utilizes the position of a consumer monitor who is responsible for monitoring the participants’ services through a regular schedule of contact via telephone and home visits.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800"/>
              </a:lnSpc>
              <a:spcBef>
                <a:spcPts val="0"/>
              </a:spcBef>
              <a:spcAft>
                <a:spcPts val="0"/>
              </a:spcAft>
            </a:pP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u="sng" dirty="0">
                <a:effectLst/>
                <a:latin typeface="Calibri" panose="020F0502020204030204" pitchFamily="34" charset="0"/>
                <a:ea typeface="Times New Roman" panose="02020603050405020304" pitchFamily="18" charset="0"/>
                <a:cs typeface="Calibri" panose="020F0502020204030204" pitchFamily="34" charset="0"/>
              </a:rPr>
              <a:t>Reporting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800"/>
              </a:lnSpc>
              <a:spcBef>
                <a:spcPts val="0"/>
              </a:spcBef>
              <a:spcAft>
                <a:spcPts val="0"/>
              </a:spcAft>
            </a:pPr>
            <a:r>
              <a:rPr lang="en-US" sz="1800" u="none" strike="noStrike" dirty="0">
                <a:effectLst/>
                <a:latin typeface="Calibri" panose="020F0502020204030204" pitchFamily="34" charset="0"/>
                <a:ea typeface="Times New Roman" panose="02020603050405020304" pitchFamily="18"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Times New Roman" panose="02020603050405020304" pitchFamily="18" charset="0"/>
              </a:rPr>
              <a:t>Amplified Home Health Care holds all employees responsible for the proper care of our participants. All employees are responsible for reporting all alleged critical incidents. Related concerned individuals are encouraged to report any critical incident to Amplified Home Health Care immediately upon becoming aware of the situation. When a critical incident is reported, the staff member who receives the information will complete a critical incident intake form and immediately begin the required notification procedures. </a:t>
            </a:r>
            <a:endParaRPr lang="en-US" dirty="0"/>
          </a:p>
        </p:txBody>
      </p:sp>
    </p:spTree>
    <p:extLst>
      <p:ext uri="{BB962C8B-B14F-4D97-AF65-F5344CB8AC3E}">
        <p14:creationId xmlns:p14="http://schemas.microsoft.com/office/powerpoint/2010/main" val="29874659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17053-3AE1-4C6C-BBDE-FD48BCA4F94C}"/>
              </a:ext>
            </a:extLst>
          </p:cNvPr>
          <p:cNvSpPr>
            <a:spLocks noGrp="1"/>
          </p:cNvSpPr>
          <p:nvPr>
            <p:ph type="title"/>
          </p:nvPr>
        </p:nvSpPr>
        <p:spPr/>
        <p:txBody>
          <a:bodyPr/>
          <a:lstStyle/>
          <a:p>
            <a:r>
              <a:rPr lang="en-US" dirty="0"/>
              <a:t>Critical Incident and Risk Management Policy Cont.</a:t>
            </a:r>
          </a:p>
        </p:txBody>
      </p:sp>
      <p:sp>
        <p:nvSpPr>
          <p:cNvPr id="3" name="Content Placeholder 2">
            <a:extLst>
              <a:ext uri="{FF2B5EF4-FFF2-40B4-BE49-F238E27FC236}">
                <a16:creationId xmlns:a16="http://schemas.microsoft.com/office/drawing/2014/main" id="{BBE320D5-832B-42C1-95CD-A0EDB028B19F}"/>
              </a:ext>
            </a:extLst>
          </p:cNvPr>
          <p:cNvSpPr>
            <a:spLocks noGrp="1"/>
          </p:cNvSpPr>
          <p:nvPr>
            <p:ph idx="1"/>
          </p:nvPr>
        </p:nvSpPr>
        <p:spPr/>
        <p:txBody>
          <a:bodyPr>
            <a:normAutofit fontScale="55000" lnSpcReduction="20000"/>
          </a:bodyPr>
          <a:lstStyle/>
          <a:p>
            <a:pPr marL="0" marR="0">
              <a:lnSpc>
                <a:spcPct val="115000"/>
              </a:lnSpc>
              <a:spcBef>
                <a:spcPts val="0"/>
              </a:spcBef>
              <a:spcAft>
                <a:spcPts val="0"/>
              </a:spcAft>
            </a:pPr>
            <a:r>
              <a:rPr lang="en-US" sz="1800" u="sng" dirty="0">
                <a:effectLst/>
                <a:latin typeface="Calibri" panose="020F0502020204030204" pitchFamily="34" charset="0"/>
                <a:ea typeface="Times New Roman" panose="02020603050405020304" pitchFamily="18" charset="0"/>
                <a:cs typeface="Calibri" panose="020F0502020204030204" pitchFamily="34" charset="0"/>
              </a:rPr>
              <a:t>Notification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ts val="800"/>
              </a:lnSpc>
              <a:spcBef>
                <a:spcPts val="0"/>
              </a:spcBef>
              <a:spcAft>
                <a:spcPts val="0"/>
              </a:spcAft>
              <a:buNone/>
            </a:pPr>
            <a:r>
              <a:rPr lang="en-US" sz="1800" u="none" strike="noStrike" dirty="0">
                <a:effectLst/>
                <a:latin typeface="Calibri" panose="020F0502020204030204" pitchFamily="34" charset="0"/>
                <a:ea typeface="Times New Roman" panose="02020603050405020304" pitchFamily="18"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r>
              <a:rPr lang="en-US" sz="1800" dirty="0">
                <a:effectLst/>
                <a:latin typeface="Calibri" panose="020F0502020204030204" pitchFamily="34" charset="0"/>
                <a:ea typeface="Times New Roman" panose="02020603050405020304" pitchFamily="18" charset="0"/>
                <a:cs typeface="Calibri" panose="020F0502020204030204" pitchFamily="34" charset="0"/>
              </a:rPr>
              <a:t>When a critical incident is reported, the administrator is responsible for immediately notifying all applicable regulatory agencies. Applicable agencies include Older Adult Protective Services (OAPSA), law enforcement, fire department, and the Department of Health. The Office of Long Term Living (OLTL) will be notified within 24 hours of the completion of the critical incident intake form.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ts val="800"/>
              </a:lnSpc>
              <a:spcBef>
                <a:spcPts val="0"/>
              </a:spcBef>
              <a:spcAft>
                <a:spcPts val="0"/>
              </a:spcAft>
              <a:buNone/>
            </a:pP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r>
              <a:rPr lang="en-US" sz="1800" dirty="0">
                <a:effectLst/>
                <a:latin typeface="Calibri" panose="020F0502020204030204" pitchFamily="34" charset="0"/>
                <a:ea typeface="Times New Roman" panose="02020603050405020304" pitchFamily="18" charset="0"/>
                <a:cs typeface="Calibri" panose="020F0502020204030204" pitchFamily="34" charset="0"/>
              </a:rPr>
              <a:t>Within five days of the initial notification to the OLTL HCBS Program Manager, Amplified Home Health Care will provide a follow-up to the critical incident as well as provide information concerning the disposition of the critical incident.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ts val="800"/>
              </a:lnSpc>
              <a:spcBef>
                <a:spcPts val="0"/>
              </a:spcBef>
              <a:spcAft>
                <a:spcPts val="0"/>
              </a:spcAft>
              <a:buNone/>
            </a:pP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r>
              <a:rPr lang="en-US" sz="1800" dirty="0">
                <a:effectLst/>
                <a:latin typeface="Calibri" panose="020F0502020204030204" pitchFamily="34" charset="0"/>
                <a:ea typeface="Times New Roman" panose="02020603050405020304" pitchFamily="18" charset="0"/>
                <a:cs typeface="Calibri" panose="020F0502020204030204" pitchFamily="34" charset="0"/>
              </a:rPr>
              <a:t>All applicable parties will receive notification of the investigation findings and the implemented actions to resolve the critical incident.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ts val="800"/>
              </a:lnSpc>
              <a:spcBef>
                <a:spcPts val="0"/>
              </a:spcBef>
              <a:spcAft>
                <a:spcPts val="0"/>
              </a:spcAft>
              <a:buNone/>
            </a:pP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u="sng" dirty="0">
                <a:effectLst/>
                <a:latin typeface="Calibri" panose="020F0502020204030204" pitchFamily="34" charset="0"/>
                <a:ea typeface="Times New Roman" panose="02020603050405020304" pitchFamily="18" charset="0"/>
                <a:cs typeface="Calibri" panose="020F0502020204030204" pitchFamily="34" charset="0"/>
              </a:rPr>
              <a:t>Investigation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ts val="800"/>
              </a:lnSpc>
              <a:spcBef>
                <a:spcPts val="0"/>
              </a:spcBef>
              <a:spcAft>
                <a:spcPts val="0"/>
              </a:spcAft>
              <a:buNone/>
            </a:pPr>
            <a:r>
              <a:rPr lang="en-US" sz="1800" u="none" strike="noStrike" dirty="0">
                <a:effectLst/>
                <a:latin typeface="Calibri" panose="020F0502020204030204" pitchFamily="34" charset="0"/>
                <a:ea typeface="Times New Roman" panose="02020603050405020304" pitchFamily="18"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r>
              <a:rPr lang="en-US" sz="1800" dirty="0">
                <a:effectLst/>
                <a:latin typeface="Calibri" panose="020F0502020204030204" pitchFamily="34" charset="0"/>
                <a:ea typeface="Times New Roman" panose="02020603050405020304" pitchFamily="18" charset="0"/>
                <a:cs typeface="Calibri" panose="020F0502020204030204" pitchFamily="34" charset="0"/>
              </a:rPr>
              <a:t>If the accused is a direct care worker assigned to work for the injured participant, he or she will be suspended from work duties until the investigation is complete and a resolution is determined. If the investigation reveals that the direct care worker is at fault, he or she will be terminated immediately. If the investigation reveals that the participant is at fault, Amplified Home Health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Carewill</a:t>
            </a:r>
            <a:r>
              <a:rPr lang="en-US" sz="1800" dirty="0">
                <a:effectLst/>
                <a:latin typeface="Calibri" panose="020F0502020204030204" pitchFamily="34" charset="0"/>
                <a:ea typeface="Times New Roman" panose="02020603050405020304" pitchFamily="18" charset="0"/>
                <a:cs typeface="Calibri" panose="020F0502020204030204" pitchFamily="34" charset="0"/>
              </a:rPr>
              <a:t> start the termination of services process according to the participant termination regulations.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ts val="8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r>
              <a:rPr lang="en-US" sz="1800" dirty="0">
                <a:effectLst/>
                <a:latin typeface="Calibri" panose="020F0502020204030204" pitchFamily="34" charset="0"/>
                <a:ea typeface="Times New Roman" panose="02020603050405020304" pitchFamily="18" charset="0"/>
                <a:cs typeface="Calibri" panose="020F0502020204030204" pitchFamily="34" charset="0"/>
              </a:rPr>
              <a:t>All information gathered as a result of the investigation will be kept confidential.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ts val="800"/>
              </a:lnSpc>
              <a:spcBef>
                <a:spcPts val="0"/>
              </a:spcBef>
              <a:spcAft>
                <a:spcPts val="0"/>
              </a:spcAft>
              <a:buNone/>
            </a:pP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u="sng" dirty="0">
                <a:effectLst/>
                <a:latin typeface="Calibri" panose="020F0502020204030204" pitchFamily="34" charset="0"/>
                <a:ea typeface="Times New Roman" panose="02020603050405020304" pitchFamily="18" charset="0"/>
                <a:cs typeface="Calibri" panose="020F0502020204030204" pitchFamily="34" charset="0"/>
              </a:rPr>
              <a:t>Management of Critical Incidents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r>
              <a:rPr lang="en-US" sz="1800" u="none" strike="noStrike" dirty="0">
                <a:effectLst/>
                <a:latin typeface="Calibri" panose="020F0502020204030204" pitchFamily="34" charset="0"/>
                <a:ea typeface="Times New Roman" panose="02020603050405020304" pitchFamily="18"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r>
              <a:rPr lang="en-US" sz="1800" dirty="0">
                <a:effectLst/>
                <a:latin typeface="Calibri" panose="020F0502020204030204" pitchFamily="34" charset="0"/>
                <a:ea typeface="Times New Roman" panose="02020603050405020304" pitchFamily="18" charset="0"/>
                <a:cs typeface="Calibri" panose="020F0502020204030204" pitchFamily="34" charset="0"/>
              </a:rPr>
              <a:t>On a quarterly basis, Amplified Home Health Care will review and analyze critical incidents. Information attained through analysis will be used for the purpose of procedural improvements and development of Amplified Home Health Care, LLC’s quality management policy. Amplified Home Health Care will make readily available and submit a copy of the critical incident and risk management policy, procedures, and critical incident analysis to the Department of Health upon request.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1000"/>
              </a:spcAft>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6140571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0627A-200A-4807-846B-B4B9E7E28949}"/>
              </a:ext>
            </a:extLst>
          </p:cNvPr>
          <p:cNvSpPr>
            <a:spLocks noGrp="1"/>
          </p:cNvSpPr>
          <p:nvPr>
            <p:ph type="title"/>
          </p:nvPr>
        </p:nvSpPr>
        <p:spPr/>
        <p:txBody>
          <a:bodyPr/>
          <a:lstStyle/>
          <a:p>
            <a:r>
              <a:rPr lang="en-US" dirty="0"/>
              <a:t>Infection Control</a:t>
            </a:r>
          </a:p>
        </p:txBody>
      </p:sp>
      <p:sp>
        <p:nvSpPr>
          <p:cNvPr id="3" name="Content Placeholder 2">
            <a:extLst>
              <a:ext uri="{FF2B5EF4-FFF2-40B4-BE49-F238E27FC236}">
                <a16:creationId xmlns:a16="http://schemas.microsoft.com/office/drawing/2014/main" id="{E404BD4A-EDCA-4847-95D0-F5AA6955296B}"/>
              </a:ext>
            </a:extLst>
          </p:cNvPr>
          <p:cNvSpPr>
            <a:spLocks noGrp="1"/>
          </p:cNvSpPr>
          <p:nvPr>
            <p:ph idx="1"/>
          </p:nvPr>
        </p:nvSpPr>
        <p:spPr/>
        <p:txBody>
          <a:bodyPr>
            <a:normAutofit fontScale="92500"/>
          </a:bodyPr>
          <a:lstStyle/>
          <a:p>
            <a:pPr marL="0" marR="0">
              <a:spcBef>
                <a:spcPts val="0"/>
              </a:spcBef>
              <a:spcAft>
                <a:spcPts val="0"/>
              </a:spcAft>
            </a:pPr>
            <a:r>
              <a:rPr lang="en-US" sz="1800" b="1" dirty="0">
                <a:effectLst/>
                <a:latin typeface="Cambria" panose="02040503050406030204" pitchFamily="18" charset="0"/>
                <a:ea typeface="Times New Roman" panose="02020603050405020304" pitchFamily="18" charset="0"/>
              </a:rPr>
              <a:t>Universal precautions are to be used every time for each patient personal contact</a:t>
            </a:r>
            <a:r>
              <a:rPr lang="en-US" sz="1800" dirty="0">
                <a:effectLst/>
                <a:latin typeface="Cambria" panose="02040503050406030204" pitchFamily="18" charset="0"/>
                <a:ea typeface="Times New Roman" panose="02020603050405020304" pitchFamily="18" charset="0"/>
              </a:rPr>
              <a:t>:</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800" dirty="0">
                <a:effectLst/>
                <a:latin typeface="Cambria" panose="02040503050406030204" pitchFamily="18" charset="0"/>
                <a:ea typeface="Times New Roman" panose="02020603050405020304" pitchFamily="18" charset="0"/>
              </a:rPr>
              <a:t>Equipment for universal precautions is gloves, gown, eye goggles, respirator mask, etc.</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800" dirty="0">
                <a:effectLst/>
                <a:latin typeface="Cambria" panose="02040503050406030204" pitchFamily="18" charset="0"/>
                <a:ea typeface="Times New Roman" panose="02020603050405020304" pitchFamily="18" charset="0"/>
              </a:rPr>
              <a:t>Each situation requires different types of protective wear; assess each patient/client before personal contact is made</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800" dirty="0">
                <a:effectLst/>
                <a:latin typeface="Cambria" panose="02040503050406030204" pitchFamily="18" charset="0"/>
                <a:ea typeface="Times New Roman" panose="02020603050405020304" pitchFamily="18" charset="0"/>
              </a:rPr>
              <a:t>Hand washing is the number one health care procedure, which prevents the spread of infectious diseases.  Wash hands before and after each patient/client personal contact. </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800" dirty="0">
                <a:effectLst/>
                <a:latin typeface="Cambria" panose="02040503050406030204" pitchFamily="18" charset="0"/>
                <a:ea typeface="Times New Roman" panose="02020603050405020304" pitchFamily="18" charset="0"/>
              </a:rPr>
              <a:t>Infectious agents are not always diagnosis by primary care providers; use caution when handling bodily fluids and never assume a patient/client is free from infectious diseases</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800" dirty="0">
                <a:effectLst/>
                <a:latin typeface="Cambria" panose="02040503050406030204" pitchFamily="18" charset="0"/>
                <a:ea typeface="Times New Roman" panose="02020603050405020304" pitchFamily="18" charset="0"/>
              </a:rPr>
              <a:t>Each health care provider must be immunized from hepatitis B (see OSHA standards) this does not give immunity to the disease but safeguards the provider from developing the disease.  Check with your primary care provider if unsure if you are protected or if vaccination occurred more than 15 years ago.</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800" dirty="0">
                <a:effectLst/>
                <a:latin typeface="Cambria" panose="02040503050406030204" pitchFamily="18" charset="0"/>
                <a:ea typeface="Times New Roman" panose="02020603050405020304" pitchFamily="18" charset="0"/>
              </a:rPr>
              <a:t>Ask AMPLIFIED HOME HEALTH CARE administrator if in doubt about condition of patient and employee</a:t>
            </a: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6841443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1A9C0-90A2-47B3-A4E9-33833CF57BE9}"/>
              </a:ext>
            </a:extLst>
          </p:cNvPr>
          <p:cNvSpPr>
            <a:spLocks noGrp="1"/>
          </p:cNvSpPr>
          <p:nvPr>
            <p:ph type="title"/>
          </p:nvPr>
        </p:nvSpPr>
        <p:spPr/>
        <p:txBody>
          <a:bodyPr/>
          <a:lstStyle/>
          <a:p>
            <a:r>
              <a:rPr lang="en-US" dirty="0"/>
              <a:t>Communicable Disease Policy</a:t>
            </a:r>
          </a:p>
        </p:txBody>
      </p:sp>
      <p:sp>
        <p:nvSpPr>
          <p:cNvPr id="3" name="Content Placeholder 2">
            <a:extLst>
              <a:ext uri="{FF2B5EF4-FFF2-40B4-BE49-F238E27FC236}">
                <a16:creationId xmlns:a16="http://schemas.microsoft.com/office/drawing/2014/main" id="{1A964606-ECD0-4A43-925A-68552E2CF7D7}"/>
              </a:ext>
            </a:extLst>
          </p:cNvPr>
          <p:cNvSpPr>
            <a:spLocks noGrp="1"/>
          </p:cNvSpPr>
          <p:nvPr>
            <p:ph idx="1"/>
          </p:nvPr>
        </p:nvSpPr>
        <p:spPr/>
        <p:txBody>
          <a:bodyPr/>
          <a:lstStyle/>
          <a:p>
            <a:pPr marL="342900" marR="0" lvl="0" indent="-342900">
              <a:spcBef>
                <a:spcPts val="0"/>
              </a:spcBef>
              <a:spcAft>
                <a:spcPts val="0"/>
              </a:spcAft>
              <a:buFont typeface="Symbol" panose="05050102010706020507" pitchFamily="18" charset="2"/>
              <a:buChar char=""/>
              <a:tabLst>
                <a:tab pos="457200" algn="l"/>
              </a:tabLst>
            </a:pPr>
            <a:r>
              <a:rPr lang="en-US" sz="1800" dirty="0">
                <a:effectLst/>
                <a:latin typeface="Cambria" panose="02040503050406030204" pitchFamily="18" charset="0"/>
                <a:ea typeface="Times New Roman" panose="02020603050405020304" pitchFamily="18" charset="0"/>
              </a:rPr>
              <a:t>Check each patients/client’s chart carefully especially the history and recent laboratory results</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tabLst>
                <a:tab pos="457200" algn="l"/>
              </a:tabLst>
            </a:pPr>
            <a:r>
              <a:rPr lang="en-US" sz="1800" dirty="0">
                <a:effectLst/>
                <a:latin typeface="Cambria" panose="02040503050406030204" pitchFamily="18" charset="0"/>
                <a:ea typeface="Times New Roman" panose="02020603050405020304" pitchFamily="18" charset="0"/>
              </a:rPr>
              <a:t>Know which diseases are reportable to the Department of Health</a:t>
            </a:r>
          </a:p>
          <a:p>
            <a:pPr marL="342900" marR="0" lvl="0" indent="-342900">
              <a:spcBef>
                <a:spcPts val="0"/>
              </a:spcBef>
              <a:spcAft>
                <a:spcPts val="0"/>
              </a:spcAft>
              <a:buFont typeface="Symbol" panose="05050102010706020507" pitchFamily="18" charset="2"/>
              <a:buChar char=""/>
              <a:tabLst>
                <a:tab pos="457200" algn="l"/>
              </a:tabLst>
            </a:pPr>
            <a:endParaRPr lang="en-US" dirty="0">
              <a:latin typeface="Cambria" panose="020405030504060302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tabLst>
                <a:tab pos="457200" algn="l"/>
              </a:tabLst>
            </a:pPr>
            <a:endParaRPr lang="en-US" sz="1800" dirty="0">
              <a:effectLst/>
              <a:latin typeface="Times New Roman" panose="02020603050405020304" pitchFamily="18" charset="0"/>
              <a:ea typeface="Times New Roman" panose="02020603050405020304" pitchFamily="18" charset="0"/>
            </a:endParaRPr>
          </a:p>
          <a:p>
            <a:pPr marL="457200" marR="0">
              <a:spcBef>
                <a:spcPts val="0"/>
              </a:spcBef>
              <a:spcAft>
                <a:spcPts val="0"/>
              </a:spcAft>
            </a:pPr>
            <a:r>
              <a:rPr lang="en-US" sz="1800" dirty="0">
                <a:effectLst/>
                <a:latin typeface="Cambria" panose="02040503050406030204" pitchFamily="18" charset="0"/>
                <a:ea typeface="Times New Roman" panose="02020603050405020304" pitchFamily="18" charset="0"/>
              </a:rPr>
              <a:t>Examples:		STD high risk - TB - Hepatitis C – HIV</a:t>
            </a:r>
          </a:p>
          <a:p>
            <a:pPr marL="457200" marR="0">
              <a:spcBef>
                <a:spcPts val="0"/>
              </a:spcBef>
              <a:spcAft>
                <a:spcPts val="0"/>
              </a:spcAft>
            </a:pPr>
            <a:endParaRPr lang="en-US" dirty="0">
              <a:latin typeface="Cambria" panose="02040503050406030204" pitchFamily="18" charset="0"/>
              <a:ea typeface="Times New Roman" panose="02020603050405020304" pitchFamily="18" charset="0"/>
            </a:endParaRPr>
          </a:p>
          <a:p>
            <a:pPr marL="114300" marR="0" indent="0">
              <a:spcBef>
                <a:spcPts val="0"/>
              </a:spcBef>
              <a:spcAft>
                <a:spcPts val="0"/>
              </a:spcAft>
              <a:buNone/>
            </a:pP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tabLst>
                <a:tab pos="457200" algn="l"/>
              </a:tabLst>
            </a:pPr>
            <a:r>
              <a:rPr lang="en-US" sz="1800" dirty="0">
                <a:effectLst/>
                <a:latin typeface="Cambria" panose="02040503050406030204" pitchFamily="18" charset="0"/>
                <a:ea typeface="Times New Roman" panose="02020603050405020304" pitchFamily="18" charset="0"/>
              </a:rPr>
              <a:t>If unsure of the reportable status contact Amplified Home Health’s director of home support services</a:t>
            </a:r>
          </a:p>
          <a:p>
            <a:pPr marL="342900" marR="0" lvl="0" indent="-342900">
              <a:spcBef>
                <a:spcPts val="0"/>
              </a:spcBef>
              <a:spcAft>
                <a:spcPts val="0"/>
              </a:spcAft>
              <a:buFont typeface="Symbol" panose="05050102010706020507" pitchFamily="18" charset="2"/>
              <a:buChar char=""/>
              <a:tabLst>
                <a:tab pos="457200" algn="l"/>
              </a:tabLst>
            </a:pP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tabLst>
                <a:tab pos="457200" algn="l"/>
              </a:tabLst>
            </a:pPr>
            <a:r>
              <a:rPr lang="en-US" sz="1800" dirty="0">
                <a:effectLst/>
                <a:latin typeface="Cambria" panose="02040503050406030204" pitchFamily="18" charset="0"/>
                <a:ea typeface="Times New Roman" panose="02020603050405020304" pitchFamily="18" charset="0"/>
              </a:rPr>
              <a:t>Each health care provider must be screened for active tuberculosis and annually thereafter, and vaccination from hepatitis B (see OSHA standards) </a:t>
            </a: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3973530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77C6C-0B5A-48A2-81F9-D24A8F5D90F5}"/>
              </a:ext>
            </a:extLst>
          </p:cNvPr>
          <p:cNvSpPr>
            <a:spLocks noGrp="1"/>
          </p:cNvSpPr>
          <p:nvPr>
            <p:ph type="title"/>
          </p:nvPr>
        </p:nvSpPr>
        <p:spPr/>
        <p:txBody>
          <a:bodyPr/>
          <a:lstStyle/>
          <a:p>
            <a:r>
              <a:rPr lang="en-US" dirty="0"/>
              <a:t>Food Preparation &amp; Handling Policy</a:t>
            </a:r>
          </a:p>
        </p:txBody>
      </p:sp>
      <p:sp>
        <p:nvSpPr>
          <p:cNvPr id="3" name="Content Placeholder 2">
            <a:extLst>
              <a:ext uri="{FF2B5EF4-FFF2-40B4-BE49-F238E27FC236}">
                <a16:creationId xmlns:a16="http://schemas.microsoft.com/office/drawing/2014/main" id="{257174FA-F0FD-4213-BD20-9E9105DF49C3}"/>
              </a:ext>
            </a:extLst>
          </p:cNvPr>
          <p:cNvSpPr>
            <a:spLocks noGrp="1"/>
          </p:cNvSpPr>
          <p:nvPr>
            <p:ph idx="1"/>
          </p:nvPr>
        </p:nvSpPr>
        <p:spPr/>
        <p:txBody>
          <a:bodyPr/>
          <a:lstStyle/>
          <a:p>
            <a:pPr marL="0" marR="0">
              <a:spcBef>
                <a:spcPts val="0"/>
              </a:spcBef>
              <a:spcAft>
                <a:spcPts val="0"/>
              </a:spcAft>
            </a:pPr>
            <a:r>
              <a:rPr lang="en-US" sz="1200" b="1" dirty="0">
                <a:effectLst/>
                <a:latin typeface="Cambria" panose="02040503050406030204" pitchFamily="18" charset="0"/>
                <a:ea typeface="Times New Roman" panose="02020603050405020304" pitchFamily="18" charset="0"/>
              </a:rPr>
              <a:t>General Guidelines: </a:t>
            </a:r>
          </a:p>
          <a:p>
            <a:pPr marL="0" marR="0">
              <a:spcBef>
                <a:spcPts val="0"/>
              </a:spcBef>
              <a:spcAft>
                <a:spcPts val="0"/>
              </a:spcAft>
            </a:pPr>
            <a:endParaRPr lang="en-US" sz="1200" dirty="0">
              <a:effectLst/>
              <a:latin typeface="Times New Roman" panose="02020603050405020304" pitchFamily="18" charset="0"/>
              <a:ea typeface="Times New Roman" panose="02020603050405020304" pitchFamily="18" charset="0"/>
            </a:endParaRPr>
          </a:p>
          <a:p>
            <a:pPr marL="0" marR="0" lvl="0" indent="0">
              <a:spcBef>
                <a:spcPts val="0"/>
              </a:spcBef>
              <a:spcAft>
                <a:spcPts val="0"/>
              </a:spcAft>
              <a:buNone/>
              <a:tabLst>
                <a:tab pos="457200" algn="l"/>
              </a:tabLst>
            </a:pPr>
            <a:r>
              <a:rPr lang="en-US" sz="1200" dirty="0">
                <a:effectLst/>
                <a:latin typeface="Cambria" panose="02040503050406030204" pitchFamily="18" charset="0"/>
                <a:ea typeface="Times New Roman" panose="02020603050405020304" pitchFamily="18" charset="0"/>
              </a:rPr>
              <a:t>Designate and locate the patient’s food preparation area.  Each area should have the minimal requirements:</a:t>
            </a:r>
            <a:endParaRPr lang="en-US" sz="1200" dirty="0">
              <a:effectLst/>
              <a:latin typeface="Times New Roman" panose="02020603050405020304" pitchFamily="18" charset="0"/>
              <a:ea typeface="Times New Roman" panose="02020603050405020304" pitchFamily="18" charset="0"/>
            </a:endParaRPr>
          </a:p>
          <a:p>
            <a:pPr lvl="1">
              <a:spcBef>
                <a:spcPts val="0"/>
              </a:spcBef>
              <a:tabLst>
                <a:tab pos="914400" algn="l"/>
              </a:tabLst>
            </a:pPr>
            <a:r>
              <a:rPr lang="en-US" sz="1200" dirty="0">
                <a:effectLst/>
                <a:latin typeface="Cambria" panose="02040503050406030204" pitchFamily="18" charset="0"/>
                <a:ea typeface="Times New Roman" panose="02020603050405020304" pitchFamily="18" charset="0"/>
              </a:rPr>
              <a:t>A refrigerator which can maintain a temperature of 45*F or less temperature </a:t>
            </a:r>
            <a:endParaRPr lang="en-US" sz="1200" dirty="0">
              <a:effectLst/>
              <a:latin typeface="Times New Roman" panose="02020603050405020304" pitchFamily="18" charset="0"/>
              <a:ea typeface="Times New Roman" panose="02020603050405020304" pitchFamily="18" charset="0"/>
            </a:endParaRPr>
          </a:p>
          <a:p>
            <a:pPr lvl="1">
              <a:spcBef>
                <a:spcPts val="0"/>
              </a:spcBef>
              <a:tabLst>
                <a:tab pos="914400" algn="l"/>
              </a:tabLst>
            </a:pPr>
            <a:r>
              <a:rPr lang="en-US" sz="1200" dirty="0">
                <a:effectLst/>
                <a:latin typeface="Cambria" panose="02040503050406030204" pitchFamily="18" charset="0"/>
                <a:ea typeface="Times New Roman" panose="02020603050405020304" pitchFamily="18" charset="0"/>
              </a:rPr>
              <a:t>Two-compartment sink</a:t>
            </a:r>
            <a:endParaRPr lang="en-US" sz="1200" dirty="0">
              <a:effectLst/>
              <a:latin typeface="Times New Roman" panose="02020603050405020304" pitchFamily="18" charset="0"/>
              <a:ea typeface="Times New Roman" panose="02020603050405020304" pitchFamily="18" charset="0"/>
            </a:endParaRPr>
          </a:p>
          <a:p>
            <a:pPr lvl="1">
              <a:spcBef>
                <a:spcPts val="0"/>
              </a:spcBef>
              <a:tabLst>
                <a:tab pos="914400" algn="l"/>
              </a:tabLst>
            </a:pPr>
            <a:r>
              <a:rPr lang="en-US" sz="1200" dirty="0">
                <a:effectLst/>
                <a:latin typeface="Cambria" panose="02040503050406030204" pitchFamily="18" charset="0"/>
                <a:ea typeface="Times New Roman" panose="02020603050405020304" pitchFamily="18" charset="0"/>
              </a:rPr>
              <a:t>Soap and paper towel dispensers or equivalent</a:t>
            </a:r>
            <a:endParaRPr lang="en-US" sz="1200" dirty="0">
              <a:effectLst/>
              <a:latin typeface="Times New Roman" panose="02020603050405020304" pitchFamily="18" charset="0"/>
              <a:ea typeface="Times New Roman" panose="02020603050405020304" pitchFamily="18" charset="0"/>
            </a:endParaRPr>
          </a:p>
          <a:p>
            <a:pPr lvl="1">
              <a:spcBef>
                <a:spcPts val="0"/>
              </a:spcBef>
              <a:tabLst>
                <a:tab pos="914400" algn="l"/>
              </a:tabLst>
            </a:pPr>
            <a:r>
              <a:rPr lang="en-US" sz="1200" dirty="0">
                <a:effectLst/>
                <a:latin typeface="Cambria" panose="02040503050406030204" pitchFamily="18" charset="0"/>
                <a:ea typeface="Times New Roman" panose="02020603050405020304" pitchFamily="18" charset="0"/>
              </a:rPr>
              <a:t>Space for waste container</a:t>
            </a:r>
          </a:p>
          <a:p>
            <a:pPr marL="742950" marR="0" lvl="1" indent="-285750">
              <a:spcBef>
                <a:spcPts val="0"/>
              </a:spcBef>
              <a:spcAft>
                <a:spcPts val="0"/>
              </a:spcAft>
              <a:buFont typeface="+mj-lt"/>
              <a:buAutoNum type="alphaLcPeriod"/>
              <a:tabLst>
                <a:tab pos="914400" algn="l"/>
              </a:tabLst>
            </a:pPr>
            <a:endParaRPr lang="en-US" sz="1200" dirty="0">
              <a:latin typeface="Cambria" panose="02040503050406030204" pitchFamily="18" charset="0"/>
              <a:ea typeface="Times New Roman" panose="02020603050405020304" pitchFamily="18" charset="0"/>
            </a:endParaRPr>
          </a:p>
          <a:p>
            <a:pPr marL="742950" marR="0" lvl="1" indent="-285750">
              <a:spcBef>
                <a:spcPts val="0"/>
              </a:spcBef>
              <a:spcAft>
                <a:spcPts val="0"/>
              </a:spcAft>
              <a:buFont typeface="+mj-lt"/>
              <a:buAutoNum type="alphaLcPeriod"/>
              <a:tabLst>
                <a:tab pos="914400" algn="l"/>
              </a:tabLst>
            </a:pPr>
            <a:endParaRPr lang="en-US" sz="12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rabicPeriod"/>
              <a:tabLst>
                <a:tab pos="457200" algn="l"/>
              </a:tabLst>
            </a:pPr>
            <a:r>
              <a:rPr lang="en-US" sz="1200" dirty="0">
                <a:effectLst/>
                <a:latin typeface="Cambria" panose="02040503050406030204" pitchFamily="18" charset="0"/>
                <a:ea typeface="Times New Roman" panose="02020603050405020304" pitchFamily="18" charset="0"/>
              </a:rPr>
              <a:t>If patient/client shares food preparation areas with other persons:</a:t>
            </a:r>
            <a:endParaRPr lang="en-US" sz="1200" dirty="0">
              <a:effectLst/>
              <a:latin typeface="Times New Roman" panose="02020603050405020304" pitchFamily="18" charset="0"/>
              <a:ea typeface="Times New Roman" panose="02020603050405020304" pitchFamily="18" charset="0"/>
            </a:endParaRPr>
          </a:p>
          <a:p>
            <a:pPr lvl="1">
              <a:spcBef>
                <a:spcPts val="0"/>
              </a:spcBef>
              <a:tabLst>
                <a:tab pos="914400" algn="l"/>
              </a:tabLst>
            </a:pPr>
            <a:r>
              <a:rPr lang="en-US" sz="1200" dirty="0">
                <a:effectLst/>
                <a:latin typeface="Cambria" panose="02040503050406030204" pitchFamily="18" charset="0"/>
                <a:ea typeface="Times New Roman" panose="02020603050405020304" pitchFamily="18" charset="0"/>
              </a:rPr>
              <a:t>A dishwasher which maintains a temperature of 155*F or more.</a:t>
            </a:r>
            <a:endParaRPr lang="en-US" sz="12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5876685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7C68A-6458-4C61-B6D1-5057B73178A9}"/>
              </a:ext>
            </a:extLst>
          </p:cNvPr>
          <p:cNvSpPr>
            <a:spLocks noGrp="1"/>
          </p:cNvSpPr>
          <p:nvPr>
            <p:ph type="title"/>
          </p:nvPr>
        </p:nvSpPr>
        <p:spPr/>
        <p:txBody>
          <a:bodyPr/>
          <a:lstStyle/>
          <a:p>
            <a:r>
              <a:rPr lang="en-US" dirty="0"/>
              <a:t>Timesheet Management Policy</a:t>
            </a:r>
          </a:p>
        </p:txBody>
      </p:sp>
      <p:sp>
        <p:nvSpPr>
          <p:cNvPr id="3" name="Content Placeholder 2">
            <a:extLst>
              <a:ext uri="{FF2B5EF4-FFF2-40B4-BE49-F238E27FC236}">
                <a16:creationId xmlns:a16="http://schemas.microsoft.com/office/drawing/2014/main" id="{08AAC139-E944-4255-A873-D39727597B93}"/>
              </a:ext>
            </a:extLst>
          </p:cNvPr>
          <p:cNvSpPr>
            <a:spLocks noGrp="1"/>
          </p:cNvSpPr>
          <p:nvPr>
            <p:ph idx="1"/>
          </p:nvPr>
        </p:nvSpPr>
        <p:spPr/>
        <p:txBody>
          <a:bodyPr>
            <a:normAutofit fontScale="92500" lnSpcReduction="20000"/>
          </a:bodyPr>
          <a:lstStyle/>
          <a:p>
            <a:pPr marL="274320" marR="0">
              <a:spcBef>
                <a:spcPts val="0"/>
              </a:spcBef>
              <a:spcAft>
                <a:spcPts val="0"/>
              </a:spcAft>
            </a:pPr>
            <a:r>
              <a:rPr lang="en-US" sz="1200" dirty="0">
                <a:effectLst/>
                <a:latin typeface="Cambria" panose="02040503050406030204" pitchFamily="18" charset="0"/>
                <a:ea typeface="Times New Roman" panose="02020603050405020304" pitchFamily="18" charset="0"/>
              </a:rPr>
              <a:t>All direct care workers (</a:t>
            </a:r>
            <a:r>
              <a:rPr lang="en-US" sz="1200" dirty="0" err="1">
                <a:effectLst/>
                <a:latin typeface="Cambria" panose="02040503050406030204" pitchFamily="18" charset="0"/>
                <a:ea typeface="Times New Roman" panose="02020603050405020304" pitchFamily="18" charset="0"/>
              </a:rPr>
              <a:t>dcw</a:t>
            </a:r>
            <a:r>
              <a:rPr lang="en-US" sz="1200" dirty="0">
                <a:effectLst/>
                <a:latin typeface="Cambria" panose="02040503050406030204" pitchFamily="18" charset="0"/>
                <a:ea typeface="Times New Roman" panose="02020603050405020304" pitchFamily="18" charset="0"/>
              </a:rPr>
              <a:t>) will follow a standard procedure for filling out timesheets which consist of the following:</a:t>
            </a:r>
            <a:endParaRPr lang="en-US" sz="1200" dirty="0">
              <a:effectLst/>
              <a:latin typeface="Times New Roman" panose="02020603050405020304" pitchFamily="18" charset="0"/>
              <a:ea typeface="Times New Roman" panose="02020603050405020304" pitchFamily="18" charset="0"/>
            </a:endParaRPr>
          </a:p>
          <a:p>
            <a:pPr marL="274320" marR="0">
              <a:spcBef>
                <a:spcPts val="0"/>
              </a:spcBef>
              <a:spcAft>
                <a:spcPts val="0"/>
              </a:spcAft>
            </a:pPr>
            <a:r>
              <a:rPr lang="en-US" sz="1200" dirty="0">
                <a:effectLst/>
                <a:latin typeface="Cambria" panose="02040503050406030204" pitchFamily="18"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rabicPeriod"/>
            </a:pPr>
            <a:r>
              <a:rPr lang="en-US" sz="1200" dirty="0">
                <a:effectLst/>
                <a:latin typeface="Cambria" panose="02040503050406030204" pitchFamily="18" charset="0"/>
                <a:ea typeface="Times New Roman" panose="02020603050405020304" pitchFamily="18" charset="0"/>
              </a:rPr>
              <a:t>The work week is Sunday through Saturday.</a:t>
            </a:r>
            <a:endParaRPr lang="en-US" sz="12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rabicPeriod"/>
            </a:pPr>
            <a:r>
              <a:rPr lang="en-US" sz="1200" dirty="0">
                <a:effectLst/>
                <a:latin typeface="Cambria" panose="02040503050406030204" pitchFamily="18" charset="0"/>
                <a:ea typeface="Times New Roman" panose="02020603050405020304" pitchFamily="18" charset="0"/>
              </a:rPr>
              <a:t>Timesheets are for a one week time period only. </a:t>
            </a:r>
            <a:endParaRPr lang="en-US" sz="12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rabicPeriod"/>
            </a:pPr>
            <a:r>
              <a:rPr lang="en-US" sz="1200" dirty="0">
                <a:effectLst/>
                <a:latin typeface="Cambria" panose="02040503050406030204" pitchFamily="18" charset="0"/>
                <a:ea typeface="Times New Roman" panose="02020603050405020304" pitchFamily="18" charset="0"/>
              </a:rPr>
              <a:t>The </a:t>
            </a:r>
            <a:r>
              <a:rPr lang="en-US" sz="1200" dirty="0" err="1">
                <a:effectLst/>
                <a:latin typeface="Cambria" panose="02040503050406030204" pitchFamily="18" charset="0"/>
                <a:ea typeface="Times New Roman" panose="02020603050405020304" pitchFamily="18" charset="0"/>
              </a:rPr>
              <a:t>dcw</a:t>
            </a:r>
            <a:r>
              <a:rPr lang="en-US" sz="1200" dirty="0">
                <a:effectLst/>
                <a:latin typeface="Cambria" panose="02040503050406030204" pitchFamily="18" charset="0"/>
                <a:ea typeface="Times New Roman" panose="02020603050405020304" pitchFamily="18" charset="0"/>
              </a:rPr>
              <a:t> will print the consumer name on the top left section of the timesheet.</a:t>
            </a:r>
            <a:endParaRPr lang="en-US" sz="12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rabicPeriod"/>
            </a:pPr>
            <a:r>
              <a:rPr lang="en-US" sz="1200" dirty="0">
                <a:effectLst/>
                <a:latin typeface="Cambria" panose="02040503050406030204" pitchFamily="18" charset="0"/>
                <a:ea typeface="Times New Roman" panose="02020603050405020304" pitchFamily="18" charset="0"/>
              </a:rPr>
              <a:t>The </a:t>
            </a:r>
            <a:r>
              <a:rPr lang="en-US" sz="1200" dirty="0" err="1">
                <a:effectLst/>
                <a:latin typeface="Cambria" panose="02040503050406030204" pitchFamily="18" charset="0"/>
                <a:ea typeface="Times New Roman" panose="02020603050405020304" pitchFamily="18" charset="0"/>
              </a:rPr>
              <a:t>dcw</a:t>
            </a:r>
            <a:r>
              <a:rPr lang="en-US" sz="1200" dirty="0">
                <a:effectLst/>
                <a:latin typeface="Cambria" panose="02040503050406030204" pitchFamily="18" charset="0"/>
                <a:ea typeface="Times New Roman" panose="02020603050405020304" pitchFamily="18" charset="0"/>
              </a:rPr>
              <a:t> will print the waiver type on the top left section of the timesheet.</a:t>
            </a:r>
            <a:endParaRPr lang="en-US" sz="12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rabicPeriod"/>
            </a:pPr>
            <a:r>
              <a:rPr lang="en-US" sz="1200" dirty="0">
                <a:effectLst/>
                <a:latin typeface="Cambria" panose="02040503050406030204" pitchFamily="18" charset="0"/>
                <a:ea typeface="Times New Roman" panose="02020603050405020304" pitchFamily="18" charset="0"/>
              </a:rPr>
              <a:t>The </a:t>
            </a:r>
            <a:r>
              <a:rPr lang="en-US" sz="1200" dirty="0" err="1">
                <a:effectLst/>
                <a:latin typeface="Cambria" panose="02040503050406030204" pitchFamily="18" charset="0"/>
                <a:ea typeface="Times New Roman" panose="02020603050405020304" pitchFamily="18" charset="0"/>
              </a:rPr>
              <a:t>dcw</a:t>
            </a:r>
            <a:r>
              <a:rPr lang="en-US" sz="1200" dirty="0">
                <a:effectLst/>
                <a:latin typeface="Cambria" panose="02040503050406030204" pitchFamily="18" charset="0"/>
                <a:ea typeface="Times New Roman" panose="02020603050405020304" pitchFamily="18" charset="0"/>
              </a:rPr>
              <a:t> will print his or her name on the top right section of the timesheet. </a:t>
            </a:r>
            <a:endParaRPr lang="en-US" sz="12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rabicPeriod"/>
            </a:pPr>
            <a:r>
              <a:rPr lang="en-US" sz="1200" dirty="0">
                <a:effectLst/>
                <a:latin typeface="Cambria" panose="02040503050406030204" pitchFamily="18" charset="0"/>
                <a:ea typeface="Times New Roman" panose="02020603050405020304" pitchFamily="18" charset="0"/>
              </a:rPr>
              <a:t>The </a:t>
            </a:r>
            <a:r>
              <a:rPr lang="en-US" sz="1200" dirty="0" err="1">
                <a:effectLst/>
                <a:latin typeface="Cambria" panose="02040503050406030204" pitchFamily="18" charset="0"/>
                <a:ea typeface="Times New Roman" panose="02020603050405020304" pitchFamily="18" charset="0"/>
              </a:rPr>
              <a:t>dcw</a:t>
            </a:r>
            <a:r>
              <a:rPr lang="en-US" sz="1200" dirty="0">
                <a:effectLst/>
                <a:latin typeface="Cambria" panose="02040503050406030204" pitchFamily="18" charset="0"/>
                <a:ea typeface="Times New Roman" panose="02020603050405020304" pitchFamily="18" charset="0"/>
              </a:rPr>
              <a:t> will fill in dates for a one week period.</a:t>
            </a:r>
            <a:endParaRPr lang="en-US" sz="12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rabicPeriod"/>
            </a:pPr>
            <a:r>
              <a:rPr lang="en-US" sz="1200" dirty="0">
                <a:effectLst/>
                <a:latin typeface="Cambria" panose="02040503050406030204" pitchFamily="18" charset="0"/>
                <a:ea typeface="Times New Roman" panose="02020603050405020304" pitchFamily="18" charset="0"/>
              </a:rPr>
              <a:t>Employees will check off tasks completed each day for the participant, according to the service plan developed for the participant. Any change(s) and reason(s) for such changes should be written on the bottom or back side of the time sheet if an emergency occurs, or must be pre-approved by the AMPLIFIED HOME HEALTH CARE office through the service coordinator. </a:t>
            </a:r>
            <a:r>
              <a:rPr lang="en-US" sz="1200" b="1" dirty="0">
                <a:effectLst/>
                <a:latin typeface="Cambria" panose="02040503050406030204" pitchFamily="18" charset="0"/>
                <a:ea typeface="Times New Roman" panose="02020603050405020304" pitchFamily="18" charset="0"/>
              </a:rPr>
              <a:t>Strict attention must be given to following the service plan.</a:t>
            </a:r>
            <a:endParaRPr lang="en-US" sz="12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rabicPeriod"/>
            </a:pPr>
            <a:r>
              <a:rPr lang="en-US" sz="1200" dirty="0">
                <a:effectLst/>
                <a:latin typeface="Cambria" panose="02040503050406030204" pitchFamily="18" charset="0"/>
                <a:ea typeface="Times New Roman" panose="02020603050405020304" pitchFamily="18" charset="0"/>
              </a:rPr>
              <a:t>If at any time the </a:t>
            </a:r>
            <a:r>
              <a:rPr lang="en-US" sz="1200" dirty="0" err="1">
                <a:effectLst/>
                <a:latin typeface="Cambria" panose="02040503050406030204" pitchFamily="18" charset="0"/>
                <a:ea typeface="Times New Roman" panose="02020603050405020304" pitchFamily="18" charset="0"/>
              </a:rPr>
              <a:t>dcw</a:t>
            </a:r>
            <a:r>
              <a:rPr lang="en-US" sz="1200" dirty="0">
                <a:effectLst/>
                <a:latin typeface="Cambria" panose="02040503050406030204" pitchFamily="18" charset="0"/>
                <a:ea typeface="Times New Roman" panose="02020603050405020304" pitchFamily="18" charset="0"/>
              </a:rPr>
              <a:t> is not sure of the services to be provided, he or she should call the office. As soon as possible the </a:t>
            </a:r>
            <a:r>
              <a:rPr lang="en-US" sz="1200" dirty="0" err="1">
                <a:effectLst/>
                <a:latin typeface="Cambria" panose="02040503050406030204" pitchFamily="18" charset="0"/>
                <a:ea typeface="Times New Roman" panose="02020603050405020304" pitchFamily="18" charset="0"/>
              </a:rPr>
              <a:t>dcw</a:t>
            </a:r>
            <a:r>
              <a:rPr lang="en-US" sz="1200" dirty="0">
                <a:effectLst/>
                <a:latin typeface="Cambria" panose="02040503050406030204" pitchFamily="18" charset="0"/>
                <a:ea typeface="Times New Roman" panose="02020603050405020304" pitchFamily="18" charset="0"/>
              </a:rPr>
              <a:t> should report to the office to pick up a copy of the master timesheet which is prepared by the office for each consumer. </a:t>
            </a:r>
            <a:endParaRPr lang="en-US" sz="12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rabicPeriod"/>
            </a:pPr>
            <a:r>
              <a:rPr lang="en-US" sz="1200" dirty="0">
                <a:effectLst/>
                <a:latin typeface="Cambria" panose="02040503050406030204" pitchFamily="18" charset="0"/>
                <a:ea typeface="Times New Roman" panose="02020603050405020304" pitchFamily="18" charset="0"/>
              </a:rPr>
              <a:t>Employees will fill in start and end time and duties completed.</a:t>
            </a:r>
            <a:endParaRPr lang="en-US" sz="12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rabicPeriod"/>
            </a:pPr>
            <a:r>
              <a:rPr lang="en-US" sz="1200" dirty="0">
                <a:effectLst/>
                <a:latin typeface="Cambria" panose="02040503050406030204" pitchFamily="18" charset="0"/>
                <a:ea typeface="Times New Roman" panose="02020603050405020304" pitchFamily="18" charset="0"/>
              </a:rPr>
              <a:t>Employees will fill in total number of hours per day.</a:t>
            </a:r>
            <a:endParaRPr lang="en-US" sz="12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rabicPeriod"/>
            </a:pPr>
            <a:r>
              <a:rPr lang="en-US" sz="1200" dirty="0">
                <a:effectLst/>
                <a:latin typeface="Cambria" panose="02040503050406030204" pitchFamily="18" charset="0"/>
                <a:ea typeface="Times New Roman" panose="02020603050405020304" pitchFamily="18" charset="0"/>
              </a:rPr>
              <a:t>The </a:t>
            </a:r>
            <a:r>
              <a:rPr lang="en-US" sz="1200" dirty="0" err="1">
                <a:effectLst/>
                <a:latin typeface="Cambria" panose="02040503050406030204" pitchFamily="18" charset="0"/>
                <a:ea typeface="Times New Roman" panose="02020603050405020304" pitchFamily="18" charset="0"/>
              </a:rPr>
              <a:t>dcw</a:t>
            </a:r>
            <a:r>
              <a:rPr lang="en-US" sz="1200" dirty="0">
                <a:effectLst/>
                <a:latin typeface="Cambria" panose="02040503050406030204" pitchFamily="18" charset="0"/>
                <a:ea typeface="Times New Roman" panose="02020603050405020304" pitchFamily="18" charset="0"/>
              </a:rPr>
              <a:t> will have consumer/designated person sign Consumer’s name on the timesheet on a daily basis at the end of each shift.</a:t>
            </a:r>
            <a:endParaRPr lang="en-US" sz="12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rabicPeriod"/>
            </a:pPr>
            <a:r>
              <a:rPr lang="en-US" sz="1200" dirty="0">
                <a:effectLst/>
                <a:latin typeface="Cambria" panose="02040503050406030204" pitchFamily="18" charset="0"/>
                <a:ea typeface="Times New Roman" panose="02020603050405020304" pitchFamily="18" charset="0"/>
              </a:rPr>
              <a:t>Employees will sign his or her name on the bottom of the timesheets before submitting it. </a:t>
            </a:r>
            <a:endParaRPr lang="en-US" sz="12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rabicPeriod"/>
            </a:pPr>
            <a:r>
              <a:rPr lang="en-US" sz="1200" b="1" dirty="0">
                <a:solidFill>
                  <a:srgbClr val="C00000"/>
                </a:solidFill>
                <a:effectLst/>
                <a:latin typeface="Cambria" panose="02040503050406030204" pitchFamily="18" charset="0"/>
                <a:ea typeface="Times New Roman" panose="02020603050405020304" pitchFamily="18" charset="0"/>
              </a:rPr>
              <a:t>All timesheets must be turned in by NOON on Monday of each week. </a:t>
            </a:r>
            <a:endParaRPr lang="en-US" sz="1200" dirty="0">
              <a:effectLst/>
              <a:latin typeface="Times New Roman" panose="02020603050405020304" pitchFamily="18" charset="0"/>
              <a:ea typeface="Times New Roman" panose="02020603050405020304" pitchFamily="18" charset="0"/>
            </a:endParaRPr>
          </a:p>
          <a:p>
            <a:pPr marL="742950" marR="0" lvl="1" indent="-285750">
              <a:spcBef>
                <a:spcPts val="0"/>
              </a:spcBef>
              <a:spcAft>
                <a:spcPts val="0"/>
              </a:spcAft>
              <a:buFont typeface="+mj-lt"/>
              <a:buAutoNum type="alphaLcPeriod"/>
            </a:pPr>
            <a:r>
              <a:rPr lang="en-US" sz="1200" dirty="0">
                <a:solidFill>
                  <a:srgbClr val="C00000"/>
                </a:solidFill>
                <a:effectLst/>
                <a:latin typeface="Cambria" panose="02040503050406030204" pitchFamily="18" charset="0"/>
                <a:ea typeface="Times New Roman" panose="02020603050405020304" pitchFamily="18" charset="0"/>
              </a:rPr>
              <a:t>Any timesheets received after noon on Monday will be processed on the following week. This will delay the payroll check of the employee for up to 14 days.</a:t>
            </a:r>
            <a:endParaRPr lang="en-US" sz="1200" dirty="0">
              <a:effectLst/>
              <a:latin typeface="Times New Roman" panose="02020603050405020304" pitchFamily="18" charset="0"/>
              <a:ea typeface="Times New Roman" panose="02020603050405020304" pitchFamily="18" charset="0"/>
            </a:endParaRPr>
          </a:p>
          <a:p>
            <a:pPr marL="0" marR="0" indent="0" algn="ctr">
              <a:spcBef>
                <a:spcPts val="0"/>
              </a:spcBef>
              <a:spcAft>
                <a:spcPts val="0"/>
              </a:spcAft>
              <a:buNone/>
            </a:pPr>
            <a:r>
              <a:rPr lang="en-US" sz="1200" dirty="0">
                <a:effectLst/>
                <a:latin typeface="Cambria" panose="02040503050406030204" pitchFamily="18" charset="0"/>
                <a:ea typeface="Times New Roman" panose="02020603050405020304" pitchFamily="18" charset="0"/>
                <a:cs typeface="Times New Roman" panose="02020603050405020304" pitchFamily="18" charset="0"/>
              </a:rPr>
              <a:t> </a:t>
            </a:r>
            <a:endParaRPr lang="en-US" sz="1200" dirty="0">
              <a:effectLst/>
              <a:latin typeface="Footlight MT Light" panose="0204060206030A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tabLst>
                <a:tab pos="2743200" algn="ctr"/>
                <a:tab pos="5486400" algn="r"/>
              </a:tabLst>
            </a:pPr>
            <a:r>
              <a:rPr lang="en-US" sz="1200" dirty="0">
                <a:effectLst/>
                <a:latin typeface="Cambria" panose="02040503050406030204" pitchFamily="18" charset="0"/>
                <a:ea typeface="Times New Roman" panose="02020603050405020304" pitchFamily="18" charset="0"/>
              </a:rPr>
              <a:t>Amplified Home Health Care has placed a drop box in front of the building to allow Direct Care Workers to drop his or her timesheet off when the office is not open. The drop box is available 24 hours a day, seven days a week. Direct Care Workers are responsible for bringing in their own timesheets. Amplified Home Health Care staff is prohibited from bringing in timesheets for Direct Care Workers. Direct Care Workers have the option of bringing them in during the hours of operation or placing them in the drop box. If at any time either one of these options does not fit his or her schedule, the worker is responsible to inform the office as soon as possible. </a:t>
            </a:r>
            <a:endParaRPr lang="en-US" sz="12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5736992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CC115-786E-4463-A0B0-1567D1345CE2}"/>
              </a:ext>
            </a:extLst>
          </p:cNvPr>
          <p:cNvSpPr>
            <a:spLocks noGrp="1"/>
          </p:cNvSpPr>
          <p:nvPr>
            <p:ph type="title"/>
          </p:nvPr>
        </p:nvSpPr>
        <p:spPr/>
        <p:txBody>
          <a:bodyPr/>
          <a:lstStyle/>
          <a:p>
            <a:r>
              <a:rPr lang="en-US" dirty="0"/>
              <a:t>AHHC Policy and Procedures</a:t>
            </a:r>
          </a:p>
        </p:txBody>
      </p:sp>
      <p:sp>
        <p:nvSpPr>
          <p:cNvPr id="4" name="Content Placeholder 2">
            <a:extLst>
              <a:ext uri="{FF2B5EF4-FFF2-40B4-BE49-F238E27FC236}">
                <a16:creationId xmlns:a16="http://schemas.microsoft.com/office/drawing/2014/main" id="{9FFD4069-9EBE-4936-B1CF-5BDBC6B51FBE}"/>
              </a:ext>
            </a:extLst>
          </p:cNvPr>
          <p:cNvSpPr>
            <a:spLocks noGrp="1"/>
          </p:cNvSpPr>
          <p:nvPr>
            <p:ph idx="1"/>
          </p:nvPr>
        </p:nvSpPr>
        <p:spPr>
          <a:xfrm>
            <a:off x="677863" y="2160588"/>
            <a:ext cx="8596312" cy="3881437"/>
          </a:xfrm>
        </p:spPr>
        <p:txBody>
          <a:bodyPr>
            <a:normAutofit fontScale="85000" lnSpcReduction="20000"/>
          </a:bodyPr>
          <a:lstStyle/>
          <a:p>
            <a:pPr>
              <a:spcBef>
                <a:spcPts val="0"/>
              </a:spcBef>
            </a:pPr>
            <a:r>
              <a:rPr lang="en-US" b="1" dirty="0"/>
              <a:t>Department of Health Requirements</a:t>
            </a:r>
          </a:p>
          <a:p>
            <a:pPr>
              <a:spcBef>
                <a:spcPts val="0"/>
              </a:spcBef>
            </a:pPr>
            <a:r>
              <a:rPr lang="en-US" b="1" dirty="0"/>
              <a:t>Required Training Pieces</a:t>
            </a:r>
          </a:p>
          <a:p>
            <a:pPr>
              <a:spcBef>
                <a:spcPts val="0"/>
              </a:spcBef>
            </a:pPr>
            <a:r>
              <a:rPr lang="en-US" b="1" dirty="0"/>
              <a:t>Policies and Procedures</a:t>
            </a:r>
            <a:r>
              <a:rPr lang="en-US" dirty="0"/>
              <a:t>	</a:t>
            </a:r>
          </a:p>
          <a:p>
            <a:pPr lvl="1">
              <a:spcBef>
                <a:spcPts val="0"/>
              </a:spcBef>
              <a:buChar char="•"/>
            </a:pPr>
            <a:r>
              <a:rPr lang="en-US" dirty="0">
                <a:cs typeface="Arial"/>
              </a:rPr>
              <a:t>Attendance Policy </a:t>
            </a:r>
          </a:p>
          <a:p>
            <a:pPr lvl="1">
              <a:spcBef>
                <a:spcPts val="0"/>
              </a:spcBef>
              <a:buChar char="•"/>
            </a:pPr>
            <a:r>
              <a:rPr lang="en-US" dirty="0">
                <a:cs typeface="Arial"/>
              </a:rPr>
              <a:t>Layoff Policy</a:t>
            </a:r>
          </a:p>
          <a:p>
            <a:pPr lvl="1">
              <a:spcBef>
                <a:spcPts val="0"/>
              </a:spcBef>
              <a:buChar char="•"/>
            </a:pPr>
            <a:r>
              <a:rPr lang="en-US" dirty="0">
                <a:cs typeface="Arial"/>
              </a:rPr>
              <a:t>Organizational Structure</a:t>
            </a:r>
          </a:p>
          <a:p>
            <a:pPr lvl="1">
              <a:spcBef>
                <a:spcPts val="0"/>
              </a:spcBef>
              <a:buChar char="•"/>
            </a:pPr>
            <a:r>
              <a:rPr lang="en-US" dirty="0">
                <a:cs typeface="Arial"/>
              </a:rPr>
              <a:t>Hours of Operation​</a:t>
            </a:r>
            <a:endParaRPr lang="en-US" dirty="0"/>
          </a:p>
          <a:p>
            <a:pPr lvl="1">
              <a:spcBef>
                <a:spcPts val="0"/>
              </a:spcBef>
              <a:buChar char="•"/>
            </a:pPr>
            <a:r>
              <a:rPr lang="en-US" dirty="0">
                <a:cs typeface="Arial"/>
              </a:rPr>
              <a:t>Weatherization Policy </a:t>
            </a:r>
          </a:p>
          <a:p>
            <a:pPr lvl="1">
              <a:spcBef>
                <a:spcPts val="0"/>
              </a:spcBef>
              <a:buChar char="•"/>
            </a:pPr>
            <a:r>
              <a:rPr lang="en-US" dirty="0">
                <a:cs typeface="Arial"/>
              </a:rPr>
              <a:t>Disciplinary Policy </a:t>
            </a:r>
          </a:p>
          <a:p>
            <a:pPr lvl="1">
              <a:spcBef>
                <a:spcPts val="0"/>
              </a:spcBef>
              <a:buChar char="•"/>
            </a:pPr>
            <a:r>
              <a:rPr lang="en-US" dirty="0">
                <a:cs typeface="Arial"/>
              </a:rPr>
              <a:t>Prohibited Actions </a:t>
            </a:r>
          </a:p>
          <a:p>
            <a:pPr lvl="1">
              <a:spcBef>
                <a:spcPts val="0"/>
              </a:spcBef>
              <a:buChar char="•"/>
            </a:pPr>
            <a:r>
              <a:rPr lang="en-US" dirty="0">
                <a:cs typeface="Arial"/>
              </a:rPr>
              <a:t>Drug Free Environment Policy  </a:t>
            </a:r>
          </a:p>
          <a:p>
            <a:pPr lvl="1">
              <a:spcBef>
                <a:spcPts val="0"/>
              </a:spcBef>
              <a:buChar char="•"/>
            </a:pPr>
            <a:r>
              <a:rPr lang="en-US" dirty="0">
                <a:cs typeface="Arial"/>
              </a:rPr>
              <a:t>HIPAA Confidentiality Policy </a:t>
            </a:r>
          </a:p>
          <a:p>
            <a:pPr lvl="1">
              <a:spcBef>
                <a:spcPts val="0"/>
              </a:spcBef>
              <a:buChar char="•"/>
            </a:pPr>
            <a:r>
              <a:rPr lang="en-US" dirty="0">
                <a:cs typeface="Arial"/>
              </a:rPr>
              <a:t>Confidentiality Policy  ​</a:t>
            </a:r>
          </a:p>
          <a:p>
            <a:pPr lvl="1">
              <a:spcBef>
                <a:spcPts val="0"/>
              </a:spcBef>
              <a:buChar char="•"/>
            </a:pPr>
            <a:r>
              <a:rPr lang="en-US" dirty="0">
                <a:cs typeface="Arial"/>
              </a:rPr>
              <a:t>Critical Incident and Risk Management Policy</a:t>
            </a:r>
          </a:p>
          <a:p>
            <a:pPr lvl="1">
              <a:spcBef>
                <a:spcPts val="0"/>
              </a:spcBef>
              <a:buChar char="•"/>
            </a:pPr>
            <a:r>
              <a:rPr lang="en-US" dirty="0">
                <a:cs typeface="Arial"/>
              </a:rPr>
              <a:t>Infection Control </a:t>
            </a:r>
          </a:p>
          <a:p>
            <a:pPr lvl="1">
              <a:spcBef>
                <a:spcPts val="0"/>
              </a:spcBef>
              <a:buChar char="•"/>
            </a:pPr>
            <a:r>
              <a:rPr lang="en-US" dirty="0">
                <a:cs typeface="Arial"/>
              </a:rPr>
              <a:t>Communicable Disease Policy</a:t>
            </a:r>
          </a:p>
          <a:p>
            <a:pPr lvl="1">
              <a:spcBef>
                <a:spcPts val="0"/>
              </a:spcBef>
              <a:buChar char="•"/>
            </a:pPr>
            <a:r>
              <a:rPr lang="en-US" dirty="0">
                <a:cs typeface="Arial"/>
              </a:rPr>
              <a:t>Food Preparation &amp; Handling Policy</a:t>
            </a:r>
          </a:p>
          <a:p>
            <a:pPr lvl="1">
              <a:spcBef>
                <a:spcPts val="0"/>
              </a:spcBef>
              <a:buChar char="•"/>
            </a:pPr>
            <a:r>
              <a:rPr lang="en-US" dirty="0">
                <a:cs typeface="Arial"/>
              </a:rPr>
              <a:t>Timesheet Management Policy </a:t>
            </a:r>
          </a:p>
          <a:p>
            <a:pPr lvl="1">
              <a:spcBef>
                <a:spcPts val="0"/>
              </a:spcBef>
              <a:buChar char="•"/>
            </a:pPr>
            <a:r>
              <a:rPr lang="en-US" dirty="0">
                <a:cs typeface="Arial"/>
              </a:rPr>
              <a:t>Time Sheets/Pay Period Schedule </a:t>
            </a:r>
          </a:p>
          <a:p>
            <a:pPr lvl="1">
              <a:spcBef>
                <a:spcPts val="0"/>
              </a:spcBef>
              <a:buChar char="•"/>
            </a:pPr>
            <a:r>
              <a:rPr lang="en-US" dirty="0">
                <a:cs typeface="Arial"/>
              </a:rPr>
              <a:t>Mandatory Annual Training </a:t>
            </a:r>
          </a:p>
          <a:p>
            <a:pPr lvl="1">
              <a:spcBef>
                <a:spcPts val="0"/>
              </a:spcBef>
            </a:pPr>
            <a:endParaRPr lang="en-US" dirty="0"/>
          </a:p>
          <a:p>
            <a:pPr>
              <a:spcBef>
                <a:spcPts val="0"/>
              </a:spcBef>
            </a:pPr>
            <a:endParaRPr lang="en-US" dirty="0"/>
          </a:p>
          <a:p>
            <a:pPr marL="0" indent="0">
              <a:spcBef>
                <a:spcPts val="0"/>
              </a:spcBef>
              <a:buNone/>
            </a:pPr>
            <a:endParaRPr lang="en-US" dirty="0"/>
          </a:p>
        </p:txBody>
      </p:sp>
    </p:spTree>
    <p:extLst>
      <p:ext uri="{BB962C8B-B14F-4D97-AF65-F5344CB8AC3E}">
        <p14:creationId xmlns:p14="http://schemas.microsoft.com/office/powerpoint/2010/main" val="10988937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D24E8-001F-4C72-8A54-465100F6FE9A}"/>
              </a:ext>
            </a:extLst>
          </p:cNvPr>
          <p:cNvSpPr>
            <a:spLocks noGrp="1"/>
          </p:cNvSpPr>
          <p:nvPr>
            <p:ph type="title"/>
          </p:nvPr>
        </p:nvSpPr>
        <p:spPr/>
        <p:txBody>
          <a:bodyPr/>
          <a:lstStyle/>
          <a:p>
            <a:r>
              <a:rPr lang="en-US" dirty="0"/>
              <a:t>Pay Period Schedule</a:t>
            </a:r>
          </a:p>
        </p:txBody>
      </p:sp>
      <p:sp>
        <p:nvSpPr>
          <p:cNvPr id="3" name="Content Placeholder 2">
            <a:extLst>
              <a:ext uri="{FF2B5EF4-FFF2-40B4-BE49-F238E27FC236}">
                <a16:creationId xmlns:a16="http://schemas.microsoft.com/office/drawing/2014/main" id="{C9A78429-BB66-460D-A58A-084BD19765F3}"/>
              </a:ext>
            </a:extLst>
          </p:cNvPr>
          <p:cNvSpPr>
            <a:spLocks noGrp="1"/>
          </p:cNvSpPr>
          <p:nvPr>
            <p:ph idx="1"/>
          </p:nvPr>
        </p:nvSpPr>
        <p:spPr/>
        <p:txBody>
          <a:bodyPr/>
          <a:lstStyle/>
          <a:p>
            <a:r>
              <a:rPr lang="en-US" dirty="0"/>
              <a:t>All staff will be paid bi-weekly (every two weeks) via the Paychex system.</a:t>
            </a:r>
          </a:p>
          <a:p>
            <a:endParaRPr lang="en-US" dirty="0"/>
          </a:p>
          <a:p>
            <a:endParaRPr lang="en-US" dirty="0"/>
          </a:p>
        </p:txBody>
      </p:sp>
    </p:spTree>
    <p:extLst>
      <p:ext uri="{BB962C8B-B14F-4D97-AF65-F5344CB8AC3E}">
        <p14:creationId xmlns:p14="http://schemas.microsoft.com/office/powerpoint/2010/main" val="32312693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84A34-85DF-4C31-B63E-375F8B9CFD33}"/>
              </a:ext>
            </a:extLst>
          </p:cNvPr>
          <p:cNvSpPr>
            <a:spLocks noGrp="1"/>
          </p:cNvSpPr>
          <p:nvPr>
            <p:ph type="title"/>
          </p:nvPr>
        </p:nvSpPr>
        <p:spPr/>
        <p:txBody>
          <a:bodyPr/>
          <a:lstStyle/>
          <a:p>
            <a:r>
              <a:rPr lang="en-US" dirty="0"/>
              <a:t>Mandatory Annual Training Policy</a:t>
            </a:r>
          </a:p>
        </p:txBody>
      </p:sp>
      <p:sp>
        <p:nvSpPr>
          <p:cNvPr id="3" name="Content Placeholder 2">
            <a:extLst>
              <a:ext uri="{FF2B5EF4-FFF2-40B4-BE49-F238E27FC236}">
                <a16:creationId xmlns:a16="http://schemas.microsoft.com/office/drawing/2014/main" id="{0A489EDB-325E-4B39-8CBF-FBA2CE0658B9}"/>
              </a:ext>
            </a:extLst>
          </p:cNvPr>
          <p:cNvSpPr>
            <a:spLocks noGrp="1"/>
          </p:cNvSpPr>
          <p:nvPr>
            <p:ph idx="1"/>
          </p:nvPr>
        </p:nvSpPr>
        <p:spPr/>
        <p:txBody>
          <a:bodyPr/>
          <a:lstStyle/>
          <a:p>
            <a:r>
              <a:rPr lang="en-US" dirty="0"/>
              <a:t>All direct care workers will be trained annually on company policies.</a:t>
            </a:r>
          </a:p>
        </p:txBody>
      </p:sp>
    </p:spTree>
    <p:extLst>
      <p:ext uri="{BB962C8B-B14F-4D97-AF65-F5344CB8AC3E}">
        <p14:creationId xmlns:p14="http://schemas.microsoft.com/office/powerpoint/2010/main" val="16087347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937F9-FF6A-40FF-9FFE-9D8ABEC19F30}"/>
              </a:ext>
            </a:extLst>
          </p:cNvPr>
          <p:cNvSpPr>
            <a:spLocks noGrp="1"/>
          </p:cNvSpPr>
          <p:nvPr>
            <p:ph type="title"/>
          </p:nvPr>
        </p:nvSpPr>
        <p:spPr/>
        <p:txBody>
          <a:bodyPr/>
          <a:lstStyle/>
          <a:p>
            <a:r>
              <a:rPr lang="en-US" dirty="0"/>
              <a:t>PA Department of Health Requirements</a:t>
            </a:r>
          </a:p>
        </p:txBody>
      </p:sp>
      <p:sp>
        <p:nvSpPr>
          <p:cNvPr id="3" name="Content Placeholder 2">
            <a:extLst>
              <a:ext uri="{FF2B5EF4-FFF2-40B4-BE49-F238E27FC236}">
                <a16:creationId xmlns:a16="http://schemas.microsoft.com/office/drawing/2014/main" id="{05C72456-8578-4F8A-AA59-7CEFD2F46143}"/>
              </a:ext>
            </a:extLst>
          </p:cNvPr>
          <p:cNvSpPr>
            <a:spLocks noGrp="1"/>
          </p:cNvSpPr>
          <p:nvPr>
            <p:ph idx="1"/>
          </p:nvPr>
        </p:nvSpPr>
        <p:spPr>
          <a:xfrm>
            <a:off x="677334" y="1463040"/>
            <a:ext cx="8850714" cy="5038344"/>
          </a:xfrm>
        </p:spPr>
        <p:txBody>
          <a:bodyPr>
            <a:normAutofit fontScale="77500" lnSpcReduction="20000"/>
          </a:bodyPr>
          <a:lstStyle/>
          <a:p>
            <a:r>
              <a:rPr lang="en-US" dirty="0"/>
              <a:t>As a business providing home health care services, we are required by law to provide information to direct care staff:</a:t>
            </a:r>
          </a:p>
          <a:p>
            <a:pPr marL="342900" marR="0" lvl="0" indent="-342900">
              <a:lnSpc>
                <a:spcPct val="115000"/>
              </a:lnSpc>
              <a:spcBef>
                <a:spcPts val="0"/>
              </a:spcBef>
              <a:spcAft>
                <a:spcPts val="0"/>
              </a:spcAft>
              <a:buFont typeface="Symbol" panose="05050102010706020507" pitchFamily="18" charset="2"/>
              <a:buChar char=""/>
              <a:tabLst>
                <a:tab pos="228600" algn="l"/>
              </a:tabLst>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tabLst>
                <a:tab pos="228600" algn="l"/>
              </a:tabLs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 52.11. Prerequisites for participation.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tabLst>
                <a:tab pos="228600" algn="l"/>
                <a:tab pos="457200" algn="l"/>
              </a:tabLs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a:t>
            </a: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Create and follow policies and procedures relating to the following: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tabLst>
                <a:tab pos="228600" algn="l"/>
                <a:tab pos="457200" algn="l"/>
              </a:tabLs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a:t>
            </a: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Compliance with this chapter.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tabLst>
                <a:tab pos="228600" algn="l"/>
                <a:tab pos="457200" algn="l"/>
              </a:tabLs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(ii)   Provision of services in a nondiscriminatory manner.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tabLst>
                <a:tab pos="228600" algn="l"/>
                <a:tab pos="457200" algn="l"/>
              </a:tabLs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(iii)   Compliance with </a:t>
            </a:r>
            <a:r>
              <a:rPr lang="en-US" sz="1800" dirty="0">
                <a:solidFill>
                  <a:srgbClr val="00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the Americans with Disabilities Act </a:t>
            </a: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of 1990 (42 U.S.C.A. § §  12101—12213).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tabLst>
                <a:tab pos="228600" algn="l"/>
                <a:tab pos="457200" algn="l"/>
              </a:tabLs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(iv)   Compliance with the </a:t>
            </a:r>
            <a:r>
              <a:rPr lang="en-US" sz="1800" dirty="0">
                <a:solidFill>
                  <a:srgbClr val="00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Healthcare Insurance Portability and Accountability Act </a:t>
            </a: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of 1996 (Pub. L. 104-191).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tabLst>
                <a:tab pos="228600" algn="l"/>
                <a:tab pos="457200" algn="l"/>
              </a:tabLs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(v)   Staff member training. The policy must be in accordance with this chapter and licensing requirements that the applicant is required to meet.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tabLst>
                <a:tab pos="228600" algn="l"/>
                <a:tab pos="457200" algn="l"/>
              </a:tabLs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(vi)   </a:t>
            </a:r>
            <a:r>
              <a:rPr lang="en-US" sz="1800" dirty="0">
                <a:solidFill>
                  <a:srgbClr val="00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Participant complaint management process</a:t>
            </a: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tabLst>
                <a:tab pos="228600" algn="l"/>
                <a:tab pos="457200" algn="l"/>
              </a:tabLs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(vii)   </a:t>
            </a:r>
            <a:r>
              <a:rPr lang="en-US" sz="1800" dirty="0">
                <a:solidFill>
                  <a:srgbClr val="00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Critical incident management</a:t>
            </a: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The policy must be in accordance with this chapter and licensing requirements that the applicant is required to meet.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tabLst>
                <a:tab pos="228600" algn="l"/>
                <a:tab pos="457200" algn="l"/>
              </a:tabLs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(viii)   </a:t>
            </a:r>
            <a:r>
              <a:rPr lang="en-US" sz="1800" dirty="0">
                <a:solidFill>
                  <a:srgbClr val="00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Quality management</a:t>
            </a: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The policy must be in accordance with this chapter and licensing requirements that the applicant is required to meet.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tabLst>
                <a:tab pos="228600" algn="l"/>
                <a:tab pos="457200" algn="l"/>
              </a:tabLs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(ix)   Staff member screening for </a:t>
            </a:r>
            <a:r>
              <a:rPr lang="en-US" sz="1800" dirty="0">
                <a:solidFill>
                  <a:srgbClr val="00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criminal history</a:t>
            </a: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tabLst>
                <a:tab pos="228600" algn="l"/>
                <a:tab pos="457200" algn="l"/>
              </a:tabLs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(x)   Employee </a:t>
            </a:r>
            <a:r>
              <a:rPr lang="en-US" sz="1800" dirty="0">
                <a:solidFill>
                  <a:srgbClr val="00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Social Security Number </a:t>
            </a: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verification.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tabLst>
                <a:tab pos="228600" algn="l"/>
                <a:tab pos="457200" algn="l"/>
              </a:tabLs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(xi)   Initial and continued screening for staff members and contractors to determine if they have been excluded from participation in Federal health care programs by reviewing the </a:t>
            </a:r>
            <a:r>
              <a:rPr lang="en-US" sz="1800" dirty="0">
                <a:solidFill>
                  <a:srgbClr val="00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LEIE, EPLS and </a:t>
            </a:r>
            <a:r>
              <a:rPr lang="en-US" sz="1800" dirty="0" err="1">
                <a:solidFill>
                  <a:srgbClr val="00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Medicheck</a:t>
            </a: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tabLst>
                <a:tab pos="228600" algn="l"/>
                <a:tab pos="457200" algn="l"/>
              </a:tabLs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(xii)   Process for participants with limited English proficiency to access language services.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1000"/>
              </a:spcAft>
              <a:tabLst>
                <a:tab pos="228600" algn="l"/>
                <a:tab pos="457200" algn="l"/>
              </a:tabLs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(6)  Obtain and maintain appropriate licenses and certifications from other State or Federal agencies as required.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lvl="1"/>
            <a:endParaRPr lang="en-US" dirty="0"/>
          </a:p>
        </p:txBody>
      </p:sp>
    </p:spTree>
    <p:extLst>
      <p:ext uri="{BB962C8B-B14F-4D97-AF65-F5344CB8AC3E}">
        <p14:creationId xmlns:p14="http://schemas.microsoft.com/office/powerpoint/2010/main" val="691852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F13F0-244E-44D5-9766-9E9E0AB99A62}"/>
              </a:ext>
            </a:extLst>
          </p:cNvPr>
          <p:cNvSpPr>
            <a:spLocks noGrp="1"/>
          </p:cNvSpPr>
          <p:nvPr>
            <p:ph type="title"/>
          </p:nvPr>
        </p:nvSpPr>
        <p:spPr/>
        <p:txBody>
          <a:bodyPr/>
          <a:lstStyle/>
          <a:p>
            <a:r>
              <a:rPr lang="en-US" dirty="0"/>
              <a:t>Required Training Pieces</a:t>
            </a:r>
          </a:p>
        </p:txBody>
      </p:sp>
      <p:sp>
        <p:nvSpPr>
          <p:cNvPr id="3" name="Content Placeholder 2">
            <a:extLst>
              <a:ext uri="{FF2B5EF4-FFF2-40B4-BE49-F238E27FC236}">
                <a16:creationId xmlns:a16="http://schemas.microsoft.com/office/drawing/2014/main" id="{203D5436-3B1F-4F14-BBD4-E98B53CE07F8}"/>
              </a:ext>
            </a:extLst>
          </p:cNvPr>
          <p:cNvSpPr>
            <a:spLocks noGrp="1"/>
          </p:cNvSpPr>
          <p:nvPr>
            <p:ph idx="1"/>
          </p:nvPr>
        </p:nvSpPr>
        <p:spPr/>
        <p:txBody>
          <a:bodyPr/>
          <a:lstStyle/>
          <a:p>
            <a:pPr>
              <a:buFont typeface="+mj-lt"/>
              <a:buAutoNum type="arabicPeriod"/>
            </a:pPr>
            <a:r>
              <a:rPr lang="en-US" b="1" dirty="0"/>
              <a:t>Prevention of Abuse and Fraud</a:t>
            </a:r>
          </a:p>
          <a:p>
            <a:pPr>
              <a:buFont typeface="+mj-lt"/>
              <a:buAutoNum type="arabicPeriod"/>
            </a:pPr>
            <a:r>
              <a:rPr lang="en-US" b="1" dirty="0"/>
              <a:t>Reporting Critical Incidents</a:t>
            </a:r>
          </a:p>
          <a:p>
            <a:pPr>
              <a:buFont typeface="+mj-lt"/>
              <a:buAutoNum type="arabicPeriod"/>
            </a:pPr>
            <a:r>
              <a:rPr lang="en-US" b="1" dirty="0"/>
              <a:t>Participant Complaint Resolution</a:t>
            </a:r>
          </a:p>
          <a:p>
            <a:pPr>
              <a:buFont typeface="+mj-lt"/>
              <a:buAutoNum type="arabicPeriod"/>
            </a:pPr>
            <a:r>
              <a:rPr lang="en-US" b="1" dirty="0"/>
              <a:t>Department Issued P&amp;P</a:t>
            </a:r>
          </a:p>
          <a:p>
            <a:pPr>
              <a:buFont typeface="+mj-lt"/>
              <a:buAutoNum type="arabicPeriod"/>
            </a:pPr>
            <a:r>
              <a:rPr lang="en-US" b="1" dirty="0"/>
              <a:t>Quality Management Plan</a:t>
            </a:r>
          </a:p>
          <a:p>
            <a:pPr>
              <a:buFont typeface="+mj-lt"/>
              <a:buAutoNum type="arabicPeriod"/>
            </a:pPr>
            <a:endParaRPr lang="en-US" dirty="0"/>
          </a:p>
        </p:txBody>
      </p:sp>
    </p:spTree>
    <p:extLst>
      <p:ext uri="{BB962C8B-B14F-4D97-AF65-F5344CB8AC3E}">
        <p14:creationId xmlns:p14="http://schemas.microsoft.com/office/powerpoint/2010/main" val="3152968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F1B14-91A4-4CDF-8664-ECD3A2013330}"/>
              </a:ext>
            </a:extLst>
          </p:cNvPr>
          <p:cNvSpPr>
            <a:spLocks noGrp="1"/>
          </p:cNvSpPr>
          <p:nvPr>
            <p:ph type="title"/>
          </p:nvPr>
        </p:nvSpPr>
        <p:spPr/>
        <p:txBody>
          <a:bodyPr/>
          <a:lstStyle/>
          <a:p>
            <a:r>
              <a:rPr lang="en-US" dirty="0"/>
              <a:t>Prevention of Abuse and Fraud</a:t>
            </a:r>
          </a:p>
        </p:txBody>
      </p:sp>
      <p:sp>
        <p:nvSpPr>
          <p:cNvPr id="3" name="Content Placeholder 2">
            <a:extLst>
              <a:ext uri="{FF2B5EF4-FFF2-40B4-BE49-F238E27FC236}">
                <a16:creationId xmlns:a16="http://schemas.microsoft.com/office/drawing/2014/main" id="{6F539A33-E13A-4E0F-9A9D-08BC46D4A578}"/>
              </a:ext>
            </a:extLst>
          </p:cNvPr>
          <p:cNvSpPr>
            <a:spLocks noGrp="1"/>
          </p:cNvSpPr>
          <p:nvPr>
            <p:ph idx="1"/>
          </p:nvPr>
        </p:nvSpPr>
        <p:spPr/>
        <p:txBody>
          <a:bodyPr/>
          <a:lstStyle/>
          <a:p>
            <a:r>
              <a:rPr lang="en-US" dirty="0"/>
              <a:t>See Prevention of Abuse and Fraud </a:t>
            </a:r>
            <a:r>
              <a:rPr lang="en-US" dirty="0" err="1"/>
              <a:t>Powerpoint</a:t>
            </a:r>
            <a:endParaRPr lang="en-US" dirty="0"/>
          </a:p>
        </p:txBody>
      </p:sp>
    </p:spTree>
    <p:extLst>
      <p:ext uri="{BB962C8B-B14F-4D97-AF65-F5344CB8AC3E}">
        <p14:creationId xmlns:p14="http://schemas.microsoft.com/office/powerpoint/2010/main" val="26329962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0E2F7E-0FC4-44E1-BD99-3D906E5FE87B}"/>
              </a:ext>
            </a:extLst>
          </p:cNvPr>
          <p:cNvSpPr>
            <a:spLocks noGrp="1"/>
          </p:cNvSpPr>
          <p:nvPr>
            <p:ph type="title"/>
          </p:nvPr>
        </p:nvSpPr>
        <p:spPr/>
        <p:txBody>
          <a:bodyPr/>
          <a:lstStyle/>
          <a:p>
            <a:r>
              <a:rPr lang="en-US" dirty="0"/>
              <a:t>Reporting Critical Incidents</a:t>
            </a:r>
          </a:p>
        </p:txBody>
      </p:sp>
      <p:sp>
        <p:nvSpPr>
          <p:cNvPr id="3" name="Content Placeholder 2">
            <a:extLst>
              <a:ext uri="{FF2B5EF4-FFF2-40B4-BE49-F238E27FC236}">
                <a16:creationId xmlns:a16="http://schemas.microsoft.com/office/drawing/2014/main" id="{6E93DF63-1200-4144-94C5-294534317AD5}"/>
              </a:ext>
            </a:extLst>
          </p:cNvPr>
          <p:cNvSpPr>
            <a:spLocks noGrp="1"/>
          </p:cNvSpPr>
          <p:nvPr>
            <p:ph idx="1"/>
          </p:nvPr>
        </p:nvSpPr>
        <p:spPr/>
        <p:txBody>
          <a:bodyPr/>
          <a:lstStyle/>
          <a:p>
            <a:r>
              <a:rPr lang="en-US" sz="1800" dirty="0">
                <a:effectLst/>
                <a:latin typeface="Footlight MT Light" panose="0204060206030A020304" pitchFamily="18" charset="0"/>
                <a:ea typeface="Times New Roman" panose="02020603050405020304" pitchFamily="18" charset="0"/>
                <a:cs typeface="Times New Roman" panose="02020603050405020304" pitchFamily="18" charset="0"/>
              </a:rPr>
              <a:t>Amplified Home Health Care accepts the Department of Public Welfare definition of a critical incident found in 55 Pa Code Chapter 52 §52.3. A critical incident is defined as an occurrence of an event that jeopardizes the participant’s health which may include death, serious injury or hospitalization of a participant; provider and staff member misconduct including deliberate, willful, unlawful, or dishonest activities; abuse, including the infliction of injury, unreasonable confinement, intimidation, punishment, or mental anguish of the participant. </a:t>
            </a:r>
            <a:r>
              <a:rPr lang="en-US" sz="1800" b="1" u="sng" dirty="0">
                <a:effectLst/>
                <a:latin typeface="Footlight MT Light" panose="0204060206030A020304" pitchFamily="18" charset="0"/>
                <a:ea typeface="Times New Roman" panose="02020603050405020304" pitchFamily="18" charset="0"/>
                <a:cs typeface="Times New Roman" panose="02020603050405020304" pitchFamily="18" charset="0"/>
              </a:rPr>
              <a:t>Abuse may include physical abuse, psychological abuse, sexual abuse, verbal abuse, neglect, or exploitation.</a:t>
            </a:r>
            <a:r>
              <a:rPr lang="en-US" sz="1800" dirty="0">
                <a:effectLst/>
                <a:latin typeface="Footlight MT Light" panose="0204060206030A020304" pitchFamily="18" charset="0"/>
                <a:ea typeface="Times New Roman" panose="02020603050405020304" pitchFamily="18" charset="0"/>
                <a:cs typeface="Times New Roman" panose="02020603050405020304" pitchFamily="18" charset="0"/>
              </a:rPr>
              <a:t> Also considered a critical incident is </a:t>
            </a:r>
            <a:r>
              <a:rPr lang="en-US" sz="1800" b="1" u="sng" dirty="0">
                <a:effectLst/>
                <a:latin typeface="Footlight MT Light" panose="0204060206030A020304" pitchFamily="18" charset="0"/>
                <a:ea typeface="Times New Roman" panose="02020603050405020304" pitchFamily="18" charset="0"/>
                <a:cs typeface="Times New Roman" panose="02020603050405020304" pitchFamily="18" charset="0"/>
              </a:rPr>
              <a:t>service interruption </a:t>
            </a:r>
            <a:r>
              <a:rPr lang="en-US" sz="1800" dirty="0">
                <a:effectLst/>
                <a:latin typeface="Footlight MT Light" panose="0204060206030A020304" pitchFamily="18" charset="0"/>
                <a:ea typeface="Times New Roman" panose="02020603050405020304" pitchFamily="18" charset="0"/>
                <a:cs typeface="Times New Roman" panose="02020603050405020304" pitchFamily="18" charset="0"/>
              </a:rPr>
              <a:t>that results in the participant’s inability to receive services and puts the participant’s health or welfare at risk.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5700936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9FBC3-5848-4EBC-A8E1-070068ADC375}"/>
              </a:ext>
            </a:extLst>
          </p:cNvPr>
          <p:cNvSpPr>
            <a:spLocks noGrp="1"/>
          </p:cNvSpPr>
          <p:nvPr>
            <p:ph type="title"/>
          </p:nvPr>
        </p:nvSpPr>
        <p:spPr/>
        <p:txBody>
          <a:bodyPr/>
          <a:lstStyle/>
          <a:p>
            <a:r>
              <a:rPr lang="en-US" dirty="0"/>
              <a:t>PA Department of Health Policy and Procedures</a:t>
            </a:r>
          </a:p>
        </p:txBody>
      </p:sp>
      <p:sp>
        <p:nvSpPr>
          <p:cNvPr id="3" name="Content Placeholder 2">
            <a:extLst>
              <a:ext uri="{FF2B5EF4-FFF2-40B4-BE49-F238E27FC236}">
                <a16:creationId xmlns:a16="http://schemas.microsoft.com/office/drawing/2014/main" id="{F65B5C85-DE5C-4085-B6CD-C3815EDA28E0}"/>
              </a:ext>
            </a:extLst>
          </p:cNvPr>
          <p:cNvSpPr>
            <a:spLocks noGrp="1"/>
          </p:cNvSpPr>
          <p:nvPr>
            <p:ph idx="1"/>
          </p:nvPr>
        </p:nvSpPr>
        <p:spPr/>
        <p:txBody>
          <a:bodyPr/>
          <a:lstStyle/>
          <a:p>
            <a:r>
              <a:rPr lang="en-US" dirty="0"/>
              <a:t>See PA Department of Health Policy and Procedures </a:t>
            </a:r>
            <a:r>
              <a:rPr lang="en-US" dirty="0" err="1"/>
              <a:t>powerpoint</a:t>
            </a:r>
            <a:r>
              <a:rPr lang="en-US" dirty="0"/>
              <a:t> </a:t>
            </a:r>
          </a:p>
        </p:txBody>
      </p:sp>
    </p:spTree>
    <p:extLst>
      <p:ext uri="{BB962C8B-B14F-4D97-AF65-F5344CB8AC3E}">
        <p14:creationId xmlns:p14="http://schemas.microsoft.com/office/powerpoint/2010/main" val="9558115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5D2F2-F034-4818-BB1B-68AD825D565A}"/>
              </a:ext>
            </a:extLst>
          </p:cNvPr>
          <p:cNvSpPr>
            <a:spLocks noGrp="1"/>
          </p:cNvSpPr>
          <p:nvPr>
            <p:ph type="title"/>
          </p:nvPr>
        </p:nvSpPr>
        <p:spPr/>
        <p:txBody>
          <a:bodyPr/>
          <a:lstStyle/>
          <a:p>
            <a:r>
              <a:rPr lang="en-US" dirty="0"/>
              <a:t>Participant Complaint Resolution</a:t>
            </a:r>
          </a:p>
        </p:txBody>
      </p:sp>
      <p:sp>
        <p:nvSpPr>
          <p:cNvPr id="3" name="Content Placeholder 2">
            <a:extLst>
              <a:ext uri="{FF2B5EF4-FFF2-40B4-BE49-F238E27FC236}">
                <a16:creationId xmlns:a16="http://schemas.microsoft.com/office/drawing/2014/main" id="{DF6378AC-84FE-434B-B8E8-02964441DF5E}"/>
              </a:ext>
            </a:extLst>
          </p:cNvPr>
          <p:cNvSpPr>
            <a:spLocks noGrp="1"/>
          </p:cNvSpPr>
          <p:nvPr>
            <p:ph idx="1"/>
          </p:nvPr>
        </p:nvSpPr>
        <p:spPr/>
        <p:txBody>
          <a:bodyPr/>
          <a:lstStyle/>
          <a:p>
            <a:r>
              <a:rPr lang="en-US" dirty="0"/>
              <a:t>See complaint resolution </a:t>
            </a:r>
            <a:r>
              <a:rPr lang="en-US" dirty="0" err="1"/>
              <a:t>powerpoint</a:t>
            </a:r>
            <a:r>
              <a:rPr lang="en-US" dirty="0"/>
              <a:t>.</a:t>
            </a:r>
          </a:p>
        </p:txBody>
      </p:sp>
    </p:spTree>
    <p:extLst>
      <p:ext uri="{BB962C8B-B14F-4D97-AF65-F5344CB8AC3E}">
        <p14:creationId xmlns:p14="http://schemas.microsoft.com/office/powerpoint/2010/main" val="375668698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253</TotalTime>
  <Words>4476</Words>
  <Application>Microsoft Office PowerPoint</Application>
  <PresentationFormat>Widescreen</PresentationFormat>
  <Paragraphs>349</Paragraphs>
  <Slides>31</Slides>
  <Notes>3</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31</vt:i4>
      </vt:variant>
    </vt:vector>
  </HeadingPairs>
  <TitlesOfParts>
    <vt:vector size="42" baseType="lpstr">
      <vt:lpstr>Arial</vt:lpstr>
      <vt:lpstr>Calibri</vt:lpstr>
      <vt:lpstr>Cambria</vt:lpstr>
      <vt:lpstr>Courier New</vt:lpstr>
      <vt:lpstr>Footlight MT Light</vt:lpstr>
      <vt:lpstr>Gill Sans Nova</vt:lpstr>
      <vt:lpstr>Symbol</vt:lpstr>
      <vt:lpstr>Times New Roman</vt:lpstr>
      <vt:lpstr>Trebuchet MS</vt:lpstr>
      <vt:lpstr>Wingdings 3</vt:lpstr>
      <vt:lpstr>Facet</vt:lpstr>
      <vt:lpstr>Overview of Policy and Procedures</vt:lpstr>
      <vt:lpstr>Overview</vt:lpstr>
      <vt:lpstr>AHHC Policy and Procedures</vt:lpstr>
      <vt:lpstr>PA Department of Health Requirements</vt:lpstr>
      <vt:lpstr>Required Training Pieces</vt:lpstr>
      <vt:lpstr>Prevention of Abuse and Fraud</vt:lpstr>
      <vt:lpstr>Reporting Critical Incidents</vt:lpstr>
      <vt:lpstr>PA Department of Health Policy and Procedures</vt:lpstr>
      <vt:lpstr>Participant Complaint Resolution</vt:lpstr>
      <vt:lpstr>PowerPoint Presentation</vt:lpstr>
      <vt:lpstr>Attendance Policy</vt:lpstr>
      <vt:lpstr>Attendance Policy Continued</vt:lpstr>
      <vt:lpstr>Layoff Policy</vt:lpstr>
      <vt:lpstr>Organizational Structure</vt:lpstr>
      <vt:lpstr>Hours of Operation</vt:lpstr>
      <vt:lpstr>Weatherization Policy</vt:lpstr>
      <vt:lpstr>Disciplinary Policy</vt:lpstr>
      <vt:lpstr>Disciplinary Policy cont.</vt:lpstr>
      <vt:lpstr>Prohibited Actions</vt:lpstr>
      <vt:lpstr>Prohibited Actions Continued</vt:lpstr>
      <vt:lpstr>Drug-Free Environment Policy</vt:lpstr>
      <vt:lpstr>HIPAA Policy</vt:lpstr>
      <vt:lpstr>Confidentiality Policy</vt:lpstr>
      <vt:lpstr>Critical Incident and Risk Management Policy</vt:lpstr>
      <vt:lpstr>Critical Incident and Risk Management Policy Cont.</vt:lpstr>
      <vt:lpstr>Infection Control</vt:lpstr>
      <vt:lpstr>Communicable Disease Policy</vt:lpstr>
      <vt:lpstr>Food Preparation &amp; Handling Policy</vt:lpstr>
      <vt:lpstr>Timesheet Management Policy</vt:lpstr>
      <vt:lpstr>Pay Period Schedule</vt:lpstr>
      <vt:lpstr>Mandatory Annual Training Policy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Policy and Procedures</dc:title>
  <dc:creator>Amplified Home Health LLC</dc:creator>
  <cp:lastModifiedBy>Amplified Home Health LLC</cp:lastModifiedBy>
  <cp:revision>1</cp:revision>
  <dcterms:created xsi:type="dcterms:W3CDTF">2022-03-30T15:35:50Z</dcterms:created>
  <dcterms:modified xsi:type="dcterms:W3CDTF">2022-04-06T14:55:12Z</dcterms:modified>
</cp:coreProperties>
</file>