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0B3C91-7785-4EC1-B3A1-00C37B5FFFCE}" v="2" dt="2022-04-01T17:37:41.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4"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plified Home Health LLC" userId="6b50f83194f4ee81" providerId="LiveId" clId="{E40B3C91-7785-4EC1-B3A1-00C37B5FFFCE}"/>
    <pc:docChg chg="custSel addSld delSld modSld">
      <pc:chgData name="Amplified Home Health LLC" userId="6b50f83194f4ee81" providerId="LiveId" clId="{E40B3C91-7785-4EC1-B3A1-00C37B5FFFCE}" dt="2022-04-01T17:47:37.785" v="531" actId="20577"/>
      <pc:docMkLst>
        <pc:docMk/>
      </pc:docMkLst>
      <pc:sldChg chg="modSp new mod">
        <pc:chgData name="Amplified Home Health LLC" userId="6b50f83194f4ee81" providerId="LiveId" clId="{E40B3C91-7785-4EC1-B3A1-00C37B5FFFCE}" dt="2022-04-01T17:37:50.526" v="30" actId="20577"/>
        <pc:sldMkLst>
          <pc:docMk/>
          <pc:sldMk cId="2389459305" sldId="256"/>
        </pc:sldMkLst>
        <pc:spChg chg="mod">
          <ac:chgData name="Amplified Home Health LLC" userId="6b50f83194f4ee81" providerId="LiveId" clId="{E40B3C91-7785-4EC1-B3A1-00C37B5FFFCE}" dt="2022-04-01T17:37:50.526" v="30" actId="20577"/>
          <ac:spMkLst>
            <pc:docMk/>
            <pc:sldMk cId="2389459305" sldId="256"/>
            <ac:spMk id="2" creationId="{BA9C7E4A-8D3D-4EE5-B550-0F0B8AF4C985}"/>
          </ac:spMkLst>
        </pc:spChg>
        <pc:spChg chg="mod">
          <ac:chgData name="Amplified Home Health LLC" userId="6b50f83194f4ee81" providerId="LiveId" clId="{E40B3C91-7785-4EC1-B3A1-00C37B5FFFCE}" dt="2022-04-01T17:37:41.446" v="2"/>
          <ac:spMkLst>
            <pc:docMk/>
            <pc:sldMk cId="2389459305" sldId="256"/>
            <ac:spMk id="3" creationId="{6FFC84E3-956E-46C4-B463-0394EBCA9B46}"/>
          </ac:spMkLst>
        </pc:spChg>
      </pc:sldChg>
      <pc:sldChg chg="modSp new mod">
        <pc:chgData name="Amplified Home Health LLC" userId="6b50f83194f4ee81" providerId="LiveId" clId="{E40B3C91-7785-4EC1-B3A1-00C37B5FFFCE}" dt="2022-04-01T17:41:37.376" v="86" actId="20577"/>
        <pc:sldMkLst>
          <pc:docMk/>
          <pc:sldMk cId="1569485877" sldId="257"/>
        </pc:sldMkLst>
        <pc:spChg chg="mod">
          <ac:chgData name="Amplified Home Health LLC" userId="6b50f83194f4ee81" providerId="LiveId" clId="{E40B3C91-7785-4EC1-B3A1-00C37B5FFFCE}" dt="2022-04-01T17:41:37.376" v="86" actId="20577"/>
          <ac:spMkLst>
            <pc:docMk/>
            <pc:sldMk cId="1569485877" sldId="257"/>
            <ac:spMk id="2" creationId="{F7386384-FEEE-4B33-BBCB-8B97CEABE8E0}"/>
          </ac:spMkLst>
        </pc:spChg>
        <pc:spChg chg="mod">
          <ac:chgData name="Amplified Home Health LLC" userId="6b50f83194f4ee81" providerId="LiveId" clId="{E40B3C91-7785-4EC1-B3A1-00C37B5FFFCE}" dt="2022-04-01T17:40:32.443" v="33" actId="27636"/>
          <ac:spMkLst>
            <pc:docMk/>
            <pc:sldMk cId="1569485877" sldId="257"/>
            <ac:spMk id="3" creationId="{FE602ECD-875A-4D44-A032-6F89E242FFE6}"/>
          </ac:spMkLst>
        </pc:spChg>
      </pc:sldChg>
      <pc:sldChg chg="modSp new mod">
        <pc:chgData name="Amplified Home Health LLC" userId="6b50f83194f4ee81" providerId="LiveId" clId="{E40B3C91-7785-4EC1-B3A1-00C37B5FFFCE}" dt="2022-04-01T17:45:44.892" v="480" actId="20577"/>
        <pc:sldMkLst>
          <pc:docMk/>
          <pc:sldMk cId="1414247881" sldId="258"/>
        </pc:sldMkLst>
        <pc:spChg chg="mod">
          <ac:chgData name="Amplified Home Health LLC" userId="6b50f83194f4ee81" providerId="LiveId" clId="{E40B3C91-7785-4EC1-B3A1-00C37B5FFFCE}" dt="2022-04-01T17:45:44.892" v="480" actId="20577"/>
          <ac:spMkLst>
            <pc:docMk/>
            <pc:sldMk cId="1414247881" sldId="258"/>
            <ac:spMk id="2" creationId="{A78D55D0-B051-420C-A3B3-9CB48FB79A16}"/>
          </ac:spMkLst>
        </pc:spChg>
        <pc:spChg chg="mod">
          <ac:chgData name="Amplified Home Health LLC" userId="6b50f83194f4ee81" providerId="LiveId" clId="{E40B3C91-7785-4EC1-B3A1-00C37B5FFFCE}" dt="2022-04-01T17:44:10.530" v="338" actId="20577"/>
          <ac:spMkLst>
            <pc:docMk/>
            <pc:sldMk cId="1414247881" sldId="258"/>
            <ac:spMk id="3" creationId="{B774A7D1-40FF-4AC5-8113-3AA53B21AC28}"/>
          </ac:spMkLst>
        </pc:spChg>
      </pc:sldChg>
      <pc:sldChg chg="modSp new mod">
        <pc:chgData name="Amplified Home Health LLC" userId="6b50f83194f4ee81" providerId="LiveId" clId="{E40B3C91-7785-4EC1-B3A1-00C37B5FFFCE}" dt="2022-04-01T17:46:52.108" v="507" actId="20577"/>
        <pc:sldMkLst>
          <pc:docMk/>
          <pc:sldMk cId="351225010" sldId="259"/>
        </pc:sldMkLst>
        <pc:spChg chg="mod">
          <ac:chgData name="Amplified Home Health LLC" userId="6b50f83194f4ee81" providerId="LiveId" clId="{E40B3C91-7785-4EC1-B3A1-00C37B5FFFCE}" dt="2022-04-01T17:46:47.528" v="506" actId="20577"/>
          <ac:spMkLst>
            <pc:docMk/>
            <pc:sldMk cId="351225010" sldId="259"/>
            <ac:spMk id="2" creationId="{F7278186-CA09-48D7-ABCC-79DC6641391B}"/>
          </ac:spMkLst>
        </pc:spChg>
        <pc:spChg chg="mod">
          <ac:chgData name="Amplified Home Health LLC" userId="6b50f83194f4ee81" providerId="LiveId" clId="{E40B3C91-7785-4EC1-B3A1-00C37B5FFFCE}" dt="2022-04-01T17:46:52.108" v="507" actId="20577"/>
          <ac:spMkLst>
            <pc:docMk/>
            <pc:sldMk cId="351225010" sldId="259"/>
            <ac:spMk id="3" creationId="{EA5B71EC-B665-4981-A38A-1716F47F7D14}"/>
          </ac:spMkLst>
        </pc:spChg>
      </pc:sldChg>
      <pc:sldChg chg="modSp new del mod">
        <pc:chgData name="Amplified Home Health LLC" userId="6b50f83194f4ee81" providerId="LiveId" clId="{E40B3C91-7785-4EC1-B3A1-00C37B5FFFCE}" dt="2022-04-01T17:45:50.974" v="481" actId="2696"/>
        <pc:sldMkLst>
          <pc:docMk/>
          <pc:sldMk cId="3935562543" sldId="259"/>
        </pc:sldMkLst>
        <pc:spChg chg="mod">
          <ac:chgData name="Amplified Home Health LLC" userId="6b50f83194f4ee81" providerId="LiveId" clId="{E40B3C91-7785-4EC1-B3A1-00C37B5FFFCE}" dt="2022-04-01T17:44:36.135" v="356" actId="20577"/>
          <ac:spMkLst>
            <pc:docMk/>
            <pc:sldMk cId="3935562543" sldId="259"/>
            <ac:spMk id="2" creationId="{3D429CF5-90DB-41C8-8732-53A9A801BD23}"/>
          </ac:spMkLst>
        </pc:spChg>
        <pc:spChg chg="mod">
          <ac:chgData name="Amplified Home Health LLC" userId="6b50f83194f4ee81" providerId="LiveId" clId="{E40B3C91-7785-4EC1-B3A1-00C37B5FFFCE}" dt="2022-04-01T17:45:02.665" v="443" actId="20577"/>
          <ac:spMkLst>
            <pc:docMk/>
            <pc:sldMk cId="3935562543" sldId="259"/>
            <ac:spMk id="3" creationId="{F7E4CDA4-DADE-4E3F-896F-BD2D32EB6770}"/>
          </ac:spMkLst>
        </pc:spChg>
      </pc:sldChg>
      <pc:sldChg chg="modSp new mod">
        <pc:chgData name="Amplified Home Health LLC" userId="6b50f83194f4ee81" providerId="LiveId" clId="{E40B3C91-7785-4EC1-B3A1-00C37B5FFFCE}" dt="2022-04-01T17:47:37.785" v="531" actId="20577"/>
        <pc:sldMkLst>
          <pc:docMk/>
          <pc:sldMk cId="2729524101" sldId="260"/>
        </pc:sldMkLst>
        <pc:spChg chg="mod">
          <ac:chgData name="Amplified Home Health LLC" userId="6b50f83194f4ee81" providerId="LiveId" clId="{E40B3C91-7785-4EC1-B3A1-00C37B5FFFCE}" dt="2022-04-01T17:47:37.785" v="531" actId="20577"/>
          <ac:spMkLst>
            <pc:docMk/>
            <pc:sldMk cId="2729524101" sldId="260"/>
            <ac:spMk id="2" creationId="{0A2832C9-CEE6-4F68-A2EF-C442AB9A2343}"/>
          </ac:spMkLst>
        </pc:spChg>
        <pc:spChg chg="mod">
          <ac:chgData name="Amplified Home Health LLC" userId="6b50f83194f4ee81" providerId="LiveId" clId="{E40B3C91-7785-4EC1-B3A1-00C37B5FFFCE}" dt="2022-04-01T17:46:39.399" v="489" actId="27636"/>
          <ac:spMkLst>
            <pc:docMk/>
            <pc:sldMk cId="2729524101" sldId="260"/>
            <ac:spMk id="3" creationId="{04042DFB-5B02-4336-B5E4-6FBC8F9DD36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1590805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426255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4715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3511916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93910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3330067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985748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43944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3927849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604E2-8E15-414D-A181-61698627C5E5}"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161833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B604E2-8E15-414D-A181-61698627C5E5}"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86615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B604E2-8E15-414D-A181-61698627C5E5}"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1065216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B604E2-8E15-414D-A181-61698627C5E5}"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1963473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604E2-8E15-414D-A181-61698627C5E5}"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3800232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B604E2-8E15-414D-A181-61698627C5E5}"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300963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B604E2-8E15-414D-A181-61698627C5E5}"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2A755-B012-4074-BF59-C1F0FFE6F7AD}" type="slidenum">
              <a:rPr lang="en-US" smtClean="0"/>
              <a:t>‹#›</a:t>
            </a:fld>
            <a:endParaRPr lang="en-US"/>
          </a:p>
        </p:txBody>
      </p:sp>
    </p:spTree>
    <p:extLst>
      <p:ext uri="{BB962C8B-B14F-4D97-AF65-F5344CB8AC3E}">
        <p14:creationId xmlns:p14="http://schemas.microsoft.com/office/powerpoint/2010/main" val="543542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B604E2-8E15-414D-A181-61698627C5E5}" type="datetimeFigureOut">
              <a:rPr lang="en-US" smtClean="0"/>
              <a:t>4/1/2022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BA2A755-B012-4074-BF59-C1F0FFE6F7AD}" type="slidenum">
              <a:rPr lang="en-US" smtClean="0"/>
              <a:t>‹#›</a:t>
            </a:fld>
            <a:endParaRPr lang="en-US"/>
          </a:p>
        </p:txBody>
      </p:sp>
    </p:spTree>
    <p:extLst>
      <p:ext uri="{BB962C8B-B14F-4D97-AF65-F5344CB8AC3E}">
        <p14:creationId xmlns:p14="http://schemas.microsoft.com/office/powerpoint/2010/main" val="28357491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7E4A-8D3D-4EE5-B550-0F0B8AF4C985}"/>
              </a:ext>
            </a:extLst>
          </p:cNvPr>
          <p:cNvSpPr>
            <a:spLocks noGrp="1"/>
          </p:cNvSpPr>
          <p:nvPr>
            <p:ph type="ctrTitle"/>
          </p:nvPr>
        </p:nvSpPr>
        <p:spPr/>
        <p:txBody>
          <a:bodyPr/>
          <a:lstStyle/>
          <a:p>
            <a:r>
              <a:rPr lang="en-US" dirty="0"/>
              <a:t>Quality Management</a:t>
            </a:r>
          </a:p>
        </p:txBody>
      </p:sp>
      <p:sp>
        <p:nvSpPr>
          <p:cNvPr id="3" name="Subtitle 2">
            <a:extLst>
              <a:ext uri="{FF2B5EF4-FFF2-40B4-BE49-F238E27FC236}">
                <a16:creationId xmlns:a16="http://schemas.microsoft.com/office/drawing/2014/main" id="{6FFC84E3-956E-46C4-B463-0394EBCA9B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8945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86384-FEEE-4B33-BBCB-8B97CEABE8E0}"/>
              </a:ext>
            </a:extLst>
          </p:cNvPr>
          <p:cNvSpPr>
            <a:spLocks noGrp="1"/>
          </p:cNvSpPr>
          <p:nvPr>
            <p:ph type="title"/>
          </p:nvPr>
        </p:nvSpPr>
        <p:spPr/>
        <p:txBody>
          <a:bodyPr/>
          <a:lstStyle/>
          <a:p>
            <a:r>
              <a:rPr lang="en-US" dirty="0"/>
              <a:t>QM Plan Introduction</a:t>
            </a:r>
          </a:p>
        </p:txBody>
      </p:sp>
      <p:sp>
        <p:nvSpPr>
          <p:cNvPr id="3" name="Content Placeholder 2">
            <a:extLst>
              <a:ext uri="{FF2B5EF4-FFF2-40B4-BE49-F238E27FC236}">
                <a16:creationId xmlns:a16="http://schemas.microsoft.com/office/drawing/2014/main" id="{FE602ECD-875A-4D44-A032-6F89E242FFE6}"/>
              </a:ext>
            </a:extLst>
          </p:cNvPr>
          <p:cNvSpPr>
            <a:spLocks noGrp="1"/>
          </p:cNvSpPr>
          <p:nvPr>
            <p:ph idx="1"/>
          </p:nvPr>
        </p:nvSpPr>
        <p:spPr/>
        <p:txBody>
          <a:bodyPr>
            <a:normAutofit lnSpcReduction="10000"/>
          </a:bodyPr>
          <a:lstStyle/>
          <a:p>
            <a:r>
              <a:rPr lang="en-US" sz="1800" dirty="0">
                <a:effectLst/>
                <a:latin typeface="Arial" panose="020B0604020202020204" pitchFamily="34" charset="0"/>
                <a:ea typeface="Times New Roman" panose="02020603050405020304" pitchFamily="18" charset="0"/>
              </a:rPr>
              <a:t>Amplified Home Health Care ’s quality management plan is intended to be a continuous, conscious process to achieve excellence in service and customer satisfaction. This quality management plan is comprised of the development of an evaluation system that will be monitored throughout the organization. The purpose of this initial quality management plan is to describe the processes which will be identified as the processes under review. Once the initial data is collected and analyzed, an evaluation of the involved processes will be conducted to determine if there is a necessity to make process or procedural changes. After two quarters of data collections the process will include a measurement of improvement. The analysis will continue for an unspecified period of time until a new version of the quality management plan has been created. It is anticipated that this quality management plan will result in an improvement of staff training, providing better care to the participants, and overall operating more efficiently.</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6948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D55D0-B051-420C-A3B3-9CB48FB79A16}"/>
              </a:ext>
            </a:extLst>
          </p:cNvPr>
          <p:cNvSpPr>
            <a:spLocks noGrp="1"/>
          </p:cNvSpPr>
          <p:nvPr>
            <p:ph type="title"/>
          </p:nvPr>
        </p:nvSpPr>
        <p:spPr/>
        <p:txBody>
          <a:bodyPr/>
          <a:lstStyle/>
          <a:p>
            <a:r>
              <a:rPr lang="en-US" dirty="0"/>
              <a:t>Tools for Measuring Quality Management </a:t>
            </a:r>
          </a:p>
        </p:txBody>
      </p:sp>
      <p:sp>
        <p:nvSpPr>
          <p:cNvPr id="3" name="Content Placeholder 2">
            <a:extLst>
              <a:ext uri="{FF2B5EF4-FFF2-40B4-BE49-F238E27FC236}">
                <a16:creationId xmlns:a16="http://schemas.microsoft.com/office/drawing/2014/main" id="{B774A7D1-40FF-4AC5-8113-3AA53B21AC28}"/>
              </a:ext>
            </a:extLst>
          </p:cNvPr>
          <p:cNvSpPr>
            <a:spLocks noGrp="1"/>
          </p:cNvSpPr>
          <p:nvPr>
            <p:ph idx="1"/>
          </p:nvPr>
        </p:nvSpPr>
        <p:spPr/>
        <p:txBody>
          <a:bodyPr/>
          <a:lstStyle/>
          <a:p>
            <a:pPr marL="0" indent="0">
              <a:buNone/>
            </a:pPr>
            <a:r>
              <a:rPr lang="en-US" b="1" dirty="0"/>
              <a:t>Amplified Home Health Care will assure QM with the following subjects:</a:t>
            </a:r>
          </a:p>
          <a:p>
            <a:pPr marL="0" indent="0">
              <a:buNone/>
            </a:pPr>
            <a:endParaRPr lang="en-US" dirty="0"/>
          </a:p>
          <a:p>
            <a:r>
              <a:rPr lang="en-US" dirty="0"/>
              <a:t>Provisional Hiring Procedures</a:t>
            </a:r>
          </a:p>
          <a:p>
            <a:r>
              <a:rPr lang="en-US" dirty="0"/>
              <a:t>Preventing Critical Incidents</a:t>
            </a:r>
          </a:p>
          <a:p>
            <a:r>
              <a:rPr lang="en-US" dirty="0"/>
              <a:t>Complaint Management</a:t>
            </a:r>
          </a:p>
          <a:p>
            <a:r>
              <a:rPr lang="en-US" dirty="0"/>
              <a:t>Interruption of Services</a:t>
            </a:r>
          </a:p>
        </p:txBody>
      </p:sp>
    </p:spTree>
    <p:extLst>
      <p:ext uri="{BB962C8B-B14F-4D97-AF65-F5344CB8AC3E}">
        <p14:creationId xmlns:p14="http://schemas.microsoft.com/office/powerpoint/2010/main" val="1414247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78186-CA09-48D7-ABCC-79DC6641391B}"/>
              </a:ext>
            </a:extLst>
          </p:cNvPr>
          <p:cNvSpPr>
            <a:spLocks noGrp="1"/>
          </p:cNvSpPr>
          <p:nvPr>
            <p:ph type="title"/>
          </p:nvPr>
        </p:nvSpPr>
        <p:spPr/>
        <p:txBody>
          <a:bodyPr/>
          <a:lstStyle/>
          <a:p>
            <a:r>
              <a:rPr lang="en-US" dirty="0"/>
              <a:t>Quality Assurance</a:t>
            </a:r>
          </a:p>
        </p:txBody>
      </p:sp>
      <p:sp>
        <p:nvSpPr>
          <p:cNvPr id="3" name="Content Placeholder 2">
            <a:extLst>
              <a:ext uri="{FF2B5EF4-FFF2-40B4-BE49-F238E27FC236}">
                <a16:creationId xmlns:a16="http://schemas.microsoft.com/office/drawing/2014/main" id="{EA5B71EC-B665-4981-A38A-1716F47F7D14}"/>
              </a:ext>
            </a:extLst>
          </p:cNvPr>
          <p:cNvSpPr>
            <a:spLocks noGrp="1"/>
          </p:cNvSpPr>
          <p:nvPr>
            <p:ph idx="1"/>
          </p:nvPr>
        </p:nvSpPr>
        <p:spPr/>
        <p:txBody>
          <a:bodyPr>
            <a:normAutofit/>
          </a:bodyPr>
          <a:lstStyle/>
          <a:p>
            <a:pPr marL="365760" marR="0" algn="just">
              <a:spcBef>
                <a:spcPts val="300"/>
              </a:spcBef>
              <a:spcAft>
                <a:spcPts val="300"/>
              </a:spcAft>
            </a:pPr>
            <a:r>
              <a:rPr lang="en-US" sz="1800" dirty="0">
                <a:effectLst/>
                <a:latin typeface="Arial" panose="020B0604020202020204" pitchFamily="34" charset="0"/>
                <a:ea typeface="Times New Roman" panose="02020603050405020304" pitchFamily="18" charset="0"/>
              </a:rPr>
              <a:t>Once benchmarks have been established, the Administrator will work to attain quality assurance by systematically measuring collected data, comparing the collected data with set standards and the requirements of the Department of Health. The monitoring of processes and associated feedback will be the tools used for incident prevention and future procedure improvements.</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51225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32C9-CEE6-4F68-A2EF-C442AB9A2343}"/>
              </a:ext>
            </a:extLst>
          </p:cNvPr>
          <p:cNvSpPr>
            <a:spLocks noGrp="1"/>
          </p:cNvSpPr>
          <p:nvPr>
            <p:ph type="title"/>
          </p:nvPr>
        </p:nvSpPr>
        <p:spPr/>
        <p:txBody>
          <a:bodyPr/>
          <a:lstStyle/>
          <a:p>
            <a:r>
              <a:rPr lang="en-US"/>
              <a:t>Quality Assurance Cont. </a:t>
            </a:r>
            <a:endParaRPr lang="en-US" dirty="0"/>
          </a:p>
        </p:txBody>
      </p:sp>
      <p:sp>
        <p:nvSpPr>
          <p:cNvPr id="3" name="Content Placeholder 2">
            <a:extLst>
              <a:ext uri="{FF2B5EF4-FFF2-40B4-BE49-F238E27FC236}">
                <a16:creationId xmlns:a16="http://schemas.microsoft.com/office/drawing/2014/main" id="{04042DFB-5B02-4336-B5E4-6FBC8F9DD365}"/>
              </a:ext>
            </a:extLst>
          </p:cNvPr>
          <p:cNvSpPr>
            <a:spLocks noGrp="1"/>
          </p:cNvSpPr>
          <p:nvPr>
            <p:ph idx="1"/>
          </p:nvPr>
        </p:nvSpPr>
        <p:spPr/>
        <p:txBody>
          <a:bodyPr>
            <a:normAutofit fontScale="92500" lnSpcReduction="20000"/>
          </a:bodyPr>
          <a:lstStyle/>
          <a:p>
            <a:pPr marL="457200" marR="0" indent="-457200" algn="just">
              <a:spcBef>
                <a:spcPts val="600"/>
              </a:spcBef>
              <a:spcAft>
                <a:spcPts val="300"/>
              </a:spcAft>
              <a:tabLst>
                <a:tab pos="457200" algn="l"/>
                <a:tab pos="548640" algn="l"/>
              </a:tabLst>
            </a:pPr>
            <a:r>
              <a:rPr lang="en-US" sz="1800" b="1" dirty="0">
                <a:effectLst/>
                <a:latin typeface="Arial" panose="020B0604020202020204" pitchFamily="34" charset="0"/>
                <a:ea typeface="Arial Unicode MS"/>
              </a:rPr>
              <a:t>Analyze Project Quality</a:t>
            </a:r>
            <a:endParaRPr lang="en-US" sz="1800" dirty="0">
              <a:effectLst/>
              <a:latin typeface="Times New Roman" panose="02020603050405020304" pitchFamily="18" charset="0"/>
              <a:ea typeface="Times New Roman" panose="02020603050405020304" pitchFamily="18" charset="0"/>
            </a:endParaRPr>
          </a:p>
          <a:p>
            <a:pPr marL="365760" marR="0" algn="just">
              <a:spcBef>
                <a:spcPts val="300"/>
              </a:spcBef>
              <a:spcAft>
                <a:spcPts val="300"/>
              </a:spcAft>
            </a:pPr>
            <a:r>
              <a:rPr lang="en-US" sz="1800" dirty="0">
                <a:effectLst/>
                <a:latin typeface="Arial" panose="020B0604020202020204" pitchFamily="34" charset="0"/>
                <a:ea typeface="Times New Roman" panose="02020603050405020304" pitchFamily="18" charset="0"/>
              </a:rPr>
              <a:t>The Administrator will analyze quality data, document opportunities for improvement and apply what was learned from quality analysis to eliminate gaps between current and desired levels of performance.</a:t>
            </a:r>
            <a:endParaRPr lang="en-US" sz="1800" dirty="0">
              <a:effectLst/>
              <a:latin typeface="Times New Roman" panose="02020603050405020304" pitchFamily="18" charset="0"/>
              <a:ea typeface="Times New Roman" panose="02020603050405020304" pitchFamily="18" charset="0"/>
            </a:endParaRPr>
          </a:p>
          <a:p>
            <a:pPr marL="457200" marR="0" indent="-457200" algn="just">
              <a:spcBef>
                <a:spcPts val="600"/>
              </a:spcBef>
              <a:spcAft>
                <a:spcPts val="300"/>
              </a:spcAft>
              <a:tabLst>
                <a:tab pos="457200" algn="l"/>
                <a:tab pos="548640" algn="l"/>
              </a:tabLst>
            </a:pPr>
            <a:r>
              <a:rPr lang="en-US" sz="1800" b="1" dirty="0">
                <a:effectLst/>
                <a:latin typeface="Arial" panose="020B0604020202020204" pitchFamily="34" charset="0"/>
                <a:ea typeface="Arial Unicode MS"/>
              </a:rPr>
              <a:t>Improve Project Quality</a:t>
            </a:r>
            <a:endParaRPr lang="en-US" sz="1800" dirty="0">
              <a:effectLst/>
              <a:latin typeface="Times New Roman" panose="02020603050405020304" pitchFamily="18" charset="0"/>
              <a:ea typeface="Times New Roman" panose="02020603050405020304" pitchFamily="18" charset="0"/>
            </a:endParaRPr>
          </a:p>
          <a:p>
            <a:pPr marL="365760" marR="0" algn="just">
              <a:spcBef>
                <a:spcPts val="300"/>
              </a:spcBef>
              <a:spcAft>
                <a:spcPts val="300"/>
              </a:spcAft>
            </a:pPr>
            <a:r>
              <a:rPr lang="en-US" sz="1800" dirty="0">
                <a:effectLst/>
                <a:latin typeface="Arial" panose="020B0604020202020204" pitchFamily="34" charset="0"/>
                <a:ea typeface="Times New Roman" panose="02020603050405020304" pitchFamily="18" charset="0"/>
              </a:rPr>
              <a:t>The goal of the Amplified Home Health Care management plan is to identify ways of doing things better. Once benchmarks have been established, the procedures will be reviewed to determine what changes are necessary to eliminate unsatisfactory performance.</a:t>
            </a:r>
            <a:endParaRPr lang="en-US" sz="1800" dirty="0">
              <a:effectLst/>
              <a:latin typeface="Times New Roman" panose="02020603050405020304" pitchFamily="18" charset="0"/>
              <a:ea typeface="Times New Roman" panose="02020603050405020304" pitchFamily="18" charset="0"/>
            </a:endParaRPr>
          </a:p>
          <a:p>
            <a:pPr marL="365760" marR="0" indent="-365760" algn="just">
              <a:spcBef>
                <a:spcPts val="900"/>
              </a:spcBef>
              <a:spcAft>
                <a:spcPts val="600"/>
              </a:spcAft>
              <a:tabLst>
                <a:tab pos="365760" algn="l"/>
              </a:tabLst>
            </a:pPr>
            <a:r>
              <a:rPr lang="en-US" sz="1800" b="1" cap="all" dirty="0">
                <a:effectLst/>
                <a:latin typeface="Arial" panose="020B0604020202020204" pitchFamily="34" charset="0"/>
                <a:ea typeface="Arial Unicode MS"/>
              </a:rPr>
              <a:t>Quality control</a:t>
            </a:r>
            <a:endParaRPr lang="en-US" sz="1800" dirty="0">
              <a:effectLst/>
              <a:latin typeface="Times New Roman" panose="02020603050405020304" pitchFamily="18" charset="0"/>
              <a:ea typeface="Times New Roman" panose="02020603050405020304" pitchFamily="18" charset="0"/>
            </a:endParaRPr>
          </a:p>
          <a:p>
            <a:pPr marL="365760" marR="0" algn="just">
              <a:spcBef>
                <a:spcPts val="300"/>
              </a:spcBef>
              <a:spcAft>
                <a:spcPts val="300"/>
              </a:spcAft>
            </a:pPr>
            <a:r>
              <a:rPr lang="en-US" sz="1800" dirty="0">
                <a:effectLst/>
                <a:latin typeface="Arial" panose="020B0604020202020204" pitchFamily="34" charset="0"/>
                <a:ea typeface="Times New Roman" panose="02020603050405020304" pitchFamily="18" charset="0"/>
              </a:rPr>
              <a:t>The Administrator will work to monitor and maintain compliance with standards set forth in the QMP. Monitoring and controlling actions will be conducted to control quality throughout the QMP’s life. An annual review of policies and procedures will be conducted to verify that Amplified Home Health Care remains in compliance with all federal and state mandated regulations</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295241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10</TotalTime>
  <Words>403</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Times New Roman</vt:lpstr>
      <vt:lpstr>Trebuchet MS</vt:lpstr>
      <vt:lpstr>Wingdings 3</vt:lpstr>
      <vt:lpstr>Facet</vt:lpstr>
      <vt:lpstr>Quality Management</vt:lpstr>
      <vt:lpstr>QM Plan Introduction</vt:lpstr>
      <vt:lpstr>Tools for Measuring Quality Management </vt:lpstr>
      <vt:lpstr>Quality Assurance</vt:lpstr>
      <vt:lpstr>Quality Assurance Cont.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Management</dc:title>
  <dc:creator>Amplified Home Health LLC</dc:creator>
  <cp:lastModifiedBy>Amplified Home Health LLC</cp:lastModifiedBy>
  <cp:revision>1</cp:revision>
  <dcterms:created xsi:type="dcterms:W3CDTF">2022-04-01T17:37:06Z</dcterms:created>
  <dcterms:modified xsi:type="dcterms:W3CDTF">2022-04-01T17:47:38Z</dcterms:modified>
</cp:coreProperties>
</file>