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206CFCC-25AC-4256-9DF2-6CCAA2F79CCD}" v="3" dt="2022-04-01T15:22:11.91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2" d="100"/>
          <a:sy n="102" d="100"/>
        </p:scale>
        <p:origin x="13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mplified Home Health LLC" userId="6b50f83194f4ee81" providerId="LiveId" clId="{1206CFCC-25AC-4256-9DF2-6CCAA2F79CCD}"/>
    <pc:docChg chg="custSel addSld modSld">
      <pc:chgData name="Amplified Home Health LLC" userId="6b50f83194f4ee81" providerId="LiveId" clId="{1206CFCC-25AC-4256-9DF2-6CCAA2F79CCD}" dt="2022-04-01T15:43:42.098" v="198" actId="20577"/>
      <pc:docMkLst>
        <pc:docMk/>
      </pc:docMkLst>
      <pc:sldChg chg="modSp new mod">
        <pc:chgData name="Amplified Home Health LLC" userId="6b50f83194f4ee81" providerId="LiveId" clId="{1206CFCC-25AC-4256-9DF2-6CCAA2F79CCD}" dt="2022-04-01T15:22:33.741" v="35" actId="20577"/>
        <pc:sldMkLst>
          <pc:docMk/>
          <pc:sldMk cId="1656742539" sldId="256"/>
        </pc:sldMkLst>
        <pc:spChg chg="mod">
          <ac:chgData name="Amplified Home Health LLC" userId="6b50f83194f4ee81" providerId="LiveId" clId="{1206CFCC-25AC-4256-9DF2-6CCAA2F79CCD}" dt="2022-04-01T15:22:33.741" v="35" actId="20577"/>
          <ac:spMkLst>
            <pc:docMk/>
            <pc:sldMk cId="1656742539" sldId="256"/>
            <ac:spMk id="2" creationId="{BEBAD471-AF2B-49D4-A2B1-3659158E6441}"/>
          </ac:spMkLst>
        </pc:spChg>
        <pc:spChg chg="mod">
          <ac:chgData name="Amplified Home Health LLC" userId="6b50f83194f4ee81" providerId="LiveId" clId="{1206CFCC-25AC-4256-9DF2-6CCAA2F79CCD}" dt="2022-04-01T15:22:11.915" v="3"/>
          <ac:spMkLst>
            <pc:docMk/>
            <pc:sldMk cId="1656742539" sldId="256"/>
            <ac:spMk id="3" creationId="{36F60BFB-6F5B-4B77-9E3E-814C390262A1}"/>
          </ac:spMkLst>
        </pc:spChg>
      </pc:sldChg>
      <pc:sldChg chg="modSp new mod">
        <pc:chgData name="Amplified Home Health LLC" userId="6b50f83194f4ee81" providerId="LiveId" clId="{1206CFCC-25AC-4256-9DF2-6CCAA2F79CCD}" dt="2022-04-01T15:43:42.098" v="198" actId="20577"/>
        <pc:sldMkLst>
          <pc:docMk/>
          <pc:sldMk cId="3180207834" sldId="257"/>
        </pc:sldMkLst>
        <pc:spChg chg="mod">
          <ac:chgData name="Amplified Home Health LLC" userId="6b50f83194f4ee81" providerId="LiveId" clId="{1206CFCC-25AC-4256-9DF2-6CCAA2F79CCD}" dt="2022-04-01T15:22:47.357" v="44" actId="20577"/>
          <ac:spMkLst>
            <pc:docMk/>
            <pc:sldMk cId="3180207834" sldId="257"/>
            <ac:spMk id="2" creationId="{51BFEFA9-5F1B-497B-8BB2-D8D17B68800C}"/>
          </ac:spMkLst>
        </pc:spChg>
        <pc:spChg chg="mod">
          <ac:chgData name="Amplified Home Health LLC" userId="6b50f83194f4ee81" providerId="LiveId" clId="{1206CFCC-25AC-4256-9DF2-6CCAA2F79CCD}" dt="2022-04-01T15:43:42.098" v="198" actId="20577"/>
          <ac:spMkLst>
            <pc:docMk/>
            <pc:sldMk cId="3180207834" sldId="257"/>
            <ac:spMk id="3" creationId="{9B554590-073B-4AE0-8E5D-30A76F1255CA}"/>
          </ac:spMkLst>
        </pc:spChg>
      </pc:sldChg>
      <pc:sldChg chg="modSp new mod">
        <pc:chgData name="Amplified Home Health LLC" userId="6b50f83194f4ee81" providerId="LiveId" clId="{1206CFCC-25AC-4256-9DF2-6CCAA2F79CCD}" dt="2022-04-01T15:43:09.517" v="136" actId="20577"/>
        <pc:sldMkLst>
          <pc:docMk/>
          <pc:sldMk cId="2750646829" sldId="258"/>
        </pc:sldMkLst>
        <pc:spChg chg="mod">
          <ac:chgData name="Amplified Home Health LLC" userId="6b50f83194f4ee81" providerId="LiveId" clId="{1206CFCC-25AC-4256-9DF2-6CCAA2F79CCD}" dt="2022-04-01T15:31:11.988" v="68" actId="20577"/>
          <ac:spMkLst>
            <pc:docMk/>
            <pc:sldMk cId="2750646829" sldId="258"/>
            <ac:spMk id="2" creationId="{8E73ABC0-F8E4-4043-90E2-303D9B4D9E4C}"/>
          </ac:spMkLst>
        </pc:spChg>
        <pc:spChg chg="mod">
          <ac:chgData name="Amplified Home Health LLC" userId="6b50f83194f4ee81" providerId="LiveId" clId="{1206CFCC-25AC-4256-9DF2-6CCAA2F79CCD}" dt="2022-04-01T15:43:09.517" v="136" actId="20577"/>
          <ac:spMkLst>
            <pc:docMk/>
            <pc:sldMk cId="2750646829" sldId="258"/>
            <ac:spMk id="3" creationId="{25DA15F1-D7E0-45E5-9923-1C971EBF204B}"/>
          </ac:spMkLst>
        </pc:spChg>
      </pc:sldChg>
      <pc:sldChg chg="modSp new mod">
        <pc:chgData name="Amplified Home Health LLC" userId="6b50f83194f4ee81" providerId="LiveId" clId="{1206CFCC-25AC-4256-9DF2-6CCAA2F79CCD}" dt="2022-04-01T15:39:51.249" v="99" actId="27636"/>
        <pc:sldMkLst>
          <pc:docMk/>
          <pc:sldMk cId="1738822731" sldId="259"/>
        </pc:sldMkLst>
        <pc:spChg chg="mod">
          <ac:chgData name="Amplified Home Health LLC" userId="6b50f83194f4ee81" providerId="LiveId" clId="{1206CFCC-25AC-4256-9DF2-6CCAA2F79CCD}" dt="2022-04-01T15:36:42.202" v="72"/>
          <ac:spMkLst>
            <pc:docMk/>
            <pc:sldMk cId="1738822731" sldId="259"/>
            <ac:spMk id="2" creationId="{0B4C9309-FFBF-4B7D-80BD-1052E44E7E68}"/>
          </ac:spMkLst>
        </pc:spChg>
        <pc:spChg chg="mod">
          <ac:chgData name="Amplified Home Health LLC" userId="6b50f83194f4ee81" providerId="LiveId" clId="{1206CFCC-25AC-4256-9DF2-6CCAA2F79CCD}" dt="2022-04-01T15:39:51.249" v="99" actId="27636"/>
          <ac:spMkLst>
            <pc:docMk/>
            <pc:sldMk cId="1738822731" sldId="259"/>
            <ac:spMk id="3" creationId="{498F1EDE-FD5A-4033-8E30-13BB3AB66798}"/>
          </ac:spMkLst>
        </pc:spChg>
      </pc:sldChg>
      <pc:sldChg chg="modSp new mod">
        <pc:chgData name="Amplified Home Health LLC" userId="6b50f83194f4ee81" providerId="LiveId" clId="{1206CFCC-25AC-4256-9DF2-6CCAA2F79CCD}" dt="2022-04-01T15:41:03.805" v="134" actId="20577"/>
        <pc:sldMkLst>
          <pc:docMk/>
          <pc:sldMk cId="957289787" sldId="260"/>
        </pc:sldMkLst>
        <pc:spChg chg="mod">
          <ac:chgData name="Amplified Home Health LLC" userId="6b50f83194f4ee81" providerId="LiveId" clId="{1206CFCC-25AC-4256-9DF2-6CCAA2F79CCD}" dt="2022-04-01T15:40:04.723" v="120" actId="20577"/>
          <ac:spMkLst>
            <pc:docMk/>
            <pc:sldMk cId="957289787" sldId="260"/>
            <ac:spMk id="2" creationId="{4BC7EA36-8252-448A-B016-737FCE6AE01F}"/>
          </ac:spMkLst>
        </pc:spChg>
        <pc:spChg chg="mod">
          <ac:chgData name="Amplified Home Health LLC" userId="6b50f83194f4ee81" providerId="LiveId" clId="{1206CFCC-25AC-4256-9DF2-6CCAA2F79CCD}" dt="2022-04-01T15:41:03.805" v="134" actId="20577"/>
          <ac:spMkLst>
            <pc:docMk/>
            <pc:sldMk cId="957289787" sldId="260"/>
            <ac:spMk id="3" creationId="{352CE0E6-4BE6-445B-8D9F-833E89A0E779}"/>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F841176-D2A1-49F1-A925-637EA1409517}" type="datetimeFigureOut">
              <a:rPr lang="en-US" smtClean="0"/>
              <a:t>4/1/2022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6A2B03-8291-4AF3-98A2-78A4014616D8}" type="slidenum">
              <a:rPr lang="en-US" smtClean="0"/>
              <a:t>‹#›</a:t>
            </a:fld>
            <a:endParaRPr lang="en-US"/>
          </a:p>
        </p:txBody>
      </p:sp>
    </p:spTree>
    <p:extLst>
      <p:ext uri="{BB962C8B-B14F-4D97-AF65-F5344CB8AC3E}">
        <p14:creationId xmlns:p14="http://schemas.microsoft.com/office/powerpoint/2010/main" val="3986360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F841176-D2A1-49F1-A925-637EA1409517}" type="datetimeFigureOut">
              <a:rPr lang="en-US" smtClean="0"/>
              <a:t>4/1/2022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6A2B03-8291-4AF3-98A2-78A4014616D8}" type="slidenum">
              <a:rPr lang="en-US" smtClean="0"/>
              <a:t>‹#›</a:t>
            </a:fld>
            <a:endParaRPr lang="en-US"/>
          </a:p>
        </p:txBody>
      </p:sp>
    </p:spTree>
    <p:extLst>
      <p:ext uri="{BB962C8B-B14F-4D97-AF65-F5344CB8AC3E}">
        <p14:creationId xmlns:p14="http://schemas.microsoft.com/office/powerpoint/2010/main" val="28339794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F841176-D2A1-49F1-A925-637EA1409517}" type="datetimeFigureOut">
              <a:rPr lang="en-US" smtClean="0"/>
              <a:t>4/1/2022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6A2B03-8291-4AF3-98A2-78A4014616D8}"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6829208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F841176-D2A1-49F1-A925-637EA1409517}" type="datetimeFigureOut">
              <a:rPr lang="en-US" smtClean="0"/>
              <a:t>4/1/2022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6A2B03-8291-4AF3-98A2-78A4014616D8}" type="slidenum">
              <a:rPr lang="en-US" smtClean="0"/>
              <a:t>‹#›</a:t>
            </a:fld>
            <a:endParaRPr lang="en-US"/>
          </a:p>
        </p:txBody>
      </p:sp>
    </p:spTree>
    <p:extLst>
      <p:ext uri="{BB962C8B-B14F-4D97-AF65-F5344CB8AC3E}">
        <p14:creationId xmlns:p14="http://schemas.microsoft.com/office/powerpoint/2010/main" val="652821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F841176-D2A1-49F1-A925-637EA1409517}" type="datetimeFigureOut">
              <a:rPr lang="en-US" smtClean="0"/>
              <a:t>4/1/2022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6A2B03-8291-4AF3-98A2-78A4014616D8}"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990051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F841176-D2A1-49F1-A925-637EA1409517}" type="datetimeFigureOut">
              <a:rPr lang="en-US" smtClean="0"/>
              <a:t>4/1/2022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6A2B03-8291-4AF3-98A2-78A4014616D8}" type="slidenum">
              <a:rPr lang="en-US" smtClean="0"/>
              <a:t>‹#›</a:t>
            </a:fld>
            <a:endParaRPr lang="en-US"/>
          </a:p>
        </p:txBody>
      </p:sp>
    </p:spTree>
    <p:extLst>
      <p:ext uri="{BB962C8B-B14F-4D97-AF65-F5344CB8AC3E}">
        <p14:creationId xmlns:p14="http://schemas.microsoft.com/office/powerpoint/2010/main" val="19807861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F841176-D2A1-49F1-A925-637EA1409517}" type="datetimeFigureOut">
              <a:rPr lang="en-US" smtClean="0"/>
              <a:t>4/1/2022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6A2B03-8291-4AF3-98A2-78A4014616D8}" type="slidenum">
              <a:rPr lang="en-US" smtClean="0"/>
              <a:t>‹#›</a:t>
            </a:fld>
            <a:endParaRPr lang="en-US"/>
          </a:p>
        </p:txBody>
      </p:sp>
    </p:spTree>
    <p:extLst>
      <p:ext uri="{BB962C8B-B14F-4D97-AF65-F5344CB8AC3E}">
        <p14:creationId xmlns:p14="http://schemas.microsoft.com/office/powerpoint/2010/main" val="21968386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F841176-D2A1-49F1-A925-637EA1409517}" type="datetimeFigureOut">
              <a:rPr lang="en-US" smtClean="0"/>
              <a:t>4/1/2022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6A2B03-8291-4AF3-98A2-78A4014616D8}" type="slidenum">
              <a:rPr lang="en-US" smtClean="0"/>
              <a:t>‹#›</a:t>
            </a:fld>
            <a:endParaRPr lang="en-US"/>
          </a:p>
        </p:txBody>
      </p:sp>
    </p:spTree>
    <p:extLst>
      <p:ext uri="{BB962C8B-B14F-4D97-AF65-F5344CB8AC3E}">
        <p14:creationId xmlns:p14="http://schemas.microsoft.com/office/powerpoint/2010/main" val="3183650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F841176-D2A1-49F1-A925-637EA1409517}" type="datetimeFigureOut">
              <a:rPr lang="en-US" smtClean="0"/>
              <a:t>4/1/2022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6A2B03-8291-4AF3-98A2-78A4014616D8}" type="slidenum">
              <a:rPr lang="en-US" smtClean="0"/>
              <a:t>‹#›</a:t>
            </a:fld>
            <a:endParaRPr lang="en-US"/>
          </a:p>
        </p:txBody>
      </p:sp>
    </p:spTree>
    <p:extLst>
      <p:ext uri="{BB962C8B-B14F-4D97-AF65-F5344CB8AC3E}">
        <p14:creationId xmlns:p14="http://schemas.microsoft.com/office/powerpoint/2010/main" val="731634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F841176-D2A1-49F1-A925-637EA1409517}" type="datetimeFigureOut">
              <a:rPr lang="en-US" smtClean="0"/>
              <a:t>4/1/2022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6A2B03-8291-4AF3-98A2-78A4014616D8}" type="slidenum">
              <a:rPr lang="en-US" smtClean="0"/>
              <a:t>‹#›</a:t>
            </a:fld>
            <a:endParaRPr lang="en-US"/>
          </a:p>
        </p:txBody>
      </p:sp>
    </p:spTree>
    <p:extLst>
      <p:ext uri="{BB962C8B-B14F-4D97-AF65-F5344CB8AC3E}">
        <p14:creationId xmlns:p14="http://schemas.microsoft.com/office/powerpoint/2010/main" val="17428360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F841176-D2A1-49F1-A925-637EA1409517}" type="datetimeFigureOut">
              <a:rPr lang="en-US" smtClean="0"/>
              <a:t>4/1/2022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6A2B03-8291-4AF3-98A2-78A4014616D8}" type="slidenum">
              <a:rPr lang="en-US" smtClean="0"/>
              <a:t>‹#›</a:t>
            </a:fld>
            <a:endParaRPr lang="en-US"/>
          </a:p>
        </p:txBody>
      </p:sp>
    </p:spTree>
    <p:extLst>
      <p:ext uri="{BB962C8B-B14F-4D97-AF65-F5344CB8AC3E}">
        <p14:creationId xmlns:p14="http://schemas.microsoft.com/office/powerpoint/2010/main" val="3409253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F841176-D2A1-49F1-A925-637EA1409517}" type="datetimeFigureOut">
              <a:rPr lang="en-US" smtClean="0"/>
              <a:t>4/1/2022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6A2B03-8291-4AF3-98A2-78A4014616D8}" type="slidenum">
              <a:rPr lang="en-US" smtClean="0"/>
              <a:t>‹#›</a:t>
            </a:fld>
            <a:endParaRPr lang="en-US"/>
          </a:p>
        </p:txBody>
      </p:sp>
    </p:spTree>
    <p:extLst>
      <p:ext uri="{BB962C8B-B14F-4D97-AF65-F5344CB8AC3E}">
        <p14:creationId xmlns:p14="http://schemas.microsoft.com/office/powerpoint/2010/main" val="1017710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F841176-D2A1-49F1-A925-637EA1409517}" type="datetimeFigureOut">
              <a:rPr lang="en-US" smtClean="0"/>
              <a:t>4/1/2022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6A2B03-8291-4AF3-98A2-78A4014616D8}" type="slidenum">
              <a:rPr lang="en-US" smtClean="0"/>
              <a:t>‹#›</a:t>
            </a:fld>
            <a:endParaRPr lang="en-US"/>
          </a:p>
        </p:txBody>
      </p:sp>
    </p:spTree>
    <p:extLst>
      <p:ext uri="{BB962C8B-B14F-4D97-AF65-F5344CB8AC3E}">
        <p14:creationId xmlns:p14="http://schemas.microsoft.com/office/powerpoint/2010/main" val="17855452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841176-D2A1-49F1-A925-637EA1409517}" type="datetimeFigureOut">
              <a:rPr lang="en-US" smtClean="0"/>
              <a:t>4/1/2022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6A2B03-8291-4AF3-98A2-78A4014616D8}" type="slidenum">
              <a:rPr lang="en-US" smtClean="0"/>
              <a:t>‹#›</a:t>
            </a:fld>
            <a:endParaRPr lang="en-US"/>
          </a:p>
        </p:txBody>
      </p:sp>
    </p:spTree>
    <p:extLst>
      <p:ext uri="{BB962C8B-B14F-4D97-AF65-F5344CB8AC3E}">
        <p14:creationId xmlns:p14="http://schemas.microsoft.com/office/powerpoint/2010/main" val="14706609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F841176-D2A1-49F1-A925-637EA1409517}" type="datetimeFigureOut">
              <a:rPr lang="en-US" smtClean="0"/>
              <a:t>4/1/2022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6A2B03-8291-4AF3-98A2-78A4014616D8}" type="slidenum">
              <a:rPr lang="en-US" smtClean="0"/>
              <a:t>‹#›</a:t>
            </a:fld>
            <a:endParaRPr lang="en-US"/>
          </a:p>
        </p:txBody>
      </p:sp>
    </p:spTree>
    <p:extLst>
      <p:ext uri="{BB962C8B-B14F-4D97-AF65-F5344CB8AC3E}">
        <p14:creationId xmlns:p14="http://schemas.microsoft.com/office/powerpoint/2010/main" val="40967949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F841176-D2A1-49F1-A925-637EA1409517}" type="datetimeFigureOut">
              <a:rPr lang="en-US" smtClean="0"/>
              <a:t>4/1/2022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6A2B03-8291-4AF3-98A2-78A4014616D8}" type="slidenum">
              <a:rPr lang="en-US" smtClean="0"/>
              <a:t>‹#›</a:t>
            </a:fld>
            <a:endParaRPr lang="en-US"/>
          </a:p>
        </p:txBody>
      </p:sp>
    </p:spTree>
    <p:extLst>
      <p:ext uri="{BB962C8B-B14F-4D97-AF65-F5344CB8AC3E}">
        <p14:creationId xmlns:p14="http://schemas.microsoft.com/office/powerpoint/2010/main" val="3857997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F841176-D2A1-49F1-A925-637EA1409517}" type="datetimeFigureOut">
              <a:rPr lang="en-US" smtClean="0"/>
              <a:t>4/1/2022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06A2B03-8291-4AF3-98A2-78A4014616D8}" type="slidenum">
              <a:rPr lang="en-US" smtClean="0"/>
              <a:t>‹#›</a:t>
            </a:fld>
            <a:endParaRPr lang="en-US"/>
          </a:p>
        </p:txBody>
      </p:sp>
    </p:spTree>
    <p:extLst>
      <p:ext uri="{BB962C8B-B14F-4D97-AF65-F5344CB8AC3E}">
        <p14:creationId xmlns:p14="http://schemas.microsoft.com/office/powerpoint/2010/main" val="17519336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BAD471-AF2B-49D4-A2B1-3659158E6441}"/>
              </a:ext>
            </a:extLst>
          </p:cNvPr>
          <p:cNvSpPr>
            <a:spLocks noGrp="1"/>
          </p:cNvSpPr>
          <p:nvPr>
            <p:ph type="ctrTitle"/>
          </p:nvPr>
        </p:nvSpPr>
        <p:spPr/>
        <p:txBody>
          <a:bodyPr/>
          <a:lstStyle/>
          <a:p>
            <a:r>
              <a:rPr lang="en-US" dirty="0"/>
              <a:t>Home Health Aide Job Description</a:t>
            </a:r>
          </a:p>
        </p:txBody>
      </p:sp>
      <p:sp>
        <p:nvSpPr>
          <p:cNvPr id="3" name="Subtitle 2">
            <a:extLst>
              <a:ext uri="{FF2B5EF4-FFF2-40B4-BE49-F238E27FC236}">
                <a16:creationId xmlns:a16="http://schemas.microsoft.com/office/drawing/2014/main" id="{36F60BFB-6F5B-4B77-9E3E-814C390262A1}"/>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6567425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FEFA9-5F1B-497B-8BB2-D8D17B68800C}"/>
              </a:ext>
            </a:extLst>
          </p:cNvPr>
          <p:cNvSpPr>
            <a:spLocks noGrp="1"/>
          </p:cNvSpPr>
          <p:nvPr>
            <p:ph type="title"/>
          </p:nvPr>
        </p:nvSpPr>
        <p:spPr/>
        <p:txBody>
          <a:bodyPr/>
          <a:lstStyle/>
          <a:p>
            <a:r>
              <a:rPr lang="en-US" dirty="0"/>
              <a:t>Overview</a:t>
            </a:r>
          </a:p>
        </p:txBody>
      </p:sp>
      <p:sp>
        <p:nvSpPr>
          <p:cNvPr id="3" name="Content Placeholder 2">
            <a:extLst>
              <a:ext uri="{FF2B5EF4-FFF2-40B4-BE49-F238E27FC236}">
                <a16:creationId xmlns:a16="http://schemas.microsoft.com/office/drawing/2014/main" id="{9B554590-073B-4AE0-8E5D-30A76F1255CA}"/>
              </a:ext>
            </a:extLst>
          </p:cNvPr>
          <p:cNvSpPr>
            <a:spLocks noGrp="1"/>
          </p:cNvSpPr>
          <p:nvPr>
            <p:ph idx="1"/>
          </p:nvPr>
        </p:nvSpPr>
        <p:spPr/>
        <p:txBody>
          <a:bodyPr/>
          <a:lstStyle/>
          <a:p>
            <a:r>
              <a:rPr lang="en-US" dirty="0"/>
              <a:t>Caregiver Philosophy</a:t>
            </a:r>
          </a:p>
          <a:p>
            <a:r>
              <a:rPr lang="en-US" dirty="0"/>
              <a:t>Job Summary</a:t>
            </a:r>
          </a:p>
          <a:p>
            <a:r>
              <a:rPr lang="en-US" dirty="0"/>
              <a:t>Essential Functions</a:t>
            </a:r>
          </a:p>
        </p:txBody>
      </p:sp>
    </p:spTree>
    <p:extLst>
      <p:ext uri="{BB962C8B-B14F-4D97-AF65-F5344CB8AC3E}">
        <p14:creationId xmlns:p14="http://schemas.microsoft.com/office/powerpoint/2010/main" val="31802078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73ABC0-F8E4-4043-90E2-303D9B4D9E4C}"/>
              </a:ext>
            </a:extLst>
          </p:cNvPr>
          <p:cNvSpPr>
            <a:spLocks noGrp="1"/>
          </p:cNvSpPr>
          <p:nvPr>
            <p:ph type="title"/>
          </p:nvPr>
        </p:nvSpPr>
        <p:spPr/>
        <p:txBody>
          <a:bodyPr/>
          <a:lstStyle/>
          <a:p>
            <a:r>
              <a:rPr lang="en-US" dirty="0"/>
              <a:t>Caregiver Philosophy</a:t>
            </a:r>
          </a:p>
        </p:txBody>
      </p:sp>
      <p:sp>
        <p:nvSpPr>
          <p:cNvPr id="3" name="Content Placeholder 2">
            <a:extLst>
              <a:ext uri="{FF2B5EF4-FFF2-40B4-BE49-F238E27FC236}">
                <a16:creationId xmlns:a16="http://schemas.microsoft.com/office/drawing/2014/main" id="{25DA15F1-D7E0-45E5-9923-1C971EBF204B}"/>
              </a:ext>
            </a:extLst>
          </p:cNvPr>
          <p:cNvSpPr>
            <a:spLocks noGrp="1"/>
          </p:cNvSpPr>
          <p:nvPr>
            <p:ph idx="1"/>
          </p:nvPr>
        </p:nvSpPr>
        <p:spPr/>
        <p:txBody>
          <a:bodyPr/>
          <a:lstStyle/>
          <a:p>
            <a:r>
              <a:rPr lang="en-US" sz="1800" dirty="0">
                <a:solidFill>
                  <a:srgbClr val="111111"/>
                </a:solidFill>
                <a:effectLst/>
                <a:latin typeface="Roboto" panose="02000000000000000000" pitchFamily="2" charset="0"/>
                <a:ea typeface="Calibri" panose="020F0502020204030204" pitchFamily="34" charset="0"/>
                <a:cs typeface="Times New Roman" panose="02020603050405020304" pitchFamily="18" charset="0"/>
              </a:rPr>
              <a:t>The Caregiver brand archetype can be summed up in two words:</a:t>
            </a:r>
            <a:r>
              <a:rPr lang="en-US" sz="1800" b="1" dirty="0">
                <a:solidFill>
                  <a:srgbClr val="111111"/>
                </a:solidFill>
                <a:effectLst/>
                <a:latin typeface="Roboto" panose="02000000000000000000" pitchFamily="2" charset="0"/>
                <a:ea typeface="Calibri" panose="020F0502020204030204" pitchFamily="34" charset="0"/>
                <a:cs typeface="Times New Roman" panose="02020603050405020304" pitchFamily="18" charset="0"/>
              </a:rPr>
              <a:t> compassionate and self-sacrificing</a:t>
            </a:r>
            <a:r>
              <a:rPr lang="en-US" sz="1800" dirty="0">
                <a:solidFill>
                  <a:srgbClr val="111111"/>
                </a:solidFill>
                <a:effectLst/>
                <a:latin typeface="Roboto" panose="02000000000000000000" pitchFamily="2" charset="0"/>
                <a:ea typeface="Calibri" panose="020F0502020204030204" pitchFamily="34" charset="0"/>
                <a:cs typeface="Times New Roman" panose="02020603050405020304" pitchFamily="18" charset="0"/>
              </a:rPr>
              <a:t>.</a:t>
            </a:r>
          </a:p>
          <a:p>
            <a:r>
              <a:rPr lang="en-US" sz="1800" dirty="0">
                <a:solidFill>
                  <a:srgbClr val="111111"/>
                </a:solidFill>
                <a:effectLst/>
                <a:latin typeface="Roboto" panose="02000000000000000000" pitchFamily="2" charset="0"/>
                <a:ea typeface="Calibri" panose="020F0502020204030204" pitchFamily="34" charset="0"/>
                <a:cs typeface="Times New Roman" panose="02020603050405020304" pitchFamily="18" charset="0"/>
              </a:rPr>
              <a:t>Picture the empathetic nurse or the helpful concierge, and you will see how the Caregiver archetype is a personality fit for brands which aim to nurture or serve others, from healthcare, to nonprofit, to hospitality industries.</a:t>
            </a:r>
            <a:endParaRPr lang="en-US" dirty="0"/>
          </a:p>
        </p:txBody>
      </p:sp>
    </p:spTree>
    <p:extLst>
      <p:ext uri="{BB962C8B-B14F-4D97-AF65-F5344CB8AC3E}">
        <p14:creationId xmlns:p14="http://schemas.microsoft.com/office/powerpoint/2010/main" val="27506468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4C9309-FFBF-4B7D-80BD-1052E44E7E68}"/>
              </a:ext>
            </a:extLst>
          </p:cNvPr>
          <p:cNvSpPr>
            <a:spLocks noGrp="1"/>
          </p:cNvSpPr>
          <p:nvPr>
            <p:ph type="title"/>
          </p:nvPr>
        </p:nvSpPr>
        <p:spPr/>
        <p:txBody>
          <a:bodyPr/>
          <a:lstStyle/>
          <a:p>
            <a:r>
              <a:rPr lang="en-US" dirty="0"/>
              <a:t>Job Summary </a:t>
            </a:r>
          </a:p>
        </p:txBody>
      </p:sp>
      <p:sp>
        <p:nvSpPr>
          <p:cNvPr id="3" name="Content Placeholder 2">
            <a:extLst>
              <a:ext uri="{FF2B5EF4-FFF2-40B4-BE49-F238E27FC236}">
                <a16:creationId xmlns:a16="http://schemas.microsoft.com/office/drawing/2014/main" id="{498F1EDE-FD5A-4033-8E30-13BB3AB66798}"/>
              </a:ext>
            </a:extLst>
          </p:cNvPr>
          <p:cNvSpPr>
            <a:spLocks noGrp="1"/>
          </p:cNvSpPr>
          <p:nvPr>
            <p:ph idx="1"/>
          </p:nvPr>
        </p:nvSpPr>
        <p:spPr>
          <a:xfrm>
            <a:off x="677333" y="2160589"/>
            <a:ext cx="8806031" cy="3880773"/>
          </a:xfrm>
        </p:spPr>
        <p:txBody>
          <a:bodyPr>
            <a:normAutofit fontScale="92500" lnSpcReduction="10000"/>
          </a:bodyPr>
          <a:lstStyle/>
          <a:p>
            <a:r>
              <a:rPr lang="en-US" dirty="0"/>
              <a:t>The Direct Care Worker is responsible for providing in‐home personal care and daily living tasks as outlined by an Individual Service Plan of individuals who are physically disabled, mentally alert or mentally challenged. </a:t>
            </a:r>
          </a:p>
          <a:p>
            <a:r>
              <a:rPr lang="en-US" dirty="0"/>
              <a:t>Note: These statements are intended to describe the general nature of the work involved for this job. It is not an exhaustive list of all responsibilities, duties, skills and physical requirements of this job. Minimum Qualifications Must be at least 18 years of age.</a:t>
            </a:r>
          </a:p>
          <a:p>
            <a:r>
              <a:rPr lang="en-US" dirty="0"/>
              <a:t> Must complete or test out of Agency personal care training. Must be able to perform all duties listed in assigned Individual Service Plans. </a:t>
            </a:r>
          </a:p>
          <a:p>
            <a:r>
              <a:rPr lang="en-US" dirty="0"/>
              <a:t>Flexibility in days and hours available for scheduled work, including evenings, weekends, and holidays. </a:t>
            </a:r>
          </a:p>
          <a:p>
            <a:r>
              <a:rPr lang="en-US" dirty="0"/>
              <a:t>Agency requires a series of criminal background checks, and Medicare fraud checks as needed, at the time of hire and periodically thereafter. </a:t>
            </a:r>
          </a:p>
        </p:txBody>
      </p:sp>
    </p:spTree>
    <p:extLst>
      <p:ext uri="{BB962C8B-B14F-4D97-AF65-F5344CB8AC3E}">
        <p14:creationId xmlns:p14="http://schemas.microsoft.com/office/powerpoint/2010/main" val="17388227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7EA36-8252-448A-B016-737FCE6AE01F}"/>
              </a:ext>
            </a:extLst>
          </p:cNvPr>
          <p:cNvSpPr>
            <a:spLocks noGrp="1"/>
          </p:cNvSpPr>
          <p:nvPr>
            <p:ph type="title"/>
          </p:nvPr>
        </p:nvSpPr>
        <p:spPr/>
        <p:txBody>
          <a:bodyPr/>
          <a:lstStyle/>
          <a:p>
            <a:r>
              <a:rPr lang="en-US" dirty="0"/>
              <a:t>Essential Functions</a:t>
            </a:r>
          </a:p>
        </p:txBody>
      </p:sp>
      <p:sp>
        <p:nvSpPr>
          <p:cNvPr id="3" name="Content Placeholder 2">
            <a:extLst>
              <a:ext uri="{FF2B5EF4-FFF2-40B4-BE49-F238E27FC236}">
                <a16:creationId xmlns:a16="http://schemas.microsoft.com/office/drawing/2014/main" id="{352CE0E6-4BE6-445B-8D9F-833E89A0E779}"/>
              </a:ext>
            </a:extLst>
          </p:cNvPr>
          <p:cNvSpPr>
            <a:spLocks noGrp="1"/>
          </p:cNvSpPr>
          <p:nvPr>
            <p:ph idx="1"/>
          </p:nvPr>
        </p:nvSpPr>
        <p:spPr>
          <a:xfrm>
            <a:off x="677333" y="2160589"/>
            <a:ext cx="9022847" cy="3880773"/>
          </a:xfrm>
        </p:spPr>
        <p:txBody>
          <a:bodyPr/>
          <a:lstStyle/>
          <a:p>
            <a:r>
              <a:rPr lang="en-US" dirty="0"/>
              <a:t>Provides personal care services according to assigned schedules and service plan content, including but not limited to transferring, bathing, toileting, feeding, housekeeping, errands, and emergency response. </a:t>
            </a:r>
          </a:p>
          <a:p>
            <a:r>
              <a:rPr lang="en-US" dirty="0"/>
              <a:t>Health maintenance, bowel programs, and wound care may also be performed per state regulations. </a:t>
            </a:r>
          </a:p>
          <a:p>
            <a:r>
              <a:rPr lang="en-US" dirty="0"/>
              <a:t>Observation and reporting of the consumer’s condition to the Agency. </a:t>
            </a:r>
          </a:p>
          <a:p>
            <a:r>
              <a:rPr lang="en-US" dirty="0"/>
              <a:t>Professional and confidential communication with the Agency, the consumer’s family. Other duties as assigned by a supervisor, including priority care back‐up.</a:t>
            </a:r>
          </a:p>
          <a:p>
            <a:r>
              <a:rPr lang="en-US" dirty="0"/>
              <a:t>Education High school diploma or GED preferred. </a:t>
            </a:r>
          </a:p>
          <a:p>
            <a:endParaRPr lang="en-US" dirty="0"/>
          </a:p>
        </p:txBody>
      </p:sp>
    </p:spTree>
    <p:extLst>
      <p:ext uri="{BB962C8B-B14F-4D97-AF65-F5344CB8AC3E}">
        <p14:creationId xmlns:p14="http://schemas.microsoft.com/office/powerpoint/2010/main" val="95728978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22</TotalTime>
  <Words>328</Words>
  <Application>Microsoft Office PowerPoint</Application>
  <PresentationFormat>Widescreen</PresentationFormat>
  <Paragraphs>20</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Roboto</vt:lpstr>
      <vt:lpstr>Trebuchet MS</vt:lpstr>
      <vt:lpstr>Wingdings 3</vt:lpstr>
      <vt:lpstr>Facet</vt:lpstr>
      <vt:lpstr>Home Health Aide Job Description</vt:lpstr>
      <vt:lpstr>Overview</vt:lpstr>
      <vt:lpstr>Caregiver Philosophy</vt:lpstr>
      <vt:lpstr>Job Summary </vt:lpstr>
      <vt:lpstr>Essential Functions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Home Health Aide Job Description</dc:title>
  <dc:creator>Amplified Home Health LLC</dc:creator>
  <cp:lastModifiedBy>Amplified Home Health LLC</cp:lastModifiedBy>
  <cp:revision>1</cp:revision>
  <dcterms:created xsi:type="dcterms:W3CDTF">2022-04-01T15:21:41Z</dcterms:created>
  <dcterms:modified xsi:type="dcterms:W3CDTF">2022-04-01T15:43:44Z</dcterms:modified>
</cp:coreProperties>
</file>