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574D86-01B4-4128-8273-A513EBCD130B}" v="2" dt="2022-04-01T15:44:36.9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13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plified Home Health LLC" userId="6b50f83194f4ee81" providerId="LiveId" clId="{55574D86-01B4-4128-8273-A513EBCD130B}"/>
    <pc:docChg chg="custSel addSld modSld">
      <pc:chgData name="Amplified Home Health LLC" userId="6b50f83194f4ee81" providerId="LiveId" clId="{55574D86-01B4-4128-8273-A513EBCD130B}" dt="2022-04-01T15:57:07.781" v="387" actId="20577"/>
      <pc:docMkLst>
        <pc:docMk/>
      </pc:docMkLst>
      <pc:sldChg chg="modSp new mod">
        <pc:chgData name="Amplified Home Health LLC" userId="6b50f83194f4ee81" providerId="LiveId" clId="{55574D86-01B4-4128-8273-A513EBCD130B}" dt="2022-04-01T15:45:02.259" v="29" actId="20577"/>
        <pc:sldMkLst>
          <pc:docMk/>
          <pc:sldMk cId="3679428057" sldId="256"/>
        </pc:sldMkLst>
        <pc:spChg chg="mod">
          <ac:chgData name="Amplified Home Health LLC" userId="6b50f83194f4ee81" providerId="LiveId" clId="{55574D86-01B4-4128-8273-A513EBCD130B}" dt="2022-04-01T15:45:02.259" v="29" actId="20577"/>
          <ac:spMkLst>
            <pc:docMk/>
            <pc:sldMk cId="3679428057" sldId="256"/>
            <ac:spMk id="2" creationId="{38E2821E-AD76-4501-AC0B-915916A7A9EE}"/>
          </ac:spMkLst>
        </pc:spChg>
        <pc:spChg chg="mod">
          <ac:chgData name="Amplified Home Health LLC" userId="6b50f83194f4ee81" providerId="LiveId" clId="{55574D86-01B4-4128-8273-A513EBCD130B}" dt="2022-04-01T15:44:19.379" v="1"/>
          <ac:spMkLst>
            <pc:docMk/>
            <pc:sldMk cId="3679428057" sldId="256"/>
            <ac:spMk id="3" creationId="{8C5949E0-7F6B-4657-9C73-E6BBD25D8F01}"/>
          </ac:spMkLst>
        </pc:spChg>
      </pc:sldChg>
      <pc:sldChg chg="modSp new mod">
        <pc:chgData name="Amplified Home Health LLC" userId="6b50f83194f4ee81" providerId="LiveId" clId="{55574D86-01B4-4128-8273-A513EBCD130B}" dt="2022-04-01T15:57:07.781" v="387" actId="20577"/>
        <pc:sldMkLst>
          <pc:docMk/>
          <pc:sldMk cId="3109062055" sldId="257"/>
        </pc:sldMkLst>
        <pc:spChg chg="mod">
          <ac:chgData name="Amplified Home Health LLC" userId="6b50f83194f4ee81" providerId="LiveId" clId="{55574D86-01B4-4128-8273-A513EBCD130B}" dt="2022-04-01T15:51:39.131" v="168" actId="20577"/>
          <ac:spMkLst>
            <pc:docMk/>
            <pc:sldMk cId="3109062055" sldId="257"/>
            <ac:spMk id="2" creationId="{8C1E5EE8-655E-4E30-AFE1-135920D1822A}"/>
          </ac:spMkLst>
        </pc:spChg>
        <pc:spChg chg="mod">
          <ac:chgData name="Amplified Home Health LLC" userId="6b50f83194f4ee81" providerId="LiveId" clId="{55574D86-01B4-4128-8273-A513EBCD130B}" dt="2022-04-01T15:57:07.781" v="387" actId="20577"/>
          <ac:spMkLst>
            <pc:docMk/>
            <pc:sldMk cId="3109062055" sldId="257"/>
            <ac:spMk id="3" creationId="{44D6EBF3-AFDB-4D1A-8E34-EF8D3CCB9592}"/>
          </ac:spMkLst>
        </pc:spChg>
      </pc:sldChg>
      <pc:sldChg chg="modSp new mod">
        <pc:chgData name="Amplified Home Health LLC" userId="6b50f83194f4ee81" providerId="LiveId" clId="{55574D86-01B4-4128-8273-A513EBCD130B}" dt="2022-04-01T15:51:13.519" v="160" actId="20577"/>
        <pc:sldMkLst>
          <pc:docMk/>
          <pc:sldMk cId="2674934169" sldId="258"/>
        </pc:sldMkLst>
        <pc:spChg chg="mod">
          <ac:chgData name="Amplified Home Health LLC" userId="6b50f83194f4ee81" providerId="LiveId" clId="{55574D86-01B4-4128-8273-A513EBCD130B}" dt="2022-04-01T15:51:13.519" v="160" actId="20577"/>
          <ac:spMkLst>
            <pc:docMk/>
            <pc:sldMk cId="2674934169" sldId="258"/>
            <ac:spMk id="2" creationId="{97942CAF-05E5-4BD2-9E6B-3F2AF3F5A97A}"/>
          </ac:spMkLst>
        </pc:spChg>
        <pc:spChg chg="mod">
          <ac:chgData name="Amplified Home Health LLC" userId="6b50f83194f4ee81" providerId="LiveId" clId="{55574D86-01B4-4128-8273-A513EBCD130B}" dt="2022-04-01T15:48:44.594" v="36" actId="2711"/>
          <ac:spMkLst>
            <pc:docMk/>
            <pc:sldMk cId="2674934169" sldId="258"/>
            <ac:spMk id="3" creationId="{DA084708-FE10-4A36-B57F-172FFDBE89D4}"/>
          </ac:spMkLst>
        </pc:spChg>
      </pc:sldChg>
      <pc:sldChg chg="modSp new mod">
        <pc:chgData name="Amplified Home Health LLC" userId="6b50f83194f4ee81" providerId="LiveId" clId="{55574D86-01B4-4128-8273-A513EBCD130B}" dt="2022-04-01T15:50:45.229" v="120" actId="20577"/>
        <pc:sldMkLst>
          <pc:docMk/>
          <pc:sldMk cId="3901597134" sldId="259"/>
        </pc:sldMkLst>
        <pc:spChg chg="mod">
          <ac:chgData name="Amplified Home Health LLC" userId="6b50f83194f4ee81" providerId="LiveId" clId="{55574D86-01B4-4128-8273-A513EBCD130B}" dt="2022-04-01T15:50:45.229" v="120" actId="20577"/>
          <ac:spMkLst>
            <pc:docMk/>
            <pc:sldMk cId="3901597134" sldId="259"/>
            <ac:spMk id="2" creationId="{525D7C97-9254-46BD-8557-C9F154BDC697}"/>
          </ac:spMkLst>
        </pc:spChg>
        <pc:spChg chg="mod">
          <ac:chgData name="Amplified Home Health LLC" userId="6b50f83194f4ee81" providerId="LiveId" clId="{55574D86-01B4-4128-8273-A513EBCD130B}" dt="2022-04-01T15:48:21.472" v="35" actId="115"/>
          <ac:spMkLst>
            <pc:docMk/>
            <pc:sldMk cId="3901597134" sldId="259"/>
            <ac:spMk id="3" creationId="{306E92CA-005C-4A56-802D-C85F3CE70047}"/>
          </ac:spMkLst>
        </pc:spChg>
      </pc:sldChg>
      <pc:sldChg chg="modSp new mod">
        <pc:chgData name="Amplified Home Health LLC" userId="6b50f83194f4ee81" providerId="LiveId" clId="{55574D86-01B4-4128-8273-A513EBCD130B}" dt="2022-04-01T15:50:32.878" v="102" actId="5793"/>
        <pc:sldMkLst>
          <pc:docMk/>
          <pc:sldMk cId="351612203" sldId="260"/>
        </pc:sldMkLst>
        <pc:spChg chg="mod">
          <ac:chgData name="Amplified Home Health LLC" userId="6b50f83194f4ee81" providerId="LiveId" clId="{55574D86-01B4-4128-8273-A513EBCD130B}" dt="2022-04-01T15:49:45.594" v="50" actId="20577"/>
          <ac:spMkLst>
            <pc:docMk/>
            <pc:sldMk cId="351612203" sldId="260"/>
            <ac:spMk id="2" creationId="{F94CE60D-94C4-49B8-9972-D6A434CA7EF7}"/>
          </ac:spMkLst>
        </pc:spChg>
        <pc:spChg chg="mod">
          <ac:chgData name="Amplified Home Health LLC" userId="6b50f83194f4ee81" providerId="LiveId" clId="{55574D86-01B4-4128-8273-A513EBCD130B}" dt="2022-04-01T15:50:32.878" v="102" actId="5793"/>
          <ac:spMkLst>
            <pc:docMk/>
            <pc:sldMk cId="351612203" sldId="260"/>
            <ac:spMk id="3" creationId="{E71225D3-F897-4E02-AF5D-58D371816D39}"/>
          </ac:spMkLst>
        </pc:spChg>
      </pc:sldChg>
      <pc:sldChg chg="modSp new mod">
        <pc:chgData name="Amplified Home Health LLC" userId="6b50f83194f4ee81" providerId="LiveId" clId="{55574D86-01B4-4128-8273-A513EBCD130B}" dt="2022-04-01T15:52:25.783" v="229" actId="5793"/>
        <pc:sldMkLst>
          <pc:docMk/>
          <pc:sldMk cId="282303931" sldId="261"/>
        </pc:sldMkLst>
        <pc:spChg chg="mod">
          <ac:chgData name="Amplified Home Health LLC" userId="6b50f83194f4ee81" providerId="LiveId" clId="{55574D86-01B4-4128-8273-A513EBCD130B}" dt="2022-04-01T15:52:18.922" v="226" actId="20577"/>
          <ac:spMkLst>
            <pc:docMk/>
            <pc:sldMk cId="282303931" sldId="261"/>
            <ac:spMk id="2" creationId="{53169104-B1C3-42EA-82D7-E08823487665}"/>
          </ac:spMkLst>
        </pc:spChg>
        <pc:spChg chg="mod">
          <ac:chgData name="Amplified Home Health LLC" userId="6b50f83194f4ee81" providerId="LiveId" clId="{55574D86-01B4-4128-8273-A513EBCD130B}" dt="2022-04-01T15:52:25.783" v="229" actId="5793"/>
          <ac:spMkLst>
            <pc:docMk/>
            <pc:sldMk cId="282303931" sldId="261"/>
            <ac:spMk id="3" creationId="{B40BB2EF-D4FA-4445-B957-8811E9A51E4A}"/>
          </ac:spMkLst>
        </pc:spChg>
      </pc:sldChg>
      <pc:sldChg chg="modSp new mod">
        <pc:chgData name="Amplified Home Health LLC" userId="6b50f83194f4ee81" providerId="LiveId" clId="{55574D86-01B4-4128-8273-A513EBCD130B}" dt="2022-04-01T15:53:28.378" v="253" actId="20577"/>
        <pc:sldMkLst>
          <pc:docMk/>
          <pc:sldMk cId="2540962722" sldId="262"/>
        </pc:sldMkLst>
        <pc:spChg chg="mod">
          <ac:chgData name="Amplified Home Health LLC" userId="6b50f83194f4ee81" providerId="LiveId" clId="{55574D86-01B4-4128-8273-A513EBCD130B}" dt="2022-04-01T15:52:49.661" v="244" actId="20577"/>
          <ac:spMkLst>
            <pc:docMk/>
            <pc:sldMk cId="2540962722" sldId="262"/>
            <ac:spMk id="2" creationId="{255066C7-E8B9-43D8-9821-A339274591E5}"/>
          </ac:spMkLst>
        </pc:spChg>
        <pc:spChg chg="mod">
          <ac:chgData name="Amplified Home Health LLC" userId="6b50f83194f4ee81" providerId="LiveId" clId="{55574D86-01B4-4128-8273-A513EBCD130B}" dt="2022-04-01T15:53:28.378" v="253" actId="20577"/>
          <ac:spMkLst>
            <pc:docMk/>
            <pc:sldMk cId="2540962722" sldId="262"/>
            <ac:spMk id="3" creationId="{44E3D025-6293-44C5-BC86-8FABE60E879A}"/>
          </ac:spMkLst>
        </pc:spChg>
      </pc:sldChg>
      <pc:sldChg chg="modSp new mod">
        <pc:chgData name="Amplified Home Health LLC" userId="6b50f83194f4ee81" providerId="LiveId" clId="{55574D86-01B4-4128-8273-A513EBCD130B}" dt="2022-04-01T15:54:06.861" v="274" actId="20577"/>
        <pc:sldMkLst>
          <pc:docMk/>
          <pc:sldMk cId="4142725105" sldId="263"/>
        </pc:sldMkLst>
        <pc:spChg chg="mod">
          <ac:chgData name="Amplified Home Health LLC" userId="6b50f83194f4ee81" providerId="LiveId" clId="{55574D86-01B4-4128-8273-A513EBCD130B}" dt="2022-04-01T15:53:54.748" v="269" actId="20577"/>
          <ac:spMkLst>
            <pc:docMk/>
            <pc:sldMk cId="4142725105" sldId="263"/>
            <ac:spMk id="2" creationId="{1BE97EB6-7012-40FB-8968-806FDCC0086A}"/>
          </ac:spMkLst>
        </pc:spChg>
        <pc:spChg chg="mod">
          <ac:chgData name="Amplified Home Health LLC" userId="6b50f83194f4ee81" providerId="LiveId" clId="{55574D86-01B4-4128-8273-A513EBCD130B}" dt="2022-04-01T15:54:06.861" v="274" actId="20577"/>
          <ac:spMkLst>
            <pc:docMk/>
            <pc:sldMk cId="4142725105" sldId="263"/>
            <ac:spMk id="3" creationId="{6495BCBD-7F13-4FBA-9AEE-94EBE770E149}"/>
          </ac:spMkLst>
        </pc:spChg>
      </pc:sldChg>
      <pc:sldChg chg="modSp new mod">
        <pc:chgData name="Amplified Home Health LLC" userId="6b50f83194f4ee81" providerId="LiveId" clId="{55574D86-01B4-4128-8273-A513EBCD130B}" dt="2022-04-01T15:56:27.107" v="310" actId="20577"/>
        <pc:sldMkLst>
          <pc:docMk/>
          <pc:sldMk cId="3472300486" sldId="264"/>
        </pc:sldMkLst>
        <pc:spChg chg="mod">
          <ac:chgData name="Amplified Home Health LLC" userId="6b50f83194f4ee81" providerId="LiveId" clId="{55574D86-01B4-4128-8273-A513EBCD130B}" dt="2022-04-01T15:56:16.572" v="307" actId="20577"/>
          <ac:spMkLst>
            <pc:docMk/>
            <pc:sldMk cId="3472300486" sldId="264"/>
            <ac:spMk id="2" creationId="{1295B133-BAD1-4A02-A74A-1E6E5D6FFF7F}"/>
          </ac:spMkLst>
        </pc:spChg>
        <pc:spChg chg="mod">
          <ac:chgData name="Amplified Home Health LLC" userId="6b50f83194f4ee81" providerId="LiveId" clId="{55574D86-01B4-4128-8273-A513EBCD130B}" dt="2022-04-01T15:56:27.107" v="310" actId="20577"/>
          <ac:spMkLst>
            <pc:docMk/>
            <pc:sldMk cId="3472300486" sldId="264"/>
            <ac:spMk id="3" creationId="{3F4ADFDE-E34F-4CF8-BEAF-07EAF496D22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30FAFF-FF07-438A-B1D6-A1C1F4ED70DF}"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FD2BA-FC64-4CFD-A528-8D7573D570BE}" type="slidenum">
              <a:rPr lang="en-US" smtClean="0"/>
              <a:t>‹#›</a:t>
            </a:fld>
            <a:endParaRPr lang="en-US"/>
          </a:p>
        </p:txBody>
      </p:sp>
    </p:spTree>
    <p:extLst>
      <p:ext uri="{BB962C8B-B14F-4D97-AF65-F5344CB8AC3E}">
        <p14:creationId xmlns:p14="http://schemas.microsoft.com/office/powerpoint/2010/main" val="2990839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30FAFF-FF07-438A-B1D6-A1C1F4ED70DF}"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FD2BA-FC64-4CFD-A528-8D7573D570BE}" type="slidenum">
              <a:rPr lang="en-US" smtClean="0"/>
              <a:t>‹#›</a:t>
            </a:fld>
            <a:endParaRPr lang="en-US"/>
          </a:p>
        </p:txBody>
      </p:sp>
    </p:spTree>
    <p:extLst>
      <p:ext uri="{BB962C8B-B14F-4D97-AF65-F5344CB8AC3E}">
        <p14:creationId xmlns:p14="http://schemas.microsoft.com/office/powerpoint/2010/main" val="3512699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30FAFF-FF07-438A-B1D6-A1C1F4ED70DF}"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FD2BA-FC64-4CFD-A528-8D7573D570B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35421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30FAFF-FF07-438A-B1D6-A1C1F4ED70DF}"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FD2BA-FC64-4CFD-A528-8D7573D570BE}" type="slidenum">
              <a:rPr lang="en-US" smtClean="0"/>
              <a:t>‹#›</a:t>
            </a:fld>
            <a:endParaRPr lang="en-US"/>
          </a:p>
        </p:txBody>
      </p:sp>
    </p:spTree>
    <p:extLst>
      <p:ext uri="{BB962C8B-B14F-4D97-AF65-F5344CB8AC3E}">
        <p14:creationId xmlns:p14="http://schemas.microsoft.com/office/powerpoint/2010/main" val="1268931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30FAFF-FF07-438A-B1D6-A1C1F4ED70DF}"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FD2BA-FC64-4CFD-A528-8D7573D570B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87928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30FAFF-FF07-438A-B1D6-A1C1F4ED70DF}"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FD2BA-FC64-4CFD-A528-8D7573D570BE}" type="slidenum">
              <a:rPr lang="en-US" smtClean="0"/>
              <a:t>‹#›</a:t>
            </a:fld>
            <a:endParaRPr lang="en-US"/>
          </a:p>
        </p:txBody>
      </p:sp>
    </p:spTree>
    <p:extLst>
      <p:ext uri="{BB962C8B-B14F-4D97-AF65-F5344CB8AC3E}">
        <p14:creationId xmlns:p14="http://schemas.microsoft.com/office/powerpoint/2010/main" val="2204703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30FAFF-FF07-438A-B1D6-A1C1F4ED70DF}"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FD2BA-FC64-4CFD-A528-8D7573D570BE}" type="slidenum">
              <a:rPr lang="en-US" smtClean="0"/>
              <a:t>‹#›</a:t>
            </a:fld>
            <a:endParaRPr lang="en-US"/>
          </a:p>
        </p:txBody>
      </p:sp>
    </p:spTree>
    <p:extLst>
      <p:ext uri="{BB962C8B-B14F-4D97-AF65-F5344CB8AC3E}">
        <p14:creationId xmlns:p14="http://schemas.microsoft.com/office/powerpoint/2010/main" val="1685292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30FAFF-FF07-438A-B1D6-A1C1F4ED70DF}"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FD2BA-FC64-4CFD-A528-8D7573D570BE}" type="slidenum">
              <a:rPr lang="en-US" smtClean="0"/>
              <a:t>‹#›</a:t>
            </a:fld>
            <a:endParaRPr lang="en-US"/>
          </a:p>
        </p:txBody>
      </p:sp>
    </p:spTree>
    <p:extLst>
      <p:ext uri="{BB962C8B-B14F-4D97-AF65-F5344CB8AC3E}">
        <p14:creationId xmlns:p14="http://schemas.microsoft.com/office/powerpoint/2010/main" val="1820719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30FAFF-FF07-438A-B1D6-A1C1F4ED70DF}"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FD2BA-FC64-4CFD-A528-8D7573D570BE}" type="slidenum">
              <a:rPr lang="en-US" smtClean="0"/>
              <a:t>‹#›</a:t>
            </a:fld>
            <a:endParaRPr lang="en-US"/>
          </a:p>
        </p:txBody>
      </p:sp>
    </p:spTree>
    <p:extLst>
      <p:ext uri="{BB962C8B-B14F-4D97-AF65-F5344CB8AC3E}">
        <p14:creationId xmlns:p14="http://schemas.microsoft.com/office/powerpoint/2010/main" val="4123952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30FAFF-FF07-438A-B1D6-A1C1F4ED70DF}"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FD2BA-FC64-4CFD-A528-8D7573D570BE}" type="slidenum">
              <a:rPr lang="en-US" smtClean="0"/>
              <a:t>‹#›</a:t>
            </a:fld>
            <a:endParaRPr lang="en-US"/>
          </a:p>
        </p:txBody>
      </p:sp>
    </p:spTree>
    <p:extLst>
      <p:ext uri="{BB962C8B-B14F-4D97-AF65-F5344CB8AC3E}">
        <p14:creationId xmlns:p14="http://schemas.microsoft.com/office/powerpoint/2010/main" val="276826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30FAFF-FF07-438A-B1D6-A1C1F4ED70DF}"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FD2BA-FC64-4CFD-A528-8D7573D570BE}" type="slidenum">
              <a:rPr lang="en-US" smtClean="0"/>
              <a:t>‹#›</a:t>
            </a:fld>
            <a:endParaRPr lang="en-US"/>
          </a:p>
        </p:txBody>
      </p:sp>
    </p:spTree>
    <p:extLst>
      <p:ext uri="{BB962C8B-B14F-4D97-AF65-F5344CB8AC3E}">
        <p14:creationId xmlns:p14="http://schemas.microsoft.com/office/powerpoint/2010/main" val="1654073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30FAFF-FF07-438A-B1D6-A1C1F4ED70DF}" type="datetimeFigureOut">
              <a:rPr lang="en-US" smtClean="0"/>
              <a:t>4/1/2022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DFD2BA-FC64-4CFD-A528-8D7573D570BE}" type="slidenum">
              <a:rPr lang="en-US" smtClean="0"/>
              <a:t>‹#›</a:t>
            </a:fld>
            <a:endParaRPr lang="en-US"/>
          </a:p>
        </p:txBody>
      </p:sp>
    </p:spTree>
    <p:extLst>
      <p:ext uri="{BB962C8B-B14F-4D97-AF65-F5344CB8AC3E}">
        <p14:creationId xmlns:p14="http://schemas.microsoft.com/office/powerpoint/2010/main" val="4134310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30FAFF-FF07-438A-B1D6-A1C1F4ED70DF}" type="datetimeFigureOut">
              <a:rPr lang="en-US" smtClean="0"/>
              <a:t>4/1/2022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DFD2BA-FC64-4CFD-A528-8D7573D570BE}" type="slidenum">
              <a:rPr lang="en-US" smtClean="0"/>
              <a:t>‹#›</a:t>
            </a:fld>
            <a:endParaRPr lang="en-US"/>
          </a:p>
        </p:txBody>
      </p:sp>
    </p:spTree>
    <p:extLst>
      <p:ext uri="{BB962C8B-B14F-4D97-AF65-F5344CB8AC3E}">
        <p14:creationId xmlns:p14="http://schemas.microsoft.com/office/powerpoint/2010/main" val="1458146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30FAFF-FF07-438A-B1D6-A1C1F4ED70DF}" type="datetimeFigureOut">
              <a:rPr lang="en-US" smtClean="0"/>
              <a:t>4/1/2022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DFD2BA-FC64-4CFD-A528-8D7573D570BE}" type="slidenum">
              <a:rPr lang="en-US" smtClean="0"/>
              <a:t>‹#›</a:t>
            </a:fld>
            <a:endParaRPr lang="en-US"/>
          </a:p>
        </p:txBody>
      </p:sp>
    </p:spTree>
    <p:extLst>
      <p:ext uri="{BB962C8B-B14F-4D97-AF65-F5344CB8AC3E}">
        <p14:creationId xmlns:p14="http://schemas.microsoft.com/office/powerpoint/2010/main" val="1022642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30FAFF-FF07-438A-B1D6-A1C1F4ED70DF}"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FD2BA-FC64-4CFD-A528-8D7573D570BE}" type="slidenum">
              <a:rPr lang="en-US" smtClean="0"/>
              <a:t>‹#›</a:t>
            </a:fld>
            <a:endParaRPr lang="en-US"/>
          </a:p>
        </p:txBody>
      </p:sp>
    </p:spTree>
    <p:extLst>
      <p:ext uri="{BB962C8B-B14F-4D97-AF65-F5344CB8AC3E}">
        <p14:creationId xmlns:p14="http://schemas.microsoft.com/office/powerpoint/2010/main" val="254008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30FAFF-FF07-438A-B1D6-A1C1F4ED70DF}"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FD2BA-FC64-4CFD-A528-8D7573D570BE}" type="slidenum">
              <a:rPr lang="en-US" smtClean="0"/>
              <a:t>‹#›</a:t>
            </a:fld>
            <a:endParaRPr lang="en-US"/>
          </a:p>
        </p:txBody>
      </p:sp>
    </p:spTree>
    <p:extLst>
      <p:ext uri="{BB962C8B-B14F-4D97-AF65-F5344CB8AC3E}">
        <p14:creationId xmlns:p14="http://schemas.microsoft.com/office/powerpoint/2010/main" val="919061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130FAFF-FF07-438A-B1D6-A1C1F4ED70DF}" type="datetimeFigureOut">
              <a:rPr lang="en-US" smtClean="0"/>
              <a:t>4/1/2022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8DFD2BA-FC64-4CFD-A528-8D7573D570BE}" type="slidenum">
              <a:rPr lang="en-US" smtClean="0"/>
              <a:t>‹#›</a:t>
            </a:fld>
            <a:endParaRPr lang="en-US"/>
          </a:p>
        </p:txBody>
      </p:sp>
    </p:spTree>
    <p:extLst>
      <p:ext uri="{BB962C8B-B14F-4D97-AF65-F5344CB8AC3E}">
        <p14:creationId xmlns:p14="http://schemas.microsoft.com/office/powerpoint/2010/main" val="1972428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2821E-AD76-4501-AC0B-915916A7A9EE}"/>
              </a:ext>
            </a:extLst>
          </p:cNvPr>
          <p:cNvSpPr>
            <a:spLocks noGrp="1"/>
          </p:cNvSpPr>
          <p:nvPr>
            <p:ph type="ctrTitle"/>
          </p:nvPr>
        </p:nvSpPr>
        <p:spPr/>
        <p:txBody>
          <a:bodyPr/>
          <a:lstStyle/>
          <a:p>
            <a:r>
              <a:rPr lang="en-US" dirty="0"/>
              <a:t>Reporting Critical Incidents</a:t>
            </a:r>
          </a:p>
        </p:txBody>
      </p:sp>
      <p:sp>
        <p:nvSpPr>
          <p:cNvPr id="3" name="Subtitle 2">
            <a:extLst>
              <a:ext uri="{FF2B5EF4-FFF2-40B4-BE49-F238E27FC236}">
                <a16:creationId xmlns:a16="http://schemas.microsoft.com/office/drawing/2014/main" id="{8C5949E0-7F6B-4657-9C73-E6BBD25D8F0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79428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E5EE8-655E-4E30-AFE1-135920D1822A}"/>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44D6EBF3-AFDB-4D1A-8E34-EF8D3CCB9592}"/>
              </a:ext>
            </a:extLst>
          </p:cNvPr>
          <p:cNvSpPr>
            <a:spLocks noGrp="1"/>
          </p:cNvSpPr>
          <p:nvPr>
            <p:ph idx="1"/>
          </p:nvPr>
        </p:nvSpPr>
        <p:spPr/>
        <p:txBody>
          <a:bodyPr/>
          <a:lstStyle/>
          <a:p>
            <a:r>
              <a:rPr lang="en-US" dirty="0"/>
              <a:t>Critical Incident Policy</a:t>
            </a:r>
          </a:p>
          <a:p>
            <a:r>
              <a:rPr lang="en-US" dirty="0"/>
              <a:t>Definition</a:t>
            </a:r>
          </a:p>
          <a:p>
            <a:r>
              <a:rPr lang="en-US" dirty="0"/>
              <a:t>Prevention</a:t>
            </a:r>
          </a:p>
          <a:p>
            <a:r>
              <a:rPr lang="en-US" dirty="0"/>
              <a:t>Reporting</a:t>
            </a:r>
          </a:p>
          <a:p>
            <a:r>
              <a:rPr lang="en-US" dirty="0"/>
              <a:t>Notification</a:t>
            </a:r>
          </a:p>
          <a:p>
            <a:r>
              <a:rPr lang="en-US" dirty="0"/>
              <a:t>Investigation</a:t>
            </a:r>
          </a:p>
          <a:p>
            <a:r>
              <a:rPr lang="en-US" dirty="0"/>
              <a:t>Management of Critical Incidents</a:t>
            </a:r>
          </a:p>
          <a:p>
            <a:endParaRPr lang="en-US" dirty="0"/>
          </a:p>
        </p:txBody>
      </p:sp>
    </p:spTree>
    <p:extLst>
      <p:ext uri="{BB962C8B-B14F-4D97-AF65-F5344CB8AC3E}">
        <p14:creationId xmlns:p14="http://schemas.microsoft.com/office/powerpoint/2010/main" val="3109062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42CAF-05E5-4BD2-9E6B-3F2AF3F5A97A}"/>
              </a:ext>
            </a:extLst>
          </p:cNvPr>
          <p:cNvSpPr>
            <a:spLocks noGrp="1"/>
          </p:cNvSpPr>
          <p:nvPr>
            <p:ph type="title"/>
          </p:nvPr>
        </p:nvSpPr>
        <p:spPr/>
        <p:txBody>
          <a:bodyPr/>
          <a:lstStyle/>
          <a:p>
            <a:r>
              <a:rPr lang="en-US" dirty="0"/>
              <a:t>Critical Incident Policy</a:t>
            </a:r>
          </a:p>
        </p:txBody>
      </p:sp>
      <p:sp>
        <p:nvSpPr>
          <p:cNvPr id="3" name="Content Placeholder 2">
            <a:extLst>
              <a:ext uri="{FF2B5EF4-FFF2-40B4-BE49-F238E27FC236}">
                <a16:creationId xmlns:a16="http://schemas.microsoft.com/office/drawing/2014/main" id="{DA084708-FE10-4A36-B57F-172FFDBE89D4}"/>
              </a:ext>
            </a:extLst>
          </p:cNvPr>
          <p:cNvSpPr>
            <a:spLocks noGrp="1"/>
          </p:cNvSpPr>
          <p:nvPr>
            <p:ph idx="1"/>
          </p:nvPr>
        </p:nvSpPr>
        <p:spPr/>
        <p:txBody>
          <a:bodyPr/>
          <a:lstStyle/>
          <a:p>
            <a:r>
              <a:rPr lang="en-US" sz="1800" dirty="0">
                <a:effectLst/>
                <a:latin typeface="Arial" panose="020B0604020202020204" pitchFamily="34" charset="0"/>
                <a:ea typeface="Times New Roman" panose="02020603050405020304" pitchFamily="18" charset="0"/>
                <a:cs typeface="Arial" panose="020B0604020202020204" pitchFamily="34" charset="0"/>
              </a:rPr>
              <a:t>It is the intent of Amplified Home Health Care to prevent critical incidents through proper employee training and requiring employees to adhere to this critical incident and risk management policy as well as any other established precautionary measures. AMPLIFIED HOME HEALTH CARE will report any critical incidents according to the Department of Health’s regulations (Title 55, §52.17) in regard to critical incident and risk management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4934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D7C97-9254-46BD-8557-C9F154BDC697}"/>
              </a:ext>
            </a:extLst>
          </p:cNvPr>
          <p:cNvSpPr>
            <a:spLocks noGrp="1"/>
          </p:cNvSpPr>
          <p:nvPr>
            <p:ph type="title"/>
          </p:nvPr>
        </p:nvSpPr>
        <p:spPr/>
        <p:txBody>
          <a:bodyPr/>
          <a:lstStyle/>
          <a:p>
            <a:r>
              <a:rPr lang="en-US" dirty="0"/>
              <a:t>Definition</a:t>
            </a:r>
          </a:p>
        </p:txBody>
      </p:sp>
      <p:sp>
        <p:nvSpPr>
          <p:cNvPr id="3" name="Content Placeholder 2">
            <a:extLst>
              <a:ext uri="{FF2B5EF4-FFF2-40B4-BE49-F238E27FC236}">
                <a16:creationId xmlns:a16="http://schemas.microsoft.com/office/drawing/2014/main" id="{306E92CA-005C-4A56-802D-C85F3CE70047}"/>
              </a:ext>
            </a:extLst>
          </p:cNvPr>
          <p:cNvSpPr>
            <a:spLocks noGrp="1"/>
          </p:cNvSpPr>
          <p:nvPr>
            <p:ph idx="1"/>
          </p:nvPr>
        </p:nvSpPr>
        <p:spPr/>
        <p:txBody>
          <a:bodyPr/>
          <a:lstStyle/>
          <a:p>
            <a:r>
              <a:rPr lang="en-US" dirty="0"/>
              <a:t>Amplified Home Health Care accepts the Department of Public Welfare definition of a critical incident found in 55 Pa Code Chapter 52 §52.3. A critical incident is defined as an occurrence of an event that jeopardizes the participant’s health which may include death, serious injury or hospitalization of a participant; provider and staff member misconduct including deliberate, willful, unlawful, or dishonest activities; abuse, including the infliction of injury, unreasonable confinement, intimidation, punishment, or mental anguish of the participant. Abuse may include physical abuse, psychological abuse, sexual abuse, verbal abuse, neglect, or exploitation. </a:t>
            </a:r>
            <a:r>
              <a:rPr lang="en-US" u="sng" dirty="0"/>
              <a:t>Also considered a critical incident is service interruption that results in the participant’s inability to receive services and puts the participant’s health or welfare at risk. </a:t>
            </a:r>
          </a:p>
        </p:txBody>
      </p:sp>
    </p:spTree>
    <p:extLst>
      <p:ext uri="{BB962C8B-B14F-4D97-AF65-F5344CB8AC3E}">
        <p14:creationId xmlns:p14="http://schemas.microsoft.com/office/powerpoint/2010/main" val="3901597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CE60D-94C4-49B8-9972-D6A434CA7EF7}"/>
              </a:ext>
            </a:extLst>
          </p:cNvPr>
          <p:cNvSpPr>
            <a:spLocks noGrp="1"/>
          </p:cNvSpPr>
          <p:nvPr>
            <p:ph type="title"/>
          </p:nvPr>
        </p:nvSpPr>
        <p:spPr/>
        <p:txBody>
          <a:bodyPr/>
          <a:lstStyle/>
          <a:p>
            <a:r>
              <a:rPr lang="en-US" dirty="0"/>
              <a:t>Prevention</a:t>
            </a:r>
          </a:p>
        </p:txBody>
      </p:sp>
      <p:sp>
        <p:nvSpPr>
          <p:cNvPr id="3" name="Content Placeholder 2">
            <a:extLst>
              <a:ext uri="{FF2B5EF4-FFF2-40B4-BE49-F238E27FC236}">
                <a16:creationId xmlns:a16="http://schemas.microsoft.com/office/drawing/2014/main" id="{E71225D3-F897-4E02-AF5D-58D371816D39}"/>
              </a:ext>
            </a:extLst>
          </p:cNvPr>
          <p:cNvSpPr>
            <a:spLocks noGrp="1"/>
          </p:cNvSpPr>
          <p:nvPr>
            <p:ph idx="1"/>
          </p:nvPr>
        </p:nvSpPr>
        <p:spPr/>
        <p:txBody>
          <a:bodyPr/>
          <a:lstStyle/>
          <a:p>
            <a:pPr marL="0" marR="0" indent="0">
              <a:lnSpc>
                <a:spcPts val="800"/>
              </a:lnSpc>
              <a:spcBef>
                <a:spcPts val="0"/>
              </a:spcBef>
              <a:spcAft>
                <a:spcPts val="0"/>
              </a:spcAft>
              <a:buNone/>
            </a:pPr>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latin typeface="Footlight MT Light" panose="0204060206030A020304" pitchFamily="18" charset="0"/>
                <a:ea typeface="Times New Roman" panose="02020603050405020304" pitchFamily="18" charset="0"/>
                <a:cs typeface="Times New Roman" panose="02020603050405020304" pitchFamily="18" charset="0"/>
              </a:rPr>
              <a:t>Prevention is the </a:t>
            </a:r>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LLC’s risk mitigation strategy, Amplified Home Health Care  will educate all staff in the areas of a participant’s health and safety. Annual critical incident related training will include prevention of abuse and exploitation of participants and reporting critical incidents. Refer to the Employee Training Policy for specific information in regard to the frequency and required trainings for Amplified Home Health Care employees.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800"/>
              </a:lnSpc>
              <a:spcBef>
                <a:spcPts val="0"/>
              </a:spcBef>
              <a:spcAft>
                <a:spcPts val="0"/>
              </a:spcAft>
            </a:pPr>
            <a:endParaRPr lang="en-US" dirty="0">
              <a:latin typeface="Footlight MT Light" panose="0204060206030A020304" pitchFamily="18" charset="0"/>
              <a:ea typeface="Calibri" panose="020F0502020204030204" pitchFamily="34" charset="0"/>
              <a:cs typeface="Times New Roman" panose="02020603050405020304" pitchFamily="18" charset="0"/>
            </a:endParaRPr>
          </a:p>
          <a:p>
            <a:pPr marL="0" marR="0">
              <a:lnSpc>
                <a:spcPts val="800"/>
              </a:lnSpc>
              <a:spcBef>
                <a:spcPts val="0"/>
              </a:spcBef>
              <a:spcAft>
                <a:spcPts val="0"/>
              </a:spcAft>
            </a:pPr>
            <a:endParaRPr lang="en-US" sz="1800" dirty="0">
              <a:effectLst/>
              <a:latin typeface="Footlight MT Light" panose="0204060206030A020304" pitchFamily="18" charset="0"/>
              <a:ea typeface="Calibri" panose="020F0502020204030204" pitchFamily="34" charset="0"/>
              <a:cs typeface="Times New Roman" panose="02020603050405020304" pitchFamily="18" charset="0"/>
            </a:endParaRPr>
          </a:p>
          <a:p>
            <a:pPr marL="0" marR="0" indent="0">
              <a:lnSpc>
                <a:spcPts val="8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Amplified Home Health Care also utilizes the position of a consumer monitor who is responsible for monitoring the participants’ services through a regular schedule of contact via telephone and home visits.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1612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69104-B1C3-42EA-82D7-E08823487665}"/>
              </a:ext>
            </a:extLst>
          </p:cNvPr>
          <p:cNvSpPr>
            <a:spLocks noGrp="1"/>
          </p:cNvSpPr>
          <p:nvPr>
            <p:ph type="title"/>
          </p:nvPr>
        </p:nvSpPr>
        <p:spPr/>
        <p:txBody>
          <a:bodyPr/>
          <a:lstStyle/>
          <a:p>
            <a:r>
              <a:rPr lang="en-US" dirty="0"/>
              <a:t>Reporting</a:t>
            </a:r>
          </a:p>
        </p:txBody>
      </p:sp>
      <p:sp>
        <p:nvSpPr>
          <p:cNvPr id="3" name="Content Placeholder 2">
            <a:extLst>
              <a:ext uri="{FF2B5EF4-FFF2-40B4-BE49-F238E27FC236}">
                <a16:creationId xmlns:a16="http://schemas.microsoft.com/office/drawing/2014/main" id="{B40BB2EF-D4FA-4445-B957-8811E9A51E4A}"/>
              </a:ext>
            </a:extLst>
          </p:cNvPr>
          <p:cNvSpPr>
            <a:spLocks noGrp="1"/>
          </p:cNvSpPr>
          <p:nvPr>
            <p:ph idx="1"/>
          </p:nvPr>
        </p:nvSpPr>
        <p:spPr/>
        <p:txBody>
          <a:bodyPr/>
          <a:lstStyle/>
          <a:p>
            <a:pPr marL="0" marR="0" indent="0">
              <a:lnSpc>
                <a:spcPts val="8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Amplified Home Health Care holds all employees responsible for the proper care of our participants. All employees are responsible for reporting all alleged critical incidents. Related concerned individuals are encouraged to report any critical incident to Amplified Home Health Care immediately upon becoming aware of the situation. When a critical incident is reported, the staff member who receives the information will complete a critical incident intake form and immediately begin the required notification procedures.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2303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066C7-E8B9-43D8-9821-A339274591E5}"/>
              </a:ext>
            </a:extLst>
          </p:cNvPr>
          <p:cNvSpPr>
            <a:spLocks noGrp="1"/>
          </p:cNvSpPr>
          <p:nvPr>
            <p:ph type="title"/>
          </p:nvPr>
        </p:nvSpPr>
        <p:spPr/>
        <p:txBody>
          <a:bodyPr/>
          <a:lstStyle/>
          <a:p>
            <a:r>
              <a:rPr lang="en-US" dirty="0"/>
              <a:t>Notification</a:t>
            </a:r>
          </a:p>
        </p:txBody>
      </p:sp>
      <p:sp>
        <p:nvSpPr>
          <p:cNvPr id="3" name="Content Placeholder 2">
            <a:extLst>
              <a:ext uri="{FF2B5EF4-FFF2-40B4-BE49-F238E27FC236}">
                <a16:creationId xmlns:a16="http://schemas.microsoft.com/office/drawing/2014/main" id="{44E3D025-6293-44C5-BC86-8FABE60E879A}"/>
              </a:ext>
            </a:extLst>
          </p:cNvPr>
          <p:cNvSpPr>
            <a:spLocks noGrp="1"/>
          </p:cNvSpPr>
          <p:nvPr>
            <p:ph idx="1"/>
          </p:nvPr>
        </p:nvSpPr>
        <p:spPr/>
        <p:txBody>
          <a:bodyPr/>
          <a:lstStyle/>
          <a:p>
            <a:pPr marL="0" marR="0" indent="0">
              <a:lnSpc>
                <a:spcPts val="800"/>
              </a:lnSpc>
              <a:spcBef>
                <a:spcPts val="0"/>
              </a:spcBef>
              <a:spcAft>
                <a:spcPts val="0"/>
              </a:spcAft>
              <a:buNone/>
            </a:pPr>
            <a:r>
              <a:rPr lang="en-US" sz="1800" u="none" strike="noStrike" dirty="0">
                <a:effectLst/>
                <a:latin typeface="Footlight MT Light" panose="0204060206030A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When a critical incident is reported, the administrator is responsible for immediately notifying all applicable regulatory agencies. Applicable agencies include Older Adult Protective Services (OAPSA), law enforcement, fire department, and the Department of Health. The Office of Long Term Living (OLTL) will be notified within 24 hours of the completion of the critical incident intake form. </a:t>
            </a:r>
          </a:p>
          <a:p>
            <a:pPr marL="0" marR="0">
              <a:lnSpc>
                <a:spcPct val="107000"/>
              </a:lnSpc>
              <a:spcBef>
                <a:spcPts val="0"/>
              </a:spcBef>
              <a:spcAft>
                <a:spcPts val="0"/>
              </a:spcAft>
            </a:pPr>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Within five days of the initial notification to the OLTL HCBS Program Manager, Amplified Home Health Care will provide a follow-up to the critical incident as well as provide information concerning the disposition of the critical incident.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800"/>
              </a:lnSpc>
              <a:spcBef>
                <a:spcPts val="0"/>
              </a:spcBef>
              <a:spcAft>
                <a:spcPts val="0"/>
              </a:spcAft>
              <a:buNone/>
            </a:pPr>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All applicable parties will receive notification of the investigation findings and the implemented actions to resolve the critical incident.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40962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97EB6-7012-40FB-8968-806FDCC0086A}"/>
              </a:ext>
            </a:extLst>
          </p:cNvPr>
          <p:cNvSpPr>
            <a:spLocks noGrp="1"/>
          </p:cNvSpPr>
          <p:nvPr>
            <p:ph type="title"/>
          </p:nvPr>
        </p:nvSpPr>
        <p:spPr/>
        <p:txBody>
          <a:bodyPr/>
          <a:lstStyle/>
          <a:p>
            <a:r>
              <a:rPr lang="en-US" dirty="0"/>
              <a:t>Investigation</a:t>
            </a:r>
          </a:p>
        </p:txBody>
      </p:sp>
      <p:sp>
        <p:nvSpPr>
          <p:cNvPr id="3" name="Content Placeholder 2">
            <a:extLst>
              <a:ext uri="{FF2B5EF4-FFF2-40B4-BE49-F238E27FC236}">
                <a16:creationId xmlns:a16="http://schemas.microsoft.com/office/drawing/2014/main" id="{6495BCBD-7F13-4FBA-9AEE-94EBE770E149}"/>
              </a:ext>
            </a:extLst>
          </p:cNvPr>
          <p:cNvSpPr>
            <a:spLocks noGrp="1"/>
          </p:cNvSpPr>
          <p:nvPr>
            <p:ph idx="1"/>
          </p:nvPr>
        </p:nvSpPr>
        <p:spPr/>
        <p:txBody>
          <a:bodyPr/>
          <a:lstStyle/>
          <a:p>
            <a:pPr marL="0" marR="0" indent="0">
              <a:lnSpc>
                <a:spcPts val="800"/>
              </a:lnSpc>
              <a:spcBef>
                <a:spcPts val="0"/>
              </a:spcBef>
              <a:spcAft>
                <a:spcPts val="0"/>
              </a:spcAft>
              <a:buNone/>
            </a:pPr>
            <a:r>
              <a:rPr lang="en-US" sz="1800" u="none" strike="noStrike" dirty="0">
                <a:effectLst/>
                <a:latin typeface="Footlight MT Light" panose="0204060206030A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If the accused is a direct care worker assigned to work for the injured participant, he or she will be suspended from work duties until the investigation is complete and a resolution is determined. If the investigation reveals that the direct care worker is at fault, he or she will be terminated immediately. If the investigation reveals that the participant is at fault, Amplified Home Health Care will start the termination of services process according to the participant termination regulations.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8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All information gathered as a result of the investigation will be kept confidential.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800"/>
              </a:lnSpc>
              <a:spcBef>
                <a:spcPts val="0"/>
              </a:spcBef>
              <a:spcAft>
                <a:spcPts val="0"/>
              </a:spcAft>
              <a:buNone/>
            </a:pPr>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42725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5B133-BAD1-4A02-A74A-1E6E5D6FFF7F}"/>
              </a:ext>
            </a:extLst>
          </p:cNvPr>
          <p:cNvSpPr>
            <a:spLocks noGrp="1"/>
          </p:cNvSpPr>
          <p:nvPr>
            <p:ph type="title"/>
          </p:nvPr>
        </p:nvSpPr>
        <p:spPr/>
        <p:txBody>
          <a:bodyPr/>
          <a:lstStyle/>
          <a:p>
            <a:r>
              <a:rPr lang="en-US" dirty="0"/>
              <a:t>Management of Critical Incidents</a:t>
            </a:r>
          </a:p>
        </p:txBody>
      </p:sp>
      <p:sp>
        <p:nvSpPr>
          <p:cNvPr id="3" name="Content Placeholder 2">
            <a:extLst>
              <a:ext uri="{FF2B5EF4-FFF2-40B4-BE49-F238E27FC236}">
                <a16:creationId xmlns:a16="http://schemas.microsoft.com/office/drawing/2014/main" id="{3F4ADFDE-E34F-4CF8-BEAF-07EAF496D221}"/>
              </a:ext>
            </a:extLst>
          </p:cNvPr>
          <p:cNvSpPr>
            <a:spLocks noGrp="1"/>
          </p:cNvSpPr>
          <p:nvPr>
            <p:ph idx="1"/>
          </p:nvPr>
        </p:nvSpPr>
        <p:spPr/>
        <p:txBody>
          <a:bodyPr/>
          <a:lstStyle/>
          <a:p>
            <a:pPr marL="0" marR="0" indent="0">
              <a:lnSpc>
                <a:spcPct val="107000"/>
              </a:lnSpc>
              <a:spcBef>
                <a:spcPts val="0"/>
              </a:spcBef>
              <a:spcAft>
                <a:spcPts val="0"/>
              </a:spcAft>
              <a:buNone/>
            </a:pPr>
            <a:r>
              <a:rPr lang="en-US" sz="1800" u="none" strike="noStrike" dirty="0">
                <a:effectLst/>
                <a:latin typeface="Footlight MT Light" panose="0204060206030A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On a quarterly basis, Amplified Home Health Care will review and analyze critical incidents. Information attained through analysis will be used for the purpose of procedural improvements and development of Amplified Home Health Care, LLC’s quality management policy. Amplified Home Health Care will make readily available and submit a copy of the critical incident and risk management policy, procedures, and critical incident analysis to the Department of Health upon request.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72300486"/>
      </p:ext>
    </p:extLst>
  </p:cSld>
  <p:clrMapOvr>
    <a:masterClrMapping/>
  </p:clrMapOvr>
</p:sld>
</file>

<file path=ppt/theme/theme1.xml><?xml version="1.0" encoding="utf-8"?>
<a:theme xmlns:a="http://schemas.openxmlformats.org/drawingml/2006/main" name="Face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TotalTime>
  <Words>726</Words>
  <Application>Microsoft Office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Footlight MT Light</vt:lpstr>
      <vt:lpstr>Trebuchet MS</vt:lpstr>
      <vt:lpstr>Wingdings 3</vt:lpstr>
      <vt:lpstr>Facet</vt:lpstr>
      <vt:lpstr>Reporting Critical Incidents</vt:lpstr>
      <vt:lpstr>Overview</vt:lpstr>
      <vt:lpstr>Critical Incident Policy</vt:lpstr>
      <vt:lpstr>Definition</vt:lpstr>
      <vt:lpstr>Prevention</vt:lpstr>
      <vt:lpstr>Reporting</vt:lpstr>
      <vt:lpstr>Notification</vt:lpstr>
      <vt:lpstr>Investigation</vt:lpstr>
      <vt:lpstr>Management of Critical Incidents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 Critical Incidents</dc:title>
  <dc:creator>Amplified Home Health LLC</dc:creator>
  <cp:lastModifiedBy>Amplified Home Health LLC</cp:lastModifiedBy>
  <cp:revision>1</cp:revision>
  <dcterms:created xsi:type="dcterms:W3CDTF">2022-04-01T15:43:54Z</dcterms:created>
  <dcterms:modified xsi:type="dcterms:W3CDTF">2022-04-01T15:57:14Z</dcterms:modified>
</cp:coreProperties>
</file>