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722CB4-7AA1-497A-B770-7794D7E7E9FF}" v="1" dt="2022-04-01T16:12:03.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plified Home Health LLC" userId="6b50f83194f4ee81" providerId="LiveId" clId="{5A722CB4-7AA1-497A-B770-7794D7E7E9FF}"/>
    <pc:docChg chg="undo custSel addSld delSld modSld sldOrd">
      <pc:chgData name="Amplified Home Health LLC" userId="6b50f83194f4ee81" providerId="LiveId" clId="{5A722CB4-7AA1-497A-B770-7794D7E7E9FF}" dt="2022-04-01T16:29:20.660" v="965" actId="2696"/>
      <pc:docMkLst>
        <pc:docMk/>
      </pc:docMkLst>
      <pc:sldChg chg="modSp new mod">
        <pc:chgData name="Amplified Home Health LLC" userId="6b50f83194f4ee81" providerId="LiveId" clId="{5A722CB4-7AA1-497A-B770-7794D7E7E9FF}" dt="2022-04-01T16:12:44.696" v="57" actId="20577"/>
        <pc:sldMkLst>
          <pc:docMk/>
          <pc:sldMk cId="2732204574" sldId="256"/>
        </pc:sldMkLst>
        <pc:spChg chg="mod">
          <ac:chgData name="Amplified Home Health LLC" userId="6b50f83194f4ee81" providerId="LiveId" clId="{5A722CB4-7AA1-497A-B770-7794D7E7E9FF}" dt="2022-04-01T16:12:44.696" v="57" actId="20577"/>
          <ac:spMkLst>
            <pc:docMk/>
            <pc:sldMk cId="2732204574" sldId="256"/>
            <ac:spMk id="2" creationId="{0853630C-5CF6-4955-A9EC-1C2D617661C3}"/>
          </ac:spMkLst>
        </pc:spChg>
        <pc:spChg chg="mod">
          <ac:chgData name="Amplified Home Health LLC" userId="6b50f83194f4ee81" providerId="LiveId" clId="{5A722CB4-7AA1-497A-B770-7794D7E7E9FF}" dt="2022-04-01T16:12:03.834" v="1"/>
          <ac:spMkLst>
            <pc:docMk/>
            <pc:sldMk cId="2732204574" sldId="256"/>
            <ac:spMk id="3" creationId="{6D2107DE-DDC9-45BC-9D51-049010E32A31}"/>
          </ac:spMkLst>
        </pc:spChg>
      </pc:sldChg>
      <pc:sldChg chg="modSp new mod">
        <pc:chgData name="Amplified Home Health LLC" userId="6b50f83194f4ee81" providerId="LiveId" clId="{5A722CB4-7AA1-497A-B770-7794D7E7E9FF}" dt="2022-04-01T16:14:46.990" v="83" actId="20577"/>
        <pc:sldMkLst>
          <pc:docMk/>
          <pc:sldMk cId="4269936110" sldId="257"/>
        </pc:sldMkLst>
        <pc:spChg chg="mod">
          <ac:chgData name="Amplified Home Health LLC" userId="6b50f83194f4ee81" providerId="LiveId" clId="{5A722CB4-7AA1-497A-B770-7794D7E7E9FF}" dt="2022-04-01T16:14:24.738" v="70" actId="20577"/>
          <ac:spMkLst>
            <pc:docMk/>
            <pc:sldMk cId="4269936110" sldId="257"/>
            <ac:spMk id="2" creationId="{93DEEA28-5048-483E-9AE8-1B26F91F1747}"/>
          </ac:spMkLst>
        </pc:spChg>
        <pc:spChg chg="mod">
          <ac:chgData name="Amplified Home Health LLC" userId="6b50f83194f4ee81" providerId="LiveId" clId="{5A722CB4-7AA1-497A-B770-7794D7E7E9FF}" dt="2022-04-01T16:14:46.990" v="83" actId="20577"/>
          <ac:spMkLst>
            <pc:docMk/>
            <pc:sldMk cId="4269936110" sldId="257"/>
            <ac:spMk id="3" creationId="{71F9AC60-B5A7-41C9-BAFB-F37FF14577C6}"/>
          </ac:spMkLst>
        </pc:spChg>
      </pc:sldChg>
      <pc:sldChg chg="modSp new mod">
        <pc:chgData name="Amplified Home Health LLC" userId="6b50f83194f4ee81" providerId="LiveId" clId="{5A722CB4-7AA1-497A-B770-7794D7E7E9FF}" dt="2022-04-01T16:25:30.365" v="882" actId="20577"/>
        <pc:sldMkLst>
          <pc:docMk/>
          <pc:sldMk cId="1805481045" sldId="258"/>
        </pc:sldMkLst>
        <pc:spChg chg="mod">
          <ac:chgData name="Amplified Home Health LLC" userId="6b50f83194f4ee81" providerId="LiveId" clId="{5A722CB4-7AA1-497A-B770-7794D7E7E9FF}" dt="2022-04-01T16:25:30.365" v="882" actId="20577"/>
          <ac:spMkLst>
            <pc:docMk/>
            <pc:sldMk cId="1805481045" sldId="258"/>
            <ac:spMk id="2" creationId="{725C8D1A-8EC6-4B6C-AE93-2A319C851E66}"/>
          </ac:spMkLst>
        </pc:spChg>
        <pc:spChg chg="mod">
          <ac:chgData name="Amplified Home Health LLC" userId="6b50f83194f4ee81" providerId="LiveId" clId="{5A722CB4-7AA1-497A-B770-7794D7E7E9FF}" dt="2022-04-01T16:15:13.074" v="85" actId="27636"/>
          <ac:spMkLst>
            <pc:docMk/>
            <pc:sldMk cId="1805481045" sldId="258"/>
            <ac:spMk id="3" creationId="{3CC3886E-40B8-4F23-9D7E-9CB01EE56730}"/>
          </ac:spMkLst>
        </pc:spChg>
      </pc:sldChg>
      <pc:sldChg chg="modSp new del mod">
        <pc:chgData name="Amplified Home Health LLC" userId="6b50f83194f4ee81" providerId="LiveId" clId="{5A722CB4-7AA1-497A-B770-7794D7E7E9FF}" dt="2022-04-01T16:29:20.660" v="965" actId="2696"/>
        <pc:sldMkLst>
          <pc:docMk/>
          <pc:sldMk cId="219984950" sldId="259"/>
        </pc:sldMkLst>
        <pc:spChg chg="mod">
          <ac:chgData name="Amplified Home Health LLC" userId="6b50f83194f4ee81" providerId="LiveId" clId="{5A722CB4-7AA1-497A-B770-7794D7E7E9FF}" dt="2022-04-01T16:26:13.443" v="944" actId="20577"/>
          <ac:spMkLst>
            <pc:docMk/>
            <pc:sldMk cId="219984950" sldId="259"/>
            <ac:spMk id="2" creationId="{0C298786-9764-4289-B9BA-41CB24384CF6}"/>
          </ac:spMkLst>
        </pc:spChg>
        <pc:spChg chg="mod">
          <ac:chgData name="Amplified Home Health LLC" userId="6b50f83194f4ee81" providerId="LiveId" clId="{5A722CB4-7AA1-497A-B770-7794D7E7E9FF}" dt="2022-04-01T16:26:34.967" v="964" actId="20577"/>
          <ac:spMkLst>
            <pc:docMk/>
            <pc:sldMk cId="219984950" sldId="259"/>
            <ac:spMk id="3" creationId="{D9707A33-B8E5-4B14-B975-7B7B84CD163E}"/>
          </ac:spMkLst>
        </pc:spChg>
      </pc:sldChg>
      <pc:sldChg chg="modSp new mod ord">
        <pc:chgData name="Amplified Home Health LLC" userId="6b50f83194f4ee81" providerId="LiveId" clId="{5A722CB4-7AA1-497A-B770-7794D7E7E9FF}" dt="2022-04-01T16:25:14.422" v="877" actId="113"/>
        <pc:sldMkLst>
          <pc:docMk/>
          <pc:sldMk cId="2262873221" sldId="260"/>
        </pc:sldMkLst>
        <pc:spChg chg="mod">
          <ac:chgData name="Amplified Home Health LLC" userId="6b50f83194f4ee81" providerId="LiveId" clId="{5A722CB4-7AA1-497A-B770-7794D7E7E9FF}" dt="2022-04-01T16:18:30.498" v="123" actId="20577"/>
          <ac:spMkLst>
            <pc:docMk/>
            <pc:sldMk cId="2262873221" sldId="260"/>
            <ac:spMk id="2" creationId="{45C7B46D-9DE8-45AD-B80D-903B2B38DF04}"/>
          </ac:spMkLst>
        </pc:spChg>
        <pc:spChg chg="mod">
          <ac:chgData name="Amplified Home Health LLC" userId="6b50f83194f4ee81" providerId="LiveId" clId="{5A722CB4-7AA1-497A-B770-7794D7E7E9FF}" dt="2022-04-01T16:25:14.422" v="877" actId="113"/>
          <ac:spMkLst>
            <pc:docMk/>
            <pc:sldMk cId="2262873221" sldId="260"/>
            <ac:spMk id="3" creationId="{5A11A54B-37B5-4FC5-B78D-26CB053104D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192446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83543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05304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2354832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2674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2410454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62860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1348265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262453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14F3D-F2B3-4E95-A91E-1C2B24E36C9C}"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964354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714F3D-F2B3-4E95-A91E-1C2B24E36C9C}"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529304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714F3D-F2B3-4E95-A91E-1C2B24E36C9C}"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1644520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714F3D-F2B3-4E95-A91E-1C2B24E36C9C}"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2170294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14F3D-F2B3-4E95-A91E-1C2B24E36C9C}"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4335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714F3D-F2B3-4E95-A91E-1C2B24E36C9C}"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169219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714F3D-F2B3-4E95-A91E-1C2B24E36C9C}"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118615-86C3-44A5-903C-778C5B8322E5}" type="slidenum">
              <a:rPr lang="en-US" smtClean="0"/>
              <a:t>‹#›</a:t>
            </a:fld>
            <a:endParaRPr lang="en-US"/>
          </a:p>
        </p:txBody>
      </p:sp>
    </p:spTree>
    <p:extLst>
      <p:ext uri="{BB962C8B-B14F-4D97-AF65-F5344CB8AC3E}">
        <p14:creationId xmlns:p14="http://schemas.microsoft.com/office/powerpoint/2010/main" val="242855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714F3D-F2B3-4E95-A91E-1C2B24E36C9C}" type="datetimeFigureOut">
              <a:rPr lang="en-US" smtClean="0"/>
              <a:t>4/1/2022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118615-86C3-44A5-903C-778C5B8322E5}" type="slidenum">
              <a:rPr lang="en-US" smtClean="0"/>
              <a:t>‹#›</a:t>
            </a:fld>
            <a:endParaRPr lang="en-US"/>
          </a:p>
        </p:txBody>
      </p:sp>
    </p:spTree>
    <p:extLst>
      <p:ext uri="{BB962C8B-B14F-4D97-AF65-F5344CB8AC3E}">
        <p14:creationId xmlns:p14="http://schemas.microsoft.com/office/powerpoint/2010/main" val="96178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3630C-5CF6-4955-A9EC-1C2D617661C3}"/>
              </a:ext>
            </a:extLst>
          </p:cNvPr>
          <p:cNvSpPr>
            <a:spLocks noGrp="1"/>
          </p:cNvSpPr>
          <p:nvPr>
            <p:ph type="ctrTitle"/>
          </p:nvPr>
        </p:nvSpPr>
        <p:spPr/>
        <p:txBody>
          <a:bodyPr/>
          <a:lstStyle/>
          <a:p>
            <a:r>
              <a:rPr lang="en-US" dirty="0"/>
              <a:t>Prevention of Fraud and Financial Abuse &amp; Exploitation</a:t>
            </a:r>
          </a:p>
        </p:txBody>
      </p:sp>
      <p:sp>
        <p:nvSpPr>
          <p:cNvPr id="3" name="Subtitle 2">
            <a:extLst>
              <a:ext uri="{FF2B5EF4-FFF2-40B4-BE49-F238E27FC236}">
                <a16:creationId xmlns:a16="http://schemas.microsoft.com/office/drawing/2014/main" id="{6D2107DE-DDC9-45BC-9D51-049010E32A3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32204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7B46D-9DE8-45AD-B80D-903B2B38DF04}"/>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5A11A54B-37B5-4FC5-B78D-26CB053104D3}"/>
              </a:ext>
            </a:extLst>
          </p:cNvPr>
          <p:cNvSpPr>
            <a:spLocks noGrp="1"/>
          </p:cNvSpPr>
          <p:nvPr>
            <p:ph idx="1"/>
          </p:nvPr>
        </p:nvSpPr>
        <p:spPr/>
        <p:txBody>
          <a:bodyPr/>
          <a:lstStyle/>
          <a:p>
            <a:r>
              <a:rPr lang="en-US" b="1" dirty="0"/>
              <a:t>Abuse</a:t>
            </a:r>
            <a:r>
              <a:rPr lang="en-US" dirty="0"/>
              <a:t>- when someone brings injury, restriction, intimidation, punishment, mental suffering, sexual abuse, or exploitation to you.</a:t>
            </a:r>
          </a:p>
          <a:p>
            <a:r>
              <a:rPr lang="en-US" b="1" dirty="0"/>
              <a:t>Neglect</a:t>
            </a:r>
            <a:r>
              <a:rPr lang="en-US" dirty="0"/>
              <a:t>- means someone has failed to provide you with reasonable care such as food, clothing, shelter, medical care, personal hygiene, and protection from harm.</a:t>
            </a:r>
          </a:p>
          <a:p>
            <a:r>
              <a:rPr lang="en-US" b="1" dirty="0"/>
              <a:t>Exploitation</a:t>
            </a:r>
            <a:r>
              <a:rPr lang="en-US" dirty="0"/>
              <a:t>- is when someone deprives, defrauds or otherwise takes your money or personal property in an unfair way, against your will, or without your consent or knowledge for his or her own benefit</a:t>
            </a:r>
          </a:p>
          <a:p>
            <a:r>
              <a:rPr lang="en-US" b="1" dirty="0"/>
              <a:t>Other types of abuse</a:t>
            </a:r>
            <a:r>
              <a:rPr lang="en-US" dirty="0"/>
              <a:t>- </a:t>
            </a:r>
            <a:r>
              <a:rPr lang="en-US" b="1" dirty="0">
                <a:solidFill>
                  <a:srgbClr val="FF0000"/>
                </a:solidFill>
              </a:rPr>
              <a:t>Abuse can include intentional service interruption </a:t>
            </a:r>
            <a:r>
              <a:rPr lang="en-US" dirty="0"/>
              <a:t>and failure to provide medications as prescribed by your physician… if those actions place your health or welfare at risk.</a:t>
            </a:r>
          </a:p>
          <a:p>
            <a:pPr marL="0" indent="0">
              <a:buNone/>
            </a:pPr>
            <a:endParaRPr lang="en-US" dirty="0"/>
          </a:p>
        </p:txBody>
      </p:sp>
    </p:spTree>
    <p:extLst>
      <p:ext uri="{BB962C8B-B14F-4D97-AF65-F5344CB8AC3E}">
        <p14:creationId xmlns:p14="http://schemas.microsoft.com/office/powerpoint/2010/main" val="2262873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EA28-5048-483E-9AE8-1B26F91F1747}"/>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71F9AC60-B5A7-41C9-BAFB-F37FF14577C6}"/>
              </a:ext>
            </a:extLst>
          </p:cNvPr>
          <p:cNvSpPr>
            <a:spLocks noGrp="1"/>
          </p:cNvSpPr>
          <p:nvPr>
            <p:ph idx="1"/>
          </p:nvPr>
        </p:nvSpPr>
        <p:spPr/>
        <p:txBody>
          <a:bodyPr>
            <a:normAutofit fontScale="85000" lnSpcReduction="10000"/>
          </a:bodyPr>
          <a:lstStyle/>
          <a:p>
            <a:pPr marL="0" marR="0" fontAlgn="base">
              <a:lnSpc>
                <a:spcPts val="1500"/>
              </a:lnSpc>
              <a:spcBef>
                <a:spcPts val="0"/>
              </a:spcBef>
              <a:spcAft>
                <a:spcPts val="0"/>
              </a:spcAft>
            </a:pPr>
            <a:r>
              <a:rPr lang="en-US" sz="1800" dirty="0">
                <a:solidFill>
                  <a:srgbClr val="2E2E38"/>
                </a:solidFill>
                <a:effectLst/>
                <a:latin typeface="Lato" panose="020F0502020204030203" pitchFamily="34" charset="0"/>
                <a:ea typeface="Times New Roman" panose="02020603050405020304" pitchFamily="18" charset="0"/>
                <a:cs typeface="Times New Roman" panose="02020603050405020304" pitchFamily="18" charset="0"/>
              </a:rPr>
              <a:t>Home care fraud can include:</a:t>
            </a:r>
          </a:p>
          <a:p>
            <a:pPr marL="0" marR="0" fontAlgn="base">
              <a:lnSpc>
                <a:spcPts val="15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ts val="15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Insurance billing and benefits claim fraud</a:t>
            </a: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 billing for care, services, or supplies never received.</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Elderly and at-risk abuse</a:t>
            </a: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 typically committed by family members where medical care benefits and financial support are diverted away from the recipient and into the hands of unscrupulous individuals.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Compliance and regulatory fraud</a:t>
            </a: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 including enrolling individuals who were not in need of home care services in order to bill hospitals and Medicare/Medicaid for unneeded services. </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Fraudulent accounting</a:t>
            </a: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 including false billing, false tax claims, and many other forms of illegal accounting practices.</a:t>
            </a: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Fraud in background checks</a:t>
            </a: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 falsifying background checks of home care workers or failing to ensure adequate background checks were conducted in the first place. </a:t>
            </a:r>
            <a:endParaRPr lang="en-US" dirty="0"/>
          </a:p>
        </p:txBody>
      </p:sp>
    </p:spTree>
    <p:extLst>
      <p:ext uri="{BB962C8B-B14F-4D97-AF65-F5344CB8AC3E}">
        <p14:creationId xmlns:p14="http://schemas.microsoft.com/office/powerpoint/2010/main" val="426993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C8D1A-8EC6-4B6C-AE93-2A319C851E66}"/>
              </a:ext>
            </a:extLst>
          </p:cNvPr>
          <p:cNvSpPr>
            <a:spLocks noGrp="1"/>
          </p:cNvSpPr>
          <p:nvPr>
            <p:ph type="title"/>
          </p:nvPr>
        </p:nvSpPr>
        <p:spPr/>
        <p:txBody>
          <a:bodyPr/>
          <a:lstStyle/>
          <a:p>
            <a:r>
              <a:rPr lang="en-US" dirty="0"/>
              <a:t>Preventing Fraud</a:t>
            </a:r>
          </a:p>
        </p:txBody>
      </p:sp>
      <p:sp>
        <p:nvSpPr>
          <p:cNvPr id="3" name="Content Placeholder 2">
            <a:extLst>
              <a:ext uri="{FF2B5EF4-FFF2-40B4-BE49-F238E27FC236}">
                <a16:creationId xmlns:a16="http://schemas.microsoft.com/office/drawing/2014/main" id="{3CC3886E-40B8-4F23-9D7E-9CB01EE56730}"/>
              </a:ext>
            </a:extLst>
          </p:cNvPr>
          <p:cNvSpPr>
            <a:spLocks noGrp="1"/>
          </p:cNvSpPr>
          <p:nvPr>
            <p:ph idx="1"/>
          </p:nvPr>
        </p:nvSpPr>
        <p:spPr/>
        <p:txBody>
          <a:bodyPr>
            <a:normAutofit lnSpcReduction="10000"/>
          </a:bodyPr>
          <a:lstStyle/>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Training programs to help staff members identify potentially hostile or dangerous situations and individuals.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So-called “windshield surveys”, where caregivers assess a neighborhood or residence by recording what is observed in the area.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Reviewing crime reports for a given service area.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Ensuring adequate communication between caregivers and staffing agencies or law enforcement personnel, employing radio and cellphone equipment to help caregivers seek help when needed.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Assessing individual households for safety, including physical hazards, prior to enrolling patients for home health care services.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07000"/>
              </a:lnSpc>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Instructing caregivers to leave residences or situations where they feel unsafe.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Implementing zero-tolerance policies for any instance of workplace violence, and clearly conveying those policies to clients</a:t>
            </a:r>
            <a:endParaRPr lang="en-US" dirty="0"/>
          </a:p>
        </p:txBody>
      </p:sp>
    </p:spTree>
    <p:extLst>
      <p:ext uri="{BB962C8B-B14F-4D97-AF65-F5344CB8AC3E}">
        <p14:creationId xmlns:p14="http://schemas.microsoft.com/office/powerpoint/2010/main" val="18054810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384</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Lato</vt:lpstr>
      <vt:lpstr>Symbol</vt:lpstr>
      <vt:lpstr>Trebuchet MS</vt:lpstr>
      <vt:lpstr>Wingdings 3</vt:lpstr>
      <vt:lpstr>Facet</vt:lpstr>
      <vt:lpstr>Prevention of Fraud and Financial Abuse &amp; Exploitation</vt:lpstr>
      <vt:lpstr>Definitions</vt:lpstr>
      <vt:lpstr>Examples</vt:lpstr>
      <vt:lpstr>Preventing Fraud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of Fraud and Financial Abuse &amp; Exploitation</dc:title>
  <dc:creator>Amplified Home Health LLC</dc:creator>
  <cp:lastModifiedBy>Amplified Home Health LLC</cp:lastModifiedBy>
  <cp:revision>1</cp:revision>
  <dcterms:created xsi:type="dcterms:W3CDTF">2022-04-01T16:11:51Z</dcterms:created>
  <dcterms:modified xsi:type="dcterms:W3CDTF">2022-04-01T16:29:25Z</dcterms:modified>
</cp:coreProperties>
</file>