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sldIdLst>
    <p:sldId id="256" r:id="rId2"/>
    <p:sldId id="257" r:id="rId3"/>
    <p:sldId id="258" r:id="rId4"/>
    <p:sldId id="261"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94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plified Home Health LLC" userId="6b50f83194f4ee81" providerId="LiveId" clId="{499C71D6-E0D1-4B13-AD7C-50151B9D6698}"/>
    <pc:docChg chg="addSld modSld">
      <pc:chgData name="Amplified Home Health LLC" userId="6b50f83194f4ee81" providerId="LiveId" clId="{499C71D6-E0D1-4B13-AD7C-50151B9D6698}" dt="2022-04-01T16:32:03.748" v="22" actId="20577"/>
      <pc:docMkLst>
        <pc:docMk/>
      </pc:docMkLst>
      <pc:sldChg chg="modSp new mod">
        <pc:chgData name="Amplified Home Health LLC" userId="6b50f83194f4ee81" providerId="LiveId" clId="{499C71D6-E0D1-4B13-AD7C-50151B9D6698}" dt="2022-04-01T16:32:03.748" v="22" actId="20577"/>
        <pc:sldMkLst>
          <pc:docMk/>
          <pc:sldMk cId="672597683" sldId="256"/>
        </pc:sldMkLst>
        <pc:spChg chg="mod">
          <ac:chgData name="Amplified Home Health LLC" userId="6b50f83194f4ee81" providerId="LiveId" clId="{499C71D6-E0D1-4B13-AD7C-50151B9D6698}" dt="2022-04-01T16:32:03.748" v="22" actId="20577"/>
          <ac:spMkLst>
            <pc:docMk/>
            <pc:sldMk cId="672597683" sldId="256"/>
            <ac:spMk id="2" creationId="{EC4A0902-777F-4B5E-8F90-9BEF5A77F6AA}"/>
          </ac:spMkLst>
        </pc:spChg>
        <pc:spChg chg="mod">
          <ac:chgData name="Amplified Home Health LLC" userId="6b50f83194f4ee81" providerId="LiveId" clId="{499C71D6-E0D1-4B13-AD7C-50151B9D6698}" dt="2022-04-01T16:31:37.580" v="8"/>
          <ac:spMkLst>
            <pc:docMk/>
            <pc:sldMk cId="672597683" sldId="256"/>
            <ac:spMk id="3" creationId="{681BD718-BA34-4211-9C6D-9262ED3181EE}"/>
          </ac:spMkLst>
        </pc:spChg>
      </pc:sldChg>
      <pc:sldChg chg="modSp new">
        <pc:chgData name="Amplified Home Health LLC" userId="6b50f83194f4ee81" providerId="LiveId" clId="{499C71D6-E0D1-4B13-AD7C-50151B9D6698}" dt="2022-04-01T16:31:37.580" v="8"/>
        <pc:sldMkLst>
          <pc:docMk/>
          <pc:sldMk cId="1865982641" sldId="257"/>
        </pc:sldMkLst>
        <pc:spChg chg="mod">
          <ac:chgData name="Amplified Home Health LLC" userId="6b50f83194f4ee81" providerId="LiveId" clId="{499C71D6-E0D1-4B13-AD7C-50151B9D6698}" dt="2022-04-01T16:31:37.580" v="8"/>
          <ac:spMkLst>
            <pc:docMk/>
            <pc:sldMk cId="1865982641" sldId="257"/>
            <ac:spMk id="2" creationId="{038C10BE-4DC7-455E-849A-02A6878FF0B9}"/>
          </ac:spMkLst>
        </pc:spChg>
        <pc:spChg chg="mod">
          <ac:chgData name="Amplified Home Health LLC" userId="6b50f83194f4ee81" providerId="LiveId" clId="{499C71D6-E0D1-4B13-AD7C-50151B9D6698}" dt="2022-04-01T16:31:37.580" v="8"/>
          <ac:spMkLst>
            <pc:docMk/>
            <pc:sldMk cId="1865982641" sldId="257"/>
            <ac:spMk id="3" creationId="{8ADA806C-1A2E-43C9-BF99-ABA9B5DE131B}"/>
          </ac:spMkLst>
        </pc:spChg>
      </pc:sldChg>
    </pc:docChg>
  </pc:docChgLst>
  <pc:docChgLst>
    <pc:chgData name="Amplified Home Health LLC" userId="6b50f83194f4ee81" providerId="LiveId" clId="{E383B612-4ED1-4C9C-9856-FEFF34614E03}"/>
    <pc:docChg chg="custSel addSld modSld">
      <pc:chgData name="Amplified Home Health LLC" userId="6b50f83194f4ee81" providerId="LiveId" clId="{E383B612-4ED1-4C9C-9856-FEFF34614E03}" dt="2022-04-06T15:47:39.997" v="111" actId="20577"/>
      <pc:docMkLst>
        <pc:docMk/>
      </pc:docMkLst>
      <pc:sldChg chg="modSp mod">
        <pc:chgData name="Amplified Home Health LLC" userId="6b50f83194f4ee81" providerId="LiveId" clId="{E383B612-4ED1-4C9C-9856-FEFF34614E03}" dt="2022-04-06T15:46:43.724" v="56" actId="20577"/>
        <pc:sldMkLst>
          <pc:docMk/>
          <pc:sldMk cId="1865982641" sldId="257"/>
        </pc:sldMkLst>
        <pc:spChg chg="mod">
          <ac:chgData name="Amplified Home Health LLC" userId="6b50f83194f4ee81" providerId="LiveId" clId="{E383B612-4ED1-4C9C-9856-FEFF34614E03}" dt="2022-04-06T15:46:43.724" v="56" actId="20577"/>
          <ac:spMkLst>
            <pc:docMk/>
            <pc:sldMk cId="1865982641" sldId="257"/>
            <ac:spMk id="3" creationId="{8ADA806C-1A2E-43C9-BF99-ABA9B5DE131B}"/>
          </ac:spMkLst>
        </pc:spChg>
      </pc:sldChg>
      <pc:sldChg chg="modSp new mod">
        <pc:chgData name="Amplified Home Health LLC" userId="6b50f83194f4ee81" providerId="LiveId" clId="{E383B612-4ED1-4C9C-9856-FEFF34614E03}" dt="2022-04-06T15:46:51.670" v="62" actId="20577"/>
        <pc:sldMkLst>
          <pc:docMk/>
          <pc:sldMk cId="824991953" sldId="258"/>
        </pc:sldMkLst>
        <pc:spChg chg="mod">
          <ac:chgData name="Amplified Home Health LLC" userId="6b50f83194f4ee81" providerId="LiveId" clId="{E383B612-4ED1-4C9C-9856-FEFF34614E03}" dt="2022-04-06T15:46:51.670" v="62" actId="20577"/>
          <ac:spMkLst>
            <pc:docMk/>
            <pc:sldMk cId="824991953" sldId="258"/>
            <ac:spMk id="3" creationId="{000F101D-29AD-4035-B435-FF97AA28309F}"/>
          </ac:spMkLst>
        </pc:spChg>
      </pc:sldChg>
      <pc:sldChg chg="modSp new mod">
        <pc:chgData name="Amplified Home Health LLC" userId="6b50f83194f4ee81" providerId="LiveId" clId="{E383B612-4ED1-4C9C-9856-FEFF34614E03}" dt="2022-04-06T15:47:39.997" v="111" actId="20577"/>
        <pc:sldMkLst>
          <pc:docMk/>
          <pc:sldMk cId="1347177917" sldId="259"/>
        </pc:sldMkLst>
        <pc:spChg chg="mod">
          <ac:chgData name="Amplified Home Health LLC" userId="6b50f83194f4ee81" providerId="LiveId" clId="{E383B612-4ED1-4C9C-9856-FEFF34614E03}" dt="2022-04-06T15:47:39.997" v="111" actId="20577"/>
          <ac:spMkLst>
            <pc:docMk/>
            <pc:sldMk cId="1347177917" sldId="259"/>
            <ac:spMk id="3" creationId="{0CE27BF4-C00E-4EE2-A34C-A025B4909E19}"/>
          </ac:spMkLst>
        </pc:spChg>
      </pc:sldChg>
      <pc:sldChg chg="modSp new mod">
        <pc:chgData name="Amplified Home Health LLC" userId="6b50f83194f4ee81" providerId="LiveId" clId="{E383B612-4ED1-4C9C-9856-FEFF34614E03}" dt="2022-04-06T15:43:57.234" v="19" actId="27636"/>
        <pc:sldMkLst>
          <pc:docMk/>
          <pc:sldMk cId="715284805" sldId="260"/>
        </pc:sldMkLst>
        <pc:spChg chg="mod">
          <ac:chgData name="Amplified Home Health LLC" userId="6b50f83194f4ee81" providerId="LiveId" clId="{E383B612-4ED1-4C9C-9856-FEFF34614E03}" dt="2022-04-06T15:43:57.234" v="19" actId="27636"/>
          <ac:spMkLst>
            <pc:docMk/>
            <pc:sldMk cId="715284805" sldId="260"/>
            <ac:spMk id="3" creationId="{260D7475-C571-4D40-A5C6-B1244EFD6AAD}"/>
          </ac:spMkLst>
        </pc:spChg>
      </pc:sldChg>
      <pc:sldChg chg="modSp new mod">
        <pc:chgData name="Amplified Home Health LLC" userId="6b50f83194f4ee81" providerId="LiveId" clId="{E383B612-4ED1-4C9C-9856-FEFF34614E03}" dt="2022-04-06T15:47:17.102" v="87" actId="20577"/>
        <pc:sldMkLst>
          <pc:docMk/>
          <pc:sldMk cId="3411599022" sldId="261"/>
        </pc:sldMkLst>
        <pc:spChg chg="mod">
          <ac:chgData name="Amplified Home Health LLC" userId="6b50f83194f4ee81" providerId="LiveId" clId="{E383B612-4ED1-4C9C-9856-FEFF34614E03}" dt="2022-04-06T15:47:17.102" v="87" actId="20577"/>
          <ac:spMkLst>
            <pc:docMk/>
            <pc:sldMk cId="3411599022" sldId="261"/>
            <ac:spMk id="3" creationId="{EE61920C-8D20-4B21-AFDF-003B35055BB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03D687F-91AA-4ED0-B7D0-16C3531664F8}"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C75B2-86E8-45FE-ABB4-828B0DEC9B1A}" type="slidenum">
              <a:rPr lang="en-US" smtClean="0"/>
              <a:t>‹#›</a:t>
            </a:fld>
            <a:endParaRPr lang="en-US"/>
          </a:p>
        </p:txBody>
      </p:sp>
    </p:spTree>
    <p:extLst>
      <p:ext uri="{BB962C8B-B14F-4D97-AF65-F5344CB8AC3E}">
        <p14:creationId xmlns:p14="http://schemas.microsoft.com/office/powerpoint/2010/main" val="198798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3D687F-91AA-4ED0-B7D0-16C3531664F8}"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C75B2-86E8-45FE-ABB4-828B0DEC9B1A}" type="slidenum">
              <a:rPr lang="en-US" smtClean="0"/>
              <a:t>‹#›</a:t>
            </a:fld>
            <a:endParaRPr lang="en-US"/>
          </a:p>
        </p:txBody>
      </p:sp>
    </p:spTree>
    <p:extLst>
      <p:ext uri="{BB962C8B-B14F-4D97-AF65-F5344CB8AC3E}">
        <p14:creationId xmlns:p14="http://schemas.microsoft.com/office/powerpoint/2010/main" val="1312078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3D687F-91AA-4ED0-B7D0-16C3531664F8}"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C75B2-86E8-45FE-ABB4-828B0DEC9B1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5498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3D687F-91AA-4ED0-B7D0-16C3531664F8}"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C75B2-86E8-45FE-ABB4-828B0DEC9B1A}" type="slidenum">
              <a:rPr lang="en-US" smtClean="0"/>
              <a:t>‹#›</a:t>
            </a:fld>
            <a:endParaRPr lang="en-US"/>
          </a:p>
        </p:txBody>
      </p:sp>
    </p:spTree>
    <p:extLst>
      <p:ext uri="{BB962C8B-B14F-4D97-AF65-F5344CB8AC3E}">
        <p14:creationId xmlns:p14="http://schemas.microsoft.com/office/powerpoint/2010/main" val="2858622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3D687F-91AA-4ED0-B7D0-16C3531664F8}"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C75B2-86E8-45FE-ABB4-828B0DEC9B1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025218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3D687F-91AA-4ED0-B7D0-16C3531664F8}"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C75B2-86E8-45FE-ABB4-828B0DEC9B1A}" type="slidenum">
              <a:rPr lang="en-US" smtClean="0"/>
              <a:t>‹#›</a:t>
            </a:fld>
            <a:endParaRPr lang="en-US"/>
          </a:p>
        </p:txBody>
      </p:sp>
    </p:spTree>
    <p:extLst>
      <p:ext uri="{BB962C8B-B14F-4D97-AF65-F5344CB8AC3E}">
        <p14:creationId xmlns:p14="http://schemas.microsoft.com/office/powerpoint/2010/main" val="28877374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3D687F-91AA-4ED0-B7D0-16C3531664F8}"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C75B2-86E8-45FE-ABB4-828B0DEC9B1A}" type="slidenum">
              <a:rPr lang="en-US" smtClean="0"/>
              <a:t>‹#›</a:t>
            </a:fld>
            <a:endParaRPr lang="en-US"/>
          </a:p>
        </p:txBody>
      </p:sp>
    </p:spTree>
    <p:extLst>
      <p:ext uri="{BB962C8B-B14F-4D97-AF65-F5344CB8AC3E}">
        <p14:creationId xmlns:p14="http://schemas.microsoft.com/office/powerpoint/2010/main" val="36989116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3D687F-91AA-4ED0-B7D0-16C3531664F8}"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C75B2-86E8-45FE-ABB4-828B0DEC9B1A}" type="slidenum">
              <a:rPr lang="en-US" smtClean="0"/>
              <a:t>‹#›</a:t>
            </a:fld>
            <a:endParaRPr lang="en-US"/>
          </a:p>
        </p:txBody>
      </p:sp>
    </p:spTree>
    <p:extLst>
      <p:ext uri="{BB962C8B-B14F-4D97-AF65-F5344CB8AC3E}">
        <p14:creationId xmlns:p14="http://schemas.microsoft.com/office/powerpoint/2010/main" val="1841321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3D687F-91AA-4ED0-B7D0-16C3531664F8}"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C75B2-86E8-45FE-ABB4-828B0DEC9B1A}" type="slidenum">
              <a:rPr lang="en-US" smtClean="0"/>
              <a:t>‹#›</a:t>
            </a:fld>
            <a:endParaRPr lang="en-US"/>
          </a:p>
        </p:txBody>
      </p:sp>
    </p:spTree>
    <p:extLst>
      <p:ext uri="{BB962C8B-B14F-4D97-AF65-F5344CB8AC3E}">
        <p14:creationId xmlns:p14="http://schemas.microsoft.com/office/powerpoint/2010/main" val="831972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3D687F-91AA-4ED0-B7D0-16C3531664F8}"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C75B2-86E8-45FE-ABB4-828B0DEC9B1A}" type="slidenum">
              <a:rPr lang="en-US" smtClean="0"/>
              <a:t>‹#›</a:t>
            </a:fld>
            <a:endParaRPr lang="en-US"/>
          </a:p>
        </p:txBody>
      </p:sp>
    </p:spTree>
    <p:extLst>
      <p:ext uri="{BB962C8B-B14F-4D97-AF65-F5344CB8AC3E}">
        <p14:creationId xmlns:p14="http://schemas.microsoft.com/office/powerpoint/2010/main" val="3561727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3D687F-91AA-4ED0-B7D0-16C3531664F8}" type="datetimeFigureOut">
              <a:rPr lang="en-US" smtClean="0"/>
              <a:t>4/6/2022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C75B2-86E8-45FE-ABB4-828B0DEC9B1A}" type="slidenum">
              <a:rPr lang="en-US" smtClean="0"/>
              <a:t>‹#›</a:t>
            </a:fld>
            <a:endParaRPr lang="en-US"/>
          </a:p>
        </p:txBody>
      </p:sp>
    </p:spTree>
    <p:extLst>
      <p:ext uri="{BB962C8B-B14F-4D97-AF65-F5344CB8AC3E}">
        <p14:creationId xmlns:p14="http://schemas.microsoft.com/office/powerpoint/2010/main" val="2869288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3D687F-91AA-4ED0-B7D0-16C3531664F8}" type="datetimeFigureOut">
              <a:rPr lang="en-US" smtClean="0"/>
              <a:t>4/6/2022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CC75B2-86E8-45FE-ABB4-828B0DEC9B1A}" type="slidenum">
              <a:rPr lang="en-US" smtClean="0"/>
              <a:t>‹#›</a:t>
            </a:fld>
            <a:endParaRPr lang="en-US"/>
          </a:p>
        </p:txBody>
      </p:sp>
    </p:spTree>
    <p:extLst>
      <p:ext uri="{BB962C8B-B14F-4D97-AF65-F5344CB8AC3E}">
        <p14:creationId xmlns:p14="http://schemas.microsoft.com/office/powerpoint/2010/main" val="19522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3D687F-91AA-4ED0-B7D0-16C3531664F8}" type="datetimeFigureOut">
              <a:rPr lang="en-US" smtClean="0"/>
              <a:t>4/6/2022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CC75B2-86E8-45FE-ABB4-828B0DEC9B1A}" type="slidenum">
              <a:rPr lang="en-US" smtClean="0"/>
              <a:t>‹#›</a:t>
            </a:fld>
            <a:endParaRPr lang="en-US"/>
          </a:p>
        </p:txBody>
      </p:sp>
    </p:spTree>
    <p:extLst>
      <p:ext uri="{BB962C8B-B14F-4D97-AF65-F5344CB8AC3E}">
        <p14:creationId xmlns:p14="http://schemas.microsoft.com/office/powerpoint/2010/main" val="939163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3D687F-91AA-4ED0-B7D0-16C3531664F8}" type="datetimeFigureOut">
              <a:rPr lang="en-US" smtClean="0"/>
              <a:t>4/6/2022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CC75B2-86E8-45FE-ABB4-828B0DEC9B1A}" type="slidenum">
              <a:rPr lang="en-US" smtClean="0"/>
              <a:t>‹#›</a:t>
            </a:fld>
            <a:endParaRPr lang="en-US"/>
          </a:p>
        </p:txBody>
      </p:sp>
    </p:spTree>
    <p:extLst>
      <p:ext uri="{BB962C8B-B14F-4D97-AF65-F5344CB8AC3E}">
        <p14:creationId xmlns:p14="http://schemas.microsoft.com/office/powerpoint/2010/main" val="2866645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3D687F-91AA-4ED0-B7D0-16C3531664F8}" type="datetimeFigureOut">
              <a:rPr lang="en-US" smtClean="0"/>
              <a:t>4/6/2022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C75B2-86E8-45FE-ABB4-828B0DEC9B1A}" type="slidenum">
              <a:rPr lang="en-US" smtClean="0"/>
              <a:t>‹#›</a:t>
            </a:fld>
            <a:endParaRPr lang="en-US"/>
          </a:p>
        </p:txBody>
      </p:sp>
    </p:spTree>
    <p:extLst>
      <p:ext uri="{BB962C8B-B14F-4D97-AF65-F5344CB8AC3E}">
        <p14:creationId xmlns:p14="http://schemas.microsoft.com/office/powerpoint/2010/main" val="526593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3D687F-91AA-4ED0-B7D0-16C3531664F8}" type="datetimeFigureOut">
              <a:rPr lang="en-US" smtClean="0"/>
              <a:t>4/6/2022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C75B2-86E8-45FE-ABB4-828B0DEC9B1A}" type="slidenum">
              <a:rPr lang="en-US" smtClean="0"/>
              <a:t>‹#›</a:t>
            </a:fld>
            <a:endParaRPr lang="en-US"/>
          </a:p>
        </p:txBody>
      </p:sp>
    </p:spTree>
    <p:extLst>
      <p:ext uri="{BB962C8B-B14F-4D97-AF65-F5344CB8AC3E}">
        <p14:creationId xmlns:p14="http://schemas.microsoft.com/office/powerpoint/2010/main" val="3265876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03D687F-91AA-4ED0-B7D0-16C3531664F8}" type="datetimeFigureOut">
              <a:rPr lang="en-US" smtClean="0"/>
              <a:t>4/6/2022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8CC75B2-86E8-45FE-ABB4-828B0DEC9B1A}" type="slidenum">
              <a:rPr lang="en-US" smtClean="0"/>
              <a:t>‹#›</a:t>
            </a:fld>
            <a:endParaRPr lang="en-US"/>
          </a:p>
        </p:txBody>
      </p:sp>
    </p:spTree>
    <p:extLst>
      <p:ext uri="{BB962C8B-B14F-4D97-AF65-F5344CB8AC3E}">
        <p14:creationId xmlns:p14="http://schemas.microsoft.com/office/powerpoint/2010/main" val="2896126861"/>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A0902-777F-4B5E-8F90-9BEF5A77F6AA}"/>
              </a:ext>
            </a:extLst>
          </p:cNvPr>
          <p:cNvSpPr>
            <a:spLocks noGrp="1"/>
          </p:cNvSpPr>
          <p:nvPr>
            <p:ph type="ctrTitle"/>
          </p:nvPr>
        </p:nvSpPr>
        <p:spPr/>
        <p:txBody>
          <a:bodyPr/>
          <a:lstStyle/>
          <a:p>
            <a:r>
              <a:rPr lang="en-US" dirty="0"/>
              <a:t>Patient Rights</a:t>
            </a:r>
          </a:p>
        </p:txBody>
      </p:sp>
      <p:sp>
        <p:nvSpPr>
          <p:cNvPr id="3" name="Subtitle 2">
            <a:extLst>
              <a:ext uri="{FF2B5EF4-FFF2-40B4-BE49-F238E27FC236}">
                <a16:creationId xmlns:a16="http://schemas.microsoft.com/office/drawing/2014/main" id="{681BD718-BA34-4211-9C6D-9262ED3181E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72597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C10BE-4DC7-455E-849A-02A6878FF0B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ADA806C-1A2E-43C9-BF99-ABA9B5DE131B}"/>
              </a:ext>
            </a:extLst>
          </p:cNvPr>
          <p:cNvSpPr>
            <a:spLocks noGrp="1"/>
          </p:cNvSpPr>
          <p:nvPr>
            <p:ph idx="1"/>
          </p:nvPr>
        </p:nvSpPr>
        <p:spPr/>
        <p:txBody>
          <a:bodyPr>
            <a:normAutofit fontScale="92500" lnSpcReduction="10000"/>
          </a:bodyPr>
          <a:lstStyle/>
          <a:p>
            <a:r>
              <a:rPr lang="en-US" dirty="0"/>
              <a:t>Consumer Bill of Rights Policy</a:t>
            </a:r>
          </a:p>
          <a:p>
            <a:r>
              <a:rPr lang="en-US" dirty="0"/>
              <a:t>As a customer/designated family member, you have the right to:</a:t>
            </a:r>
          </a:p>
          <a:p>
            <a:r>
              <a:rPr lang="en-US" dirty="0"/>
              <a:t> A listing of the services offered by AHHC Home Support Services and those being provided;</a:t>
            </a:r>
          </a:p>
          <a:p>
            <a:r>
              <a:rPr lang="en-US" dirty="0"/>
              <a:t>The name of the individual supervising the care and manner in which the Consumer may be contacted;</a:t>
            </a:r>
          </a:p>
          <a:p>
            <a:r>
              <a:rPr lang="en-US" dirty="0"/>
              <a:t> A description of the process for submitting and addressing complaints;</a:t>
            </a:r>
          </a:p>
          <a:p>
            <a:r>
              <a:rPr lang="en-US" dirty="0"/>
              <a:t> The Department's complaint Hot Line (1-866-826-3644);</a:t>
            </a:r>
          </a:p>
          <a:p>
            <a:r>
              <a:rPr lang="en-US" dirty="0"/>
              <a:t> Department of Health Licensure and Compliance - Licensure Question (1-717-783-1379);</a:t>
            </a:r>
          </a:p>
          <a:p>
            <a:r>
              <a:rPr lang="en-US" dirty="0"/>
              <a:t>Submit complaints without retaliation and to have the complaint addressed by the AHHC ’s Administrator</a:t>
            </a:r>
          </a:p>
        </p:txBody>
      </p:sp>
    </p:spTree>
    <p:extLst>
      <p:ext uri="{BB962C8B-B14F-4D97-AF65-F5344CB8AC3E}">
        <p14:creationId xmlns:p14="http://schemas.microsoft.com/office/powerpoint/2010/main" val="1865982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8E95C-4A11-4110-92A8-B0419CB68FE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00F101D-29AD-4035-B435-FF97AA28309F}"/>
              </a:ext>
            </a:extLst>
          </p:cNvPr>
          <p:cNvSpPr>
            <a:spLocks noGrp="1"/>
          </p:cNvSpPr>
          <p:nvPr>
            <p:ph idx="1"/>
          </p:nvPr>
        </p:nvSpPr>
        <p:spPr>
          <a:xfrm>
            <a:off x="677334" y="2160589"/>
            <a:ext cx="6933288" cy="3880773"/>
          </a:xfrm>
        </p:spPr>
        <p:txBody>
          <a:bodyPr>
            <a:noAutofit/>
          </a:bodyPr>
          <a:lstStyle/>
          <a:p>
            <a:endParaRPr lang="en-US" sz="1400" dirty="0"/>
          </a:p>
          <a:p>
            <a:r>
              <a:rPr lang="en-US" sz="1400" dirty="0"/>
              <a:t> A statement advising the Consumer/designated family member of the right to ongoing participation in the development of the plan of care;</a:t>
            </a:r>
          </a:p>
          <a:p>
            <a:r>
              <a:rPr lang="en-US" sz="1400" dirty="0"/>
              <a:t> A statement providing that the Consumer /designated family member is entitled to information regarding access to the department’s listing of providers and to select any licensee to provide care, subject to the individual’s reimbursement mechanism or other relevant contractual obligations;</a:t>
            </a:r>
          </a:p>
          <a:p>
            <a:r>
              <a:rPr lang="en-US" sz="1400" dirty="0"/>
              <a:t> Be treated with courtesy, respect, privacy, and freedom from abuse and discrimination;</a:t>
            </a:r>
          </a:p>
          <a:p>
            <a:endParaRPr lang="en-US" sz="1400" dirty="0"/>
          </a:p>
          <a:p>
            <a:endParaRPr lang="en-US" sz="1400" dirty="0"/>
          </a:p>
        </p:txBody>
      </p:sp>
    </p:spTree>
    <p:extLst>
      <p:ext uri="{BB962C8B-B14F-4D97-AF65-F5344CB8AC3E}">
        <p14:creationId xmlns:p14="http://schemas.microsoft.com/office/powerpoint/2010/main" val="824991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D1109-6DD5-4ACF-9941-F33B50B917E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61920C-8D20-4B21-AFDF-003B35055BBB}"/>
              </a:ext>
            </a:extLst>
          </p:cNvPr>
          <p:cNvSpPr>
            <a:spLocks noGrp="1"/>
          </p:cNvSpPr>
          <p:nvPr>
            <p:ph idx="1"/>
          </p:nvPr>
        </p:nvSpPr>
        <p:spPr/>
        <p:txBody>
          <a:bodyPr>
            <a:normAutofit fontScale="70000" lnSpcReduction="20000"/>
          </a:bodyPr>
          <a:lstStyle/>
          <a:p>
            <a:r>
              <a:rPr lang="en-US" sz="1800" dirty="0"/>
              <a:t> AHHC offers equal service to all Consumers, without regard to their race, national origin, ancestry,</a:t>
            </a:r>
          </a:p>
          <a:p>
            <a:r>
              <a:rPr lang="en-US" sz="1800" dirty="0"/>
              <a:t>age, color, sex, marital status, religious belief, veteran status, handicap, or disability;</a:t>
            </a:r>
          </a:p>
          <a:p>
            <a:r>
              <a:rPr lang="en-US" sz="1800" dirty="0"/>
              <a:t> Refuse treatment or services;</a:t>
            </a:r>
          </a:p>
          <a:p>
            <a:r>
              <a:rPr lang="en-US" sz="1800" dirty="0"/>
              <a:t>The right to reasonable advance notice of changes in services or charges, including at least ten days’</a:t>
            </a:r>
          </a:p>
          <a:p>
            <a:r>
              <a:rPr lang="en-US" sz="1800" dirty="0"/>
              <a:t>advance written notice of the termination of a service;</a:t>
            </a:r>
          </a:p>
          <a:p>
            <a:r>
              <a:rPr lang="en-US" sz="1800" dirty="0"/>
              <a:t> Have an un-biased, confidential review process;</a:t>
            </a:r>
          </a:p>
          <a:p>
            <a:r>
              <a:rPr lang="en-US" sz="1800" dirty="0"/>
              <a:t> Have the right to have an advocate present during any interview questioning;</a:t>
            </a:r>
          </a:p>
          <a:p>
            <a:r>
              <a:rPr lang="en-US" sz="1800" dirty="0"/>
              <a:t> Have family members, service providers and others connected with the Consumer can report incidents</a:t>
            </a:r>
          </a:p>
          <a:p>
            <a:r>
              <a:rPr lang="en-US" sz="1800" dirty="0"/>
              <a:t>to OLTL;</a:t>
            </a:r>
          </a:p>
          <a:p>
            <a:r>
              <a:rPr lang="en-US" sz="1800" dirty="0"/>
              <a:t> Have their representatives notify their service providers or OLTL regarding any observed, alleged</a:t>
            </a:r>
          </a:p>
          <a:p>
            <a:r>
              <a:rPr lang="en-US" sz="1800" dirty="0"/>
              <a:t>incident.</a:t>
            </a:r>
          </a:p>
          <a:p>
            <a:r>
              <a:rPr lang="en-US" sz="1800" dirty="0"/>
              <a:t> Consumer are prohibited from engaging in sexual harassment or sexual contact with a Direct Care</a:t>
            </a:r>
          </a:p>
          <a:p>
            <a:r>
              <a:rPr lang="en-US" sz="1800" dirty="0"/>
              <a:t>Worker.</a:t>
            </a:r>
          </a:p>
          <a:p>
            <a:endParaRPr lang="en-US" dirty="0"/>
          </a:p>
        </p:txBody>
      </p:sp>
    </p:spTree>
    <p:extLst>
      <p:ext uri="{BB962C8B-B14F-4D97-AF65-F5344CB8AC3E}">
        <p14:creationId xmlns:p14="http://schemas.microsoft.com/office/powerpoint/2010/main" val="3411599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63538-6870-4420-86FA-8B487DAEC9C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E27BF4-C00E-4EE2-A34C-A025B4909E19}"/>
              </a:ext>
            </a:extLst>
          </p:cNvPr>
          <p:cNvSpPr>
            <a:spLocks noGrp="1"/>
          </p:cNvSpPr>
          <p:nvPr>
            <p:ph idx="1"/>
          </p:nvPr>
        </p:nvSpPr>
        <p:spPr/>
        <p:txBody>
          <a:bodyPr>
            <a:normAutofit fontScale="70000" lnSpcReduction="20000"/>
          </a:bodyPr>
          <a:lstStyle/>
          <a:p>
            <a:r>
              <a:rPr lang="en-US" dirty="0"/>
              <a:t> Have property treated with respect;</a:t>
            </a:r>
          </a:p>
          <a:p>
            <a:r>
              <a:rPr lang="en-US" dirty="0"/>
              <a:t> AHHC direct care worker is prohibited from use of restraints or seclusion;</a:t>
            </a:r>
          </a:p>
          <a:p>
            <a:r>
              <a:rPr lang="en-US" dirty="0"/>
              <a:t> Privacy of personal information and confidentiality of health care records;</a:t>
            </a:r>
          </a:p>
          <a:p>
            <a:r>
              <a:rPr lang="en-US" dirty="0"/>
              <a:t> Be cared for by properly trained personnel, contractors and volunteers with coordination of services;</a:t>
            </a:r>
          </a:p>
          <a:p>
            <a:r>
              <a:rPr lang="en-US" dirty="0"/>
              <a:t> A fully itemized billing statement upon request, including the date of each service and the charge;</a:t>
            </a:r>
          </a:p>
          <a:p>
            <a:r>
              <a:rPr lang="en-US" dirty="0"/>
              <a:t>Licensees providing services through a managed care plan are not required to provide itemized billing</a:t>
            </a:r>
          </a:p>
          <a:p>
            <a:r>
              <a:rPr lang="en-US" dirty="0"/>
              <a:t>statements and AHHC is prohibited from allowing a Consumer /designated family member to endorse</a:t>
            </a:r>
          </a:p>
          <a:p>
            <a:r>
              <a:rPr lang="en-US" dirty="0"/>
              <a:t>a check over to our home care agency;</a:t>
            </a:r>
          </a:p>
          <a:p>
            <a:r>
              <a:rPr lang="en-US" dirty="0"/>
              <a:t> Be informed about advanced directives and the licensee’s responsibility to implement them;</a:t>
            </a:r>
          </a:p>
          <a:p>
            <a:r>
              <a:rPr lang="en-US" dirty="0"/>
              <a:t> An in-home services licensee must ensure that the rights under this section are implemented and</a:t>
            </a:r>
          </a:p>
          <a:p>
            <a:r>
              <a:rPr lang="en-US" dirty="0"/>
              <a:t>updated as appropriate;</a:t>
            </a:r>
          </a:p>
          <a:p>
            <a:r>
              <a:rPr lang="en-US" dirty="0"/>
              <a:t> AHHC is prohibited from assuming power of attorney or guardianship over a Consumer utilizing our</a:t>
            </a:r>
          </a:p>
          <a:p>
            <a:r>
              <a:rPr lang="en-US" dirty="0"/>
              <a:t>services;</a:t>
            </a:r>
          </a:p>
          <a:p>
            <a:endParaRPr lang="en-US" dirty="0"/>
          </a:p>
        </p:txBody>
      </p:sp>
    </p:spTree>
    <p:extLst>
      <p:ext uri="{BB962C8B-B14F-4D97-AF65-F5344CB8AC3E}">
        <p14:creationId xmlns:p14="http://schemas.microsoft.com/office/powerpoint/2010/main" val="1347177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0D18A-AA23-419C-B78F-728930BA92D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60D7475-C571-4D40-A5C6-B1244EFD6AAD}"/>
              </a:ext>
            </a:extLst>
          </p:cNvPr>
          <p:cNvSpPr>
            <a:spLocks noGrp="1"/>
          </p:cNvSpPr>
          <p:nvPr>
            <p:ph idx="1"/>
          </p:nvPr>
        </p:nvSpPr>
        <p:spPr/>
        <p:txBody>
          <a:bodyPr>
            <a:normAutofit fontScale="77500" lnSpcReduction="20000"/>
          </a:bodyPr>
          <a:lstStyle/>
          <a:p>
            <a:r>
              <a:rPr lang="en-US" dirty="0"/>
              <a:t>21. Made aware they have the right to report alleged incidents at any time;</a:t>
            </a:r>
          </a:p>
          <a:p>
            <a:r>
              <a:rPr lang="en-US" dirty="0"/>
              <a:t>22. Have the right not to be terminated or threatened with loss of services because they file complaints or</a:t>
            </a:r>
          </a:p>
          <a:p>
            <a:r>
              <a:rPr lang="en-US" dirty="0"/>
              <a:t>incident reports of any kind;</a:t>
            </a:r>
          </a:p>
          <a:p>
            <a:r>
              <a:rPr lang="en-US" dirty="0"/>
              <a:t>23. Have the right to report incidents at any time;</a:t>
            </a:r>
          </a:p>
          <a:p>
            <a:r>
              <a:rPr lang="en-US" dirty="0"/>
              <a:t>24. Have the right not to report incidents;</a:t>
            </a:r>
          </a:p>
          <a:p>
            <a:r>
              <a:rPr lang="en-US" dirty="0"/>
              <a:t>25. Have the right to decline further investigation once an incident is reported;</a:t>
            </a:r>
          </a:p>
          <a:p>
            <a:r>
              <a:rPr lang="en-US" dirty="0"/>
              <a:t>26. Have the right to have an advocate present during any interventions and/or investigations resulting from</a:t>
            </a:r>
          </a:p>
          <a:p>
            <a:r>
              <a:rPr lang="en-US" dirty="0"/>
              <a:t>an incident report;</a:t>
            </a:r>
          </a:p>
          <a:p>
            <a:r>
              <a:rPr lang="en-US" dirty="0"/>
              <a:t>27. Have the right to challenge the results, and/or state that they don’t agree with the results of the</a:t>
            </a:r>
          </a:p>
          <a:p>
            <a:r>
              <a:rPr lang="en-US" dirty="0"/>
              <a:t>investigation;</a:t>
            </a:r>
          </a:p>
          <a:p>
            <a:r>
              <a:rPr lang="en-US" dirty="0"/>
              <a:t>28. Have the opportunity to include comments/corrections to the investigation;</a:t>
            </a:r>
          </a:p>
          <a:p>
            <a:endParaRPr lang="en-US" dirty="0"/>
          </a:p>
        </p:txBody>
      </p:sp>
    </p:spTree>
    <p:extLst>
      <p:ext uri="{BB962C8B-B14F-4D97-AF65-F5344CB8AC3E}">
        <p14:creationId xmlns:p14="http://schemas.microsoft.com/office/powerpoint/2010/main" val="715284805"/>
      </p:ext>
    </p:extLst>
  </p:cSld>
  <p:clrMapOvr>
    <a:masterClrMapping/>
  </p:clrMapOvr>
</p:sld>
</file>

<file path=ppt/theme/theme1.xml><?xml version="1.0" encoding="utf-8"?>
<a:theme xmlns:a="http://schemas.openxmlformats.org/drawingml/2006/main" name="Face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TotalTime>
  <Words>644</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Patient Rights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Rights</dc:title>
  <dc:creator>Amplified Home Health LLC</dc:creator>
  <cp:lastModifiedBy>Amplified Home Health LLC</cp:lastModifiedBy>
  <cp:revision>1</cp:revision>
  <dcterms:created xsi:type="dcterms:W3CDTF">2022-04-01T16:29:40Z</dcterms:created>
  <dcterms:modified xsi:type="dcterms:W3CDTF">2022-04-06T15:47:45Z</dcterms:modified>
</cp:coreProperties>
</file>