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2"/>
  </p:notesMasterIdLst>
  <p:sldIdLst>
    <p:sldId id="256" r:id="rId2"/>
    <p:sldId id="257" r:id="rId3"/>
    <p:sldId id="402" r:id="rId4"/>
    <p:sldId id="409" r:id="rId5"/>
    <p:sldId id="396" r:id="rId6"/>
    <p:sldId id="258" r:id="rId7"/>
    <p:sldId id="260" r:id="rId8"/>
    <p:sldId id="410" r:id="rId9"/>
    <p:sldId id="411" r:id="rId10"/>
    <p:sldId id="412" r:id="rId11"/>
    <p:sldId id="264" r:id="rId12"/>
    <p:sldId id="403" r:id="rId13"/>
    <p:sldId id="397" r:id="rId14"/>
    <p:sldId id="398" r:id="rId15"/>
    <p:sldId id="399" r:id="rId16"/>
    <p:sldId id="261" r:id="rId17"/>
    <p:sldId id="400" r:id="rId18"/>
    <p:sldId id="378" r:id="rId19"/>
    <p:sldId id="379" r:id="rId20"/>
    <p:sldId id="380" r:id="rId21"/>
    <p:sldId id="381" r:id="rId22"/>
    <p:sldId id="401" r:id="rId23"/>
    <p:sldId id="382" r:id="rId24"/>
    <p:sldId id="265" r:id="rId25"/>
    <p:sldId id="404" r:id="rId26"/>
    <p:sldId id="266" r:id="rId27"/>
    <p:sldId id="259" r:id="rId28"/>
    <p:sldId id="383" r:id="rId29"/>
    <p:sldId id="384" r:id="rId30"/>
    <p:sldId id="385" r:id="rId31"/>
    <p:sldId id="386" r:id="rId32"/>
    <p:sldId id="387" r:id="rId33"/>
    <p:sldId id="262" r:id="rId34"/>
    <p:sldId id="263" r:id="rId35"/>
    <p:sldId id="413" r:id="rId36"/>
    <p:sldId id="267" r:id="rId37"/>
    <p:sldId id="388" r:id="rId38"/>
    <p:sldId id="389" r:id="rId39"/>
    <p:sldId id="390" r:id="rId40"/>
    <p:sldId id="391" r:id="rId41"/>
    <p:sldId id="392" r:id="rId42"/>
    <p:sldId id="393" r:id="rId43"/>
    <p:sldId id="394" r:id="rId44"/>
    <p:sldId id="395" r:id="rId45"/>
    <p:sldId id="268" r:id="rId46"/>
    <p:sldId id="405" r:id="rId47"/>
    <p:sldId id="376" r:id="rId48"/>
    <p:sldId id="408" r:id="rId49"/>
    <p:sldId id="407" r:id="rId50"/>
    <p:sldId id="299"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9" autoAdjust="0"/>
    <p:restoredTop sz="86434" autoAdjust="0"/>
  </p:normalViewPr>
  <p:slideViewPr>
    <p:cSldViewPr>
      <p:cViewPr varScale="1">
        <p:scale>
          <a:sx n="56" d="100"/>
          <a:sy n="56" d="100"/>
        </p:scale>
        <p:origin x="1920" y="268"/>
      </p:cViewPr>
      <p:guideLst>
        <p:guide orient="horz" pos="2160"/>
        <p:guide pos="2880"/>
      </p:guideLst>
    </p:cSldViewPr>
  </p:slideViewPr>
  <p:outlineViewPr>
    <p:cViewPr>
      <p:scale>
        <a:sx n="33" d="100"/>
        <a:sy n="33" d="100"/>
      </p:scale>
      <p:origin x="259" y="13167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198"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E7476C-6DFE-47EE-A953-8AF6426E9847}" type="datetimeFigureOut">
              <a:rPr lang="en-US" smtClean="0"/>
              <a:pPr/>
              <a:t>7/5/2025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37991F-66F3-484E-BE50-AD54BDBFC380}"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E0ED859-0287-434E-B0E1-F91A83505F68}" type="datetimeFigureOut">
              <a:rPr lang="en-US" smtClean="0"/>
              <a:pPr/>
              <a:t>7/5/2025</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F8B7884-3E99-4925-9C4C-B9AE07C3B39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E0ED859-0287-434E-B0E1-F91A83505F68}" type="datetimeFigureOut">
              <a:rPr lang="en-US" smtClean="0"/>
              <a:pPr/>
              <a:t>7/5/2025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8B7884-3E99-4925-9C4C-B9AE07C3B39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E0ED859-0287-434E-B0E1-F91A83505F68}" type="datetimeFigureOut">
              <a:rPr lang="en-US" smtClean="0"/>
              <a:pPr/>
              <a:t>7/5/2025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8B7884-3E99-4925-9C4C-B9AE07C3B39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E0ED859-0287-434E-B0E1-F91A83505F68}" type="datetimeFigureOut">
              <a:rPr lang="en-US" smtClean="0"/>
              <a:pPr/>
              <a:t>7/5/2025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8B7884-3E99-4925-9C4C-B9AE07C3B392}" type="slidenum">
              <a:rPr lang="en-US" smtClean="0"/>
              <a:pPr/>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E0ED859-0287-434E-B0E1-F91A83505F68}" type="datetimeFigureOut">
              <a:rPr lang="en-US" smtClean="0"/>
              <a:pPr/>
              <a:t>7/5/2025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8B7884-3E99-4925-9C4C-B9AE07C3B392}"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E0ED859-0287-434E-B0E1-F91A83505F68}" type="datetimeFigureOut">
              <a:rPr lang="en-US" smtClean="0"/>
              <a:pPr/>
              <a:t>7/5/2025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8B7884-3E99-4925-9C4C-B9AE07C3B392}" type="slidenum">
              <a:rPr lang="en-US" smtClean="0"/>
              <a:pPr/>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E0ED859-0287-434E-B0E1-F91A83505F68}" type="datetimeFigureOut">
              <a:rPr lang="en-US" smtClean="0"/>
              <a:pPr/>
              <a:t>7/5/2025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8B7884-3E99-4925-9C4C-B9AE07C3B392}"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E0ED859-0287-434E-B0E1-F91A83505F68}" type="datetimeFigureOut">
              <a:rPr lang="en-US" smtClean="0"/>
              <a:pPr/>
              <a:t>7/5/2025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8B7884-3E99-4925-9C4C-B9AE07C3B392}" type="slidenum">
              <a:rPr lang="en-US" smtClean="0"/>
              <a:pPr/>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0ED859-0287-434E-B0E1-F91A83505F68}" type="datetimeFigureOut">
              <a:rPr lang="en-US" smtClean="0"/>
              <a:pPr/>
              <a:t>7/5/2025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8B7884-3E99-4925-9C4C-B9AE07C3B39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8E0ED859-0287-434E-B0E1-F91A83505F68}" type="datetimeFigureOut">
              <a:rPr lang="en-US" smtClean="0"/>
              <a:pPr/>
              <a:t>7/5/2025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8B7884-3E99-4925-9C4C-B9AE07C3B392}"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fld id="{8E0ED859-0287-434E-B0E1-F91A83505F68}" type="datetimeFigureOut">
              <a:rPr lang="en-US" smtClean="0"/>
              <a:pPr/>
              <a:t>7/5/2025</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F8B7884-3E99-4925-9C4C-B9AE07C3B392}"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E0ED859-0287-434E-B0E1-F91A83505F68}" type="datetimeFigureOut">
              <a:rPr lang="en-US" smtClean="0"/>
              <a:pPr/>
              <a:t>7/5/2025</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F8B7884-3E99-4925-9C4C-B9AE07C3B39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www.google.com/search?sca_esv=29792871fcf78fbc&amp;sxsrf=AE3TifOQsilgTSajalYHKkzBrT38CYXjeQ%3A1751750730214&amp;q=Habeas+Corpus+Act+of+1679&amp;sa=X&amp;ved=2ahUKEwjOu4mA1KaOAxVl4MkDHVocF_gQxccNegQIJxAB&amp;mstk=AUtExfDb4qnalo6sB1czsO2KCgHl73hD2xxdUIUMl8f91bGYuYVMcUo4C3jVUH3HOLgH3D34rVw0zR7iEKh8e1XHvJmHKmMZaaVB6bl8U5kWwquNLpln4VzuYLB77mBt8kUWrZ2XcpnHDjzzBFdnRsI02pBsL9UPcTu3t6lsj9MCeuvtcno&amp;csui=3" TargetMode="External"/><Relationship Id="rId2" Type="http://schemas.openxmlformats.org/officeDocument/2006/relationships/hyperlink" Target="https://www.google.com/search?sca_esv=29792871fcf78fbc&amp;sxsrf=AE3TifOQsilgTSajalYHKkzBrT38CYXjeQ%3A1751750730214&amp;q=English+common+law&amp;sa=X&amp;ved=2ahUKEwjOu4mA1KaOAxVl4MkDHVocF_gQxccNegQIHhAB&amp;mstk=AUtExfDb4qnalo6sB1czsO2KCgHl73hD2xxdUIUMl8f91bGYuYVMcUo4C3jVUH3HOLgH3D34rVw0zR7iEKh8e1XHvJmHKmMZaaVB6bl8U5kWwquNLpln4VzuYLB77mBt8kUWrZ2XcpnHDjzzBFdnRsI02pBsL9UPcTu3t6lsj9MCeuvtcno&amp;csui=3" TargetMode="External"/><Relationship Id="rId1" Type="http://schemas.openxmlformats.org/officeDocument/2006/relationships/slideLayout" Target="../slideLayouts/slideLayout5.xml"/><Relationship Id="rId5" Type="http://schemas.openxmlformats.org/officeDocument/2006/relationships/image" Target="../media/image9.jpeg"/><Relationship Id="rId4" Type="http://schemas.openxmlformats.org/officeDocument/2006/relationships/hyperlink" Target="https://www.google.com/search?sca_esv=29792871fcf78fbc&amp;sxsrf=AE3TifOQsilgTSajalYHKkzBrT38CYXjeQ%3A1751750730214&amp;q=US+Constitution&amp;sa=X&amp;ved=2ahUKEwjOu4mA1KaOAxVl4MkDHVocF_gQxccNegQIJxAC&amp;mstk=AUtExfDb4qnalo6sB1czsO2KCgHl73hD2xxdUIUMl8f91bGYuYVMcUo4C3jVUH3HOLgH3D34rVw0zR7iEKh8e1XHvJmHKmMZaaVB6bl8U5kWwquNLpln4VzuYLB77mBt8kUWrZ2XcpnHDjzzBFdnRsI02pBsL9UPcTu3t6lsj9MCeuvtcno&amp;csui=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dirty="0"/>
              <a:t>Magna Carta and the Rule of Law in the United States</a:t>
            </a:r>
          </a:p>
        </p:txBody>
      </p:sp>
      <p:sp>
        <p:nvSpPr>
          <p:cNvPr id="3" name="Subtitle 2"/>
          <p:cNvSpPr>
            <a:spLocks noGrp="1"/>
          </p:cNvSpPr>
          <p:nvPr>
            <p:ph type="subTitle" idx="1"/>
          </p:nvPr>
        </p:nvSpPr>
        <p:spPr/>
        <p:txBody>
          <a:bodyPr>
            <a:normAutofit fontScale="92500" lnSpcReduction="10000"/>
          </a:bodyPr>
          <a:lstStyle/>
          <a:p>
            <a:r>
              <a:rPr dirty="0"/>
              <a:t>How a 13th-century document helped shape American constitutional principles</a:t>
            </a:r>
            <a:endParaRPr lang="en-US" dirty="0"/>
          </a:p>
          <a:p>
            <a:r>
              <a:rPr lang="en-US" dirty="0"/>
              <a:t>David Schultz, Professor</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46160-EB7A-619B-58F2-5AA9B034610D}"/>
              </a:ext>
            </a:extLst>
          </p:cNvPr>
          <p:cNvSpPr>
            <a:spLocks noGrp="1"/>
          </p:cNvSpPr>
          <p:nvPr>
            <p:ph type="title"/>
          </p:nvPr>
        </p:nvSpPr>
        <p:spPr/>
        <p:txBody>
          <a:bodyPr/>
          <a:lstStyle/>
          <a:p>
            <a:pPr algn="ctr"/>
            <a:r>
              <a:rPr lang="en-US" dirty="0"/>
              <a:t>Linking Three Concepts</a:t>
            </a:r>
          </a:p>
        </p:txBody>
      </p:sp>
      <p:sp>
        <p:nvSpPr>
          <p:cNvPr id="3" name="Text Placeholder 2">
            <a:extLst>
              <a:ext uri="{FF2B5EF4-FFF2-40B4-BE49-F238E27FC236}">
                <a16:creationId xmlns:a16="http://schemas.microsoft.com/office/drawing/2014/main" id="{CFBF6297-A084-0884-3D45-68BE4B3D4721}"/>
              </a:ext>
            </a:extLst>
          </p:cNvPr>
          <p:cNvSpPr>
            <a:spLocks noGrp="1"/>
          </p:cNvSpPr>
          <p:nvPr>
            <p:ph type="body" idx="1"/>
          </p:nvPr>
        </p:nvSpPr>
        <p:spPr/>
        <p:txBody>
          <a:bodyPr/>
          <a:lstStyle/>
          <a:p>
            <a:endParaRPr lang="en-US"/>
          </a:p>
        </p:txBody>
      </p:sp>
      <p:sp>
        <p:nvSpPr>
          <p:cNvPr id="4" name="Text Placeholder 3">
            <a:extLst>
              <a:ext uri="{FF2B5EF4-FFF2-40B4-BE49-F238E27FC236}">
                <a16:creationId xmlns:a16="http://schemas.microsoft.com/office/drawing/2014/main" id="{E636C0F3-E2DE-860A-E070-DB640850ACD6}"/>
              </a:ext>
            </a:extLst>
          </p:cNvPr>
          <p:cNvSpPr>
            <a:spLocks noGrp="1"/>
          </p:cNvSpPr>
          <p:nvPr>
            <p:ph type="body" sz="half" idx="3"/>
          </p:nvPr>
        </p:nvSpPr>
        <p:spPr/>
        <p:txBody>
          <a:bodyPr/>
          <a:lstStyle/>
          <a:p>
            <a:endParaRPr lang="en-US"/>
          </a:p>
        </p:txBody>
      </p:sp>
      <p:sp>
        <p:nvSpPr>
          <p:cNvPr id="5" name="Content Placeholder 4">
            <a:extLst>
              <a:ext uri="{FF2B5EF4-FFF2-40B4-BE49-F238E27FC236}">
                <a16:creationId xmlns:a16="http://schemas.microsoft.com/office/drawing/2014/main" id="{4303D1DD-1F04-FB09-0D89-3C0029378727}"/>
              </a:ext>
            </a:extLst>
          </p:cNvPr>
          <p:cNvSpPr>
            <a:spLocks noGrp="1"/>
          </p:cNvSpPr>
          <p:nvPr>
            <p:ph sz="quarter" idx="2"/>
          </p:nvPr>
        </p:nvSpPr>
        <p:spPr/>
        <p:txBody>
          <a:bodyPr/>
          <a:lstStyle/>
          <a:p>
            <a:r>
              <a:rPr lang="en-US" dirty="0"/>
              <a:t>Rule of law, due process, and habeas corpus all interconnected as concepts to limit the power of the British crown  and government</a:t>
            </a:r>
          </a:p>
        </p:txBody>
      </p:sp>
      <p:pic>
        <p:nvPicPr>
          <p:cNvPr id="3074" name="Picture 2" descr="On The Limits of Power | Shoftim | Covenant &amp; Conversation | The Rabbi  Sacks Legacy">
            <a:extLst>
              <a:ext uri="{FF2B5EF4-FFF2-40B4-BE49-F238E27FC236}">
                <a16:creationId xmlns:a16="http://schemas.microsoft.com/office/drawing/2014/main" id="{C1209DAF-4053-4EA7-197E-AEDAAFC6A0BE}"/>
              </a:ext>
            </a:extLst>
          </p:cNvPr>
          <p:cNvPicPr>
            <a:picLocks noGrp="1" noChangeAspect="1" noChangeArrowheads="1"/>
          </p:cNvPicPr>
          <p:nvPr>
            <p:ph sz="quarter" idx="4"/>
          </p:nvPr>
        </p:nvPicPr>
        <p:blipFill>
          <a:blip r:embed="rId2" cstate="print">
            <a:extLst>
              <a:ext uri="{28A0092B-C50C-407E-A947-70E740481C1C}">
                <a14:useLocalDpi xmlns:a14="http://schemas.microsoft.com/office/drawing/2010/main" val="0"/>
              </a:ext>
            </a:extLst>
          </a:blip>
          <a:srcRect/>
          <a:stretch>
            <a:fillRect/>
          </a:stretch>
        </p:blipFill>
        <p:spPr bwMode="auto">
          <a:xfrm>
            <a:off x="4497389" y="2133600"/>
            <a:ext cx="4040188" cy="2296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6596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British Legal Legacy of Magna Carta</a:t>
            </a:r>
          </a:p>
        </p:txBody>
      </p:sp>
      <p:sp>
        <p:nvSpPr>
          <p:cNvPr id="3" name="Content Placeholder 2"/>
          <p:cNvSpPr>
            <a:spLocks noGrp="1"/>
          </p:cNvSpPr>
          <p:nvPr>
            <p:ph idx="1"/>
          </p:nvPr>
        </p:nvSpPr>
        <p:spPr/>
        <p:txBody>
          <a:bodyPr/>
          <a:lstStyle/>
          <a:p>
            <a:r>
              <a:t>- Magna Carta influenced later English documents like the Petition of Right (1628) and the English Bill of Rights (1689).</a:t>
            </a:r>
          </a:p>
          <a:p>
            <a:r>
              <a:t>- Established precedent for parliamentary limits on monarchy.</a:t>
            </a:r>
          </a:p>
          <a:p>
            <a:r>
              <a:t>- Contributed to the development of common law traditions and the concept of constitutional monarchy.</a:t>
            </a:r>
          </a:p>
        </p:txBody>
      </p:sp>
    </p:spTree>
    <p:extLst>
      <p:ext uri="{BB962C8B-B14F-4D97-AF65-F5344CB8AC3E}">
        <p14:creationId xmlns:p14="http://schemas.microsoft.com/office/powerpoint/2010/main" val="2749485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E05B5E2-4CF9-EA6B-D929-0795A2F4B5B9}"/>
              </a:ext>
            </a:extLst>
          </p:cNvPr>
          <p:cNvSpPr>
            <a:spLocks noGrp="1"/>
          </p:cNvSpPr>
          <p:nvPr>
            <p:ph type="title"/>
          </p:nvPr>
        </p:nvSpPr>
        <p:spPr/>
        <p:txBody>
          <a:bodyPr>
            <a:normAutofit fontScale="90000"/>
          </a:bodyPr>
          <a:lstStyle/>
          <a:p>
            <a:pPr algn="ctr"/>
            <a:r>
              <a:rPr lang="en-US" dirty="0"/>
              <a:t>Magna Carta as the Supreme</a:t>
            </a:r>
            <a:br>
              <a:rPr lang="en-US" dirty="0"/>
            </a:br>
            <a:r>
              <a:rPr lang="en-US" dirty="0"/>
              <a:t> Law of the Land</a:t>
            </a:r>
          </a:p>
        </p:txBody>
      </p:sp>
      <p:sp>
        <p:nvSpPr>
          <p:cNvPr id="4" name="Text Placeholder 3">
            <a:extLst>
              <a:ext uri="{FF2B5EF4-FFF2-40B4-BE49-F238E27FC236}">
                <a16:creationId xmlns:a16="http://schemas.microsoft.com/office/drawing/2014/main" id="{D361105D-D5BF-C2DF-0710-EF8A79E815DC}"/>
              </a:ext>
            </a:extLst>
          </p:cNvPr>
          <p:cNvSpPr>
            <a:spLocks noGrp="1"/>
          </p:cNvSpPr>
          <p:nvPr>
            <p:ph type="body" idx="1"/>
          </p:nvPr>
        </p:nvSpPr>
        <p:spPr/>
        <p:txBody>
          <a:bodyPr/>
          <a:lstStyle/>
          <a:p>
            <a:endParaRPr lang="en-US"/>
          </a:p>
        </p:txBody>
      </p:sp>
      <p:sp>
        <p:nvSpPr>
          <p:cNvPr id="5" name="Text Placeholder 4">
            <a:extLst>
              <a:ext uri="{FF2B5EF4-FFF2-40B4-BE49-F238E27FC236}">
                <a16:creationId xmlns:a16="http://schemas.microsoft.com/office/drawing/2014/main" id="{868C2B9B-A2D1-13FF-1A22-2DF40038C39B}"/>
              </a:ext>
            </a:extLst>
          </p:cNvPr>
          <p:cNvSpPr>
            <a:spLocks noGrp="1"/>
          </p:cNvSpPr>
          <p:nvPr>
            <p:ph type="body" sz="half" idx="3"/>
          </p:nvPr>
        </p:nvSpPr>
        <p:spPr/>
        <p:txBody>
          <a:bodyPr/>
          <a:lstStyle/>
          <a:p>
            <a:endParaRPr lang="en-US"/>
          </a:p>
        </p:txBody>
      </p:sp>
      <p:sp>
        <p:nvSpPr>
          <p:cNvPr id="2" name="Content Placeholder 1">
            <a:extLst>
              <a:ext uri="{FF2B5EF4-FFF2-40B4-BE49-F238E27FC236}">
                <a16:creationId xmlns:a16="http://schemas.microsoft.com/office/drawing/2014/main" id="{B30C482A-A786-FDDC-79BE-A5C0218ED86A}"/>
              </a:ext>
            </a:extLst>
          </p:cNvPr>
          <p:cNvSpPr>
            <a:spLocks noGrp="1"/>
          </p:cNvSpPr>
          <p:nvPr>
            <p:ph sz="quarter" idx="2"/>
          </p:nvPr>
        </p:nvSpPr>
        <p:spPr/>
        <p:txBody>
          <a:bodyPr/>
          <a:lstStyle/>
          <a:p>
            <a:r>
              <a:rPr lang="en-US" sz="1800" b="0" i="0" u="none" strike="noStrike" baseline="0" dirty="0"/>
              <a:t>In England Magna Carta was seen as sacrosanct still in the fourteenth century and statutes that conflicted with it were ruled invalid, which as a norm was confirmed by a statute enacted by Edward III in 1369 who further developed what was to be called ‘a due process of law.’</a:t>
            </a:r>
          </a:p>
          <a:p>
            <a:pPr lvl="1"/>
            <a:r>
              <a:rPr lang="en-US" sz="1400" b="0" i="0" u="none" strike="noStrike" baseline="0" dirty="0"/>
              <a:t>Dorota Pietrzyk-Reeves, Magna Carta and the Rise of Anglo-American Constitutionalism</a:t>
            </a:r>
            <a:endParaRPr lang="en-US" dirty="0"/>
          </a:p>
        </p:txBody>
      </p:sp>
      <p:pic>
        <p:nvPicPr>
          <p:cNvPr id="23554" name="Picture 2" descr="Parliament | History, Structure ...">
            <a:extLst>
              <a:ext uri="{FF2B5EF4-FFF2-40B4-BE49-F238E27FC236}">
                <a16:creationId xmlns:a16="http://schemas.microsoft.com/office/drawing/2014/main" id="{6C3D2568-4D08-1CA1-6A34-E3C30C0237E9}"/>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4724400" y="1600200"/>
            <a:ext cx="4262154" cy="23868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3855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Sir Edward Coke (1552–1634)</a:t>
            </a:r>
          </a:p>
        </p:txBody>
      </p:sp>
      <p:sp>
        <p:nvSpPr>
          <p:cNvPr id="4" name="Text Placeholder 3">
            <a:extLst>
              <a:ext uri="{FF2B5EF4-FFF2-40B4-BE49-F238E27FC236}">
                <a16:creationId xmlns:a16="http://schemas.microsoft.com/office/drawing/2014/main" id="{56370E1D-91B0-2586-37DA-E147EE4C34E8}"/>
              </a:ext>
            </a:extLst>
          </p:cNvPr>
          <p:cNvSpPr>
            <a:spLocks noGrp="1"/>
          </p:cNvSpPr>
          <p:nvPr>
            <p:ph type="body" idx="1"/>
          </p:nvPr>
        </p:nvSpPr>
        <p:spPr/>
        <p:txBody>
          <a:bodyPr/>
          <a:lstStyle/>
          <a:p>
            <a:endParaRPr lang="en-US"/>
          </a:p>
        </p:txBody>
      </p:sp>
      <p:sp>
        <p:nvSpPr>
          <p:cNvPr id="5" name="Text Placeholder 4">
            <a:extLst>
              <a:ext uri="{FF2B5EF4-FFF2-40B4-BE49-F238E27FC236}">
                <a16:creationId xmlns:a16="http://schemas.microsoft.com/office/drawing/2014/main" id="{B1B9C4E3-59B0-008B-BA48-2C0E94BABAB5}"/>
              </a:ext>
            </a:extLst>
          </p:cNvPr>
          <p:cNvSpPr>
            <a:spLocks noGrp="1"/>
          </p:cNvSpPr>
          <p:nvPr>
            <p:ph type="body" sz="half" idx="3"/>
          </p:nvPr>
        </p:nvSpPr>
        <p:spPr/>
        <p:txBody>
          <a:bodyPr/>
          <a:lstStyle/>
          <a:p>
            <a:endParaRPr lang="en-US"/>
          </a:p>
        </p:txBody>
      </p:sp>
      <p:sp>
        <p:nvSpPr>
          <p:cNvPr id="3" name="Content Placeholder 2"/>
          <p:cNvSpPr>
            <a:spLocks noGrp="1"/>
          </p:cNvSpPr>
          <p:nvPr>
            <p:ph sz="quarter" idx="2"/>
          </p:nvPr>
        </p:nvSpPr>
        <p:spPr/>
        <p:txBody>
          <a:bodyPr>
            <a:normAutofit fontScale="92500" lnSpcReduction="10000"/>
          </a:bodyPr>
          <a:lstStyle/>
          <a:p>
            <a:r>
              <a:rPr dirty="0"/>
              <a:t>- Major Work: Second Part of the Institutes of the Laws of England (1642)</a:t>
            </a:r>
          </a:p>
          <a:p>
            <a:r>
              <a:rPr dirty="0"/>
              <a:t>- Magna Carta = timeless liberties, especially due process and trial by jury.</a:t>
            </a:r>
          </a:p>
          <a:p>
            <a:r>
              <a:rPr dirty="0"/>
              <a:t>- Famous Quote: “Magna Carta is such a fellow, that he will have no sovereign.”</a:t>
            </a:r>
          </a:p>
          <a:p>
            <a:r>
              <a:rPr dirty="0"/>
              <a:t>- Influenced American legal traditions (e.g., due process clause).</a:t>
            </a:r>
          </a:p>
        </p:txBody>
      </p:sp>
      <p:pic>
        <p:nvPicPr>
          <p:cNvPr id="13314" name="Picture 2" descr="Sir Edward Coke and the Development of ...">
            <a:extLst>
              <a:ext uri="{FF2B5EF4-FFF2-40B4-BE49-F238E27FC236}">
                <a16:creationId xmlns:a16="http://schemas.microsoft.com/office/drawing/2014/main" id="{6BACC157-68BA-2D20-B458-0C0F811EFFD0}"/>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4665621" y="1828800"/>
            <a:ext cx="3811560" cy="263921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Sir John Fortescue (c. 1394–c. 1476)</a:t>
            </a:r>
          </a:p>
        </p:txBody>
      </p:sp>
      <p:sp>
        <p:nvSpPr>
          <p:cNvPr id="4" name="Text Placeholder 3">
            <a:extLst>
              <a:ext uri="{FF2B5EF4-FFF2-40B4-BE49-F238E27FC236}">
                <a16:creationId xmlns:a16="http://schemas.microsoft.com/office/drawing/2014/main" id="{0986664F-D3C4-A5D8-A261-A1725C501334}"/>
              </a:ext>
            </a:extLst>
          </p:cNvPr>
          <p:cNvSpPr>
            <a:spLocks noGrp="1"/>
          </p:cNvSpPr>
          <p:nvPr>
            <p:ph type="body" idx="1"/>
          </p:nvPr>
        </p:nvSpPr>
        <p:spPr/>
        <p:txBody>
          <a:bodyPr/>
          <a:lstStyle/>
          <a:p>
            <a:endParaRPr lang="en-US"/>
          </a:p>
        </p:txBody>
      </p:sp>
      <p:sp>
        <p:nvSpPr>
          <p:cNvPr id="5" name="Text Placeholder 4">
            <a:extLst>
              <a:ext uri="{FF2B5EF4-FFF2-40B4-BE49-F238E27FC236}">
                <a16:creationId xmlns:a16="http://schemas.microsoft.com/office/drawing/2014/main" id="{563562CC-6702-82E8-BAE8-A343450ABC63}"/>
              </a:ext>
            </a:extLst>
          </p:cNvPr>
          <p:cNvSpPr>
            <a:spLocks noGrp="1"/>
          </p:cNvSpPr>
          <p:nvPr>
            <p:ph type="body" sz="half" idx="3"/>
          </p:nvPr>
        </p:nvSpPr>
        <p:spPr/>
        <p:txBody>
          <a:bodyPr/>
          <a:lstStyle/>
          <a:p>
            <a:endParaRPr lang="en-US"/>
          </a:p>
        </p:txBody>
      </p:sp>
      <p:sp>
        <p:nvSpPr>
          <p:cNvPr id="3" name="Content Placeholder 2"/>
          <p:cNvSpPr>
            <a:spLocks noGrp="1"/>
          </p:cNvSpPr>
          <p:nvPr>
            <p:ph sz="quarter" idx="2"/>
          </p:nvPr>
        </p:nvSpPr>
        <p:spPr/>
        <p:txBody>
          <a:bodyPr/>
          <a:lstStyle/>
          <a:p>
            <a:r>
              <a:rPr dirty="0"/>
              <a:t>- Major Work: De </a:t>
            </a:r>
            <a:r>
              <a:rPr dirty="0" err="1"/>
              <a:t>Laudibus</a:t>
            </a:r>
            <a:r>
              <a:rPr dirty="0"/>
              <a:t> Legum </a:t>
            </a:r>
            <a:r>
              <a:rPr dirty="0" err="1"/>
              <a:t>Angliae</a:t>
            </a:r>
            <a:endParaRPr dirty="0"/>
          </a:p>
          <a:p>
            <a:r>
              <a:rPr dirty="0"/>
              <a:t>- Praised English common law and protections for individual liberty.</a:t>
            </a:r>
          </a:p>
          <a:p>
            <a:r>
              <a:rPr dirty="0"/>
              <a:t>- Referenced Magna Carta as limiting royal power.</a:t>
            </a:r>
          </a:p>
          <a:p>
            <a:r>
              <a:rPr dirty="0"/>
              <a:t>- Early champion of "rule of law" concept.</a:t>
            </a:r>
          </a:p>
        </p:txBody>
      </p:sp>
      <p:pic>
        <p:nvPicPr>
          <p:cNvPr id="14338" name="Picture 2" descr="Sir John Fortescue and the ius commune ...">
            <a:extLst>
              <a:ext uri="{FF2B5EF4-FFF2-40B4-BE49-F238E27FC236}">
                <a16:creationId xmlns:a16="http://schemas.microsoft.com/office/drawing/2014/main" id="{84941F20-496B-E319-F4A4-6375AF010A07}"/>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4717244" y="1676400"/>
            <a:ext cx="3969556" cy="302736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Sir Henry de </a:t>
            </a:r>
            <a:r>
              <a:rPr dirty="0" err="1"/>
              <a:t>Bracton</a:t>
            </a:r>
            <a:r>
              <a:rPr dirty="0"/>
              <a:t> (c. 1210–1268)</a:t>
            </a:r>
          </a:p>
        </p:txBody>
      </p:sp>
      <p:sp>
        <p:nvSpPr>
          <p:cNvPr id="4" name="Text Placeholder 3">
            <a:extLst>
              <a:ext uri="{FF2B5EF4-FFF2-40B4-BE49-F238E27FC236}">
                <a16:creationId xmlns:a16="http://schemas.microsoft.com/office/drawing/2014/main" id="{C4DFA34C-A83A-FFF9-233D-F4EF04446797}"/>
              </a:ext>
            </a:extLst>
          </p:cNvPr>
          <p:cNvSpPr>
            <a:spLocks noGrp="1"/>
          </p:cNvSpPr>
          <p:nvPr>
            <p:ph type="body" idx="1"/>
          </p:nvPr>
        </p:nvSpPr>
        <p:spPr/>
        <p:txBody>
          <a:bodyPr/>
          <a:lstStyle/>
          <a:p>
            <a:endParaRPr lang="en-US"/>
          </a:p>
        </p:txBody>
      </p:sp>
      <p:sp>
        <p:nvSpPr>
          <p:cNvPr id="5" name="Text Placeholder 4">
            <a:extLst>
              <a:ext uri="{FF2B5EF4-FFF2-40B4-BE49-F238E27FC236}">
                <a16:creationId xmlns:a16="http://schemas.microsoft.com/office/drawing/2014/main" id="{956D46C6-6B20-8810-EE45-8CFFE2958C7A}"/>
              </a:ext>
            </a:extLst>
          </p:cNvPr>
          <p:cNvSpPr>
            <a:spLocks noGrp="1"/>
          </p:cNvSpPr>
          <p:nvPr>
            <p:ph type="body" sz="half" idx="3"/>
          </p:nvPr>
        </p:nvSpPr>
        <p:spPr/>
        <p:txBody>
          <a:bodyPr/>
          <a:lstStyle/>
          <a:p>
            <a:endParaRPr lang="en-US"/>
          </a:p>
        </p:txBody>
      </p:sp>
      <p:sp>
        <p:nvSpPr>
          <p:cNvPr id="3" name="Content Placeholder 2"/>
          <p:cNvSpPr>
            <a:spLocks noGrp="1"/>
          </p:cNvSpPr>
          <p:nvPr>
            <p:ph sz="quarter" idx="2"/>
          </p:nvPr>
        </p:nvSpPr>
        <p:spPr/>
        <p:txBody>
          <a:bodyPr/>
          <a:lstStyle/>
          <a:p>
            <a:r>
              <a:rPr dirty="0"/>
              <a:t>- Major Work: De </a:t>
            </a:r>
            <a:r>
              <a:rPr dirty="0" err="1"/>
              <a:t>Legibus</a:t>
            </a:r>
            <a:r>
              <a:rPr dirty="0"/>
              <a:t> et </a:t>
            </a:r>
            <a:r>
              <a:rPr dirty="0" err="1"/>
              <a:t>Consuetudinibus</a:t>
            </a:r>
            <a:r>
              <a:rPr dirty="0"/>
              <a:t> </a:t>
            </a:r>
            <a:r>
              <a:rPr dirty="0" err="1"/>
              <a:t>Angliae</a:t>
            </a:r>
            <a:endParaRPr dirty="0"/>
          </a:p>
          <a:p>
            <a:r>
              <a:rPr dirty="0"/>
              <a:t>- Wrote shortly after Magna Carta's issuance.</a:t>
            </a:r>
          </a:p>
          <a:p>
            <a:r>
              <a:rPr dirty="0"/>
              <a:t>- Emphasized: "The king is under the law."</a:t>
            </a:r>
          </a:p>
          <a:p>
            <a:r>
              <a:rPr dirty="0"/>
              <a:t>- Supported principles of legal accountability.</a:t>
            </a:r>
          </a:p>
        </p:txBody>
      </p:sp>
      <p:pic>
        <p:nvPicPr>
          <p:cNvPr id="15362" name="Picture 2" descr="De Legibus et Consuetudinibus Angliae ...">
            <a:extLst>
              <a:ext uri="{FF2B5EF4-FFF2-40B4-BE49-F238E27FC236}">
                <a16:creationId xmlns:a16="http://schemas.microsoft.com/office/drawing/2014/main" id="{A8DF26AA-BC46-6F84-C9D6-6ABFD07DEF54}"/>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5562601" y="1416051"/>
            <a:ext cx="2433860" cy="365744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Sir Matthew Hale (1609–1676)</a:t>
            </a:r>
          </a:p>
        </p:txBody>
      </p:sp>
      <p:sp>
        <p:nvSpPr>
          <p:cNvPr id="4" name="Text Placeholder 3">
            <a:extLst>
              <a:ext uri="{FF2B5EF4-FFF2-40B4-BE49-F238E27FC236}">
                <a16:creationId xmlns:a16="http://schemas.microsoft.com/office/drawing/2014/main" id="{C706A1B9-5817-7EA6-F0C3-E59C946F2244}"/>
              </a:ext>
            </a:extLst>
          </p:cNvPr>
          <p:cNvSpPr>
            <a:spLocks noGrp="1"/>
          </p:cNvSpPr>
          <p:nvPr>
            <p:ph type="body" idx="1"/>
          </p:nvPr>
        </p:nvSpPr>
        <p:spPr/>
        <p:txBody>
          <a:bodyPr/>
          <a:lstStyle/>
          <a:p>
            <a:endParaRPr lang="en-US"/>
          </a:p>
        </p:txBody>
      </p:sp>
      <p:sp>
        <p:nvSpPr>
          <p:cNvPr id="5" name="Text Placeholder 4">
            <a:extLst>
              <a:ext uri="{FF2B5EF4-FFF2-40B4-BE49-F238E27FC236}">
                <a16:creationId xmlns:a16="http://schemas.microsoft.com/office/drawing/2014/main" id="{98CAC4A8-6672-EEB1-6523-9223DAE50F11}"/>
              </a:ext>
            </a:extLst>
          </p:cNvPr>
          <p:cNvSpPr>
            <a:spLocks noGrp="1"/>
          </p:cNvSpPr>
          <p:nvPr>
            <p:ph type="body" sz="half" idx="3"/>
          </p:nvPr>
        </p:nvSpPr>
        <p:spPr/>
        <p:txBody>
          <a:bodyPr/>
          <a:lstStyle/>
          <a:p>
            <a:endParaRPr lang="en-US"/>
          </a:p>
        </p:txBody>
      </p:sp>
      <p:sp>
        <p:nvSpPr>
          <p:cNvPr id="3" name="Content Placeholder 2"/>
          <p:cNvSpPr>
            <a:spLocks noGrp="1"/>
          </p:cNvSpPr>
          <p:nvPr>
            <p:ph sz="quarter" idx="2"/>
          </p:nvPr>
        </p:nvSpPr>
        <p:spPr/>
        <p:txBody>
          <a:bodyPr/>
          <a:lstStyle/>
          <a:p>
            <a:r>
              <a:rPr dirty="0"/>
              <a:t>- Major Work: History of the Common Law of England (1713, posthumous)</a:t>
            </a:r>
          </a:p>
          <a:p>
            <a:r>
              <a:rPr dirty="0"/>
              <a:t>- Viewed Magna Carta as a pillar of ancient English liberty.</a:t>
            </a:r>
          </a:p>
          <a:p>
            <a:r>
              <a:rPr dirty="0"/>
              <a:t>- Advocated continuity of legal traditions and rights.</a:t>
            </a:r>
          </a:p>
        </p:txBody>
      </p:sp>
      <p:pic>
        <p:nvPicPr>
          <p:cNvPr id="16386" name="Picture 2" descr="Who was Matthew Hale, the 17th-century ...">
            <a:extLst>
              <a:ext uri="{FF2B5EF4-FFF2-40B4-BE49-F238E27FC236}">
                <a16:creationId xmlns:a16="http://schemas.microsoft.com/office/drawing/2014/main" id="{AAE5400E-027B-CD9D-629B-81593CC05FC9}"/>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5029200" y="1828800"/>
            <a:ext cx="3755047" cy="281266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William </a:t>
            </a:r>
            <a:r>
              <a:rPr dirty="0" err="1"/>
              <a:t>Lambarde</a:t>
            </a:r>
            <a:r>
              <a:rPr dirty="0"/>
              <a:t> (1536–1601)</a:t>
            </a:r>
          </a:p>
        </p:txBody>
      </p:sp>
      <p:sp>
        <p:nvSpPr>
          <p:cNvPr id="4" name="Text Placeholder 3">
            <a:extLst>
              <a:ext uri="{FF2B5EF4-FFF2-40B4-BE49-F238E27FC236}">
                <a16:creationId xmlns:a16="http://schemas.microsoft.com/office/drawing/2014/main" id="{7322A9AA-EA94-D044-D705-9FDDF2AB44B7}"/>
              </a:ext>
            </a:extLst>
          </p:cNvPr>
          <p:cNvSpPr>
            <a:spLocks noGrp="1"/>
          </p:cNvSpPr>
          <p:nvPr>
            <p:ph type="body" idx="1"/>
          </p:nvPr>
        </p:nvSpPr>
        <p:spPr/>
        <p:txBody>
          <a:bodyPr/>
          <a:lstStyle/>
          <a:p>
            <a:endParaRPr lang="en-US"/>
          </a:p>
        </p:txBody>
      </p:sp>
      <p:sp>
        <p:nvSpPr>
          <p:cNvPr id="5" name="Text Placeholder 4">
            <a:extLst>
              <a:ext uri="{FF2B5EF4-FFF2-40B4-BE49-F238E27FC236}">
                <a16:creationId xmlns:a16="http://schemas.microsoft.com/office/drawing/2014/main" id="{F7EB00AE-EF19-93B9-96C9-0942DEB9019F}"/>
              </a:ext>
            </a:extLst>
          </p:cNvPr>
          <p:cNvSpPr>
            <a:spLocks noGrp="1"/>
          </p:cNvSpPr>
          <p:nvPr>
            <p:ph type="body" sz="half" idx="3"/>
          </p:nvPr>
        </p:nvSpPr>
        <p:spPr/>
        <p:txBody>
          <a:bodyPr/>
          <a:lstStyle/>
          <a:p>
            <a:endParaRPr lang="en-US"/>
          </a:p>
        </p:txBody>
      </p:sp>
      <p:sp>
        <p:nvSpPr>
          <p:cNvPr id="3" name="Content Placeholder 2"/>
          <p:cNvSpPr>
            <a:spLocks noGrp="1"/>
          </p:cNvSpPr>
          <p:nvPr>
            <p:ph sz="quarter" idx="2"/>
          </p:nvPr>
        </p:nvSpPr>
        <p:spPr/>
        <p:txBody>
          <a:bodyPr/>
          <a:lstStyle/>
          <a:p>
            <a:r>
              <a:rPr dirty="0"/>
              <a:t>- </a:t>
            </a:r>
            <a:r>
              <a:rPr lang="en-US" dirty="0"/>
              <a:t>C</a:t>
            </a:r>
            <a:r>
              <a:rPr dirty="0"/>
              <a:t>ompiler of early English laws.</a:t>
            </a:r>
          </a:p>
          <a:p>
            <a:r>
              <a:rPr dirty="0"/>
              <a:t>- Work: </a:t>
            </a:r>
            <a:r>
              <a:rPr dirty="0" err="1"/>
              <a:t>Archeion</a:t>
            </a:r>
            <a:r>
              <a:rPr dirty="0"/>
              <a:t> (published 1635)</a:t>
            </a:r>
          </a:p>
          <a:p>
            <a:r>
              <a:rPr dirty="0"/>
              <a:t>- Promoted Magna Carta as part of the English legal and historical heritage.</a:t>
            </a:r>
          </a:p>
        </p:txBody>
      </p:sp>
      <p:pic>
        <p:nvPicPr>
          <p:cNvPr id="17410" name="Picture 2" descr="Pro Caecina - Wikipedia">
            <a:extLst>
              <a:ext uri="{FF2B5EF4-FFF2-40B4-BE49-F238E27FC236}">
                <a16:creationId xmlns:a16="http://schemas.microsoft.com/office/drawing/2014/main" id="{18F27ADB-8AC7-5421-E18C-BBCB325AE6E6}"/>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5842000" y="1600200"/>
            <a:ext cx="1899419" cy="32059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Who Was William Blackstone?</a:t>
            </a:r>
          </a:p>
        </p:txBody>
      </p:sp>
      <p:sp>
        <p:nvSpPr>
          <p:cNvPr id="4" name="Text Placeholder 3">
            <a:extLst>
              <a:ext uri="{FF2B5EF4-FFF2-40B4-BE49-F238E27FC236}">
                <a16:creationId xmlns:a16="http://schemas.microsoft.com/office/drawing/2014/main" id="{9A44E43E-8DDB-420D-E05D-868858B57F9F}"/>
              </a:ext>
            </a:extLst>
          </p:cNvPr>
          <p:cNvSpPr>
            <a:spLocks noGrp="1"/>
          </p:cNvSpPr>
          <p:nvPr>
            <p:ph type="body" idx="1"/>
          </p:nvPr>
        </p:nvSpPr>
        <p:spPr/>
        <p:txBody>
          <a:bodyPr/>
          <a:lstStyle/>
          <a:p>
            <a:endParaRPr lang="en-US"/>
          </a:p>
        </p:txBody>
      </p:sp>
      <p:sp>
        <p:nvSpPr>
          <p:cNvPr id="5" name="Text Placeholder 4">
            <a:extLst>
              <a:ext uri="{FF2B5EF4-FFF2-40B4-BE49-F238E27FC236}">
                <a16:creationId xmlns:a16="http://schemas.microsoft.com/office/drawing/2014/main" id="{E9D1B745-9BD6-448C-B5CB-4CB220EEF782}"/>
              </a:ext>
            </a:extLst>
          </p:cNvPr>
          <p:cNvSpPr>
            <a:spLocks noGrp="1"/>
          </p:cNvSpPr>
          <p:nvPr>
            <p:ph type="body" sz="half" idx="3"/>
          </p:nvPr>
        </p:nvSpPr>
        <p:spPr/>
        <p:txBody>
          <a:bodyPr/>
          <a:lstStyle/>
          <a:p>
            <a:endParaRPr lang="en-US"/>
          </a:p>
        </p:txBody>
      </p:sp>
      <p:sp>
        <p:nvSpPr>
          <p:cNvPr id="3" name="Content Placeholder 2"/>
          <p:cNvSpPr>
            <a:spLocks noGrp="1"/>
          </p:cNvSpPr>
          <p:nvPr>
            <p:ph sz="quarter" idx="2"/>
          </p:nvPr>
        </p:nvSpPr>
        <p:spPr/>
        <p:txBody>
          <a:bodyPr>
            <a:normAutofit/>
          </a:bodyPr>
          <a:lstStyle/>
          <a:p>
            <a:r>
              <a:rPr dirty="0"/>
              <a:t>- English jurist, judge, and legal scholar (1723–1780)</a:t>
            </a:r>
          </a:p>
          <a:p>
            <a:r>
              <a:rPr dirty="0"/>
              <a:t>- Author of Commentaries on the Laws of England (1765–1769)</a:t>
            </a:r>
          </a:p>
          <a:p>
            <a:r>
              <a:rPr dirty="0"/>
              <a:t>- Cornerstone of legal education in England and colonial America</a:t>
            </a:r>
          </a:p>
          <a:p>
            <a:r>
              <a:rPr dirty="0"/>
              <a:t>- Influential in shaping U.S. constitutional principles</a:t>
            </a:r>
          </a:p>
        </p:txBody>
      </p:sp>
      <p:pic>
        <p:nvPicPr>
          <p:cNvPr id="18434" name="Picture 2" descr="William Blackstone | The First ...">
            <a:extLst>
              <a:ext uri="{FF2B5EF4-FFF2-40B4-BE49-F238E27FC236}">
                <a16:creationId xmlns:a16="http://schemas.microsoft.com/office/drawing/2014/main" id="{DAFDFCA9-CD7B-6553-DB96-32FC7DDF2853}"/>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5334000" y="1524000"/>
            <a:ext cx="2787485" cy="3622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5254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Blackstone's View of Magna Carta</a:t>
            </a:r>
          </a:p>
        </p:txBody>
      </p:sp>
      <p:sp>
        <p:nvSpPr>
          <p:cNvPr id="3" name="Content Placeholder 2"/>
          <p:cNvSpPr>
            <a:spLocks noGrp="1"/>
          </p:cNvSpPr>
          <p:nvPr>
            <p:ph idx="1"/>
          </p:nvPr>
        </p:nvSpPr>
        <p:spPr/>
        <p:txBody>
          <a:bodyPr/>
          <a:lstStyle/>
          <a:p>
            <a:r>
              <a:rPr dirty="0"/>
              <a:t>"The great charter of liberties, which was obtained, sword in hand, from King John... yet hath it been, and still is, the cornerstone of the British constitution."</a:t>
            </a:r>
          </a:p>
          <a:p>
            <a:endParaRPr dirty="0"/>
          </a:p>
          <a:p>
            <a:pPr lvl="1"/>
            <a:r>
              <a:rPr dirty="0"/>
              <a:t>— Commentaries on the Laws of England, Vol. I, Introduction, § 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Introduction</a:t>
            </a:r>
          </a:p>
        </p:txBody>
      </p:sp>
      <p:sp>
        <p:nvSpPr>
          <p:cNvPr id="4" name="Text Placeholder 3">
            <a:extLst>
              <a:ext uri="{FF2B5EF4-FFF2-40B4-BE49-F238E27FC236}">
                <a16:creationId xmlns:a16="http://schemas.microsoft.com/office/drawing/2014/main" id="{B12D2FD9-9CC5-925C-6835-87F7974EAB9B}"/>
              </a:ext>
            </a:extLst>
          </p:cNvPr>
          <p:cNvSpPr>
            <a:spLocks noGrp="1"/>
          </p:cNvSpPr>
          <p:nvPr>
            <p:ph type="body" idx="1"/>
          </p:nvPr>
        </p:nvSpPr>
        <p:spPr/>
        <p:txBody>
          <a:bodyPr/>
          <a:lstStyle/>
          <a:p>
            <a:endParaRPr lang="en-US"/>
          </a:p>
        </p:txBody>
      </p:sp>
      <p:sp>
        <p:nvSpPr>
          <p:cNvPr id="5" name="Text Placeholder 4">
            <a:extLst>
              <a:ext uri="{FF2B5EF4-FFF2-40B4-BE49-F238E27FC236}">
                <a16:creationId xmlns:a16="http://schemas.microsoft.com/office/drawing/2014/main" id="{4479F51F-6004-33BD-6263-F3176C1D2F90}"/>
              </a:ext>
            </a:extLst>
          </p:cNvPr>
          <p:cNvSpPr>
            <a:spLocks noGrp="1"/>
          </p:cNvSpPr>
          <p:nvPr>
            <p:ph type="body" sz="half" idx="3"/>
          </p:nvPr>
        </p:nvSpPr>
        <p:spPr/>
        <p:txBody>
          <a:bodyPr/>
          <a:lstStyle/>
          <a:p>
            <a:endParaRPr lang="en-US"/>
          </a:p>
        </p:txBody>
      </p:sp>
      <p:sp>
        <p:nvSpPr>
          <p:cNvPr id="3" name="Content Placeholder 2"/>
          <p:cNvSpPr>
            <a:spLocks noGrp="1"/>
          </p:cNvSpPr>
          <p:nvPr>
            <p:ph sz="quarter" idx="2"/>
          </p:nvPr>
        </p:nvSpPr>
        <p:spPr/>
        <p:txBody>
          <a:bodyPr/>
          <a:lstStyle/>
          <a:p>
            <a:r>
              <a:t>The Magna Carta, signed in 1215 by King John of England, laid the groundwork for modern constitutional governance. Its influence on the development of the rule of law in the United States is profound and lasting.</a:t>
            </a:r>
          </a:p>
        </p:txBody>
      </p:sp>
      <p:pic>
        <p:nvPicPr>
          <p:cNvPr id="8194" name="Picture 2" descr="Opinion | Let's celebrate the Magna Carta">
            <a:extLst>
              <a:ext uri="{FF2B5EF4-FFF2-40B4-BE49-F238E27FC236}">
                <a16:creationId xmlns:a16="http://schemas.microsoft.com/office/drawing/2014/main" id="{5E33F3D9-0FA4-6ACA-0256-3F7D4B2B5553}"/>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4894024" y="1676400"/>
            <a:ext cx="4041775" cy="291821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dirty="0"/>
              <a:t>Legal Principles Blackstone Emphasized</a:t>
            </a:r>
          </a:p>
        </p:txBody>
      </p:sp>
      <p:sp>
        <p:nvSpPr>
          <p:cNvPr id="5" name="Text Placeholder 4">
            <a:extLst>
              <a:ext uri="{FF2B5EF4-FFF2-40B4-BE49-F238E27FC236}">
                <a16:creationId xmlns:a16="http://schemas.microsoft.com/office/drawing/2014/main" id="{1EF5D3DD-8544-78E1-6B5E-48BE162B2667}"/>
              </a:ext>
            </a:extLst>
          </p:cNvPr>
          <p:cNvSpPr>
            <a:spLocks noGrp="1"/>
          </p:cNvSpPr>
          <p:nvPr>
            <p:ph type="body" idx="1"/>
          </p:nvPr>
        </p:nvSpPr>
        <p:spPr/>
        <p:txBody>
          <a:bodyPr/>
          <a:lstStyle/>
          <a:p>
            <a:endParaRPr lang="en-US"/>
          </a:p>
        </p:txBody>
      </p:sp>
      <p:sp>
        <p:nvSpPr>
          <p:cNvPr id="6" name="Text Placeholder 5">
            <a:extLst>
              <a:ext uri="{FF2B5EF4-FFF2-40B4-BE49-F238E27FC236}">
                <a16:creationId xmlns:a16="http://schemas.microsoft.com/office/drawing/2014/main" id="{132B2FBE-B201-6AC3-2011-9F0D85A8CD85}"/>
              </a:ext>
            </a:extLst>
          </p:cNvPr>
          <p:cNvSpPr>
            <a:spLocks noGrp="1"/>
          </p:cNvSpPr>
          <p:nvPr>
            <p:ph type="body" sz="half" idx="3"/>
          </p:nvPr>
        </p:nvSpPr>
        <p:spPr/>
        <p:txBody>
          <a:bodyPr/>
          <a:lstStyle/>
          <a:p>
            <a:endParaRPr lang="en-US"/>
          </a:p>
        </p:txBody>
      </p:sp>
      <p:sp>
        <p:nvSpPr>
          <p:cNvPr id="3" name="Content Placeholder 2"/>
          <p:cNvSpPr>
            <a:spLocks noGrp="1"/>
          </p:cNvSpPr>
          <p:nvPr>
            <p:ph sz="quarter" idx="2"/>
          </p:nvPr>
        </p:nvSpPr>
        <p:spPr/>
        <p:txBody>
          <a:bodyPr/>
          <a:lstStyle/>
          <a:p>
            <a:r>
              <a:t>- Rule of law: even kings are subject to the law</a:t>
            </a:r>
          </a:p>
          <a:p>
            <a:r>
              <a:t>- Right to due process and fair trial</a:t>
            </a:r>
          </a:p>
          <a:p>
            <a:r>
              <a:t>- Trial by jury and protection of property</a:t>
            </a:r>
          </a:p>
          <a:p>
            <a:r>
              <a:t>- Constitutional limits on royal power</a:t>
            </a:r>
          </a:p>
        </p:txBody>
      </p:sp>
      <p:pic>
        <p:nvPicPr>
          <p:cNvPr id="19460" name="Picture 4">
            <a:extLst>
              <a:ext uri="{FF2B5EF4-FFF2-40B4-BE49-F238E27FC236}">
                <a16:creationId xmlns:a16="http://schemas.microsoft.com/office/drawing/2014/main" id="{8DF87546-8631-BDEC-E7EB-38246A774137}"/>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5237162" y="1710531"/>
            <a:ext cx="2857500" cy="34099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Direct Quotation from Magna Carta</a:t>
            </a:r>
          </a:p>
        </p:txBody>
      </p:sp>
      <p:sp>
        <p:nvSpPr>
          <p:cNvPr id="3" name="Content Placeholder 2"/>
          <p:cNvSpPr>
            <a:spLocks noGrp="1"/>
          </p:cNvSpPr>
          <p:nvPr>
            <p:ph idx="1"/>
          </p:nvPr>
        </p:nvSpPr>
        <p:spPr/>
        <p:txBody>
          <a:bodyPr/>
          <a:lstStyle/>
          <a:p>
            <a:r>
              <a:rPr dirty="0"/>
              <a:t>"No man shall be taken, or imprisoned... but by the lawful judgment of his peers, or by the law of the land."</a:t>
            </a:r>
          </a:p>
          <a:p>
            <a:endParaRPr dirty="0"/>
          </a:p>
          <a:p>
            <a:r>
              <a:rPr dirty="0"/>
              <a:t>— Magna Carta, Chapter 29 (quoted by Blackstone in Commentaries, Book 1, Ch. 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3CA7159-0162-FA4A-7E9D-AE9D641CD683}"/>
              </a:ext>
            </a:extLst>
          </p:cNvPr>
          <p:cNvSpPr>
            <a:spLocks noGrp="1"/>
          </p:cNvSpPr>
          <p:nvPr>
            <p:ph type="title"/>
          </p:nvPr>
        </p:nvSpPr>
        <p:spPr/>
        <p:txBody>
          <a:bodyPr>
            <a:normAutofit fontScale="90000"/>
          </a:bodyPr>
          <a:lstStyle/>
          <a:p>
            <a:pPr algn="ctr"/>
            <a:r>
              <a:rPr lang="en-US" dirty="0"/>
              <a:t>Creating American Constitutional Law</a:t>
            </a:r>
          </a:p>
        </p:txBody>
      </p:sp>
      <p:sp>
        <p:nvSpPr>
          <p:cNvPr id="4" name="Text Placeholder 3">
            <a:extLst>
              <a:ext uri="{FF2B5EF4-FFF2-40B4-BE49-F238E27FC236}">
                <a16:creationId xmlns:a16="http://schemas.microsoft.com/office/drawing/2014/main" id="{9F133D65-0533-33BB-C0E8-324754F25AFB}"/>
              </a:ext>
            </a:extLst>
          </p:cNvPr>
          <p:cNvSpPr>
            <a:spLocks noGrp="1"/>
          </p:cNvSpPr>
          <p:nvPr>
            <p:ph type="body" idx="1"/>
          </p:nvPr>
        </p:nvSpPr>
        <p:spPr/>
        <p:txBody>
          <a:bodyPr/>
          <a:lstStyle/>
          <a:p>
            <a:endParaRPr lang="en-US"/>
          </a:p>
        </p:txBody>
      </p:sp>
      <p:sp>
        <p:nvSpPr>
          <p:cNvPr id="5" name="Text Placeholder 4">
            <a:extLst>
              <a:ext uri="{FF2B5EF4-FFF2-40B4-BE49-F238E27FC236}">
                <a16:creationId xmlns:a16="http://schemas.microsoft.com/office/drawing/2014/main" id="{D0E0F313-9CF4-9125-753C-102B38222769}"/>
              </a:ext>
            </a:extLst>
          </p:cNvPr>
          <p:cNvSpPr>
            <a:spLocks noGrp="1"/>
          </p:cNvSpPr>
          <p:nvPr>
            <p:ph type="body" sz="half" idx="3"/>
          </p:nvPr>
        </p:nvSpPr>
        <p:spPr/>
        <p:txBody>
          <a:bodyPr/>
          <a:lstStyle/>
          <a:p>
            <a:endParaRPr lang="en-US"/>
          </a:p>
        </p:txBody>
      </p:sp>
      <p:sp>
        <p:nvSpPr>
          <p:cNvPr id="2" name="Content Placeholder 1">
            <a:extLst>
              <a:ext uri="{FF2B5EF4-FFF2-40B4-BE49-F238E27FC236}">
                <a16:creationId xmlns:a16="http://schemas.microsoft.com/office/drawing/2014/main" id="{76C9F51F-7F8D-78F9-2C35-35790E863005}"/>
              </a:ext>
            </a:extLst>
          </p:cNvPr>
          <p:cNvSpPr>
            <a:spLocks noGrp="1"/>
          </p:cNvSpPr>
          <p:nvPr>
            <p:ph sz="quarter" idx="2"/>
          </p:nvPr>
        </p:nvSpPr>
        <p:spPr/>
        <p:txBody>
          <a:bodyPr>
            <a:normAutofit fontScale="92500"/>
          </a:bodyPr>
          <a:lstStyle/>
          <a:p>
            <a:r>
              <a:rPr lang="en-US" dirty="0"/>
              <a:t>US inherits British Common Law and Legal Principles</a:t>
            </a:r>
          </a:p>
          <a:p>
            <a:r>
              <a:rPr lang="en-US" dirty="0"/>
              <a:t>Bernard Bailyn’s </a:t>
            </a:r>
            <a:r>
              <a:rPr lang="en-US" i="1" dirty="0"/>
              <a:t>The Ideological Origins of the American Revolution</a:t>
            </a:r>
            <a:endParaRPr lang="en-US" dirty="0"/>
          </a:p>
          <a:p>
            <a:pPr lvl="1"/>
            <a:r>
              <a:rPr lang="en-US" dirty="0"/>
              <a:t>Constitutionalism</a:t>
            </a:r>
          </a:p>
          <a:p>
            <a:pPr lvl="1"/>
            <a:r>
              <a:rPr lang="en-US" dirty="0"/>
              <a:t>Sovereignty </a:t>
            </a:r>
          </a:p>
          <a:p>
            <a:pPr lvl="1"/>
            <a:r>
              <a:rPr lang="en-US" dirty="0"/>
              <a:t>Representation</a:t>
            </a:r>
          </a:p>
          <a:p>
            <a:r>
              <a:rPr lang="en-US" dirty="0"/>
              <a:t>William Nelson’s </a:t>
            </a:r>
            <a:r>
              <a:rPr lang="en-US" i="1" dirty="0"/>
              <a:t>Americanization of the Common Law</a:t>
            </a:r>
            <a:endParaRPr lang="en-US" dirty="0"/>
          </a:p>
        </p:txBody>
      </p:sp>
      <p:pic>
        <p:nvPicPr>
          <p:cNvPr id="20482" name="Picture 2" descr="Americanization of the Common Law: The Impact of Legal Change on Massachusetts Society, 1760-1830">
            <a:extLst>
              <a:ext uri="{FF2B5EF4-FFF2-40B4-BE49-F238E27FC236}">
                <a16:creationId xmlns:a16="http://schemas.microsoft.com/office/drawing/2014/main" id="{D5E9FCE4-0426-3DE4-0E1B-7EDAA5BF1A15}"/>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5359543" y="1444625"/>
            <a:ext cx="2612739" cy="39417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36112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Influence on the American Founders</a:t>
            </a:r>
          </a:p>
        </p:txBody>
      </p:sp>
      <p:sp>
        <p:nvSpPr>
          <p:cNvPr id="5" name="Text Placeholder 4">
            <a:extLst>
              <a:ext uri="{FF2B5EF4-FFF2-40B4-BE49-F238E27FC236}">
                <a16:creationId xmlns:a16="http://schemas.microsoft.com/office/drawing/2014/main" id="{85BA1C4C-B75F-4649-4925-8ED1FC8F4591}"/>
              </a:ext>
            </a:extLst>
          </p:cNvPr>
          <p:cNvSpPr>
            <a:spLocks noGrp="1"/>
          </p:cNvSpPr>
          <p:nvPr>
            <p:ph type="body" idx="1"/>
          </p:nvPr>
        </p:nvSpPr>
        <p:spPr/>
        <p:txBody>
          <a:bodyPr/>
          <a:lstStyle/>
          <a:p>
            <a:endParaRPr lang="en-US"/>
          </a:p>
        </p:txBody>
      </p:sp>
      <p:sp>
        <p:nvSpPr>
          <p:cNvPr id="6" name="Text Placeholder 5">
            <a:extLst>
              <a:ext uri="{FF2B5EF4-FFF2-40B4-BE49-F238E27FC236}">
                <a16:creationId xmlns:a16="http://schemas.microsoft.com/office/drawing/2014/main" id="{A0831CC5-2749-A916-A5A6-61B58E24EDE0}"/>
              </a:ext>
            </a:extLst>
          </p:cNvPr>
          <p:cNvSpPr>
            <a:spLocks noGrp="1"/>
          </p:cNvSpPr>
          <p:nvPr>
            <p:ph type="body" sz="half" idx="3"/>
          </p:nvPr>
        </p:nvSpPr>
        <p:spPr/>
        <p:txBody>
          <a:bodyPr/>
          <a:lstStyle/>
          <a:p>
            <a:endParaRPr lang="en-US"/>
          </a:p>
        </p:txBody>
      </p:sp>
      <p:sp>
        <p:nvSpPr>
          <p:cNvPr id="3" name="Content Placeholder 2"/>
          <p:cNvSpPr>
            <a:spLocks noGrp="1"/>
          </p:cNvSpPr>
          <p:nvPr>
            <p:ph sz="quarter" idx="2"/>
          </p:nvPr>
        </p:nvSpPr>
        <p:spPr/>
        <p:txBody>
          <a:bodyPr>
            <a:normAutofit fontScale="92500" lnSpcReduction="20000"/>
          </a:bodyPr>
          <a:lstStyle/>
          <a:p>
            <a:r>
              <a:rPr dirty="0"/>
              <a:t>- Blackstone’s Commentaries were the most cited legal authority in colonial America</a:t>
            </a:r>
            <a:endParaRPr lang="en-US" dirty="0"/>
          </a:p>
          <a:p>
            <a:r>
              <a:rPr lang="en-US" dirty="0"/>
              <a:t>Cited in arguments against British tyranny</a:t>
            </a:r>
          </a:p>
          <a:p>
            <a:r>
              <a:rPr lang="en-US" dirty="0"/>
              <a:t>- Inspired early American legal philosophy</a:t>
            </a:r>
            <a:endParaRPr dirty="0"/>
          </a:p>
          <a:p>
            <a:r>
              <a:rPr dirty="0"/>
              <a:t>- Studied by Jefferson, Adams, Hamilton, Madison</a:t>
            </a:r>
          </a:p>
          <a:p>
            <a:r>
              <a:rPr dirty="0"/>
              <a:t>- Helped embed Magna Carta principles in U.S. Constitution and Bill of Rights</a:t>
            </a:r>
          </a:p>
        </p:txBody>
      </p:sp>
      <p:pic>
        <p:nvPicPr>
          <p:cNvPr id="7170" name="Picture 2" descr="the Constitutional Convention began ...">
            <a:extLst>
              <a:ext uri="{FF2B5EF4-FFF2-40B4-BE49-F238E27FC236}">
                <a16:creationId xmlns:a16="http://schemas.microsoft.com/office/drawing/2014/main" id="{3F2AB9A7-0315-1240-4FE4-EE4B9BB98687}"/>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4800600" y="1905000"/>
            <a:ext cx="3919219" cy="260550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Magna Carta in Colonial America</a:t>
            </a:r>
          </a:p>
        </p:txBody>
      </p:sp>
      <p:sp>
        <p:nvSpPr>
          <p:cNvPr id="4" name="Text Placeholder 3">
            <a:extLst>
              <a:ext uri="{FF2B5EF4-FFF2-40B4-BE49-F238E27FC236}">
                <a16:creationId xmlns:a16="http://schemas.microsoft.com/office/drawing/2014/main" id="{A5F0764B-FCDA-6253-3F98-FBD25DE918F6}"/>
              </a:ext>
            </a:extLst>
          </p:cNvPr>
          <p:cNvSpPr>
            <a:spLocks noGrp="1"/>
          </p:cNvSpPr>
          <p:nvPr>
            <p:ph type="body" idx="1"/>
          </p:nvPr>
        </p:nvSpPr>
        <p:spPr/>
        <p:txBody>
          <a:bodyPr/>
          <a:lstStyle/>
          <a:p>
            <a:endParaRPr lang="en-US"/>
          </a:p>
        </p:txBody>
      </p:sp>
      <p:sp>
        <p:nvSpPr>
          <p:cNvPr id="5" name="Text Placeholder 4">
            <a:extLst>
              <a:ext uri="{FF2B5EF4-FFF2-40B4-BE49-F238E27FC236}">
                <a16:creationId xmlns:a16="http://schemas.microsoft.com/office/drawing/2014/main" id="{E741BCBB-0EDB-E5B9-8C2F-6215E2F091A6}"/>
              </a:ext>
            </a:extLst>
          </p:cNvPr>
          <p:cNvSpPr>
            <a:spLocks noGrp="1"/>
          </p:cNvSpPr>
          <p:nvPr>
            <p:ph type="body" sz="half" idx="3"/>
          </p:nvPr>
        </p:nvSpPr>
        <p:spPr/>
        <p:txBody>
          <a:bodyPr/>
          <a:lstStyle/>
          <a:p>
            <a:endParaRPr lang="en-US"/>
          </a:p>
        </p:txBody>
      </p:sp>
      <p:sp>
        <p:nvSpPr>
          <p:cNvPr id="3" name="Content Placeholder 2"/>
          <p:cNvSpPr>
            <a:spLocks noGrp="1"/>
          </p:cNvSpPr>
          <p:nvPr>
            <p:ph sz="quarter" idx="2"/>
          </p:nvPr>
        </p:nvSpPr>
        <p:spPr/>
        <p:txBody>
          <a:bodyPr>
            <a:normAutofit lnSpcReduction="10000"/>
          </a:bodyPr>
          <a:lstStyle/>
          <a:p>
            <a:r>
              <a:t>- Colonists believed they retained the rights of Englishmen, including those from Magna Carta.</a:t>
            </a:r>
          </a:p>
          <a:p>
            <a:r>
              <a:t>- Used as a legal justification for resistance to British rule.</a:t>
            </a:r>
          </a:p>
          <a:p>
            <a:r>
              <a:t>- Cited in colonial charters and legal arguments against taxation without representation.</a:t>
            </a:r>
          </a:p>
        </p:txBody>
      </p:sp>
      <p:pic>
        <p:nvPicPr>
          <p:cNvPr id="6146" name="Picture 2" descr="Colonial America and How (Not) to Pray ...">
            <a:extLst>
              <a:ext uri="{FF2B5EF4-FFF2-40B4-BE49-F238E27FC236}">
                <a16:creationId xmlns:a16="http://schemas.microsoft.com/office/drawing/2014/main" id="{E7221E81-CA2D-FD67-8B0A-80A5B83E862F}"/>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4953000" y="1600199"/>
            <a:ext cx="3910857" cy="3230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03315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23E80-3F32-D248-E416-586437888DBD}"/>
              </a:ext>
            </a:extLst>
          </p:cNvPr>
          <p:cNvSpPr>
            <a:spLocks noGrp="1"/>
          </p:cNvSpPr>
          <p:nvPr>
            <p:ph type="title"/>
          </p:nvPr>
        </p:nvSpPr>
        <p:spPr/>
        <p:txBody>
          <a:bodyPr>
            <a:normAutofit fontScale="90000"/>
          </a:bodyPr>
          <a:lstStyle/>
          <a:p>
            <a:pPr algn="ctr"/>
            <a:r>
              <a:rPr lang="en-US" dirty="0"/>
              <a:t>The Magna Carta Inspires </a:t>
            </a:r>
            <a:br>
              <a:rPr lang="en-US" dirty="0"/>
            </a:br>
            <a:r>
              <a:rPr lang="en-US" dirty="0"/>
              <a:t>the American Colonies</a:t>
            </a:r>
          </a:p>
        </p:txBody>
      </p:sp>
      <p:sp>
        <p:nvSpPr>
          <p:cNvPr id="3" name="Text Placeholder 2">
            <a:extLst>
              <a:ext uri="{FF2B5EF4-FFF2-40B4-BE49-F238E27FC236}">
                <a16:creationId xmlns:a16="http://schemas.microsoft.com/office/drawing/2014/main" id="{0168589E-5FAB-3B33-CDC2-2463A87BAAD7}"/>
              </a:ext>
            </a:extLst>
          </p:cNvPr>
          <p:cNvSpPr>
            <a:spLocks noGrp="1"/>
          </p:cNvSpPr>
          <p:nvPr>
            <p:ph type="body" idx="1"/>
          </p:nvPr>
        </p:nvSpPr>
        <p:spPr/>
        <p:txBody>
          <a:bodyPr/>
          <a:lstStyle/>
          <a:p>
            <a:endParaRPr lang="en-US"/>
          </a:p>
        </p:txBody>
      </p:sp>
      <p:sp>
        <p:nvSpPr>
          <p:cNvPr id="4" name="Text Placeholder 3">
            <a:extLst>
              <a:ext uri="{FF2B5EF4-FFF2-40B4-BE49-F238E27FC236}">
                <a16:creationId xmlns:a16="http://schemas.microsoft.com/office/drawing/2014/main" id="{4EB826C4-CA52-52E6-D226-3A972FBCD575}"/>
              </a:ext>
            </a:extLst>
          </p:cNvPr>
          <p:cNvSpPr>
            <a:spLocks noGrp="1"/>
          </p:cNvSpPr>
          <p:nvPr>
            <p:ph type="body" sz="half" idx="3"/>
          </p:nvPr>
        </p:nvSpPr>
        <p:spPr/>
        <p:txBody>
          <a:bodyPr/>
          <a:lstStyle/>
          <a:p>
            <a:endParaRPr lang="en-US"/>
          </a:p>
        </p:txBody>
      </p:sp>
      <p:sp>
        <p:nvSpPr>
          <p:cNvPr id="5" name="Content Placeholder 4">
            <a:extLst>
              <a:ext uri="{FF2B5EF4-FFF2-40B4-BE49-F238E27FC236}">
                <a16:creationId xmlns:a16="http://schemas.microsoft.com/office/drawing/2014/main" id="{AF9A6DAF-5025-85D2-4E5D-DFBB005D75F7}"/>
              </a:ext>
            </a:extLst>
          </p:cNvPr>
          <p:cNvSpPr>
            <a:spLocks noGrp="1"/>
          </p:cNvSpPr>
          <p:nvPr>
            <p:ph sz="quarter" idx="2"/>
          </p:nvPr>
        </p:nvSpPr>
        <p:spPr/>
        <p:txBody>
          <a:bodyPr>
            <a:normAutofit/>
          </a:bodyPr>
          <a:lstStyle/>
          <a:p>
            <a:r>
              <a:rPr lang="en-US" sz="1800" b="0" i="0" u="none" strike="noStrike" baseline="0" dirty="0"/>
              <a:t>“But it was especially in America that Magna Carta became a symbol of a limited government in legal and political thought. It influenced American constitution even more greatly than European constitutionalism for it was taken by English colonists as the most cherished part of the legal tradition of their homeland that they still (until 1776) belonged to.”</a:t>
            </a:r>
          </a:p>
          <a:p>
            <a:pPr lvl="1"/>
            <a:r>
              <a:rPr lang="en-US" sz="1400" b="0" i="0" u="none" strike="noStrike" baseline="0" dirty="0"/>
              <a:t>Dorota Pietrzyk-Reeves, Magna Carta and the Rise of Anglo-American Constitutionalism</a:t>
            </a:r>
            <a:endParaRPr lang="en-US" dirty="0"/>
          </a:p>
        </p:txBody>
      </p:sp>
      <p:pic>
        <p:nvPicPr>
          <p:cNvPr id="24578" name="Picture 2" descr="How Did Magna Carta Influence the U.S ...">
            <a:extLst>
              <a:ext uri="{FF2B5EF4-FFF2-40B4-BE49-F238E27FC236}">
                <a16:creationId xmlns:a16="http://schemas.microsoft.com/office/drawing/2014/main" id="{0F01E911-5181-612B-CE73-AA4ACAD2CDF8}"/>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5151437" y="1905000"/>
            <a:ext cx="3028950" cy="2590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75507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dirty="0"/>
              <a:t>Influence on U.S. Founding Documents</a:t>
            </a:r>
          </a:p>
        </p:txBody>
      </p:sp>
      <p:sp>
        <p:nvSpPr>
          <p:cNvPr id="3" name="Content Placeholder 2"/>
          <p:cNvSpPr>
            <a:spLocks noGrp="1"/>
          </p:cNvSpPr>
          <p:nvPr>
            <p:ph idx="1"/>
          </p:nvPr>
        </p:nvSpPr>
        <p:spPr/>
        <p:txBody>
          <a:bodyPr/>
          <a:lstStyle/>
          <a:p>
            <a:r>
              <a:rPr dirty="0"/>
              <a:t>- Declaration of Independence echoed Magna Carta's emphasis on rights and justice.</a:t>
            </a:r>
          </a:p>
          <a:p>
            <a:r>
              <a:rPr dirty="0"/>
              <a:t>- U.S. Constitution embedded checks and balances inspired by Magna Carta.</a:t>
            </a:r>
          </a:p>
          <a:p>
            <a:r>
              <a:rPr dirty="0"/>
              <a:t>- Bill of Rights reflects Magna Carta's protections for due process </a:t>
            </a:r>
            <a:r>
              <a:rPr lang="en-US" dirty="0"/>
              <a:t>(Fifth and Fourteenth Amendments) </a:t>
            </a:r>
            <a:r>
              <a:rPr dirty="0"/>
              <a:t>and fair trials.</a:t>
            </a:r>
            <a:endParaRPr lang="en-US" dirty="0"/>
          </a:p>
          <a:p>
            <a:r>
              <a:rPr lang="en-US" dirty="0"/>
              <a:t>Article I, Section 9 of the Constitution (The Suspension Clause) only allows Congress to suspend  Habeas Corpus</a:t>
            </a:r>
            <a:endParaRPr dirty="0"/>
          </a:p>
        </p:txBody>
      </p:sp>
    </p:spTree>
    <p:extLst>
      <p:ext uri="{BB962C8B-B14F-4D97-AF65-F5344CB8AC3E}">
        <p14:creationId xmlns:p14="http://schemas.microsoft.com/office/powerpoint/2010/main" val="418511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Due Process &amp; Habeas Corpus</a:t>
            </a:r>
          </a:p>
        </p:txBody>
      </p:sp>
      <p:sp>
        <p:nvSpPr>
          <p:cNvPr id="4" name="Text Placeholder 3">
            <a:extLst>
              <a:ext uri="{FF2B5EF4-FFF2-40B4-BE49-F238E27FC236}">
                <a16:creationId xmlns:a16="http://schemas.microsoft.com/office/drawing/2014/main" id="{11931FA4-118F-C1F0-B80B-2B9126E2DC98}"/>
              </a:ext>
            </a:extLst>
          </p:cNvPr>
          <p:cNvSpPr>
            <a:spLocks noGrp="1"/>
          </p:cNvSpPr>
          <p:nvPr>
            <p:ph type="body" idx="1"/>
          </p:nvPr>
        </p:nvSpPr>
        <p:spPr/>
        <p:txBody>
          <a:bodyPr/>
          <a:lstStyle/>
          <a:p>
            <a:endParaRPr lang="en-US"/>
          </a:p>
        </p:txBody>
      </p:sp>
      <p:sp>
        <p:nvSpPr>
          <p:cNvPr id="5" name="Text Placeholder 4">
            <a:extLst>
              <a:ext uri="{FF2B5EF4-FFF2-40B4-BE49-F238E27FC236}">
                <a16:creationId xmlns:a16="http://schemas.microsoft.com/office/drawing/2014/main" id="{D7E821BB-A1B1-9266-8DE3-4E752583E097}"/>
              </a:ext>
            </a:extLst>
          </p:cNvPr>
          <p:cNvSpPr>
            <a:spLocks noGrp="1"/>
          </p:cNvSpPr>
          <p:nvPr>
            <p:ph type="body" sz="half" idx="3"/>
          </p:nvPr>
        </p:nvSpPr>
        <p:spPr/>
        <p:txBody>
          <a:bodyPr/>
          <a:lstStyle/>
          <a:p>
            <a:endParaRPr lang="en-US"/>
          </a:p>
        </p:txBody>
      </p:sp>
      <p:sp>
        <p:nvSpPr>
          <p:cNvPr id="3" name="Content Placeholder 2"/>
          <p:cNvSpPr>
            <a:spLocks noGrp="1"/>
          </p:cNvSpPr>
          <p:nvPr>
            <p:ph sz="quarter" idx="2"/>
          </p:nvPr>
        </p:nvSpPr>
        <p:spPr/>
        <p:txBody>
          <a:bodyPr/>
          <a:lstStyle/>
          <a:p>
            <a:r>
              <a:t>- Magna Carta laid groundwork for habeas corpus</a:t>
            </a:r>
          </a:p>
          <a:p>
            <a:r>
              <a:t>- U.S. Constitution, Article I, Section 9: Protects right to challenge unlawful detention</a:t>
            </a:r>
          </a:p>
        </p:txBody>
      </p:sp>
      <p:pic>
        <p:nvPicPr>
          <p:cNvPr id="11266" name="Picture 2" descr="Due Process – Oklahoma Parents Center">
            <a:extLst>
              <a:ext uri="{FF2B5EF4-FFF2-40B4-BE49-F238E27FC236}">
                <a16:creationId xmlns:a16="http://schemas.microsoft.com/office/drawing/2014/main" id="{BDF82C00-FD6B-A1B8-9DA8-522E6D0D994F}"/>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4800600" y="1600200"/>
            <a:ext cx="4037607" cy="26868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78503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John Adams</a:t>
            </a:r>
          </a:p>
        </p:txBody>
      </p:sp>
      <p:sp>
        <p:nvSpPr>
          <p:cNvPr id="5" name="Text Placeholder 4">
            <a:extLst>
              <a:ext uri="{FF2B5EF4-FFF2-40B4-BE49-F238E27FC236}">
                <a16:creationId xmlns:a16="http://schemas.microsoft.com/office/drawing/2014/main" id="{095489FC-F5CB-AFCF-A79D-BB9DA9C3F073}"/>
              </a:ext>
            </a:extLst>
          </p:cNvPr>
          <p:cNvSpPr>
            <a:spLocks noGrp="1"/>
          </p:cNvSpPr>
          <p:nvPr>
            <p:ph type="body" idx="1"/>
          </p:nvPr>
        </p:nvSpPr>
        <p:spPr/>
        <p:txBody>
          <a:bodyPr/>
          <a:lstStyle/>
          <a:p>
            <a:endParaRPr lang="en-US"/>
          </a:p>
        </p:txBody>
      </p:sp>
      <p:sp>
        <p:nvSpPr>
          <p:cNvPr id="6" name="Text Placeholder 5">
            <a:extLst>
              <a:ext uri="{FF2B5EF4-FFF2-40B4-BE49-F238E27FC236}">
                <a16:creationId xmlns:a16="http://schemas.microsoft.com/office/drawing/2014/main" id="{C377366B-FDAA-79EA-3E69-C4A59E40B6DF}"/>
              </a:ext>
            </a:extLst>
          </p:cNvPr>
          <p:cNvSpPr>
            <a:spLocks noGrp="1"/>
          </p:cNvSpPr>
          <p:nvPr>
            <p:ph type="body" sz="half" idx="3"/>
          </p:nvPr>
        </p:nvSpPr>
        <p:spPr/>
        <p:txBody>
          <a:bodyPr/>
          <a:lstStyle/>
          <a:p>
            <a:endParaRPr lang="en-US"/>
          </a:p>
        </p:txBody>
      </p:sp>
      <p:sp>
        <p:nvSpPr>
          <p:cNvPr id="3" name="Content Placeholder 2"/>
          <p:cNvSpPr>
            <a:spLocks noGrp="1"/>
          </p:cNvSpPr>
          <p:nvPr>
            <p:ph sz="quarter" idx="2"/>
          </p:nvPr>
        </p:nvSpPr>
        <p:spPr/>
        <p:txBody>
          <a:bodyPr>
            <a:normAutofit fontScale="85000" lnSpcReduction="20000"/>
          </a:bodyPr>
          <a:lstStyle/>
          <a:p>
            <a:r>
              <a:t>Quote:</a:t>
            </a:r>
          </a:p>
          <a:p>
            <a:r>
              <a:t>"The liberty of the people of England is a legacy of their ancestors, extorted from their kings under the name of Magna Charta."</a:t>
            </a:r>
          </a:p>
          <a:p>
            <a:endParaRPr/>
          </a:p>
          <a:p>
            <a:r>
              <a:t>Context:</a:t>
            </a:r>
          </a:p>
          <a:p>
            <a:r>
              <a:t>In 1765, Adams praised Magna Carta as a symbol of English liberty won through struggle. He argued that its legacy was directly inherited by American colonists.</a:t>
            </a:r>
          </a:p>
        </p:txBody>
      </p:sp>
      <p:pic>
        <p:nvPicPr>
          <p:cNvPr id="1030" name="Picture 6" descr="John Adams - Wikipedia">
            <a:extLst>
              <a:ext uri="{FF2B5EF4-FFF2-40B4-BE49-F238E27FC236}">
                <a16:creationId xmlns:a16="http://schemas.microsoft.com/office/drawing/2014/main" id="{86D65ACB-B215-6F0A-2F85-E0E1893B6FAC}"/>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5257800" y="1444295"/>
            <a:ext cx="3036158" cy="367613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Thomas Jefferson</a:t>
            </a:r>
          </a:p>
        </p:txBody>
      </p:sp>
      <p:sp>
        <p:nvSpPr>
          <p:cNvPr id="5" name="Text Placeholder 4">
            <a:extLst>
              <a:ext uri="{FF2B5EF4-FFF2-40B4-BE49-F238E27FC236}">
                <a16:creationId xmlns:a16="http://schemas.microsoft.com/office/drawing/2014/main" id="{47814189-D84C-D474-B125-330500F656C9}"/>
              </a:ext>
            </a:extLst>
          </p:cNvPr>
          <p:cNvSpPr>
            <a:spLocks noGrp="1"/>
          </p:cNvSpPr>
          <p:nvPr>
            <p:ph type="body" idx="1"/>
          </p:nvPr>
        </p:nvSpPr>
        <p:spPr/>
        <p:txBody>
          <a:bodyPr/>
          <a:lstStyle/>
          <a:p>
            <a:endParaRPr lang="en-US"/>
          </a:p>
        </p:txBody>
      </p:sp>
      <p:sp>
        <p:nvSpPr>
          <p:cNvPr id="6" name="Text Placeholder 5">
            <a:extLst>
              <a:ext uri="{FF2B5EF4-FFF2-40B4-BE49-F238E27FC236}">
                <a16:creationId xmlns:a16="http://schemas.microsoft.com/office/drawing/2014/main" id="{1204D709-85D5-5D27-BFC8-F10A6DC7D69D}"/>
              </a:ext>
            </a:extLst>
          </p:cNvPr>
          <p:cNvSpPr>
            <a:spLocks noGrp="1"/>
          </p:cNvSpPr>
          <p:nvPr>
            <p:ph type="body" sz="half" idx="3"/>
          </p:nvPr>
        </p:nvSpPr>
        <p:spPr/>
        <p:txBody>
          <a:bodyPr/>
          <a:lstStyle/>
          <a:p>
            <a:endParaRPr lang="en-US"/>
          </a:p>
        </p:txBody>
      </p:sp>
      <p:sp>
        <p:nvSpPr>
          <p:cNvPr id="3" name="Content Placeholder 2"/>
          <p:cNvSpPr>
            <a:spLocks noGrp="1"/>
          </p:cNvSpPr>
          <p:nvPr>
            <p:ph sz="quarter" idx="2"/>
          </p:nvPr>
        </p:nvSpPr>
        <p:spPr/>
        <p:txBody>
          <a:bodyPr>
            <a:normAutofit fontScale="85000" lnSpcReduction="20000"/>
          </a:bodyPr>
          <a:lstStyle/>
          <a:p>
            <a:r>
              <a:t>Quote:</a:t>
            </a:r>
          </a:p>
          <a:p>
            <a:r>
              <a:t>"Our ancestors, the British, were free... until the Norman conquest introduced the feudal system... Our Saxon ancestors held rights under the laws of nature and of Magna Carta."</a:t>
            </a:r>
          </a:p>
          <a:p>
            <a:endParaRPr/>
          </a:p>
          <a:p>
            <a:r>
              <a:t>Context:</a:t>
            </a:r>
          </a:p>
          <a:p>
            <a:r>
              <a:t>In his Notes on the State of Virginia (1785), Jefferson emphasized Magna Carta's role in preserving natural rights and resisting tyranny.</a:t>
            </a:r>
          </a:p>
        </p:txBody>
      </p:sp>
      <p:pic>
        <p:nvPicPr>
          <p:cNvPr id="2050" name="Picture 2" descr="Thomas Jefferson - Wikipedia">
            <a:extLst>
              <a:ext uri="{FF2B5EF4-FFF2-40B4-BE49-F238E27FC236}">
                <a16:creationId xmlns:a16="http://schemas.microsoft.com/office/drawing/2014/main" id="{8F24CC08-7B15-32CC-5BAE-3F2FFC1ACDE2}"/>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5257800" y="1444294"/>
            <a:ext cx="3065539" cy="364590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24F1-D395-B109-1F40-5ACE23C74DEB}"/>
              </a:ext>
            </a:extLst>
          </p:cNvPr>
          <p:cNvSpPr>
            <a:spLocks noGrp="1"/>
          </p:cNvSpPr>
          <p:nvPr>
            <p:ph type="title"/>
          </p:nvPr>
        </p:nvSpPr>
        <p:spPr/>
        <p:txBody>
          <a:bodyPr>
            <a:normAutofit fontScale="90000"/>
          </a:bodyPr>
          <a:lstStyle/>
          <a:p>
            <a:pPr algn="ctr"/>
            <a:r>
              <a:rPr lang="en-US" dirty="0"/>
              <a:t>What does the Magna Carta Represent?</a:t>
            </a:r>
          </a:p>
        </p:txBody>
      </p:sp>
      <p:sp>
        <p:nvSpPr>
          <p:cNvPr id="3" name="Text Placeholder 2">
            <a:extLst>
              <a:ext uri="{FF2B5EF4-FFF2-40B4-BE49-F238E27FC236}">
                <a16:creationId xmlns:a16="http://schemas.microsoft.com/office/drawing/2014/main" id="{89E35B23-2042-6A43-2E27-68F450015C8B}"/>
              </a:ext>
            </a:extLst>
          </p:cNvPr>
          <p:cNvSpPr>
            <a:spLocks noGrp="1"/>
          </p:cNvSpPr>
          <p:nvPr>
            <p:ph type="body" idx="1"/>
          </p:nvPr>
        </p:nvSpPr>
        <p:spPr/>
        <p:txBody>
          <a:bodyPr/>
          <a:lstStyle/>
          <a:p>
            <a:endParaRPr lang="en-US"/>
          </a:p>
        </p:txBody>
      </p:sp>
      <p:sp>
        <p:nvSpPr>
          <p:cNvPr id="4" name="Text Placeholder 3">
            <a:extLst>
              <a:ext uri="{FF2B5EF4-FFF2-40B4-BE49-F238E27FC236}">
                <a16:creationId xmlns:a16="http://schemas.microsoft.com/office/drawing/2014/main" id="{8F1D4D96-9E67-69B2-6B3A-E18F5FF29BFA}"/>
              </a:ext>
            </a:extLst>
          </p:cNvPr>
          <p:cNvSpPr>
            <a:spLocks noGrp="1"/>
          </p:cNvSpPr>
          <p:nvPr>
            <p:ph type="body" sz="half" idx="3"/>
          </p:nvPr>
        </p:nvSpPr>
        <p:spPr/>
        <p:txBody>
          <a:bodyPr/>
          <a:lstStyle/>
          <a:p>
            <a:endParaRPr lang="en-US"/>
          </a:p>
        </p:txBody>
      </p:sp>
      <p:sp>
        <p:nvSpPr>
          <p:cNvPr id="5" name="Content Placeholder 4">
            <a:extLst>
              <a:ext uri="{FF2B5EF4-FFF2-40B4-BE49-F238E27FC236}">
                <a16:creationId xmlns:a16="http://schemas.microsoft.com/office/drawing/2014/main" id="{9C8B8304-1742-CF11-9CB7-A47F01A8D811}"/>
              </a:ext>
            </a:extLst>
          </p:cNvPr>
          <p:cNvSpPr>
            <a:spLocks noGrp="1"/>
          </p:cNvSpPr>
          <p:nvPr>
            <p:ph sz="quarter" idx="2"/>
          </p:nvPr>
        </p:nvSpPr>
        <p:spPr/>
        <p:txBody>
          <a:bodyPr/>
          <a:lstStyle/>
          <a:p>
            <a:r>
              <a:rPr lang="en-US" sz="1800" b="0" i="0" u="none" strike="noStrike" baseline="0" dirty="0"/>
              <a:t>“The history of the Magna Carta is the history not only of the document but also of an argument.”</a:t>
            </a:r>
          </a:p>
          <a:p>
            <a:pPr lvl="1"/>
            <a:r>
              <a:rPr lang="en-US" sz="1400" b="0" i="0" u="none" strike="noStrike" baseline="0" dirty="0"/>
              <a:t>J.C. Holt, Magna Carta (2014).</a:t>
            </a:r>
          </a:p>
          <a:p>
            <a:pPr lvl="1"/>
            <a:endParaRPr lang="en-US" sz="1400" dirty="0"/>
          </a:p>
          <a:p>
            <a:r>
              <a:rPr lang="en-US" sz="1800" dirty="0"/>
              <a:t>It is an argument about limited government, respect for rights, and recognition for rule of law and  the importance of procedures and process.</a:t>
            </a:r>
            <a:endParaRPr lang="en-US" sz="1800" b="0" i="0" u="none" strike="noStrike" baseline="0" dirty="0"/>
          </a:p>
          <a:p>
            <a:pPr lvl="1"/>
            <a:endParaRPr lang="en-US" sz="1400" dirty="0"/>
          </a:p>
          <a:p>
            <a:pPr lvl="1"/>
            <a:endParaRPr lang="en-US" sz="1400" b="0" i="0" u="none" strike="noStrike" baseline="0" dirty="0"/>
          </a:p>
          <a:p>
            <a:pPr lvl="1"/>
            <a:endParaRPr lang="en-US" dirty="0"/>
          </a:p>
        </p:txBody>
      </p:sp>
      <p:pic>
        <p:nvPicPr>
          <p:cNvPr id="25602" name="Picture 2" descr="Opinion | Let's celebrate the Magna Carta">
            <a:extLst>
              <a:ext uri="{FF2B5EF4-FFF2-40B4-BE49-F238E27FC236}">
                <a16:creationId xmlns:a16="http://schemas.microsoft.com/office/drawing/2014/main" id="{19C4D771-D0FD-88CA-C32D-E96C506EFFA9}"/>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4800600" y="1444294"/>
            <a:ext cx="3949927" cy="2211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10434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James Otis Jr.</a:t>
            </a:r>
          </a:p>
        </p:txBody>
      </p:sp>
      <p:sp>
        <p:nvSpPr>
          <p:cNvPr id="5" name="Text Placeholder 4">
            <a:extLst>
              <a:ext uri="{FF2B5EF4-FFF2-40B4-BE49-F238E27FC236}">
                <a16:creationId xmlns:a16="http://schemas.microsoft.com/office/drawing/2014/main" id="{7394831C-269E-734A-2119-2E53485C5B60}"/>
              </a:ext>
            </a:extLst>
          </p:cNvPr>
          <p:cNvSpPr>
            <a:spLocks noGrp="1"/>
          </p:cNvSpPr>
          <p:nvPr>
            <p:ph type="body" idx="1"/>
          </p:nvPr>
        </p:nvSpPr>
        <p:spPr/>
        <p:txBody>
          <a:bodyPr/>
          <a:lstStyle/>
          <a:p>
            <a:endParaRPr lang="en-US"/>
          </a:p>
        </p:txBody>
      </p:sp>
      <p:sp>
        <p:nvSpPr>
          <p:cNvPr id="6" name="Text Placeholder 5">
            <a:extLst>
              <a:ext uri="{FF2B5EF4-FFF2-40B4-BE49-F238E27FC236}">
                <a16:creationId xmlns:a16="http://schemas.microsoft.com/office/drawing/2014/main" id="{AB6841CC-F5B6-EEB1-5335-D03A0C024DFF}"/>
              </a:ext>
            </a:extLst>
          </p:cNvPr>
          <p:cNvSpPr>
            <a:spLocks noGrp="1"/>
          </p:cNvSpPr>
          <p:nvPr>
            <p:ph type="body" sz="half" idx="3"/>
          </p:nvPr>
        </p:nvSpPr>
        <p:spPr/>
        <p:txBody>
          <a:bodyPr/>
          <a:lstStyle/>
          <a:p>
            <a:endParaRPr lang="en-US"/>
          </a:p>
        </p:txBody>
      </p:sp>
      <p:sp>
        <p:nvSpPr>
          <p:cNvPr id="3" name="Content Placeholder 2"/>
          <p:cNvSpPr>
            <a:spLocks noGrp="1"/>
          </p:cNvSpPr>
          <p:nvPr>
            <p:ph sz="quarter" idx="2"/>
          </p:nvPr>
        </p:nvSpPr>
        <p:spPr/>
        <p:txBody>
          <a:bodyPr>
            <a:normAutofit fontScale="85000" lnSpcReduction="10000"/>
          </a:bodyPr>
          <a:lstStyle/>
          <a:p>
            <a:r>
              <a:t>Quote:</a:t>
            </a:r>
          </a:p>
          <a:p>
            <a:r>
              <a:t>"The British Constitution is grounded upon Magna Charta, the Petition of Right, and the Bill of Rights. These are the fountains of liberty."</a:t>
            </a:r>
          </a:p>
          <a:p>
            <a:endParaRPr/>
          </a:p>
          <a:p>
            <a:r>
              <a:t>Context:</a:t>
            </a:r>
          </a:p>
          <a:p>
            <a:r>
              <a:t>Otis was an early revolutionary thinker who argued in 1764 that American colonists were entitled to the same rights enshrined in Magna Carta.</a:t>
            </a:r>
          </a:p>
        </p:txBody>
      </p:sp>
      <p:pic>
        <p:nvPicPr>
          <p:cNvPr id="3074" name="Picture 2" descr="James Otis | American Politician ...">
            <a:extLst>
              <a:ext uri="{FF2B5EF4-FFF2-40B4-BE49-F238E27FC236}">
                <a16:creationId xmlns:a16="http://schemas.microsoft.com/office/drawing/2014/main" id="{8DF9D989-7A1E-04C0-883E-1D7DCD22BD77}"/>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5257800" y="1524000"/>
            <a:ext cx="2936449" cy="363421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Patrick Henry</a:t>
            </a:r>
          </a:p>
        </p:txBody>
      </p:sp>
      <p:sp>
        <p:nvSpPr>
          <p:cNvPr id="5" name="Text Placeholder 4">
            <a:extLst>
              <a:ext uri="{FF2B5EF4-FFF2-40B4-BE49-F238E27FC236}">
                <a16:creationId xmlns:a16="http://schemas.microsoft.com/office/drawing/2014/main" id="{0619B233-9EA5-D321-C2F1-7C48700776C2}"/>
              </a:ext>
            </a:extLst>
          </p:cNvPr>
          <p:cNvSpPr>
            <a:spLocks noGrp="1"/>
          </p:cNvSpPr>
          <p:nvPr>
            <p:ph type="body" idx="1"/>
          </p:nvPr>
        </p:nvSpPr>
        <p:spPr/>
        <p:txBody>
          <a:bodyPr/>
          <a:lstStyle/>
          <a:p>
            <a:endParaRPr lang="en-US"/>
          </a:p>
        </p:txBody>
      </p:sp>
      <p:sp>
        <p:nvSpPr>
          <p:cNvPr id="6" name="Text Placeholder 5">
            <a:extLst>
              <a:ext uri="{FF2B5EF4-FFF2-40B4-BE49-F238E27FC236}">
                <a16:creationId xmlns:a16="http://schemas.microsoft.com/office/drawing/2014/main" id="{DBCACC22-337D-9FA8-8EA8-6C6DC1C794F8}"/>
              </a:ext>
            </a:extLst>
          </p:cNvPr>
          <p:cNvSpPr>
            <a:spLocks noGrp="1"/>
          </p:cNvSpPr>
          <p:nvPr>
            <p:ph type="body" sz="half" idx="3"/>
          </p:nvPr>
        </p:nvSpPr>
        <p:spPr/>
        <p:txBody>
          <a:bodyPr/>
          <a:lstStyle/>
          <a:p>
            <a:endParaRPr lang="en-US"/>
          </a:p>
        </p:txBody>
      </p:sp>
      <p:sp>
        <p:nvSpPr>
          <p:cNvPr id="3" name="Content Placeholder 2"/>
          <p:cNvSpPr>
            <a:spLocks noGrp="1"/>
          </p:cNvSpPr>
          <p:nvPr>
            <p:ph sz="quarter" idx="2"/>
          </p:nvPr>
        </p:nvSpPr>
        <p:spPr/>
        <p:txBody>
          <a:bodyPr>
            <a:normAutofit fontScale="92500" lnSpcReduction="10000"/>
          </a:bodyPr>
          <a:lstStyle/>
          <a:p>
            <a:r>
              <a:t>Quote:</a:t>
            </a:r>
          </a:p>
          <a:p>
            <a:r>
              <a:t>"We are descended from a people whose government was founded on liberty, and the rights of Magna Carta."</a:t>
            </a:r>
          </a:p>
          <a:p>
            <a:endParaRPr/>
          </a:p>
          <a:p>
            <a:r>
              <a:t>Context:</a:t>
            </a:r>
          </a:p>
          <a:p>
            <a:r>
              <a:t>In a 1775 speech, Henry directly connected the American quest for liberty to the ancient rights asserted in Magna Carta.</a:t>
            </a:r>
          </a:p>
        </p:txBody>
      </p:sp>
      <p:pic>
        <p:nvPicPr>
          <p:cNvPr id="4098" name="Picture 2" descr="Patrick Henry | Revolutionary War ...">
            <a:extLst>
              <a:ext uri="{FF2B5EF4-FFF2-40B4-BE49-F238E27FC236}">
                <a16:creationId xmlns:a16="http://schemas.microsoft.com/office/drawing/2014/main" id="{3FE7298D-BEA5-7A52-1F80-DD373AA55126}"/>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4614134" y="1828800"/>
            <a:ext cx="4126082" cy="2590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Richard Henry Lee</a:t>
            </a:r>
          </a:p>
        </p:txBody>
      </p:sp>
      <p:sp>
        <p:nvSpPr>
          <p:cNvPr id="5" name="Text Placeholder 4">
            <a:extLst>
              <a:ext uri="{FF2B5EF4-FFF2-40B4-BE49-F238E27FC236}">
                <a16:creationId xmlns:a16="http://schemas.microsoft.com/office/drawing/2014/main" id="{0A56CAEA-8BC9-BF21-5683-F2B36F2BBFD1}"/>
              </a:ext>
            </a:extLst>
          </p:cNvPr>
          <p:cNvSpPr>
            <a:spLocks noGrp="1"/>
          </p:cNvSpPr>
          <p:nvPr>
            <p:ph type="body" idx="1"/>
          </p:nvPr>
        </p:nvSpPr>
        <p:spPr/>
        <p:txBody>
          <a:bodyPr/>
          <a:lstStyle/>
          <a:p>
            <a:endParaRPr lang="en-US"/>
          </a:p>
        </p:txBody>
      </p:sp>
      <p:sp>
        <p:nvSpPr>
          <p:cNvPr id="6" name="Text Placeholder 5">
            <a:extLst>
              <a:ext uri="{FF2B5EF4-FFF2-40B4-BE49-F238E27FC236}">
                <a16:creationId xmlns:a16="http://schemas.microsoft.com/office/drawing/2014/main" id="{79C385A9-B160-BBC5-88BC-5CC4CBCD343F}"/>
              </a:ext>
            </a:extLst>
          </p:cNvPr>
          <p:cNvSpPr>
            <a:spLocks noGrp="1"/>
          </p:cNvSpPr>
          <p:nvPr>
            <p:ph type="body" sz="half" idx="3"/>
          </p:nvPr>
        </p:nvSpPr>
        <p:spPr/>
        <p:txBody>
          <a:bodyPr/>
          <a:lstStyle/>
          <a:p>
            <a:endParaRPr lang="en-US"/>
          </a:p>
        </p:txBody>
      </p:sp>
      <p:sp>
        <p:nvSpPr>
          <p:cNvPr id="3" name="Content Placeholder 2"/>
          <p:cNvSpPr>
            <a:spLocks noGrp="1"/>
          </p:cNvSpPr>
          <p:nvPr>
            <p:ph sz="quarter" idx="2"/>
          </p:nvPr>
        </p:nvSpPr>
        <p:spPr/>
        <p:txBody>
          <a:bodyPr>
            <a:normAutofit fontScale="92500" lnSpcReduction="20000"/>
          </a:bodyPr>
          <a:lstStyle/>
          <a:p>
            <a:r>
              <a:t>Quote:</a:t>
            </a:r>
          </a:p>
          <a:p>
            <a:r>
              <a:t>"A free people claim their rights as derived from the laws of nature, and not as the gift of their chief magistrate."</a:t>
            </a:r>
          </a:p>
          <a:p>
            <a:endParaRPr/>
          </a:p>
          <a:p>
            <a:r>
              <a:t>Context:</a:t>
            </a:r>
          </a:p>
          <a:p>
            <a:r>
              <a:t>Lee's 1776 letter echoes Magna Carta's principle that liberty is inherent, not granted by rulers, even if he doesn't name the Charter directly.</a:t>
            </a:r>
          </a:p>
        </p:txBody>
      </p:sp>
      <p:pic>
        <p:nvPicPr>
          <p:cNvPr id="5122" name="Picture 2" descr="Richard Henry Lee - Quotes, Resolution ...">
            <a:extLst>
              <a:ext uri="{FF2B5EF4-FFF2-40B4-BE49-F238E27FC236}">
                <a16:creationId xmlns:a16="http://schemas.microsoft.com/office/drawing/2014/main" id="{75CCD13B-DCBB-5E17-39E2-825893E270AF}"/>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4876800" y="1676400"/>
            <a:ext cx="3375819" cy="337581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 Representative Government</a:t>
            </a:r>
          </a:p>
        </p:txBody>
      </p:sp>
      <p:sp>
        <p:nvSpPr>
          <p:cNvPr id="3" name="Content Placeholder 2"/>
          <p:cNvSpPr>
            <a:spLocks noGrp="1"/>
          </p:cNvSpPr>
          <p:nvPr>
            <p:ph idx="1"/>
          </p:nvPr>
        </p:nvSpPr>
        <p:spPr/>
        <p:txBody>
          <a:bodyPr/>
          <a:lstStyle/>
          <a:p>
            <a:r>
              <a:t>- Magna Carta required monarch to consult barons</a:t>
            </a:r>
          </a:p>
          <a:p>
            <a:r>
              <a:t>- Basis for 'no taxation without representation'</a:t>
            </a:r>
          </a:p>
          <a:p>
            <a:r>
              <a:t>- Influenced creation of U.S. Congress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Summary Table</a:t>
            </a:r>
          </a:p>
        </p:txBody>
      </p:sp>
      <p:sp>
        <p:nvSpPr>
          <p:cNvPr id="3" name="Content Placeholder 2"/>
          <p:cNvSpPr>
            <a:spLocks noGrp="1"/>
          </p:cNvSpPr>
          <p:nvPr>
            <p:ph idx="1"/>
          </p:nvPr>
        </p:nvSpPr>
        <p:spPr/>
        <p:txBody>
          <a:bodyPr>
            <a:normAutofit fontScale="92500" lnSpcReduction="10000"/>
          </a:bodyPr>
          <a:lstStyle/>
          <a:p>
            <a:r>
              <a:t>Magna Carta Concept | U.S. Legal Principle | U.S. Document/Clause</a:t>
            </a:r>
          </a:p>
          <a:p>
            <a:r>
              <a:t>---------------------------------------------------------------</a:t>
            </a:r>
          </a:p>
          <a:p>
            <a:r>
              <a:t>Rule of law | No one above the law | Constitution; Bill of Rights</a:t>
            </a:r>
          </a:p>
          <a:p>
            <a:r>
              <a:t>Due process | Fair legal procedures | 5th &amp; 14th Amendments</a:t>
            </a:r>
          </a:p>
          <a:p>
            <a:r>
              <a:t>Habeas corpus | Protection against detention | Article I, Sec. 9</a:t>
            </a:r>
          </a:p>
          <a:p>
            <a:r>
              <a:t>Consent to taxation | Representative gov. | Constitution; Dec. of Independence</a:t>
            </a:r>
          </a:p>
          <a:p>
            <a:r>
              <a:t>Limit power | Checks &amp; balances | Articles I–III</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81A22-CA89-40DF-7489-132C21EBF0EC}"/>
              </a:ext>
            </a:extLst>
          </p:cNvPr>
          <p:cNvSpPr>
            <a:spLocks noGrp="1"/>
          </p:cNvSpPr>
          <p:nvPr>
            <p:ph type="title"/>
          </p:nvPr>
        </p:nvSpPr>
        <p:spPr/>
        <p:txBody>
          <a:bodyPr>
            <a:normAutofit fontScale="90000"/>
          </a:bodyPr>
          <a:lstStyle/>
          <a:p>
            <a:pPr algn="ctr"/>
            <a:r>
              <a:rPr lang="en-US" dirty="0"/>
              <a:t>Habeas Corpus Suspended </a:t>
            </a:r>
            <a:br>
              <a:rPr lang="en-US" dirty="0"/>
            </a:br>
            <a:r>
              <a:rPr lang="en-US" dirty="0"/>
              <a:t>Four times in US History</a:t>
            </a:r>
          </a:p>
        </p:txBody>
      </p:sp>
      <p:sp>
        <p:nvSpPr>
          <p:cNvPr id="3" name="Text Placeholder 2">
            <a:extLst>
              <a:ext uri="{FF2B5EF4-FFF2-40B4-BE49-F238E27FC236}">
                <a16:creationId xmlns:a16="http://schemas.microsoft.com/office/drawing/2014/main" id="{D3CFEA4C-1C0B-F973-EA09-17FFA81C8AE9}"/>
              </a:ext>
            </a:extLst>
          </p:cNvPr>
          <p:cNvSpPr>
            <a:spLocks noGrp="1"/>
          </p:cNvSpPr>
          <p:nvPr>
            <p:ph type="body" idx="1"/>
          </p:nvPr>
        </p:nvSpPr>
        <p:spPr/>
        <p:txBody>
          <a:bodyPr/>
          <a:lstStyle/>
          <a:p>
            <a:endParaRPr lang="en-US"/>
          </a:p>
        </p:txBody>
      </p:sp>
      <p:sp>
        <p:nvSpPr>
          <p:cNvPr id="4" name="Text Placeholder 3">
            <a:extLst>
              <a:ext uri="{FF2B5EF4-FFF2-40B4-BE49-F238E27FC236}">
                <a16:creationId xmlns:a16="http://schemas.microsoft.com/office/drawing/2014/main" id="{9CBAE7DF-402E-A0D3-0B96-0A109DFC42A8}"/>
              </a:ext>
            </a:extLst>
          </p:cNvPr>
          <p:cNvSpPr>
            <a:spLocks noGrp="1"/>
          </p:cNvSpPr>
          <p:nvPr>
            <p:ph type="body" sz="half" idx="3"/>
          </p:nvPr>
        </p:nvSpPr>
        <p:spPr/>
        <p:txBody>
          <a:bodyPr/>
          <a:lstStyle/>
          <a:p>
            <a:endParaRPr lang="en-US"/>
          </a:p>
        </p:txBody>
      </p:sp>
      <p:sp>
        <p:nvSpPr>
          <p:cNvPr id="5" name="Content Placeholder 4">
            <a:extLst>
              <a:ext uri="{FF2B5EF4-FFF2-40B4-BE49-F238E27FC236}">
                <a16:creationId xmlns:a16="http://schemas.microsoft.com/office/drawing/2014/main" id="{AF407161-EFEE-F13A-BC9D-D204B4F47A6A}"/>
              </a:ext>
            </a:extLst>
          </p:cNvPr>
          <p:cNvSpPr>
            <a:spLocks noGrp="1"/>
          </p:cNvSpPr>
          <p:nvPr>
            <p:ph sz="quarter" idx="2"/>
          </p:nvPr>
        </p:nvSpPr>
        <p:spPr/>
        <p:txBody>
          <a:bodyPr>
            <a:normAutofit lnSpcReduction="10000"/>
          </a:bodyPr>
          <a:lstStyle/>
          <a:p>
            <a:r>
              <a:rPr lang="en-US" dirty="0"/>
              <a:t>Lincoln suspends during Civil War ( but then secures congressional support</a:t>
            </a:r>
          </a:p>
          <a:p>
            <a:r>
              <a:rPr lang="en-US" dirty="0"/>
              <a:t>Reconstruction in South Carolina to fight the Klan</a:t>
            </a:r>
          </a:p>
          <a:p>
            <a:r>
              <a:rPr lang="en-US" dirty="0"/>
              <a:t>In the Philippines colony  in 1905 to address an insurrection </a:t>
            </a:r>
          </a:p>
          <a:p>
            <a:r>
              <a:rPr lang="en-US" dirty="0"/>
              <a:t>In the Hawaii territory  after Pearl Harbor</a:t>
            </a:r>
          </a:p>
        </p:txBody>
      </p:sp>
      <p:pic>
        <p:nvPicPr>
          <p:cNvPr id="4098" name="Picture 2" descr="Lincoln's Suspension of Habeas Corpus ...">
            <a:extLst>
              <a:ext uri="{FF2B5EF4-FFF2-40B4-BE49-F238E27FC236}">
                <a16:creationId xmlns:a16="http://schemas.microsoft.com/office/drawing/2014/main" id="{6E03B6C4-4163-543C-AFDE-ED4D3B522693}"/>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5410201" y="1676400"/>
            <a:ext cx="2518714" cy="34681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34291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Magna Carta in U.S. Legal Tradition</a:t>
            </a:r>
          </a:p>
        </p:txBody>
      </p:sp>
      <p:sp>
        <p:nvSpPr>
          <p:cNvPr id="3" name="Content Placeholder 2"/>
          <p:cNvSpPr>
            <a:spLocks noGrp="1"/>
          </p:cNvSpPr>
          <p:nvPr>
            <p:ph idx="1"/>
          </p:nvPr>
        </p:nvSpPr>
        <p:spPr/>
        <p:txBody>
          <a:bodyPr/>
          <a:lstStyle/>
          <a:p>
            <a:r>
              <a:rPr dirty="0"/>
              <a:t>- </a:t>
            </a:r>
            <a:r>
              <a:rPr lang="en-US" dirty="0"/>
              <a:t>Ci</a:t>
            </a:r>
            <a:r>
              <a:rPr dirty="0"/>
              <a:t>ted </a:t>
            </a:r>
            <a:r>
              <a:rPr lang="en-US" dirty="0"/>
              <a:t>170 times </a:t>
            </a:r>
            <a:r>
              <a:rPr dirty="0"/>
              <a:t>by Supreme Court justices in key rulings</a:t>
            </a:r>
            <a:r>
              <a:rPr lang="en-US" dirty="0"/>
              <a:t> (as of April 16, 2025)</a:t>
            </a:r>
            <a:endParaRPr dirty="0"/>
          </a:p>
          <a:p>
            <a:r>
              <a:rPr dirty="0"/>
              <a:t>- Symbol of resistance to tyranny and arbitrary authority.</a:t>
            </a:r>
          </a:p>
          <a:p>
            <a:r>
              <a:rPr dirty="0"/>
              <a:t>- Influenced American views on liberty, justice, and the social contract.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Boumediene v. Bush (2008)</a:t>
            </a:r>
          </a:p>
        </p:txBody>
      </p:sp>
      <p:sp>
        <p:nvSpPr>
          <p:cNvPr id="3" name="Content Placeholder 2"/>
          <p:cNvSpPr>
            <a:spLocks noGrp="1"/>
          </p:cNvSpPr>
          <p:nvPr>
            <p:ph idx="1"/>
          </p:nvPr>
        </p:nvSpPr>
        <p:spPr/>
        <p:txBody>
          <a:bodyPr/>
          <a:lstStyle/>
          <a:p>
            <a:r>
              <a:t>Issue: Habeas corpus rights of Guantanamo detainees.</a:t>
            </a:r>
          </a:p>
          <a:p>
            <a:r>
              <a:t>Quote: "Magna Carta decreed that no man would be imprisoned contrary to the law of the land..."</a:t>
            </a:r>
          </a:p>
          <a:p>
            <a:r>
              <a:t>- Justice Kennedy cited it to affirm the ancient origins of habeas corpus.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Roe v. Wade (1973)</a:t>
            </a:r>
          </a:p>
        </p:txBody>
      </p:sp>
      <p:sp>
        <p:nvSpPr>
          <p:cNvPr id="3" name="Content Placeholder 2"/>
          <p:cNvSpPr>
            <a:spLocks noGrp="1"/>
          </p:cNvSpPr>
          <p:nvPr>
            <p:ph idx="1"/>
          </p:nvPr>
        </p:nvSpPr>
        <p:spPr/>
        <p:txBody>
          <a:bodyPr/>
          <a:lstStyle/>
          <a:p>
            <a:r>
              <a:t>Issue: Right to privacy and abortion access.</a:t>
            </a:r>
          </a:p>
          <a:p>
            <a:r>
              <a:t>Quote: "The roots of privacy rights stretch back to Magna Carta and beyond."</a:t>
            </a:r>
          </a:p>
          <a:p>
            <a:r>
              <a:t>- Justice Blackmun invoked Magna Carta in discussing personal liberty.</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Duncan v. Louisiana (1968)</a:t>
            </a:r>
          </a:p>
        </p:txBody>
      </p:sp>
      <p:sp>
        <p:nvSpPr>
          <p:cNvPr id="3" name="Content Placeholder 2"/>
          <p:cNvSpPr>
            <a:spLocks noGrp="1"/>
          </p:cNvSpPr>
          <p:nvPr>
            <p:ph idx="1"/>
          </p:nvPr>
        </p:nvSpPr>
        <p:spPr/>
        <p:txBody>
          <a:bodyPr/>
          <a:lstStyle/>
          <a:p>
            <a:r>
              <a:t>Issue: Right to jury trial in state cases.</a:t>
            </a:r>
          </a:p>
          <a:p>
            <a:r>
              <a:t>Quote: "The guarantees of Magna Carta were carried into the American constitutional tradition."</a:t>
            </a:r>
          </a:p>
          <a:p>
            <a:r>
              <a:t>- The Court upheld jury trials as fundamental.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BAF95-CB8A-462C-26BD-F53656176FA6}"/>
              </a:ext>
            </a:extLst>
          </p:cNvPr>
          <p:cNvSpPr>
            <a:spLocks noGrp="1"/>
          </p:cNvSpPr>
          <p:nvPr>
            <p:ph type="title"/>
          </p:nvPr>
        </p:nvSpPr>
        <p:spPr/>
        <p:txBody>
          <a:bodyPr>
            <a:normAutofit fontScale="90000"/>
          </a:bodyPr>
          <a:lstStyle/>
          <a:p>
            <a:pPr algn="ctr"/>
            <a:r>
              <a:rPr lang="en-US" dirty="0"/>
              <a:t>It’s All About Fear (of abuse of power)</a:t>
            </a:r>
          </a:p>
        </p:txBody>
      </p:sp>
      <p:sp>
        <p:nvSpPr>
          <p:cNvPr id="3" name="Text Placeholder 2">
            <a:extLst>
              <a:ext uri="{FF2B5EF4-FFF2-40B4-BE49-F238E27FC236}">
                <a16:creationId xmlns:a16="http://schemas.microsoft.com/office/drawing/2014/main" id="{9C4DEB08-DCC4-8724-C726-5F1CC86F37A2}"/>
              </a:ext>
            </a:extLst>
          </p:cNvPr>
          <p:cNvSpPr>
            <a:spLocks noGrp="1"/>
          </p:cNvSpPr>
          <p:nvPr>
            <p:ph type="body" idx="1"/>
          </p:nvPr>
        </p:nvSpPr>
        <p:spPr/>
        <p:txBody>
          <a:bodyPr/>
          <a:lstStyle/>
          <a:p>
            <a:endParaRPr lang="en-US"/>
          </a:p>
        </p:txBody>
      </p:sp>
      <p:sp>
        <p:nvSpPr>
          <p:cNvPr id="4" name="Text Placeholder 3">
            <a:extLst>
              <a:ext uri="{FF2B5EF4-FFF2-40B4-BE49-F238E27FC236}">
                <a16:creationId xmlns:a16="http://schemas.microsoft.com/office/drawing/2014/main" id="{A551D4A2-D798-19D3-B69C-B3AF6D9A438D}"/>
              </a:ext>
            </a:extLst>
          </p:cNvPr>
          <p:cNvSpPr>
            <a:spLocks noGrp="1"/>
          </p:cNvSpPr>
          <p:nvPr>
            <p:ph type="body" sz="half" idx="3"/>
          </p:nvPr>
        </p:nvSpPr>
        <p:spPr/>
        <p:txBody>
          <a:bodyPr/>
          <a:lstStyle/>
          <a:p>
            <a:endParaRPr lang="en-US"/>
          </a:p>
        </p:txBody>
      </p:sp>
      <p:sp>
        <p:nvSpPr>
          <p:cNvPr id="5" name="Content Placeholder 4">
            <a:extLst>
              <a:ext uri="{FF2B5EF4-FFF2-40B4-BE49-F238E27FC236}">
                <a16:creationId xmlns:a16="http://schemas.microsoft.com/office/drawing/2014/main" id="{9F46DD72-D22E-F424-7AB8-F4B167157A9D}"/>
              </a:ext>
            </a:extLst>
          </p:cNvPr>
          <p:cNvSpPr>
            <a:spLocks noGrp="1"/>
          </p:cNvSpPr>
          <p:nvPr>
            <p:ph sz="quarter" idx="2"/>
          </p:nvPr>
        </p:nvSpPr>
        <p:spPr/>
        <p:txBody>
          <a:bodyPr/>
          <a:lstStyle/>
          <a:p>
            <a:r>
              <a:rPr lang="en-US" dirty="0"/>
              <a:t>Magna Carta, due process,  rule of law, and constitutionalism are all about fear of abuse of government power by one person, department,  agency, branch, or the government and the need to restrain it.</a:t>
            </a:r>
          </a:p>
        </p:txBody>
      </p:sp>
      <p:pic>
        <p:nvPicPr>
          <p:cNvPr id="1026" name="Picture 2" descr="Abuse of Power - LEVEL UP - LEGAL ...">
            <a:extLst>
              <a:ext uri="{FF2B5EF4-FFF2-40B4-BE49-F238E27FC236}">
                <a16:creationId xmlns:a16="http://schemas.microsoft.com/office/drawing/2014/main" id="{9F68DC59-0041-B207-15D1-34ED2842BA86}"/>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4645026" y="1600200"/>
            <a:ext cx="4215038"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78367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United States v. Windsor (2013)</a:t>
            </a:r>
          </a:p>
        </p:txBody>
      </p:sp>
      <p:sp>
        <p:nvSpPr>
          <p:cNvPr id="3" name="Content Placeholder 2"/>
          <p:cNvSpPr>
            <a:spLocks noGrp="1"/>
          </p:cNvSpPr>
          <p:nvPr>
            <p:ph idx="1"/>
          </p:nvPr>
        </p:nvSpPr>
        <p:spPr/>
        <p:txBody>
          <a:bodyPr/>
          <a:lstStyle/>
          <a:p>
            <a:r>
              <a:t>Issue: DOMA and equal protection.</a:t>
            </a:r>
          </a:p>
          <a:p>
            <a:r>
              <a:t>Quote: "Our traditions, rooted in Magna Carta, affirm the dignity of the individual."</a:t>
            </a:r>
          </a:p>
          <a:p>
            <a:r>
              <a:t>- Magna Carta cited to support liberty and equality.</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Hurtado v. California (1884)</a:t>
            </a:r>
          </a:p>
        </p:txBody>
      </p:sp>
      <p:sp>
        <p:nvSpPr>
          <p:cNvPr id="3" name="Content Placeholder 2"/>
          <p:cNvSpPr>
            <a:spLocks noGrp="1"/>
          </p:cNvSpPr>
          <p:nvPr>
            <p:ph idx="1"/>
          </p:nvPr>
        </p:nvSpPr>
        <p:spPr/>
        <p:txBody>
          <a:bodyPr/>
          <a:lstStyle/>
          <a:p>
            <a:r>
              <a:t>Issue: Grand jury and due process.</a:t>
            </a:r>
          </a:p>
          <a:p>
            <a:r>
              <a:t>Quote (dissent): "The principles of Magna Carta form the bedrock of our liberties."</a:t>
            </a:r>
          </a:p>
          <a:p>
            <a:r>
              <a:t>- Used to argue for procedural protections.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err="1"/>
              <a:t>Zadvydas</a:t>
            </a:r>
            <a:r>
              <a:rPr dirty="0"/>
              <a:t> v. Davis (2001)</a:t>
            </a:r>
          </a:p>
        </p:txBody>
      </p:sp>
      <p:sp>
        <p:nvSpPr>
          <p:cNvPr id="3" name="Content Placeholder 2"/>
          <p:cNvSpPr>
            <a:spLocks noGrp="1"/>
          </p:cNvSpPr>
          <p:nvPr>
            <p:ph idx="1"/>
          </p:nvPr>
        </p:nvSpPr>
        <p:spPr/>
        <p:txBody>
          <a:bodyPr/>
          <a:lstStyle/>
          <a:p>
            <a:r>
              <a:t>Issue: Indefinite detention of non-citizens.</a:t>
            </a:r>
          </a:p>
          <a:p>
            <a:r>
              <a:t>Quote: "Freedom from imprisonment – from government custody, detention, or other forms of physical restraint – lies at the heart of the liberty protected by the Due Process Clause... traced to Magna Carta."</a:t>
            </a:r>
          </a:p>
          <a:p>
            <a:r>
              <a:t>- The Court referenced Magna Carta’s enduring influence.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Hamdi v. Rumsfeld (2004)</a:t>
            </a:r>
          </a:p>
        </p:txBody>
      </p:sp>
      <p:sp>
        <p:nvSpPr>
          <p:cNvPr id="3" name="Content Placeholder 2"/>
          <p:cNvSpPr>
            <a:spLocks noGrp="1"/>
          </p:cNvSpPr>
          <p:nvPr>
            <p:ph idx="1"/>
          </p:nvPr>
        </p:nvSpPr>
        <p:spPr/>
        <p:txBody>
          <a:bodyPr/>
          <a:lstStyle/>
          <a:p>
            <a:r>
              <a:t>Issue: Detention of U.S. citizens as enemy combatants.</a:t>
            </a:r>
          </a:p>
          <a:p>
            <a:r>
              <a:t>Quote: "A state of war is not a blank check for the President when it comes to the rights of the Nation’s citizens... These rights have roots deep in history, including Magna Carta."</a:t>
            </a:r>
          </a:p>
          <a:p>
            <a:r>
              <a:t>- Justice O’Connor affirmed due process even during war.</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Ex </a:t>
            </a:r>
            <a:r>
              <a:rPr dirty="0" err="1"/>
              <a:t>parte</a:t>
            </a:r>
            <a:r>
              <a:rPr dirty="0"/>
              <a:t> Milligan (1866)</a:t>
            </a:r>
          </a:p>
        </p:txBody>
      </p:sp>
      <p:sp>
        <p:nvSpPr>
          <p:cNvPr id="3" name="Content Placeholder 2"/>
          <p:cNvSpPr>
            <a:spLocks noGrp="1"/>
          </p:cNvSpPr>
          <p:nvPr>
            <p:ph idx="1"/>
          </p:nvPr>
        </p:nvSpPr>
        <p:spPr/>
        <p:txBody>
          <a:bodyPr/>
          <a:lstStyle/>
          <a:p>
            <a:r>
              <a:t>Issue: Use of military tribunals on civilians.</a:t>
            </a:r>
          </a:p>
          <a:p>
            <a:r>
              <a:t>Quote: "The Constitution of the United States is a law for rulers and people, equally in war and in peace... This principle was first clearly expressed in Magna Carta."</a:t>
            </a:r>
          </a:p>
          <a:p>
            <a:r>
              <a:t>- Asserted civil liberties under all conditions.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Global Legacy of Magna Carta</a:t>
            </a:r>
          </a:p>
        </p:txBody>
      </p:sp>
      <p:sp>
        <p:nvSpPr>
          <p:cNvPr id="3" name="Content Placeholder 2"/>
          <p:cNvSpPr>
            <a:spLocks noGrp="1"/>
          </p:cNvSpPr>
          <p:nvPr>
            <p:ph idx="1"/>
          </p:nvPr>
        </p:nvSpPr>
        <p:spPr/>
        <p:txBody>
          <a:bodyPr/>
          <a:lstStyle/>
          <a:p>
            <a:r>
              <a:t>- Seen as a cornerstone of liberal democracy and human rights.</a:t>
            </a:r>
          </a:p>
          <a:p>
            <a:r>
              <a:t>- Influenced international legal norms, including the Universal Declaration of Human Rights.</a:t>
            </a:r>
          </a:p>
          <a:p>
            <a:r>
              <a:t>- Celebrated globally as a foundation of modern rule of law.</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525DC2C-ADC7-A796-8538-7DF8664C12EB}"/>
              </a:ext>
            </a:extLst>
          </p:cNvPr>
          <p:cNvSpPr>
            <a:spLocks noGrp="1"/>
          </p:cNvSpPr>
          <p:nvPr>
            <p:ph type="title"/>
          </p:nvPr>
        </p:nvSpPr>
        <p:spPr/>
        <p:txBody>
          <a:bodyPr>
            <a:normAutofit fontScale="90000"/>
          </a:bodyPr>
          <a:lstStyle/>
          <a:p>
            <a:pPr algn="ctr"/>
            <a:r>
              <a:rPr lang="en-US" dirty="0"/>
              <a:t>The Magna Carta and the </a:t>
            </a:r>
            <a:br>
              <a:rPr lang="en-US" dirty="0"/>
            </a:br>
            <a:r>
              <a:rPr lang="en-US" dirty="0"/>
              <a:t>Inner Morality of the Law</a:t>
            </a:r>
          </a:p>
        </p:txBody>
      </p:sp>
      <p:sp>
        <p:nvSpPr>
          <p:cNvPr id="4" name="Text Placeholder 3">
            <a:extLst>
              <a:ext uri="{FF2B5EF4-FFF2-40B4-BE49-F238E27FC236}">
                <a16:creationId xmlns:a16="http://schemas.microsoft.com/office/drawing/2014/main" id="{1FDB2501-72E0-8F15-E2F4-B1DC0840FD9C}"/>
              </a:ext>
            </a:extLst>
          </p:cNvPr>
          <p:cNvSpPr>
            <a:spLocks noGrp="1"/>
          </p:cNvSpPr>
          <p:nvPr>
            <p:ph type="body" idx="1"/>
          </p:nvPr>
        </p:nvSpPr>
        <p:spPr/>
        <p:txBody>
          <a:bodyPr>
            <a:normAutofit fontScale="92500" lnSpcReduction="10000"/>
          </a:bodyPr>
          <a:lstStyle/>
          <a:p>
            <a:endParaRPr lang="en-US"/>
          </a:p>
        </p:txBody>
      </p:sp>
      <p:sp>
        <p:nvSpPr>
          <p:cNvPr id="6" name="Text Placeholder 5">
            <a:extLst>
              <a:ext uri="{FF2B5EF4-FFF2-40B4-BE49-F238E27FC236}">
                <a16:creationId xmlns:a16="http://schemas.microsoft.com/office/drawing/2014/main" id="{9A2780A1-463D-1ABF-C8AD-CC75DF4DA5BD}"/>
              </a:ext>
            </a:extLst>
          </p:cNvPr>
          <p:cNvSpPr>
            <a:spLocks noGrp="1"/>
          </p:cNvSpPr>
          <p:nvPr>
            <p:ph type="body" sz="half" idx="3"/>
          </p:nvPr>
        </p:nvSpPr>
        <p:spPr/>
        <p:txBody>
          <a:bodyPr>
            <a:normAutofit fontScale="92500" lnSpcReduction="10000"/>
          </a:bodyPr>
          <a:lstStyle/>
          <a:p>
            <a:r>
              <a:rPr lang="en-US" dirty="0"/>
              <a:t>Lon Fuller, </a:t>
            </a:r>
            <a:r>
              <a:rPr lang="en-US" i="1" dirty="0"/>
              <a:t>The Morality</a:t>
            </a:r>
          </a:p>
          <a:p>
            <a:r>
              <a:rPr lang="en-US" i="1" dirty="0"/>
              <a:t> of Law</a:t>
            </a:r>
            <a:endParaRPr lang="en-US" dirty="0"/>
          </a:p>
        </p:txBody>
      </p:sp>
      <p:sp>
        <p:nvSpPr>
          <p:cNvPr id="5" name="Content Placeholder 4">
            <a:extLst>
              <a:ext uri="{FF2B5EF4-FFF2-40B4-BE49-F238E27FC236}">
                <a16:creationId xmlns:a16="http://schemas.microsoft.com/office/drawing/2014/main" id="{20B2651E-52CF-5536-BC3B-6B55967887CA}"/>
              </a:ext>
            </a:extLst>
          </p:cNvPr>
          <p:cNvSpPr>
            <a:spLocks noGrp="1"/>
          </p:cNvSpPr>
          <p:nvPr>
            <p:ph sz="quarter" idx="2"/>
          </p:nvPr>
        </p:nvSpPr>
        <p:spPr/>
        <p:txBody>
          <a:bodyPr/>
          <a:lstStyle/>
          <a:p>
            <a:r>
              <a:rPr lang="en-US" dirty="0"/>
              <a:t>Rule of law is more than sheer legality.</a:t>
            </a:r>
          </a:p>
          <a:p>
            <a:r>
              <a:rPr lang="en-US" dirty="0"/>
              <a:t>It is an  internalization of values and a respect for process and procedure.</a:t>
            </a:r>
          </a:p>
          <a:p>
            <a:r>
              <a:rPr lang="en-US" dirty="0"/>
              <a:t>It is respect for limits and not about what  you can do but what you should do.    </a:t>
            </a:r>
          </a:p>
        </p:txBody>
      </p:sp>
      <p:pic>
        <p:nvPicPr>
          <p:cNvPr id="26626" name="Picture 2" descr="The Morality of Law: F. Fuller ...">
            <a:extLst>
              <a:ext uri="{FF2B5EF4-FFF2-40B4-BE49-F238E27FC236}">
                <a16:creationId xmlns:a16="http://schemas.microsoft.com/office/drawing/2014/main" id="{36F4F263-4A37-5BED-7C92-C146BFE9DB7D}"/>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5803900" y="1481966"/>
            <a:ext cx="2120900" cy="32575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22499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36185E3-D0C0-7697-5A87-C92926C7045D}"/>
              </a:ext>
            </a:extLst>
          </p:cNvPr>
          <p:cNvSpPr>
            <a:spLocks noGrp="1"/>
          </p:cNvSpPr>
          <p:nvPr>
            <p:ph type="title"/>
          </p:nvPr>
        </p:nvSpPr>
        <p:spPr/>
        <p:txBody>
          <a:bodyPr>
            <a:normAutofit fontScale="90000"/>
          </a:bodyPr>
          <a:lstStyle/>
          <a:p>
            <a:pPr algn="ctr"/>
            <a:r>
              <a:rPr lang="en-US" dirty="0"/>
              <a:t>The Magna Carta and the </a:t>
            </a:r>
            <a:br>
              <a:rPr lang="en-US" dirty="0"/>
            </a:br>
            <a:r>
              <a:rPr lang="en-US" dirty="0"/>
              <a:t>American Legal Tradition</a:t>
            </a:r>
          </a:p>
        </p:txBody>
      </p:sp>
      <p:sp>
        <p:nvSpPr>
          <p:cNvPr id="4" name="Text Placeholder 3">
            <a:extLst>
              <a:ext uri="{FF2B5EF4-FFF2-40B4-BE49-F238E27FC236}">
                <a16:creationId xmlns:a16="http://schemas.microsoft.com/office/drawing/2014/main" id="{774CBCD5-1E87-11E1-D33F-A0F482871278}"/>
              </a:ext>
            </a:extLst>
          </p:cNvPr>
          <p:cNvSpPr>
            <a:spLocks noGrp="1"/>
          </p:cNvSpPr>
          <p:nvPr>
            <p:ph type="body" idx="1"/>
          </p:nvPr>
        </p:nvSpPr>
        <p:spPr/>
        <p:txBody>
          <a:bodyPr/>
          <a:lstStyle/>
          <a:p>
            <a:endParaRPr lang="en-US"/>
          </a:p>
        </p:txBody>
      </p:sp>
      <p:sp>
        <p:nvSpPr>
          <p:cNvPr id="5" name="Text Placeholder 4">
            <a:extLst>
              <a:ext uri="{FF2B5EF4-FFF2-40B4-BE49-F238E27FC236}">
                <a16:creationId xmlns:a16="http://schemas.microsoft.com/office/drawing/2014/main" id="{BA43FBBA-FF2C-5310-D39B-A7080F0184EF}"/>
              </a:ext>
            </a:extLst>
          </p:cNvPr>
          <p:cNvSpPr>
            <a:spLocks noGrp="1"/>
          </p:cNvSpPr>
          <p:nvPr>
            <p:ph type="body" sz="half" idx="3"/>
          </p:nvPr>
        </p:nvSpPr>
        <p:spPr/>
        <p:txBody>
          <a:bodyPr/>
          <a:lstStyle/>
          <a:p>
            <a:endParaRPr lang="en-US"/>
          </a:p>
        </p:txBody>
      </p:sp>
      <p:sp>
        <p:nvSpPr>
          <p:cNvPr id="2" name="Content Placeholder 1">
            <a:extLst>
              <a:ext uri="{FF2B5EF4-FFF2-40B4-BE49-F238E27FC236}">
                <a16:creationId xmlns:a16="http://schemas.microsoft.com/office/drawing/2014/main" id="{4471CB84-7B9B-8459-2447-DE87EE7DC5EF}"/>
              </a:ext>
            </a:extLst>
          </p:cNvPr>
          <p:cNvSpPr>
            <a:spLocks noGrp="1"/>
          </p:cNvSpPr>
          <p:nvPr>
            <p:ph sz="quarter" idx="2"/>
          </p:nvPr>
        </p:nvSpPr>
        <p:spPr/>
        <p:txBody>
          <a:bodyPr>
            <a:normAutofit fontScale="85000" lnSpcReduction="10000"/>
          </a:bodyPr>
          <a:lstStyle/>
          <a:p>
            <a:r>
              <a:rPr lang="en-US" dirty="0"/>
              <a:t>“A legal tradition is not a set of rules of law about contracts, corporations, and crimes, but a set of deeply rooted, historically conditioned attitudes about the nature of law, the role of law in the society and the polity, the proper organization and operation of a legal system, and the way law is or should be made, applied, studied, perfected, and taught.”</a:t>
            </a:r>
            <a:br>
              <a:rPr lang="en-US" dirty="0"/>
            </a:br>
            <a:r>
              <a:rPr lang="en-US" dirty="0"/>
              <a:t>— </a:t>
            </a:r>
            <a:r>
              <a:rPr lang="en-US" i="1" dirty="0"/>
              <a:t>John Henry Merryman, The Civil Law Tradition</a:t>
            </a:r>
            <a:r>
              <a:rPr lang="en-US" dirty="0"/>
              <a:t>, 1969, p. 2</a:t>
            </a:r>
          </a:p>
        </p:txBody>
      </p:sp>
      <p:pic>
        <p:nvPicPr>
          <p:cNvPr id="21506" name="Picture 2" descr="American Legal System ...">
            <a:extLst>
              <a:ext uri="{FF2B5EF4-FFF2-40B4-BE49-F238E27FC236}">
                <a16:creationId xmlns:a16="http://schemas.microsoft.com/office/drawing/2014/main" id="{D02A513D-F13E-86FD-3706-4E1C0BD3486F}"/>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4664105" y="1742678"/>
            <a:ext cx="4022696" cy="26769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37420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Justice William Brennan on Magna Carta</a:t>
            </a:r>
          </a:p>
        </p:txBody>
      </p:sp>
      <p:sp>
        <p:nvSpPr>
          <p:cNvPr id="3" name="Content Placeholder 2"/>
          <p:cNvSpPr>
            <a:spLocks noGrp="1"/>
          </p:cNvSpPr>
          <p:nvPr>
            <p:ph idx="1"/>
          </p:nvPr>
        </p:nvSpPr>
        <p:spPr/>
        <p:txBody>
          <a:bodyPr/>
          <a:lstStyle/>
          <a:p>
            <a:r>
              <a:rPr dirty="0"/>
              <a:t>“The Magna Carta, although over 750 years old, still lives as a potent symbol of liberty and the supremacy of law over arbitrary power.”</a:t>
            </a:r>
            <a:endParaRPr lang="en-US" dirty="0"/>
          </a:p>
          <a:p>
            <a:pPr lvl="1"/>
            <a:r>
              <a:rPr lang="en-US" dirty="0"/>
              <a:t>Brennan, W. J., Jr. (1985, October 12). </a:t>
            </a:r>
            <a:r>
              <a:rPr lang="en-US" i="1" dirty="0"/>
              <a:t>Why Have a Bill of Rights?</a:t>
            </a:r>
            <a:r>
              <a:rPr lang="en-US" dirty="0"/>
              <a:t> Speech delivered at Georgetown University. Reprinted in </a:t>
            </a:r>
            <a:r>
              <a:rPr lang="en-US" i="1" dirty="0"/>
              <a:t>Public Law and Contemporary Problems</a:t>
            </a:r>
            <a:r>
              <a:rPr lang="en-US" dirty="0"/>
              <a:t>, 44(1), 1–13.</a:t>
            </a:r>
            <a:endParaRP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Lawyers as Guardians of Legal Order</a:t>
            </a:r>
          </a:p>
        </p:txBody>
      </p:sp>
      <p:sp>
        <p:nvSpPr>
          <p:cNvPr id="3" name="Content Placeholder 2"/>
          <p:cNvSpPr>
            <a:spLocks noGrp="1"/>
          </p:cNvSpPr>
          <p:nvPr>
            <p:ph idx="1"/>
          </p:nvPr>
        </p:nvSpPr>
        <p:spPr/>
        <p:txBody>
          <a:bodyPr/>
          <a:lstStyle/>
          <a:p>
            <a:r>
              <a:rPr dirty="0"/>
              <a:t>“A more learned, a more witty, and a more subtle body of men cannot be imagined. They are strongly interested in the stability of the law, and they exert their influence in favor of order and repression of violent passions.”</a:t>
            </a:r>
          </a:p>
          <a:p>
            <a:r>
              <a:rPr dirty="0"/>
              <a:t>— </a:t>
            </a:r>
            <a:r>
              <a:rPr lang="en-US" dirty="0"/>
              <a:t>Alexis </a:t>
            </a:r>
            <a:r>
              <a:rPr lang="en-US" dirty="0" err="1"/>
              <a:t>DeTocqueville</a:t>
            </a:r>
            <a:r>
              <a:rPr lang="en-US" dirty="0"/>
              <a:t>, </a:t>
            </a:r>
            <a:r>
              <a:rPr dirty="0"/>
              <a:t>Democracy in America, Vol. I, Part II, Ch. XVI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C7241E-D374-EAAD-AA89-6DAB7693E220}"/>
              </a:ext>
            </a:extLst>
          </p:cNvPr>
          <p:cNvSpPr>
            <a:spLocks noGrp="1"/>
          </p:cNvSpPr>
          <p:nvPr>
            <p:ph type="title"/>
          </p:nvPr>
        </p:nvSpPr>
        <p:spPr/>
        <p:txBody>
          <a:bodyPr/>
          <a:lstStyle/>
          <a:p>
            <a:pPr algn="ctr"/>
            <a:r>
              <a:rPr lang="en-US" dirty="0"/>
              <a:t>Context of the Magna Carta</a:t>
            </a:r>
          </a:p>
        </p:txBody>
      </p:sp>
      <p:sp>
        <p:nvSpPr>
          <p:cNvPr id="4" name="Text Placeholder 3">
            <a:extLst>
              <a:ext uri="{FF2B5EF4-FFF2-40B4-BE49-F238E27FC236}">
                <a16:creationId xmlns:a16="http://schemas.microsoft.com/office/drawing/2014/main" id="{87C4729F-B056-D59F-6B27-AD4651A83349}"/>
              </a:ext>
            </a:extLst>
          </p:cNvPr>
          <p:cNvSpPr>
            <a:spLocks noGrp="1"/>
          </p:cNvSpPr>
          <p:nvPr>
            <p:ph type="body" idx="1"/>
          </p:nvPr>
        </p:nvSpPr>
        <p:spPr/>
        <p:txBody>
          <a:bodyPr/>
          <a:lstStyle/>
          <a:p>
            <a:endParaRPr lang="en-US"/>
          </a:p>
        </p:txBody>
      </p:sp>
      <p:sp>
        <p:nvSpPr>
          <p:cNvPr id="5" name="Text Placeholder 4">
            <a:extLst>
              <a:ext uri="{FF2B5EF4-FFF2-40B4-BE49-F238E27FC236}">
                <a16:creationId xmlns:a16="http://schemas.microsoft.com/office/drawing/2014/main" id="{63C7B390-EC5A-A1F7-FC24-410050E7DEDC}"/>
              </a:ext>
            </a:extLst>
          </p:cNvPr>
          <p:cNvSpPr>
            <a:spLocks noGrp="1"/>
          </p:cNvSpPr>
          <p:nvPr>
            <p:ph type="body" sz="half" idx="3"/>
          </p:nvPr>
        </p:nvSpPr>
        <p:spPr/>
        <p:txBody>
          <a:bodyPr/>
          <a:lstStyle/>
          <a:p>
            <a:endParaRPr lang="en-US"/>
          </a:p>
        </p:txBody>
      </p:sp>
      <p:sp>
        <p:nvSpPr>
          <p:cNvPr id="2" name="Content Placeholder 1">
            <a:extLst>
              <a:ext uri="{FF2B5EF4-FFF2-40B4-BE49-F238E27FC236}">
                <a16:creationId xmlns:a16="http://schemas.microsoft.com/office/drawing/2014/main" id="{382A6B19-81D7-3842-928D-B6610507EDDB}"/>
              </a:ext>
            </a:extLst>
          </p:cNvPr>
          <p:cNvSpPr>
            <a:spLocks noGrp="1"/>
          </p:cNvSpPr>
          <p:nvPr>
            <p:ph sz="quarter" idx="2"/>
          </p:nvPr>
        </p:nvSpPr>
        <p:spPr/>
        <p:txBody>
          <a:bodyPr/>
          <a:lstStyle/>
          <a:p>
            <a:r>
              <a:rPr lang="en-US" dirty="0"/>
              <a:t>How to control and check tyranny and an abusive king</a:t>
            </a:r>
          </a:p>
          <a:p>
            <a:r>
              <a:rPr lang="en-US" dirty="0"/>
              <a:t>King John’s refusal to cooperate or work with nobles and aristocrats</a:t>
            </a:r>
          </a:p>
        </p:txBody>
      </p:sp>
      <p:pic>
        <p:nvPicPr>
          <p:cNvPr id="10242" name="Picture 2" descr="Monarchy, Tyranny, and Liberty ...">
            <a:extLst>
              <a:ext uri="{FF2B5EF4-FFF2-40B4-BE49-F238E27FC236}">
                <a16:creationId xmlns:a16="http://schemas.microsoft.com/office/drawing/2014/main" id="{F487F6B7-59D7-6933-2AAE-F28E8F8102AA}"/>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5022949" y="1742679"/>
            <a:ext cx="3694083" cy="24582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85084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dirty="0"/>
              <a:t>Questions?</a:t>
            </a:r>
            <a:br>
              <a:rPr lang="en-US" dirty="0"/>
            </a:br>
            <a:endParaRPr lang="en-US" dirty="0"/>
          </a:p>
        </p:txBody>
      </p:sp>
      <p:sp>
        <p:nvSpPr>
          <p:cNvPr id="3" name="Subtitle 2"/>
          <p:cNvSpPr>
            <a:spLocks noGrp="1"/>
          </p:cNvSpPr>
          <p:nvPr>
            <p:ph type="subTitle" idx="1"/>
          </p:nvPr>
        </p:nvSpPr>
        <p:spPr/>
        <p:txBody>
          <a:bodyPr>
            <a:normAutofit/>
          </a:bodyPr>
          <a:lstStyle/>
          <a:p>
            <a:r>
              <a:rPr lang="en-US" dirty="0"/>
              <a:t>Thank  you!</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No One Is Above the Law</a:t>
            </a:r>
          </a:p>
        </p:txBody>
      </p:sp>
      <p:sp>
        <p:nvSpPr>
          <p:cNvPr id="4" name="Text Placeholder 3">
            <a:extLst>
              <a:ext uri="{FF2B5EF4-FFF2-40B4-BE49-F238E27FC236}">
                <a16:creationId xmlns:a16="http://schemas.microsoft.com/office/drawing/2014/main" id="{177FC0B6-9AA5-EC0D-F25C-AF1CFFABB7F6}"/>
              </a:ext>
            </a:extLst>
          </p:cNvPr>
          <p:cNvSpPr>
            <a:spLocks noGrp="1"/>
          </p:cNvSpPr>
          <p:nvPr>
            <p:ph type="body" idx="1"/>
          </p:nvPr>
        </p:nvSpPr>
        <p:spPr/>
        <p:txBody>
          <a:bodyPr>
            <a:normAutofit lnSpcReduction="10000"/>
          </a:bodyPr>
          <a:lstStyle/>
          <a:p>
            <a:r>
              <a:rPr lang="en-US" dirty="0"/>
              <a:t>This section is the origin of the concept “due process.”</a:t>
            </a:r>
          </a:p>
        </p:txBody>
      </p:sp>
      <p:sp>
        <p:nvSpPr>
          <p:cNvPr id="5" name="Text Placeholder 4">
            <a:extLst>
              <a:ext uri="{FF2B5EF4-FFF2-40B4-BE49-F238E27FC236}">
                <a16:creationId xmlns:a16="http://schemas.microsoft.com/office/drawing/2014/main" id="{EAAF007F-6F45-6FCC-DF82-7BB45936A1CD}"/>
              </a:ext>
            </a:extLst>
          </p:cNvPr>
          <p:cNvSpPr>
            <a:spLocks noGrp="1"/>
          </p:cNvSpPr>
          <p:nvPr>
            <p:ph type="body" sz="half" idx="3"/>
          </p:nvPr>
        </p:nvSpPr>
        <p:spPr/>
        <p:txBody>
          <a:bodyPr>
            <a:normAutofit lnSpcReduction="10000"/>
          </a:bodyPr>
          <a:lstStyle/>
          <a:p>
            <a:endParaRPr lang="en-US"/>
          </a:p>
        </p:txBody>
      </p:sp>
      <p:sp>
        <p:nvSpPr>
          <p:cNvPr id="3" name="Content Placeholder 2"/>
          <p:cNvSpPr>
            <a:spLocks noGrp="1"/>
          </p:cNvSpPr>
          <p:nvPr>
            <p:ph sz="quarter" idx="2"/>
          </p:nvPr>
        </p:nvSpPr>
        <p:spPr/>
        <p:txBody>
          <a:bodyPr>
            <a:normAutofit/>
          </a:bodyPr>
          <a:lstStyle/>
          <a:p>
            <a:pPr marL="109728" indent="0">
              <a:buNone/>
            </a:pPr>
            <a:endParaRPr lang="en-US" dirty="0"/>
          </a:p>
          <a:p>
            <a:r>
              <a:rPr lang="en-US" sz="2000" dirty="0"/>
              <a:t>Section 39  </a:t>
            </a:r>
            <a:r>
              <a:rPr lang="en-US" sz="2000" b="0" i="0" u="none" strike="noStrike" baseline="0" dirty="0"/>
              <a:t>“No free man shall be seized or imprisoned, or dispossessed, or outlawed, exiled, or in any way destroyed, nor will we proceed against or prosecute him, except by the lawful judgment of his peers or by the law of the land.”</a:t>
            </a:r>
            <a:endParaRPr sz="2000" dirty="0"/>
          </a:p>
        </p:txBody>
      </p:sp>
      <p:pic>
        <p:nvPicPr>
          <p:cNvPr id="9218" name="Picture 2" descr="The Signing of the Magna Carta">
            <a:extLst>
              <a:ext uri="{FF2B5EF4-FFF2-40B4-BE49-F238E27FC236}">
                <a16:creationId xmlns:a16="http://schemas.microsoft.com/office/drawing/2014/main" id="{EA117796-22DD-7491-2663-623D6C09CC04}"/>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4804581" y="1752599"/>
            <a:ext cx="3729819" cy="308244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Limiting Arbitrary Power</a:t>
            </a:r>
          </a:p>
        </p:txBody>
      </p:sp>
      <p:sp>
        <p:nvSpPr>
          <p:cNvPr id="4" name="Text Placeholder 3">
            <a:extLst>
              <a:ext uri="{FF2B5EF4-FFF2-40B4-BE49-F238E27FC236}">
                <a16:creationId xmlns:a16="http://schemas.microsoft.com/office/drawing/2014/main" id="{19562502-54A2-A45E-AA0B-25F75C3B9738}"/>
              </a:ext>
            </a:extLst>
          </p:cNvPr>
          <p:cNvSpPr>
            <a:spLocks noGrp="1"/>
          </p:cNvSpPr>
          <p:nvPr>
            <p:ph type="body" idx="1"/>
          </p:nvPr>
        </p:nvSpPr>
        <p:spPr/>
        <p:txBody>
          <a:bodyPr/>
          <a:lstStyle/>
          <a:p>
            <a:endParaRPr lang="en-US"/>
          </a:p>
        </p:txBody>
      </p:sp>
      <p:sp>
        <p:nvSpPr>
          <p:cNvPr id="5" name="Text Placeholder 4">
            <a:extLst>
              <a:ext uri="{FF2B5EF4-FFF2-40B4-BE49-F238E27FC236}">
                <a16:creationId xmlns:a16="http://schemas.microsoft.com/office/drawing/2014/main" id="{9D149524-BD28-2C9B-C41C-AB66456A7A28}"/>
              </a:ext>
            </a:extLst>
          </p:cNvPr>
          <p:cNvSpPr>
            <a:spLocks noGrp="1"/>
          </p:cNvSpPr>
          <p:nvPr>
            <p:ph type="body" sz="half" idx="3"/>
          </p:nvPr>
        </p:nvSpPr>
        <p:spPr/>
        <p:txBody>
          <a:bodyPr/>
          <a:lstStyle/>
          <a:p>
            <a:endParaRPr lang="en-US"/>
          </a:p>
        </p:txBody>
      </p:sp>
      <p:sp>
        <p:nvSpPr>
          <p:cNvPr id="3" name="Content Placeholder 2"/>
          <p:cNvSpPr>
            <a:spLocks noGrp="1"/>
          </p:cNvSpPr>
          <p:nvPr>
            <p:ph sz="quarter" idx="2"/>
          </p:nvPr>
        </p:nvSpPr>
        <p:spPr/>
        <p:txBody>
          <a:bodyPr>
            <a:normAutofit/>
          </a:bodyPr>
          <a:lstStyle/>
          <a:p>
            <a:r>
              <a:rPr dirty="0"/>
              <a:t>- First written limitation on ruler's power</a:t>
            </a:r>
          </a:p>
          <a:p>
            <a:r>
              <a:rPr dirty="0"/>
              <a:t>- Influenced U.S. system of checks and balances</a:t>
            </a:r>
          </a:p>
          <a:p>
            <a:r>
              <a:rPr dirty="0"/>
              <a:t>- Supports separation of powers</a:t>
            </a:r>
            <a:endParaRPr lang="en-US" dirty="0"/>
          </a:p>
          <a:p>
            <a:r>
              <a:rPr lang="en-US" dirty="0"/>
              <a:t>- Enshrines rule of law: Even leaders are bound by law</a:t>
            </a:r>
          </a:p>
          <a:p>
            <a:endParaRPr dirty="0"/>
          </a:p>
        </p:txBody>
      </p:sp>
      <p:pic>
        <p:nvPicPr>
          <p:cNvPr id="12290" name="Picture 2" descr="Parliament Limits the English Monarchy ...">
            <a:extLst>
              <a:ext uri="{FF2B5EF4-FFF2-40B4-BE49-F238E27FC236}">
                <a16:creationId xmlns:a16="http://schemas.microsoft.com/office/drawing/2014/main" id="{7741E37E-9322-66CD-E387-A74FF42E4209}"/>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4844205" y="1752600"/>
            <a:ext cx="4041774" cy="302742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A312F-F9B1-CD66-1D01-D8ED90F0A231}"/>
              </a:ext>
            </a:extLst>
          </p:cNvPr>
          <p:cNvSpPr>
            <a:spLocks noGrp="1"/>
          </p:cNvSpPr>
          <p:nvPr>
            <p:ph type="title"/>
          </p:nvPr>
        </p:nvSpPr>
        <p:spPr/>
        <p:txBody>
          <a:bodyPr/>
          <a:lstStyle/>
          <a:p>
            <a:pPr algn="ctr"/>
            <a:r>
              <a:rPr lang="en-US" dirty="0"/>
              <a:t>Due Process</a:t>
            </a:r>
          </a:p>
        </p:txBody>
      </p:sp>
      <p:sp>
        <p:nvSpPr>
          <p:cNvPr id="3" name="Text Placeholder 2">
            <a:extLst>
              <a:ext uri="{FF2B5EF4-FFF2-40B4-BE49-F238E27FC236}">
                <a16:creationId xmlns:a16="http://schemas.microsoft.com/office/drawing/2014/main" id="{A090E49E-DDF7-A6BA-A682-34E7D2001EB9}"/>
              </a:ext>
            </a:extLst>
          </p:cNvPr>
          <p:cNvSpPr>
            <a:spLocks noGrp="1"/>
          </p:cNvSpPr>
          <p:nvPr>
            <p:ph type="body" idx="1"/>
          </p:nvPr>
        </p:nvSpPr>
        <p:spPr/>
        <p:txBody>
          <a:bodyPr/>
          <a:lstStyle/>
          <a:p>
            <a:endParaRPr lang="en-US"/>
          </a:p>
        </p:txBody>
      </p:sp>
      <p:sp>
        <p:nvSpPr>
          <p:cNvPr id="4" name="Text Placeholder 3">
            <a:extLst>
              <a:ext uri="{FF2B5EF4-FFF2-40B4-BE49-F238E27FC236}">
                <a16:creationId xmlns:a16="http://schemas.microsoft.com/office/drawing/2014/main" id="{C322130A-7DEF-D8BE-8319-242948EB0DDE}"/>
              </a:ext>
            </a:extLst>
          </p:cNvPr>
          <p:cNvSpPr>
            <a:spLocks noGrp="1"/>
          </p:cNvSpPr>
          <p:nvPr>
            <p:ph type="body" sz="half" idx="3"/>
          </p:nvPr>
        </p:nvSpPr>
        <p:spPr/>
        <p:txBody>
          <a:bodyPr/>
          <a:lstStyle/>
          <a:p>
            <a:endParaRPr lang="en-US"/>
          </a:p>
        </p:txBody>
      </p:sp>
      <p:sp>
        <p:nvSpPr>
          <p:cNvPr id="5" name="Content Placeholder 4">
            <a:extLst>
              <a:ext uri="{FF2B5EF4-FFF2-40B4-BE49-F238E27FC236}">
                <a16:creationId xmlns:a16="http://schemas.microsoft.com/office/drawing/2014/main" id="{92DEFE4B-D905-42DC-85A9-841BCFD332B2}"/>
              </a:ext>
            </a:extLst>
          </p:cNvPr>
          <p:cNvSpPr>
            <a:spLocks noGrp="1"/>
          </p:cNvSpPr>
          <p:nvPr>
            <p:ph sz="quarter" idx="2"/>
          </p:nvPr>
        </p:nvSpPr>
        <p:spPr/>
        <p:txBody>
          <a:bodyPr/>
          <a:lstStyle/>
          <a:p>
            <a:r>
              <a:rPr lang="en-US" dirty="0"/>
              <a:t>Due process as a concept originates in the Magna Carta as a mandate to require the crown to follow rules or procedures (rule of law) when acting</a:t>
            </a:r>
          </a:p>
          <a:p>
            <a:r>
              <a:rPr lang="en-US" dirty="0"/>
              <a:t>Meant to constrain  arbitrary  action by the government</a:t>
            </a:r>
          </a:p>
        </p:txBody>
      </p:sp>
      <p:pic>
        <p:nvPicPr>
          <p:cNvPr id="1026" name="Picture 2" descr="Constitutional Law tutorial ...">
            <a:extLst>
              <a:ext uri="{FF2B5EF4-FFF2-40B4-BE49-F238E27FC236}">
                <a16:creationId xmlns:a16="http://schemas.microsoft.com/office/drawing/2014/main" id="{F3A3190D-15FA-A5A5-5565-E06111D59E14}"/>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4483827" y="1676400"/>
            <a:ext cx="4218214"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3130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98B54-0E42-3EED-3E4F-3CF93405378B}"/>
              </a:ext>
            </a:extLst>
          </p:cNvPr>
          <p:cNvSpPr>
            <a:spLocks noGrp="1"/>
          </p:cNvSpPr>
          <p:nvPr>
            <p:ph type="title"/>
          </p:nvPr>
        </p:nvSpPr>
        <p:spPr/>
        <p:txBody>
          <a:bodyPr/>
          <a:lstStyle/>
          <a:p>
            <a:pPr algn="ctr"/>
            <a:r>
              <a:rPr lang="en-US" dirty="0"/>
              <a:t>Habeas Corpus </a:t>
            </a:r>
          </a:p>
        </p:txBody>
      </p:sp>
      <p:sp>
        <p:nvSpPr>
          <p:cNvPr id="3" name="Text Placeholder 2">
            <a:extLst>
              <a:ext uri="{FF2B5EF4-FFF2-40B4-BE49-F238E27FC236}">
                <a16:creationId xmlns:a16="http://schemas.microsoft.com/office/drawing/2014/main" id="{0714C50E-02FA-C6A1-AD89-8DFC9D8ABB4A}"/>
              </a:ext>
            </a:extLst>
          </p:cNvPr>
          <p:cNvSpPr>
            <a:spLocks noGrp="1"/>
          </p:cNvSpPr>
          <p:nvPr>
            <p:ph type="body" idx="1"/>
          </p:nvPr>
        </p:nvSpPr>
        <p:spPr/>
        <p:txBody>
          <a:bodyPr/>
          <a:lstStyle/>
          <a:p>
            <a:endParaRPr lang="en-US"/>
          </a:p>
        </p:txBody>
      </p:sp>
      <p:sp>
        <p:nvSpPr>
          <p:cNvPr id="4" name="Text Placeholder 3">
            <a:extLst>
              <a:ext uri="{FF2B5EF4-FFF2-40B4-BE49-F238E27FC236}">
                <a16:creationId xmlns:a16="http://schemas.microsoft.com/office/drawing/2014/main" id="{2AAF1CD9-9B75-C305-D9BF-8846266FC634}"/>
              </a:ext>
            </a:extLst>
          </p:cNvPr>
          <p:cNvSpPr>
            <a:spLocks noGrp="1"/>
          </p:cNvSpPr>
          <p:nvPr>
            <p:ph type="body" sz="half" idx="3"/>
          </p:nvPr>
        </p:nvSpPr>
        <p:spPr/>
        <p:txBody>
          <a:bodyPr/>
          <a:lstStyle/>
          <a:p>
            <a:endParaRPr lang="en-US"/>
          </a:p>
        </p:txBody>
      </p:sp>
      <p:sp>
        <p:nvSpPr>
          <p:cNvPr id="5" name="Content Placeholder 4">
            <a:extLst>
              <a:ext uri="{FF2B5EF4-FFF2-40B4-BE49-F238E27FC236}">
                <a16:creationId xmlns:a16="http://schemas.microsoft.com/office/drawing/2014/main" id="{6D99A311-C373-0F82-B78C-4D02B47FC6A0}"/>
              </a:ext>
            </a:extLst>
          </p:cNvPr>
          <p:cNvSpPr>
            <a:spLocks noGrp="1"/>
          </p:cNvSpPr>
          <p:nvPr>
            <p:ph sz="quarter" idx="2"/>
          </p:nvPr>
        </p:nvSpPr>
        <p:spPr/>
        <p:txBody>
          <a:bodyPr>
            <a:normAutofit fontScale="85000" lnSpcReduction="20000"/>
          </a:bodyPr>
          <a:lstStyle/>
          <a:p>
            <a:r>
              <a:rPr lang="en-US" dirty="0"/>
              <a:t>Emerged indirectly out of the Magna Carta as a check upon  arbitrary arrest.</a:t>
            </a:r>
          </a:p>
          <a:p>
            <a:r>
              <a:rPr lang="en-US" dirty="0"/>
              <a:t>The origins of habeas corpus can be traced back to </a:t>
            </a:r>
            <a:r>
              <a:rPr lang="en-US" dirty="0">
                <a:hlinkClick r:id="rId2"/>
              </a:rPr>
              <a:t>English common law</a:t>
            </a:r>
            <a:r>
              <a:rPr lang="en-US" dirty="0"/>
              <a:t>, with roots in the concept of due process and the protection against unlawful imprisonment. While the writ existed in various forms for centuries, the </a:t>
            </a:r>
            <a:r>
              <a:rPr lang="en-US" dirty="0">
                <a:hlinkClick r:id="rId3"/>
              </a:rPr>
              <a:t>Habeas Corpus Act of 1679</a:t>
            </a:r>
            <a:r>
              <a:rPr lang="en-US" dirty="0"/>
              <a:t> is a key milestone, solidifying its role in English liberties and influencing the </a:t>
            </a:r>
            <a:r>
              <a:rPr lang="en-US" dirty="0">
                <a:hlinkClick r:id="rId4"/>
              </a:rPr>
              <a:t>US Constitution</a:t>
            </a:r>
            <a:endParaRPr lang="en-US" dirty="0"/>
          </a:p>
        </p:txBody>
      </p:sp>
      <p:pic>
        <p:nvPicPr>
          <p:cNvPr id="2052" name="Picture 4" descr="What is habeas corpus? : r/protest">
            <a:extLst>
              <a:ext uri="{FF2B5EF4-FFF2-40B4-BE49-F238E27FC236}">
                <a16:creationId xmlns:a16="http://schemas.microsoft.com/office/drawing/2014/main" id="{46A86580-F912-7815-ABA7-59B8BB4C2313}"/>
              </a:ext>
            </a:extLst>
          </p:cNvPr>
          <p:cNvPicPr>
            <a:picLocks noGrp="1" noChangeAspect="1" noChangeArrowheads="1"/>
          </p:cNvPicPr>
          <p:nvPr>
            <p:ph sz="quarter" idx="4"/>
          </p:nvPr>
        </p:nvPicPr>
        <p:blipFill>
          <a:blip r:embed="rId5">
            <a:extLst>
              <a:ext uri="{28A0092B-C50C-407E-A947-70E740481C1C}">
                <a14:useLocalDpi xmlns:a14="http://schemas.microsoft.com/office/drawing/2010/main" val="0"/>
              </a:ext>
            </a:extLst>
          </a:blip>
          <a:srcRect/>
          <a:stretch>
            <a:fillRect/>
          </a:stretch>
        </p:blipFill>
        <p:spPr bwMode="auto">
          <a:xfrm>
            <a:off x="4928014" y="1676400"/>
            <a:ext cx="3778769" cy="289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55470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10668</TotalTime>
  <Words>2609</Words>
  <Application>Microsoft Office PowerPoint</Application>
  <PresentationFormat>On-screen Show (4:3)</PresentationFormat>
  <Paragraphs>212</Paragraphs>
  <Slides>50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50</vt:i4>
      </vt:variant>
    </vt:vector>
  </HeadingPairs>
  <TitlesOfParts>
    <vt:vector size="57" baseType="lpstr">
      <vt:lpstr>Arial</vt:lpstr>
      <vt:lpstr>Calibri</vt:lpstr>
      <vt:lpstr>Cambria</vt:lpstr>
      <vt:lpstr>Verdana</vt:lpstr>
      <vt:lpstr>Wingdings 2</vt:lpstr>
      <vt:lpstr>Wingdings 3</vt:lpstr>
      <vt:lpstr>Concourse</vt:lpstr>
      <vt:lpstr>Magna Carta and the Rule of Law in the United States</vt:lpstr>
      <vt:lpstr>Introduction</vt:lpstr>
      <vt:lpstr>What does the Magna Carta Represent?</vt:lpstr>
      <vt:lpstr>It’s All About Fear (of abuse of power)</vt:lpstr>
      <vt:lpstr>Context of the Magna Carta</vt:lpstr>
      <vt:lpstr>No One Is Above the Law</vt:lpstr>
      <vt:lpstr>Limiting Arbitrary Power</vt:lpstr>
      <vt:lpstr>Due Process</vt:lpstr>
      <vt:lpstr>Habeas Corpus </vt:lpstr>
      <vt:lpstr>Linking Three Concepts</vt:lpstr>
      <vt:lpstr>British Legal Legacy of Magna Carta</vt:lpstr>
      <vt:lpstr>Magna Carta as the Supreme  Law of the Land</vt:lpstr>
      <vt:lpstr>Sir Edward Coke (1552–1634)</vt:lpstr>
      <vt:lpstr>Sir John Fortescue (c. 1394–c. 1476)</vt:lpstr>
      <vt:lpstr>Sir Henry de Bracton (c. 1210–1268)</vt:lpstr>
      <vt:lpstr>Sir Matthew Hale (1609–1676)</vt:lpstr>
      <vt:lpstr>William Lambarde (1536–1601)</vt:lpstr>
      <vt:lpstr>Who Was William Blackstone?</vt:lpstr>
      <vt:lpstr>Blackstone's View of Magna Carta</vt:lpstr>
      <vt:lpstr>Legal Principles Blackstone Emphasized</vt:lpstr>
      <vt:lpstr>Direct Quotation from Magna Carta</vt:lpstr>
      <vt:lpstr>Creating American Constitutional Law</vt:lpstr>
      <vt:lpstr>Influence on the American Founders</vt:lpstr>
      <vt:lpstr>Magna Carta in Colonial America</vt:lpstr>
      <vt:lpstr>The Magna Carta Inspires  the American Colonies</vt:lpstr>
      <vt:lpstr>Influence on U.S. Founding Documents</vt:lpstr>
      <vt:lpstr>Due Process &amp; Habeas Corpus</vt:lpstr>
      <vt:lpstr>John Adams</vt:lpstr>
      <vt:lpstr>Thomas Jefferson</vt:lpstr>
      <vt:lpstr>James Otis Jr.</vt:lpstr>
      <vt:lpstr>Patrick Henry</vt:lpstr>
      <vt:lpstr>Richard Henry Lee</vt:lpstr>
      <vt:lpstr> Representative Government</vt:lpstr>
      <vt:lpstr>Summary Table</vt:lpstr>
      <vt:lpstr>Habeas Corpus Suspended  Four times in US History</vt:lpstr>
      <vt:lpstr>Magna Carta in U.S. Legal Tradition</vt:lpstr>
      <vt:lpstr>Boumediene v. Bush (2008)</vt:lpstr>
      <vt:lpstr>Roe v. Wade (1973)</vt:lpstr>
      <vt:lpstr>Duncan v. Louisiana (1968)</vt:lpstr>
      <vt:lpstr>United States v. Windsor (2013)</vt:lpstr>
      <vt:lpstr>Hurtado v. California (1884)</vt:lpstr>
      <vt:lpstr>Zadvydas v. Davis (2001)</vt:lpstr>
      <vt:lpstr>Hamdi v. Rumsfeld (2004)</vt:lpstr>
      <vt:lpstr>Ex parte Milligan (1866)</vt:lpstr>
      <vt:lpstr>Global Legacy of Magna Carta</vt:lpstr>
      <vt:lpstr>The Magna Carta and the  Inner Morality of the Law</vt:lpstr>
      <vt:lpstr>The Magna Carta and the  American Legal Tradition</vt:lpstr>
      <vt:lpstr>Justice William Brennan on Magna Carta</vt:lpstr>
      <vt:lpstr>Lawyers as Guardians of Legal Order</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Supreme Court Update 2009</dc:title>
  <dc:creator>Linda Bellows Olson</dc:creator>
  <cp:lastModifiedBy>david schultz</cp:lastModifiedBy>
  <cp:revision>313</cp:revision>
  <dcterms:created xsi:type="dcterms:W3CDTF">2009-07-10T15:09:04Z</dcterms:created>
  <dcterms:modified xsi:type="dcterms:W3CDTF">2025-07-05T21:47:10Z</dcterms:modified>
</cp:coreProperties>
</file>