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58" r:id="rId3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87" d="100"/>
          <a:sy n="87" d="100"/>
        </p:scale>
        <p:origin x="185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1143000" y="685800"/>
            <a:ext cx="4572000" cy="3429000"/>
          </a:xfrm>
          <a:prstGeom prst="rect">
            <a:avLst/>
          </a:prstGeom>
        </p:spPr>
        <p:txBody>
          <a:bodyPr/>
          <a:lstStyle/>
          <a:p>
            <a:endParaRPr/>
          </a:p>
        </p:txBody>
      </p:sp>
      <p:sp>
        <p:nvSpPr>
          <p:cNvPr id="145" name="Shape 14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949853" y="0"/>
            <a:ext cx="14904506" cy="99441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7" name="Title Text"/>
          <p:cNvSpPr txBox="1">
            <a:spLocks noGrp="1"/>
          </p:cNvSpPr>
          <p:nvPr>
            <p:ph type="title"/>
          </p:nvPr>
        </p:nvSpPr>
        <p:spPr>
          <a:prstGeom prst="rect">
            <a:avLst/>
          </a:prstGeom>
        </p:spPr>
        <p:txBody>
          <a:bodyPr/>
          <a:lstStyle/>
          <a:p>
            <a:r>
              <a:t>Title Text</a:t>
            </a:r>
          </a:p>
        </p:txBody>
      </p:sp>
      <p:sp>
        <p:nvSpPr>
          <p:cNvPr id="11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26"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127"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128"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36"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37"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8"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2088" y="289099"/>
            <a:ext cx="9753603" cy="650578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2263775" y="613833"/>
            <a:ext cx="12401550" cy="82677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13"/>
          </p:nvPr>
        </p:nvSpPr>
        <p:spPr>
          <a:xfrm>
            <a:off x="4086225" y="2586566"/>
            <a:ext cx="9429750" cy="6286501"/>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680200" y="5029200"/>
            <a:ext cx="6054748" cy="40386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502400" y="889000"/>
            <a:ext cx="5867400" cy="3911601"/>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2374900" y="889000"/>
            <a:ext cx="11982450" cy="79883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bit.ly/1eBYZ9v" TargetMode="External"/><Relationship Id="rId2" Type="http://schemas.openxmlformats.org/officeDocument/2006/relationships/hyperlink" Target="http://learn.lexiconic.net/characters.htm" TargetMode="External"/><Relationship Id="rId1" Type="http://schemas.openxmlformats.org/officeDocument/2006/relationships/slideLayout" Target="../slideLayouts/slideLayout13.xml"/><Relationship Id="rId4" Type="http://schemas.openxmlformats.org/officeDocument/2006/relationships/hyperlink" Target="http://bit.ly/2hKkEHd"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hyperlink" Target="https://www.livewritethrive.com/2016/06/13/understanding-premise-and-the-one-sentence-story-concept/"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mailto:jgauthor@icloud.com" TargetMode="External"/><Relationship Id="rId2" Type="http://schemas.openxmlformats.org/officeDocument/2006/relationships/hyperlink" Target="https://cafestories.net/write-in-the-harbor-2019" TargetMode="External"/><Relationship Id="rId1" Type="http://schemas.openxmlformats.org/officeDocument/2006/relationships/slideLayout" Target="../slideLayouts/slideLayout13.xml"/><Relationship Id="rId4" Type="http://schemas.openxmlformats.org/officeDocument/2006/relationships/hyperlink" Target="http://cafestories.net"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sN89XJiNLEQ" TargetMode="External"/><Relationship Id="rId2" Type="http://schemas.openxmlformats.org/officeDocument/2006/relationships/hyperlink" Target="https://www.youtube.com/watch?v=5EHffsZAWe0" TargetMode="External"/><Relationship Id="rId1" Type="http://schemas.openxmlformats.org/officeDocument/2006/relationships/slideLayout" Target="../slideLayouts/slideLayout13.xml"/><Relationship Id="rId6" Type="http://schemas.openxmlformats.org/officeDocument/2006/relationships/hyperlink" Target="http://bit.ly/2zUKDRa" TargetMode="External"/><Relationship Id="rId5" Type="http://schemas.openxmlformats.org/officeDocument/2006/relationships/hyperlink" Target="https://www.youtube.com/watch?v=wtanvpwGJXk" TargetMode="External"/><Relationship Id="rId4" Type="http://schemas.openxmlformats.org/officeDocument/2006/relationships/hyperlink" Target="https://www.youtube.com/watch?v=yUTsh7n18_o"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bit.ly/1dKvAci"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hyperlink" Target="http://bit.ly/1jwSrMg"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 Id="rId4" Type="http://schemas.openxmlformats.org/officeDocument/2006/relationships/image" Target="../media/image9.t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bit.ly/2zlWjhh" TargetMode="External"/><Relationship Id="rId2" Type="http://schemas.openxmlformats.org/officeDocument/2006/relationships/hyperlink" Target="http://bit.ly/2yyr5EM"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hyperlink" Target="mailto:jgauthor@icloud.com"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 Id="rId5" Type="http://schemas.openxmlformats.org/officeDocument/2006/relationships/hyperlink" Target="https://cafestories.net/write-in-the-harbor-2019" TargetMode="Externa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Creative Writing"/>
          <p:cNvSpPr txBox="1">
            <a:spLocks noGrp="1"/>
          </p:cNvSpPr>
          <p:nvPr>
            <p:ph type="title"/>
          </p:nvPr>
        </p:nvSpPr>
        <p:spPr>
          <a:xfrm>
            <a:off x="1270000" y="914400"/>
            <a:ext cx="10464800" cy="3302000"/>
          </a:xfrm>
          <a:prstGeom prst="rect">
            <a:avLst/>
          </a:prstGeom>
        </p:spPr>
        <p:txBody>
          <a:bodyPr/>
          <a:lstStyle/>
          <a:p>
            <a:pPr>
              <a:defRPr sz="6700"/>
            </a:pPr>
            <a:r>
              <a:t>How to Write Flash Fiction</a:t>
            </a:r>
          </a:p>
          <a:p>
            <a:pPr>
              <a:defRPr sz="3900"/>
            </a:pPr>
            <a:r>
              <a:t>(and the organic writing method)</a:t>
            </a:r>
          </a:p>
        </p:txBody>
      </p:sp>
      <p:sp>
        <p:nvSpPr>
          <p:cNvPr id="148" name="with Jerry Guarino"/>
          <p:cNvSpPr txBox="1">
            <a:spLocks noGrp="1"/>
          </p:cNvSpPr>
          <p:nvPr>
            <p:ph type="body" sz="quarter" idx="1"/>
          </p:nvPr>
        </p:nvSpPr>
        <p:spPr>
          <a:prstGeom prst="rect">
            <a:avLst/>
          </a:prstGeom>
        </p:spPr>
        <p:txBody>
          <a:bodyPr/>
          <a:lstStyle/>
          <a:p>
            <a:r>
              <a:t>Jerry Guarino</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Image" descr="Image"/>
          <p:cNvPicPr>
            <a:picLocks noChangeAspect="1"/>
          </p:cNvPicPr>
          <p:nvPr/>
        </p:nvPicPr>
        <p:blipFill>
          <a:blip r:embed="rId2"/>
          <a:stretch>
            <a:fillRect/>
          </a:stretch>
        </p:blipFill>
        <p:spPr>
          <a:xfrm>
            <a:off x="3324309" y="0"/>
            <a:ext cx="6356183" cy="97536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Characters are.png" descr="Characters are.png"/>
          <p:cNvPicPr>
            <a:picLocks noChangeAspect="1"/>
          </p:cNvPicPr>
          <p:nvPr/>
        </p:nvPicPr>
        <p:blipFill>
          <a:blip r:embed="rId2"/>
          <a:stretch>
            <a:fillRect/>
          </a:stretch>
        </p:blipFill>
        <p:spPr>
          <a:xfrm>
            <a:off x="1054100" y="1936750"/>
            <a:ext cx="10896600" cy="58801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haracter Types"/>
          <p:cNvSpPr txBox="1">
            <a:spLocks noGrp="1"/>
          </p:cNvSpPr>
          <p:nvPr>
            <p:ph type="title"/>
          </p:nvPr>
        </p:nvSpPr>
        <p:spPr>
          <a:prstGeom prst="rect">
            <a:avLst/>
          </a:prstGeom>
        </p:spPr>
        <p:txBody>
          <a:bodyPr/>
          <a:lstStyle/>
          <a:p>
            <a:r>
              <a:t>Character Types</a:t>
            </a:r>
          </a:p>
        </p:txBody>
      </p:sp>
      <p:sp>
        <p:nvSpPr>
          <p:cNvPr id="182" name="Types of characters in fiction at: http://learn.lexiconic.net/characters.htm…"/>
          <p:cNvSpPr txBox="1">
            <a:spLocks noGrp="1"/>
          </p:cNvSpPr>
          <p:nvPr>
            <p:ph type="body" idx="1"/>
          </p:nvPr>
        </p:nvSpPr>
        <p:spPr>
          <a:xfrm>
            <a:off x="952500" y="2247900"/>
            <a:ext cx="11099800" cy="6286500"/>
          </a:xfrm>
          <a:prstGeom prst="rect">
            <a:avLst/>
          </a:prstGeom>
        </p:spPr>
        <p:txBody>
          <a:bodyPr/>
          <a:lstStyle/>
          <a:p>
            <a:pPr marL="273989" indent="-273989" defTabSz="360100">
              <a:spcBef>
                <a:spcPts val="2500"/>
              </a:spcBef>
              <a:defRPr sz="1932"/>
            </a:pPr>
            <a:r>
              <a:t>Types of characters in fiction at: </a:t>
            </a:r>
            <a:r>
              <a:rPr u="sng">
                <a:solidFill>
                  <a:srgbClr val="0000FF"/>
                </a:solidFill>
                <a:uFill>
                  <a:solidFill>
                    <a:srgbClr val="0000FF"/>
                  </a:solidFill>
                </a:uFill>
                <a:hlinkClick r:id="rId2"/>
              </a:rPr>
              <a:t>http://learn.lexiconic.net/characters.htm</a:t>
            </a:r>
          </a:p>
          <a:p>
            <a:pPr marL="273989" indent="-273989" defTabSz="360100">
              <a:spcBef>
                <a:spcPts val="2500"/>
              </a:spcBef>
              <a:defRPr sz="1932"/>
            </a:pPr>
            <a:r>
              <a:t>Archetypal characters at: </a:t>
            </a:r>
            <a:r>
              <a:rPr u="sng">
                <a:solidFill>
                  <a:srgbClr val="0000FF"/>
                </a:solidFill>
                <a:uFill>
                  <a:solidFill>
                    <a:srgbClr val="0000FF"/>
                  </a:solidFill>
                </a:uFill>
                <a:hlinkClick r:id="rId3"/>
              </a:rPr>
              <a:t>http://bit.ly/1eBYZ9v</a:t>
            </a:r>
          </a:p>
          <a:p>
            <a:pPr marL="273989" indent="-273989" defTabSz="360100">
              <a:spcBef>
                <a:spcPts val="2500"/>
              </a:spcBef>
              <a:defRPr sz="1932" b="1"/>
            </a:pPr>
            <a:r>
              <a:t>Flat characters</a:t>
            </a:r>
            <a:r>
              <a:rPr b="0"/>
              <a:t> are two-dimensional in that they are relatively uncomplicated and do not change throughout the course of a work. By contrast, </a:t>
            </a:r>
            <a:r>
              <a:t>round</a:t>
            </a:r>
            <a:r>
              <a:rPr b="0"/>
              <a:t> </a:t>
            </a:r>
            <a:r>
              <a:t>characters</a:t>
            </a:r>
            <a:r>
              <a:rPr b="0"/>
              <a:t> are complex and undergo development, sometimes sufficiently to surprise the reader.</a:t>
            </a:r>
          </a:p>
          <a:p>
            <a:pPr marL="273989" indent="-273989" defTabSz="360100">
              <a:spcBef>
                <a:spcPts val="2500"/>
              </a:spcBef>
              <a:defRPr sz="1932"/>
            </a:pPr>
            <a:r>
              <a:t>Stock characters: A </a:t>
            </a:r>
            <a:r>
              <a:rPr b="1"/>
              <a:t>stock character</a:t>
            </a:r>
            <a:r>
              <a:t> is a stereotypical fictional </a:t>
            </a:r>
            <a:r>
              <a:rPr b="1"/>
              <a:t>character</a:t>
            </a:r>
            <a:r>
              <a:t> in a work of art such as a novel, play, or film, whom audiences recognize from frequent recurrences in a particular literary tradition. </a:t>
            </a:r>
            <a:r>
              <a:rPr b="1"/>
              <a:t>Stock characters</a:t>
            </a:r>
            <a:r>
              <a:t> are archetypal </a:t>
            </a:r>
            <a:r>
              <a:rPr b="1"/>
              <a:t>characters</a:t>
            </a:r>
            <a:r>
              <a:t> distinguished by their flatness.</a:t>
            </a:r>
          </a:p>
          <a:p>
            <a:pPr marL="273989" indent="-273989" defTabSz="360100">
              <a:spcBef>
                <a:spcPts val="2500"/>
              </a:spcBef>
              <a:defRPr sz="1932"/>
            </a:pPr>
            <a:r>
              <a:t>Character </a:t>
            </a:r>
            <a:r>
              <a:rPr u="sng">
                <a:solidFill>
                  <a:srgbClr val="0000FF"/>
                </a:solidFill>
                <a:uFill>
                  <a:solidFill>
                    <a:srgbClr val="0000FF"/>
                  </a:solidFill>
                </a:uFill>
                <a:hlinkClick r:id="rId4"/>
              </a:rPr>
              <a:t>http://bit.ly/2hKkEHd</a:t>
            </a:r>
            <a:r>
              <a:t> An excellent video about the highly structured method of screenwriting and how characters are created. Watch this at home.</a:t>
            </a:r>
          </a:p>
          <a:p>
            <a:pPr marL="273989" indent="-273989" defTabSz="360100">
              <a:spcBef>
                <a:spcPts val="2500"/>
              </a:spcBef>
              <a:defRPr sz="1932"/>
            </a:pPr>
            <a:r>
              <a:rPr b="1"/>
              <a:t>Pebble people</a:t>
            </a:r>
            <a:r>
              <a:t> do not change in response to circumstances (they are flat characters).  </a:t>
            </a:r>
            <a:r>
              <a:rPr b="1"/>
              <a:t>Putty people</a:t>
            </a:r>
            <a:r>
              <a:t> change in response to circumstances. </a:t>
            </a:r>
            <a:r>
              <a:rPr u="sng"/>
              <a:t>You want to create putty people</a:t>
            </a:r>
            <a:r>
              <a:t>. They are round characters</a:t>
            </a:r>
          </a:p>
          <a:p>
            <a:pPr marL="273989" indent="-273989" defTabSz="360100">
              <a:spcBef>
                <a:spcPts val="2500"/>
              </a:spcBef>
              <a:defRPr sz="1932"/>
            </a:pPr>
            <a:r>
              <a:t>Worksheet: describe one or two characters for your story.</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Conflict.png" descr="Conflict.png"/>
          <p:cNvPicPr>
            <a:picLocks noChangeAspect="1"/>
          </p:cNvPicPr>
          <p:nvPr/>
        </p:nvPicPr>
        <p:blipFill>
          <a:blip r:embed="rId2"/>
          <a:stretch>
            <a:fillRect/>
          </a:stretch>
        </p:blipFill>
        <p:spPr>
          <a:xfrm>
            <a:off x="1073150" y="1739900"/>
            <a:ext cx="10858500" cy="62738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ypes of Conflict"/>
          <p:cNvSpPr txBox="1">
            <a:spLocks noGrp="1"/>
          </p:cNvSpPr>
          <p:nvPr>
            <p:ph type="title"/>
          </p:nvPr>
        </p:nvSpPr>
        <p:spPr>
          <a:prstGeom prst="rect">
            <a:avLst/>
          </a:prstGeom>
        </p:spPr>
        <p:txBody>
          <a:bodyPr/>
          <a:lstStyle/>
          <a:p>
            <a:r>
              <a:t>Types of Conflict</a:t>
            </a:r>
          </a:p>
        </p:txBody>
      </p:sp>
      <p:sp>
        <p:nvSpPr>
          <p:cNvPr id="187" name="Internal - the character is fighting some internal pain or anxiety that prevents them from their goal.…"/>
          <p:cNvSpPr txBox="1">
            <a:spLocks noGrp="1"/>
          </p:cNvSpPr>
          <p:nvPr>
            <p:ph type="body" idx="1"/>
          </p:nvPr>
        </p:nvSpPr>
        <p:spPr>
          <a:xfrm>
            <a:off x="952500" y="2057400"/>
            <a:ext cx="11099800" cy="6286500"/>
          </a:xfrm>
          <a:prstGeom prst="rect">
            <a:avLst/>
          </a:prstGeom>
        </p:spPr>
        <p:txBody>
          <a:bodyPr/>
          <a:lstStyle/>
          <a:p>
            <a:pPr marL="368934" indent="-368934" defTabSz="484886">
              <a:spcBef>
                <a:spcPts val="3400"/>
              </a:spcBef>
              <a:defRPr sz="2656"/>
            </a:pPr>
            <a:r>
              <a:t>Internal - the character is fighting some internal pain or anxiety that prevents them from their goal.</a:t>
            </a:r>
          </a:p>
          <a:p>
            <a:pPr marL="368934" indent="-368934" defTabSz="484886">
              <a:spcBef>
                <a:spcPts val="3400"/>
              </a:spcBef>
              <a:defRPr sz="2656"/>
            </a:pPr>
            <a:r>
              <a:t>External - the character is confronted with an external force or person that is preventing them from their goal.</a:t>
            </a:r>
          </a:p>
          <a:p>
            <a:pPr marL="368934" indent="-368934" defTabSz="484886">
              <a:spcBef>
                <a:spcPts val="3400"/>
              </a:spcBef>
              <a:defRPr sz="2656"/>
            </a:pPr>
            <a:r>
              <a:t>Interpersonal - the character is involved in an emotional battle with another character(s).</a:t>
            </a:r>
          </a:p>
          <a:p>
            <a:pPr marL="368934" indent="-368934" defTabSz="484886">
              <a:spcBef>
                <a:spcPts val="3400"/>
              </a:spcBef>
              <a:defRPr sz="2656"/>
            </a:pPr>
            <a:r>
              <a:t>Man vs man, man vs technology, man vs environment, man vs law, ….</a:t>
            </a:r>
          </a:p>
          <a:p>
            <a:pPr marL="368934" indent="-368934" defTabSz="484886">
              <a:spcBef>
                <a:spcPts val="3400"/>
              </a:spcBef>
              <a:defRPr sz="2656"/>
            </a:pPr>
            <a:r>
              <a:t>You can also think of conflicts as problems or obstacles.</a:t>
            </a:r>
          </a:p>
          <a:p>
            <a:pPr marL="368934" indent="-368934" defTabSz="484886">
              <a:spcBef>
                <a:spcPts val="3400"/>
              </a:spcBef>
              <a:defRPr sz="2656"/>
            </a:pPr>
            <a:r>
              <a:t>Worksheet: describe one or two conflicts for your story.</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Theme is.png" descr="Theme is.png"/>
          <p:cNvPicPr>
            <a:picLocks noChangeAspect="1"/>
          </p:cNvPicPr>
          <p:nvPr/>
        </p:nvPicPr>
        <p:blipFill>
          <a:blip r:embed="rId2"/>
          <a:stretch>
            <a:fillRect/>
          </a:stretch>
        </p:blipFill>
        <p:spPr>
          <a:xfrm>
            <a:off x="1111250" y="1968500"/>
            <a:ext cx="10782300" cy="58166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Theme"/>
          <p:cNvSpPr txBox="1">
            <a:spLocks noGrp="1"/>
          </p:cNvSpPr>
          <p:nvPr>
            <p:ph type="title"/>
          </p:nvPr>
        </p:nvSpPr>
        <p:spPr>
          <a:prstGeom prst="rect">
            <a:avLst/>
          </a:prstGeom>
        </p:spPr>
        <p:txBody>
          <a:bodyPr/>
          <a:lstStyle/>
          <a:p>
            <a:r>
              <a:t>Theme</a:t>
            </a:r>
          </a:p>
        </p:txBody>
      </p:sp>
      <p:sp>
        <p:nvSpPr>
          <p:cNvPr id="192" name="The theme in a story is the big idea, or underlying message. What critical belief is the author trying to convey? It is usually universal, not specific to any person or culture.…"/>
          <p:cNvSpPr txBox="1">
            <a:spLocks noGrp="1"/>
          </p:cNvSpPr>
          <p:nvPr>
            <p:ph type="body" idx="1"/>
          </p:nvPr>
        </p:nvSpPr>
        <p:spPr>
          <a:xfrm>
            <a:off x="952500" y="2374900"/>
            <a:ext cx="11099800" cy="6286500"/>
          </a:xfrm>
          <a:prstGeom prst="rect">
            <a:avLst/>
          </a:prstGeom>
        </p:spPr>
        <p:txBody>
          <a:bodyPr/>
          <a:lstStyle/>
          <a:p>
            <a:pPr marL="422275" indent="-422275" defTabSz="554990">
              <a:spcBef>
                <a:spcPts val="3900"/>
              </a:spcBef>
              <a:defRPr sz="3000"/>
            </a:pPr>
            <a:r>
              <a:t>The theme in a story is the big idea, or underlying message. What critical belief is the author trying to convey? It is usually universal, not specific to any person or culture. </a:t>
            </a:r>
          </a:p>
          <a:p>
            <a:pPr marL="422275" indent="-422275" defTabSz="554990">
              <a:spcBef>
                <a:spcPts val="3900"/>
              </a:spcBef>
              <a:defRPr sz="3000"/>
            </a:pPr>
            <a:r>
              <a:t>Some themes you might like include: </a:t>
            </a:r>
            <a:r>
              <a:rPr i="1"/>
              <a:t>alienation, ambition, betrayal, death, deception, escape, fear, freedom, good vs evil, jealousy, justice, loss, love, lust, power, prejudice, survival, spirituality and God</a:t>
            </a:r>
            <a:r>
              <a:t>.</a:t>
            </a:r>
          </a:p>
          <a:p>
            <a:pPr marL="422275" indent="-422275" defTabSz="554990">
              <a:spcBef>
                <a:spcPts val="3900"/>
              </a:spcBef>
              <a:defRPr sz="3000"/>
            </a:pPr>
            <a:r>
              <a:t>Try to find the themes in the stories you like. A good theme will help you get your story published.</a:t>
            </a:r>
          </a:p>
          <a:p>
            <a:pPr marL="422275" indent="-422275" defTabSz="554990">
              <a:spcBef>
                <a:spcPts val="3900"/>
              </a:spcBef>
              <a:defRPr sz="3000"/>
            </a:pPr>
            <a:r>
              <a:t>Worksheet: circle one or two of these themes for your story.</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Premises"/>
          <p:cNvSpPr txBox="1">
            <a:spLocks noGrp="1"/>
          </p:cNvSpPr>
          <p:nvPr>
            <p:ph type="title"/>
          </p:nvPr>
        </p:nvSpPr>
        <p:spPr>
          <a:prstGeom prst="rect">
            <a:avLst/>
          </a:prstGeom>
        </p:spPr>
        <p:txBody>
          <a:bodyPr/>
          <a:lstStyle/>
          <a:p>
            <a:r>
              <a:t>Premises</a:t>
            </a:r>
          </a:p>
        </p:txBody>
      </p:sp>
      <p:sp>
        <p:nvSpPr>
          <p:cNvPr id="195" name="Premises are “What if” questions…"/>
          <p:cNvSpPr txBox="1">
            <a:spLocks noGrp="1"/>
          </p:cNvSpPr>
          <p:nvPr>
            <p:ph type="body" idx="1"/>
          </p:nvPr>
        </p:nvSpPr>
        <p:spPr>
          <a:xfrm>
            <a:off x="952500" y="1917700"/>
            <a:ext cx="11099800" cy="6286500"/>
          </a:xfrm>
          <a:prstGeom prst="rect">
            <a:avLst/>
          </a:prstGeom>
        </p:spPr>
        <p:txBody>
          <a:bodyPr/>
          <a:lstStyle/>
          <a:p>
            <a:r>
              <a:t>Premises are “What if” questions</a:t>
            </a:r>
          </a:p>
          <a:p>
            <a:r>
              <a:t>What if a boy finds a treasure buried in his backyard?</a:t>
            </a:r>
          </a:p>
          <a:p>
            <a:r>
              <a:t>What if a woman falls in love with a bad guy?</a:t>
            </a:r>
          </a:p>
          <a:p>
            <a:r>
              <a:t>What if a man loses his job and then wins a lottery?</a:t>
            </a:r>
          </a:p>
          <a:p>
            <a:r>
              <a:t>Worksheet: write a premise for your story.</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One Sentence Story Concept"/>
          <p:cNvSpPr txBox="1">
            <a:spLocks noGrp="1"/>
          </p:cNvSpPr>
          <p:nvPr>
            <p:ph type="title"/>
          </p:nvPr>
        </p:nvSpPr>
        <p:spPr>
          <a:prstGeom prst="rect">
            <a:avLst/>
          </a:prstGeom>
        </p:spPr>
        <p:txBody>
          <a:bodyPr/>
          <a:lstStyle>
            <a:lvl1pPr>
              <a:defRPr sz="6400"/>
            </a:lvl1pPr>
          </a:lstStyle>
          <a:p>
            <a:r>
              <a:t>One Sentence Story Concept</a:t>
            </a:r>
          </a:p>
        </p:txBody>
      </p:sp>
      <p:sp>
        <p:nvSpPr>
          <p:cNvPr id="198" name="A key to writing flash fiction is conveying ideas in a story with less than 1000 words.…"/>
          <p:cNvSpPr txBox="1">
            <a:spLocks noGrp="1"/>
          </p:cNvSpPr>
          <p:nvPr>
            <p:ph type="body" idx="1"/>
          </p:nvPr>
        </p:nvSpPr>
        <p:spPr>
          <a:xfrm>
            <a:off x="952500" y="2311400"/>
            <a:ext cx="11099800" cy="6286500"/>
          </a:xfrm>
          <a:prstGeom prst="rect">
            <a:avLst/>
          </a:prstGeom>
        </p:spPr>
        <p:txBody>
          <a:bodyPr/>
          <a:lstStyle/>
          <a:p>
            <a:pPr marL="408940" indent="-408940" defTabSz="537463">
              <a:spcBef>
                <a:spcPts val="3800"/>
              </a:spcBef>
              <a:defRPr sz="2944"/>
            </a:pPr>
            <a:r>
              <a:t>A key to writing flash fiction is conveying ideas in a story with less than 1000 words.</a:t>
            </a:r>
          </a:p>
          <a:p>
            <a:pPr marL="408940" indent="-408940" defTabSz="537463">
              <a:spcBef>
                <a:spcPts val="3800"/>
              </a:spcBef>
              <a:defRPr sz="2944"/>
            </a:pPr>
            <a:r>
              <a:t>A one sentence story concept will help you focus and tighten your work; it also serves as a way to describe your story to editors and readers.</a:t>
            </a:r>
          </a:p>
          <a:p>
            <a:pPr marL="408940" indent="-408940" defTabSz="537463">
              <a:spcBef>
                <a:spcPts val="3800"/>
              </a:spcBef>
              <a:defRPr sz="2944"/>
            </a:pPr>
            <a:r>
              <a:t>The one sentence story pairs well with a good premise.</a:t>
            </a:r>
          </a:p>
          <a:p>
            <a:pPr marL="408940" indent="-408940" defTabSz="537463">
              <a:spcBef>
                <a:spcPts val="3800"/>
              </a:spcBef>
              <a:defRPr sz="2944"/>
            </a:pPr>
            <a:r>
              <a:rPr u="sng">
                <a:solidFill>
                  <a:srgbClr val="0000FF"/>
                </a:solidFill>
                <a:uFill>
                  <a:solidFill>
                    <a:srgbClr val="0000FF"/>
                  </a:solidFill>
                </a:uFill>
                <a:hlinkClick r:id="rId2"/>
              </a:rPr>
              <a:t>https://www.livewritethrive.com/2016/06/13/understanding-premise-and-the-one-sentence-story-concept/</a:t>
            </a:r>
            <a:r>
              <a:t> (play video clip) </a:t>
            </a:r>
          </a:p>
          <a:p>
            <a:pPr marL="408940" indent="-408940" defTabSz="537463">
              <a:spcBef>
                <a:spcPts val="3800"/>
              </a:spcBef>
              <a:defRPr sz="2944"/>
            </a:pPr>
            <a:r>
              <a:t>Worksheet: write a one sentence story concept.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ubtext"/>
          <p:cNvSpPr txBox="1">
            <a:spLocks noGrp="1"/>
          </p:cNvSpPr>
          <p:nvPr>
            <p:ph type="title"/>
          </p:nvPr>
        </p:nvSpPr>
        <p:spPr>
          <a:prstGeom prst="rect">
            <a:avLst/>
          </a:prstGeom>
        </p:spPr>
        <p:txBody>
          <a:bodyPr/>
          <a:lstStyle/>
          <a:p>
            <a:r>
              <a:t>Subtext</a:t>
            </a:r>
          </a:p>
        </p:txBody>
      </p:sp>
      <p:sp>
        <p:nvSpPr>
          <p:cNvPr id="201" name="Body"/>
          <p:cNvSpPr txBox="1">
            <a:spLocks noGrp="1"/>
          </p:cNvSpPr>
          <p:nvPr>
            <p:ph type="body" idx="1"/>
          </p:nvPr>
        </p:nvSpPr>
        <p:spPr>
          <a:prstGeom prst="rect">
            <a:avLst/>
          </a:prstGeom>
        </p:spPr>
        <p:txBody>
          <a:bodyPr/>
          <a:lstStyle/>
          <a:p>
            <a:endParaRPr/>
          </a:p>
        </p:txBody>
      </p:sp>
      <p:pic>
        <p:nvPicPr>
          <p:cNvPr id="202" name="subtext.png" descr="subtext.png"/>
          <p:cNvPicPr>
            <a:picLocks noChangeAspect="1"/>
          </p:cNvPicPr>
          <p:nvPr/>
        </p:nvPicPr>
        <p:blipFill>
          <a:blip r:embed="rId2"/>
          <a:stretch>
            <a:fillRect/>
          </a:stretch>
        </p:blipFill>
        <p:spPr>
          <a:xfrm>
            <a:off x="675266" y="2423961"/>
            <a:ext cx="11654268" cy="6620177"/>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sources"/>
          <p:cNvSpPr txBox="1">
            <a:spLocks noGrp="1"/>
          </p:cNvSpPr>
          <p:nvPr>
            <p:ph type="title"/>
          </p:nvPr>
        </p:nvSpPr>
        <p:spPr>
          <a:prstGeom prst="rect">
            <a:avLst/>
          </a:prstGeom>
        </p:spPr>
        <p:txBody>
          <a:bodyPr/>
          <a:lstStyle/>
          <a:p>
            <a:r>
              <a:t>Resources</a:t>
            </a:r>
          </a:p>
        </p:txBody>
      </p:sp>
      <p:sp>
        <p:nvSpPr>
          <p:cNvPr id="151" name="This presentation can be downloaded from my website at: https://cafestories.net/write-in-the-harbor-2019…"/>
          <p:cNvSpPr txBox="1">
            <a:spLocks noGrp="1"/>
          </p:cNvSpPr>
          <p:nvPr>
            <p:ph type="body" idx="1"/>
          </p:nvPr>
        </p:nvSpPr>
        <p:spPr>
          <a:xfrm>
            <a:off x="952500" y="1917700"/>
            <a:ext cx="11099800" cy="6286500"/>
          </a:xfrm>
          <a:prstGeom prst="rect">
            <a:avLst/>
          </a:prstGeom>
        </p:spPr>
        <p:txBody>
          <a:bodyPr/>
          <a:lstStyle/>
          <a:p>
            <a:pPr marL="444499" indent="-444499">
              <a:defRPr sz="2600"/>
            </a:pPr>
            <a:r>
              <a:t>This presentation can be downloaded from my website at: </a:t>
            </a:r>
            <a:r>
              <a:rPr u="sng">
                <a:solidFill>
                  <a:srgbClr val="0000FF"/>
                </a:solidFill>
                <a:uFill>
                  <a:solidFill>
                    <a:srgbClr val="0000FF"/>
                  </a:solidFill>
                </a:uFill>
                <a:hlinkClick r:id="rId2"/>
              </a:rPr>
              <a:t>https://cafestories.net/write-in-the-harbor-2019</a:t>
            </a:r>
            <a:r>
              <a:t>  </a:t>
            </a:r>
          </a:p>
          <a:p>
            <a:pPr marL="444499" indent="-444499">
              <a:defRPr sz="2600"/>
            </a:pPr>
            <a:r>
              <a:t>At the end of our session, you will have a flash fiction story started.</a:t>
            </a:r>
          </a:p>
          <a:p>
            <a:pPr marL="444499" indent="-444499">
              <a:defRPr sz="2600"/>
            </a:pPr>
            <a:r>
              <a:t>Follow up questions can be sent to me at: </a:t>
            </a:r>
            <a:r>
              <a:rPr u="sng">
                <a:solidFill>
                  <a:srgbClr val="0000FF"/>
                </a:solidFill>
                <a:uFill>
                  <a:solidFill>
                    <a:srgbClr val="0000FF"/>
                  </a:solidFill>
                </a:uFill>
                <a:hlinkClick r:id="rId3"/>
              </a:rPr>
              <a:t>jgauthor@icloud.com</a:t>
            </a:r>
          </a:p>
          <a:p>
            <a:pPr marL="444499" indent="-444499">
              <a:defRPr sz="2600"/>
            </a:pPr>
            <a:r>
              <a:t>My website is: </a:t>
            </a:r>
            <a:r>
              <a:rPr u="sng">
                <a:solidFill>
                  <a:srgbClr val="0000FF"/>
                </a:solidFill>
                <a:uFill>
                  <a:solidFill>
                    <a:srgbClr val="0000FF"/>
                  </a:solidFill>
                </a:uFill>
                <a:hlinkClick r:id="rId4"/>
              </a:rPr>
              <a:t>http://cafestories.net</a:t>
            </a:r>
            <a:r>
              <a:t>  There you can find hundreds of resources for writing fiction.</a:t>
            </a:r>
          </a:p>
          <a:p>
            <a:pPr marL="444499" indent="-444499">
              <a:defRPr sz="2600"/>
            </a:pPr>
            <a:r>
              <a:t>Your handouts: session overview and resource links, worksheet questions, </a:t>
            </a:r>
            <a:r>
              <a:rPr i="1"/>
              <a:t>Vegan Dog and Stoned Cat, The Old Fisherman, UFO </a:t>
            </a:r>
            <a:r>
              <a:t>and </a:t>
            </a:r>
            <a:r>
              <a:rPr i="1"/>
              <a:t>The Waiting Room</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ubtext"/>
          <p:cNvSpPr txBox="1">
            <a:spLocks noGrp="1"/>
          </p:cNvSpPr>
          <p:nvPr>
            <p:ph type="title"/>
          </p:nvPr>
        </p:nvSpPr>
        <p:spPr>
          <a:prstGeom prst="rect">
            <a:avLst/>
          </a:prstGeom>
        </p:spPr>
        <p:txBody>
          <a:bodyPr/>
          <a:lstStyle/>
          <a:p>
            <a:r>
              <a:t>Subtext</a:t>
            </a:r>
          </a:p>
        </p:txBody>
      </p:sp>
      <p:sp>
        <p:nvSpPr>
          <p:cNvPr id="205" name="an effective way to convey feelings, thoughts and reactions without language…"/>
          <p:cNvSpPr txBox="1">
            <a:spLocks noGrp="1"/>
          </p:cNvSpPr>
          <p:nvPr>
            <p:ph type="body" idx="1"/>
          </p:nvPr>
        </p:nvSpPr>
        <p:spPr>
          <a:xfrm>
            <a:off x="952500" y="1733550"/>
            <a:ext cx="11099800" cy="6286500"/>
          </a:xfrm>
          <a:prstGeom prst="rect">
            <a:avLst/>
          </a:prstGeom>
        </p:spPr>
        <p:txBody>
          <a:bodyPr/>
          <a:lstStyle/>
          <a:p>
            <a:r>
              <a:t>an effective way to convey feelings, thoughts and reactions without language</a:t>
            </a:r>
          </a:p>
          <a:p>
            <a:r>
              <a:t>a sigh, an expression, body language, emotion without words</a:t>
            </a:r>
          </a:p>
          <a:p>
            <a:r>
              <a:t>sprinkle subtext into your stories to enhance your connection with the reader</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ubtext"/>
          <p:cNvSpPr txBox="1">
            <a:spLocks noGrp="1"/>
          </p:cNvSpPr>
          <p:nvPr>
            <p:ph type="title"/>
          </p:nvPr>
        </p:nvSpPr>
        <p:spPr>
          <a:prstGeom prst="rect">
            <a:avLst/>
          </a:prstGeom>
        </p:spPr>
        <p:txBody>
          <a:bodyPr/>
          <a:lstStyle/>
          <a:p>
            <a:r>
              <a:t>Subtext</a:t>
            </a:r>
          </a:p>
        </p:txBody>
      </p:sp>
      <p:sp>
        <p:nvSpPr>
          <p:cNvPr id="208" name="Subtext is the meaning beneath the dialogue; what the speaker really means, even though he's not saying it directly. As humans, we often don't articulate our thoughts exactly.…"/>
          <p:cNvSpPr txBox="1">
            <a:spLocks noGrp="1"/>
          </p:cNvSpPr>
          <p:nvPr>
            <p:ph type="body" idx="1"/>
          </p:nvPr>
        </p:nvSpPr>
        <p:spPr>
          <a:xfrm>
            <a:off x="952500" y="2197100"/>
            <a:ext cx="11099800" cy="6286500"/>
          </a:xfrm>
          <a:prstGeom prst="rect">
            <a:avLst/>
          </a:prstGeom>
        </p:spPr>
        <p:txBody>
          <a:bodyPr/>
          <a:lstStyle/>
          <a:p>
            <a:pPr marL="422275" indent="-422275" defTabSz="554990">
              <a:spcBef>
                <a:spcPts val="3900"/>
              </a:spcBef>
              <a:defRPr sz="3000" b="1"/>
            </a:pPr>
            <a:r>
              <a:t>Subtext</a:t>
            </a:r>
            <a:r>
              <a:rPr b="0"/>
              <a:t> is the meaning beneath the dialogue; what the speaker really means, even though he's not saying it directly. As humans, we often don't articulate our thoughts exactly.</a:t>
            </a:r>
          </a:p>
          <a:p>
            <a:pPr marL="422275" indent="-422275" defTabSz="554990">
              <a:spcBef>
                <a:spcPts val="3900"/>
              </a:spcBef>
              <a:defRPr sz="3000"/>
            </a:pPr>
            <a:r>
              <a:t>play video </a:t>
            </a:r>
            <a:r>
              <a:rPr u="sng">
                <a:solidFill>
                  <a:srgbClr val="0000FF"/>
                </a:solidFill>
                <a:uFill>
                  <a:solidFill>
                    <a:srgbClr val="0000FF"/>
                  </a:solidFill>
                </a:uFill>
                <a:hlinkClick r:id="rId2"/>
              </a:rPr>
              <a:t>https://www.youtube.com/watch?v=5EHffsZAWe0</a:t>
            </a:r>
            <a:r>
              <a:t> </a:t>
            </a:r>
          </a:p>
          <a:p>
            <a:pPr marL="422275" indent="-422275" defTabSz="554990">
              <a:spcBef>
                <a:spcPts val="3900"/>
              </a:spcBef>
              <a:defRPr sz="3000"/>
            </a:pPr>
            <a:r>
              <a:t>More subtext videos at: </a:t>
            </a:r>
            <a:r>
              <a:rPr u="sng">
                <a:solidFill>
                  <a:srgbClr val="0000FF"/>
                </a:solidFill>
                <a:uFill>
                  <a:solidFill>
                    <a:srgbClr val="0000FF"/>
                  </a:solidFill>
                </a:uFill>
                <a:hlinkClick r:id="rId3"/>
              </a:rPr>
              <a:t>https://www.youtube.com/watch?v=sN89XJiNLEQ</a:t>
            </a:r>
            <a:r>
              <a:t> and </a:t>
            </a:r>
            <a:r>
              <a:rPr u="sng">
                <a:solidFill>
                  <a:srgbClr val="0000FF"/>
                </a:solidFill>
                <a:uFill>
                  <a:solidFill>
                    <a:srgbClr val="0000FF"/>
                  </a:solidFill>
                </a:uFill>
                <a:hlinkClick r:id="rId4"/>
              </a:rPr>
              <a:t>https://www.youtube.com/watch?v=yUTsh7n18_o</a:t>
            </a:r>
            <a:r>
              <a:t> and </a:t>
            </a:r>
            <a:r>
              <a:rPr u="sng">
                <a:solidFill>
                  <a:srgbClr val="0000FF"/>
                </a:solidFill>
                <a:uFill>
                  <a:solidFill>
                    <a:srgbClr val="0000FF"/>
                  </a:solidFill>
                </a:uFill>
                <a:hlinkClick r:id="rId5"/>
              </a:rPr>
              <a:t>https://www.youtube.com/watch?v=wtanvpwGJXk</a:t>
            </a:r>
          </a:p>
          <a:p>
            <a:pPr marL="422275" indent="-422275" defTabSz="554990">
              <a:spcBef>
                <a:spcPts val="3900"/>
              </a:spcBef>
              <a:defRPr sz="3000"/>
            </a:pPr>
            <a:r>
              <a:t>Dialogue and Subtext in movies: </a:t>
            </a:r>
            <a:r>
              <a:rPr u="sng">
                <a:solidFill>
                  <a:srgbClr val="0000FF"/>
                </a:solidFill>
                <a:uFill>
                  <a:solidFill>
                    <a:srgbClr val="0000FF"/>
                  </a:solidFill>
                </a:uFill>
                <a:hlinkClick r:id="rId6"/>
              </a:rPr>
              <a:t>http://bit.ly/2zUKDRa</a:t>
            </a:r>
            <a:r>
              <a:t> begins  at 6 minute mark</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5 Biggest Fiction Mistakes…"/>
          <p:cNvSpPr txBox="1">
            <a:spLocks noGrp="1"/>
          </p:cNvSpPr>
          <p:nvPr>
            <p:ph type="title"/>
          </p:nvPr>
        </p:nvSpPr>
        <p:spPr>
          <a:prstGeom prst="rect">
            <a:avLst/>
          </a:prstGeom>
        </p:spPr>
        <p:txBody>
          <a:bodyPr/>
          <a:lstStyle/>
          <a:p>
            <a:pPr defTabSz="514094">
              <a:defRPr sz="7000"/>
            </a:pPr>
            <a:r>
              <a:t>5 Biggest Fiction Mistakes</a:t>
            </a:r>
            <a:endParaRPr sz="3800"/>
          </a:p>
          <a:p>
            <a:pPr defTabSz="514094">
              <a:defRPr sz="3800" u="sng"/>
            </a:pPr>
            <a:r>
              <a:rPr>
                <a:solidFill>
                  <a:srgbClr val="0000FF"/>
                </a:solidFill>
                <a:uFill>
                  <a:solidFill>
                    <a:srgbClr val="0000FF"/>
                  </a:solidFill>
                </a:uFill>
                <a:hlinkClick r:id="rId2"/>
              </a:rPr>
              <a:t>http://bit.ly/1dKvAci</a:t>
            </a:r>
            <a:r>
              <a:rPr u="none"/>
              <a:t>  </a:t>
            </a:r>
            <a:r>
              <a:rPr sz="2900" u="none"/>
              <a:t>James Scott Bell</a:t>
            </a:r>
          </a:p>
        </p:txBody>
      </p:sp>
      <p:sp>
        <p:nvSpPr>
          <p:cNvPr id="211" name="Happy People in Happy Land - Readers engage with a story when the characters have trouble, threat, change or challenge.…"/>
          <p:cNvSpPr txBox="1">
            <a:spLocks noGrp="1"/>
          </p:cNvSpPr>
          <p:nvPr>
            <p:ph type="body" idx="1"/>
          </p:nvPr>
        </p:nvSpPr>
        <p:spPr>
          <a:prstGeom prst="rect">
            <a:avLst/>
          </a:prstGeom>
        </p:spPr>
        <p:txBody>
          <a:bodyPr/>
          <a:lstStyle/>
          <a:p>
            <a:pPr marL="552450" indent="-552450" defTabSz="508254">
              <a:spcBef>
                <a:spcPts val="3600"/>
              </a:spcBef>
              <a:buSzPct val="100000"/>
              <a:buAutoNum type="arabicPeriod"/>
              <a:defRPr sz="2700" u="sng"/>
            </a:pPr>
            <a:r>
              <a:t>Happy People in Happy Land</a:t>
            </a:r>
            <a:r>
              <a:rPr u="none"/>
              <a:t> - Readers engage with a story when the characters have trouble, threat, change or challenge.</a:t>
            </a:r>
          </a:p>
          <a:p>
            <a:pPr marL="552450" indent="-552450" defTabSz="508254">
              <a:spcBef>
                <a:spcPts val="3600"/>
              </a:spcBef>
              <a:buSzPct val="100000"/>
              <a:buAutoNum type="arabicPeriod"/>
              <a:defRPr sz="2700" u="sng"/>
            </a:pPr>
            <a:r>
              <a:t>A World Without Fear</a:t>
            </a:r>
            <a:r>
              <a:rPr u="none"/>
              <a:t> - Readers are engaged when death hangs over the characters (either physical, psychological or professional death).</a:t>
            </a:r>
          </a:p>
          <a:p>
            <a:pPr marL="552450" indent="-552450" defTabSz="508254">
              <a:spcBef>
                <a:spcPts val="3600"/>
              </a:spcBef>
              <a:buSzPct val="100000"/>
              <a:buAutoNum type="arabicPeriod"/>
              <a:defRPr sz="2700" u="sng"/>
            </a:pPr>
            <a:r>
              <a:t>Marshmallow Dialogue</a:t>
            </a:r>
            <a:r>
              <a:rPr u="none"/>
              <a:t> - Create tension filled dialogue, with conflict. Make sure each character has a distinct voice.</a:t>
            </a:r>
          </a:p>
          <a:p>
            <a:pPr marL="552450" indent="-552450" defTabSz="508254">
              <a:spcBef>
                <a:spcPts val="3600"/>
              </a:spcBef>
              <a:buSzPct val="100000"/>
              <a:buAutoNum type="arabicPeriod"/>
              <a:defRPr sz="2700" u="sng"/>
            </a:pPr>
            <a:r>
              <a:t>Predictability</a:t>
            </a:r>
            <a:r>
              <a:rPr u="none"/>
              <a:t> - Put something unexpected in every scene. </a:t>
            </a:r>
          </a:p>
          <a:p>
            <a:pPr marL="552450" indent="-552450" defTabSz="508254">
              <a:spcBef>
                <a:spcPts val="3600"/>
              </a:spcBef>
              <a:buSzPct val="100000"/>
              <a:buAutoNum type="arabicPeriod"/>
              <a:defRPr sz="2700" u="sng"/>
            </a:pPr>
            <a:r>
              <a:t>Lost Love</a:t>
            </a:r>
            <a:r>
              <a:rPr u="none"/>
              <a:t> - Go deep into your characters, showing their emotions, fears and desires.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tructure"/>
          <p:cNvSpPr txBox="1">
            <a:spLocks noGrp="1"/>
          </p:cNvSpPr>
          <p:nvPr>
            <p:ph type="title"/>
          </p:nvPr>
        </p:nvSpPr>
        <p:spPr>
          <a:prstGeom prst="rect">
            <a:avLst/>
          </a:prstGeom>
        </p:spPr>
        <p:txBody>
          <a:bodyPr/>
          <a:lstStyle/>
          <a:p>
            <a:r>
              <a:t>Structure</a:t>
            </a:r>
          </a:p>
        </p:txBody>
      </p:sp>
      <p:sp>
        <p:nvSpPr>
          <p:cNvPr id="214" name="There are two ways to write: with structure or from the gut (also called organic writing).…"/>
          <p:cNvSpPr txBox="1">
            <a:spLocks noGrp="1"/>
          </p:cNvSpPr>
          <p:nvPr>
            <p:ph type="body" idx="1"/>
          </p:nvPr>
        </p:nvSpPr>
        <p:spPr>
          <a:xfrm>
            <a:off x="952500" y="2349500"/>
            <a:ext cx="11099800" cy="6286500"/>
          </a:xfrm>
          <a:prstGeom prst="rect">
            <a:avLst/>
          </a:prstGeom>
        </p:spPr>
        <p:txBody>
          <a:bodyPr/>
          <a:lstStyle/>
          <a:p>
            <a:pPr marL="395604" indent="-395604" defTabSz="519937">
              <a:spcBef>
                <a:spcPts val="3700"/>
              </a:spcBef>
              <a:defRPr sz="2800"/>
            </a:pPr>
            <a:r>
              <a:t>There are two ways to write: with detailed planning and structure or from the gut (also called organic writing).</a:t>
            </a:r>
          </a:p>
          <a:p>
            <a:pPr marL="395604" indent="-395604" defTabSz="519937">
              <a:spcBef>
                <a:spcPts val="3700"/>
              </a:spcBef>
              <a:defRPr sz="2800"/>
            </a:pPr>
            <a:r>
              <a:t>Make sure the first paragraph of your story is compelling and paints a picture.</a:t>
            </a:r>
          </a:p>
          <a:p>
            <a:pPr marL="395604" indent="-395604" defTabSz="519937">
              <a:spcBef>
                <a:spcPts val="3700"/>
              </a:spcBef>
              <a:defRPr sz="2800"/>
            </a:pPr>
            <a:r>
              <a:t>Make sure your story is advancing. Most instructors say avoid going down rabbit holes or you may lose the reader. But Steven James says follow all rabbit trails for unexpected results.</a:t>
            </a:r>
          </a:p>
          <a:p>
            <a:pPr marL="395604" indent="-395604" defTabSz="519937">
              <a:spcBef>
                <a:spcPts val="3700"/>
              </a:spcBef>
              <a:defRPr sz="2800"/>
            </a:pPr>
            <a:r>
              <a:t>If you must use flashbacks, distinguish them with </a:t>
            </a:r>
            <a:r>
              <a:rPr i="1"/>
              <a:t>italics</a:t>
            </a:r>
            <a:r>
              <a:t> or another visual or wording cue. Foreshadowing is a technique that provides clues to the reader on what is to happen later in the story. It is often used in mystery/crime stories.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Organic Writing"/>
          <p:cNvSpPr txBox="1">
            <a:spLocks noGrp="1"/>
          </p:cNvSpPr>
          <p:nvPr>
            <p:ph type="title"/>
          </p:nvPr>
        </p:nvSpPr>
        <p:spPr>
          <a:prstGeom prst="rect">
            <a:avLst/>
          </a:prstGeom>
        </p:spPr>
        <p:txBody>
          <a:bodyPr/>
          <a:lstStyle/>
          <a:p>
            <a:r>
              <a:t>Organic Writing</a:t>
            </a:r>
          </a:p>
        </p:txBody>
      </p:sp>
      <p:sp>
        <p:nvSpPr>
          <p:cNvPr id="217" name="To get started, you don’t need an outline; you just need a premise.…"/>
          <p:cNvSpPr txBox="1">
            <a:spLocks noGrp="1"/>
          </p:cNvSpPr>
          <p:nvPr>
            <p:ph type="body" idx="1"/>
          </p:nvPr>
        </p:nvSpPr>
        <p:spPr>
          <a:xfrm>
            <a:off x="952500" y="2374900"/>
            <a:ext cx="11099800" cy="6286500"/>
          </a:xfrm>
          <a:prstGeom prst="rect">
            <a:avLst/>
          </a:prstGeom>
        </p:spPr>
        <p:txBody>
          <a:bodyPr/>
          <a:lstStyle/>
          <a:p>
            <a:pPr marL="293369" indent="-293369" defTabSz="385572">
              <a:spcBef>
                <a:spcPts val="2700"/>
              </a:spcBef>
              <a:defRPr sz="2400"/>
            </a:pPr>
            <a:r>
              <a:t>To get started, you don’t need an outline; you just need a premise.</a:t>
            </a:r>
          </a:p>
          <a:p>
            <a:pPr marL="293369" indent="-293369" defTabSz="385572">
              <a:spcBef>
                <a:spcPts val="2700"/>
              </a:spcBef>
              <a:defRPr sz="2500"/>
            </a:pPr>
            <a:r>
              <a:t>Stop trying to decide whether your story is plot driven or character driven, and focus instead on your protagonist’s unmet desires regarding his internal questions, external problems and interpersonal relationships.</a:t>
            </a:r>
          </a:p>
          <a:p>
            <a:pPr marL="293370" indent="-293370" defTabSz="385572">
              <a:spcBef>
                <a:spcPts val="2700"/>
              </a:spcBef>
              <a:defRPr sz="2100"/>
            </a:pPr>
            <a:r>
              <a:t>Steven James, a proponent of organic writing, offers three questions to solve any plot problem: 1. What would this character do naturally in this situation? 2. How can I make things worse? 3. How can I end this in a way that is unexpected and inevitable? and two more questions: 1. How can I include a twist? 2. What promises have I made as a writer that I have not yet kept?</a:t>
            </a:r>
          </a:p>
          <a:p>
            <a:pPr marL="293369" indent="-293369" defTabSz="385572">
              <a:spcBef>
                <a:spcPts val="2700"/>
              </a:spcBef>
              <a:defRPr sz="2600"/>
            </a:pPr>
            <a:r>
              <a:t>All stories are tension driven. A character in tension, caught between his present condition and his unmet desire for things to be different.</a:t>
            </a:r>
          </a:p>
          <a:p>
            <a:pPr marL="293369" indent="-293369" defTabSz="385572">
              <a:spcBef>
                <a:spcPts val="2700"/>
              </a:spcBef>
              <a:defRPr sz="2600"/>
            </a:pPr>
            <a:r>
              <a:t>Vital questions: What does your character want? and What should go wrong? Characters must take on a life of their own.</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Organic Writing cont."/>
          <p:cNvSpPr txBox="1">
            <a:spLocks noGrp="1"/>
          </p:cNvSpPr>
          <p:nvPr>
            <p:ph type="title"/>
          </p:nvPr>
        </p:nvSpPr>
        <p:spPr>
          <a:prstGeom prst="rect">
            <a:avLst/>
          </a:prstGeom>
        </p:spPr>
        <p:txBody>
          <a:bodyPr/>
          <a:lstStyle/>
          <a:p>
            <a:r>
              <a:t>Organic Writing </a:t>
            </a:r>
            <a:r>
              <a:rPr sz="3200"/>
              <a:t>cont.</a:t>
            </a:r>
          </a:p>
        </p:txBody>
      </p:sp>
      <p:sp>
        <p:nvSpPr>
          <p:cNvPr id="220" name="To uncover the plot of your story, don’t ask what should happen, but what should go wrong. To uncover the meaning, don’t ask what the theme is, but what is discovered. Characters making choices to resolve tension, that’s your plot.…"/>
          <p:cNvSpPr txBox="1">
            <a:spLocks noGrp="1"/>
          </p:cNvSpPr>
          <p:nvPr>
            <p:ph type="body" idx="1"/>
          </p:nvPr>
        </p:nvSpPr>
        <p:spPr>
          <a:xfrm>
            <a:off x="952500" y="2165350"/>
            <a:ext cx="11099800" cy="6286500"/>
          </a:xfrm>
          <a:prstGeom prst="rect">
            <a:avLst/>
          </a:prstGeom>
        </p:spPr>
        <p:txBody>
          <a:bodyPr/>
          <a:lstStyle/>
          <a:p>
            <a:pPr marL="262254" indent="-262254" defTabSz="344676">
              <a:spcBef>
                <a:spcPts val="2400"/>
              </a:spcBef>
              <a:defRPr sz="2300"/>
            </a:pPr>
            <a:r>
              <a:t>To uncover the plot of your story, don’t ask what should happen, but what should go wrong. To uncover the meaning, don’t ask what the theme is, but what is discovered. Characters making choices to resolve tension, that’s your plot.</a:t>
            </a:r>
          </a:p>
          <a:p>
            <a:pPr marL="262254" indent="-262254" defTabSz="344676">
              <a:spcBef>
                <a:spcPts val="2400"/>
              </a:spcBef>
              <a:defRPr sz="2300"/>
            </a:pPr>
            <a:r>
              <a:t>Readers want to be surprised, but they want that surprise to be logical and not come out of nowhere.</a:t>
            </a:r>
          </a:p>
          <a:p>
            <a:pPr marL="262254" indent="-262254" defTabSz="344676">
              <a:spcBef>
                <a:spcPts val="2400"/>
              </a:spcBef>
              <a:defRPr sz="2300"/>
            </a:pPr>
            <a:r>
              <a:t>Four things keep readers flipping pages: concern, curiosity, escalation and enjoyment.</a:t>
            </a:r>
          </a:p>
          <a:p>
            <a:pPr marL="262254" indent="-262254" defTabSz="344676">
              <a:spcBef>
                <a:spcPts val="2400"/>
              </a:spcBef>
              <a:defRPr sz="2300"/>
            </a:pPr>
            <a:r>
              <a:t>Follow rabbit trails.</a:t>
            </a:r>
          </a:p>
          <a:p>
            <a:pPr marL="262254" indent="-262254" defTabSz="344676">
              <a:spcBef>
                <a:spcPts val="2400"/>
              </a:spcBef>
              <a:defRPr sz="2300"/>
            </a:pPr>
            <a:r>
              <a:t>“You don’t have to see where you’re going, you don’t have to see your destination or everything you will pass along the way. You just have to see two or three feet ahead of you.”  - </a:t>
            </a:r>
            <a:r>
              <a:rPr sz="2100"/>
              <a:t>Anne Lamott in </a:t>
            </a:r>
            <a:r>
              <a:rPr sz="2100" u="sng"/>
              <a:t>Bird by Bird</a:t>
            </a:r>
          </a:p>
          <a:p>
            <a:pPr marL="262254" indent="-262254" defTabSz="344676">
              <a:spcBef>
                <a:spcPts val="2400"/>
              </a:spcBef>
              <a:defRPr sz="2200"/>
            </a:pPr>
            <a:r>
              <a:t>No matter which method you choose (outlining vs organic), you have to build a compelling story with engaging characters and a universal theme.</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5 Ingredients Every Story Should Have…"/>
          <p:cNvSpPr txBox="1">
            <a:spLocks noGrp="1"/>
          </p:cNvSpPr>
          <p:nvPr>
            <p:ph type="title"/>
          </p:nvPr>
        </p:nvSpPr>
        <p:spPr>
          <a:prstGeom prst="rect">
            <a:avLst/>
          </a:prstGeom>
        </p:spPr>
        <p:txBody>
          <a:bodyPr/>
          <a:lstStyle/>
          <a:p>
            <a:pPr defTabSz="356361">
              <a:defRPr sz="4800"/>
            </a:pPr>
            <a:r>
              <a:t>5 Ingredients Every Story Should Have</a:t>
            </a:r>
            <a:endParaRPr sz="3100"/>
          </a:p>
          <a:p>
            <a:pPr defTabSz="356361">
              <a:defRPr sz="3100" u="sng"/>
            </a:pPr>
            <a:r>
              <a:rPr>
                <a:solidFill>
                  <a:srgbClr val="0000FF"/>
                </a:solidFill>
                <a:uFill>
                  <a:solidFill>
                    <a:srgbClr val="0000FF"/>
                  </a:solidFill>
                </a:uFill>
                <a:hlinkClick r:id="rId2"/>
              </a:rPr>
              <a:t>http://bit.ly/1jwSrMg</a:t>
            </a:r>
            <a:r>
              <a:rPr u="none"/>
              <a:t>  </a:t>
            </a:r>
            <a:r>
              <a:rPr sz="2400" u="none"/>
              <a:t>Steven James</a:t>
            </a:r>
          </a:p>
        </p:txBody>
      </p:sp>
      <p:sp>
        <p:nvSpPr>
          <p:cNvPr id="223" name="Orientation - Orient the reader to the setting, mood and tone of the story, and introduce them to a protagonist she will care about, even worry about, and emotionally invest time and attention into. Reveal a portrait of the main character by giving readers a glimpse of her normal life.…"/>
          <p:cNvSpPr txBox="1">
            <a:spLocks noGrp="1"/>
          </p:cNvSpPr>
          <p:nvPr>
            <p:ph type="body" idx="1"/>
          </p:nvPr>
        </p:nvSpPr>
        <p:spPr>
          <a:xfrm>
            <a:off x="952500" y="2235200"/>
            <a:ext cx="11099800" cy="6286500"/>
          </a:xfrm>
          <a:prstGeom prst="rect">
            <a:avLst/>
          </a:prstGeom>
        </p:spPr>
        <p:txBody>
          <a:bodyPr/>
          <a:lstStyle/>
          <a:p>
            <a:pPr marL="280033" indent="-280033" defTabSz="368045">
              <a:spcBef>
                <a:spcPts val="2600"/>
              </a:spcBef>
              <a:defRPr sz="2000" u="sng"/>
            </a:pPr>
            <a:r>
              <a:t>Orientation</a:t>
            </a:r>
            <a:r>
              <a:rPr u="none"/>
              <a:t> - </a:t>
            </a:r>
            <a:r>
              <a:rPr sz="1700" u="none"/>
              <a:t>Orient the reader to the setting, mood and tone of the story, and introduce them to a protagonist she will care about, even worry about, and emotionally invest time and attention into. Reveal a portrait of the main character by giving readers a glimpse of her normal life.</a:t>
            </a:r>
            <a:endParaRPr sz="1500"/>
          </a:p>
          <a:p>
            <a:pPr marL="280033" indent="-280033" defTabSz="368045">
              <a:spcBef>
                <a:spcPts val="2600"/>
              </a:spcBef>
              <a:defRPr sz="2000" u="sng"/>
            </a:pPr>
            <a:r>
              <a:t>Crisis</a:t>
            </a:r>
            <a:r>
              <a:rPr u="none"/>
              <a:t> - </a:t>
            </a:r>
            <a:r>
              <a:rPr sz="1700" u="none"/>
              <a:t>This crisis that tips your character’s world upside down must be one that your protagonist cannot immediately solve. It’s an unavoidable, irrevocable challenge that sets the movement of the story into motion. Life is changed and it will never be the same.</a:t>
            </a:r>
          </a:p>
          <a:p>
            <a:pPr marL="280033" indent="-280033" defTabSz="368045">
              <a:spcBef>
                <a:spcPts val="2600"/>
              </a:spcBef>
              <a:defRPr sz="2000" u="sng"/>
            </a:pPr>
            <a:r>
              <a:t>Escalation</a:t>
            </a:r>
            <a:r>
              <a:rPr u="none"/>
              <a:t> - </a:t>
            </a:r>
            <a:r>
              <a:rPr sz="1700" u="none"/>
              <a:t>There are two types of characters in every story—pebble people and putty people. If you take a pebble and throw it against a wall, it’ll bounce off the wall unchanged. But if you throw a ball of putty against a wall hard enough, it will change shape. Your main character needs to be a putty person.</a:t>
            </a:r>
            <a:endParaRPr sz="1700"/>
          </a:p>
          <a:p>
            <a:pPr marL="280033" indent="-280033" defTabSz="368045">
              <a:spcBef>
                <a:spcPts val="2600"/>
              </a:spcBef>
              <a:defRPr sz="2000" u="sng"/>
            </a:pPr>
            <a:r>
              <a:t>Discovery</a:t>
            </a:r>
            <a:r>
              <a:rPr u="none"/>
              <a:t> - </a:t>
            </a:r>
            <a:r>
              <a:rPr sz="1700" u="none"/>
              <a:t>At the climax of the story, the protagonist will make a discovery that changes his life. The protagonist’s discovery must come from a choice that she makes. Typically, this discovery will be made through wit (as the character cleverly pieces together clues from earlier in the story) or grit (as the character shows extraordinary perseverance or tenacity) to overcome the crisis event (or meet the calling) he’s been given.</a:t>
            </a:r>
            <a:endParaRPr sz="1500"/>
          </a:p>
          <a:p>
            <a:pPr marL="280033" indent="-280033" defTabSz="368045">
              <a:spcBef>
                <a:spcPts val="2600"/>
              </a:spcBef>
              <a:defRPr sz="2000" u="sng"/>
            </a:pPr>
            <a:r>
              <a:t>Change</a:t>
            </a:r>
            <a:r>
              <a:rPr u="none"/>
              <a:t> - </a:t>
            </a:r>
            <a:r>
              <a:rPr sz="1700" u="none"/>
              <a:t>Think of a caterpillar entering a cocoon. Once he does so, one of two things will happen: He will either transform into a butterfly, or he will die. But no matter what else happens, he will never climb out of the cocoon as a caterpillar. This change marks the resolution of the crisis and the culmination of the story.</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What Happens Next?"/>
          <p:cNvSpPr txBox="1">
            <a:spLocks noGrp="1"/>
          </p:cNvSpPr>
          <p:nvPr>
            <p:ph type="title"/>
          </p:nvPr>
        </p:nvSpPr>
        <p:spPr>
          <a:prstGeom prst="rect">
            <a:avLst/>
          </a:prstGeom>
        </p:spPr>
        <p:txBody>
          <a:bodyPr/>
          <a:lstStyle/>
          <a:p>
            <a:r>
              <a:t>What Happens Next?</a:t>
            </a:r>
          </a:p>
        </p:txBody>
      </p:sp>
      <p:sp>
        <p:nvSpPr>
          <p:cNvPr id="226" name="I prefer Organic Writing to hours of planning, outlines, character profiles and plot graphs…"/>
          <p:cNvSpPr txBox="1">
            <a:spLocks noGrp="1"/>
          </p:cNvSpPr>
          <p:nvPr>
            <p:ph type="body" idx="1"/>
          </p:nvPr>
        </p:nvSpPr>
        <p:spPr>
          <a:xfrm>
            <a:off x="1104900" y="2146300"/>
            <a:ext cx="11099800" cy="6286500"/>
          </a:xfrm>
          <a:prstGeom prst="rect">
            <a:avLst/>
          </a:prstGeom>
        </p:spPr>
        <p:txBody>
          <a:bodyPr/>
          <a:lstStyle/>
          <a:p>
            <a:r>
              <a:t>I prefer </a:t>
            </a:r>
            <a:r>
              <a:rPr i="1"/>
              <a:t>Organic Writing</a:t>
            </a:r>
            <a:r>
              <a:t> to hours of planning, outlines, character profiles and plot graphs</a:t>
            </a:r>
          </a:p>
          <a:p>
            <a:r>
              <a:t>Sometimes I begin a story with a situation, character or story world that I like and ask “what happens next?”</a:t>
            </a:r>
          </a:p>
          <a:p>
            <a:r>
              <a:t>Some of my best stories have happened by accident, without an outline or any idea how they should unfold</a:t>
            </a:r>
          </a:p>
          <a:p>
            <a:r>
              <a:t>All writers should read </a:t>
            </a:r>
            <a:r>
              <a:rPr u="sng"/>
              <a:t>Story Trumps Structure</a:t>
            </a:r>
            <a:r>
              <a:t> by Steven James, </a:t>
            </a:r>
            <a:r>
              <a:rPr u="sng"/>
              <a:t>On Writing</a:t>
            </a:r>
            <a:r>
              <a:t> by Stephen King and </a:t>
            </a:r>
            <a:r>
              <a:rPr u="sng"/>
              <a:t>The Art of Fiction</a:t>
            </a:r>
            <a:r>
              <a:t> by John Gardner.</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61eKHYGKVqL._AC_UL436_.jpg" descr="61eKHYGKVqL._AC_UL436_.jpg"/>
          <p:cNvPicPr>
            <a:picLocks noChangeAspect="1"/>
          </p:cNvPicPr>
          <p:nvPr/>
        </p:nvPicPr>
        <p:blipFill>
          <a:blip r:embed="rId2"/>
          <a:stretch>
            <a:fillRect/>
          </a:stretch>
        </p:blipFill>
        <p:spPr>
          <a:xfrm>
            <a:off x="1100917" y="1179924"/>
            <a:ext cx="3020480" cy="4556848"/>
          </a:xfrm>
          <a:prstGeom prst="rect">
            <a:avLst/>
          </a:prstGeom>
          <a:ln w="12700">
            <a:miter lim="400000"/>
          </a:ln>
        </p:spPr>
      </p:pic>
      <p:pic>
        <p:nvPicPr>
          <p:cNvPr id="229" name="61xk7zg4GqL._AC_UL436_.jpg" descr="61xk7zg4GqL._AC_UL436_.jpg"/>
          <p:cNvPicPr>
            <a:picLocks noChangeAspect="1"/>
          </p:cNvPicPr>
          <p:nvPr/>
        </p:nvPicPr>
        <p:blipFill>
          <a:blip r:embed="rId3"/>
          <a:stretch>
            <a:fillRect/>
          </a:stretch>
        </p:blipFill>
        <p:spPr>
          <a:xfrm>
            <a:off x="5061519" y="1179924"/>
            <a:ext cx="2957771" cy="4556848"/>
          </a:xfrm>
          <a:prstGeom prst="rect">
            <a:avLst/>
          </a:prstGeom>
          <a:ln w="12700">
            <a:miter lim="400000"/>
          </a:ln>
        </p:spPr>
      </p:pic>
      <p:pic>
        <p:nvPicPr>
          <p:cNvPr id="230" name="Image" descr="Image"/>
          <p:cNvPicPr>
            <a:picLocks noChangeAspect="1"/>
          </p:cNvPicPr>
          <p:nvPr/>
        </p:nvPicPr>
        <p:blipFill>
          <a:blip r:embed="rId4"/>
          <a:stretch>
            <a:fillRect/>
          </a:stretch>
        </p:blipFill>
        <p:spPr>
          <a:xfrm>
            <a:off x="8959413" y="1180682"/>
            <a:ext cx="2957772" cy="4555332"/>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tory vs Discourse…"/>
          <p:cNvSpPr txBox="1">
            <a:spLocks noGrp="1"/>
          </p:cNvSpPr>
          <p:nvPr>
            <p:ph type="title"/>
          </p:nvPr>
        </p:nvSpPr>
        <p:spPr>
          <a:prstGeom prst="rect">
            <a:avLst/>
          </a:prstGeom>
        </p:spPr>
        <p:txBody>
          <a:bodyPr/>
          <a:lstStyle/>
          <a:p>
            <a:r>
              <a:t>Story vs Discourse</a:t>
            </a:r>
          </a:p>
          <a:p>
            <a:r>
              <a:rPr sz="2400"/>
              <a:t>ref: Anna Keesey’s essay “Making a Scene”</a:t>
            </a:r>
          </a:p>
        </p:txBody>
      </p:sp>
      <p:sp>
        <p:nvSpPr>
          <p:cNvPr id="233" name="Story is showing, Discourse is telling…"/>
          <p:cNvSpPr txBox="1">
            <a:spLocks noGrp="1"/>
          </p:cNvSpPr>
          <p:nvPr>
            <p:ph type="body" idx="1"/>
          </p:nvPr>
        </p:nvSpPr>
        <p:spPr>
          <a:prstGeom prst="rect">
            <a:avLst/>
          </a:prstGeom>
        </p:spPr>
        <p:txBody>
          <a:bodyPr/>
          <a:lstStyle/>
          <a:p>
            <a:r>
              <a:t>Story is showing, Discourse is telling</a:t>
            </a:r>
          </a:p>
          <a:p>
            <a:r>
              <a:t>Story is advancing forward</a:t>
            </a:r>
          </a:p>
          <a:p>
            <a:r>
              <a:t>Discourse is pausing, looking inward</a:t>
            </a:r>
          </a:p>
          <a:p>
            <a:r>
              <a:t>Unfolding: advancing the story forward</a:t>
            </a:r>
          </a:p>
          <a:p>
            <a:r>
              <a:t>Infolding: discourse about inner thoughts, commentary, memories and backstory (exposition)</a:t>
            </a:r>
          </a:p>
          <a:p>
            <a:r>
              <a:t>How much unfolding and infolding is in your story?</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EinsteinSMALLposterLETTER_8.5x11inches.jpg" descr="EinsteinSMALLposterLETTER_8.5x11inches.jpg"/>
          <p:cNvPicPr>
            <a:picLocks noChangeAspect="1"/>
          </p:cNvPicPr>
          <p:nvPr/>
        </p:nvPicPr>
        <p:blipFill>
          <a:blip r:embed="rId2"/>
          <a:stretch>
            <a:fillRect/>
          </a:stretch>
        </p:blipFill>
        <p:spPr>
          <a:xfrm>
            <a:off x="3142595" y="636525"/>
            <a:ext cx="6356881" cy="822655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ome Extra Points"/>
          <p:cNvSpPr txBox="1">
            <a:spLocks noGrp="1"/>
          </p:cNvSpPr>
          <p:nvPr>
            <p:ph type="title"/>
          </p:nvPr>
        </p:nvSpPr>
        <p:spPr>
          <a:prstGeom prst="rect">
            <a:avLst/>
          </a:prstGeom>
        </p:spPr>
        <p:txBody>
          <a:bodyPr/>
          <a:lstStyle/>
          <a:p>
            <a:r>
              <a:t>Some Extra Points</a:t>
            </a:r>
          </a:p>
        </p:txBody>
      </p:sp>
      <p:sp>
        <p:nvSpPr>
          <p:cNvPr id="236" name="Plots and Subplots: Two stories are better than one. A subplot can support or contradict the main plot. Try combining different genres as a subplot (e.g. a romance within a science fiction story).…"/>
          <p:cNvSpPr txBox="1">
            <a:spLocks noGrp="1"/>
          </p:cNvSpPr>
          <p:nvPr>
            <p:ph type="body" idx="1"/>
          </p:nvPr>
        </p:nvSpPr>
        <p:spPr>
          <a:xfrm>
            <a:off x="952500" y="2425700"/>
            <a:ext cx="11099800" cy="6286500"/>
          </a:xfrm>
          <a:prstGeom prst="rect">
            <a:avLst/>
          </a:prstGeom>
        </p:spPr>
        <p:txBody>
          <a:bodyPr/>
          <a:lstStyle/>
          <a:p>
            <a:pPr marL="426719" indent="-426719" defTabSz="560831">
              <a:spcBef>
                <a:spcPts val="4000"/>
              </a:spcBef>
              <a:defRPr sz="3072"/>
            </a:pPr>
            <a:r>
              <a:rPr u="sng"/>
              <a:t>Plots and Subplots</a:t>
            </a:r>
            <a:r>
              <a:t>: Two stories are better than one. A subplot can support or contradict the main plot. Try combining different genres as a subplot (e.g. a romance within a science fiction story).</a:t>
            </a:r>
          </a:p>
          <a:p>
            <a:pPr marL="426719" indent="-426719" defTabSz="560831">
              <a:spcBef>
                <a:spcPts val="4000"/>
              </a:spcBef>
              <a:defRPr sz="3072"/>
            </a:pPr>
            <a:r>
              <a:rPr u="sng"/>
              <a:t>Tension</a:t>
            </a:r>
            <a:r>
              <a:t>: Every scene should show tension between the characters, changes based on their actions and words. Build tension throughout your story and end it with a believable resolution.</a:t>
            </a:r>
          </a:p>
          <a:p>
            <a:pPr marL="426719" indent="-426719" defTabSz="560831">
              <a:spcBef>
                <a:spcPts val="4000"/>
              </a:spcBef>
              <a:defRPr sz="3072"/>
            </a:pPr>
            <a:r>
              <a:rPr u="sng"/>
              <a:t>Resolutions</a:t>
            </a:r>
            <a:r>
              <a:t>: You must resolve every conflict/problem/obstacle in your story. A surprise is an effective way to end your story.</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ources of Inspiration"/>
          <p:cNvSpPr txBox="1">
            <a:spLocks noGrp="1"/>
          </p:cNvSpPr>
          <p:nvPr>
            <p:ph type="title"/>
          </p:nvPr>
        </p:nvSpPr>
        <p:spPr>
          <a:prstGeom prst="rect">
            <a:avLst/>
          </a:prstGeom>
        </p:spPr>
        <p:txBody>
          <a:bodyPr/>
          <a:lstStyle/>
          <a:p>
            <a:r>
              <a:t>Sources of Inspiration</a:t>
            </a:r>
          </a:p>
        </p:txBody>
      </p:sp>
      <p:sp>
        <p:nvSpPr>
          <p:cNvPr id="239" name="Themes (alienation, ambition, betrayal, death, deception, escape, fear, freedom, good vs evil, jealousy, justice, loss, love, lust, power, prejudice, survival, spirituality and God)…"/>
          <p:cNvSpPr txBox="1">
            <a:spLocks noGrp="1"/>
          </p:cNvSpPr>
          <p:nvPr>
            <p:ph type="body" idx="1"/>
          </p:nvPr>
        </p:nvSpPr>
        <p:spPr>
          <a:xfrm>
            <a:off x="952500" y="2286000"/>
            <a:ext cx="11099800" cy="6286500"/>
          </a:xfrm>
          <a:prstGeom prst="rect">
            <a:avLst/>
          </a:prstGeom>
        </p:spPr>
        <p:txBody>
          <a:bodyPr/>
          <a:lstStyle/>
          <a:p>
            <a:pPr marL="342263" indent="-342263" defTabSz="449833">
              <a:spcBef>
                <a:spcPts val="3200"/>
              </a:spcBef>
              <a:defRPr sz="2400"/>
            </a:pPr>
            <a:r>
              <a:t>Themes (</a:t>
            </a:r>
            <a:r>
              <a:rPr i="1"/>
              <a:t>alienation, ambition, betrayal, death, deception, escape, fear, freedom, good vs evil, jealousy, justice, loss, love, lust, power, prejudice, survival, spirituality and God)</a:t>
            </a:r>
          </a:p>
          <a:p>
            <a:pPr marL="342263" indent="-342263" defTabSz="449833">
              <a:spcBef>
                <a:spcPts val="3200"/>
              </a:spcBef>
              <a:defRPr sz="2400"/>
            </a:pPr>
            <a:r>
              <a:t>English and American Proverbs at: </a:t>
            </a:r>
            <a:r>
              <a:rPr u="sng">
                <a:solidFill>
                  <a:srgbClr val="0000FF"/>
                </a:solidFill>
                <a:uFill>
                  <a:solidFill>
                    <a:srgbClr val="0000FF"/>
                  </a:solidFill>
                </a:uFill>
                <a:hlinkClick r:id="rId2"/>
              </a:rPr>
              <a:t>http://bit.ly/2yyr5EM</a:t>
            </a:r>
            <a:r>
              <a:t> and Ben Franklin’s Maxims at: </a:t>
            </a:r>
            <a:r>
              <a:rPr u="sng">
                <a:solidFill>
                  <a:srgbClr val="0000FF"/>
                </a:solidFill>
                <a:uFill>
                  <a:solidFill>
                    <a:srgbClr val="0000FF"/>
                  </a:solidFill>
                </a:uFill>
                <a:hlinkClick r:id="rId3"/>
              </a:rPr>
              <a:t>http://bit.ly/2zlWjhh</a:t>
            </a:r>
          </a:p>
          <a:p>
            <a:pPr marL="342263" indent="-342263" defTabSz="449833">
              <a:spcBef>
                <a:spcPts val="3200"/>
              </a:spcBef>
              <a:defRPr sz="2400"/>
            </a:pPr>
            <a:r>
              <a:t>The Deadly Sins (Greed, Lust, Sloth, Gluttony, Pride, Wrath, Vanity and Sorrow/Despair), Scripture and The 8 Beatitudes of Jesus </a:t>
            </a:r>
          </a:p>
          <a:p>
            <a:pPr marL="342263" indent="-342263" defTabSz="449833">
              <a:spcBef>
                <a:spcPts val="3200"/>
              </a:spcBef>
              <a:defRPr sz="2400"/>
            </a:pPr>
            <a:r>
              <a:t>Plot, Character and Story Generators online</a:t>
            </a:r>
          </a:p>
          <a:p>
            <a:pPr marL="342263" indent="-342263" defTabSz="449833">
              <a:spcBef>
                <a:spcPts val="3200"/>
              </a:spcBef>
              <a:defRPr sz="2400"/>
            </a:pPr>
            <a:r>
              <a:t>Music titles and lyrics (my favorite is Billy Joel)</a:t>
            </a:r>
          </a:p>
          <a:p>
            <a:pPr marL="342263" indent="-342263" defTabSz="449833">
              <a:spcBef>
                <a:spcPts val="3200"/>
              </a:spcBef>
              <a:defRPr sz="2400"/>
            </a:pPr>
            <a:r>
              <a:t>Television, Movies, Plays and even Advertising (you know, those annoying commercials)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ummary"/>
          <p:cNvSpPr txBox="1">
            <a:spLocks noGrp="1"/>
          </p:cNvSpPr>
          <p:nvPr>
            <p:ph type="title"/>
          </p:nvPr>
        </p:nvSpPr>
        <p:spPr>
          <a:prstGeom prst="rect">
            <a:avLst/>
          </a:prstGeom>
        </p:spPr>
        <p:txBody>
          <a:bodyPr/>
          <a:lstStyle/>
          <a:p>
            <a:r>
              <a:t>Summary</a:t>
            </a:r>
          </a:p>
        </p:txBody>
      </p:sp>
      <p:sp>
        <p:nvSpPr>
          <p:cNvPr id="242" name="Flash Fiction stories have a beginning, middle and ending.…"/>
          <p:cNvSpPr txBox="1">
            <a:spLocks noGrp="1"/>
          </p:cNvSpPr>
          <p:nvPr>
            <p:ph type="body" idx="1"/>
          </p:nvPr>
        </p:nvSpPr>
        <p:spPr>
          <a:xfrm>
            <a:off x="952500" y="1733550"/>
            <a:ext cx="11099800" cy="6286500"/>
          </a:xfrm>
          <a:prstGeom prst="rect">
            <a:avLst/>
          </a:prstGeom>
        </p:spPr>
        <p:txBody>
          <a:bodyPr/>
          <a:lstStyle/>
          <a:p>
            <a:r>
              <a:t>Flash Fiction stories have a beginning, middle and ending.</a:t>
            </a:r>
          </a:p>
          <a:p>
            <a:r>
              <a:t>Flash Fiction stories have between 300 and 1000 words.</a:t>
            </a:r>
          </a:p>
          <a:p>
            <a:r>
              <a:t>Your first paragraph should introduce the story world (setting), main character(s), and problem(s) or conflict</a:t>
            </a:r>
          </a:p>
          <a:p>
            <a:r>
              <a:t>Your ending should show the change that the character(s) have made as a result of solving the problem (conflict).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Workshop"/>
          <p:cNvSpPr txBox="1">
            <a:spLocks noGrp="1"/>
          </p:cNvSpPr>
          <p:nvPr>
            <p:ph type="title"/>
          </p:nvPr>
        </p:nvSpPr>
        <p:spPr>
          <a:prstGeom prst="rect">
            <a:avLst/>
          </a:prstGeom>
        </p:spPr>
        <p:txBody>
          <a:bodyPr/>
          <a:lstStyle/>
          <a:p>
            <a:r>
              <a:t>Workshop</a:t>
            </a:r>
          </a:p>
        </p:txBody>
      </p:sp>
      <p:sp>
        <p:nvSpPr>
          <p:cNvPr id="245" name="Pick a story world (the setting and environment)…"/>
          <p:cNvSpPr txBox="1">
            <a:spLocks noGrp="1"/>
          </p:cNvSpPr>
          <p:nvPr>
            <p:ph type="body" idx="1"/>
          </p:nvPr>
        </p:nvSpPr>
        <p:spPr>
          <a:xfrm>
            <a:off x="952500" y="2209800"/>
            <a:ext cx="11099800" cy="6286500"/>
          </a:xfrm>
          <a:prstGeom prst="rect">
            <a:avLst/>
          </a:prstGeom>
        </p:spPr>
        <p:txBody>
          <a:bodyPr/>
          <a:lstStyle/>
          <a:p>
            <a:pPr marL="382270" indent="-382270" defTabSz="502412">
              <a:spcBef>
                <a:spcPts val="3600"/>
              </a:spcBef>
              <a:defRPr sz="2752"/>
            </a:pPr>
            <a:r>
              <a:t>Pick a story world (the setting and environment)</a:t>
            </a:r>
          </a:p>
          <a:p>
            <a:pPr marL="382270" indent="-382270" defTabSz="502412">
              <a:spcBef>
                <a:spcPts val="3600"/>
              </a:spcBef>
              <a:defRPr sz="2752"/>
            </a:pPr>
            <a:r>
              <a:t>Pick a character(s) (choose a person or two)</a:t>
            </a:r>
          </a:p>
          <a:p>
            <a:pPr marL="382270" indent="-382270" defTabSz="502412">
              <a:spcBef>
                <a:spcPts val="3600"/>
              </a:spcBef>
              <a:defRPr sz="2752"/>
            </a:pPr>
            <a:r>
              <a:t>Pick a conflict or problem (what problem will they face?)</a:t>
            </a:r>
          </a:p>
          <a:p>
            <a:pPr marL="382270" indent="-382270" defTabSz="502412">
              <a:spcBef>
                <a:spcPts val="3600"/>
              </a:spcBef>
              <a:defRPr sz="2752"/>
            </a:pPr>
            <a:r>
              <a:t>Pick a theme and premise (what ideas will override the story?)</a:t>
            </a:r>
          </a:p>
          <a:p>
            <a:pPr marL="382270" indent="-382270" defTabSz="502412">
              <a:spcBef>
                <a:spcPts val="3600"/>
              </a:spcBef>
              <a:defRPr sz="2752"/>
            </a:pPr>
            <a:r>
              <a:t>Write your first paragraph (include the story world, character(s) and problem</a:t>
            </a:r>
          </a:p>
          <a:p>
            <a:pPr marL="382270" indent="-382270" defTabSz="502412">
              <a:spcBef>
                <a:spcPts val="3600"/>
              </a:spcBef>
              <a:defRPr sz="2752"/>
            </a:pPr>
            <a:r>
              <a:t>Write your ending (resolve the problem in some way, a twist?)</a:t>
            </a:r>
          </a:p>
          <a:p>
            <a:pPr marL="382270" indent="-382270" defTabSz="502412">
              <a:spcBef>
                <a:spcPts val="3600"/>
              </a:spcBef>
              <a:defRPr sz="2752"/>
            </a:pPr>
            <a:r>
              <a:t>Fill in the middle (do this at home, then get ready to submit)</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Challenge"/>
          <p:cNvSpPr txBox="1">
            <a:spLocks noGrp="1"/>
          </p:cNvSpPr>
          <p:nvPr>
            <p:ph type="title"/>
          </p:nvPr>
        </p:nvSpPr>
        <p:spPr>
          <a:prstGeom prst="rect">
            <a:avLst/>
          </a:prstGeom>
        </p:spPr>
        <p:txBody>
          <a:bodyPr/>
          <a:lstStyle/>
          <a:p>
            <a:r>
              <a:t>Challenge</a:t>
            </a:r>
          </a:p>
        </p:txBody>
      </p:sp>
      <p:sp>
        <p:nvSpPr>
          <p:cNvPr id="248" name="Read “The Waiting Room” (handout)…"/>
          <p:cNvSpPr txBox="1">
            <a:spLocks noGrp="1"/>
          </p:cNvSpPr>
          <p:nvPr>
            <p:ph type="body" idx="1"/>
          </p:nvPr>
        </p:nvSpPr>
        <p:spPr>
          <a:xfrm>
            <a:off x="952500" y="2108200"/>
            <a:ext cx="11099800" cy="6286500"/>
          </a:xfrm>
          <a:prstGeom prst="rect">
            <a:avLst/>
          </a:prstGeom>
        </p:spPr>
        <p:txBody>
          <a:bodyPr/>
          <a:lstStyle/>
          <a:p>
            <a:r>
              <a:t>Read “The Waiting Room” (handout)</a:t>
            </a:r>
          </a:p>
          <a:p>
            <a:r>
              <a:t>Figure out the answer to the riddle (Why was she missing?)</a:t>
            </a:r>
          </a:p>
          <a:p>
            <a:r>
              <a:t>Email me the answer: </a:t>
            </a:r>
            <a:r>
              <a:rPr u="sng">
                <a:hlinkClick r:id="rId2"/>
              </a:rPr>
              <a:t>jgauthor@icloud.com</a:t>
            </a:r>
          </a:p>
          <a:p>
            <a:r>
              <a:t>The first correct answer wins a paperback.</a:t>
            </a:r>
          </a:p>
          <a:p>
            <a:r>
              <a:t>Hint: this isn’t easy.  In all the years, my son is the only one who has figured it out.</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trilogies cover.jpg" descr="trilogies cover.jpg"/>
          <p:cNvPicPr>
            <a:picLocks noChangeAspect="1"/>
          </p:cNvPicPr>
          <p:nvPr/>
        </p:nvPicPr>
        <p:blipFill>
          <a:blip r:embed="rId2"/>
          <a:stretch>
            <a:fillRect/>
          </a:stretch>
        </p:blipFill>
        <p:spPr>
          <a:xfrm>
            <a:off x="8870950" y="1511300"/>
            <a:ext cx="3206941" cy="4815227"/>
          </a:xfrm>
          <a:prstGeom prst="rect">
            <a:avLst/>
          </a:prstGeom>
          <a:ln w="12700">
            <a:miter lim="400000"/>
          </a:ln>
        </p:spPr>
      </p:pic>
      <p:pic>
        <p:nvPicPr>
          <p:cNvPr id="154" name="The_Best_of_Cafe_Sto_Cover_for_Kindle.jpg" descr="The_Best_of_Cafe_Sto_Cover_for_Kindle.jpg"/>
          <p:cNvPicPr>
            <a:picLocks noChangeAspect="1"/>
          </p:cNvPicPr>
          <p:nvPr/>
        </p:nvPicPr>
        <p:blipFill>
          <a:blip r:embed="rId3"/>
          <a:stretch>
            <a:fillRect/>
          </a:stretch>
        </p:blipFill>
        <p:spPr>
          <a:xfrm>
            <a:off x="876109" y="1513106"/>
            <a:ext cx="3206941" cy="4811615"/>
          </a:xfrm>
          <a:prstGeom prst="rect">
            <a:avLst/>
          </a:prstGeom>
          <a:ln w="12700">
            <a:miter lim="400000"/>
          </a:ln>
        </p:spPr>
      </p:pic>
      <p:pic>
        <p:nvPicPr>
          <p:cNvPr id="155" name="Cafe Stories relationships cover.jpg" descr="Cafe Stories relationships cover.jpg"/>
          <p:cNvPicPr>
            <a:picLocks noChangeAspect="1"/>
          </p:cNvPicPr>
          <p:nvPr/>
        </p:nvPicPr>
        <p:blipFill>
          <a:blip r:embed="rId4"/>
          <a:stretch>
            <a:fillRect/>
          </a:stretch>
        </p:blipFill>
        <p:spPr>
          <a:xfrm>
            <a:off x="4873529" y="1513707"/>
            <a:ext cx="3206942" cy="4810412"/>
          </a:xfrm>
          <a:prstGeom prst="rect">
            <a:avLst/>
          </a:prstGeom>
          <a:ln w="12700">
            <a:miter lim="400000"/>
          </a:ln>
        </p:spPr>
      </p:pic>
      <p:sp>
        <p:nvSpPr>
          <p:cNvPr id="156" name="Download these books for free at: https://cafestories.net/write-in-the-harbor-2019"/>
          <p:cNvSpPr txBox="1"/>
          <p:nvPr/>
        </p:nvSpPr>
        <p:spPr>
          <a:xfrm>
            <a:off x="834034" y="7078167"/>
            <a:ext cx="11336732" cy="829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b="0"/>
            </a:pPr>
            <a:r>
              <a:t>Download these books for free at: </a:t>
            </a:r>
            <a:r>
              <a:rPr u="sng">
                <a:hlinkClick r:id="rId5"/>
              </a:rPr>
              <a:t>https://cafestories.net/write-in-the-harbor-2019</a:t>
            </a:r>
          </a:p>
          <a:p>
            <a:pPr>
              <a:defRPr b="0"/>
            </a:pPr>
            <a:r>
              <a:t> </a:t>
            </a:r>
          </a:p>
        </p:txBody>
      </p:sp>
    </p:spTree>
    <p:extLst>
      <p:ext uri="{BB962C8B-B14F-4D97-AF65-F5344CB8AC3E}">
        <p14:creationId xmlns:p14="http://schemas.microsoft.com/office/powerpoint/2010/main" val="115971197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What is a Story?…"/>
          <p:cNvSpPr txBox="1"/>
          <p:nvPr/>
        </p:nvSpPr>
        <p:spPr>
          <a:xfrm>
            <a:off x="1274673" y="1784999"/>
            <a:ext cx="10455454" cy="6183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500" b="0">
                <a:latin typeface="+mn-lt"/>
                <a:ea typeface="+mn-ea"/>
                <a:cs typeface="+mn-cs"/>
                <a:sym typeface="Helvetica Neue Medium"/>
              </a:defRPr>
            </a:pPr>
            <a:endParaRPr/>
          </a:p>
          <a:p>
            <a:pPr>
              <a:defRPr sz="5500" b="0">
                <a:latin typeface="+mn-lt"/>
                <a:ea typeface="+mn-ea"/>
                <a:cs typeface="+mn-cs"/>
                <a:sym typeface="Helvetica Neue Medium"/>
              </a:defRPr>
            </a:pPr>
            <a:r>
              <a:t>What is a Story?</a:t>
            </a:r>
          </a:p>
          <a:p>
            <a:pPr>
              <a:defRPr sz="5500" b="0">
                <a:latin typeface="+mn-lt"/>
                <a:ea typeface="+mn-ea"/>
                <a:cs typeface="+mn-cs"/>
                <a:sym typeface="Helvetica Neue Medium"/>
              </a:defRPr>
            </a:pPr>
            <a:endParaRPr/>
          </a:p>
          <a:p>
            <a:pPr>
              <a:defRPr sz="3800" b="0">
                <a:latin typeface="+mn-lt"/>
                <a:ea typeface="+mn-ea"/>
                <a:cs typeface="+mn-cs"/>
                <a:sym typeface="Helvetica Neue Medium"/>
              </a:defRPr>
            </a:pPr>
            <a:endParaRPr/>
          </a:p>
          <a:p>
            <a:pPr>
              <a:defRPr sz="3800" b="0">
                <a:latin typeface="+mn-lt"/>
                <a:ea typeface="+mn-ea"/>
                <a:cs typeface="+mn-cs"/>
                <a:sym typeface="Helvetica Neue Medium"/>
              </a:defRPr>
            </a:pPr>
            <a:r>
              <a:t>Story World + Characters + Obstacles</a:t>
            </a:r>
          </a:p>
          <a:p>
            <a:pPr>
              <a:defRPr sz="3800" b="0">
                <a:latin typeface="+mn-lt"/>
                <a:ea typeface="+mn-ea"/>
                <a:cs typeface="+mn-cs"/>
                <a:sym typeface="Helvetica Neue Medium"/>
              </a:defRPr>
            </a:pPr>
            <a:endParaRPr/>
          </a:p>
          <a:p>
            <a:pPr>
              <a:defRPr sz="3800" b="0">
                <a:latin typeface="+mn-lt"/>
                <a:ea typeface="+mn-ea"/>
                <a:cs typeface="+mn-cs"/>
                <a:sym typeface="Helvetica Neue Medium"/>
              </a:defRPr>
            </a:pPr>
            <a:r>
              <a:t>————————— PLOT —————————</a:t>
            </a:r>
          </a:p>
          <a:p>
            <a:pPr>
              <a:defRPr sz="3800" b="0">
                <a:latin typeface="+mn-lt"/>
                <a:ea typeface="+mn-ea"/>
                <a:cs typeface="+mn-cs"/>
                <a:sym typeface="Helvetica Neue Medium"/>
              </a:defRPr>
            </a:pPr>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tory World"/>
          <p:cNvSpPr txBox="1">
            <a:spLocks noGrp="1"/>
          </p:cNvSpPr>
          <p:nvPr>
            <p:ph type="title"/>
          </p:nvPr>
        </p:nvSpPr>
        <p:spPr>
          <a:prstGeom prst="rect">
            <a:avLst/>
          </a:prstGeom>
        </p:spPr>
        <p:txBody>
          <a:bodyPr/>
          <a:lstStyle/>
          <a:p>
            <a:r>
              <a:t>Story World</a:t>
            </a:r>
          </a:p>
        </p:txBody>
      </p:sp>
      <p:sp>
        <p:nvSpPr>
          <p:cNvPr id="163" name="A story world is more than the setting; although it includes the time and place of your story, it is so much more.…"/>
          <p:cNvSpPr txBox="1">
            <a:spLocks noGrp="1"/>
          </p:cNvSpPr>
          <p:nvPr>
            <p:ph type="body" idx="1"/>
          </p:nvPr>
        </p:nvSpPr>
        <p:spPr>
          <a:xfrm>
            <a:off x="952500" y="2286000"/>
            <a:ext cx="11099800" cy="6286500"/>
          </a:xfrm>
          <a:prstGeom prst="rect">
            <a:avLst/>
          </a:prstGeom>
        </p:spPr>
        <p:txBody>
          <a:bodyPr/>
          <a:lstStyle/>
          <a:p>
            <a:pPr marL="422275" indent="-422275" defTabSz="554990">
              <a:spcBef>
                <a:spcPts val="3900"/>
              </a:spcBef>
              <a:defRPr sz="3040"/>
            </a:pPr>
            <a:r>
              <a:t>A story world is more than the setting; although it includes the time and place of your story, it is so much more.</a:t>
            </a:r>
          </a:p>
          <a:p>
            <a:pPr marL="422275" indent="-422275" defTabSz="554990">
              <a:spcBef>
                <a:spcPts val="3900"/>
              </a:spcBef>
              <a:defRPr sz="3040"/>
            </a:pPr>
            <a:r>
              <a:t>How does it effect the senses; what smells, sounds, touches can you describe? Immerse yourself there.</a:t>
            </a:r>
          </a:p>
          <a:p>
            <a:pPr marL="422275" indent="-422275" defTabSz="554990">
              <a:spcBef>
                <a:spcPts val="3900"/>
              </a:spcBef>
              <a:defRPr sz="3040"/>
            </a:pPr>
            <a:r>
              <a:t>Not just a beach. Is the sand fine or coarse? What do you smell? What sounds do you hear? What is the temperature? </a:t>
            </a:r>
          </a:p>
          <a:p>
            <a:pPr marL="422275" indent="-422275" defTabSz="554990">
              <a:spcBef>
                <a:spcPts val="3900"/>
              </a:spcBef>
              <a:defRPr sz="3040"/>
            </a:pPr>
            <a:r>
              <a:t>Maybe it’s in another country, another planet or sometime in the past or future.</a:t>
            </a:r>
          </a:p>
          <a:p>
            <a:pPr marL="422275" indent="-422275" defTabSz="554990">
              <a:spcBef>
                <a:spcPts val="3900"/>
              </a:spcBef>
              <a:defRPr sz="3040"/>
            </a:pPr>
            <a:r>
              <a:t>Worksheet: describe one or two story worlds.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Elements"/>
          <p:cNvSpPr txBox="1">
            <a:spLocks noGrp="1"/>
          </p:cNvSpPr>
          <p:nvPr>
            <p:ph type="title"/>
          </p:nvPr>
        </p:nvSpPr>
        <p:spPr>
          <a:prstGeom prst="rect">
            <a:avLst/>
          </a:prstGeom>
        </p:spPr>
        <p:txBody>
          <a:bodyPr/>
          <a:lstStyle/>
          <a:p>
            <a:r>
              <a:t>Elements</a:t>
            </a:r>
          </a:p>
        </p:txBody>
      </p:sp>
      <p:sp>
        <p:nvSpPr>
          <p:cNvPr id="166" name="A good flash fiction story will have a beginning, middle and ending.…"/>
          <p:cNvSpPr txBox="1">
            <a:spLocks noGrp="1"/>
          </p:cNvSpPr>
          <p:nvPr>
            <p:ph type="body" idx="1"/>
          </p:nvPr>
        </p:nvSpPr>
        <p:spPr>
          <a:xfrm>
            <a:off x="952500" y="2209800"/>
            <a:ext cx="11099800" cy="6286500"/>
          </a:xfrm>
          <a:prstGeom prst="rect">
            <a:avLst/>
          </a:prstGeom>
        </p:spPr>
        <p:txBody>
          <a:bodyPr/>
          <a:lstStyle/>
          <a:p>
            <a:pPr marL="422275" indent="-422275" defTabSz="554990">
              <a:spcBef>
                <a:spcPts val="3900"/>
              </a:spcBef>
              <a:defRPr sz="3040"/>
            </a:pPr>
            <a:r>
              <a:t>A good flash fiction story will have a beginning, middle and ending.</a:t>
            </a:r>
          </a:p>
          <a:p>
            <a:pPr marL="422275" indent="-422275" defTabSz="554990">
              <a:spcBef>
                <a:spcPts val="3900"/>
              </a:spcBef>
              <a:defRPr sz="3040"/>
            </a:pPr>
            <a:r>
              <a:t>Word count between 300 to 1000 words.</a:t>
            </a:r>
          </a:p>
          <a:p>
            <a:pPr marL="422275" indent="-422275" defTabSz="554990">
              <a:spcBef>
                <a:spcPts val="3900"/>
              </a:spcBef>
              <a:defRPr sz="3040"/>
            </a:pPr>
            <a:r>
              <a:t>Your first paragraph should set up the story world (setting), main character(s) and the problem (conflict).</a:t>
            </a:r>
          </a:p>
          <a:p>
            <a:pPr marL="422275" indent="-422275" defTabSz="554990">
              <a:spcBef>
                <a:spcPts val="3900"/>
              </a:spcBef>
              <a:defRPr sz="3040"/>
            </a:pPr>
            <a:r>
              <a:t>Your character(s) must be changed in some significant way by the end of the story.</a:t>
            </a:r>
          </a:p>
          <a:p>
            <a:pPr marL="422275" indent="-422275" defTabSz="554990">
              <a:spcBef>
                <a:spcPts val="3900"/>
              </a:spcBef>
              <a:defRPr sz="3040"/>
            </a:pPr>
            <a:r>
              <a:t>Flash fiction is not a ‘</a:t>
            </a:r>
            <a:r>
              <a:rPr i="1"/>
              <a:t>slice of life story</a:t>
            </a:r>
            <a:r>
              <a:t>’ without any conflict or structure.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Flash Fiction Sections"/>
          <p:cNvSpPr txBox="1">
            <a:spLocks noGrp="1"/>
          </p:cNvSpPr>
          <p:nvPr>
            <p:ph type="title"/>
          </p:nvPr>
        </p:nvSpPr>
        <p:spPr>
          <a:prstGeom prst="rect">
            <a:avLst/>
          </a:prstGeom>
        </p:spPr>
        <p:txBody>
          <a:bodyPr/>
          <a:lstStyle/>
          <a:p>
            <a:r>
              <a:t>Flash Fiction Sections</a:t>
            </a:r>
          </a:p>
        </p:txBody>
      </p:sp>
      <p:sp>
        <p:nvSpPr>
          <p:cNvPr id="169" name="A strong beginning paragraph that places the reader into the story world, introduces the main character and sets up the conflict or problem the character will face.…"/>
          <p:cNvSpPr txBox="1">
            <a:spLocks noGrp="1"/>
          </p:cNvSpPr>
          <p:nvPr>
            <p:ph type="body" idx="1"/>
          </p:nvPr>
        </p:nvSpPr>
        <p:spPr>
          <a:xfrm>
            <a:off x="952500" y="2051050"/>
            <a:ext cx="11099800" cy="6286500"/>
          </a:xfrm>
          <a:prstGeom prst="rect">
            <a:avLst/>
          </a:prstGeom>
        </p:spPr>
        <p:txBody>
          <a:bodyPr/>
          <a:lstStyle/>
          <a:p>
            <a:r>
              <a:t>A strong beginning paragraph that places the reader into the story world, introduces the main character and sets up the conflict or problem the character will face.</a:t>
            </a:r>
          </a:p>
          <a:p>
            <a:r>
              <a:t>A middle section which shows how the character faces the conflict and one or more attempts to solve it.</a:t>
            </a:r>
          </a:p>
          <a:p>
            <a:r>
              <a:t>An ending that resolves the conflict and shows that the character has changed as a result.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Openings"/>
          <p:cNvSpPr txBox="1">
            <a:spLocks noGrp="1"/>
          </p:cNvSpPr>
          <p:nvPr>
            <p:ph type="title"/>
          </p:nvPr>
        </p:nvSpPr>
        <p:spPr>
          <a:prstGeom prst="rect">
            <a:avLst/>
          </a:prstGeom>
        </p:spPr>
        <p:txBody>
          <a:bodyPr/>
          <a:lstStyle/>
          <a:p>
            <a:r>
              <a:t>Openings</a:t>
            </a:r>
          </a:p>
        </p:txBody>
      </p:sp>
      <p:sp>
        <p:nvSpPr>
          <p:cNvPr id="172" name="Tommy was a happy man.  Tall, athletic and with surfer looks, the sophomore was breezing through college in the carefree San Diego lifestyle.  He thought he had it all, until he met Hannah.  Hannah was gorgeous, perhaps the woman of his dreams, except for one fact.  Hannah didn’t like the Beatles. (from “Can’t Buy Me Love”)…"/>
          <p:cNvSpPr txBox="1">
            <a:spLocks noGrp="1"/>
          </p:cNvSpPr>
          <p:nvPr>
            <p:ph type="body" idx="1"/>
          </p:nvPr>
        </p:nvSpPr>
        <p:spPr>
          <a:xfrm>
            <a:off x="952500" y="2171700"/>
            <a:ext cx="11099800" cy="7224763"/>
          </a:xfrm>
          <a:prstGeom prst="rect">
            <a:avLst/>
          </a:prstGeom>
        </p:spPr>
        <p:txBody>
          <a:bodyPr>
            <a:normAutofit fontScale="77500" lnSpcReduction="20000"/>
          </a:bodyPr>
          <a:lstStyle/>
          <a:p>
            <a:pPr marL="0" indent="0" defTabSz="182880">
              <a:lnSpc>
                <a:spcPct val="200000"/>
              </a:lnSpc>
              <a:spcBef>
                <a:spcPts val="400"/>
              </a:spcBef>
              <a:buSzTx/>
              <a:buNone/>
              <a:defRPr sz="1920">
                <a:latin typeface="Georgia"/>
                <a:ea typeface="Georgia"/>
                <a:cs typeface="Georgia"/>
                <a:sym typeface="Georgia"/>
              </a:defRPr>
            </a:pPr>
            <a:r>
              <a:rPr i="1" dirty="0"/>
              <a:t>Tommy was a happy man.  Tall, athletic and with surfer looks, the sophomore was breezing through college in the carefree San Diego lifestyle.  He thought he had it all, until he met Hannah.  Hannah was gorgeous, perhaps the woman of his dreams, except for one fact.  Hannah didn’t like the Beatles. </a:t>
            </a:r>
            <a:r>
              <a:rPr dirty="0"/>
              <a:t>(from “Can’t Buy Me Love”)</a:t>
            </a:r>
          </a:p>
          <a:p>
            <a:pPr marL="0" indent="0" defTabSz="182880">
              <a:lnSpc>
                <a:spcPct val="200000"/>
              </a:lnSpc>
              <a:spcBef>
                <a:spcPts val="400"/>
              </a:spcBef>
              <a:buSzTx/>
              <a:buNone/>
              <a:defRPr sz="1920" i="1">
                <a:latin typeface="Georgia"/>
                <a:ea typeface="Georgia"/>
                <a:cs typeface="Georgia"/>
                <a:sym typeface="Georgia"/>
              </a:defRPr>
            </a:pPr>
            <a:r>
              <a:rPr dirty="0"/>
              <a:t>Hanging out near a pond in the Pacific Northwest, Marley and Jeri were commiserating about how their life had changed, and not for the better.  While their owners were living the progressive lifestyle, the pets were suffering.  Marley’s owners were vegans and Jeri’s owners were stoners. </a:t>
            </a:r>
          </a:p>
          <a:p>
            <a:pPr marL="0" indent="0" defTabSz="182880">
              <a:lnSpc>
                <a:spcPct val="200000"/>
              </a:lnSpc>
              <a:spcBef>
                <a:spcPts val="400"/>
              </a:spcBef>
              <a:buSzTx/>
              <a:buNone/>
              <a:defRPr sz="1920">
                <a:latin typeface="Georgia"/>
                <a:ea typeface="Georgia"/>
                <a:cs typeface="Georgia"/>
                <a:sym typeface="Georgia"/>
              </a:defRPr>
            </a:pPr>
            <a:r>
              <a:rPr dirty="0"/>
              <a:t>(from “Vegan Dog and Stoned Cat”)</a:t>
            </a:r>
          </a:p>
          <a:p>
            <a:pPr marL="0" indent="0" defTabSz="182880">
              <a:lnSpc>
                <a:spcPct val="200000"/>
              </a:lnSpc>
              <a:spcBef>
                <a:spcPts val="400"/>
              </a:spcBef>
              <a:buSzTx/>
              <a:buNone/>
              <a:defRPr sz="480">
                <a:latin typeface="Georgia"/>
                <a:ea typeface="Georgia"/>
                <a:cs typeface="Georgia"/>
                <a:sym typeface="Georgia"/>
              </a:defRPr>
            </a:pPr>
            <a:endParaRPr dirty="0"/>
          </a:p>
          <a:p>
            <a:pPr marL="0" indent="0" defTabSz="182880">
              <a:lnSpc>
                <a:spcPct val="200000"/>
              </a:lnSpc>
              <a:spcBef>
                <a:spcPts val="400"/>
              </a:spcBef>
              <a:buSzTx/>
              <a:buNone/>
              <a:defRPr sz="1920" i="1">
                <a:latin typeface="Georgia"/>
                <a:ea typeface="Georgia"/>
                <a:cs typeface="Georgia"/>
                <a:sym typeface="Georgia"/>
              </a:defRPr>
            </a:pPr>
            <a:r>
              <a:rPr dirty="0"/>
              <a:t>Mario and Luigi worked from five until ten, twice a day in a brand name hotel in San Diego.  First, they worked from 5:00am until 10:00am making breakfast and then they worked secretly from 5:00pm until 10:00pm making take out for guests in the hotel and others.  I need to explain.</a:t>
            </a:r>
          </a:p>
          <a:p>
            <a:pPr marL="0" indent="0" defTabSz="182880">
              <a:lnSpc>
                <a:spcPct val="200000"/>
              </a:lnSpc>
              <a:spcBef>
                <a:spcPts val="400"/>
              </a:spcBef>
              <a:buSzTx/>
              <a:buNone/>
              <a:defRPr sz="1920">
                <a:latin typeface="Georgia"/>
                <a:ea typeface="Georgia"/>
                <a:cs typeface="Georgia"/>
                <a:sym typeface="Georgia"/>
              </a:defRPr>
            </a:pPr>
            <a:r>
              <a:rPr dirty="0"/>
              <a:t>(from “Buon Cibo”)</a:t>
            </a:r>
          </a:p>
          <a:p>
            <a:pPr marL="0" indent="0" defTabSz="182880">
              <a:lnSpc>
                <a:spcPct val="200000"/>
              </a:lnSpc>
              <a:spcBef>
                <a:spcPts val="400"/>
              </a:spcBef>
              <a:buSzTx/>
              <a:buNone/>
              <a:defRPr sz="1600">
                <a:latin typeface="Georgia"/>
                <a:ea typeface="Georgia"/>
                <a:cs typeface="Georgia"/>
                <a:sym typeface="Georgia"/>
              </a:defRPr>
            </a:pPr>
            <a:r>
              <a:rPr sz="1900" dirty="0"/>
              <a:t>Alex was suave and polished, the type of man women long for.  Prepped and pampered since he was a child, he grew up in a fine New England home to parents of distinction.  He attended the finest private schools and vacationed in Europe.  His hobbies were magic and tennis, in fact he was professionally acclaimed at both of them.  Alex was just about perfect for any refined woman looking for a mate, except for one fact.  Alex was a thief. </a:t>
            </a:r>
            <a:endParaRPr lang="en-US" sz="1900" dirty="0"/>
          </a:p>
          <a:p>
            <a:pPr marL="0" indent="0" defTabSz="182880">
              <a:lnSpc>
                <a:spcPct val="200000"/>
              </a:lnSpc>
              <a:spcBef>
                <a:spcPts val="400"/>
              </a:spcBef>
              <a:buSzTx/>
              <a:buNone/>
              <a:defRPr sz="1600">
                <a:latin typeface="Georgia"/>
                <a:ea typeface="Georgia"/>
                <a:cs typeface="Georgia"/>
                <a:sym typeface="Georgia"/>
              </a:defRPr>
            </a:pPr>
            <a:r>
              <a:rPr sz="1900" dirty="0"/>
              <a:t>(from </a:t>
            </a:r>
            <a:r>
              <a:rPr sz="1900" i="1" dirty="0"/>
              <a:t>The Cat Burglar</a:t>
            </a:r>
            <a:r>
              <a:rPr sz="1900" dirty="0"/>
              <a:t>)</a:t>
            </a:r>
          </a:p>
          <a:p>
            <a:pPr marL="0" indent="0" defTabSz="182880">
              <a:lnSpc>
                <a:spcPct val="200000"/>
              </a:lnSpc>
              <a:spcBef>
                <a:spcPts val="400"/>
              </a:spcBef>
              <a:buSzTx/>
              <a:buNone/>
              <a:defRPr sz="480">
                <a:latin typeface="Georgia"/>
                <a:ea typeface="Georgia"/>
                <a:cs typeface="Georgia"/>
                <a:sym typeface="Georgia"/>
              </a:defRPr>
            </a:pPr>
            <a:endParaRPr sz="920" dirty="0"/>
          </a:p>
          <a:p>
            <a:pPr marL="0" indent="0" defTabSz="182880">
              <a:lnSpc>
                <a:spcPct val="200000"/>
              </a:lnSpc>
              <a:spcBef>
                <a:spcPts val="400"/>
              </a:spcBef>
              <a:buSzTx/>
              <a:buNone/>
              <a:defRPr sz="480">
                <a:latin typeface="Georgia"/>
                <a:ea typeface="Georgia"/>
                <a:cs typeface="Georgia"/>
                <a:sym typeface="Georgia"/>
              </a:defRPr>
            </a:pPr>
            <a:endParaRPr sz="920"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Ending the Story"/>
          <p:cNvSpPr txBox="1">
            <a:spLocks noGrp="1"/>
          </p:cNvSpPr>
          <p:nvPr>
            <p:ph type="title"/>
          </p:nvPr>
        </p:nvSpPr>
        <p:spPr>
          <a:prstGeom prst="rect">
            <a:avLst/>
          </a:prstGeom>
        </p:spPr>
        <p:txBody>
          <a:bodyPr/>
          <a:lstStyle/>
          <a:p>
            <a:r>
              <a:t>Ending the Story</a:t>
            </a:r>
          </a:p>
        </p:txBody>
      </p:sp>
      <p:sp>
        <p:nvSpPr>
          <p:cNvPr id="175" name="A good ending for your flash fiction shows how the main character has been changed by resolving the conflict or problem they have confronted.…"/>
          <p:cNvSpPr txBox="1">
            <a:spLocks noGrp="1"/>
          </p:cNvSpPr>
          <p:nvPr>
            <p:ph type="body" idx="1"/>
          </p:nvPr>
        </p:nvSpPr>
        <p:spPr>
          <a:xfrm>
            <a:off x="952500" y="2374900"/>
            <a:ext cx="11099800" cy="6286500"/>
          </a:xfrm>
          <a:prstGeom prst="rect">
            <a:avLst/>
          </a:prstGeom>
        </p:spPr>
        <p:txBody>
          <a:bodyPr/>
          <a:lstStyle/>
          <a:p>
            <a:pPr marL="422275" indent="-422275" defTabSz="554990">
              <a:spcBef>
                <a:spcPts val="3900"/>
              </a:spcBef>
              <a:defRPr sz="3040"/>
            </a:pPr>
            <a:r>
              <a:t>A good ending for your flash fiction shows how the main character has been changed by resolving the conflict or problem they have confronted.</a:t>
            </a:r>
          </a:p>
          <a:p>
            <a:pPr marL="422275" indent="-422275" defTabSz="554990">
              <a:spcBef>
                <a:spcPts val="3900"/>
              </a:spcBef>
              <a:defRPr sz="3040"/>
            </a:pPr>
            <a:r>
              <a:t>A good ending can be ironic, funny, uplifting or dramatic.</a:t>
            </a:r>
          </a:p>
          <a:p>
            <a:pPr marL="422275" indent="-422275" defTabSz="554990">
              <a:spcBef>
                <a:spcPts val="3900"/>
              </a:spcBef>
              <a:defRPr sz="3040"/>
            </a:pPr>
            <a:r>
              <a:t>A twist, or surprise ending can be very effective.</a:t>
            </a:r>
          </a:p>
          <a:p>
            <a:pPr marL="422275" indent="-422275" defTabSz="554990">
              <a:spcBef>
                <a:spcPts val="3900"/>
              </a:spcBef>
              <a:defRPr sz="3040"/>
            </a:pPr>
            <a:r>
              <a:t>Positive endings are usually more publishable than sad or negative ones.</a:t>
            </a:r>
          </a:p>
          <a:p>
            <a:pPr marL="422275" indent="-422275" defTabSz="554990">
              <a:spcBef>
                <a:spcPts val="3900"/>
              </a:spcBef>
              <a:defRPr sz="3040"/>
            </a:pPr>
            <a:r>
              <a:t>An ending may solve one problem and introduce another problem the character has to face next.</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2749</TotalTime>
  <Words>2991</Words>
  <Application>Microsoft Macintosh PowerPoint</Application>
  <PresentationFormat>Custom</PresentationFormat>
  <Paragraphs>166</Paragraphs>
  <Slides>36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Georgia</vt:lpstr>
      <vt:lpstr>Helvetica Light</vt:lpstr>
      <vt:lpstr>Helvetica Neue</vt:lpstr>
      <vt:lpstr>Helvetica Neue Light</vt:lpstr>
      <vt:lpstr>Helvetica Neue Medium</vt:lpstr>
      <vt:lpstr>Helvetica Neue Thin</vt:lpstr>
      <vt:lpstr>White</vt:lpstr>
      <vt:lpstr>How to Write Flash Fiction (and the organic writing method)</vt:lpstr>
      <vt:lpstr>Resources</vt:lpstr>
      <vt:lpstr>PowerPoint Presentation</vt:lpstr>
      <vt:lpstr>PowerPoint Presentation</vt:lpstr>
      <vt:lpstr>Story World</vt:lpstr>
      <vt:lpstr>Elements</vt:lpstr>
      <vt:lpstr>Flash Fiction Sections</vt:lpstr>
      <vt:lpstr>Openings</vt:lpstr>
      <vt:lpstr>Ending the Story</vt:lpstr>
      <vt:lpstr>PowerPoint Presentation</vt:lpstr>
      <vt:lpstr>PowerPoint Presentation</vt:lpstr>
      <vt:lpstr>Character Types</vt:lpstr>
      <vt:lpstr>PowerPoint Presentation</vt:lpstr>
      <vt:lpstr>Types of Conflict</vt:lpstr>
      <vt:lpstr>PowerPoint Presentation</vt:lpstr>
      <vt:lpstr>Theme</vt:lpstr>
      <vt:lpstr>Premises</vt:lpstr>
      <vt:lpstr>One Sentence Story Concept</vt:lpstr>
      <vt:lpstr>Subtext</vt:lpstr>
      <vt:lpstr>Subtext</vt:lpstr>
      <vt:lpstr>Subtext</vt:lpstr>
      <vt:lpstr>5 Biggest Fiction Mistakes http://bit.ly/1dKvAci  James Scott Bell</vt:lpstr>
      <vt:lpstr>Structure</vt:lpstr>
      <vt:lpstr>Organic Writing</vt:lpstr>
      <vt:lpstr>Organic Writing cont.</vt:lpstr>
      <vt:lpstr>5 Ingredients Every Story Should Have http://bit.ly/1jwSrMg  Steven James</vt:lpstr>
      <vt:lpstr>What Happens Next?</vt:lpstr>
      <vt:lpstr>PowerPoint Presentation</vt:lpstr>
      <vt:lpstr>Story vs Discourse ref: Anna Keesey’s essay “Making a Scene”</vt:lpstr>
      <vt:lpstr>Some Extra Points</vt:lpstr>
      <vt:lpstr>Sources of Inspiration</vt:lpstr>
      <vt:lpstr>Summary</vt:lpstr>
      <vt:lpstr>Workshop</vt:lpstr>
      <vt:lpstr>Challenge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Write Flash Fiction (and the organic writing method)</dc:title>
  <cp:lastModifiedBy>Jerry Guarino</cp:lastModifiedBy>
  <cp:revision>2</cp:revision>
  <dcterms:modified xsi:type="dcterms:W3CDTF">2022-03-03T17:52:21Z</dcterms:modified>
</cp:coreProperties>
</file>