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9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90CA27-88EC-43CE-A659-ABEAD884F3F1}" type="doc">
      <dgm:prSet loTypeId="urn:microsoft.com/office/officeart/2005/8/layout/hList7" loCatId="relationship" qsTypeId="urn:microsoft.com/office/officeart/2005/8/quickstyle/3d1" qsCatId="3D" csTypeId="urn:microsoft.com/office/officeart/2005/8/colors/accent2_4" csCatId="accent2" phldr="1"/>
      <dgm:spPr/>
    </dgm:pt>
    <dgm:pt modelId="{4C001481-00A2-442A-A271-18D58F1F4E56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SEG Partnerships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5C31D0C-E76D-4807-9896-D1158BA746C7}" type="parTrans" cxnId="{979F214E-D4F6-4C3B-A9EF-C1F10427A849}">
      <dgm:prSet/>
      <dgm:spPr/>
      <dgm:t>
        <a:bodyPr/>
        <a:lstStyle/>
        <a:p>
          <a:endParaRPr lang="en-US"/>
        </a:p>
      </dgm:t>
    </dgm:pt>
    <dgm:pt modelId="{A3A5CF17-1643-439A-94F1-C3811C30CB18}" type="sibTrans" cxnId="{979F214E-D4F6-4C3B-A9EF-C1F10427A849}">
      <dgm:prSet/>
      <dgm:spPr/>
      <dgm:t>
        <a:bodyPr/>
        <a:lstStyle/>
        <a:p>
          <a:endParaRPr lang="en-US"/>
        </a:p>
      </dgm:t>
    </dgm:pt>
    <dgm:pt modelId="{6C696B8F-B049-4E74-B6A9-46E219300490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Social Media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55527B11-88FE-4C5D-957D-68FE40E94EC1}" type="parTrans" cxnId="{7666C08F-0DA3-4D6D-9F9E-1496E01DC309}">
      <dgm:prSet/>
      <dgm:spPr/>
      <dgm:t>
        <a:bodyPr/>
        <a:lstStyle/>
        <a:p>
          <a:endParaRPr lang="en-US"/>
        </a:p>
      </dgm:t>
    </dgm:pt>
    <dgm:pt modelId="{35A9137F-1586-4684-B632-3AA0BDFED48C}" type="sibTrans" cxnId="{7666C08F-0DA3-4D6D-9F9E-1496E01DC309}">
      <dgm:prSet/>
      <dgm:spPr/>
      <dgm:t>
        <a:bodyPr/>
        <a:lstStyle/>
        <a:p>
          <a:endParaRPr lang="en-US"/>
        </a:p>
      </dgm:t>
    </dgm:pt>
    <dgm:pt modelId="{C7FA7186-3507-443C-9FFE-9DE444E08247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Member Engagement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A02A7C85-9736-41B9-A2CD-DE001194E33C}" type="parTrans" cxnId="{5C1A3679-7FFD-43FC-871E-82E6B638927C}">
      <dgm:prSet/>
      <dgm:spPr/>
      <dgm:t>
        <a:bodyPr/>
        <a:lstStyle/>
        <a:p>
          <a:endParaRPr lang="en-US"/>
        </a:p>
      </dgm:t>
    </dgm:pt>
    <dgm:pt modelId="{D53CBFD1-8EAB-4DB7-A89D-05306E35D553}" type="sibTrans" cxnId="{5C1A3679-7FFD-43FC-871E-82E6B638927C}">
      <dgm:prSet/>
      <dgm:spPr/>
      <dgm:t>
        <a:bodyPr/>
        <a:lstStyle/>
        <a:p>
          <a:endParaRPr lang="en-US"/>
        </a:p>
      </dgm:t>
    </dgm:pt>
    <dgm:pt modelId="{497EBB78-22FF-42E6-B866-7E9717DA9C4E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HR executives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42AE545-7C26-400A-9C08-9D3F01DE251C}" type="parTrans" cxnId="{7841CC99-96AD-410E-B2FA-5F424B16D2D7}">
      <dgm:prSet/>
      <dgm:spPr/>
    </dgm:pt>
    <dgm:pt modelId="{5E34A016-4F30-4C6B-BB3F-EB42432DC98D}" type="sibTrans" cxnId="{7841CC99-96AD-410E-B2FA-5F424B16D2D7}">
      <dgm:prSet/>
      <dgm:spPr/>
    </dgm:pt>
    <dgm:pt modelId="{C53E2BBD-6725-4030-AD37-E6C89851088C}">
      <dgm:prSet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Employee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onboarding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496A8458-4E22-49DC-AF74-07C27AD2272A}" type="parTrans" cxnId="{49754381-61C1-4E2F-88A2-05299E50A531}">
      <dgm:prSet/>
      <dgm:spPr/>
      <dgm:t>
        <a:bodyPr/>
        <a:lstStyle/>
        <a:p>
          <a:endParaRPr lang="en-US"/>
        </a:p>
      </dgm:t>
    </dgm:pt>
    <dgm:pt modelId="{4F4BDD9B-9FD9-4745-8C99-A67C244CD727}" type="sibTrans" cxnId="{49754381-61C1-4E2F-88A2-05299E50A531}">
      <dgm:prSet/>
      <dgm:spPr/>
      <dgm:t>
        <a:bodyPr/>
        <a:lstStyle/>
        <a:p>
          <a:endParaRPr lang="en-US"/>
        </a:p>
      </dgm:t>
    </dgm:pt>
    <dgm:pt modelId="{651B2F23-DF2E-41A8-A2BB-C7D5229EB926}">
      <dgm:prSet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Checking account,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preapprove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Visa and auto loan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900F166C-6C89-4E75-BA15-DFF7F9486555}" type="parTrans" cxnId="{9BC29564-5F72-4B8C-966D-BE7BFF471D18}">
      <dgm:prSet/>
      <dgm:spPr/>
      <dgm:t>
        <a:bodyPr/>
        <a:lstStyle/>
        <a:p>
          <a:endParaRPr lang="en-US"/>
        </a:p>
      </dgm:t>
    </dgm:pt>
    <dgm:pt modelId="{A79D270A-DCD6-486D-8B48-D0DAACB3C58C}" type="sibTrans" cxnId="{9BC29564-5F72-4B8C-966D-BE7BFF471D18}">
      <dgm:prSet/>
      <dgm:spPr/>
      <dgm:t>
        <a:bodyPr/>
        <a:lstStyle/>
        <a:p>
          <a:endParaRPr lang="en-US"/>
        </a:p>
      </dgm:t>
    </dgm:pt>
    <dgm:pt modelId="{5819728A-60D8-44E4-9EF8-43B7DF6FDDB1}">
      <dgm:prSet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Relocation team and real estate department for mortgages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11486BB-C3C8-4CEE-9ABD-7554EFCF1C7A}" type="parTrans" cxnId="{9DF1667F-902D-4BAB-9FCF-9C5E5ABBD183}">
      <dgm:prSet/>
      <dgm:spPr/>
      <dgm:t>
        <a:bodyPr/>
        <a:lstStyle/>
        <a:p>
          <a:endParaRPr lang="en-US"/>
        </a:p>
      </dgm:t>
    </dgm:pt>
    <dgm:pt modelId="{2D42F304-C7CC-4358-B683-AD96DC4E94B8}" type="sibTrans" cxnId="{9DF1667F-902D-4BAB-9FCF-9C5E5ABBD183}">
      <dgm:prSet/>
      <dgm:spPr/>
      <dgm:t>
        <a:bodyPr/>
        <a:lstStyle/>
        <a:p>
          <a:endParaRPr lang="en-US"/>
        </a:p>
      </dgm:t>
    </dgm:pt>
    <dgm:pt modelId="{2EEBFACB-5EAD-4508-8466-DBA32DD5780A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Facebook and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Instagram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stories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921C257A-28AE-4CFD-AD0D-641925600493}" type="parTrans" cxnId="{C8D2CD02-D703-4B1D-A674-F3E654BD21BD}">
      <dgm:prSet/>
      <dgm:spPr/>
    </dgm:pt>
    <dgm:pt modelId="{F67A0D05-0DE8-4CE8-A1D6-964FE85CBA8D}" type="sibTrans" cxnId="{C8D2CD02-D703-4B1D-A674-F3E654BD21BD}">
      <dgm:prSet/>
      <dgm:spPr/>
    </dgm:pt>
    <dgm:pt modelId="{B49C956F-BB15-44F6-9F62-E177C6187BFD}">
      <dgm:prSet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Community and sponsorship events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F0B55A0-385F-45CB-94C9-425B18EFDFCF}" type="parTrans" cxnId="{907BC932-EE8E-479A-98BE-0A7CD6B6E2AF}">
      <dgm:prSet/>
      <dgm:spPr/>
      <dgm:t>
        <a:bodyPr/>
        <a:lstStyle/>
        <a:p>
          <a:endParaRPr lang="en-US"/>
        </a:p>
      </dgm:t>
    </dgm:pt>
    <dgm:pt modelId="{1CE331D3-33A8-4B4E-86B0-980124E51F08}" type="sibTrans" cxnId="{907BC932-EE8E-479A-98BE-0A7CD6B6E2AF}">
      <dgm:prSet/>
      <dgm:spPr/>
      <dgm:t>
        <a:bodyPr/>
        <a:lstStyle/>
        <a:p>
          <a:endParaRPr lang="en-US"/>
        </a:p>
      </dgm:t>
    </dgm:pt>
    <dgm:pt modelId="{D21007CB-B943-454A-AE9A-2ADFDA8DCBB2}">
      <dgm:prSet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Seminars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B67CF89-C127-4183-AE69-8C6D220BEA09}" type="parTrans" cxnId="{F264FADD-BF4E-42CD-A574-6E989D8954E3}">
      <dgm:prSet/>
      <dgm:spPr/>
      <dgm:t>
        <a:bodyPr/>
        <a:lstStyle/>
        <a:p>
          <a:endParaRPr lang="en-US"/>
        </a:p>
      </dgm:t>
    </dgm:pt>
    <dgm:pt modelId="{819D7B72-6A9F-459D-B088-F06A1B518944}" type="sibTrans" cxnId="{F264FADD-BF4E-42CD-A574-6E989D8954E3}">
      <dgm:prSet/>
      <dgm:spPr/>
      <dgm:t>
        <a:bodyPr/>
        <a:lstStyle/>
        <a:p>
          <a:endParaRPr lang="en-US"/>
        </a:p>
      </dgm:t>
    </dgm:pt>
    <dgm:pt modelId="{4469334E-A14F-49D2-A1D6-39B030826F76}">
      <dgm:prSet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Connect with current and prospect members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069C706-442F-49A4-A9A0-23970688A4FA}" type="parTrans" cxnId="{1DA36CC4-39EA-4EA7-B277-B345440518CA}">
      <dgm:prSet/>
      <dgm:spPr/>
      <dgm:t>
        <a:bodyPr/>
        <a:lstStyle/>
        <a:p>
          <a:endParaRPr lang="en-US"/>
        </a:p>
      </dgm:t>
    </dgm:pt>
    <dgm:pt modelId="{259826BC-2C4D-4D58-B9A6-10E31EAA716D}" type="sibTrans" cxnId="{1DA36CC4-39EA-4EA7-B277-B345440518CA}">
      <dgm:prSet/>
      <dgm:spPr/>
      <dgm:t>
        <a:bodyPr/>
        <a:lstStyle/>
        <a:p>
          <a:endParaRPr lang="en-US"/>
        </a:p>
      </dgm:t>
    </dgm:pt>
    <dgm:pt modelId="{74FD7F3B-A8F1-414E-8BB7-F8895DBAD79B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Member education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7D5A1D28-B5F3-4207-848D-CB5C71FE1C48}" type="parTrans" cxnId="{977DE254-4E39-4BB4-81D8-D202B43F978A}">
      <dgm:prSet/>
      <dgm:spPr/>
    </dgm:pt>
    <dgm:pt modelId="{8BA42142-549F-49A1-8E8D-B1E97159F4D8}" type="sibTrans" cxnId="{977DE254-4E39-4BB4-81D8-D202B43F978A}">
      <dgm:prSet/>
      <dgm:spPr/>
    </dgm:pt>
    <dgm:pt modelId="{670FD9D2-DEBB-4307-B898-A586AD7A2353}">
      <dgm:prSet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Convenience services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708FED95-BFE6-46FA-BB39-5807F277A647}" type="parTrans" cxnId="{AD7FE5EE-C85D-4F90-AF44-BAF01B04516A}">
      <dgm:prSet/>
      <dgm:spPr/>
      <dgm:t>
        <a:bodyPr/>
        <a:lstStyle/>
        <a:p>
          <a:endParaRPr lang="en-US"/>
        </a:p>
      </dgm:t>
    </dgm:pt>
    <dgm:pt modelId="{EA8EB5FA-BBED-46EF-B5DB-45443490B9E1}" type="sibTrans" cxnId="{AD7FE5EE-C85D-4F90-AF44-BAF01B04516A}">
      <dgm:prSet/>
      <dgm:spPr/>
      <dgm:t>
        <a:bodyPr/>
        <a:lstStyle/>
        <a:p>
          <a:endParaRPr lang="en-US"/>
        </a:p>
      </dgm:t>
    </dgm:pt>
    <dgm:pt modelId="{D601CE8E-81BD-43F4-82FC-302751CD4EC1}">
      <dgm:prSet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Push that Tech CU is the preferred financial provider for their SEG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543DABC6-4766-4083-AD9B-480BE5B330F3}" type="parTrans" cxnId="{F59EEF5F-F4E1-476F-8C75-32C1635E109B}">
      <dgm:prSet/>
      <dgm:spPr/>
      <dgm:t>
        <a:bodyPr/>
        <a:lstStyle/>
        <a:p>
          <a:endParaRPr lang="en-US"/>
        </a:p>
      </dgm:t>
    </dgm:pt>
    <dgm:pt modelId="{69D3331E-AFFA-4920-82FE-DAE04041E07F}" type="sibTrans" cxnId="{F59EEF5F-F4E1-476F-8C75-32C1635E109B}">
      <dgm:prSet/>
      <dgm:spPr/>
      <dgm:t>
        <a:bodyPr/>
        <a:lstStyle/>
        <a:p>
          <a:endParaRPr lang="en-US"/>
        </a:p>
      </dgm:t>
    </dgm:pt>
    <dgm:pt modelId="{74C26227-83FD-47ED-A630-8B38B31F6454}">
      <dgm:prSet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On-site appointments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71B359DE-55D3-453D-ACFA-053D426F69EF}" type="parTrans" cxnId="{B3AE5C7D-0141-4EFD-9FA4-B6442761E5E1}">
      <dgm:prSet/>
      <dgm:spPr/>
      <dgm:t>
        <a:bodyPr/>
        <a:lstStyle/>
        <a:p>
          <a:endParaRPr lang="en-US"/>
        </a:p>
      </dgm:t>
    </dgm:pt>
    <dgm:pt modelId="{395B0164-2AB4-478C-B1F4-CC366D8B0CC5}" type="sibTrans" cxnId="{B3AE5C7D-0141-4EFD-9FA4-B6442761E5E1}">
      <dgm:prSet/>
      <dgm:spPr/>
      <dgm:t>
        <a:bodyPr/>
        <a:lstStyle/>
        <a:p>
          <a:endParaRPr lang="en-US"/>
        </a:p>
      </dgm:t>
    </dgm:pt>
    <dgm:pt modelId="{31951420-AC3E-45BC-9B5D-CAC355436879}">
      <dgm:prSet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Take applications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A311092A-D2F0-4DAD-9654-2243E8ADF163}" type="parTrans" cxnId="{2E536E1B-04DB-472D-AF0F-6F16D9FC6EB5}">
      <dgm:prSet/>
      <dgm:spPr/>
      <dgm:t>
        <a:bodyPr/>
        <a:lstStyle/>
        <a:p>
          <a:endParaRPr lang="en-US"/>
        </a:p>
      </dgm:t>
    </dgm:pt>
    <dgm:pt modelId="{EC9CD14E-6F7D-40F6-9D5D-A5FDD40707AA}" type="sibTrans" cxnId="{2E536E1B-04DB-472D-AF0F-6F16D9FC6EB5}">
      <dgm:prSet/>
      <dgm:spPr/>
      <dgm:t>
        <a:bodyPr/>
        <a:lstStyle/>
        <a:p>
          <a:endParaRPr lang="en-US"/>
        </a:p>
      </dgm:t>
    </dgm:pt>
    <dgm:pt modelId="{BCF76141-8146-4B3D-B23B-2D50092CD70F}">
      <dgm:prSet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Review credit reports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5D76FEA0-7F3C-4B97-A5DA-ED9409EDD263}" type="parTrans" cxnId="{E745E806-9655-4C28-A050-3C2277D93F49}">
      <dgm:prSet/>
      <dgm:spPr/>
      <dgm:t>
        <a:bodyPr/>
        <a:lstStyle/>
        <a:p>
          <a:endParaRPr lang="en-US"/>
        </a:p>
      </dgm:t>
    </dgm:pt>
    <dgm:pt modelId="{EA0F1CF0-81BB-4912-B4C3-D8005EB70F06}" type="sibTrans" cxnId="{E745E806-9655-4C28-A050-3C2277D93F49}">
      <dgm:prSet/>
      <dgm:spPr/>
      <dgm:t>
        <a:bodyPr/>
        <a:lstStyle/>
        <a:p>
          <a:endParaRPr lang="en-US"/>
        </a:p>
      </dgm:t>
    </dgm:pt>
    <dgm:pt modelId="{23A4D56B-6820-4626-AC7B-F28FBA5F2BDB}">
      <dgm:prSet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Answer financial questions about credit, mortgages, etc.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4D489B3D-7181-40C4-9F39-829E319FFF3F}" type="parTrans" cxnId="{EE6970FE-B1F9-40A1-9D51-92F00BB90357}">
      <dgm:prSet/>
      <dgm:spPr/>
      <dgm:t>
        <a:bodyPr/>
        <a:lstStyle/>
        <a:p>
          <a:endParaRPr lang="en-US"/>
        </a:p>
      </dgm:t>
    </dgm:pt>
    <dgm:pt modelId="{71FF7C21-0013-4A19-81DA-7598080E0750}" type="sibTrans" cxnId="{EE6970FE-B1F9-40A1-9D51-92F00BB90357}">
      <dgm:prSet/>
      <dgm:spPr/>
      <dgm:t>
        <a:bodyPr/>
        <a:lstStyle/>
        <a:p>
          <a:endParaRPr lang="en-US"/>
        </a:p>
      </dgm:t>
    </dgm:pt>
    <dgm:pt modelId="{4EEFD7CE-220C-4E1C-8527-702CF9C07B50}" type="pres">
      <dgm:prSet presAssocID="{CB90CA27-88EC-43CE-A659-ABEAD884F3F1}" presName="Name0" presStyleCnt="0">
        <dgm:presLayoutVars>
          <dgm:dir/>
          <dgm:resizeHandles val="exact"/>
        </dgm:presLayoutVars>
      </dgm:prSet>
      <dgm:spPr/>
    </dgm:pt>
    <dgm:pt modelId="{5D624DAA-8B60-46C6-9FBC-662F05337157}" type="pres">
      <dgm:prSet presAssocID="{CB90CA27-88EC-43CE-A659-ABEAD884F3F1}" presName="fgShape" presStyleLbl="fgShp" presStyleIdx="0" presStyleCnt="1" custScaleX="2013" custScaleY="98140"/>
      <dgm:spPr/>
    </dgm:pt>
    <dgm:pt modelId="{460E6B9A-E0D9-4EC6-AC9F-107651AEEE6F}" type="pres">
      <dgm:prSet presAssocID="{CB90CA27-88EC-43CE-A659-ABEAD884F3F1}" presName="linComp" presStyleCnt="0"/>
      <dgm:spPr/>
    </dgm:pt>
    <dgm:pt modelId="{C543B5F1-5951-4EC5-AFFF-31B42F71F87B}" type="pres">
      <dgm:prSet presAssocID="{4C001481-00A2-442A-A271-18D58F1F4E56}" presName="compNode" presStyleCnt="0"/>
      <dgm:spPr/>
    </dgm:pt>
    <dgm:pt modelId="{24E0046B-F7EE-4428-9ABE-81DE0DF4BFEB}" type="pres">
      <dgm:prSet presAssocID="{4C001481-00A2-442A-A271-18D58F1F4E56}" presName="bkgdShape" presStyleLbl="node1" presStyleIdx="0" presStyleCnt="3"/>
      <dgm:spPr/>
      <dgm:t>
        <a:bodyPr/>
        <a:lstStyle/>
        <a:p>
          <a:endParaRPr lang="en-US"/>
        </a:p>
      </dgm:t>
    </dgm:pt>
    <dgm:pt modelId="{7BF1B75D-E367-43A9-B3A0-EB1949AD39B6}" type="pres">
      <dgm:prSet presAssocID="{4C001481-00A2-442A-A271-18D58F1F4E5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B72230-A7E5-4195-9401-6587E36061E5}" type="pres">
      <dgm:prSet presAssocID="{4C001481-00A2-442A-A271-18D58F1F4E56}" presName="invisiNode" presStyleLbl="node1" presStyleIdx="0" presStyleCnt="3"/>
      <dgm:spPr/>
    </dgm:pt>
    <dgm:pt modelId="{D9ECD6A9-57C9-4E1A-9113-F8BBDDA995F1}" type="pres">
      <dgm:prSet presAssocID="{4C001481-00A2-442A-A271-18D58F1F4E56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D01D714-6E1C-476F-B9F6-7AC1E00136F7}" type="pres">
      <dgm:prSet presAssocID="{A3A5CF17-1643-439A-94F1-C3811C30CB18}" presName="sibTrans" presStyleLbl="sibTrans2D1" presStyleIdx="0" presStyleCnt="0"/>
      <dgm:spPr/>
    </dgm:pt>
    <dgm:pt modelId="{57215839-DEA8-4B7E-BC1E-0E69F3C251D4}" type="pres">
      <dgm:prSet presAssocID="{6C696B8F-B049-4E74-B6A9-46E219300490}" presName="compNode" presStyleCnt="0"/>
      <dgm:spPr/>
    </dgm:pt>
    <dgm:pt modelId="{6EB0875E-719E-4DB7-B6FD-840570635D92}" type="pres">
      <dgm:prSet presAssocID="{6C696B8F-B049-4E74-B6A9-46E219300490}" presName="bkgdShape" presStyleLbl="node1" presStyleIdx="1" presStyleCnt="3"/>
      <dgm:spPr/>
    </dgm:pt>
    <dgm:pt modelId="{17E1479E-4CA0-469B-A8CC-C8136AFEAB94}" type="pres">
      <dgm:prSet presAssocID="{6C696B8F-B049-4E74-B6A9-46E219300490}" presName="nodeTx" presStyleLbl="node1" presStyleIdx="1" presStyleCnt="3">
        <dgm:presLayoutVars>
          <dgm:bulletEnabled val="1"/>
        </dgm:presLayoutVars>
      </dgm:prSet>
      <dgm:spPr/>
    </dgm:pt>
    <dgm:pt modelId="{40BF0701-5659-4F8E-893F-4FCE06DF8916}" type="pres">
      <dgm:prSet presAssocID="{6C696B8F-B049-4E74-B6A9-46E219300490}" presName="invisiNode" presStyleLbl="node1" presStyleIdx="1" presStyleCnt="3"/>
      <dgm:spPr/>
    </dgm:pt>
    <dgm:pt modelId="{2729C322-4FF8-42B4-9C52-56EA4919115C}" type="pres">
      <dgm:prSet presAssocID="{6C696B8F-B049-4E74-B6A9-46E219300490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1F2C418-C2E1-4D93-B26F-0414A67844C0}" type="pres">
      <dgm:prSet presAssocID="{35A9137F-1586-4684-B632-3AA0BDFED48C}" presName="sibTrans" presStyleLbl="sibTrans2D1" presStyleIdx="0" presStyleCnt="0"/>
      <dgm:spPr/>
    </dgm:pt>
    <dgm:pt modelId="{52B6E497-17E0-45EB-9198-FD5F3EDBF83D}" type="pres">
      <dgm:prSet presAssocID="{C7FA7186-3507-443C-9FFE-9DE444E08247}" presName="compNode" presStyleCnt="0"/>
      <dgm:spPr/>
    </dgm:pt>
    <dgm:pt modelId="{A5773B13-06BE-4DE0-9454-DA2E0278BEC2}" type="pres">
      <dgm:prSet presAssocID="{C7FA7186-3507-443C-9FFE-9DE444E08247}" presName="bkgdShape" presStyleLbl="node1" presStyleIdx="2" presStyleCnt="3"/>
      <dgm:spPr/>
      <dgm:t>
        <a:bodyPr/>
        <a:lstStyle/>
        <a:p>
          <a:endParaRPr lang="en-US"/>
        </a:p>
      </dgm:t>
    </dgm:pt>
    <dgm:pt modelId="{119CB28F-28D5-402F-ADF8-F928DDD36100}" type="pres">
      <dgm:prSet presAssocID="{C7FA7186-3507-443C-9FFE-9DE444E0824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56735C-5865-4CDD-91C6-82681D5D2852}" type="pres">
      <dgm:prSet presAssocID="{C7FA7186-3507-443C-9FFE-9DE444E08247}" presName="invisiNode" presStyleLbl="node1" presStyleIdx="2" presStyleCnt="3"/>
      <dgm:spPr/>
    </dgm:pt>
    <dgm:pt modelId="{0C82C37D-B453-4837-AD77-D678909FA3B2}" type="pres">
      <dgm:prSet presAssocID="{C7FA7186-3507-443C-9FFE-9DE444E08247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EA187797-DB4A-4F36-9520-8C0F2785AE97}" type="presOf" srcId="{4C001481-00A2-442A-A271-18D58F1F4E56}" destId="{24E0046B-F7EE-4428-9ABE-81DE0DF4BFEB}" srcOrd="0" destOrd="0" presId="urn:microsoft.com/office/officeart/2005/8/layout/hList7"/>
    <dgm:cxn modelId="{979F214E-D4F6-4C3B-A9EF-C1F10427A849}" srcId="{CB90CA27-88EC-43CE-A659-ABEAD884F3F1}" destId="{4C001481-00A2-442A-A271-18D58F1F4E56}" srcOrd="0" destOrd="0" parTransId="{B5C31D0C-E76D-4807-9896-D1158BA746C7}" sibTransId="{A3A5CF17-1643-439A-94F1-C3811C30CB18}"/>
    <dgm:cxn modelId="{34F46B0D-7514-4795-920B-E4C55C7BF77B}" type="presOf" srcId="{D601CE8E-81BD-43F4-82FC-302751CD4EC1}" destId="{119CB28F-28D5-402F-ADF8-F928DDD36100}" srcOrd="1" destOrd="3" presId="urn:microsoft.com/office/officeart/2005/8/layout/hList7"/>
    <dgm:cxn modelId="{BB1331BA-6F13-4DD4-9507-8173E0B902AF}" type="presOf" srcId="{6C696B8F-B049-4E74-B6A9-46E219300490}" destId="{6EB0875E-719E-4DB7-B6FD-840570635D92}" srcOrd="0" destOrd="0" presId="urn:microsoft.com/office/officeart/2005/8/layout/hList7"/>
    <dgm:cxn modelId="{14EBDF7C-685A-4A45-A577-C2E63759DDF6}" type="presOf" srcId="{A3A5CF17-1643-439A-94F1-C3811C30CB18}" destId="{AD01D714-6E1C-476F-B9F6-7AC1E00136F7}" srcOrd="0" destOrd="0" presId="urn:microsoft.com/office/officeart/2005/8/layout/hList7"/>
    <dgm:cxn modelId="{48D361CF-0EA0-4E5D-994A-96AB5C8A72A1}" type="presOf" srcId="{74C26227-83FD-47ED-A630-8B38B31F6454}" destId="{A5773B13-06BE-4DE0-9454-DA2E0278BEC2}" srcOrd="0" destOrd="4" presId="urn:microsoft.com/office/officeart/2005/8/layout/hList7"/>
    <dgm:cxn modelId="{70F2992F-8ED5-4245-B70C-D3465221954A}" type="presOf" srcId="{5819728A-60D8-44E4-9EF8-43B7DF6FDDB1}" destId="{7BF1B75D-E367-43A9-B3A0-EB1949AD39B6}" srcOrd="1" destOrd="4" presId="urn:microsoft.com/office/officeart/2005/8/layout/hList7"/>
    <dgm:cxn modelId="{ECB58855-A753-4E0B-BC1F-C2E3D84B0C9E}" type="presOf" srcId="{C53E2BBD-6725-4030-AD37-E6C89851088C}" destId="{7BF1B75D-E367-43A9-B3A0-EB1949AD39B6}" srcOrd="1" destOrd="2" presId="urn:microsoft.com/office/officeart/2005/8/layout/hList7"/>
    <dgm:cxn modelId="{630AED40-895E-42C5-9D90-F36100D1C00D}" type="presOf" srcId="{31951420-AC3E-45BC-9B5D-CAC355436879}" destId="{119CB28F-28D5-402F-ADF8-F928DDD36100}" srcOrd="1" destOrd="5" presId="urn:microsoft.com/office/officeart/2005/8/layout/hList7"/>
    <dgm:cxn modelId="{276B3CAC-0D6F-41A9-BAB8-180BC1E0DD6C}" type="presOf" srcId="{31951420-AC3E-45BC-9B5D-CAC355436879}" destId="{A5773B13-06BE-4DE0-9454-DA2E0278BEC2}" srcOrd="0" destOrd="5" presId="urn:microsoft.com/office/officeart/2005/8/layout/hList7"/>
    <dgm:cxn modelId="{BFC7D30F-A1E9-4757-A922-720D9D4FE418}" type="presOf" srcId="{4C001481-00A2-442A-A271-18D58F1F4E56}" destId="{7BF1B75D-E367-43A9-B3A0-EB1949AD39B6}" srcOrd="1" destOrd="0" presId="urn:microsoft.com/office/officeart/2005/8/layout/hList7"/>
    <dgm:cxn modelId="{EE6970FE-B1F9-40A1-9D51-92F00BB90357}" srcId="{74C26227-83FD-47ED-A630-8B38B31F6454}" destId="{23A4D56B-6820-4626-AC7B-F28FBA5F2BDB}" srcOrd="2" destOrd="0" parTransId="{4D489B3D-7181-40C4-9F39-829E319FFF3F}" sibTransId="{71FF7C21-0013-4A19-81DA-7598080E0750}"/>
    <dgm:cxn modelId="{F59EEF5F-F4E1-476F-8C75-32C1635E109B}" srcId="{C7FA7186-3507-443C-9FFE-9DE444E08247}" destId="{D601CE8E-81BD-43F4-82FC-302751CD4EC1}" srcOrd="2" destOrd="0" parTransId="{543DABC6-4766-4083-AD9B-480BE5B330F3}" sibTransId="{69D3331E-AFFA-4920-82FE-DAE04041E07F}"/>
    <dgm:cxn modelId="{1EF03CB9-05B3-4A30-BCC0-D0083D6E4EB8}" type="presOf" srcId="{74FD7F3B-A8F1-414E-8BB7-F8895DBAD79B}" destId="{A5773B13-06BE-4DE0-9454-DA2E0278BEC2}" srcOrd="0" destOrd="1" presId="urn:microsoft.com/office/officeart/2005/8/layout/hList7"/>
    <dgm:cxn modelId="{F744C4B7-4A23-4D6E-A458-E9580E07B3C7}" type="presOf" srcId="{C53E2BBD-6725-4030-AD37-E6C89851088C}" destId="{24E0046B-F7EE-4428-9ABE-81DE0DF4BFEB}" srcOrd="0" destOrd="2" presId="urn:microsoft.com/office/officeart/2005/8/layout/hList7"/>
    <dgm:cxn modelId="{3D70FEDC-F96C-4824-B096-4D02E79F67EF}" type="presOf" srcId="{4469334E-A14F-49D2-A1D6-39B030826F76}" destId="{6EB0875E-719E-4DB7-B6FD-840570635D92}" srcOrd="0" destOrd="4" presId="urn:microsoft.com/office/officeart/2005/8/layout/hList7"/>
    <dgm:cxn modelId="{F264FADD-BF4E-42CD-A574-6E989D8954E3}" srcId="{6C696B8F-B049-4E74-B6A9-46E219300490}" destId="{D21007CB-B943-454A-AE9A-2ADFDA8DCBB2}" srcOrd="2" destOrd="0" parTransId="{0B67CF89-C127-4183-AE69-8C6D220BEA09}" sibTransId="{819D7B72-6A9F-459D-B088-F06A1B518944}"/>
    <dgm:cxn modelId="{4C211F5D-99ED-4078-82BD-4504AE83BE04}" type="presOf" srcId="{35A9137F-1586-4684-B632-3AA0BDFED48C}" destId="{01F2C418-C2E1-4D93-B26F-0414A67844C0}" srcOrd="0" destOrd="0" presId="urn:microsoft.com/office/officeart/2005/8/layout/hList7"/>
    <dgm:cxn modelId="{977DE254-4E39-4BB4-81D8-D202B43F978A}" srcId="{C7FA7186-3507-443C-9FFE-9DE444E08247}" destId="{74FD7F3B-A8F1-414E-8BB7-F8895DBAD79B}" srcOrd="0" destOrd="0" parTransId="{7D5A1D28-B5F3-4207-848D-CB5C71FE1C48}" sibTransId="{8BA42142-549F-49A1-8E8D-B1E97159F4D8}"/>
    <dgm:cxn modelId="{907BC932-EE8E-479A-98BE-0A7CD6B6E2AF}" srcId="{6C696B8F-B049-4E74-B6A9-46E219300490}" destId="{B49C956F-BB15-44F6-9F62-E177C6187BFD}" srcOrd="1" destOrd="0" parTransId="{FF0B55A0-385F-45CB-94C9-425B18EFDFCF}" sibTransId="{1CE331D3-33A8-4B4E-86B0-980124E51F08}"/>
    <dgm:cxn modelId="{1DA36CC4-39EA-4EA7-B277-B345440518CA}" srcId="{6C696B8F-B049-4E74-B6A9-46E219300490}" destId="{4469334E-A14F-49D2-A1D6-39B030826F76}" srcOrd="3" destOrd="0" parTransId="{C069C706-442F-49A4-A9A0-23970688A4FA}" sibTransId="{259826BC-2C4D-4D58-B9A6-10E31EAA716D}"/>
    <dgm:cxn modelId="{F89E56C5-EA42-4DE9-9671-5A0F83CA4BD8}" type="presOf" srcId="{74C26227-83FD-47ED-A630-8B38B31F6454}" destId="{119CB28F-28D5-402F-ADF8-F928DDD36100}" srcOrd="1" destOrd="4" presId="urn:microsoft.com/office/officeart/2005/8/layout/hList7"/>
    <dgm:cxn modelId="{49754381-61C1-4E2F-88A2-05299E50A531}" srcId="{4C001481-00A2-442A-A271-18D58F1F4E56}" destId="{C53E2BBD-6725-4030-AD37-E6C89851088C}" srcOrd="1" destOrd="0" parTransId="{496A8458-4E22-49DC-AF74-07C27AD2272A}" sibTransId="{4F4BDD9B-9FD9-4745-8C99-A67C244CD727}"/>
    <dgm:cxn modelId="{4B097E50-A794-4ABD-B08A-D8A83F5582D6}" type="presOf" srcId="{6C696B8F-B049-4E74-B6A9-46E219300490}" destId="{17E1479E-4CA0-469B-A8CC-C8136AFEAB94}" srcOrd="1" destOrd="0" presId="urn:microsoft.com/office/officeart/2005/8/layout/hList7"/>
    <dgm:cxn modelId="{9BC29564-5F72-4B8C-966D-BE7BFF471D18}" srcId="{C53E2BBD-6725-4030-AD37-E6C89851088C}" destId="{651B2F23-DF2E-41A8-A2BB-C7D5229EB926}" srcOrd="0" destOrd="0" parTransId="{900F166C-6C89-4E75-BA15-DFF7F9486555}" sibTransId="{A79D270A-DCD6-486D-8B48-D0DAACB3C58C}"/>
    <dgm:cxn modelId="{7841CC99-96AD-410E-B2FA-5F424B16D2D7}" srcId="{4C001481-00A2-442A-A271-18D58F1F4E56}" destId="{497EBB78-22FF-42E6-B866-7E9717DA9C4E}" srcOrd="0" destOrd="0" parTransId="{B42AE545-7C26-400A-9C08-9D3F01DE251C}" sibTransId="{5E34A016-4F30-4C6B-BB3F-EB42432DC98D}"/>
    <dgm:cxn modelId="{B3AE5C7D-0141-4EFD-9FA4-B6442761E5E1}" srcId="{C7FA7186-3507-443C-9FFE-9DE444E08247}" destId="{74C26227-83FD-47ED-A630-8B38B31F6454}" srcOrd="3" destOrd="0" parTransId="{71B359DE-55D3-453D-ACFA-053D426F69EF}" sibTransId="{395B0164-2AB4-478C-B1F4-CC366D8B0CC5}"/>
    <dgm:cxn modelId="{F9D2EC2B-EF8C-42F9-BC2C-B5F44AAD33A6}" type="presOf" srcId="{B49C956F-BB15-44F6-9F62-E177C6187BFD}" destId="{6EB0875E-719E-4DB7-B6FD-840570635D92}" srcOrd="0" destOrd="2" presId="urn:microsoft.com/office/officeart/2005/8/layout/hList7"/>
    <dgm:cxn modelId="{15D47060-D180-4783-8254-E52FF6D6F5D3}" type="presOf" srcId="{D21007CB-B943-454A-AE9A-2ADFDA8DCBB2}" destId="{17E1479E-4CA0-469B-A8CC-C8136AFEAB94}" srcOrd="1" destOrd="3" presId="urn:microsoft.com/office/officeart/2005/8/layout/hList7"/>
    <dgm:cxn modelId="{7DA4920C-226A-4AC5-B240-530290910EC5}" type="presOf" srcId="{74FD7F3B-A8F1-414E-8BB7-F8895DBAD79B}" destId="{119CB28F-28D5-402F-ADF8-F928DDD36100}" srcOrd="1" destOrd="1" presId="urn:microsoft.com/office/officeart/2005/8/layout/hList7"/>
    <dgm:cxn modelId="{8354D5EF-B3D6-4DC6-84D4-DCE579A4BC0B}" type="presOf" srcId="{CB90CA27-88EC-43CE-A659-ABEAD884F3F1}" destId="{4EEFD7CE-220C-4E1C-8527-702CF9C07B50}" srcOrd="0" destOrd="0" presId="urn:microsoft.com/office/officeart/2005/8/layout/hList7"/>
    <dgm:cxn modelId="{FE483AFA-C88E-4D67-8DDA-76D1AAF95416}" type="presOf" srcId="{651B2F23-DF2E-41A8-A2BB-C7D5229EB926}" destId="{7BF1B75D-E367-43A9-B3A0-EB1949AD39B6}" srcOrd="1" destOrd="3" presId="urn:microsoft.com/office/officeart/2005/8/layout/hList7"/>
    <dgm:cxn modelId="{1DB0D109-7138-48F6-BCB7-7088187BE99C}" type="presOf" srcId="{497EBB78-22FF-42E6-B866-7E9717DA9C4E}" destId="{24E0046B-F7EE-4428-9ABE-81DE0DF4BFEB}" srcOrd="0" destOrd="1" presId="urn:microsoft.com/office/officeart/2005/8/layout/hList7"/>
    <dgm:cxn modelId="{6AAD7F73-EFAC-426D-8961-DC7EFF3C1CD3}" type="presOf" srcId="{BCF76141-8146-4B3D-B23B-2D50092CD70F}" destId="{A5773B13-06BE-4DE0-9454-DA2E0278BEC2}" srcOrd="0" destOrd="6" presId="urn:microsoft.com/office/officeart/2005/8/layout/hList7"/>
    <dgm:cxn modelId="{DF7FDB84-F289-4F29-B407-26EB6BB3CAFB}" type="presOf" srcId="{2EEBFACB-5EAD-4508-8466-DBA32DD5780A}" destId="{6EB0875E-719E-4DB7-B6FD-840570635D92}" srcOrd="0" destOrd="1" presId="urn:microsoft.com/office/officeart/2005/8/layout/hList7"/>
    <dgm:cxn modelId="{E745E806-9655-4C28-A050-3C2277D93F49}" srcId="{74C26227-83FD-47ED-A630-8B38B31F6454}" destId="{BCF76141-8146-4B3D-B23B-2D50092CD70F}" srcOrd="1" destOrd="0" parTransId="{5D76FEA0-7F3C-4B97-A5DA-ED9409EDD263}" sibTransId="{EA0F1CF0-81BB-4912-B4C3-D8005EB70F06}"/>
    <dgm:cxn modelId="{0C245C76-C0F0-40A8-BFDA-8FC88C5E80F3}" type="presOf" srcId="{23A4D56B-6820-4626-AC7B-F28FBA5F2BDB}" destId="{A5773B13-06BE-4DE0-9454-DA2E0278BEC2}" srcOrd="0" destOrd="7" presId="urn:microsoft.com/office/officeart/2005/8/layout/hList7"/>
    <dgm:cxn modelId="{903B4E7C-682B-4A8C-91B1-F2E7107A77AF}" type="presOf" srcId="{5819728A-60D8-44E4-9EF8-43B7DF6FDDB1}" destId="{24E0046B-F7EE-4428-9ABE-81DE0DF4BFEB}" srcOrd="0" destOrd="4" presId="urn:microsoft.com/office/officeart/2005/8/layout/hList7"/>
    <dgm:cxn modelId="{D3213F0E-F5B4-4F19-B88A-56A299C62135}" type="presOf" srcId="{C7FA7186-3507-443C-9FFE-9DE444E08247}" destId="{A5773B13-06BE-4DE0-9454-DA2E0278BEC2}" srcOrd="0" destOrd="0" presId="urn:microsoft.com/office/officeart/2005/8/layout/hList7"/>
    <dgm:cxn modelId="{4DAA4BD1-CF7F-4515-81BA-57532831323E}" type="presOf" srcId="{23A4D56B-6820-4626-AC7B-F28FBA5F2BDB}" destId="{119CB28F-28D5-402F-ADF8-F928DDD36100}" srcOrd="1" destOrd="7" presId="urn:microsoft.com/office/officeart/2005/8/layout/hList7"/>
    <dgm:cxn modelId="{2E536E1B-04DB-472D-AF0F-6F16D9FC6EB5}" srcId="{74C26227-83FD-47ED-A630-8B38B31F6454}" destId="{31951420-AC3E-45BC-9B5D-CAC355436879}" srcOrd="0" destOrd="0" parTransId="{A311092A-D2F0-4DAD-9654-2243E8ADF163}" sibTransId="{EC9CD14E-6F7D-40F6-9D5D-A5FDD40707AA}"/>
    <dgm:cxn modelId="{A2876E8A-8E94-4B2C-B01F-5578897FC1B1}" type="presOf" srcId="{C7FA7186-3507-443C-9FFE-9DE444E08247}" destId="{119CB28F-28D5-402F-ADF8-F928DDD36100}" srcOrd="1" destOrd="0" presId="urn:microsoft.com/office/officeart/2005/8/layout/hList7"/>
    <dgm:cxn modelId="{93537569-B16D-4E07-830C-5BF82A064F6D}" type="presOf" srcId="{BCF76141-8146-4B3D-B23B-2D50092CD70F}" destId="{119CB28F-28D5-402F-ADF8-F928DDD36100}" srcOrd="1" destOrd="6" presId="urn:microsoft.com/office/officeart/2005/8/layout/hList7"/>
    <dgm:cxn modelId="{6C62C87B-EF44-470A-B9C6-F0BDB82919D9}" type="presOf" srcId="{670FD9D2-DEBB-4307-B898-A586AD7A2353}" destId="{119CB28F-28D5-402F-ADF8-F928DDD36100}" srcOrd="1" destOrd="2" presId="urn:microsoft.com/office/officeart/2005/8/layout/hList7"/>
    <dgm:cxn modelId="{6F21B92D-2B97-4F78-93A5-188372E6880F}" type="presOf" srcId="{4469334E-A14F-49D2-A1D6-39B030826F76}" destId="{17E1479E-4CA0-469B-A8CC-C8136AFEAB94}" srcOrd="1" destOrd="4" presId="urn:microsoft.com/office/officeart/2005/8/layout/hList7"/>
    <dgm:cxn modelId="{C8D2CD02-D703-4B1D-A674-F3E654BD21BD}" srcId="{6C696B8F-B049-4E74-B6A9-46E219300490}" destId="{2EEBFACB-5EAD-4508-8466-DBA32DD5780A}" srcOrd="0" destOrd="0" parTransId="{921C257A-28AE-4CFD-AD0D-641925600493}" sibTransId="{F67A0D05-0DE8-4CE8-A1D6-964FE85CBA8D}"/>
    <dgm:cxn modelId="{5C1A3679-7FFD-43FC-871E-82E6B638927C}" srcId="{CB90CA27-88EC-43CE-A659-ABEAD884F3F1}" destId="{C7FA7186-3507-443C-9FFE-9DE444E08247}" srcOrd="2" destOrd="0" parTransId="{A02A7C85-9736-41B9-A2CD-DE001194E33C}" sibTransId="{D53CBFD1-8EAB-4DB7-A89D-05306E35D553}"/>
    <dgm:cxn modelId="{7666C08F-0DA3-4D6D-9F9E-1496E01DC309}" srcId="{CB90CA27-88EC-43CE-A659-ABEAD884F3F1}" destId="{6C696B8F-B049-4E74-B6A9-46E219300490}" srcOrd="1" destOrd="0" parTransId="{55527B11-88FE-4C5D-957D-68FE40E94EC1}" sibTransId="{35A9137F-1586-4684-B632-3AA0BDFED48C}"/>
    <dgm:cxn modelId="{9B7558B3-63E6-4D4A-80CE-8F83497DA76A}" type="presOf" srcId="{D21007CB-B943-454A-AE9A-2ADFDA8DCBB2}" destId="{6EB0875E-719E-4DB7-B6FD-840570635D92}" srcOrd="0" destOrd="3" presId="urn:microsoft.com/office/officeart/2005/8/layout/hList7"/>
    <dgm:cxn modelId="{4B713FFD-3087-4325-A1E3-841994094600}" type="presOf" srcId="{D601CE8E-81BD-43F4-82FC-302751CD4EC1}" destId="{A5773B13-06BE-4DE0-9454-DA2E0278BEC2}" srcOrd="0" destOrd="3" presId="urn:microsoft.com/office/officeart/2005/8/layout/hList7"/>
    <dgm:cxn modelId="{09F1ADE6-99A1-418A-9DBB-BC92C0554E24}" type="presOf" srcId="{B49C956F-BB15-44F6-9F62-E177C6187BFD}" destId="{17E1479E-4CA0-469B-A8CC-C8136AFEAB94}" srcOrd="1" destOrd="2" presId="urn:microsoft.com/office/officeart/2005/8/layout/hList7"/>
    <dgm:cxn modelId="{342485C1-E813-4035-8E87-A0506D55A0DD}" type="presOf" srcId="{670FD9D2-DEBB-4307-B898-A586AD7A2353}" destId="{A5773B13-06BE-4DE0-9454-DA2E0278BEC2}" srcOrd="0" destOrd="2" presId="urn:microsoft.com/office/officeart/2005/8/layout/hList7"/>
    <dgm:cxn modelId="{AB4A6BAC-4B6A-4D1E-9BD1-249CACE142A0}" type="presOf" srcId="{651B2F23-DF2E-41A8-A2BB-C7D5229EB926}" destId="{24E0046B-F7EE-4428-9ABE-81DE0DF4BFEB}" srcOrd="0" destOrd="3" presId="urn:microsoft.com/office/officeart/2005/8/layout/hList7"/>
    <dgm:cxn modelId="{9DF1667F-902D-4BAB-9FCF-9C5E5ABBD183}" srcId="{C53E2BBD-6725-4030-AD37-E6C89851088C}" destId="{5819728A-60D8-44E4-9EF8-43B7DF6FDDB1}" srcOrd="1" destOrd="0" parTransId="{F11486BB-C3C8-4CEE-9ABD-7554EFCF1C7A}" sibTransId="{2D42F304-C7CC-4358-B683-AD96DC4E94B8}"/>
    <dgm:cxn modelId="{6FAE79F1-0439-487D-8D8F-CD58D086F753}" type="presOf" srcId="{497EBB78-22FF-42E6-B866-7E9717DA9C4E}" destId="{7BF1B75D-E367-43A9-B3A0-EB1949AD39B6}" srcOrd="1" destOrd="1" presId="urn:microsoft.com/office/officeart/2005/8/layout/hList7"/>
    <dgm:cxn modelId="{3B0D0F36-BABD-4345-B2C3-8F84081C7002}" type="presOf" srcId="{2EEBFACB-5EAD-4508-8466-DBA32DD5780A}" destId="{17E1479E-4CA0-469B-A8CC-C8136AFEAB94}" srcOrd="1" destOrd="1" presId="urn:microsoft.com/office/officeart/2005/8/layout/hList7"/>
    <dgm:cxn modelId="{AD7FE5EE-C85D-4F90-AF44-BAF01B04516A}" srcId="{C7FA7186-3507-443C-9FFE-9DE444E08247}" destId="{670FD9D2-DEBB-4307-B898-A586AD7A2353}" srcOrd="1" destOrd="0" parTransId="{708FED95-BFE6-46FA-BB39-5807F277A647}" sibTransId="{EA8EB5FA-BBED-46EF-B5DB-45443490B9E1}"/>
    <dgm:cxn modelId="{4773A724-8F2A-4E6D-A866-9CA26394C8F3}" type="presParOf" srcId="{4EEFD7CE-220C-4E1C-8527-702CF9C07B50}" destId="{5D624DAA-8B60-46C6-9FBC-662F05337157}" srcOrd="0" destOrd="0" presId="urn:microsoft.com/office/officeart/2005/8/layout/hList7"/>
    <dgm:cxn modelId="{F7B3A352-33DD-420B-8C10-9A9BC9E5C747}" type="presParOf" srcId="{4EEFD7CE-220C-4E1C-8527-702CF9C07B50}" destId="{460E6B9A-E0D9-4EC6-AC9F-107651AEEE6F}" srcOrd="1" destOrd="0" presId="urn:microsoft.com/office/officeart/2005/8/layout/hList7"/>
    <dgm:cxn modelId="{0A04C0E4-AEF8-4234-BF9D-24246443772F}" type="presParOf" srcId="{460E6B9A-E0D9-4EC6-AC9F-107651AEEE6F}" destId="{C543B5F1-5951-4EC5-AFFF-31B42F71F87B}" srcOrd="0" destOrd="0" presId="urn:microsoft.com/office/officeart/2005/8/layout/hList7"/>
    <dgm:cxn modelId="{EFA54EF4-593F-4062-87C6-010B6B647CA1}" type="presParOf" srcId="{C543B5F1-5951-4EC5-AFFF-31B42F71F87B}" destId="{24E0046B-F7EE-4428-9ABE-81DE0DF4BFEB}" srcOrd="0" destOrd="0" presId="urn:microsoft.com/office/officeart/2005/8/layout/hList7"/>
    <dgm:cxn modelId="{171486E9-CDAB-446D-80AC-86315097ED90}" type="presParOf" srcId="{C543B5F1-5951-4EC5-AFFF-31B42F71F87B}" destId="{7BF1B75D-E367-43A9-B3A0-EB1949AD39B6}" srcOrd="1" destOrd="0" presId="urn:microsoft.com/office/officeart/2005/8/layout/hList7"/>
    <dgm:cxn modelId="{CF1FDF3E-784C-4F1C-B0EC-5B48581C216D}" type="presParOf" srcId="{C543B5F1-5951-4EC5-AFFF-31B42F71F87B}" destId="{6AB72230-A7E5-4195-9401-6587E36061E5}" srcOrd="2" destOrd="0" presId="urn:microsoft.com/office/officeart/2005/8/layout/hList7"/>
    <dgm:cxn modelId="{6B1E7005-E4A2-43FE-8A23-8D81FF45D71C}" type="presParOf" srcId="{C543B5F1-5951-4EC5-AFFF-31B42F71F87B}" destId="{D9ECD6A9-57C9-4E1A-9113-F8BBDDA995F1}" srcOrd="3" destOrd="0" presId="urn:microsoft.com/office/officeart/2005/8/layout/hList7"/>
    <dgm:cxn modelId="{48C65BE6-67FA-4B0D-84F4-8814FB99F01E}" type="presParOf" srcId="{460E6B9A-E0D9-4EC6-AC9F-107651AEEE6F}" destId="{AD01D714-6E1C-476F-B9F6-7AC1E00136F7}" srcOrd="1" destOrd="0" presId="urn:microsoft.com/office/officeart/2005/8/layout/hList7"/>
    <dgm:cxn modelId="{253893E4-81E9-46D3-BFF4-0DC1BBA1F9D3}" type="presParOf" srcId="{460E6B9A-E0D9-4EC6-AC9F-107651AEEE6F}" destId="{57215839-DEA8-4B7E-BC1E-0E69F3C251D4}" srcOrd="2" destOrd="0" presId="urn:microsoft.com/office/officeart/2005/8/layout/hList7"/>
    <dgm:cxn modelId="{DE4343BC-D84B-42BA-83FF-C2EAC52986E4}" type="presParOf" srcId="{57215839-DEA8-4B7E-BC1E-0E69F3C251D4}" destId="{6EB0875E-719E-4DB7-B6FD-840570635D92}" srcOrd="0" destOrd="0" presId="urn:microsoft.com/office/officeart/2005/8/layout/hList7"/>
    <dgm:cxn modelId="{396E1ED2-DBD4-4CB0-B69B-87557878431B}" type="presParOf" srcId="{57215839-DEA8-4B7E-BC1E-0E69F3C251D4}" destId="{17E1479E-4CA0-469B-A8CC-C8136AFEAB94}" srcOrd="1" destOrd="0" presId="urn:microsoft.com/office/officeart/2005/8/layout/hList7"/>
    <dgm:cxn modelId="{CC1A6DD8-12C5-4D31-A26C-C9B7158D8676}" type="presParOf" srcId="{57215839-DEA8-4B7E-BC1E-0E69F3C251D4}" destId="{40BF0701-5659-4F8E-893F-4FCE06DF8916}" srcOrd="2" destOrd="0" presId="urn:microsoft.com/office/officeart/2005/8/layout/hList7"/>
    <dgm:cxn modelId="{0C634106-2806-4404-AF56-E775335C84DD}" type="presParOf" srcId="{57215839-DEA8-4B7E-BC1E-0E69F3C251D4}" destId="{2729C322-4FF8-42B4-9C52-56EA4919115C}" srcOrd="3" destOrd="0" presId="urn:microsoft.com/office/officeart/2005/8/layout/hList7"/>
    <dgm:cxn modelId="{09F458BC-7088-4AA4-81BD-4D9E29073FA7}" type="presParOf" srcId="{460E6B9A-E0D9-4EC6-AC9F-107651AEEE6F}" destId="{01F2C418-C2E1-4D93-B26F-0414A67844C0}" srcOrd="3" destOrd="0" presId="urn:microsoft.com/office/officeart/2005/8/layout/hList7"/>
    <dgm:cxn modelId="{7073760C-EC09-41B4-9B36-C4F0A878A044}" type="presParOf" srcId="{460E6B9A-E0D9-4EC6-AC9F-107651AEEE6F}" destId="{52B6E497-17E0-45EB-9198-FD5F3EDBF83D}" srcOrd="4" destOrd="0" presId="urn:microsoft.com/office/officeart/2005/8/layout/hList7"/>
    <dgm:cxn modelId="{34A2BCA2-3AB8-404F-8B01-563C9568688D}" type="presParOf" srcId="{52B6E497-17E0-45EB-9198-FD5F3EDBF83D}" destId="{A5773B13-06BE-4DE0-9454-DA2E0278BEC2}" srcOrd="0" destOrd="0" presId="urn:microsoft.com/office/officeart/2005/8/layout/hList7"/>
    <dgm:cxn modelId="{AC1D0A8F-EADC-431C-B86E-32A62D8D3466}" type="presParOf" srcId="{52B6E497-17E0-45EB-9198-FD5F3EDBF83D}" destId="{119CB28F-28D5-402F-ADF8-F928DDD36100}" srcOrd="1" destOrd="0" presId="urn:microsoft.com/office/officeart/2005/8/layout/hList7"/>
    <dgm:cxn modelId="{A73BAA4E-C3E6-4639-9470-544D3AC6E223}" type="presParOf" srcId="{52B6E497-17E0-45EB-9198-FD5F3EDBF83D}" destId="{5556735C-5865-4CDD-91C6-82681D5D2852}" srcOrd="2" destOrd="0" presId="urn:microsoft.com/office/officeart/2005/8/layout/hList7"/>
    <dgm:cxn modelId="{F0EAABB6-AB7D-4464-BAFF-26E47109EA42}" type="presParOf" srcId="{52B6E497-17E0-45EB-9198-FD5F3EDBF83D}" destId="{0C82C37D-B453-4837-AD77-D678909FA3B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898D51-F03E-4F87-AEA3-6130B4A491B7}" type="doc">
      <dgm:prSet loTypeId="urn:microsoft.com/office/officeart/2005/8/layout/matrix1" loCatId="matrix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479E156B-A583-4936-9EC8-C6293F8D2255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Observe 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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Understand 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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Evaluate 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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Optimize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59E189-A101-4EC2-8120-C65B76A83737}" type="parTrans" cxnId="{7E8AA9EB-94A2-40D9-8081-2B1D9D0E5FD2}">
      <dgm:prSet/>
      <dgm:spPr/>
      <dgm:t>
        <a:bodyPr/>
        <a:lstStyle/>
        <a:p>
          <a:endParaRPr lang="en-US"/>
        </a:p>
      </dgm:t>
    </dgm:pt>
    <dgm:pt modelId="{742C62B4-19D7-417E-8385-DC5770E56752}" type="sibTrans" cxnId="{7E8AA9EB-94A2-40D9-8081-2B1D9D0E5FD2}">
      <dgm:prSet/>
      <dgm:spPr/>
      <dgm:t>
        <a:bodyPr/>
        <a:lstStyle/>
        <a:p>
          <a:endParaRPr lang="en-US"/>
        </a:p>
      </dgm:t>
    </dgm:pt>
    <dgm:pt modelId="{FD262B9A-0873-45BC-A5E9-DE9640AC52CC}">
      <dgm:prSet phldrT="[Text]" custT="1"/>
      <dgm:spPr/>
      <dgm:t>
        <a:bodyPr/>
        <a:lstStyle/>
        <a:p>
          <a:endParaRPr lang="en-US" sz="19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r>
            <a:rPr lang="en-US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Observe</a:t>
          </a:r>
          <a:endParaRPr lang="en-US" sz="16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Visit Tech CU branches and team members</a:t>
          </a:r>
        </a:p>
        <a:p>
          <a:r>
            <a: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Visit SEGs with business development consultants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33A7F39-879A-4B4D-A2DF-3DC46498E15E}" type="parTrans" cxnId="{E0539388-E05A-40EA-AC2C-32B9928F21F2}">
      <dgm:prSet/>
      <dgm:spPr/>
      <dgm:t>
        <a:bodyPr/>
        <a:lstStyle/>
        <a:p>
          <a:endParaRPr lang="en-US"/>
        </a:p>
      </dgm:t>
    </dgm:pt>
    <dgm:pt modelId="{DDECE08C-BC03-4BFC-92C2-00FF9BD18063}" type="sibTrans" cxnId="{E0539388-E05A-40EA-AC2C-32B9928F21F2}">
      <dgm:prSet/>
      <dgm:spPr/>
      <dgm:t>
        <a:bodyPr/>
        <a:lstStyle/>
        <a:p>
          <a:endParaRPr lang="en-US"/>
        </a:p>
      </dgm:t>
    </dgm:pt>
    <dgm:pt modelId="{7B6F10BF-5C63-42CD-80FB-E7412BFE0A48}">
      <dgm:prSet phldrT="[Text]" custT="1"/>
      <dgm:spPr/>
      <dgm:t>
        <a:bodyPr/>
        <a:lstStyle/>
        <a:p>
          <a:r>
            <a:rPr lang="en-US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Optimize</a:t>
          </a:r>
          <a:endParaRPr lang="en-US" sz="16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Setting new goals and means to measure progress</a:t>
          </a:r>
        </a:p>
        <a:p>
          <a:r>
            <a: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Seek new opportunities</a:t>
          </a:r>
        </a:p>
        <a:p>
          <a:endParaRPr lang="en-US" sz="19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D8ECFFD-7919-4E5D-83AB-73BE392052B4}">
      <dgm:prSet phldrT="[Text]" custT="1"/>
      <dgm:spPr/>
      <dgm:t>
        <a:bodyPr/>
        <a:lstStyle/>
        <a:p>
          <a:r>
            <a:rPr lang="en-US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Evaluate</a:t>
          </a:r>
          <a:endParaRPr lang="en-US" sz="16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Perform audit of Tech CU's current membership</a:t>
          </a:r>
        </a:p>
        <a:p>
          <a:endParaRPr lang="en-US" sz="16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A76FE02B-E1E1-4F61-ACC2-17A4821D7984}">
      <dgm:prSet phldrT="[Text]" custT="1"/>
      <dgm:spPr/>
      <dgm:t>
        <a:bodyPr/>
        <a:lstStyle/>
        <a:p>
          <a:endParaRPr lang="en-US" sz="19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r>
            <a:rPr lang="en-US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Understand</a:t>
          </a:r>
        </a:p>
        <a:p>
          <a:r>
            <a: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Review 2019 strategic plan, goals, and objectives of Tech CU and the business development team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A8597AF0-A080-4188-82A6-9392ED712F07}" type="sibTrans" cxnId="{F599BA5D-20AA-48E8-B528-7BF377AD2DD3}">
      <dgm:prSet/>
      <dgm:spPr/>
      <dgm:t>
        <a:bodyPr/>
        <a:lstStyle/>
        <a:p>
          <a:endParaRPr lang="en-US"/>
        </a:p>
      </dgm:t>
    </dgm:pt>
    <dgm:pt modelId="{5AD4958C-2F2A-4281-A4B6-C071B08AA730}" type="parTrans" cxnId="{F599BA5D-20AA-48E8-B528-7BF377AD2DD3}">
      <dgm:prSet/>
      <dgm:spPr/>
      <dgm:t>
        <a:bodyPr/>
        <a:lstStyle/>
        <a:p>
          <a:endParaRPr lang="en-US"/>
        </a:p>
      </dgm:t>
    </dgm:pt>
    <dgm:pt modelId="{5C85923B-604D-48EA-928C-67271CA1ECD6}" type="sibTrans" cxnId="{E43DDA77-BBF1-47C1-B212-C565E40F1251}">
      <dgm:prSet/>
      <dgm:spPr/>
      <dgm:t>
        <a:bodyPr/>
        <a:lstStyle/>
        <a:p>
          <a:endParaRPr lang="en-US"/>
        </a:p>
      </dgm:t>
    </dgm:pt>
    <dgm:pt modelId="{BBF718CB-33F2-4089-8A52-51331446CA00}" type="parTrans" cxnId="{E43DDA77-BBF1-47C1-B212-C565E40F1251}">
      <dgm:prSet/>
      <dgm:spPr/>
      <dgm:t>
        <a:bodyPr/>
        <a:lstStyle/>
        <a:p>
          <a:endParaRPr lang="en-US"/>
        </a:p>
      </dgm:t>
    </dgm:pt>
    <dgm:pt modelId="{3B81E390-46DE-4C08-8E5B-89E3A57A55BA}" type="sibTrans" cxnId="{570B9459-A9C6-429A-91E7-AE6019D9ACB3}">
      <dgm:prSet/>
      <dgm:spPr/>
      <dgm:t>
        <a:bodyPr/>
        <a:lstStyle/>
        <a:p>
          <a:endParaRPr lang="en-US"/>
        </a:p>
      </dgm:t>
    </dgm:pt>
    <dgm:pt modelId="{EA2EA193-C47E-4CA1-A836-65A05F7AC361}" type="parTrans" cxnId="{570B9459-A9C6-429A-91E7-AE6019D9ACB3}">
      <dgm:prSet/>
      <dgm:spPr/>
      <dgm:t>
        <a:bodyPr/>
        <a:lstStyle/>
        <a:p>
          <a:endParaRPr lang="en-US"/>
        </a:p>
      </dgm:t>
    </dgm:pt>
    <dgm:pt modelId="{014D2D2A-7C10-44E9-A3A7-03B32B9EFD90}" type="pres">
      <dgm:prSet presAssocID="{98898D51-F03E-4F87-AEA3-6130B4A491B7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31E17DF-D721-4BF0-A603-80A230A5FD39}" type="pres">
      <dgm:prSet presAssocID="{98898D51-F03E-4F87-AEA3-6130B4A491B7}" presName="matrix" presStyleCnt="0"/>
      <dgm:spPr/>
    </dgm:pt>
    <dgm:pt modelId="{D79AA0CB-1474-4FF9-BAD6-E193CA673853}" type="pres">
      <dgm:prSet presAssocID="{98898D51-F03E-4F87-AEA3-6130B4A491B7}" presName="tile1" presStyleLbl="node1" presStyleIdx="0" presStyleCnt="4"/>
      <dgm:spPr/>
      <dgm:t>
        <a:bodyPr/>
        <a:lstStyle/>
        <a:p>
          <a:endParaRPr lang="en-US"/>
        </a:p>
      </dgm:t>
    </dgm:pt>
    <dgm:pt modelId="{7F6AC094-3506-4568-B448-CFFA994B2A71}" type="pres">
      <dgm:prSet presAssocID="{98898D51-F03E-4F87-AEA3-6130B4A491B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2B0181-D036-4C8E-A3E9-4AF0C33B1FC9}" type="pres">
      <dgm:prSet presAssocID="{98898D51-F03E-4F87-AEA3-6130B4A491B7}" presName="tile2" presStyleLbl="node1" presStyleIdx="1" presStyleCnt="4"/>
      <dgm:spPr/>
      <dgm:t>
        <a:bodyPr/>
        <a:lstStyle/>
        <a:p>
          <a:endParaRPr lang="en-US"/>
        </a:p>
      </dgm:t>
    </dgm:pt>
    <dgm:pt modelId="{A3C7B617-AE7E-473E-AF9B-8D988244C62F}" type="pres">
      <dgm:prSet presAssocID="{98898D51-F03E-4F87-AEA3-6130B4A491B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C3F996-9533-46F7-A24B-5CA2E5888268}" type="pres">
      <dgm:prSet presAssocID="{98898D51-F03E-4F87-AEA3-6130B4A491B7}" presName="tile3" presStyleLbl="node1" presStyleIdx="2" presStyleCnt="4"/>
      <dgm:spPr/>
      <dgm:t>
        <a:bodyPr/>
        <a:lstStyle/>
        <a:p>
          <a:endParaRPr lang="en-US"/>
        </a:p>
      </dgm:t>
    </dgm:pt>
    <dgm:pt modelId="{EB31CB5E-3478-4361-A685-43E3050309E2}" type="pres">
      <dgm:prSet presAssocID="{98898D51-F03E-4F87-AEA3-6130B4A491B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35BD07-118A-4D34-8399-F61776B5FC9E}" type="pres">
      <dgm:prSet presAssocID="{98898D51-F03E-4F87-AEA3-6130B4A491B7}" presName="tile4" presStyleLbl="node1" presStyleIdx="3" presStyleCnt="4"/>
      <dgm:spPr/>
      <dgm:t>
        <a:bodyPr/>
        <a:lstStyle/>
        <a:p>
          <a:endParaRPr lang="en-US"/>
        </a:p>
      </dgm:t>
    </dgm:pt>
    <dgm:pt modelId="{EF9CBEC1-8CBF-4702-8040-786A16CA361B}" type="pres">
      <dgm:prSet presAssocID="{98898D51-F03E-4F87-AEA3-6130B4A491B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59E78-DE02-4DA4-9DAA-4E771363A8AB}" type="pres">
      <dgm:prSet presAssocID="{98898D51-F03E-4F87-AEA3-6130B4A491B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F599BA5D-20AA-48E8-B528-7BF377AD2DD3}" srcId="{479E156B-A583-4936-9EC8-C6293F8D2255}" destId="{A76FE02B-E1E1-4F61-ACC2-17A4821D7984}" srcOrd="1" destOrd="0" parTransId="{5AD4958C-2F2A-4281-A4B6-C071B08AA730}" sibTransId="{A8597AF0-A080-4188-82A6-9392ED712F07}"/>
    <dgm:cxn modelId="{263131AE-BE00-44B4-8FBA-01F21147597E}" type="presOf" srcId="{A76FE02B-E1E1-4F61-ACC2-17A4821D7984}" destId="{B22B0181-D036-4C8E-A3E9-4AF0C33B1FC9}" srcOrd="0" destOrd="0" presId="urn:microsoft.com/office/officeart/2005/8/layout/matrix1"/>
    <dgm:cxn modelId="{AE692A32-79DB-4165-8BE3-9077E9E74DFC}" type="presOf" srcId="{479E156B-A583-4936-9EC8-C6293F8D2255}" destId="{D3259E78-DE02-4DA4-9DAA-4E771363A8AB}" srcOrd="0" destOrd="0" presId="urn:microsoft.com/office/officeart/2005/8/layout/matrix1"/>
    <dgm:cxn modelId="{570B9459-A9C6-429A-91E7-AE6019D9ACB3}" srcId="{479E156B-A583-4936-9EC8-C6293F8D2255}" destId="{DD8ECFFD-7919-4E5D-83AB-73BE392052B4}" srcOrd="2" destOrd="0" parTransId="{EA2EA193-C47E-4CA1-A836-65A05F7AC361}" sibTransId="{3B81E390-46DE-4C08-8E5B-89E3A57A55BA}"/>
    <dgm:cxn modelId="{D13B6C31-321F-4B9A-A0DD-20166E731914}" type="presOf" srcId="{FD262B9A-0873-45BC-A5E9-DE9640AC52CC}" destId="{D79AA0CB-1474-4FF9-BAD6-E193CA673853}" srcOrd="0" destOrd="0" presId="urn:microsoft.com/office/officeart/2005/8/layout/matrix1"/>
    <dgm:cxn modelId="{D4772E5E-DA13-4F16-B175-18C2AF673647}" type="presOf" srcId="{7B6F10BF-5C63-42CD-80FB-E7412BFE0A48}" destId="{EF9CBEC1-8CBF-4702-8040-786A16CA361B}" srcOrd="1" destOrd="0" presId="urn:microsoft.com/office/officeart/2005/8/layout/matrix1"/>
    <dgm:cxn modelId="{E43DDA77-BBF1-47C1-B212-C565E40F1251}" srcId="{479E156B-A583-4936-9EC8-C6293F8D2255}" destId="{7B6F10BF-5C63-42CD-80FB-E7412BFE0A48}" srcOrd="3" destOrd="0" parTransId="{BBF718CB-33F2-4089-8A52-51331446CA00}" sibTransId="{5C85923B-604D-48EA-928C-67271CA1ECD6}"/>
    <dgm:cxn modelId="{E0539388-E05A-40EA-AC2C-32B9928F21F2}" srcId="{479E156B-A583-4936-9EC8-C6293F8D2255}" destId="{FD262B9A-0873-45BC-A5E9-DE9640AC52CC}" srcOrd="0" destOrd="0" parTransId="{F33A7F39-879A-4B4D-A2DF-3DC46498E15E}" sibTransId="{DDECE08C-BC03-4BFC-92C2-00FF9BD18063}"/>
    <dgm:cxn modelId="{12963415-BB68-4E86-908E-B77586EB9D75}" type="presOf" srcId="{7B6F10BF-5C63-42CD-80FB-E7412BFE0A48}" destId="{1235BD07-118A-4D34-8399-F61776B5FC9E}" srcOrd="0" destOrd="0" presId="urn:microsoft.com/office/officeart/2005/8/layout/matrix1"/>
    <dgm:cxn modelId="{A0B3D47F-3E49-493A-A617-290A96B9C9F1}" type="presOf" srcId="{A76FE02B-E1E1-4F61-ACC2-17A4821D7984}" destId="{A3C7B617-AE7E-473E-AF9B-8D988244C62F}" srcOrd="1" destOrd="0" presId="urn:microsoft.com/office/officeart/2005/8/layout/matrix1"/>
    <dgm:cxn modelId="{F8540931-9443-49D1-A720-61C36154E9C1}" type="presOf" srcId="{98898D51-F03E-4F87-AEA3-6130B4A491B7}" destId="{014D2D2A-7C10-44E9-A3A7-03B32B9EFD90}" srcOrd="0" destOrd="0" presId="urn:microsoft.com/office/officeart/2005/8/layout/matrix1"/>
    <dgm:cxn modelId="{DA0866E6-5A85-4F01-869C-D002E1EBBFD7}" type="presOf" srcId="{DD8ECFFD-7919-4E5D-83AB-73BE392052B4}" destId="{EB31CB5E-3478-4361-A685-43E3050309E2}" srcOrd="1" destOrd="0" presId="urn:microsoft.com/office/officeart/2005/8/layout/matrix1"/>
    <dgm:cxn modelId="{7E8AA9EB-94A2-40D9-8081-2B1D9D0E5FD2}" srcId="{98898D51-F03E-4F87-AEA3-6130B4A491B7}" destId="{479E156B-A583-4936-9EC8-C6293F8D2255}" srcOrd="0" destOrd="0" parTransId="{8259E189-A101-4EC2-8120-C65B76A83737}" sibTransId="{742C62B4-19D7-417E-8385-DC5770E56752}"/>
    <dgm:cxn modelId="{985BF1CF-89A7-4DD1-AB40-85C7ED247471}" type="presOf" srcId="{FD262B9A-0873-45BC-A5E9-DE9640AC52CC}" destId="{7F6AC094-3506-4568-B448-CFFA994B2A71}" srcOrd="1" destOrd="0" presId="urn:microsoft.com/office/officeart/2005/8/layout/matrix1"/>
    <dgm:cxn modelId="{078F46A9-F15A-41CC-9EFA-D4AC7BA243B3}" type="presOf" srcId="{DD8ECFFD-7919-4E5D-83AB-73BE392052B4}" destId="{63C3F996-9533-46F7-A24B-5CA2E5888268}" srcOrd="0" destOrd="0" presId="urn:microsoft.com/office/officeart/2005/8/layout/matrix1"/>
    <dgm:cxn modelId="{648D7708-D39D-48F2-AE13-D6765D4F5B4E}" type="presParOf" srcId="{014D2D2A-7C10-44E9-A3A7-03B32B9EFD90}" destId="{631E17DF-D721-4BF0-A603-80A230A5FD39}" srcOrd="0" destOrd="0" presId="urn:microsoft.com/office/officeart/2005/8/layout/matrix1"/>
    <dgm:cxn modelId="{77D64359-CC34-45A4-AF3B-96786D6AA6E5}" type="presParOf" srcId="{631E17DF-D721-4BF0-A603-80A230A5FD39}" destId="{D79AA0CB-1474-4FF9-BAD6-E193CA673853}" srcOrd="0" destOrd="0" presId="urn:microsoft.com/office/officeart/2005/8/layout/matrix1"/>
    <dgm:cxn modelId="{AFA668BC-3AA4-4ED5-9273-12259BC0B86B}" type="presParOf" srcId="{631E17DF-D721-4BF0-A603-80A230A5FD39}" destId="{7F6AC094-3506-4568-B448-CFFA994B2A71}" srcOrd="1" destOrd="0" presId="urn:microsoft.com/office/officeart/2005/8/layout/matrix1"/>
    <dgm:cxn modelId="{F8EBC1EA-12AF-47DA-AEF4-0E445FAF03BE}" type="presParOf" srcId="{631E17DF-D721-4BF0-A603-80A230A5FD39}" destId="{B22B0181-D036-4C8E-A3E9-4AF0C33B1FC9}" srcOrd="2" destOrd="0" presId="urn:microsoft.com/office/officeart/2005/8/layout/matrix1"/>
    <dgm:cxn modelId="{44CC97FB-0D7E-4F56-A680-5FAD04B7A9A3}" type="presParOf" srcId="{631E17DF-D721-4BF0-A603-80A230A5FD39}" destId="{A3C7B617-AE7E-473E-AF9B-8D988244C62F}" srcOrd="3" destOrd="0" presId="urn:microsoft.com/office/officeart/2005/8/layout/matrix1"/>
    <dgm:cxn modelId="{18329862-2A21-48FC-B8A6-025602BA9860}" type="presParOf" srcId="{631E17DF-D721-4BF0-A603-80A230A5FD39}" destId="{63C3F996-9533-46F7-A24B-5CA2E5888268}" srcOrd="4" destOrd="0" presId="urn:microsoft.com/office/officeart/2005/8/layout/matrix1"/>
    <dgm:cxn modelId="{9AED2245-16E2-4585-A72B-ED938B1FD63A}" type="presParOf" srcId="{631E17DF-D721-4BF0-A603-80A230A5FD39}" destId="{EB31CB5E-3478-4361-A685-43E3050309E2}" srcOrd="5" destOrd="0" presId="urn:microsoft.com/office/officeart/2005/8/layout/matrix1"/>
    <dgm:cxn modelId="{5C90BCAE-1E2C-41A5-B886-B9E780ABD970}" type="presParOf" srcId="{631E17DF-D721-4BF0-A603-80A230A5FD39}" destId="{1235BD07-118A-4D34-8399-F61776B5FC9E}" srcOrd="6" destOrd="0" presId="urn:microsoft.com/office/officeart/2005/8/layout/matrix1"/>
    <dgm:cxn modelId="{4272F939-11D5-41E2-A8D4-7626DB37D1CB}" type="presParOf" srcId="{631E17DF-D721-4BF0-A603-80A230A5FD39}" destId="{EF9CBEC1-8CBF-4702-8040-786A16CA361B}" srcOrd="7" destOrd="0" presId="urn:microsoft.com/office/officeart/2005/8/layout/matrix1"/>
    <dgm:cxn modelId="{11934387-6349-462E-888C-85C52FE70437}" type="presParOf" srcId="{014D2D2A-7C10-44E9-A3A7-03B32B9EFD90}" destId="{D3259E78-DE02-4DA4-9DAA-4E771363A8A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0C9F41-8A1C-4ED0-AC76-A4933C30B617}" type="doc">
      <dgm:prSet loTypeId="urn:microsoft.com/office/officeart/2005/8/layout/vList4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6F8BD4A-110C-4C25-8955-9BEA86603932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Current MCIF reports and membership segmentation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B2CE0C8-53ED-44BC-BFD5-8EDD84600A99}" type="parTrans" cxnId="{D30085B8-5119-4150-B74C-094898D10133}">
      <dgm:prSet/>
      <dgm:spPr/>
      <dgm:t>
        <a:bodyPr/>
        <a:lstStyle/>
        <a:p>
          <a:endParaRPr lang="en-US"/>
        </a:p>
      </dgm:t>
    </dgm:pt>
    <dgm:pt modelId="{E74E1F27-8227-4E74-B533-C14270D34AF3}" type="sibTrans" cxnId="{D30085B8-5119-4150-B74C-094898D10133}">
      <dgm:prSet/>
      <dgm:spPr/>
      <dgm:t>
        <a:bodyPr/>
        <a:lstStyle/>
        <a:p>
          <a:endParaRPr lang="en-US"/>
        </a:p>
      </dgm:t>
    </dgm:pt>
    <dgm:pt modelId="{0E6547CC-98D3-4948-8C90-29AC255A45EE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Review business development team's current goals and directives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44207039-8D5B-4739-8831-FAAF3DF19C26}" type="parTrans" cxnId="{BCCDC879-9C89-4A36-A63F-DECB683504E9}">
      <dgm:prSet/>
      <dgm:spPr/>
      <dgm:t>
        <a:bodyPr/>
        <a:lstStyle/>
        <a:p>
          <a:endParaRPr lang="en-US"/>
        </a:p>
      </dgm:t>
    </dgm:pt>
    <dgm:pt modelId="{836433D3-08B4-48E4-A807-C10AEA4D6342}" type="sibTrans" cxnId="{BCCDC879-9C89-4A36-A63F-DECB683504E9}">
      <dgm:prSet/>
      <dgm:spPr/>
      <dgm:t>
        <a:bodyPr/>
        <a:lstStyle/>
        <a:p>
          <a:endParaRPr lang="en-US"/>
        </a:p>
      </dgm:t>
    </dgm:pt>
    <dgm:pt modelId="{FCE2064F-3C06-4505-ADEC-5316DAE2E4AC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How are consultants educating members?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C4CDF40-4850-4DCC-9A4E-4FD8E70BE462}" type="parTrans" cxnId="{99E83123-F6D5-41A3-AB44-E43509C0E43C}">
      <dgm:prSet/>
      <dgm:spPr/>
      <dgm:t>
        <a:bodyPr/>
        <a:lstStyle/>
        <a:p>
          <a:endParaRPr lang="en-US"/>
        </a:p>
      </dgm:t>
    </dgm:pt>
    <dgm:pt modelId="{FB89AB36-40B4-4F5D-979D-7EB93E51A741}" type="sibTrans" cxnId="{99E83123-F6D5-41A3-AB44-E43509C0E43C}">
      <dgm:prSet/>
      <dgm:spPr/>
      <dgm:t>
        <a:bodyPr/>
        <a:lstStyle/>
        <a:p>
          <a:endParaRPr lang="en-US"/>
        </a:p>
      </dgm:t>
    </dgm:pt>
    <dgm:pt modelId="{6B833D3C-DCC3-4967-A3D1-39E9BF3CC848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Identify trends, profitability of current product mix, and opportunities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2100227-3A8A-4222-B5F1-0C0D4BAB4C23}" type="sibTrans" cxnId="{18CC97E3-F015-4759-A05B-27FFD02B9FAB}">
      <dgm:prSet/>
      <dgm:spPr/>
      <dgm:t>
        <a:bodyPr/>
        <a:lstStyle/>
        <a:p>
          <a:endParaRPr lang="en-US"/>
        </a:p>
      </dgm:t>
    </dgm:pt>
    <dgm:pt modelId="{7FB8769B-84B5-4C4C-9F24-6F1F1D61687E}" type="parTrans" cxnId="{18CC97E3-F015-4759-A05B-27FFD02B9FAB}">
      <dgm:prSet/>
      <dgm:spPr/>
      <dgm:t>
        <a:bodyPr/>
        <a:lstStyle/>
        <a:p>
          <a:endParaRPr lang="en-US"/>
        </a:p>
      </dgm:t>
    </dgm:pt>
    <dgm:pt modelId="{C53899CC-3FB8-4598-9F66-B272EE705852}">
      <dgm:prSet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Department and individual consultants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AC545256-37A9-49F7-9646-439EB3AE11A3}" type="parTrans" cxnId="{69D35799-7835-4937-B77E-45544D35594A}">
      <dgm:prSet/>
      <dgm:spPr/>
      <dgm:t>
        <a:bodyPr/>
        <a:lstStyle/>
        <a:p>
          <a:endParaRPr lang="en-US"/>
        </a:p>
      </dgm:t>
    </dgm:pt>
    <dgm:pt modelId="{CFE2C46B-B941-4DDC-98DB-B0D24AD74391}" type="sibTrans" cxnId="{69D35799-7835-4937-B77E-45544D35594A}">
      <dgm:prSet/>
      <dgm:spPr/>
      <dgm:t>
        <a:bodyPr/>
        <a:lstStyle/>
        <a:p>
          <a:endParaRPr lang="en-US"/>
        </a:p>
      </dgm:t>
    </dgm:pt>
    <dgm:pt modelId="{EE6C523C-2EA2-410A-985A-AE05291A9C94}">
      <dgm:prSet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Tracking methods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F1C1FF4-996B-420C-8A40-AF9D4F311A1C}" type="parTrans" cxnId="{B45B0181-D35C-4749-BE94-C49B0E837C51}">
      <dgm:prSet/>
      <dgm:spPr/>
      <dgm:t>
        <a:bodyPr/>
        <a:lstStyle/>
        <a:p>
          <a:endParaRPr lang="en-US"/>
        </a:p>
      </dgm:t>
    </dgm:pt>
    <dgm:pt modelId="{2B23A07D-21CA-4A60-B720-979AB5C23C4F}" type="sibTrans" cxnId="{B45B0181-D35C-4749-BE94-C49B0E837C51}">
      <dgm:prSet/>
      <dgm:spPr/>
      <dgm:t>
        <a:bodyPr/>
        <a:lstStyle/>
        <a:p>
          <a:endParaRPr lang="en-US"/>
        </a:p>
      </dgm:t>
    </dgm:pt>
    <dgm:pt modelId="{492E9EE4-4129-4B4F-A301-E31C64024277}">
      <dgm:prSet/>
      <dgm:spPr/>
      <dgm:t>
        <a:bodyPr/>
        <a:lstStyle/>
        <a:p>
          <a:r>
            <a: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Current training </a:t>
          </a:r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005B25-87D6-4B5A-97BF-333E198D254C}" type="parTrans" cxnId="{A0E511C3-522D-49A4-BD69-7B2E551E1749}">
      <dgm:prSet/>
      <dgm:spPr/>
      <dgm:t>
        <a:bodyPr/>
        <a:lstStyle/>
        <a:p>
          <a:endParaRPr lang="en-US"/>
        </a:p>
      </dgm:t>
    </dgm:pt>
    <dgm:pt modelId="{D9B1E918-CFED-4EDC-BFB9-C3E0A19236C4}" type="sibTrans" cxnId="{A0E511C3-522D-49A4-BD69-7B2E551E1749}">
      <dgm:prSet/>
      <dgm:spPr/>
      <dgm:t>
        <a:bodyPr/>
        <a:lstStyle/>
        <a:p>
          <a:endParaRPr lang="en-US"/>
        </a:p>
      </dgm:t>
    </dgm:pt>
    <dgm:pt modelId="{889BBBFC-C699-430A-B00D-664DF7C3DE75}">
      <dgm:prSet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Meet with each consultant to address challenges and needs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98F0D552-687F-40B0-A4C0-E42B6BF6C0E7}" type="parTrans" cxnId="{90FE777B-0470-46DB-936B-5E0994993D29}">
      <dgm:prSet/>
      <dgm:spPr/>
      <dgm:t>
        <a:bodyPr/>
        <a:lstStyle/>
        <a:p>
          <a:endParaRPr lang="en-US"/>
        </a:p>
      </dgm:t>
    </dgm:pt>
    <dgm:pt modelId="{4A4BFBE6-EF39-472D-8FB3-8C0CE178BBA7}" type="sibTrans" cxnId="{90FE777B-0470-46DB-936B-5E0994993D29}">
      <dgm:prSet/>
      <dgm:spPr/>
      <dgm:t>
        <a:bodyPr/>
        <a:lstStyle/>
        <a:p>
          <a:endParaRPr lang="en-US"/>
        </a:p>
      </dgm:t>
    </dgm:pt>
    <dgm:pt modelId="{C9F5F450-1737-4ACC-B79B-8EAD9206D870}">
      <dgm:prSet/>
      <dgm:spPr/>
      <dgm:t>
        <a:bodyPr/>
        <a:lstStyle/>
        <a:p>
          <a:r>
            <a: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Seminars</a:t>
          </a:r>
          <a:endParaRPr lang="en-US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F488295-A8AF-40E2-9338-290A6496D494}" type="parTrans" cxnId="{5F08C474-EC95-4651-8297-2D92E8E04ACA}">
      <dgm:prSet/>
      <dgm:spPr/>
      <dgm:t>
        <a:bodyPr/>
        <a:lstStyle/>
        <a:p>
          <a:endParaRPr lang="en-US"/>
        </a:p>
      </dgm:t>
    </dgm:pt>
    <dgm:pt modelId="{99046C79-D77F-45FA-9E49-72BC579526B4}" type="sibTrans" cxnId="{5F08C474-EC95-4651-8297-2D92E8E04ACA}">
      <dgm:prSet/>
      <dgm:spPr/>
      <dgm:t>
        <a:bodyPr/>
        <a:lstStyle/>
        <a:p>
          <a:endParaRPr lang="en-US"/>
        </a:p>
      </dgm:t>
    </dgm:pt>
    <dgm:pt modelId="{8C999DF8-1752-44B6-B698-B48788B42AFF}">
      <dgm:prSet/>
      <dgm:spPr/>
      <dgm:t>
        <a:bodyPr/>
        <a:lstStyle/>
        <a:p>
          <a:r>
            <a: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New employee orientation</a:t>
          </a:r>
          <a:endParaRPr lang="en-US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4B58B88-B283-4A81-BB8B-63E769941431}" type="parTrans" cxnId="{48ED5CEC-A6E5-4862-ABA6-449CF6A7839E}">
      <dgm:prSet/>
      <dgm:spPr/>
      <dgm:t>
        <a:bodyPr/>
        <a:lstStyle/>
        <a:p>
          <a:endParaRPr lang="en-US"/>
        </a:p>
      </dgm:t>
    </dgm:pt>
    <dgm:pt modelId="{8803C8B5-1B6E-48F3-926B-A6774F80D35E}" type="sibTrans" cxnId="{48ED5CEC-A6E5-4862-ABA6-449CF6A7839E}">
      <dgm:prSet/>
      <dgm:spPr/>
      <dgm:t>
        <a:bodyPr/>
        <a:lstStyle/>
        <a:p>
          <a:endParaRPr lang="en-US"/>
        </a:p>
      </dgm:t>
    </dgm:pt>
    <dgm:pt modelId="{47858735-8384-4DB3-A85E-405FF0CF809C}">
      <dgm:prSet/>
      <dgm:spPr/>
      <dgm:t>
        <a:bodyPr/>
        <a:lstStyle/>
        <a:p>
          <a:r>
            <a:rPr lang="en-US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Job fairs</a:t>
          </a:r>
          <a:endParaRPr lang="en-US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577C0FF-728F-4114-8351-01807DCF59BA}" type="parTrans" cxnId="{47DD2B26-1CCB-496B-BF03-DA5F903E3238}">
      <dgm:prSet/>
      <dgm:spPr/>
      <dgm:t>
        <a:bodyPr/>
        <a:lstStyle/>
        <a:p>
          <a:endParaRPr lang="en-US"/>
        </a:p>
      </dgm:t>
    </dgm:pt>
    <dgm:pt modelId="{5128EF4D-251F-4630-BB9F-58716E0E25E4}" type="sibTrans" cxnId="{47DD2B26-1CCB-496B-BF03-DA5F903E3238}">
      <dgm:prSet/>
      <dgm:spPr/>
      <dgm:t>
        <a:bodyPr/>
        <a:lstStyle/>
        <a:p>
          <a:endParaRPr lang="en-US"/>
        </a:p>
      </dgm:t>
    </dgm:pt>
    <dgm:pt modelId="{9C4DAFB7-F4E8-45A1-A198-AA5C04C4E1C6}">
      <dgm:prSet/>
      <dgm:spPr/>
      <dgm:t>
        <a:bodyPr/>
        <a:lstStyle/>
        <a:p>
          <a:r>
            <a: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Employee intranet</a:t>
          </a:r>
          <a:endParaRPr lang="en-US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691F37F4-58F5-4426-90CD-22F116C6A6AA}" type="parTrans" cxnId="{D00A97B2-0093-4AED-BE69-3742E1BC43E3}">
      <dgm:prSet/>
      <dgm:spPr/>
      <dgm:t>
        <a:bodyPr/>
        <a:lstStyle/>
        <a:p>
          <a:endParaRPr lang="en-US"/>
        </a:p>
      </dgm:t>
    </dgm:pt>
    <dgm:pt modelId="{302F71F9-87CB-4809-B09F-4C50B804517E}" type="sibTrans" cxnId="{D00A97B2-0093-4AED-BE69-3742E1BC43E3}">
      <dgm:prSet/>
      <dgm:spPr/>
      <dgm:t>
        <a:bodyPr/>
        <a:lstStyle/>
        <a:p>
          <a:endParaRPr lang="en-US"/>
        </a:p>
      </dgm:t>
    </dgm:pt>
    <dgm:pt modelId="{238EF9AB-4E7A-4938-86B6-D459E85C582A}" type="pres">
      <dgm:prSet presAssocID="{430C9F41-8A1C-4ED0-AC76-A4933C30B617}" presName="linear" presStyleCnt="0">
        <dgm:presLayoutVars>
          <dgm:dir/>
          <dgm:resizeHandles val="exact"/>
        </dgm:presLayoutVars>
      </dgm:prSet>
      <dgm:spPr/>
    </dgm:pt>
    <dgm:pt modelId="{0DCD1AE5-35BC-4A02-A0D6-323A3749EA06}" type="pres">
      <dgm:prSet presAssocID="{36F8BD4A-110C-4C25-8955-9BEA86603932}" presName="comp" presStyleCnt="0"/>
      <dgm:spPr/>
    </dgm:pt>
    <dgm:pt modelId="{D704C606-8B16-4B76-B542-5F8739618B5C}" type="pres">
      <dgm:prSet presAssocID="{36F8BD4A-110C-4C25-8955-9BEA86603932}" presName="box" presStyleLbl="node1" presStyleIdx="0" presStyleCnt="3"/>
      <dgm:spPr/>
      <dgm:t>
        <a:bodyPr/>
        <a:lstStyle/>
        <a:p>
          <a:endParaRPr lang="en-US"/>
        </a:p>
      </dgm:t>
    </dgm:pt>
    <dgm:pt modelId="{02AA6771-0098-4386-8635-DD870D231118}" type="pres">
      <dgm:prSet presAssocID="{36F8BD4A-110C-4C25-8955-9BEA86603932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BA5B0D2-545F-46A0-9960-B0FEBF59F717}" type="pres">
      <dgm:prSet presAssocID="{36F8BD4A-110C-4C25-8955-9BEA8660393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6CCC89-64FB-4866-A48C-5B8D285F6A78}" type="pres">
      <dgm:prSet presAssocID="{E74E1F27-8227-4E74-B533-C14270D34AF3}" presName="spacer" presStyleCnt="0"/>
      <dgm:spPr/>
    </dgm:pt>
    <dgm:pt modelId="{E5008983-4D1F-4F52-98F5-7ED482E46CC9}" type="pres">
      <dgm:prSet presAssocID="{0E6547CC-98D3-4948-8C90-29AC255A45EE}" presName="comp" presStyleCnt="0"/>
      <dgm:spPr/>
    </dgm:pt>
    <dgm:pt modelId="{A7D23669-BBD6-4381-817C-0FC20F030ADE}" type="pres">
      <dgm:prSet presAssocID="{0E6547CC-98D3-4948-8C90-29AC255A45EE}" presName="box" presStyleLbl="node1" presStyleIdx="1" presStyleCnt="3"/>
      <dgm:spPr/>
      <dgm:t>
        <a:bodyPr/>
        <a:lstStyle/>
        <a:p>
          <a:endParaRPr lang="en-US"/>
        </a:p>
      </dgm:t>
    </dgm:pt>
    <dgm:pt modelId="{3F9F52BA-9F74-459C-9BE1-511AB0FCE01F}" type="pres">
      <dgm:prSet presAssocID="{0E6547CC-98D3-4948-8C90-29AC255A45EE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B13C023-35EB-4ADA-95DC-C1B00F9DB042}" type="pres">
      <dgm:prSet presAssocID="{0E6547CC-98D3-4948-8C90-29AC255A45E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755C81-61C6-434E-8452-CF4B2E42A148}" type="pres">
      <dgm:prSet presAssocID="{836433D3-08B4-48E4-A807-C10AEA4D6342}" presName="spacer" presStyleCnt="0"/>
      <dgm:spPr/>
    </dgm:pt>
    <dgm:pt modelId="{98617337-DC6F-4540-AE89-18115390964F}" type="pres">
      <dgm:prSet presAssocID="{FCE2064F-3C06-4505-ADEC-5316DAE2E4AC}" presName="comp" presStyleCnt="0"/>
      <dgm:spPr/>
    </dgm:pt>
    <dgm:pt modelId="{138A37F1-A01D-4D1C-8BE9-9CD70FF9E971}" type="pres">
      <dgm:prSet presAssocID="{FCE2064F-3C06-4505-ADEC-5316DAE2E4AC}" presName="box" presStyleLbl="node1" presStyleIdx="2" presStyleCnt="3"/>
      <dgm:spPr/>
      <dgm:t>
        <a:bodyPr/>
        <a:lstStyle/>
        <a:p>
          <a:endParaRPr lang="en-US"/>
        </a:p>
      </dgm:t>
    </dgm:pt>
    <dgm:pt modelId="{35F822B1-005C-46B8-9109-E87B88B6096B}" type="pres">
      <dgm:prSet presAssocID="{FCE2064F-3C06-4505-ADEC-5316DAE2E4AC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0D31AA5-5DC5-451F-9FBF-E200A1B1C453}" type="pres">
      <dgm:prSet presAssocID="{FCE2064F-3C06-4505-ADEC-5316DAE2E4A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E511C3-522D-49A4-BD69-7B2E551E1749}" srcId="{0E6547CC-98D3-4948-8C90-29AC255A45EE}" destId="{492E9EE4-4129-4B4F-A301-E31C64024277}" srcOrd="2" destOrd="0" parTransId="{FB005B25-87D6-4B5A-97BF-333E198D254C}" sibTransId="{D9B1E918-CFED-4EDC-BFB9-C3E0A19236C4}"/>
    <dgm:cxn modelId="{37AA8545-A35D-4874-9BB9-978B1F1AE2D4}" type="presOf" srcId="{47858735-8384-4DB3-A85E-405FF0CF809C}" destId="{50D31AA5-5DC5-451F-9FBF-E200A1B1C453}" srcOrd="1" destOrd="3" presId="urn:microsoft.com/office/officeart/2005/8/layout/vList4"/>
    <dgm:cxn modelId="{4B398643-7FFD-4B47-9A14-E87355C3EEE3}" type="presOf" srcId="{EE6C523C-2EA2-410A-985A-AE05291A9C94}" destId="{A7D23669-BBD6-4381-817C-0FC20F030ADE}" srcOrd="0" destOrd="2" presId="urn:microsoft.com/office/officeart/2005/8/layout/vList4"/>
    <dgm:cxn modelId="{D00A97B2-0093-4AED-BE69-3742E1BC43E3}" srcId="{FCE2064F-3C06-4505-ADEC-5316DAE2E4AC}" destId="{9C4DAFB7-F4E8-45A1-A198-AA5C04C4E1C6}" srcOrd="3" destOrd="0" parTransId="{691F37F4-58F5-4426-90CD-22F116C6A6AA}" sibTransId="{302F71F9-87CB-4809-B09F-4C50B804517E}"/>
    <dgm:cxn modelId="{E6CADE8F-3653-4276-ABAE-7C247B1A6FC0}" type="presOf" srcId="{6B833D3C-DCC3-4967-A3D1-39E9BF3CC848}" destId="{2BA5B0D2-545F-46A0-9960-B0FEBF59F717}" srcOrd="1" destOrd="1" presId="urn:microsoft.com/office/officeart/2005/8/layout/vList4"/>
    <dgm:cxn modelId="{A1B14563-DCBC-4D13-85D5-15BC1F0E667F}" type="presOf" srcId="{492E9EE4-4129-4B4F-A301-E31C64024277}" destId="{5B13C023-35EB-4ADA-95DC-C1B00F9DB042}" srcOrd="1" destOrd="3" presId="urn:microsoft.com/office/officeart/2005/8/layout/vList4"/>
    <dgm:cxn modelId="{98E037CE-E597-4980-9D73-2B2B86E57572}" type="presOf" srcId="{0E6547CC-98D3-4948-8C90-29AC255A45EE}" destId="{5B13C023-35EB-4ADA-95DC-C1B00F9DB042}" srcOrd="1" destOrd="0" presId="urn:microsoft.com/office/officeart/2005/8/layout/vList4"/>
    <dgm:cxn modelId="{72481600-D9E4-4CB1-9CF8-BC9BE02DD108}" type="presOf" srcId="{430C9F41-8A1C-4ED0-AC76-A4933C30B617}" destId="{238EF9AB-4E7A-4938-86B6-D459E85C582A}" srcOrd="0" destOrd="0" presId="urn:microsoft.com/office/officeart/2005/8/layout/vList4"/>
    <dgm:cxn modelId="{18CC97E3-F015-4759-A05B-27FFD02B9FAB}" srcId="{36F8BD4A-110C-4C25-8955-9BEA86603932}" destId="{6B833D3C-DCC3-4967-A3D1-39E9BF3CC848}" srcOrd="0" destOrd="0" parTransId="{7FB8769B-84B5-4C4C-9F24-6F1F1D61687E}" sibTransId="{C2100227-3A8A-4222-B5F1-0C0D4BAB4C23}"/>
    <dgm:cxn modelId="{15B3CE8A-3A9F-4956-B73E-25E2190EFB22}" type="presOf" srcId="{36F8BD4A-110C-4C25-8955-9BEA86603932}" destId="{D704C606-8B16-4B76-B542-5F8739618B5C}" srcOrd="0" destOrd="0" presId="urn:microsoft.com/office/officeart/2005/8/layout/vList4"/>
    <dgm:cxn modelId="{69D35799-7835-4937-B77E-45544D35594A}" srcId="{0E6547CC-98D3-4948-8C90-29AC255A45EE}" destId="{C53899CC-3FB8-4598-9F66-B272EE705852}" srcOrd="0" destOrd="0" parTransId="{AC545256-37A9-49F7-9646-439EB3AE11A3}" sibTransId="{CFE2C46B-B941-4DDC-98DB-B0D24AD74391}"/>
    <dgm:cxn modelId="{FC2484D2-80E0-4B8E-94DC-87047315E159}" type="presOf" srcId="{C53899CC-3FB8-4598-9F66-B272EE705852}" destId="{A7D23669-BBD6-4381-817C-0FC20F030ADE}" srcOrd="0" destOrd="1" presId="urn:microsoft.com/office/officeart/2005/8/layout/vList4"/>
    <dgm:cxn modelId="{AE0344C2-D57A-4875-90B1-2991E55DDBB6}" type="presOf" srcId="{C53899CC-3FB8-4598-9F66-B272EE705852}" destId="{5B13C023-35EB-4ADA-95DC-C1B00F9DB042}" srcOrd="1" destOrd="1" presId="urn:microsoft.com/office/officeart/2005/8/layout/vList4"/>
    <dgm:cxn modelId="{16607D1A-4D98-4D33-AEF1-241CF1B27347}" type="presOf" srcId="{C9F5F450-1737-4ACC-B79B-8EAD9206D870}" destId="{138A37F1-A01D-4D1C-8BE9-9CD70FF9E971}" srcOrd="0" destOrd="1" presId="urn:microsoft.com/office/officeart/2005/8/layout/vList4"/>
    <dgm:cxn modelId="{5F08C474-EC95-4651-8297-2D92E8E04ACA}" srcId="{FCE2064F-3C06-4505-ADEC-5316DAE2E4AC}" destId="{C9F5F450-1737-4ACC-B79B-8EAD9206D870}" srcOrd="0" destOrd="0" parTransId="{CF488295-A8AF-40E2-9338-290A6496D494}" sibTransId="{99046C79-D77F-45FA-9E49-72BC579526B4}"/>
    <dgm:cxn modelId="{99E83123-F6D5-41A3-AB44-E43509C0E43C}" srcId="{430C9F41-8A1C-4ED0-AC76-A4933C30B617}" destId="{FCE2064F-3C06-4505-ADEC-5316DAE2E4AC}" srcOrd="2" destOrd="0" parTransId="{8C4CDF40-4850-4DCC-9A4E-4FD8E70BE462}" sibTransId="{FB89AB36-40B4-4F5D-979D-7EB93E51A741}"/>
    <dgm:cxn modelId="{7EFA2A8B-CB19-4049-B509-88AEE5BDA008}" type="presOf" srcId="{492E9EE4-4129-4B4F-A301-E31C64024277}" destId="{A7D23669-BBD6-4381-817C-0FC20F030ADE}" srcOrd="0" destOrd="3" presId="urn:microsoft.com/office/officeart/2005/8/layout/vList4"/>
    <dgm:cxn modelId="{B6359A69-9A9E-4625-AA12-133BA339D55D}" type="presOf" srcId="{8C999DF8-1752-44B6-B698-B48788B42AFF}" destId="{138A37F1-A01D-4D1C-8BE9-9CD70FF9E971}" srcOrd="0" destOrd="2" presId="urn:microsoft.com/office/officeart/2005/8/layout/vList4"/>
    <dgm:cxn modelId="{B45B0181-D35C-4749-BE94-C49B0E837C51}" srcId="{0E6547CC-98D3-4948-8C90-29AC255A45EE}" destId="{EE6C523C-2EA2-410A-985A-AE05291A9C94}" srcOrd="1" destOrd="0" parTransId="{0F1C1FF4-996B-420C-8A40-AF9D4F311A1C}" sibTransId="{2B23A07D-21CA-4A60-B720-979AB5C23C4F}"/>
    <dgm:cxn modelId="{26DA5C8C-33B5-42FA-B122-5F279B67DE8F}" type="presOf" srcId="{9C4DAFB7-F4E8-45A1-A198-AA5C04C4E1C6}" destId="{138A37F1-A01D-4D1C-8BE9-9CD70FF9E971}" srcOrd="0" destOrd="4" presId="urn:microsoft.com/office/officeart/2005/8/layout/vList4"/>
    <dgm:cxn modelId="{18EE8E6D-F0C7-4B3D-ABCA-A1C310151252}" type="presOf" srcId="{8C999DF8-1752-44B6-B698-B48788B42AFF}" destId="{50D31AA5-5DC5-451F-9FBF-E200A1B1C453}" srcOrd="1" destOrd="2" presId="urn:microsoft.com/office/officeart/2005/8/layout/vList4"/>
    <dgm:cxn modelId="{47DD2B26-1CCB-496B-BF03-DA5F903E3238}" srcId="{FCE2064F-3C06-4505-ADEC-5316DAE2E4AC}" destId="{47858735-8384-4DB3-A85E-405FF0CF809C}" srcOrd="2" destOrd="0" parTransId="{F577C0FF-728F-4114-8351-01807DCF59BA}" sibTransId="{5128EF4D-251F-4630-BB9F-58716E0E25E4}"/>
    <dgm:cxn modelId="{90FE777B-0470-46DB-936B-5E0994993D29}" srcId="{0E6547CC-98D3-4948-8C90-29AC255A45EE}" destId="{889BBBFC-C699-430A-B00D-664DF7C3DE75}" srcOrd="3" destOrd="0" parTransId="{98F0D552-687F-40B0-A4C0-E42B6BF6C0E7}" sibTransId="{4A4BFBE6-EF39-472D-8FB3-8C0CE178BBA7}"/>
    <dgm:cxn modelId="{E1FCBB39-D9CB-4AA6-BF74-B32955B10ABC}" type="presOf" srcId="{EE6C523C-2EA2-410A-985A-AE05291A9C94}" destId="{5B13C023-35EB-4ADA-95DC-C1B00F9DB042}" srcOrd="1" destOrd="2" presId="urn:microsoft.com/office/officeart/2005/8/layout/vList4"/>
    <dgm:cxn modelId="{D30085B8-5119-4150-B74C-094898D10133}" srcId="{430C9F41-8A1C-4ED0-AC76-A4933C30B617}" destId="{36F8BD4A-110C-4C25-8955-9BEA86603932}" srcOrd="0" destOrd="0" parTransId="{0B2CE0C8-53ED-44BC-BFD5-8EDD84600A99}" sibTransId="{E74E1F27-8227-4E74-B533-C14270D34AF3}"/>
    <dgm:cxn modelId="{088B0CB0-0206-412C-951A-B84FB86BBAA1}" type="presOf" srcId="{889BBBFC-C699-430A-B00D-664DF7C3DE75}" destId="{5B13C023-35EB-4ADA-95DC-C1B00F9DB042}" srcOrd="1" destOrd="4" presId="urn:microsoft.com/office/officeart/2005/8/layout/vList4"/>
    <dgm:cxn modelId="{48ED5CEC-A6E5-4862-ABA6-449CF6A7839E}" srcId="{FCE2064F-3C06-4505-ADEC-5316DAE2E4AC}" destId="{8C999DF8-1752-44B6-B698-B48788B42AFF}" srcOrd="1" destOrd="0" parTransId="{84B58B88-B283-4A81-BB8B-63E769941431}" sibTransId="{8803C8B5-1B6E-48F3-926B-A6774F80D35E}"/>
    <dgm:cxn modelId="{9E5094CB-0D30-4F97-AEB5-D1536AAC2A4F}" type="presOf" srcId="{6B833D3C-DCC3-4967-A3D1-39E9BF3CC848}" destId="{D704C606-8B16-4B76-B542-5F8739618B5C}" srcOrd="0" destOrd="1" presId="urn:microsoft.com/office/officeart/2005/8/layout/vList4"/>
    <dgm:cxn modelId="{BCCDC879-9C89-4A36-A63F-DECB683504E9}" srcId="{430C9F41-8A1C-4ED0-AC76-A4933C30B617}" destId="{0E6547CC-98D3-4948-8C90-29AC255A45EE}" srcOrd="1" destOrd="0" parTransId="{44207039-8D5B-4739-8831-FAAF3DF19C26}" sibTransId="{836433D3-08B4-48E4-A807-C10AEA4D6342}"/>
    <dgm:cxn modelId="{646D14D5-527F-44E8-9066-550B5E86585F}" type="presOf" srcId="{889BBBFC-C699-430A-B00D-664DF7C3DE75}" destId="{A7D23669-BBD6-4381-817C-0FC20F030ADE}" srcOrd="0" destOrd="4" presId="urn:microsoft.com/office/officeart/2005/8/layout/vList4"/>
    <dgm:cxn modelId="{216F80FD-CE4A-4012-A498-9558DACD8F83}" type="presOf" srcId="{36F8BD4A-110C-4C25-8955-9BEA86603932}" destId="{2BA5B0D2-545F-46A0-9960-B0FEBF59F717}" srcOrd="1" destOrd="0" presId="urn:microsoft.com/office/officeart/2005/8/layout/vList4"/>
    <dgm:cxn modelId="{79D42C56-AAAC-427F-A1CC-DDACB70778B2}" type="presOf" srcId="{FCE2064F-3C06-4505-ADEC-5316DAE2E4AC}" destId="{138A37F1-A01D-4D1C-8BE9-9CD70FF9E971}" srcOrd="0" destOrd="0" presId="urn:microsoft.com/office/officeart/2005/8/layout/vList4"/>
    <dgm:cxn modelId="{99576E6C-772B-423F-B080-356DA07CF880}" type="presOf" srcId="{47858735-8384-4DB3-A85E-405FF0CF809C}" destId="{138A37F1-A01D-4D1C-8BE9-9CD70FF9E971}" srcOrd="0" destOrd="3" presId="urn:microsoft.com/office/officeart/2005/8/layout/vList4"/>
    <dgm:cxn modelId="{7723B007-31DF-4C68-B33A-2F9EE0701638}" type="presOf" srcId="{9C4DAFB7-F4E8-45A1-A198-AA5C04C4E1C6}" destId="{50D31AA5-5DC5-451F-9FBF-E200A1B1C453}" srcOrd="1" destOrd="4" presId="urn:microsoft.com/office/officeart/2005/8/layout/vList4"/>
    <dgm:cxn modelId="{6C319598-781F-456D-907F-97DEC8A1875B}" type="presOf" srcId="{FCE2064F-3C06-4505-ADEC-5316DAE2E4AC}" destId="{50D31AA5-5DC5-451F-9FBF-E200A1B1C453}" srcOrd="1" destOrd="0" presId="urn:microsoft.com/office/officeart/2005/8/layout/vList4"/>
    <dgm:cxn modelId="{C91338A6-4D17-4204-8461-16DCCF452B3C}" type="presOf" srcId="{0E6547CC-98D3-4948-8C90-29AC255A45EE}" destId="{A7D23669-BBD6-4381-817C-0FC20F030ADE}" srcOrd="0" destOrd="0" presId="urn:microsoft.com/office/officeart/2005/8/layout/vList4"/>
    <dgm:cxn modelId="{A63646C0-F7D8-4712-8ACD-BC8C228D738B}" type="presOf" srcId="{C9F5F450-1737-4ACC-B79B-8EAD9206D870}" destId="{50D31AA5-5DC5-451F-9FBF-E200A1B1C453}" srcOrd="1" destOrd="1" presId="urn:microsoft.com/office/officeart/2005/8/layout/vList4"/>
    <dgm:cxn modelId="{561988AA-3FAF-448A-B59D-E92223A26921}" type="presParOf" srcId="{238EF9AB-4E7A-4938-86B6-D459E85C582A}" destId="{0DCD1AE5-35BC-4A02-A0D6-323A3749EA06}" srcOrd="0" destOrd="0" presId="urn:microsoft.com/office/officeart/2005/8/layout/vList4"/>
    <dgm:cxn modelId="{6B0D090C-2D04-4254-9E41-E9AC2EA0DB8A}" type="presParOf" srcId="{0DCD1AE5-35BC-4A02-A0D6-323A3749EA06}" destId="{D704C606-8B16-4B76-B542-5F8739618B5C}" srcOrd="0" destOrd="0" presId="urn:microsoft.com/office/officeart/2005/8/layout/vList4"/>
    <dgm:cxn modelId="{3D93FF2B-372D-41F7-AF58-5D580B46C882}" type="presParOf" srcId="{0DCD1AE5-35BC-4A02-A0D6-323A3749EA06}" destId="{02AA6771-0098-4386-8635-DD870D231118}" srcOrd="1" destOrd="0" presId="urn:microsoft.com/office/officeart/2005/8/layout/vList4"/>
    <dgm:cxn modelId="{07225F10-6843-424D-B9E6-5B7D647C438D}" type="presParOf" srcId="{0DCD1AE5-35BC-4A02-A0D6-323A3749EA06}" destId="{2BA5B0D2-545F-46A0-9960-B0FEBF59F717}" srcOrd="2" destOrd="0" presId="urn:microsoft.com/office/officeart/2005/8/layout/vList4"/>
    <dgm:cxn modelId="{E53B763E-1A1C-478D-AC94-5D5B7D938105}" type="presParOf" srcId="{238EF9AB-4E7A-4938-86B6-D459E85C582A}" destId="{9A6CCC89-64FB-4866-A48C-5B8D285F6A78}" srcOrd="1" destOrd="0" presId="urn:microsoft.com/office/officeart/2005/8/layout/vList4"/>
    <dgm:cxn modelId="{E976E8D6-5460-40A8-B8D1-C918655FCD62}" type="presParOf" srcId="{238EF9AB-4E7A-4938-86B6-D459E85C582A}" destId="{E5008983-4D1F-4F52-98F5-7ED482E46CC9}" srcOrd="2" destOrd="0" presId="urn:microsoft.com/office/officeart/2005/8/layout/vList4"/>
    <dgm:cxn modelId="{896FDD74-70C6-4442-AFC0-6BB98A96CFC2}" type="presParOf" srcId="{E5008983-4D1F-4F52-98F5-7ED482E46CC9}" destId="{A7D23669-BBD6-4381-817C-0FC20F030ADE}" srcOrd="0" destOrd="0" presId="urn:microsoft.com/office/officeart/2005/8/layout/vList4"/>
    <dgm:cxn modelId="{992040F4-BCBF-4879-97B0-DC9F162922A5}" type="presParOf" srcId="{E5008983-4D1F-4F52-98F5-7ED482E46CC9}" destId="{3F9F52BA-9F74-459C-9BE1-511AB0FCE01F}" srcOrd="1" destOrd="0" presId="urn:microsoft.com/office/officeart/2005/8/layout/vList4"/>
    <dgm:cxn modelId="{AFB06C01-3C93-4876-AAB1-4899CA2D7AC7}" type="presParOf" srcId="{E5008983-4D1F-4F52-98F5-7ED482E46CC9}" destId="{5B13C023-35EB-4ADA-95DC-C1B00F9DB042}" srcOrd="2" destOrd="0" presId="urn:microsoft.com/office/officeart/2005/8/layout/vList4"/>
    <dgm:cxn modelId="{77385585-7FD1-445A-9788-D85B64DBAD99}" type="presParOf" srcId="{238EF9AB-4E7A-4938-86B6-D459E85C582A}" destId="{C2755C81-61C6-434E-8452-CF4B2E42A148}" srcOrd="3" destOrd="0" presId="urn:microsoft.com/office/officeart/2005/8/layout/vList4"/>
    <dgm:cxn modelId="{3443DD8F-97CA-414C-B514-A81C6B62088E}" type="presParOf" srcId="{238EF9AB-4E7A-4938-86B6-D459E85C582A}" destId="{98617337-DC6F-4540-AE89-18115390964F}" srcOrd="4" destOrd="0" presId="urn:microsoft.com/office/officeart/2005/8/layout/vList4"/>
    <dgm:cxn modelId="{D093DFFE-FAE4-4DDA-A8DB-78B4891D057C}" type="presParOf" srcId="{98617337-DC6F-4540-AE89-18115390964F}" destId="{138A37F1-A01D-4D1C-8BE9-9CD70FF9E971}" srcOrd="0" destOrd="0" presId="urn:microsoft.com/office/officeart/2005/8/layout/vList4"/>
    <dgm:cxn modelId="{058CC6EB-5230-4902-A815-2BCCBFEBB791}" type="presParOf" srcId="{98617337-DC6F-4540-AE89-18115390964F}" destId="{35F822B1-005C-46B8-9109-E87B88B6096B}" srcOrd="1" destOrd="0" presId="urn:microsoft.com/office/officeart/2005/8/layout/vList4"/>
    <dgm:cxn modelId="{D21BA277-C4AF-4356-8FAD-16911FB958E0}" type="presParOf" srcId="{98617337-DC6F-4540-AE89-18115390964F}" destId="{50D31AA5-5DC5-451F-9FBF-E200A1B1C45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0C9F41-8A1C-4ED0-AC76-A4933C30B617}" type="doc">
      <dgm:prSet loTypeId="urn:microsoft.com/office/officeart/2005/8/layout/vList4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6F8BD4A-110C-4C25-8955-9BEA86603932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Seeking Opportunities with Current Members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B2CE0C8-53ED-44BC-BFD5-8EDD84600A99}" type="parTrans" cxnId="{D30085B8-5119-4150-B74C-094898D10133}">
      <dgm:prSet/>
      <dgm:spPr/>
      <dgm:t>
        <a:bodyPr/>
        <a:lstStyle/>
        <a:p>
          <a:endParaRPr lang="en-US"/>
        </a:p>
      </dgm:t>
    </dgm:pt>
    <dgm:pt modelId="{E74E1F27-8227-4E74-B533-C14270D34AF3}" type="sibTrans" cxnId="{D30085B8-5119-4150-B74C-094898D10133}">
      <dgm:prSet/>
      <dgm:spPr/>
      <dgm:t>
        <a:bodyPr/>
        <a:lstStyle/>
        <a:p>
          <a:endParaRPr lang="en-US"/>
        </a:p>
      </dgm:t>
    </dgm:pt>
    <dgm:pt modelId="{0E6547CC-98D3-4948-8C90-29AC255A45EE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Optimizing Metrics and Tracking Progress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44207039-8D5B-4739-8831-FAAF3DF19C26}" type="parTrans" cxnId="{BCCDC879-9C89-4A36-A63F-DECB683504E9}">
      <dgm:prSet/>
      <dgm:spPr/>
      <dgm:t>
        <a:bodyPr/>
        <a:lstStyle/>
        <a:p>
          <a:endParaRPr lang="en-US"/>
        </a:p>
      </dgm:t>
    </dgm:pt>
    <dgm:pt modelId="{836433D3-08B4-48E4-A807-C10AEA4D6342}" type="sibTrans" cxnId="{BCCDC879-9C89-4A36-A63F-DECB683504E9}">
      <dgm:prSet/>
      <dgm:spPr/>
      <dgm:t>
        <a:bodyPr/>
        <a:lstStyle/>
        <a:p>
          <a:endParaRPr lang="en-US"/>
        </a:p>
      </dgm:t>
    </dgm:pt>
    <dgm:pt modelId="{996CE3DC-7C4C-406F-8727-CB03BCC6C58D}">
      <dgm:prSet/>
      <dgm:spPr/>
      <dgm:t>
        <a:bodyPr/>
        <a:lstStyle/>
        <a:p>
          <a:r>
            <a: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Increase profitability with SEG employee members in the </a:t>
          </a:r>
          <a:r>
            <a:rPr lang="en-US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onboarding</a:t>
          </a:r>
          <a:r>
            <a: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process, then overall</a:t>
          </a:r>
          <a:endParaRPr lang="en-US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6FE3304-19C9-46D7-8FF7-D1999DBA0028}" type="parTrans" cxnId="{5A929EFD-D94A-4696-ABD0-E27DCEC610EE}">
      <dgm:prSet/>
      <dgm:spPr/>
      <dgm:t>
        <a:bodyPr/>
        <a:lstStyle/>
        <a:p>
          <a:endParaRPr lang="en-US"/>
        </a:p>
      </dgm:t>
    </dgm:pt>
    <dgm:pt modelId="{90307D67-8884-4903-95AB-9462522DB190}" type="sibTrans" cxnId="{5A929EFD-D94A-4696-ABD0-E27DCEC610EE}">
      <dgm:prSet/>
      <dgm:spPr/>
      <dgm:t>
        <a:bodyPr/>
        <a:lstStyle/>
        <a:p>
          <a:endParaRPr lang="en-US"/>
        </a:p>
      </dgm:t>
    </dgm:pt>
    <dgm:pt modelId="{78D10DA7-E653-47BD-BE12-B471DA50EBF3}">
      <dgm:prSet/>
      <dgm:spPr/>
      <dgm:t>
        <a:bodyPr/>
        <a:lstStyle/>
        <a:p>
          <a:r>
            <a: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How can we anticipate member needs?</a:t>
          </a:r>
          <a:endParaRPr lang="en-US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C2FC1B8-2C52-48AE-9BD1-605528D660EA}" type="sibTrans" cxnId="{0E783661-FFF5-4E1E-A2D0-652DADEEAC9C}">
      <dgm:prSet/>
      <dgm:spPr/>
      <dgm:t>
        <a:bodyPr/>
        <a:lstStyle/>
        <a:p>
          <a:endParaRPr lang="en-US"/>
        </a:p>
      </dgm:t>
    </dgm:pt>
    <dgm:pt modelId="{759D8EA1-11A0-473D-8C67-CA124348DCD2}" type="parTrans" cxnId="{0E783661-FFF5-4E1E-A2D0-652DADEEAC9C}">
      <dgm:prSet/>
      <dgm:spPr/>
      <dgm:t>
        <a:bodyPr/>
        <a:lstStyle/>
        <a:p>
          <a:endParaRPr lang="en-US"/>
        </a:p>
      </dgm:t>
    </dgm:pt>
    <dgm:pt modelId="{8AAE4E8B-25F1-4F5C-9D79-CC03C70AA2DC}">
      <dgm:prSet/>
      <dgm:spPr/>
      <dgm:t>
        <a:bodyPr/>
        <a:lstStyle/>
        <a:p>
          <a:r>
            <a: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Encourage product usage</a:t>
          </a:r>
          <a:endParaRPr lang="en-US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FC7FEC6-81CE-41F3-8DE7-9F36DC97CEED}" type="sibTrans" cxnId="{65DC1734-D944-4428-A804-4EDBF3E3DDF5}">
      <dgm:prSet/>
      <dgm:spPr/>
      <dgm:t>
        <a:bodyPr/>
        <a:lstStyle/>
        <a:p>
          <a:endParaRPr lang="en-US"/>
        </a:p>
      </dgm:t>
    </dgm:pt>
    <dgm:pt modelId="{6AA3E4F9-6433-4F42-8595-DA8B2AA3D7CC}" type="parTrans" cxnId="{65DC1734-D944-4428-A804-4EDBF3E3DDF5}">
      <dgm:prSet/>
      <dgm:spPr/>
      <dgm:t>
        <a:bodyPr/>
        <a:lstStyle/>
        <a:p>
          <a:endParaRPr lang="en-US"/>
        </a:p>
      </dgm:t>
    </dgm:pt>
    <dgm:pt modelId="{6FC63E5F-11ED-466E-BA7A-AC47D7E64352}">
      <dgm:prSet/>
      <dgm:spPr/>
      <dgm:t>
        <a:bodyPr/>
        <a:lstStyle/>
        <a:p>
          <a:r>
            <a: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Retention</a:t>
          </a:r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9C645E-1DC2-4484-9AAA-BDA659094042}" type="parTrans" cxnId="{EAB4F83C-8F42-4D44-99A2-A7AC7C0AE72F}">
      <dgm:prSet/>
      <dgm:spPr/>
      <dgm:t>
        <a:bodyPr/>
        <a:lstStyle/>
        <a:p>
          <a:endParaRPr lang="en-US"/>
        </a:p>
      </dgm:t>
    </dgm:pt>
    <dgm:pt modelId="{D9EC6BF2-8D86-4E9F-BEA5-12E683C9D3F2}" type="sibTrans" cxnId="{EAB4F83C-8F42-4D44-99A2-A7AC7C0AE72F}">
      <dgm:prSet/>
      <dgm:spPr/>
      <dgm:t>
        <a:bodyPr/>
        <a:lstStyle/>
        <a:p>
          <a:endParaRPr lang="en-US"/>
        </a:p>
      </dgm:t>
    </dgm:pt>
    <dgm:pt modelId="{59D7FF70-02F6-493D-B484-A61C22791A1C}">
      <dgm:prSet/>
      <dgm:spPr/>
      <dgm:t>
        <a:bodyPr/>
        <a:lstStyle/>
        <a:p>
          <a:r>
            <a: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Profitability</a:t>
          </a:r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8073CE-69EB-4DD3-8E5D-BFC76EBAE516}" type="parTrans" cxnId="{1031A937-E1BE-4BE7-8E92-03FEFA0DB57C}">
      <dgm:prSet/>
      <dgm:spPr/>
      <dgm:t>
        <a:bodyPr/>
        <a:lstStyle/>
        <a:p>
          <a:endParaRPr lang="en-US"/>
        </a:p>
      </dgm:t>
    </dgm:pt>
    <dgm:pt modelId="{3C6A3D47-AEF6-4D49-93FC-DCE257F51DF8}" type="sibTrans" cxnId="{1031A937-E1BE-4BE7-8E92-03FEFA0DB57C}">
      <dgm:prSet/>
      <dgm:spPr/>
      <dgm:t>
        <a:bodyPr/>
        <a:lstStyle/>
        <a:p>
          <a:endParaRPr lang="en-US"/>
        </a:p>
      </dgm:t>
    </dgm:pt>
    <dgm:pt modelId="{CC599D73-0EB8-467E-A636-5E3CA3958BA8}">
      <dgm:prSet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Product growth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778677-FAD0-49EC-BD3E-F423F50E19AA}" type="parTrans" cxnId="{A62F6F01-FB75-4730-9828-43D9A5BD16E8}">
      <dgm:prSet/>
      <dgm:spPr/>
      <dgm:t>
        <a:bodyPr/>
        <a:lstStyle/>
        <a:p>
          <a:endParaRPr lang="en-US"/>
        </a:p>
      </dgm:t>
    </dgm:pt>
    <dgm:pt modelId="{01214B2A-51DB-467C-A24A-73F5FCAE2B93}" type="sibTrans" cxnId="{A62F6F01-FB75-4730-9828-43D9A5BD16E8}">
      <dgm:prSet/>
      <dgm:spPr/>
      <dgm:t>
        <a:bodyPr/>
        <a:lstStyle/>
        <a:p>
          <a:endParaRPr lang="en-US"/>
        </a:p>
      </dgm:t>
    </dgm:pt>
    <dgm:pt modelId="{41B203AB-D4A2-41B0-B1E3-9AC5E3BAC371}">
      <dgm:prSet/>
      <dgm:spPr/>
      <dgm:t>
        <a:bodyPr/>
        <a:lstStyle/>
        <a:p>
          <a:r>
            <a: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Member growth by SEG</a:t>
          </a:r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276AAB-55B4-492E-AC95-F6704FB7624C}" type="parTrans" cxnId="{F13B8942-1A58-4C78-A255-69E0DA285086}">
      <dgm:prSet/>
      <dgm:spPr/>
      <dgm:t>
        <a:bodyPr/>
        <a:lstStyle/>
        <a:p>
          <a:endParaRPr lang="en-US"/>
        </a:p>
      </dgm:t>
    </dgm:pt>
    <dgm:pt modelId="{378E7DDD-ED1D-4216-BBD4-05FBD6C516B8}" type="sibTrans" cxnId="{F13B8942-1A58-4C78-A255-69E0DA285086}">
      <dgm:prSet/>
      <dgm:spPr/>
      <dgm:t>
        <a:bodyPr/>
        <a:lstStyle/>
        <a:p>
          <a:endParaRPr lang="en-US"/>
        </a:p>
      </dgm:t>
    </dgm:pt>
    <dgm:pt modelId="{B71A70F1-10E5-4770-99A0-CA712009FB03}">
      <dgm:prSet/>
      <dgm:spPr/>
      <dgm:t>
        <a:bodyPr/>
        <a:lstStyle/>
        <a:p>
          <a:r>
            <a: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Keep goals achievable and flexible</a:t>
          </a:r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893B2A-AB61-42DE-926C-FCE647DBFBEC}" type="parTrans" cxnId="{9DCC335F-E258-4E04-B877-A554FF1CCCF6}">
      <dgm:prSet/>
      <dgm:spPr/>
      <dgm:t>
        <a:bodyPr/>
        <a:lstStyle/>
        <a:p>
          <a:endParaRPr lang="en-US"/>
        </a:p>
      </dgm:t>
    </dgm:pt>
    <dgm:pt modelId="{79CC7D98-B00E-4721-9F38-1FDAE5281549}" type="sibTrans" cxnId="{9DCC335F-E258-4E04-B877-A554FF1CCCF6}">
      <dgm:prSet/>
      <dgm:spPr/>
      <dgm:t>
        <a:bodyPr/>
        <a:lstStyle/>
        <a:p>
          <a:endParaRPr lang="en-US"/>
        </a:p>
      </dgm:t>
    </dgm:pt>
    <dgm:pt modelId="{EB01E6EE-EAFD-4D38-A36D-540706A9516A}">
      <dgm:prSet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Measure regularly but be willing to make adjustments as needed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8ED64C-32DB-4940-A344-A3B9FAA942FE}" type="parTrans" cxnId="{03152D9A-CB7B-481A-9A4C-6F74D56E086D}">
      <dgm:prSet/>
      <dgm:spPr/>
      <dgm:t>
        <a:bodyPr/>
        <a:lstStyle/>
        <a:p>
          <a:endParaRPr lang="en-US"/>
        </a:p>
      </dgm:t>
    </dgm:pt>
    <dgm:pt modelId="{0C8C4664-1C57-4F3F-9212-91DDEFBB6212}" type="sibTrans" cxnId="{03152D9A-CB7B-481A-9A4C-6F74D56E086D}">
      <dgm:prSet/>
      <dgm:spPr/>
      <dgm:t>
        <a:bodyPr/>
        <a:lstStyle/>
        <a:p>
          <a:endParaRPr lang="en-US"/>
        </a:p>
      </dgm:t>
    </dgm:pt>
    <dgm:pt modelId="{238EF9AB-4E7A-4938-86B6-D459E85C582A}" type="pres">
      <dgm:prSet presAssocID="{430C9F41-8A1C-4ED0-AC76-A4933C30B617}" presName="linear" presStyleCnt="0">
        <dgm:presLayoutVars>
          <dgm:dir/>
          <dgm:resizeHandles val="exact"/>
        </dgm:presLayoutVars>
      </dgm:prSet>
      <dgm:spPr/>
    </dgm:pt>
    <dgm:pt modelId="{0DCD1AE5-35BC-4A02-A0D6-323A3749EA06}" type="pres">
      <dgm:prSet presAssocID="{36F8BD4A-110C-4C25-8955-9BEA86603932}" presName="comp" presStyleCnt="0"/>
      <dgm:spPr/>
    </dgm:pt>
    <dgm:pt modelId="{D704C606-8B16-4B76-B542-5F8739618B5C}" type="pres">
      <dgm:prSet presAssocID="{36F8BD4A-110C-4C25-8955-9BEA86603932}" presName="box" presStyleLbl="node1" presStyleIdx="0" presStyleCnt="2"/>
      <dgm:spPr/>
      <dgm:t>
        <a:bodyPr/>
        <a:lstStyle/>
        <a:p>
          <a:endParaRPr lang="en-US"/>
        </a:p>
      </dgm:t>
    </dgm:pt>
    <dgm:pt modelId="{02AA6771-0098-4386-8635-DD870D231118}" type="pres">
      <dgm:prSet presAssocID="{36F8BD4A-110C-4C25-8955-9BEA86603932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BA5B0D2-545F-46A0-9960-B0FEBF59F717}" type="pres">
      <dgm:prSet presAssocID="{36F8BD4A-110C-4C25-8955-9BEA86603932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6CCC89-64FB-4866-A48C-5B8D285F6A78}" type="pres">
      <dgm:prSet presAssocID="{E74E1F27-8227-4E74-B533-C14270D34AF3}" presName="spacer" presStyleCnt="0"/>
      <dgm:spPr/>
    </dgm:pt>
    <dgm:pt modelId="{E5008983-4D1F-4F52-98F5-7ED482E46CC9}" type="pres">
      <dgm:prSet presAssocID="{0E6547CC-98D3-4948-8C90-29AC255A45EE}" presName="comp" presStyleCnt="0"/>
      <dgm:spPr/>
    </dgm:pt>
    <dgm:pt modelId="{A7D23669-BBD6-4381-817C-0FC20F030ADE}" type="pres">
      <dgm:prSet presAssocID="{0E6547CC-98D3-4948-8C90-29AC255A45EE}" presName="box" presStyleLbl="node1" presStyleIdx="1" presStyleCnt="2"/>
      <dgm:spPr/>
      <dgm:t>
        <a:bodyPr/>
        <a:lstStyle/>
        <a:p>
          <a:endParaRPr lang="en-US"/>
        </a:p>
      </dgm:t>
    </dgm:pt>
    <dgm:pt modelId="{3F9F52BA-9F74-459C-9BE1-511AB0FCE01F}" type="pres">
      <dgm:prSet presAssocID="{0E6547CC-98D3-4948-8C90-29AC255A45EE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B13C023-35EB-4ADA-95DC-C1B00F9DB042}" type="pres">
      <dgm:prSet presAssocID="{0E6547CC-98D3-4948-8C90-29AC255A45EE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10A7D0-D7AF-484A-960F-CCC1925C6C02}" type="presOf" srcId="{41B203AB-D4A2-41B0-B1E3-9AC5E3BAC371}" destId="{A7D23669-BBD6-4381-817C-0FC20F030ADE}" srcOrd="0" destOrd="4" presId="urn:microsoft.com/office/officeart/2005/8/layout/vList4"/>
    <dgm:cxn modelId="{0CBCB7FF-CC22-4869-88CE-5F2335C87200}" type="presOf" srcId="{6FC63E5F-11ED-466E-BA7A-AC47D7E64352}" destId="{A7D23669-BBD6-4381-817C-0FC20F030ADE}" srcOrd="0" destOrd="1" presId="urn:microsoft.com/office/officeart/2005/8/layout/vList4"/>
    <dgm:cxn modelId="{BCCDC879-9C89-4A36-A63F-DECB683504E9}" srcId="{430C9F41-8A1C-4ED0-AC76-A4933C30B617}" destId="{0E6547CC-98D3-4948-8C90-29AC255A45EE}" srcOrd="1" destOrd="0" parTransId="{44207039-8D5B-4739-8831-FAAF3DF19C26}" sibTransId="{836433D3-08B4-48E4-A807-C10AEA4D6342}"/>
    <dgm:cxn modelId="{03152D9A-CB7B-481A-9A4C-6F74D56E086D}" srcId="{0E6547CC-98D3-4948-8C90-29AC255A45EE}" destId="{EB01E6EE-EAFD-4D38-A36D-540706A9516A}" srcOrd="5" destOrd="0" parTransId="{528ED64C-32DB-4940-A344-A3B9FAA942FE}" sibTransId="{0C8C4664-1C57-4F3F-9212-91DDEFBB6212}"/>
    <dgm:cxn modelId="{8ACD6CF5-A3F9-4773-831D-1C0A344749BA}" type="presOf" srcId="{78D10DA7-E653-47BD-BE12-B471DA50EBF3}" destId="{2BA5B0D2-545F-46A0-9960-B0FEBF59F717}" srcOrd="1" destOrd="3" presId="urn:microsoft.com/office/officeart/2005/8/layout/vList4"/>
    <dgm:cxn modelId="{11CACE19-B140-49EA-8633-21818FF56356}" type="presOf" srcId="{996CE3DC-7C4C-406F-8727-CB03BCC6C58D}" destId="{2BA5B0D2-545F-46A0-9960-B0FEBF59F717}" srcOrd="1" destOrd="1" presId="urn:microsoft.com/office/officeart/2005/8/layout/vList4"/>
    <dgm:cxn modelId="{0C247B97-F70A-4C6B-B8B8-CCDDDE70C5C8}" type="presOf" srcId="{59D7FF70-02F6-493D-B484-A61C22791A1C}" destId="{5B13C023-35EB-4ADA-95DC-C1B00F9DB042}" srcOrd="1" destOrd="2" presId="urn:microsoft.com/office/officeart/2005/8/layout/vList4"/>
    <dgm:cxn modelId="{15167A93-1589-4A8A-94D5-F54870237889}" type="presOf" srcId="{0E6547CC-98D3-4948-8C90-29AC255A45EE}" destId="{5B13C023-35EB-4ADA-95DC-C1B00F9DB042}" srcOrd="1" destOrd="0" presId="urn:microsoft.com/office/officeart/2005/8/layout/vList4"/>
    <dgm:cxn modelId="{761C417C-70D6-4D54-81A4-464F1F2CC174}" type="presOf" srcId="{8AAE4E8B-25F1-4F5C-9D79-CC03C70AA2DC}" destId="{D704C606-8B16-4B76-B542-5F8739618B5C}" srcOrd="0" destOrd="2" presId="urn:microsoft.com/office/officeart/2005/8/layout/vList4"/>
    <dgm:cxn modelId="{D30085B8-5119-4150-B74C-094898D10133}" srcId="{430C9F41-8A1C-4ED0-AC76-A4933C30B617}" destId="{36F8BD4A-110C-4C25-8955-9BEA86603932}" srcOrd="0" destOrd="0" parTransId="{0B2CE0C8-53ED-44BC-BFD5-8EDD84600A99}" sibTransId="{E74E1F27-8227-4E74-B533-C14270D34AF3}"/>
    <dgm:cxn modelId="{B041539C-A784-42F4-AF2D-781499D19AD4}" type="presOf" srcId="{36F8BD4A-110C-4C25-8955-9BEA86603932}" destId="{D704C606-8B16-4B76-B542-5F8739618B5C}" srcOrd="0" destOrd="0" presId="urn:microsoft.com/office/officeart/2005/8/layout/vList4"/>
    <dgm:cxn modelId="{EAB4F83C-8F42-4D44-99A2-A7AC7C0AE72F}" srcId="{0E6547CC-98D3-4948-8C90-29AC255A45EE}" destId="{6FC63E5F-11ED-466E-BA7A-AC47D7E64352}" srcOrd="0" destOrd="0" parTransId="{4E9C645E-1DC2-4484-9AAA-BDA659094042}" sibTransId="{D9EC6BF2-8D86-4E9F-BEA5-12E683C9D3F2}"/>
    <dgm:cxn modelId="{1031A937-E1BE-4BE7-8E92-03FEFA0DB57C}" srcId="{0E6547CC-98D3-4948-8C90-29AC255A45EE}" destId="{59D7FF70-02F6-493D-B484-A61C22791A1C}" srcOrd="1" destOrd="0" parTransId="{4B8073CE-69EB-4DD3-8E5D-BFC76EBAE516}" sibTransId="{3C6A3D47-AEF6-4D49-93FC-DCE257F51DF8}"/>
    <dgm:cxn modelId="{F2472027-0B5D-4485-B9E9-D979BEF66EB8}" type="presOf" srcId="{6FC63E5F-11ED-466E-BA7A-AC47D7E64352}" destId="{5B13C023-35EB-4ADA-95DC-C1B00F9DB042}" srcOrd="1" destOrd="1" presId="urn:microsoft.com/office/officeart/2005/8/layout/vList4"/>
    <dgm:cxn modelId="{68AE0062-0AA3-4E70-B85A-6A96F0205E77}" type="presOf" srcId="{8AAE4E8B-25F1-4F5C-9D79-CC03C70AA2DC}" destId="{2BA5B0D2-545F-46A0-9960-B0FEBF59F717}" srcOrd="1" destOrd="2" presId="urn:microsoft.com/office/officeart/2005/8/layout/vList4"/>
    <dgm:cxn modelId="{44E76A6A-F66A-403C-BC6E-4DFF90ED8448}" type="presOf" srcId="{59D7FF70-02F6-493D-B484-A61C22791A1C}" destId="{A7D23669-BBD6-4381-817C-0FC20F030ADE}" srcOrd="0" destOrd="2" presId="urn:microsoft.com/office/officeart/2005/8/layout/vList4"/>
    <dgm:cxn modelId="{95C68339-0F1E-42B6-8442-695BA8F8432B}" type="presOf" srcId="{41B203AB-D4A2-41B0-B1E3-9AC5E3BAC371}" destId="{5B13C023-35EB-4ADA-95DC-C1B00F9DB042}" srcOrd="1" destOrd="4" presId="urn:microsoft.com/office/officeart/2005/8/layout/vList4"/>
    <dgm:cxn modelId="{DC115606-CB52-4108-9963-33E3BAE53CBF}" type="presOf" srcId="{36F8BD4A-110C-4C25-8955-9BEA86603932}" destId="{2BA5B0D2-545F-46A0-9960-B0FEBF59F717}" srcOrd="1" destOrd="0" presId="urn:microsoft.com/office/officeart/2005/8/layout/vList4"/>
    <dgm:cxn modelId="{F51F6C27-C673-44C4-817C-BDF45D0182BE}" type="presOf" srcId="{78D10DA7-E653-47BD-BE12-B471DA50EBF3}" destId="{D704C606-8B16-4B76-B542-5F8739618B5C}" srcOrd="0" destOrd="3" presId="urn:microsoft.com/office/officeart/2005/8/layout/vList4"/>
    <dgm:cxn modelId="{A62F6F01-FB75-4730-9828-43D9A5BD16E8}" srcId="{0E6547CC-98D3-4948-8C90-29AC255A45EE}" destId="{CC599D73-0EB8-467E-A636-5E3CA3958BA8}" srcOrd="2" destOrd="0" parTransId="{41778677-FAD0-49EC-BD3E-F423F50E19AA}" sibTransId="{01214B2A-51DB-467C-A24A-73F5FCAE2B93}"/>
    <dgm:cxn modelId="{CCED2219-B52E-4536-909D-DDE792CCCD7F}" type="presOf" srcId="{B71A70F1-10E5-4770-99A0-CA712009FB03}" destId="{5B13C023-35EB-4ADA-95DC-C1B00F9DB042}" srcOrd="1" destOrd="5" presId="urn:microsoft.com/office/officeart/2005/8/layout/vList4"/>
    <dgm:cxn modelId="{9DCC335F-E258-4E04-B877-A554FF1CCCF6}" srcId="{0E6547CC-98D3-4948-8C90-29AC255A45EE}" destId="{B71A70F1-10E5-4770-99A0-CA712009FB03}" srcOrd="4" destOrd="0" parTransId="{B2893B2A-AB61-42DE-926C-FCE647DBFBEC}" sibTransId="{79CC7D98-B00E-4721-9F38-1FDAE5281549}"/>
    <dgm:cxn modelId="{BB23954E-E855-4AD4-9A54-2B50BED22D20}" type="presOf" srcId="{CC599D73-0EB8-467E-A636-5E3CA3958BA8}" destId="{5B13C023-35EB-4ADA-95DC-C1B00F9DB042}" srcOrd="1" destOrd="3" presId="urn:microsoft.com/office/officeart/2005/8/layout/vList4"/>
    <dgm:cxn modelId="{8C2D35D8-812D-4D95-987F-2234686D8FEA}" type="presOf" srcId="{996CE3DC-7C4C-406F-8727-CB03BCC6C58D}" destId="{D704C606-8B16-4B76-B542-5F8739618B5C}" srcOrd="0" destOrd="1" presId="urn:microsoft.com/office/officeart/2005/8/layout/vList4"/>
    <dgm:cxn modelId="{B4137871-4E93-45CC-85AD-0806F5D6D615}" type="presOf" srcId="{B71A70F1-10E5-4770-99A0-CA712009FB03}" destId="{A7D23669-BBD6-4381-817C-0FC20F030ADE}" srcOrd="0" destOrd="5" presId="urn:microsoft.com/office/officeart/2005/8/layout/vList4"/>
    <dgm:cxn modelId="{13E6FB7D-6A47-4237-9847-A6CB0E41066B}" type="presOf" srcId="{0E6547CC-98D3-4948-8C90-29AC255A45EE}" destId="{A7D23669-BBD6-4381-817C-0FC20F030ADE}" srcOrd="0" destOrd="0" presId="urn:microsoft.com/office/officeart/2005/8/layout/vList4"/>
    <dgm:cxn modelId="{65B6DC45-BC44-48D0-9BAB-61CF4759F0B0}" type="presOf" srcId="{CC599D73-0EB8-467E-A636-5E3CA3958BA8}" destId="{A7D23669-BBD6-4381-817C-0FC20F030ADE}" srcOrd="0" destOrd="3" presId="urn:microsoft.com/office/officeart/2005/8/layout/vList4"/>
    <dgm:cxn modelId="{FE016B01-5B14-45AC-935F-AACA57F5B6D6}" type="presOf" srcId="{430C9F41-8A1C-4ED0-AC76-A4933C30B617}" destId="{238EF9AB-4E7A-4938-86B6-D459E85C582A}" srcOrd="0" destOrd="0" presId="urn:microsoft.com/office/officeart/2005/8/layout/vList4"/>
    <dgm:cxn modelId="{0E783661-FFF5-4E1E-A2D0-652DADEEAC9C}" srcId="{36F8BD4A-110C-4C25-8955-9BEA86603932}" destId="{78D10DA7-E653-47BD-BE12-B471DA50EBF3}" srcOrd="2" destOrd="0" parTransId="{759D8EA1-11A0-473D-8C67-CA124348DCD2}" sibTransId="{8C2FC1B8-2C52-48AE-9BD1-605528D660EA}"/>
    <dgm:cxn modelId="{65DC1734-D944-4428-A804-4EDBF3E3DDF5}" srcId="{36F8BD4A-110C-4C25-8955-9BEA86603932}" destId="{8AAE4E8B-25F1-4F5C-9D79-CC03C70AA2DC}" srcOrd="1" destOrd="0" parTransId="{6AA3E4F9-6433-4F42-8595-DA8B2AA3D7CC}" sibTransId="{0FC7FEC6-81CE-41F3-8DE7-9F36DC97CEED}"/>
    <dgm:cxn modelId="{BCD4F4CB-9D93-4F9E-8031-D6D8523713A0}" type="presOf" srcId="{EB01E6EE-EAFD-4D38-A36D-540706A9516A}" destId="{5B13C023-35EB-4ADA-95DC-C1B00F9DB042}" srcOrd="1" destOrd="6" presId="urn:microsoft.com/office/officeart/2005/8/layout/vList4"/>
    <dgm:cxn modelId="{5A929EFD-D94A-4696-ABD0-E27DCEC610EE}" srcId="{36F8BD4A-110C-4C25-8955-9BEA86603932}" destId="{996CE3DC-7C4C-406F-8727-CB03BCC6C58D}" srcOrd="0" destOrd="0" parTransId="{D6FE3304-19C9-46D7-8FF7-D1999DBA0028}" sibTransId="{90307D67-8884-4903-95AB-9462522DB190}"/>
    <dgm:cxn modelId="{DD3BC829-2113-4108-AB3B-1794C4215AB7}" type="presOf" srcId="{EB01E6EE-EAFD-4D38-A36D-540706A9516A}" destId="{A7D23669-BBD6-4381-817C-0FC20F030ADE}" srcOrd="0" destOrd="6" presId="urn:microsoft.com/office/officeart/2005/8/layout/vList4"/>
    <dgm:cxn modelId="{F13B8942-1A58-4C78-A255-69E0DA285086}" srcId="{0E6547CC-98D3-4948-8C90-29AC255A45EE}" destId="{41B203AB-D4A2-41B0-B1E3-9AC5E3BAC371}" srcOrd="3" destOrd="0" parTransId="{84276AAB-55B4-492E-AC95-F6704FB7624C}" sibTransId="{378E7DDD-ED1D-4216-BBD4-05FBD6C516B8}"/>
    <dgm:cxn modelId="{E6FCAB52-6DBE-4BF9-90AD-97293CCB542E}" type="presParOf" srcId="{238EF9AB-4E7A-4938-86B6-D459E85C582A}" destId="{0DCD1AE5-35BC-4A02-A0D6-323A3749EA06}" srcOrd="0" destOrd="0" presId="urn:microsoft.com/office/officeart/2005/8/layout/vList4"/>
    <dgm:cxn modelId="{300A9E14-4052-46C0-9AF9-F724BFBDCD0D}" type="presParOf" srcId="{0DCD1AE5-35BC-4A02-A0D6-323A3749EA06}" destId="{D704C606-8B16-4B76-B542-5F8739618B5C}" srcOrd="0" destOrd="0" presId="urn:microsoft.com/office/officeart/2005/8/layout/vList4"/>
    <dgm:cxn modelId="{AF7154B1-91DA-409D-89BB-7CCE609D74EB}" type="presParOf" srcId="{0DCD1AE5-35BC-4A02-A0D6-323A3749EA06}" destId="{02AA6771-0098-4386-8635-DD870D231118}" srcOrd="1" destOrd="0" presId="urn:microsoft.com/office/officeart/2005/8/layout/vList4"/>
    <dgm:cxn modelId="{4F56E570-E936-4D64-B275-423C15D504CE}" type="presParOf" srcId="{0DCD1AE5-35BC-4A02-A0D6-323A3749EA06}" destId="{2BA5B0D2-545F-46A0-9960-B0FEBF59F717}" srcOrd="2" destOrd="0" presId="urn:microsoft.com/office/officeart/2005/8/layout/vList4"/>
    <dgm:cxn modelId="{2E2DCC81-0A3B-428F-BB5F-933D0EBD3FA7}" type="presParOf" srcId="{238EF9AB-4E7A-4938-86B6-D459E85C582A}" destId="{9A6CCC89-64FB-4866-A48C-5B8D285F6A78}" srcOrd="1" destOrd="0" presId="urn:microsoft.com/office/officeart/2005/8/layout/vList4"/>
    <dgm:cxn modelId="{8BECDCA0-B305-4B34-9948-1B4F11B2C85D}" type="presParOf" srcId="{238EF9AB-4E7A-4938-86B6-D459E85C582A}" destId="{E5008983-4D1F-4F52-98F5-7ED482E46CC9}" srcOrd="2" destOrd="0" presId="urn:microsoft.com/office/officeart/2005/8/layout/vList4"/>
    <dgm:cxn modelId="{1A2F7055-7961-4C9C-9A8D-E1974D2B78A8}" type="presParOf" srcId="{E5008983-4D1F-4F52-98F5-7ED482E46CC9}" destId="{A7D23669-BBD6-4381-817C-0FC20F030ADE}" srcOrd="0" destOrd="0" presId="urn:microsoft.com/office/officeart/2005/8/layout/vList4"/>
    <dgm:cxn modelId="{DA457B34-677F-4012-85D9-4942442A5D8A}" type="presParOf" srcId="{E5008983-4D1F-4F52-98F5-7ED482E46CC9}" destId="{3F9F52BA-9F74-459C-9BE1-511AB0FCE01F}" srcOrd="1" destOrd="0" presId="urn:microsoft.com/office/officeart/2005/8/layout/vList4"/>
    <dgm:cxn modelId="{4078B4BC-10B7-480B-A73C-F08CB952B6B1}" type="presParOf" srcId="{E5008983-4D1F-4F52-98F5-7ED482E46CC9}" destId="{5B13C023-35EB-4ADA-95DC-C1B00F9DB04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25592E-8632-4D58-8A53-4E9B275D1CA8}" type="doc">
      <dgm:prSet loTypeId="urn:microsoft.com/office/officeart/2005/8/layout/target3" loCatId="list" qsTypeId="urn:microsoft.com/office/officeart/2005/8/quickstyle/3d3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783F923C-B809-4BC5-8513-4010AC50B1AA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SEGs and Key Stakeholders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1BD73D42-CC19-4CBD-BE4B-36C9B852CE41}" type="parTrans" cxnId="{401A9A96-DF97-40E9-A7CD-C989AF6D5759}">
      <dgm:prSet/>
      <dgm:spPr/>
      <dgm:t>
        <a:bodyPr/>
        <a:lstStyle/>
        <a:p>
          <a:endParaRPr lang="en-US"/>
        </a:p>
      </dgm:t>
    </dgm:pt>
    <dgm:pt modelId="{0959B79F-E4C3-4825-A116-A52B3FEB5955}" type="sibTrans" cxnId="{401A9A96-DF97-40E9-A7CD-C989AF6D5759}">
      <dgm:prSet/>
      <dgm:spPr/>
      <dgm:t>
        <a:bodyPr/>
        <a:lstStyle/>
        <a:p>
          <a:endParaRPr lang="en-US"/>
        </a:p>
      </dgm:t>
    </dgm:pt>
    <dgm:pt modelId="{28C42C3A-7FD2-4D34-A616-E010C2FD2DD8}">
      <dgm:prSet phldrT="[Text]"/>
      <dgm:spPr/>
      <dgm:t>
        <a:bodyPr/>
        <a:lstStyle/>
        <a:p>
          <a:r>
            <a:rPr lang="en-US" dirty="0" smtClean="0"/>
            <a:t>Meet with each key contact for every SEG</a:t>
          </a:r>
          <a:endParaRPr lang="en-US" dirty="0"/>
        </a:p>
      </dgm:t>
    </dgm:pt>
    <dgm:pt modelId="{85695E70-BBE9-49A1-AB65-D54C93093479}" type="parTrans" cxnId="{CC555102-A8E3-47E7-BA85-D8C41DE2D857}">
      <dgm:prSet/>
      <dgm:spPr/>
      <dgm:t>
        <a:bodyPr/>
        <a:lstStyle/>
        <a:p>
          <a:endParaRPr lang="en-US"/>
        </a:p>
      </dgm:t>
    </dgm:pt>
    <dgm:pt modelId="{55148081-8212-4409-A605-416209865DD5}" type="sibTrans" cxnId="{CC555102-A8E3-47E7-BA85-D8C41DE2D857}">
      <dgm:prSet/>
      <dgm:spPr/>
      <dgm:t>
        <a:bodyPr/>
        <a:lstStyle/>
        <a:p>
          <a:endParaRPr lang="en-US"/>
        </a:p>
      </dgm:t>
    </dgm:pt>
    <dgm:pt modelId="{E37BB3E5-357A-40F1-A851-736A39E463EA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My Superior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6D5C6CA2-20F0-4B3D-9E50-E123801D9624}" type="parTrans" cxnId="{F37C55D5-2343-4C65-B300-85D6EB402E9E}">
      <dgm:prSet/>
      <dgm:spPr/>
      <dgm:t>
        <a:bodyPr/>
        <a:lstStyle/>
        <a:p>
          <a:endParaRPr lang="en-US"/>
        </a:p>
      </dgm:t>
    </dgm:pt>
    <dgm:pt modelId="{BAB93170-740A-4620-84AF-52F603AB7625}" type="sibTrans" cxnId="{F37C55D5-2343-4C65-B300-85D6EB402E9E}">
      <dgm:prSet/>
      <dgm:spPr/>
      <dgm:t>
        <a:bodyPr/>
        <a:lstStyle/>
        <a:p>
          <a:endParaRPr lang="en-US"/>
        </a:p>
      </dgm:t>
    </dgm:pt>
    <dgm:pt modelId="{D9D80A87-BDE6-4126-9832-9B0BAE08A0F9}">
      <dgm:prSet phldrT="[Text]" custT="1"/>
      <dgm:spPr/>
      <dgm:t>
        <a:bodyPr/>
        <a:lstStyle/>
        <a:p>
          <a:r>
            <a:rPr lang="en-US" sz="1400" dirty="0" smtClean="0"/>
            <a:t>Feedback on new processes and procedures</a:t>
          </a:r>
          <a:endParaRPr lang="en-US" sz="1400" dirty="0"/>
        </a:p>
      </dgm:t>
    </dgm:pt>
    <dgm:pt modelId="{326353F9-EB6F-49A7-BF7A-E9143904B4D2}" type="parTrans" cxnId="{D07E3ED4-D567-4DA9-B18A-21BB8559BFF1}">
      <dgm:prSet/>
      <dgm:spPr/>
      <dgm:t>
        <a:bodyPr/>
        <a:lstStyle/>
        <a:p>
          <a:endParaRPr lang="en-US"/>
        </a:p>
      </dgm:t>
    </dgm:pt>
    <dgm:pt modelId="{66A89A84-2880-404C-B76F-E27B961CCFB8}" type="sibTrans" cxnId="{D07E3ED4-D567-4DA9-B18A-21BB8559BFF1}">
      <dgm:prSet/>
      <dgm:spPr/>
      <dgm:t>
        <a:bodyPr/>
        <a:lstStyle/>
        <a:p>
          <a:endParaRPr lang="en-US"/>
        </a:p>
      </dgm:t>
    </dgm:pt>
    <dgm:pt modelId="{9188A62B-103B-497B-9FBE-23D7291D00D7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Re-evaluation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AEFE325-AE50-4E85-984B-A0CC68A0DA57}" type="parTrans" cxnId="{F773446C-AC81-431F-B2FD-2192F3D7519A}">
      <dgm:prSet/>
      <dgm:spPr/>
      <dgm:t>
        <a:bodyPr/>
        <a:lstStyle/>
        <a:p>
          <a:endParaRPr lang="en-US"/>
        </a:p>
      </dgm:t>
    </dgm:pt>
    <dgm:pt modelId="{91DB076A-C184-4653-8910-9AE88116175E}" type="sibTrans" cxnId="{F773446C-AC81-431F-B2FD-2192F3D7519A}">
      <dgm:prSet/>
      <dgm:spPr/>
      <dgm:t>
        <a:bodyPr/>
        <a:lstStyle/>
        <a:p>
          <a:endParaRPr lang="en-US"/>
        </a:p>
      </dgm:t>
    </dgm:pt>
    <dgm:pt modelId="{E5213ED2-1D6A-4AA4-895F-75BAA61C5F7F}">
      <dgm:prSet phldrT="[Text]"/>
      <dgm:spPr/>
      <dgm:t>
        <a:bodyPr/>
        <a:lstStyle/>
        <a:p>
          <a:r>
            <a:rPr lang="en-US" dirty="0" smtClean="0"/>
            <a:t>Business Development processes and procedures </a:t>
          </a:r>
          <a:endParaRPr lang="en-US" dirty="0"/>
        </a:p>
      </dgm:t>
    </dgm:pt>
    <dgm:pt modelId="{296CFBB7-5732-499A-B536-3D8AF54AC1B6}" type="parTrans" cxnId="{2741901A-60FB-42B8-A469-6BB18BCD7F3F}">
      <dgm:prSet/>
      <dgm:spPr/>
      <dgm:t>
        <a:bodyPr/>
        <a:lstStyle/>
        <a:p>
          <a:endParaRPr lang="en-US"/>
        </a:p>
      </dgm:t>
    </dgm:pt>
    <dgm:pt modelId="{8E13E4BE-7E5B-44C2-A8BD-055C759CDC21}" type="sibTrans" cxnId="{2741901A-60FB-42B8-A469-6BB18BCD7F3F}">
      <dgm:prSet/>
      <dgm:spPr/>
      <dgm:t>
        <a:bodyPr/>
        <a:lstStyle/>
        <a:p>
          <a:endParaRPr lang="en-US"/>
        </a:p>
      </dgm:t>
    </dgm:pt>
    <dgm:pt modelId="{2D0A6C17-469F-4C67-9434-DC9050D606AD}">
      <dgm:prSet/>
      <dgm:spPr/>
      <dgm:t>
        <a:bodyPr/>
        <a:lstStyle/>
        <a:p>
          <a:r>
            <a:rPr lang="en-US" dirty="0" smtClean="0"/>
            <a:t>Determine how we can strengthen and nurture our relationship with them</a:t>
          </a:r>
          <a:endParaRPr lang="en-US" dirty="0"/>
        </a:p>
      </dgm:t>
    </dgm:pt>
    <dgm:pt modelId="{5DA236B9-00A5-4267-9D43-AB8F5C124EF5}" type="parTrans" cxnId="{6486DB56-48A1-4D32-951F-6AEB70878DA1}">
      <dgm:prSet/>
      <dgm:spPr/>
      <dgm:t>
        <a:bodyPr/>
        <a:lstStyle/>
        <a:p>
          <a:endParaRPr lang="en-US"/>
        </a:p>
      </dgm:t>
    </dgm:pt>
    <dgm:pt modelId="{AC6AE76C-69CB-4A57-A504-05A3D10BE096}" type="sibTrans" cxnId="{6486DB56-48A1-4D32-951F-6AEB70878DA1}">
      <dgm:prSet/>
      <dgm:spPr/>
      <dgm:t>
        <a:bodyPr/>
        <a:lstStyle/>
        <a:p>
          <a:endParaRPr lang="en-US"/>
        </a:p>
      </dgm:t>
    </dgm:pt>
    <dgm:pt modelId="{F7AF0735-F38F-4393-A9AD-5CB4DAE0694C}">
      <dgm:prSet/>
      <dgm:spPr/>
      <dgm:t>
        <a:bodyPr/>
        <a:lstStyle/>
        <a:p>
          <a:r>
            <a:rPr lang="en-US" dirty="0" smtClean="0"/>
            <a:t>Assess how thoroughly we are reaching their employees</a:t>
          </a:r>
          <a:endParaRPr lang="en-US" dirty="0"/>
        </a:p>
      </dgm:t>
    </dgm:pt>
    <dgm:pt modelId="{6FF316D8-E483-4EE0-ABA6-EE4F44D8E96A}" type="parTrans" cxnId="{A06020A3-C3F0-4A19-9555-0D550C01851C}">
      <dgm:prSet/>
      <dgm:spPr/>
      <dgm:t>
        <a:bodyPr/>
        <a:lstStyle/>
        <a:p>
          <a:endParaRPr lang="en-US"/>
        </a:p>
      </dgm:t>
    </dgm:pt>
    <dgm:pt modelId="{147B42BB-39C1-4B4B-8E4F-651586754352}" type="sibTrans" cxnId="{A06020A3-C3F0-4A19-9555-0D550C01851C}">
      <dgm:prSet/>
      <dgm:spPr/>
      <dgm:t>
        <a:bodyPr/>
        <a:lstStyle/>
        <a:p>
          <a:endParaRPr lang="en-US"/>
        </a:p>
      </dgm:t>
    </dgm:pt>
    <dgm:pt modelId="{1714AC51-D393-4BFD-BE1D-E1CFCBA39648}">
      <dgm:prSet custT="1"/>
      <dgm:spPr/>
      <dgm:t>
        <a:bodyPr/>
        <a:lstStyle/>
        <a:p>
          <a:r>
            <a:rPr lang="en-US" sz="1400" dirty="0" smtClean="0"/>
            <a:t>Implementation of new strategies</a:t>
          </a:r>
          <a:endParaRPr lang="en-US" sz="1400" dirty="0"/>
        </a:p>
      </dgm:t>
    </dgm:pt>
    <dgm:pt modelId="{DEE1648E-7B4E-4CD6-8238-C50612878A41}" type="parTrans" cxnId="{A0DA795A-9872-4201-A736-6FEC77D97413}">
      <dgm:prSet/>
      <dgm:spPr/>
      <dgm:t>
        <a:bodyPr/>
        <a:lstStyle/>
        <a:p>
          <a:endParaRPr lang="en-US"/>
        </a:p>
      </dgm:t>
    </dgm:pt>
    <dgm:pt modelId="{6CFA3FB2-E95B-44AF-BA02-B13DDEA98B18}" type="sibTrans" cxnId="{A0DA795A-9872-4201-A736-6FEC77D97413}">
      <dgm:prSet/>
      <dgm:spPr/>
      <dgm:t>
        <a:bodyPr/>
        <a:lstStyle/>
        <a:p>
          <a:endParaRPr lang="en-US"/>
        </a:p>
      </dgm:t>
    </dgm:pt>
    <dgm:pt modelId="{C283BF99-1C0F-45F2-BE60-04B22DDCD1B4}">
      <dgm:prSet/>
      <dgm:spPr/>
      <dgm:t>
        <a:bodyPr/>
        <a:lstStyle/>
        <a:p>
          <a:r>
            <a:rPr lang="en-US" dirty="0" smtClean="0"/>
            <a:t>Consultants </a:t>
          </a:r>
          <a:endParaRPr lang="en-US" dirty="0"/>
        </a:p>
      </dgm:t>
    </dgm:pt>
    <dgm:pt modelId="{9125F2F4-3939-4FC8-8A5C-99AAC50F505F}" type="parTrans" cxnId="{02DC8762-D7DE-4EE4-A271-53709A6B5BDA}">
      <dgm:prSet/>
      <dgm:spPr/>
      <dgm:t>
        <a:bodyPr/>
        <a:lstStyle/>
        <a:p>
          <a:endParaRPr lang="en-US"/>
        </a:p>
      </dgm:t>
    </dgm:pt>
    <dgm:pt modelId="{272836FC-2B77-4FAE-AB82-9FC280DA707A}" type="sibTrans" cxnId="{02DC8762-D7DE-4EE4-A271-53709A6B5BDA}">
      <dgm:prSet/>
      <dgm:spPr/>
      <dgm:t>
        <a:bodyPr/>
        <a:lstStyle/>
        <a:p>
          <a:endParaRPr lang="en-US"/>
        </a:p>
      </dgm:t>
    </dgm:pt>
    <dgm:pt modelId="{9072CAC2-703A-4495-9CD1-54AA460704C3}">
      <dgm:prSet/>
      <dgm:spPr/>
      <dgm:t>
        <a:bodyPr/>
        <a:lstStyle/>
        <a:p>
          <a:r>
            <a:rPr lang="en-US" dirty="0" smtClean="0"/>
            <a:t>Goals and Objectives </a:t>
          </a:r>
          <a:endParaRPr lang="en-US" dirty="0"/>
        </a:p>
      </dgm:t>
    </dgm:pt>
    <dgm:pt modelId="{B6165587-79BA-497A-B329-D74818EE3C39}" type="parTrans" cxnId="{F2C6ED45-E013-43C6-AFF7-8A25CDE7109D}">
      <dgm:prSet/>
      <dgm:spPr/>
      <dgm:t>
        <a:bodyPr/>
        <a:lstStyle/>
        <a:p>
          <a:endParaRPr lang="en-US"/>
        </a:p>
      </dgm:t>
    </dgm:pt>
    <dgm:pt modelId="{9F508F7C-F32F-47B4-8F3A-4AE63EE8EF62}" type="sibTrans" cxnId="{F2C6ED45-E013-43C6-AFF7-8A25CDE7109D}">
      <dgm:prSet/>
      <dgm:spPr/>
      <dgm:t>
        <a:bodyPr/>
        <a:lstStyle/>
        <a:p>
          <a:endParaRPr lang="en-US"/>
        </a:p>
      </dgm:t>
    </dgm:pt>
    <dgm:pt modelId="{210512B4-EA1F-4F7E-B579-AA958E8D69E6}">
      <dgm:prSet/>
      <dgm:spPr/>
      <dgm:t>
        <a:bodyPr/>
        <a:lstStyle/>
        <a:p>
          <a:r>
            <a:rPr lang="en-US" dirty="0" smtClean="0"/>
            <a:t>2020 Strategic Planning </a:t>
          </a:r>
          <a:endParaRPr lang="en-US" dirty="0"/>
        </a:p>
      </dgm:t>
    </dgm:pt>
    <dgm:pt modelId="{8CCF7019-D0C4-4F51-B1A5-5ABDB060B238}" type="parTrans" cxnId="{29980D0E-C85A-4938-A151-797935CCC903}">
      <dgm:prSet/>
      <dgm:spPr/>
      <dgm:t>
        <a:bodyPr/>
        <a:lstStyle/>
        <a:p>
          <a:endParaRPr lang="en-US"/>
        </a:p>
      </dgm:t>
    </dgm:pt>
    <dgm:pt modelId="{43951EB1-72A8-4AB6-B01E-F12CC650DCEF}" type="sibTrans" cxnId="{29980D0E-C85A-4938-A151-797935CCC903}">
      <dgm:prSet/>
      <dgm:spPr/>
      <dgm:t>
        <a:bodyPr/>
        <a:lstStyle/>
        <a:p>
          <a:endParaRPr lang="en-US"/>
        </a:p>
      </dgm:t>
    </dgm:pt>
    <dgm:pt modelId="{1F611348-7C18-4898-AD78-91832BFE60E1}" type="pres">
      <dgm:prSet presAssocID="{A025592E-8632-4D58-8A53-4E9B275D1CA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D8E66BF-9FA0-4522-897E-1BAA3452D2C1}" type="pres">
      <dgm:prSet presAssocID="{783F923C-B809-4BC5-8513-4010AC50B1AA}" presName="circle1" presStyleLbl="node1" presStyleIdx="0" presStyleCnt="3"/>
      <dgm:spPr/>
    </dgm:pt>
    <dgm:pt modelId="{676D6DF4-1719-4C95-A032-0E6AABC9A441}" type="pres">
      <dgm:prSet presAssocID="{783F923C-B809-4BC5-8513-4010AC50B1AA}" presName="space" presStyleCnt="0"/>
      <dgm:spPr/>
    </dgm:pt>
    <dgm:pt modelId="{2B407579-A099-46FE-BB40-5603F28D95A8}" type="pres">
      <dgm:prSet presAssocID="{783F923C-B809-4BC5-8513-4010AC50B1AA}" presName="rect1" presStyleLbl="alignAcc1" presStyleIdx="0" presStyleCnt="3"/>
      <dgm:spPr/>
      <dgm:t>
        <a:bodyPr/>
        <a:lstStyle/>
        <a:p>
          <a:endParaRPr lang="en-US"/>
        </a:p>
      </dgm:t>
    </dgm:pt>
    <dgm:pt modelId="{35C0D85B-E5FC-4CFE-A283-5D1AD04F4BA8}" type="pres">
      <dgm:prSet presAssocID="{E37BB3E5-357A-40F1-A851-736A39E463EA}" presName="vertSpace2" presStyleLbl="node1" presStyleIdx="0" presStyleCnt="3"/>
      <dgm:spPr/>
    </dgm:pt>
    <dgm:pt modelId="{CAB0C3CE-4262-4101-8F6F-147552790C6F}" type="pres">
      <dgm:prSet presAssocID="{E37BB3E5-357A-40F1-A851-736A39E463EA}" presName="circle2" presStyleLbl="node1" presStyleIdx="1" presStyleCnt="3"/>
      <dgm:spPr/>
    </dgm:pt>
    <dgm:pt modelId="{471F8766-FDE1-4AC9-8E5E-1105778992E6}" type="pres">
      <dgm:prSet presAssocID="{E37BB3E5-357A-40F1-A851-736A39E463EA}" presName="rect2" presStyleLbl="alignAcc1" presStyleIdx="1" presStyleCnt="3"/>
      <dgm:spPr/>
      <dgm:t>
        <a:bodyPr/>
        <a:lstStyle/>
        <a:p>
          <a:endParaRPr lang="en-US"/>
        </a:p>
      </dgm:t>
    </dgm:pt>
    <dgm:pt modelId="{085973D4-52E0-41AD-8642-A5E738A21EA8}" type="pres">
      <dgm:prSet presAssocID="{9188A62B-103B-497B-9FBE-23D7291D00D7}" presName="vertSpace3" presStyleLbl="node1" presStyleIdx="1" presStyleCnt="3"/>
      <dgm:spPr/>
    </dgm:pt>
    <dgm:pt modelId="{6B6BD7B1-852B-4E7F-A9B4-26C706645727}" type="pres">
      <dgm:prSet presAssocID="{9188A62B-103B-497B-9FBE-23D7291D00D7}" presName="circle3" presStyleLbl="node1" presStyleIdx="2" presStyleCnt="3"/>
      <dgm:spPr>
        <a:solidFill>
          <a:schemeClr val="accent2">
            <a:lumMod val="20000"/>
            <a:lumOff val="80000"/>
          </a:schemeClr>
        </a:solidFill>
      </dgm:spPr>
    </dgm:pt>
    <dgm:pt modelId="{9D267FE9-3DE9-46CD-AB76-90CCB8BDD6D7}" type="pres">
      <dgm:prSet presAssocID="{9188A62B-103B-497B-9FBE-23D7291D00D7}" presName="rect3" presStyleLbl="alignAcc1" presStyleIdx="2" presStyleCnt="3"/>
      <dgm:spPr/>
      <dgm:t>
        <a:bodyPr/>
        <a:lstStyle/>
        <a:p>
          <a:endParaRPr lang="en-US"/>
        </a:p>
      </dgm:t>
    </dgm:pt>
    <dgm:pt modelId="{EE43BCAE-56D3-455C-88CD-0CAAB4D6E28F}" type="pres">
      <dgm:prSet presAssocID="{783F923C-B809-4BC5-8513-4010AC50B1AA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AFA0D-5030-4595-A348-FAD8A66D7DDA}" type="pres">
      <dgm:prSet presAssocID="{783F923C-B809-4BC5-8513-4010AC50B1AA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3A1C1-4246-4388-9D96-710B55E5EC68}" type="pres">
      <dgm:prSet presAssocID="{E37BB3E5-357A-40F1-A851-736A39E463EA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66125-6BEB-4F7F-9BD8-CF5369E732A4}" type="pres">
      <dgm:prSet presAssocID="{E37BB3E5-357A-40F1-A851-736A39E463EA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A39CE0-71ED-4694-B8C5-4B235BFFF0F5}" type="pres">
      <dgm:prSet presAssocID="{9188A62B-103B-497B-9FBE-23D7291D00D7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51F3D-9CD3-4A8A-8F73-BC27AB261434}" type="pres">
      <dgm:prSet presAssocID="{9188A62B-103B-497B-9FBE-23D7291D00D7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C6ED45-E013-43C6-AFF7-8A25CDE7109D}" srcId="{9188A62B-103B-497B-9FBE-23D7291D00D7}" destId="{9072CAC2-703A-4495-9CD1-54AA460704C3}" srcOrd="2" destOrd="0" parTransId="{B6165587-79BA-497A-B329-D74818EE3C39}" sibTransId="{9F508F7C-F32F-47B4-8F3A-4AE63EE8EF62}"/>
    <dgm:cxn modelId="{6345EF98-DD87-4628-97D7-1DD91CFCE727}" type="presOf" srcId="{9072CAC2-703A-4495-9CD1-54AA460704C3}" destId="{E8B51F3D-9CD3-4A8A-8F73-BC27AB261434}" srcOrd="0" destOrd="2" presId="urn:microsoft.com/office/officeart/2005/8/layout/target3"/>
    <dgm:cxn modelId="{A60F8ACB-1ADF-47B0-B14D-E438C2489CE2}" type="presOf" srcId="{783F923C-B809-4BC5-8513-4010AC50B1AA}" destId="{2B407579-A099-46FE-BB40-5603F28D95A8}" srcOrd="0" destOrd="0" presId="urn:microsoft.com/office/officeart/2005/8/layout/target3"/>
    <dgm:cxn modelId="{1AD3F2AE-CAEC-489B-8F96-BA6183F2A11C}" type="presOf" srcId="{2D0A6C17-469F-4C67-9434-DC9050D606AD}" destId="{F95AFA0D-5030-4595-A348-FAD8A66D7DDA}" srcOrd="0" destOrd="1" presId="urn:microsoft.com/office/officeart/2005/8/layout/target3"/>
    <dgm:cxn modelId="{D07E3ED4-D567-4DA9-B18A-21BB8559BFF1}" srcId="{E37BB3E5-357A-40F1-A851-736A39E463EA}" destId="{D9D80A87-BDE6-4126-9832-9B0BAE08A0F9}" srcOrd="0" destOrd="0" parTransId="{326353F9-EB6F-49A7-BF7A-E9143904B4D2}" sibTransId="{66A89A84-2880-404C-B76F-E27B961CCFB8}"/>
    <dgm:cxn modelId="{6413390B-C234-4B0A-8328-340EE3DD01DC}" type="presOf" srcId="{210512B4-EA1F-4F7E-B579-AA958E8D69E6}" destId="{E8B51F3D-9CD3-4A8A-8F73-BC27AB261434}" srcOrd="0" destOrd="3" presId="urn:microsoft.com/office/officeart/2005/8/layout/target3"/>
    <dgm:cxn modelId="{401A9A96-DF97-40E9-A7CD-C989AF6D5759}" srcId="{A025592E-8632-4D58-8A53-4E9B275D1CA8}" destId="{783F923C-B809-4BC5-8513-4010AC50B1AA}" srcOrd="0" destOrd="0" parTransId="{1BD73D42-CC19-4CBD-BE4B-36C9B852CE41}" sibTransId="{0959B79F-E4C3-4825-A116-A52B3FEB5955}"/>
    <dgm:cxn modelId="{CC555102-A8E3-47E7-BA85-D8C41DE2D857}" srcId="{783F923C-B809-4BC5-8513-4010AC50B1AA}" destId="{28C42C3A-7FD2-4D34-A616-E010C2FD2DD8}" srcOrd="0" destOrd="0" parTransId="{85695E70-BBE9-49A1-AB65-D54C93093479}" sibTransId="{55148081-8212-4409-A605-416209865DD5}"/>
    <dgm:cxn modelId="{E65465C2-E919-4E6E-A76C-BA6E245F570A}" type="presOf" srcId="{E37BB3E5-357A-40F1-A851-736A39E463EA}" destId="{8BC3A1C1-4246-4388-9D96-710B55E5EC68}" srcOrd="1" destOrd="0" presId="urn:microsoft.com/office/officeart/2005/8/layout/target3"/>
    <dgm:cxn modelId="{0C22665D-9440-486D-A0A4-CA5F333B9E99}" type="presOf" srcId="{9188A62B-103B-497B-9FBE-23D7291D00D7}" destId="{9D267FE9-3DE9-46CD-AB76-90CCB8BDD6D7}" srcOrd="0" destOrd="0" presId="urn:microsoft.com/office/officeart/2005/8/layout/target3"/>
    <dgm:cxn modelId="{C98EE531-0355-426E-B022-00800C800FB7}" type="presOf" srcId="{E5213ED2-1D6A-4AA4-895F-75BAA61C5F7F}" destId="{E8B51F3D-9CD3-4A8A-8F73-BC27AB261434}" srcOrd="0" destOrd="0" presId="urn:microsoft.com/office/officeart/2005/8/layout/target3"/>
    <dgm:cxn modelId="{C75897FC-8CAC-4082-B8F9-B0E8D5040280}" type="presOf" srcId="{A025592E-8632-4D58-8A53-4E9B275D1CA8}" destId="{1F611348-7C18-4898-AD78-91832BFE60E1}" srcOrd="0" destOrd="0" presId="urn:microsoft.com/office/officeart/2005/8/layout/target3"/>
    <dgm:cxn modelId="{29980D0E-C85A-4938-A151-797935CCC903}" srcId="{9188A62B-103B-497B-9FBE-23D7291D00D7}" destId="{210512B4-EA1F-4F7E-B579-AA958E8D69E6}" srcOrd="3" destOrd="0" parTransId="{8CCF7019-D0C4-4F51-B1A5-5ABDB060B238}" sibTransId="{43951EB1-72A8-4AB6-B01E-F12CC650DCEF}"/>
    <dgm:cxn modelId="{1E45C0E0-5308-49E5-97DA-88B4289E6270}" type="presOf" srcId="{E37BB3E5-357A-40F1-A851-736A39E463EA}" destId="{471F8766-FDE1-4AC9-8E5E-1105778992E6}" srcOrd="0" destOrd="0" presId="urn:microsoft.com/office/officeart/2005/8/layout/target3"/>
    <dgm:cxn modelId="{1872CE13-47E0-4191-82F3-1A43F991E709}" type="presOf" srcId="{783F923C-B809-4BC5-8513-4010AC50B1AA}" destId="{EE43BCAE-56D3-455C-88CD-0CAAB4D6E28F}" srcOrd="1" destOrd="0" presId="urn:microsoft.com/office/officeart/2005/8/layout/target3"/>
    <dgm:cxn modelId="{A0DA795A-9872-4201-A736-6FEC77D97413}" srcId="{E37BB3E5-357A-40F1-A851-736A39E463EA}" destId="{1714AC51-D393-4BFD-BE1D-E1CFCBA39648}" srcOrd="1" destOrd="0" parTransId="{DEE1648E-7B4E-4CD6-8238-C50612878A41}" sibTransId="{6CFA3FB2-E95B-44AF-BA02-B13DDEA98B18}"/>
    <dgm:cxn modelId="{AB5E713E-0DAC-49E3-875D-B858B58BF8AC}" type="presOf" srcId="{F7AF0735-F38F-4393-A9AD-5CB4DAE0694C}" destId="{F95AFA0D-5030-4595-A348-FAD8A66D7DDA}" srcOrd="0" destOrd="2" presId="urn:microsoft.com/office/officeart/2005/8/layout/target3"/>
    <dgm:cxn modelId="{A06020A3-C3F0-4A19-9555-0D550C01851C}" srcId="{783F923C-B809-4BC5-8513-4010AC50B1AA}" destId="{F7AF0735-F38F-4393-A9AD-5CB4DAE0694C}" srcOrd="2" destOrd="0" parTransId="{6FF316D8-E483-4EE0-ABA6-EE4F44D8E96A}" sibTransId="{147B42BB-39C1-4B4B-8E4F-651586754352}"/>
    <dgm:cxn modelId="{23E75689-DEDF-4891-838E-2A9E48E13E2D}" type="presOf" srcId="{1714AC51-D393-4BFD-BE1D-E1CFCBA39648}" destId="{49166125-6BEB-4F7F-9BD8-CF5369E732A4}" srcOrd="0" destOrd="1" presId="urn:microsoft.com/office/officeart/2005/8/layout/target3"/>
    <dgm:cxn modelId="{02DC8762-D7DE-4EE4-A271-53709A6B5BDA}" srcId="{9188A62B-103B-497B-9FBE-23D7291D00D7}" destId="{C283BF99-1C0F-45F2-BE60-04B22DDCD1B4}" srcOrd="1" destOrd="0" parTransId="{9125F2F4-3939-4FC8-8A5C-99AAC50F505F}" sibTransId="{272836FC-2B77-4FAE-AB82-9FC280DA707A}"/>
    <dgm:cxn modelId="{B560623E-511D-4974-AF91-71EE508375FE}" type="presOf" srcId="{C283BF99-1C0F-45F2-BE60-04B22DDCD1B4}" destId="{E8B51F3D-9CD3-4A8A-8F73-BC27AB261434}" srcOrd="0" destOrd="1" presId="urn:microsoft.com/office/officeart/2005/8/layout/target3"/>
    <dgm:cxn modelId="{F37C55D5-2343-4C65-B300-85D6EB402E9E}" srcId="{A025592E-8632-4D58-8A53-4E9B275D1CA8}" destId="{E37BB3E5-357A-40F1-A851-736A39E463EA}" srcOrd="1" destOrd="0" parTransId="{6D5C6CA2-20F0-4B3D-9E50-E123801D9624}" sibTransId="{BAB93170-740A-4620-84AF-52F603AB7625}"/>
    <dgm:cxn modelId="{6486DB56-48A1-4D32-951F-6AEB70878DA1}" srcId="{783F923C-B809-4BC5-8513-4010AC50B1AA}" destId="{2D0A6C17-469F-4C67-9434-DC9050D606AD}" srcOrd="1" destOrd="0" parTransId="{5DA236B9-00A5-4267-9D43-AB8F5C124EF5}" sibTransId="{AC6AE76C-69CB-4A57-A504-05A3D10BE096}"/>
    <dgm:cxn modelId="{00F95E76-B680-4B5F-B47E-EC658EA7B936}" type="presOf" srcId="{28C42C3A-7FD2-4D34-A616-E010C2FD2DD8}" destId="{F95AFA0D-5030-4595-A348-FAD8A66D7DDA}" srcOrd="0" destOrd="0" presId="urn:microsoft.com/office/officeart/2005/8/layout/target3"/>
    <dgm:cxn modelId="{F773446C-AC81-431F-B2FD-2192F3D7519A}" srcId="{A025592E-8632-4D58-8A53-4E9B275D1CA8}" destId="{9188A62B-103B-497B-9FBE-23D7291D00D7}" srcOrd="2" destOrd="0" parTransId="{3AEFE325-AE50-4E85-984B-A0CC68A0DA57}" sibTransId="{91DB076A-C184-4653-8910-9AE88116175E}"/>
    <dgm:cxn modelId="{98C0A0E7-95F7-4385-BDFD-6D26058AAF13}" type="presOf" srcId="{9188A62B-103B-497B-9FBE-23D7291D00D7}" destId="{D6A39CE0-71ED-4694-B8C5-4B235BFFF0F5}" srcOrd="1" destOrd="0" presId="urn:microsoft.com/office/officeart/2005/8/layout/target3"/>
    <dgm:cxn modelId="{4478A637-1697-4611-A2D3-4C1C477F7F40}" type="presOf" srcId="{D9D80A87-BDE6-4126-9832-9B0BAE08A0F9}" destId="{49166125-6BEB-4F7F-9BD8-CF5369E732A4}" srcOrd="0" destOrd="0" presId="urn:microsoft.com/office/officeart/2005/8/layout/target3"/>
    <dgm:cxn modelId="{2741901A-60FB-42B8-A469-6BB18BCD7F3F}" srcId="{9188A62B-103B-497B-9FBE-23D7291D00D7}" destId="{E5213ED2-1D6A-4AA4-895F-75BAA61C5F7F}" srcOrd="0" destOrd="0" parTransId="{296CFBB7-5732-499A-B536-3D8AF54AC1B6}" sibTransId="{8E13E4BE-7E5B-44C2-A8BD-055C759CDC21}"/>
    <dgm:cxn modelId="{4FF0FC2E-1C1B-47B3-939C-3980C45D10BB}" type="presParOf" srcId="{1F611348-7C18-4898-AD78-91832BFE60E1}" destId="{7D8E66BF-9FA0-4522-897E-1BAA3452D2C1}" srcOrd="0" destOrd="0" presId="urn:microsoft.com/office/officeart/2005/8/layout/target3"/>
    <dgm:cxn modelId="{DB7180BF-FA19-4738-A2A2-008A7A772D80}" type="presParOf" srcId="{1F611348-7C18-4898-AD78-91832BFE60E1}" destId="{676D6DF4-1719-4C95-A032-0E6AABC9A441}" srcOrd="1" destOrd="0" presId="urn:microsoft.com/office/officeart/2005/8/layout/target3"/>
    <dgm:cxn modelId="{13E9D102-389E-411F-AFDF-989DDFC49044}" type="presParOf" srcId="{1F611348-7C18-4898-AD78-91832BFE60E1}" destId="{2B407579-A099-46FE-BB40-5603F28D95A8}" srcOrd="2" destOrd="0" presId="urn:microsoft.com/office/officeart/2005/8/layout/target3"/>
    <dgm:cxn modelId="{FFD46FD5-43B8-46D6-9EC2-355DC9604A5D}" type="presParOf" srcId="{1F611348-7C18-4898-AD78-91832BFE60E1}" destId="{35C0D85B-E5FC-4CFE-A283-5D1AD04F4BA8}" srcOrd="3" destOrd="0" presId="urn:microsoft.com/office/officeart/2005/8/layout/target3"/>
    <dgm:cxn modelId="{36A08375-7DD4-4818-8122-236A95AFD22D}" type="presParOf" srcId="{1F611348-7C18-4898-AD78-91832BFE60E1}" destId="{CAB0C3CE-4262-4101-8F6F-147552790C6F}" srcOrd="4" destOrd="0" presId="urn:microsoft.com/office/officeart/2005/8/layout/target3"/>
    <dgm:cxn modelId="{350ABAF0-EB97-42FA-81DC-83C0774EDA72}" type="presParOf" srcId="{1F611348-7C18-4898-AD78-91832BFE60E1}" destId="{471F8766-FDE1-4AC9-8E5E-1105778992E6}" srcOrd="5" destOrd="0" presId="urn:microsoft.com/office/officeart/2005/8/layout/target3"/>
    <dgm:cxn modelId="{CCF2DF54-CDB8-4913-BC27-AA16EEE2A41F}" type="presParOf" srcId="{1F611348-7C18-4898-AD78-91832BFE60E1}" destId="{085973D4-52E0-41AD-8642-A5E738A21EA8}" srcOrd="6" destOrd="0" presId="urn:microsoft.com/office/officeart/2005/8/layout/target3"/>
    <dgm:cxn modelId="{C646D0AF-BDC7-40DB-A594-2CE5979B6A49}" type="presParOf" srcId="{1F611348-7C18-4898-AD78-91832BFE60E1}" destId="{6B6BD7B1-852B-4E7F-A9B4-26C706645727}" srcOrd="7" destOrd="0" presId="urn:microsoft.com/office/officeart/2005/8/layout/target3"/>
    <dgm:cxn modelId="{7E651B5C-CA0E-4AA0-AFCC-61636C5D828B}" type="presParOf" srcId="{1F611348-7C18-4898-AD78-91832BFE60E1}" destId="{9D267FE9-3DE9-46CD-AB76-90CCB8BDD6D7}" srcOrd="8" destOrd="0" presId="urn:microsoft.com/office/officeart/2005/8/layout/target3"/>
    <dgm:cxn modelId="{C0DC06AC-6611-4882-BAA2-E7E1F735634A}" type="presParOf" srcId="{1F611348-7C18-4898-AD78-91832BFE60E1}" destId="{EE43BCAE-56D3-455C-88CD-0CAAB4D6E28F}" srcOrd="9" destOrd="0" presId="urn:microsoft.com/office/officeart/2005/8/layout/target3"/>
    <dgm:cxn modelId="{775DB479-01C1-4325-95C6-B71258DDE267}" type="presParOf" srcId="{1F611348-7C18-4898-AD78-91832BFE60E1}" destId="{F95AFA0D-5030-4595-A348-FAD8A66D7DDA}" srcOrd="10" destOrd="0" presId="urn:microsoft.com/office/officeart/2005/8/layout/target3"/>
    <dgm:cxn modelId="{068E2BDF-8850-47BF-8EE5-C49C6586A30D}" type="presParOf" srcId="{1F611348-7C18-4898-AD78-91832BFE60E1}" destId="{8BC3A1C1-4246-4388-9D96-710B55E5EC68}" srcOrd="11" destOrd="0" presId="urn:microsoft.com/office/officeart/2005/8/layout/target3"/>
    <dgm:cxn modelId="{94E260FD-152D-4682-A935-4ADF3D90DEEB}" type="presParOf" srcId="{1F611348-7C18-4898-AD78-91832BFE60E1}" destId="{49166125-6BEB-4F7F-9BD8-CF5369E732A4}" srcOrd="12" destOrd="0" presId="urn:microsoft.com/office/officeart/2005/8/layout/target3"/>
    <dgm:cxn modelId="{DF3D6AB2-AE22-4BF9-B81E-791D8E89FF28}" type="presParOf" srcId="{1F611348-7C18-4898-AD78-91832BFE60E1}" destId="{D6A39CE0-71ED-4694-B8C5-4B235BFFF0F5}" srcOrd="13" destOrd="0" presId="urn:microsoft.com/office/officeart/2005/8/layout/target3"/>
    <dgm:cxn modelId="{3FFB01BD-8CB6-434C-B94D-53EFD5CD076C}" type="presParOf" srcId="{1F611348-7C18-4898-AD78-91832BFE60E1}" destId="{E8B51F3D-9CD3-4A8A-8F73-BC27AB261434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E0046B-F7EE-4428-9ABE-81DE0DF4BFEB}">
      <dsp:nvSpPr>
        <dsp:cNvPr id="0" name=""/>
        <dsp:cNvSpPr/>
      </dsp:nvSpPr>
      <dsp:spPr>
        <a:xfrm>
          <a:off x="1727" y="0"/>
          <a:ext cx="2688282" cy="43243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shade val="5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1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SEG Partnerships</a:t>
          </a:r>
          <a:endParaRPr lang="en-US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HR executives</a:t>
          </a:r>
          <a:endParaRPr lang="en-US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Employee </a:t>
          </a:r>
          <a:r>
            <a:rPr lang="en-US" sz="10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onboarding</a:t>
          </a:r>
          <a:r>
            <a:rPr lang="en-US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endParaRPr lang="en-US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Checking account, </a:t>
          </a:r>
          <a:r>
            <a:rPr lang="en-US" sz="10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preapprove</a:t>
          </a:r>
          <a:r>
            <a:rPr lang="en-US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Visa and auto loan</a:t>
          </a:r>
          <a:endParaRPr lang="en-US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Relocation team and real estate department for mortgages</a:t>
          </a:r>
          <a:endParaRPr lang="en-US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727" y="1729740"/>
        <a:ext cx="2688282" cy="1729740"/>
      </dsp:txXfrm>
    </dsp:sp>
    <dsp:sp modelId="{D9ECD6A9-57C9-4E1A-9113-F8BBDDA995F1}">
      <dsp:nvSpPr>
        <dsp:cNvPr id="0" name=""/>
        <dsp:cNvSpPr/>
      </dsp:nvSpPr>
      <dsp:spPr>
        <a:xfrm>
          <a:off x="625864" y="259461"/>
          <a:ext cx="1440008" cy="14400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EB0875E-719E-4DB7-B6FD-840570635D92}">
      <dsp:nvSpPr>
        <dsp:cNvPr id="0" name=""/>
        <dsp:cNvSpPr/>
      </dsp:nvSpPr>
      <dsp:spPr>
        <a:xfrm>
          <a:off x="2770658" y="0"/>
          <a:ext cx="2688282" cy="43243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148607"/>
                <a:satOff val="-26101"/>
                <a:lumOff val="35706"/>
                <a:alphaOff val="0"/>
                <a:tint val="43000"/>
                <a:satMod val="165000"/>
              </a:schemeClr>
            </a:gs>
            <a:gs pos="55000">
              <a:schemeClr val="accent2">
                <a:shade val="50000"/>
                <a:hueOff val="148607"/>
                <a:satOff val="-26101"/>
                <a:lumOff val="35706"/>
                <a:alphaOff val="0"/>
                <a:tint val="83000"/>
                <a:satMod val="155000"/>
              </a:schemeClr>
            </a:gs>
            <a:gs pos="100000">
              <a:schemeClr val="accent2">
                <a:shade val="50000"/>
                <a:hueOff val="148607"/>
                <a:satOff val="-26101"/>
                <a:lumOff val="35706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1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Social Media</a:t>
          </a:r>
          <a:endParaRPr lang="en-US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Facebook and </a:t>
          </a:r>
          <a:r>
            <a:rPr lang="en-US" sz="10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Instagram</a:t>
          </a:r>
          <a:r>
            <a:rPr lang="en-US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stories</a:t>
          </a:r>
          <a:endParaRPr lang="en-US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Community and sponsorship events</a:t>
          </a:r>
          <a:endParaRPr lang="en-US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Seminars</a:t>
          </a:r>
          <a:endParaRPr lang="en-US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Connect with current and prospect members</a:t>
          </a:r>
          <a:endParaRPr lang="en-US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770658" y="1729740"/>
        <a:ext cx="2688282" cy="1729740"/>
      </dsp:txXfrm>
    </dsp:sp>
    <dsp:sp modelId="{2729C322-4FF8-42B4-9C52-56EA4919115C}">
      <dsp:nvSpPr>
        <dsp:cNvPr id="0" name=""/>
        <dsp:cNvSpPr/>
      </dsp:nvSpPr>
      <dsp:spPr>
        <a:xfrm>
          <a:off x="3394795" y="259461"/>
          <a:ext cx="1440008" cy="144000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5773B13-06BE-4DE0-9454-DA2E0278BEC2}">
      <dsp:nvSpPr>
        <dsp:cNvPr id="0" name=""/>
        <dsp:cNvSpPr/>
      </dsp:nvSpPr>
      <dsp:spPr>
        <a:xfrm>
          <a:off x="5539589" y="0"/>
          <a:ext cx="2688282" cy="43243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148607"/>
                <a:satOff val="-26101"/>
                <a:lumOff val="35706"/>
                <a:alphaOff val="0"/>
                <a:tint val="43000"/>
                <a:satMod val="165000"/>
              </a:schemeClr>
            </a:gs>
            <a:gs pos="55000">
              <a:schemeClr val="accent2">
                <a:shade val="50000"/>
                <a:hueOff val="148607"/>
                <a:satOff val="-26101"/>
                <a:lumOff val="35706"/>
                <a:alphaOff val="0"/>
                <a:tint val="83000"/>
                <a:satMod val="155000"/>
              </a:schemeClr>
            </a:gs>
            <a:gs pos="100000">
              <a:schemeClr val="accent2">
                <a:shade val="50000"/>
                <a:hueOff val="148607"/>
                <a:satOff val="-26101"/>
                <a:lumOff val="35706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1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Member Engagement</a:t>
          </a:r>
          <a:endParaRPr lang="en-US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Member education</a:t>
          </a:r>
          <a:endParaRPr lang="en-US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Convenience services</a:t>
          </a:r>
          <a:endParaRPr lang="en-US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Push that Tech CU is the preferred financial provider for their SEG</a:t>
          </a:r>
          <a:endParaRPr lang="en-US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On-site appointments </a:t>
          </a:r>
          <a:endParaRPr lang="en-US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Take applications</a:t>
          </a:r>
          <a:endParaRPr lang="en-US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Review credit reports</a:t>
          </a:r>
          <a:endParaRPr lang="en-US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Answer financial questions about credit, mortgages, etc.</a:t>
          </a:r>
          <a:endParaRPr lang="en-US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5539589" y="1729740"/>
        <a:ext cx="2688282" cy="1729740"/>
      </dsp:txXfrm>
    </dsp:sp>
    <dsp:sp modelId="{0C82C37D-B453-4837-AD77-D678909FA3B2}">
      <dsp:nvSpPr>
        <dsp:cNvPr id="0" name=""/>
        <dsp:cNvSpPr/>
      </dsp:nvSpPr>
      <dsp:spPr>
        <a:xfrm>
          <a:off x="6163726" y="259461"/>
          <a:ext cx="1440008" cy="144000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D624DAA-8B60-46C6-9FBC-662F05337157}">
      <dsp:nvSpPr>
        <dsp:cNvPr id="0" name=""/>
        <dsp:cNvSpPr/>
      </dsp:nvSpPr>
      <dsp:spPr>
        <a:xfrm>
          <a:off x="4038595" y="3465512"/>
          <a:ext cx="152408" cy="636587"/>
        </a:xfrm>
        <a:prstGeom prst="leftRightArrow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9AA0CB-1474-4FF9-BAD6-E193CA673853}">
      <dsp:nvSpPr>
        <dsp:cNvPr id="0" name=""/>
        <dsp:cNvSpPr/>
      </dsp:nvSpPr>
      <dsp:spPr>
        <a:xfrm rot="16200000">
          <a:off x="976312" y="-976312"/>
          <a:ext cx="2162175" cy="4114800"/>
        </a:xfrm>
        <a:prstGeom prst="round1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Observe</a:t>
          </a:r>
          <a:endParaRPr lang="en-US" sz="16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Visit Tech CU branches and team members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Visit SEGs with business development consultants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 rot="16200000">
        <a:off x="1246584" y="-1246584"/>
        <a:ext cx="1621631" cy="4114800"/>
      </dsp:txXfrm>
    </dsp:sp>
    <dsp:sp modelId="{B22B0181-D036-4C8E-A3E9-4AF0C33B1FC9}">
      <dsp:nvSpPr>
        <dsp:cNvPr id="0" name=""/>
        <dsp:cNvSpPr/>
      </dsp:nvSpPr>
      <dsp:spPr>
        <a:xfrm>
          <a:off x="4114800" y="0"/>
          <a:ext cx="4114800" cy="2162175"/>
        </a:xfrm>
        <a:prstGeom prst="round1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Understand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Review 2019 strategic plan, goals, and objectives of Tech CU and the business development team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4114800" y="0"/>
        <a:ext cx="4114800" cy="1621631"/>
      </dsp:txXfrm>
    </dsp:sp>
    <dsp:sp modelId="{63C3F996-9533-46F7-A24B-5CA2E5888268}">
      <dsp:nvSpPr>
        <dsp:cNvPr id="0" name=""/>
        <dsp:cNvSpPr/>
      </dsp:nvSpPr>
      <dsp:spPr>
        <a:xfrm rot="10800000">
          <a:off x="0" y="2162175"/>
          <a:ext cx="4114800" cy="2162175"/>
        </a:xfrm>
        <a:prstGeom prst="round1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Evaluate</a:t>
          </a:r>
          <a:endParaRPr lang="en-US" sz="16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Perform audit of Tech CU's current membership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 rot="10800000">
        <a:off x="0" y="2702718"/>
        <a:ext cx="4114800" cy="1621631"/>
      </dsp:txXfrm>
    </dsp:sp>
    <dsp:sp modelId="{1235BD07-118A-4D34-8399-F61776B5FC9E}">
      <dsp:nvSpPr>
        <dsp:cNvPr id="0" name=""/>
        <dsp:cNvSpPr/>
      </dsp:nvSpPr>
      <dsp:spPr>
        <a:xfrm rot="5400000">
          <a:off x="5091112" y="1185862"/>
          <a:ext cx="2162175" cy="4114800"/>
        </a:xfrm>
        <a:prstGeom prst="round1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Optimize</a:t>
          </a:r>
          <a:endParaRPr lang="en-US" sz="16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Setting new goals and means to measure progress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Seek new opportunities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 rot="5400000">
        <a:off x="5361384" y="1456134"/>
        <a:ext cx="1621631" cy="4114800"/>
      </dsp:txXfrm>
    </dsp:sp>
    <dsp:sp modelId="{D3259E78-DE02-4DA4-9DAA-4E771363A8AB}">
      <dsp:nvSpPr>
        <dsp:cNvPr id="0" name=""/>
        <dsp:cNvSpPr/>
      </dsp:nvSpPr>
      <dsp:spPr>
        <a:xfrm>
          <a:off x="2880359" y="1621631"/>
          <a:ext cx="2468880" cy="1081087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Observe </a:t>
          </a:r>
          <a:r>
            <a:rPr lang="en-U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</a:t>
          </a:r>
          <a:r>
            <a:rPr lang="en-U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Understand </a:t>
          </a:r>
          <a:r>
            <a:rPr lang="en-U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</a:t>
          </a:r>
          <a:r>
            <a:rPr lang="en-U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Evaluate </a:t>
          </a:r>
          <a:r>
            <a:rPr lang="en-U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</a:t>
          </a:r>
          <a:r>
            <a:rPr lang="en-U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Optimize</a:t>
          </a:r>
          <a:endParaRPr lang="en-US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80359" y="1621631"/>
        <a:ext cx="2468880" cy="108108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04C606-8B16-4B76-B542-5F8739618B5C}">
      <dsp:nvSpPr>
        <dsp:cNvPr id="0" name=""/>
        <dsp:cNvSpPr/>
      </dsp:nvSpPr>
      <dsp:spPr>
        <a:xfrm>
          <a:off x="0" y="0"/>
          <a:ext cx="7467600" cy="1149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Current MCIF reports and membership segmentation</a:t>
          </a: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Identify trends, profitability of current product mix, and opportunities</a:t>
          </a:r>
          <a:endParaRPr lang="en-US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608464" y="0"/>
        <a:ext cx="5859135" cy="1149449"/>
      </dsp:txXfrm>
    </dsp:sp>
    <dsp:sp modelId="{02AA6771-0098-4386-8635-DD870D231118}">
      <dsp:nvSpPr>
        <dsp:cNvPr id="0" name=""/>
        <dsp:cNvSpPr/>
      </dsp:nvSpPr>
      <dsp:spPr>
        <a:xfrm>
          <a:off x="114944" y="114944"/>
          <a:ext cx="1493520" cy="9195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7D23669-BBD6-4381-817C-0FC20F030ADE}">
      <dsp:nvSpPr>
        <dsp:cNvPr id="0" name=""/>
        <dsp:cNvSpPr/>
      </dsp:nvSpPr>
      <dsp:spPr>
        <a:xfrm>
          <a:off x="0" y="1264394"/>
          <a:ext cx="7467600" cy="1149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Review business development team's current goals and directives</a:t>
          </a: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Department and individual consultants</a:t>
          </a:r>
          <a:endParaRPr lang="en-US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Tracking methods</a:t>
          </a:r>
          <a:endParaRPr lang="en-US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Current training </a:t>
          </a:r>
          <a:endParaRPr lang="en-US" sz="12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Meet with each consultant to address challenges and needs</a:t>
          </a:r>
          <a:endParaRPr lang="en-US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608464" y="1264394"/>
        <a:ext cx="5859135" cy="1149449"/>
      </dsp:txXfrm>
    </dsp:sp>
    <dsp:sp modelId="{3F9F52BA-9F74-459C-9BE1-511AB0FCE01F}">
      <dsp:nvSpPr>
        <dsp:cNvPr id="0" name=""/>
        <dsp:cNvSpPr/>
      </dsp:nvSpPr>
      <dsp:spPr>
        <a:xfrm>
          <a:off x="114944" y="1379339"/>
          <a:ext cx="1493520" cy="9195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38A37F1-A01D-4D1C-8BE9-9CD70FF9E971}">
      <dsp:nvSpPr>
        <dsp:cNvPr id="0" name=""/>
        <dsp:cNvSpPr/>
      </dsp:nvSpPr>
      <dsp:spPr>
        <a:xfrm>
          <a:off x="0" y="2528788"/>
          <a:ext cx="7467600" cy="1149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How are consultants educating members? 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Seminars</a:t>
          </a:r>
          <a:endParaRPr lang="en-US" sz="12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New employee orientation</a:t>
          </a:r>
          <a:endParaRPr lang="en-US" sz="12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Job fairs</a:t>
          </a:r>
          <a:endParaRPr lang="en-US" sz="1200" b="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Employee intranet</a:t>
          </a:r>
          <a:endParaRPr lang="en-US" sz="12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608464" y="2528788"/>
        <a:ext cx="5859135" cy="1149449"/>
      </dsp:txXfrm>
    </dsp:sp>
    <dsp:sp modelId="{35F822B1-005C-46B8-9109-E87B88B6096B}">
      <dsp:nvSpPr>
        <dsp:cNvPr id="0" name=""/>
        <dsp:cNvSpPr/>
      </dsp:nvSpPr>
      <dsp:spPr>
        <a:xfrm>
          <a:off x="114944" y="2643733"/>
          <a:ext cx="1493520" cy="9195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04C606-8B16-4B76-B542-5F8739618B5C}">
      <dsp:nvSpPr>
        <dsp:cNvPr id="0" name=""/>
        <dsp:cNvSpPr/>
      </dsp:nvSpPr>
      <dsp:spPr>
        <a:xfrm>
          <a:off x="0" y="0"/>
          <a:ext cx="7467600" cy="17511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Seeking Opportunities with Current Members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Increase profitability with SEG employee members in the </a:t>
          </a:r>
          <a:r>
            <a:rPr lang="en-US" sz="14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onboarding</a:t>
          </a:r>
          <a:r>
            <a:rPr lang="en-US" sz="1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process, then overall</a:t>
          </a:r>
          <a:endParaRPr lang="en-US" sz="1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Encourage product usage</a:t>
          </a:r>
          <a:endParaRPr lang="en-US" sz="1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How can we anticipate member needs?</a:t>
          </a:r>
          <a:endParaRPr lang="en-US" sz="1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668631" y="0"/>
        <a:ext cx="5798968" cy="1751114"/>
      </dsp:txXfrm>
    </dsp:sp>
    <dsp:sp modelId="{02AA6771-0098-4386-8635-DD870D231118}">
      <dsp:nvSpPr>
        <dsp:cNvPr id="0" name=""/>
        <dsp:cNvSpPr/>
      </dsp:nvSpPr>
      <dsp:spPr>
        <a:xfrm>
          <a:off x="175111" y="175111"/>
          <a:ext cx="1493520" cy="14008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7D23669-BBD6-4381-817C-0FC20F030ADE}">
      <dsp:nvSpPr>
        <dsp:cNvPr id="0" name=""/>
        <dsp:cNvSpPr/>
      </dsp:nvSpPr>
      <dsp:spPr>
        <a:xfrm>
          <a:off x="0" y="1926225"/>
          <a:ext cx="7467600" cy="17511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Optimizing Metrics and Tracking Progress 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Retention</a:t>
          </a:r>
          <a:endParaRPr lang="en-US" sz="14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Profitability</a:t>
          </a:r>
          <a:endParaRPr lang="en-US" sz="14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Product growth</a:t>
          </a:r>
          <a:endParaRPr 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Member growth by SEG</a:t>
          </a:r>
          <a:endParaRPr lang="en-US" sz="14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Keep goals achievable and flexible</a:t>
          </a:r>
          <a:endParaRPr lang="en-US" sz="14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Measure regularly but be willing to make adjustments as needed</a:t>
          </a:r>
          <a:endParaRPr 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68631" y="1926225"/>
        <a:ext cx="5798968" cy="1751114"/>
      </dsp:txXfrm>
    </dsp:sp>
    <dsp:sp modelId="{3F9F52BA-9F74-459C-9BE1-511AB0FCE01F}">
      <dsp:nvSpPr>
        <dsp:cNvPr id="0" name=""/>
        <dsp:cNvSpPr/>
      </dsp:nvSpPr>
      <dsp:spPr>
        <a:xfrm>
          <a:off x="175111" y="2101337"/>
          <a:ext cx="1493520" cy="14008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8E66BF-9FA0-4522-897E-1BAA3452D2C1}">
      <dsp:nvSpPr>
        <dsp:cNvPr id="0" name=""/>
        <dsp:cNvSpPr/>
      </dsp:nvSpPr>
      <dsp:spPr>
        <a:xfrm>
          <a:off x="0" y="0"/>
          <a:ext cx="4324350" cy="432435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407579-A099-46FE-BB40-5603F28D95A8}">
      <dsp:nvSpPr>
        <dsp:cNvPr id="0" name=""/>
        <dsp:cNvSpPr/>
      </dsp:nvSpPr>
      <dsp:spPr>
        <a:xfrm>
          <a:off x="2162175" y="0"/>
          <a:ext cx="6067425" cy="4324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SEGs and Key Stakeholders</a:t>
          </a:r>
          <a:endParaRPr lang="en-US" sz="3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162175" y="0"/>
        <a:ext cx="3033712" cy="1297307"/>
      </dsp:txXfrm>
    </dsp:sp>
    <dsp:sp modelId="{CAB0C3CE-4262-4101-8F6F-147552790C6F}">
      <dsp:nvSpPr>
        <dsp:cNvPr id="0" name=""/>
        <dsp:cNvSpPr/>
      </dsp:nvSpPr>
      <dsp:spPr>
        <a:xfrm>
          <a:off x="756762" y="1297307"/>
          <a:ext cx="2810824" cy="2810824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50000"/>
            <a:hueOff val="148607"/>
            <a:satOff val="-26101"/>
            <a:lumOff val="3570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1F8766-FDE1-4AC9-8E5E-1105778992E6}">
      <dsp:nvSpPr>
        <dsp:cNvPr id="0" name=""/>
        <dsp:cNvSpPr/>
      </dsp:nvSpPr>
      <dsp:spPr>
        <a:xfrm>
          <a:off x="2162175" y="1297307"/>
          <a:ext cx="6067425" cy="28108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My Superior</a:t>
          </a:r>
          <a:endParaRPr lang="en-US" sz="3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162175" y="1297307"/>
        <a:ext cx="3033712" cy="1297303"/>
      </dsp:txXfrm>
    </dsp:sp>
    <dsp:sp modelId="{6B6BD7B1-852B-4E7F-A9B4-26C706645727}">
      <dsp:nvSpPr>
        <dsp:cNvPr id="0" name=""/>
        <dsp:cNvSpPr/>
      </dsp:nvSpPr>
      <dsp:spPr>
        <a:xfrm>
          <a:off x="1513523" y="2594611"/>
          <a:ext cx="1297303" cy="129730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267FE9-3DE9-46CD-AB76-90CCB8BDD6D7}">
      <dsp:nvSpPr>
        <dsp:cNvPr id="0" name=""/>
        <dsp:cNvSpPr/>
      </dsp:nvSpPr>
      <dsp:spPr>
        <a:xfrm>
          <a:off x="2162175" y="2594611"/>
          <a:ext cx="6067425" cy="12973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Re-evaluation</a:t>
          </a:r>
          <a:endParaRPr lang="en-US" sz="3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162175" y="2594611"/>
        <a:ext cx="3033712" cy="1297303"/>
      </dsp:txXfrm>
    </dsp:sp>
    <dsp:sp modelId="{F95AFA0D-5030-4595-A348-FAD8A66D7DDA}">
      <dsp:nvSpPr>
        <dsp:cNvPr id="0" name=""/>
        <dsp:cNvSpPr/>
      </dsp:nvSpPr>
      <dsp:spPr>
        <a:xfrm>
          <a:off x="5195887" y="0"/>
          <a:ext cx="3033712" cy="1297307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Meet with each key contact for every SEG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Determine how we can strengthen and nurture our relationship with them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Assess how thoroughly we are reaching their employees</a:t>
          </a:r>
          <a:endParaRPr lang="en-US" sz="1300" kern="1200" dirty="0"/>
        </a:p>
      </dsp:txBody>
      <dsp:txXfrm>
        <a:off x="5195887" y="0"/>
        <a:ext cx="3033712" cy="1297307"/>
      </dsp:txXfrm>
    </dsp:sp>
    <dsp:sp modelId="{49166125-6BEB-4F7F-9BD8-CF5369E732A4}">
      <dsp:nvSpPr>
        <dsp:cNvPr id="0" name=""/>
        <dsp:cNvSpPr/>
      </dsp:nvSpPr>
      <dsp:spPr>
        <a:xfrm>
          <a:off x="5195887" y="1297307"/>
          <a:ext cx="3033712" cy="1297303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Feedback on new processes and procedures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Implementation of new strategies</a:t>
          </a:r>
          <a:endParaRPr lang="en-US" sz="1400" kern="1200" dirty="0"/>
        </a:p>
      </dsp:txBody>
      <dsp:txXfrm>
        <a:off x="5195887" y="1297307"/>
        <a:ext cx="3033712" cy="1297303"/>
      </dsp:txXfrm>
    </dsp:sp>
    <dsp:sp modelId="{E8B51F3D-9CD3-4A8A-8F73-BC27AB261434}">
      <dsp:nvSpPr>
        <dsp:cNvPr id="0" name=""/>
        <dsp:cNvSpPr/>
      </dsp:nvSpPr>
      <dsp:spPr>
        <a:xfrm>
          <a:off x="5195887" y="2594611"/>
          <a:ext cx="3033712" cy="1297303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Business Development processes and procedures 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Consultants 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Goals and Objectives 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2020 Strategic Planning </a:t>
          </a:r>
          <a:endParaRPr lang="en-US" sz="1300" kern="1200" dirty="0"/>
        </a:p>
      </dsp:txBody>
      <dsp:txXfrm>
        <a:off x="5195887" y="2594611"/>
        <a:ext cx="3033712" cy="12973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FB766F5-C664-4EE6-A00C-5FEBAEE7EFE2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40764CE-E11F-4A45-AA76-0B30C419E7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66F5-C664-4EE6-A00C-5FEBAEE7EFE2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64CE-E11F-4A45-AA76-0B30C419E7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66F5-C664-4EE6-A00C-5FEBAEE7EFE2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64CE-E11F-4A45-AA76-0B30C419E7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66F5-C664-4EE6-A00C-5FEBAEE7EFE2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64CE-E11F-4A45-AA76-0B30C419E7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66F5-C664-4EE6-A00C-5FEBAEE7EFE2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64CE-E11F-4A45-AA76-0B30C419E7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66F5-C664-4EE6-A00C-5FEBAEE7EFE2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64CE-E11F-4A45-AA76-0B30C419E7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B766F5-C664-4EE6-A00C-5FEBAEE7EFE2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40764CE-E11F-4A45-AA76-0B30C419E7FD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FB766F5-C664-4EE6-A00C-5FEBAEE7EFE2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40764CE-E11F-4A45-AA76-0B30C419E7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66F5-C664-4EE6-A00C-5FEBAEE7EFE2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64CE-E11F-4A45-AA76-0B30C419E7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66F5-C664-4EE6-A00C-5FEBAEE7EFE2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64CE-E11F-4A45-AA76-0B30C419E7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66F5-C664-4EE6-A00C-5FEBAEE7EFE2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64CE-E11F-4A45-AA76-0B30C419E7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FB766F5-C664-4EE6-A00C-5FEBAEE7EFE2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40764CE-E11F-4A45-AA76-0B30C419E7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8458200" cy="1470025"/>
          </a:xfrm>
        </p:spPr>
        <p:txBody>
          <a:bodyPr/>
          <a:lstStyle/>
          <a:p>
            <a:r>
              <a:rPr lang="en-US" dirty="0" smtClean="0"/>
              <a:t>2019 Tech CU Emerging Markets</a:t>
            </a:r>
            <a:br>
              <a:rPr lang="en-US" dirty="0" smtClean="0"/>
            </a:br>
            <a:r>
              <a:rPr lang="en-US" dirty="0" smtClean="0"/>
              <a:t>Business Development 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72000"/>
            <a:ext cx="4953000" cy="1752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Indiana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Ortega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4" name="Picture 3" descr="tcu-logo-high-r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5181600"/>
            <a:ext cx="280035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30-Day Plan: Auditing Current Membership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2895600"/>
          <a:ext cx="746760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81200" y="21336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Observe </a:t>
            </a:r>
            <a:r>
              <a:rPr lang="en-US" b="1" dirty="0" smtClean="0">
                <a:sym typeface="Wingdings" pitchFamily="2" charset="2"/>
              </a:rPr>
              <a:t></a:t>
            </a:r>
            <a:r>
              <a:rPr lang="en-US" b="1" dirty="0" smtClean="0"/>
              <a:t> Understand </a:t>
            </a:r>
            <a:r>
              <a:rPr lang="en-US" b="1" dirty="0" smtClean="0">
                <a:sym typeface="Wingdings" pitchFamily="2" charset="2"/>
              </a:rPr>
              <a:t></a:t>
            </a:r>
            <a:r>
              <a:rPr lang="en-US" b="1" dirty="0" smtClean="0"/>
              <a:t>  Evaluate </a:t>
            </a:r>
            <a:r>
              <a:rPr lang="en-US" b="1" dirty="0" smtClean="0">
                <a:sym typeface="Wingdings" pitchFamily="2" charset="2"/>
              </a:rPr>
              <a:t></a:t>
            </a:r>
            <a:r>
              <a:rPr lang="en-US" b="1" dirty="0" smtClean="0"/>
              <a:t>  Optimize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30-Day Plan: </a:t>
            </a:r>
            <a:r>
              <a:rPr lang="en-US" sz="3200" b="1" dirty="0" smtClean="0"/>
              <a:t>Evaluating and Optimizing Opportunities and Progress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2895600"/>
          <a:ext cx="746760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81200" y="22860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Observe </a:t>
            </a:r>
            <a:r>
              <a:rPr lang="en-US" b="1" dirty="0" smtClean="0">
                <a:sym typeface="Wingdings" pitchFamily="2" charset="2"/>
              </a:rPr>
              <a:t></a:t>
            </a:r>
            <a:r>
              <a:rPr lang="en-US" b="1" dirty="0" smtClean="0"/>
              <a:t> Understand </a:t>
            </a:r>
            <a:r>
              <a:rPr lang="en-US" b="1" dirty="0" smtClean="0">
                <a:sym typeface="Wingdings" pitchFamily="2" charset="2"/>
              </a:rPr>
              <a:t></a:t>
            </a:r>
            <a:r>
              <a:rPr lang="en-US" b="1" dirty="0" smtClean="0"/>
              <a:t>  Evaluate </a:t>
            </a:r>
            <a:r>
              <a:rPr lang="en-US" b="1" dirty="0" smtClean="0">
                <a:sym typeface="Wingdings" pitchFamily="2" charset="2"/>
              </a:rPr>
              <a:t></a:t>
            </a:r>
            <a:r>
              <a:rPr lang="en-US" b="1" dirty="0" smtClean="0"/>
              <a:t>  Optimize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60-Day Plan: Moving Forward with Regard and Respect</a:t>
            </a:r>
            <a:endParaRPr lang="en-US" b="1" dirty="0"/>
          </a:p>
        </p:txBody>
      </p:sp>
      <p:pic>
        <p:nvPicPr>
          <p:cNvPr id="6" name="Content Placeholder 5" descr="Fotolia_169379965_Subscription_Monthly_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166668"/>
            <a:ext cx="4038600" cy="26916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b="1" dirty="0" smtClean="0"/>
              <a:t>Evaluate 30-day goals</a:t>
            </a:r>
            <a:endParaRPr lang="en-US" dirty="0" smtClean="0"/>
          </a:p>
          <a:p>
            <a:pPr lvl="0"/>
            <a:r>
              <a:rPr lang="en-US" b="1" dirty="0" smtClean="0"/>
              <a:t>Weekly Business Development Meetings</a:t>
            </a:r>
            <a:r>
              <a:rPr lang="en-US" dirty="0" smtClean="0"/>
              <a:t> </a:t>
            </a:r>
          </a:p>
          <a:p>
            <a:pPr lvl="1"/>
            <a:r>
              <a:rPr lang="en-US" sz="2000" dirty="0" smtClean="0"/>
              <a:t>Discuss reports and happenings</a:t>
            </a:r>
          </a:p>
          <a:p>
            <a:pPr lvl="1"/>
            <a:r>
              <a:rPr lang="en-US" sz="2000" dirty="0" smtClean="0"/>
              <a:t>Review Objectives</a:t>
            </a:r>
          </a:p>
          <a:p>
            <a:pPr lvl="1"/>
            <a:r>
              <a:rPr lang="en-US" sz="2000" dirty="0" smtClean="0"/>
              <a:t>Evaluate growth</a:t>
            </a:r>
          </a:p>
          <a:p>
            <a:pPr lvl="0"/>
            <a:r>
              <a:rPr lang="en-US" b="1" dirty="0" smtClean="0"/>
              <a:t>Interface with VPs, Managers, and Supervisors</a:t>
            </a:r>
            <a:r>
              <a:rPr lang="en-US" dirty="0" smtClean="0"/>
              <a:t> </a:t>
            </a:r>
          </a:p>
          <a:p>
            <a:pPr lvl="1"/>
            <a:r>
              <a:rPr lang="en-US" sz="2000" dirty="0" smtClean="0"/>
              <a:t>Align with other departments to determine their objective and goals</a:t>
            </a:r>
          </a:p>
          <a:p>
            <a:pPr lvl="1"/>
            <a:r>
              <a:rPr lang="en-US" sz="2000" dirty="0" smtClean="0"/>
              <a:t>Identify potential mentors</a:t>
            </a:r>
          </a:p>
          <a:p>
            <a:pPr lvl="0"/>
            <a:r>
              <a:rPr lang="en-US" b="1" dirty="0" smtClean="0"/>
              <a:t>Strengthen Relationships with Business Development Consultants</a:t>
            </a:r>
            <a:r>
              <a:rPr lang="en-US" dirty="0" smtClean="0"/>
              <a:t> </a:t>
            </a:r>
          </a:p>
          <a:p>
            <a:pPr lvl="1"/>
            <a:r>
              <a:rPr lang="en-US" sz="2000" dirty="0" smtClean="0"/>
              <a:t>Continue SEG visits with consultants</a:t>
            </a:r>
          </a:p>
          <a:p>
            <a:pPr lvl="1"/>
            <a:r>
              <a:rPr lang="en-US" sz="2000" dirty="0" smtClean="0"/>
              <a:t>Address consultants' needs and challenges </a:t>
            </a:r>
          </a:p>
          <a:p>
            <a:pPr lvl="2"/>
            <a:r>
              <a:rPr lang="en-US" sz="2000" dirty="0" smtClean="0">
                <a:solidFill>
                  <a:schemeClr val="accent2"/>
                </a:solidFill>
              </a:rPr>
              <a:t>Technology and tools</a:t>
            </a:r>
          </a:p>
          <a:p>
            <a:pPr lvl="2"/>
            <a:r>
              <a:rPr lang="en-US" sz="2000" dirty="0" smtClean="0">
                <a:solidFill>
                  <a:schemeClr val="accent2"/>
                </a:solidFill>
              </a:rPr>
              <a:t>Training</a:t>
            </a:r>
          </a:p>
          <a:p>
            <a:pPr lvl="2"/>
            <a:r>
              <a:rPr lang="en-US" sz="2000" dirty="0" smtClean="0">
                <a:solidFill>
                  <a:schemeClr val="accent2"/>
                </a:solidFill>
              </a:rPr>
              <a:t>Additional resources to excel at their jobs</a:t>
            </a:r>
          </a:p>
          <a:p>
            <a:pPr lvl="0"/>
            <a:r>
              <a:rPr lang="en-US" b="1" dirty="0" smtClean="0"/>
              <a:t>Start 2020 Strategic Planning Initiatives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90-Day Plan: Feedback and Re-evaluation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Admin\AppData\Local\Microsoft\Windows\Temporary Internet Files\Content.IE5\1RNP12JI\16160-illustration-of-a-silver-key-pv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200" y="2667000"/>
            <a:ext cx="842758" cy="676494"/>
          </a:xfrm>
          <a:prstGeom prst="rect">
            <a:avLst/>
          </a:prstGeom>
          <a:noFill/>
        </p:spPr>
      </p:pic>
      <p:pic>
        <p:nvPicPr>
          <p:cNvPr id="1027" name="Picture 3" descr="C:\Users\Admin\AppData\Local\Microsoft\Windows\Temporary Internet Files\Content.IE5\1RNP12JI\Handshake_icon_GREEN-BLUE.svg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676400" y="3886200"/>
            <a:ext cx="838200" cy="838200"/>
          </a:xfrm>
          <a:prstGeom prst="rect">
            <a:avLst/>
          </a:prstGeom>
          <a:noFill/>
        </p:spPr>
      </p:pic>
      <p:pic>
        <p:nvPicPr>
          <p:cNvPr id="1028" name="Picture 4" descr="C:\Users\Admin\AppData\Local\Microsoft\Windows\Temporary Internet Files\Content.IE5\TNWZ8X28\matt-icons_edit-paste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33600" y="5257800"/>
            <a:ext cx="381000" cy="389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90-Day Plan: </a:t>
            </a:r>
            <a:r>
              <a:rPr lang="en-US" b="1" dirty="0" smtClean="0"/>
              <a:t>Re-evaluation of Initiatives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Business Development processes and procedures </a:t>
            </a:r>
          </a:p>
          <a:p>
            <a:pPr lvl="1"/>
            <a:r>
              <a:rPr lang="en-US" sz="2000" dirty="0" smtClean="0"/>
              <a:t>What is working?</a:t>
            </a:r>
          </a:p>
          <a:p>
            <a:pPr lvl="1"/>
            <a:r>
              <a:rPr lang="en-US" sz="2000" dirty="0" smtClean="0"/>
              <a:t>What needs to change?</a:t>
            </a:r>
          </a:p>
          <a:p>
            <a:pPr lvl="1"/>
            <a:r>
              <a:rPr lang="en-US" sz="2000" dirty="0" smtClean="0"/>
              <a:t>How do we achieve that change?</a:t>
            </a:r>
          </a:p>
          <a:p>
            <a:pPr lvl="0"/>
            <a:r>
              <a:rPr lang="en-US" dirty="0" smtClean="0"/>
              <a:t>Consultants </a:t>
            </a:r>
          </a:p>
          <a:p>
            <a:pPr lvl="1"/>
            <a:r>
              <a:rPr lang="en-US" sz="2000" dirty="0" smtClean="0"/>
              <a:t>Efficiency on current and prospective accounts?</a:t>
            </a:r>
          </a:p>
          <a:p>
            <a:pPr lvl="1"/>
            <a:r>
              <a:rPr lang="en-US" sz="2000" dirty="0" smtClean="0"/>
              <a:t>How can we make their jobs easier?</a:t>
            </a:r>
          </a:p>
          <a:p>
            <a:pPr lvl="0"/>
            <a:r>
              <a:rPr lang="en-US" dirty="0" smtClean="0"/>
              <a:t>Goals and Objectives </a:t>
            </a:r>
          </a:p>
          <a:p>
            <a:pPr lvl="1"/>
            <a:r>
              <a:rPr lang="en-US" sz="2000" dirty="0" smtClean="0"/>
              <a:t>Are they achievable?</a:t>
            </a:r>
          </a:p>
          <a:p>
            <a:pPr lvl="1"/>
            <a:r>
              <a:rPr lang="en-US" sz="2000" dirty="0" smtClean="0"/>
              <a:t>Do they align with Tech CU's strategy and vision?</a:t>
            </a:r>
          </a:p>
          <a:p>
            <a:pPr lvl="0"/>
            <a:r>
              <a:rPr lang="en-US" dirty="0" smtClean="0"/>
              <a:t>2020 Strategic Planning </a:t>
            </a:r>
          </a:p>
          <a:p>
            <a:pPr lvl="1"/>
            <a:r>
              <a:rPr lang="en-US" sz="2000" dirty="0" smtClean="0"/>
              <a:t>Continue and improve training</a:t>
            </a:r>
          </a:p>
          <a:p>
            <a:pPr lvl="1"/>
            <a:r>
              <a:rPr lang="en-US" sz="2000" dirty="0" smtClean="0"/>
              <a:t>Get to know current SEGs and business community better</a:t>
            </a:r>
          </a:p>
          <a:p>
            <a:pPr lvl="1"/>
            <a:r>
              <a:rPr lang="en-US" sz="2000" dirty="0" smtClean="0"/>
              <a:t>Network with interfacing departments to achieve optimum success</a:t>
            </a:r>
          </a:p>
          <a:p>
            <a:endParaRPr lang="en-US" dirty="0"/>
          </a:p>
        </p:txBody>
      </p:sp>
      <p:pic>
        <p:nvPicPr>
          <p:cNvPr id="6" name="Content Placeholder 5" descr="Fotolia_198507114_Subscription_Monthly_M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48200" y="2133600"/>
            <a:ext cx="4038600" cy="3498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Expanded Field of Membership for New </a:t>
            </a:r>
            <a:r>
              <a:rPr lang="en-US" sz="2800" b="1" dirty="0" smtClean="0"/>
              <a:t>Counties</a:t>
            </a:r>
            <a:endParaRPr lang="en-US" sz="2800" dirty="0"/>
          </a:p>
        </p:txBody>
      </p:sp>
      <p:pic>
        <p:nvPicPr>
          <p:cNvPr id="6" name="Content Placeholder 5" descr="California_Ma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57863" y="2249488"/>
            <a:ext cx="3637274" cy="4525962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2800" b="1" dirty="0" smtClean="0"/>
              <a:t>Step 1: </a:t>
            </a:r>
            <a:r>
              <a:rPr lang="en-US" sz="2800" dirty="0" smtClean="0"/>
              <a:t>Market Research and Comprehensive Market Analysis​</a:t>
            </a:r>
          </a:p>
          <a:p>
            <a:pPr lvl="0">
              <a:buFont typeface="Wingdings" pitchFamily="2" charset="2"/>
              <a:buChar char="Ø"/>
            </a:pPr>
            <a:r>
              <a:rPr lang="en-US" sz="2800" b="1" dirty="0" smtClean="0"/>
              <a:t>Step 2: </a:t>
            </a:r>
            <a:r>
              <a:rPr lang="en-US" sz="2800" dirty="0" smtClean="0"/>
              <a:t>Positioning Tech CU for the New Market</a:t>
            </a:r>
          </a:p>
          <a:p>
            <a:pPr lvl="0">
              <a:buFont typeface="Wingdings" pitchFamily="2" charset="2"/>
              <a:buChar char="Ø"/>
            </a:pPr>
            <a:r>
              <a:rPr lang="en-US" sz="2800" b="1" dirty="0" smtClean="0"/>
              <a:t>Step 3: </a:t>
            </a:r>
            <a:r>
              <a:rPr lang="en-US" sz="2800" dirty="0" smtClean="0"/>
              <a:t>Setting Goals and Tracking </a:t>
            </a:r>
            <a:r>
              <a:rPr lang="en-US" sz="2800" dirty="0" smtClean="0"/>
              <a:t>Them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Expanded Field of Membership for New Counties, Step 1</a:t>
            </a:r>
            <a:endParaRPr lang="en-US" b="1" dirty="0"/>
          </a:p>
        </p:txBody>
      </p:sp>
      <p:pic>
        <p:nvPicPr>
          <p:cNvPr id="8" name="Content Placeholder 7" descr="Fotolia_114200851_Subscription_Monthly_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667000"/>
            <a:ext cx="4038600" cy="2691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4525963"/>
          </a:xfrm>
        </p:spPr>
        <p:txBody>
          <a:bodyPr>
            <a:noAutofit/>
          </a:bodyPr>
          <a:lstStyle/>
          <a:p>
            <a:pPr lvl="0"/>
            <a:r>
              <a:rPr lang="en-US" sz="1400" b="1" dirty="0" smtClean="0"/>
              <a:t>County demographics:</a:t>
            </a:r>
            <a:r>
              <a:rPr lang="en-US" sz="1400" dirty="0" smtClean="0"/>
              <a:t> age, race, family size, income, education level, religion, total population, other relevant market and demography data </a:t>
            </a:r>
          </a:p>
          <a:p>
            <a:pPr lvl="1"/>
            <a:r>
              <a:rPr lang="en-US" sz="1400" dirty="0" smtClean="0"/>
              <a:t>Households with children, retirees, business owners, homeownership rate</a:t>
            </a:r>
          </a:p>
          <a:p>
            <a:pPr lvl="1"/>
            <a:r>
              <a:rPr lang="en-US" sz="1400" dirty="0" smtClean="0"/>
              <a:t>Obtain information from city and county Chambers of Commerce</a:t>
            </a:r>
          </a:p>
          <a:p>
            <a:pPr lvl="1"/>
            <a:r>
              <a:rPr lang="en-US" sz="1400" dirty="0" smtClean="0"/>
              <a:t>School districts, business bureaus, tourism boards</a:t>
            </a:r>
          </a:p>
          <a:p>
            <a:pPr lvl="0"/>
            <a:r>
              <a:rPr lang="en-US" sz="1400" b="1" dirty="0" smtClean="0"/>
              <a:t>Culture and business environment in each county</a:t>
            </a:r>
            <a:r>
              <a:rPr lang="en-US" sz="1400" dirty="0" smtClean="0"/>
              <a:t> </a:t>
            </a:r>
          </a:p>
          <a:p>
            <a:pPr lvl="1"/>
            <a:r>
              <a:rPr lang="en-US" sz="1400" dirty="0" smtClean="0"/>
              <a:t>Industrial activity? Average employer size, largest employers in the area?</a:t>
            </a:r>
          </a:p>
          <a:p>
            <a:pPr lvl="0"/>
            <a:r>
              <a:rPr lang="en-US" sz="1400" b="1" dirty="0" smtClean="0"/>
              <a:t>Opportunities unique to every city and county</a:t>
            </a:r>
            <a:r>
              <a:rPr lang="en-US" sz="1400" dirty="0" smtClean="0"/>
              <a:t> </a:t>
            </a:r>
          </a:p>
          <a:p>
            <a:pPr lvl="1"/>
            <a:r>
              <a:rPr lang="en-US" sz="1400" dirty="0" smtClean="0"/>
              <a:t>Community and business events, other relevant attributes and opportunities for each new area</a:t>
            </a:r>
          </a:p>
          <a:p>
            <a:pPr lvl="0"/>
            <a:r>
              <a:rPr lang="en-US" sz="1400" b="1" dirty="0" smtClean="0"/>
              <a:t>Review current SEG programs and how they fit </a:t>
            </a:r>
            <a:r>
              <a:rPr lang="en-US" sz="1400" b="1" dirty="0" smtClean="0"/>
              <a:t>post-analysis</a:t>
            </a:r>
            <a:endParaRPr lang="en-US" sz="14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Expanded Field of Membership for New Counties, Step </a:t>
            </a:r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lvl="0"/>
            <a:r>
              <a:rPr lang="en-US" b="1" dirty="0" smtClean="0"/>
              <a:t>Targeting Potential Partners</a:t>
            </a:r>
            <a:r>
              <a:rPr lang="en-US" dirty="0" smtClean="0"/>
              <a:t> </a:t>
            </a:r>
          </a:p>
          <a:p>
            <a:pPr lvl="1"/>
            <a:r>
              <a:rPr lang="en-US" sz="2800" dirty="0" smtClean="0"/>
              <a:t>Community and business partners</a:t>
            </a:r>
          </a:p>
          <a:p>
            <a:pPr lvl="1"/>
            <a:r>
              <a:rPr lang="en-US" sz="2800" dirty="0" smtClean="0"/>
              <a:t>HR departments, C-suites, major decision-makers with local employers</a:t>
            </a:r>
          </a:p>
          <a:p>
            <a:pPr lvl="0"/>
            <a:r>
              <a:rPr lang="en-US" b="1" dirty="0" smtClean="0"/>
              <a:t>Ideal Product Mix For Each Market</a:t>
            </a:r>
            <a:r>
              <a:rPr lang="en-US" dirty="0" smtClean="0"/>
              <a:t> </a:t>
            </a:r>
          </a:p>
          <a:p>
            <a:pPr lvl="1"/>
            <a:r>
              <a:rPr lang="en-US" sz="2800" dirty="0" smtClean="0"/>
              <a:t>What will drive demand for membership?</a:t>
            </a:r>
          </a:p>
          <a:p>
            <a:pPr lvl="1"/>
            <a:r>
              <a:rPr lang="en-US" sz="2800" dirty="0" smtClean="0"/>
              <a:t>Which products are most likely to develop profitable relationships to this market? </a:t>
            </a:r>
          </a:p>
          <a:p>
            <a:pPr lvl="2"/>
            <a:r>
              <a:rPr lang="en-US" sz="2500" dirty="0" smtClean="0">
                <a:solidFill>
                  <a:schemeClr val="accent2"/>
                </a:solidFill>
              </a:rPr>
              <a:t>Checking accounts, CDs, auto loans, mortgages, other</a:t>
            </a:r>
          </a:p>
          <a:p>
            <a:pPr lvl="0"/>
            <a:r>
              <a:rPr lang="en-US" b="1" dirty="0" smtClean="0"/>
              <a:t>Market Need</a:t>
            </a:r>
            <a:r>
              <a:rPr lang="en-US" dirty="0" smtClean="0"/>
              <a:t> </a:t>
            </a:r>
          </a:p>
          <a:p>
            <a:pPr lvl="1"/>
            <a:r>
              <a:rPr lang="en-US" sz="2800" dirty="0" smtClean="0"/>
              <a:t>Who is the chief competition? Strengths and weaknesses, overall positioning?</a:t>
            </a:r>
          </a:p>
          <a:p>
            <a:pPr lvl="1"/>
            <a:r>
              <a:rPr lang="en-US" sz="2800" dirty="0" smtClean="0"/>
              <a:t>How does Tech CU compare to these financial institutions?</a:t>
            </a:r>
          </a:p>
          <a:p>
            <a:pPr lvl="0"/>
            <a:r>
              <a:rPr lang="en-US" b="1" dirty="0" smtClean="0"/>
              <a:t>Increasing Awareness</a:t>
            </a:r>
            <a:r>
              <a:rPr lang="en-US" dirty="0" smtClean="0"/>
              <a:t> </a:t>
            </a:r>
          </a:p>
          <a:p>
            <a:pPr lvl="1"/>
            <a:r>
              <a:rPr lang="en-US" sz="2800" dirty="0" smtClean="0"/>
              <a:t>Business development team to prioritize partnership and strategic relationship development</a:t>
            </a:r>
          </a:p>
          <a:p>
            <a:pPr lvl="1"/>
            <a:r>
              <a:rPr lang="en-US" sz="2800" dirty="0" smtClean="0"/>
              <a:t>Business development must work with Marketing to raise brand awareness, why Tech CU has arrived and what we bring prospective members</a:t>
            </a:r>
          </a:p>
          <a:p>
            <a:pPr lvl="0"/>
            <a:r>
              <a:rPr lang="en-US" b="1" dirty="0" smtClean="0"/>
              <a:t>New Select Employee Group Partnerships</a:t>
            </a:r>
            <a:r>
              <a:rPr lang="en-US" dirty="0" smtClean="0"/>
              <a:t> </a:t>
            </a:r>
          </a:p>
          <a:p>
            <a:pPr lvl="1"/>
            <a:r>
              <a:rPr lang="en-US" sz="2800" dirty="0" smtClean="0"/>
              <a:t>Build strong relationships with each employer group</a:t>
            </a:r>
          </a:p>
          <a:p>
            <a:pPr lvl="1"/>
            <a:r>
              <a:rPr lang="en-US" sz="2800" dirty="0" smtClean="0"/>
              <a:t>Business development team  to become personal bankers for assigned SEGs</a:t>
            </a:r>
          </a:p>
          <a:p>
            <a:pPr lvl="1"/>
            <a:r>
              <a:rPr lang="en-US" sz="2800" dirty="0" err="1" smtClean="0"/>
              <a:t>TechCU@Work</a:t>
            </a:r>
            <a:r>
              <a:rPr lang="en-US" sz="2800" dirty="0" smtClean="0"/>
              <a:t> Employers and SEG relationships managed by conscientious contact</a:t>
            </a:r>
          </a:p>
          <a:p>
            <a:pPr lvl="0"/>
            <a:r>
              <a:rPr lang="en-US" b="1" dirty="0" smtClean="0"/>
              <a:t>Member and Community Engagement</a:t>
            </a:r>
            <a:r>
              <a:rPr lang="en-US" dirty="0" smtClean="0"/>
              <a:t> </a:t>
            </a:r>
          </a:p>
          <a:p>
            <a:pPr lvl="1"/>
            <a:r>
              <a:rPr lang="en-US" sz="2800" dirty="0" smtClean="0"/>
              <a:t>Educate members and prospects on products, competitive advantage, and membership options</a:t>
            </a:r>
          </a:p>
          <a:p>
            <a:pPr lvl="1"/>
            <a:r>
              <a:rPr lang="en-US" sz="2800" dirty="0" smtClean="0"/>
              <a:t>Focus on long-term, profitable relationships with members and businesses in this market</a:t>
            </a:r>
          </a:p>
          <a:p>
            <a:pPr lvl="1"/>
            <a:r>
              <a:rPr lang="en-US" sz="2800" dirty="0" smtClean="0"/>
              <a:t>Charity events |Networking events and seminars</a:t>
            </a:r>
          </a:p>
          <a:p>
            <a:pPr lvl="1"/>
            <a:r>
              <a:rPr lang="en-US" sz="2800" dirty="0" smtClean="0"/>
              <a:t>Engaging Business Development and Tech CU teams with SEG activities</a:t>
            </a:r>
          </a:p>
          <a:p>
            <a:pPr lvl="1"/>
            <a:r>
              <a:rPr lang="en-US" sz="2800" dirty="0" smtClean="0"/>
              <a:t>Social media activity for Tech CU and SEG communities - build stories</a:t>
            </a:r>
          </a:p>
          <a:p>
            <a:endParaRPr lang="en-US" dirty="0"/>
          </a:p>
        </p:txBody>
      </p:sp>
      <p:pic>
        <p:nvPicPr>
          <p:cNvPr id="4" name="Picture 3" descr="tcu-logo-high-r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1828800"/>
            <a:ext cx="2800350" cy="876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Expanded Field of Membership for New Counties, Step 3</a:t>
            </a:r>
            <a:br>
              <a:rPr lang="en-US" sz="3200" b="1" dirty="0" smtClean="0"/>
            </a:b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5800" y="3886200"/>
            <a:ext cx="7848600" cy="2812987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b="1" dirty="0" smtClean="0"/>
              <a:t>Setting Goals for Each New Market</a:t>
            </a:r>
            <a:r>
              <a:rPr lang="en-US" dirty="0" smtClean="0"/>
              <a:t> </a:t>
            </a:r>
          </a:p>
          <a:p>
            <a:pPr lvl="1"/>
            <a:r>
              <a:rPr lang="en-US" sz="2000" dirty="0" smtClean="0"/>
              <a:t>Goals to be based on market analysis and prior experience with new markets</a:t>
            </a:r>
          </a:p>
          <a:p>
            <a:pPr lvl="1"/>
            <a:r>
              <a:rPr lang="en-US" sz="2000" dirty="0" smtClean="0"/>
              <a:t>Measurable goals defined as: </a:t>
            </a:r>
          </a:p>
          <a:p>
            <a:pPr lvl="2"/>
            <a:r>
              <a:rPr lang="en-US" sz="1900" b="1" dirty="0" smtClean="0">
                <a:solidFill>
                  <a:schemeClr val="accent2"/>
                </a:solidFill>
              </a:rPr>
              <a:t>New </a:t>
            </a:r>
            <a:r>
              <a:rPr lang="en-US" sz="1900" b="1" dirty="0" err="1" smtClean="0">
                <a:solidFill>
                  <a:schemeClr val="accent2"/>
                </a:solidFill>
              </a:rPr>
              <a:t>TechCU@Work</a:t>
            </a:r>
            <a:r>
              <a:rPr lang="en-US" sz="1900" b="1" dirty="0" smtClean="0">
                <a:solidFill>
                  <a:schemeClr val="accent2"/>
                </a:solidFill>
              </a:rPr>
              <a:t> (SEGs) Employers</a:t>
            </a:r>
          </a:p>
          <a:p>
            <a:pPr lvl="2"/>
            <a:r>
              <a:rPr lang="en-US" sz="1900" b="1" dirty="0" smtClean="0">
                <a:solidFill>
                  <a:schemeClr val="accent2"/>
                </a:solidFill>
              </a:rPr>
              <a:t>New Members</a:t>
            </a:r>
          </a:p>
          <a:p>
            <a:pPr lvl="2"/>
            <a:r>
              <a:rPr lang="en-US" sz="1900" b="1" dirty="0" smtClean="0">
                <a:solidFill>
                  <a:schemeClr val="accent2"/>
                </a:solidFill>
              </a:rPr>
              <a:t>Product Penetration</a:t>
            </a:r>
          </a:p>
          <a:p>
            <a:pPr lvl="0"/>
            <a:r>
              <a:rPr lang="en-US" b="1" dirty="0" smtClean="0"/>
              <a:t>Tracking Goals</a:t>
            </a:r>
            <a:r>
              <a:rPr lang="en-US" dirty="0" smtClean="0"/>
              <a:t> </a:t>
            </a:r>
          </a:p>
          <a:p>
            <a:pPr lvl="1"/>
            <a:r>
              <a:rPr lang="en-US" sz="2000" dirty="0" smtClean="0"/>
              <a:t>Goals tracked through monthly business development reports </a:t>
            </a:r>
          </a:p>
          <a:p>
            <a:pPr lvl="2"/>
            <a:r>
              <a:rPr lang="en-US" sz="1900" dirty="0" smtClean="0">
                <a:solidFill>
                  <a:schemeClr val="accent2"/>
                </a:solidFill>
              </a:rPr>
              <a:t>Includes all activities by employer and Business Development Consultants</a:t>
            </a:r>
          </a:p>
          <a:p>
            <a:pPr lvl="1"/>
            <a:r>
              <a:rPr lang="en-US" sz="2000" dirty="0" smtClean="0"/>
              <a:t>Penetration report for top companies  </a:t>
            </a:r>
          </a:p>
          <a:p>
            <a:r>
              <a:rPr lang="en-US" b="1" dirty="0" smtClean="0"/>
              <a:t>Profitability reports</a:t>
            </a:r>
          </a:p>
          <a:p>
            <a:endParaRPr lang="en-US" dirty="0"/>
          </a:p>
        </p:txBody>
      </p:sp>
      <p:pic>
        <p:nvPicPr>
          <p:cNvPr id="6" name="Content Placeholder 5" descr="Fotolia_179049168_Subscription_Monthly_M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4400" y="1981200"/>
            <a:ext cx="7467600" cy="1664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3-Year </a:t>
            </a:r>
            <a:r>
              <a:rPr lang="en-US" sz="2800" b="1" dirty="0" smtClean="0"/>
              <a:t>Business Development Plan: Tech CU Should Be Seen as a Major Strategic Partner with Each SEG</a:t>
            </a:r>
            <a:br>
              <a:rPr lang="en-US" sz="2800" b="1" dirty="0" smtClean="0"/>
            </a:b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3429000"/>
            <a:ext cx="4572000" cy="34290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dirty="0" smtClean="0"/>
              <a:t>Go beyond personalization by demography segment, and go for highly individualized personalization, as "segment of one" as technology will permit</a:t>
            </a:r>
          </a:p>
          <a:p>
            <a:pPr lvl="0"/>
            <a:r>
              <a:rPr lang="en-US" dirty="0" smtClean="0"/>
              <a:t>Cluster customer base with advanced criteria aided by design-centered technology and CRM tools to deliver real-time solutions</a:t>
            </a:r>
          </a:p>
          <a:p>
            <a:pPr lvl="0"/>
            <a:r>
              <a:rPr lang="en-US" dirty="0" smtClean="0"/>
              <a:t>Potential members may be willing to pay for this added value given the personalization aspects (e.g. Amazon Prime)</a:t>
            </a:r>
          </a:p>
          <a:p>
            <a:pPr lvl="0"/>
            <a:r>
              <a:rPr lang="en-US" dirty="0" smtClean="0"/>
              <a:t>Beyond individual members, use "GAFA" (Google/Amazon/Facebook/Apple) approach on SEGs and business clients, leveraging data-driven insights to boost core business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1336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 Demographics still important for outreach and messaging, but financial institutions need to start focusing on unmet needs and psychographics like lifestyles, values, aspirations, etc.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6" name="Picture 5" descr="Fotolia_100890738_Subscription_Monthly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3581400"/>
            <a:ext cx="3333203" cy="22646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Long-Term Business Development Goals</a:t>
            </a:r>
            <a:endParaRPr lang="en-US" b="1" dirty="0"/>
          </a:p>
        </p:txBody>
      </p:sp>
      <p:pic>
        <p:nvPicPr>
          <p:cNvPr id="6" name="Content Placeholder 5" descr="Fotolia_98076308_Subscription_Monthly_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43200"/>
            <a:ext cx="4038600" cy="2691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dirty="0" smtClean="0"/>
              <a:t>Deepen, strengthen and expand SEG partnerships </a:t>
            </a:r>
          </a:p>
          <a:p>
            <a:pPr lvl="1"/>
            <a:r>
              <a:rPr lang="en-US" sz="2000" dirty="0" smtClean="0"/>
              <a:t>Maintain and/or grow existing SEG relationships</a:t>
            </a:r>
          </a:p>
          <a:p>
            <a:pPr lvl="0"/>
            <a:r>
              <a:rPr lang="en-US" dirty="0" smtClean="0"/>
              <a:t>Increase membership</a:t>
            </a:r>
          </a:p>
          <a:p>
            <a:pPr lvl="0"/>
            <a:r>
              <a:rPr lang="en-US" dirty="0" smtClean="0"/>
              <a:t>Encourage product participation</a:t>
            </a:r>
          </a:p>
          <a:p>
            <a:pPr lvl="0"/>
            <a:r>
              <a:rPr lang="en-US" dirty="0" smtClean="0"/>
              <a:t>Increase loan volume</a:t>
            </a:r>
          </a:p>
          <a:p>
            <a:pPr lvl="0"/>
            <a:r>
              <a:rPr lang="en-US" dirty="0" smtClean="0"/>
              <a:t>Gain more partnerships (SEGs, community, chambers, etc.)</a:t>
            </a:r>
          </a:p>
          <a:p>
            <a:pPr lvl="0"/>
            <a:r>
              <a:rPr lang="en-US" dirty="0" smtClean="0"/>
              <a:t>Provide and improve member </a:t>
            </a:r>
            <a:r>
              <a:rPr lang="en-US" dirty="0" smtClean="0"/>
              <a:t>education</a:t>
            </a:r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Building Relationships for Effective Business Development</a:t>
            </a:r>
            <a:endParaRPr lang="en-US" sz="2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30-Day Plan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tcu-logo-high-re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838200"/>
            <a:ext cx="2800350" cy="876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78</TotalTime>
  <Words>1073</Words>
  <Application>Microsoft Office PowerPoint</Application>
  <PresentationFormat>On-screen Show (4:3)</PresentationFormat>
  <Paragraphs>170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Urban</vt:lpstr>
      <vt:lpstr>2019 Tech CU Emerging Markets Business Development Plan</vt:lpstr>
      <vt:lpstr>Expanded Field of Membership for New Counties</vt:lpstr>
      <vt:lpstr>Expanded Field of Membership for New Counties, Step 1</vt:lpstr>
      <vt:lpstr>Expanded Field of Membership for New Counties, Step 2</vt:lpstr>
      <vt:lpstr>Expanded Field of Membership for New Counties, Step 3 </vt:lpstr>
      <vt:lpstr>3-Year Business Development Plan: Tech CU Should Be Seen as a Major Strategic Partner with Each SEG </vt:lpstr>
      <vt:lpstr>Long-Term Business Development Goals</vt:lpstr>
      <vt:lpstr>Building Relationships for Effective Business Development</vt:lpstr>
      <vt:lpstr>30-Day Plan</vt:lpstr>
      <vt:lpstr>30-Day Plan: Auditing Current Membership</vt:lpstr>
      <vt:lpstr>30-Day Plan: Evaluating and Optimizing Opportunities and Progress</vt:lpstr>
      <vt:lpstr>60-Day Plan: Moving Forward with Regard and Respect</vt:lpstr>
      <vt:lpstr>90-Day Plan: Feedback and Re-evaluation</vt:lpstr>
      <vt:lpstr>90-Day Plan: Re-evaluation of Initiatives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Tech CU Emerging Markets Business Development Plan</dc:title>
  <dc:creator>Admin</dc:creator>
  <cp:lastModifiedBy>Admin</cp:lastModifiedBy>
  <cp:revision>24</cp:revision>
  <dcterms:created xsi:type="dcterms:W3CDTF">2019-06-25T22:46:46Z</dcterms:created>
  <dcterms:modified xsi:type="dcterms:W3CDTF">2019-06-26T00:05:17Z</dcterms:modified>
</cp:coreProperties>
</file>