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77" r:id="rId3"/>
    <p:sldId id="280" r:id="rId4"/>
    <p:sldId id="281" r:id="rId5"/>
    <p:sldId id="282" r:id="rId6"/>
    <p:sldId id="283" r:id="rId7"/>
    <p:sldId id="290" r:id="rId8"/>
    <p:sldId id="279" r:id="rId9"/>
    <p:sldId id="278" r:id="rId10"/>
    <p:sldId id="28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2B5"/>
    <a:srgbClr val="95CFD1"/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6140" autoAdjust="0"/>
  </p:normalViewPr>
  <p:slideViewPr>
    <p:cSldViewPr snapToGrid="0">
      <p:cViewPr varScale="1">
        <p:scale>
          <a:sx n="94" d="100"/>
          <a:sy n="94" d="100"/>
        </p:scale>
        <p:origin x="1062" y="96"/>
      </p:cViewPr>
      <p:guideLst/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2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BE6F14-EB79-4CD3-AB10-36FC0DC9516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E107FC-B055-400A-B941-F83868E69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7100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7100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628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669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5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2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04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64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bulkapothecary.com/" TargetMode="External"/><Relationship Id="rId13" Type="http://schemas.openxmlformats.org/officeDocument/2006/relationships/hyperlink" Target="http://farmwifesdiary.blogspot.com/" TargetMode="External"/><Relationship Id="rId18" Type="http://schemas.openxmlformats.org/officeDocument/2006/relationships/hyperlink" Target="https://www.soapandmore.com/oils-in-soap.html" TargetMode="External"/><Relationship Id="rId3" Type="http://schemas.openxmlformats.org/officeDocument/2006/relationships/hyperlink" Target="https://mountainroseherbs.com/" TargetMode="External"/><Relationship Id="rId7" Type="http://schemas.openxmlformats.org/officeDocument/2006/relationships/hyperlink" Target="https://www.bulkapothecary.com/" TargetMode="External"/><Relationship Id="rId12" Type="http://schemas.openxmlformats.org/officeDocument/2006/relationships/hyperlink" Target="https://www.brambleberry.com/calculator?calcType=fragrance" TargetMode="External"/><Relationship Id="rId17" Type="http://schemas.openxmlformats.org/officeDocument/2006/relationships/hyperlink" Target="https://www.eocalc.com/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honeyshop.co.uk/effect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log.mountainroseherbs.com/craft-lip-balm" TargetMode="External"/><Relationship Id="rId11" Type="http://schemas.openxmlformats.org/officeDocument/2006/relationships/hyperlink" Target="https://www.brambleberry.com/calculator?calcType=lye" TargetMode="External"/><Relationship Id="rId5" Type="http://schemas.openxmlformats.org/officeDocument/2006/relationships/hyperlink" Target="https://blog.mountainroseherbs.com/the-complete-guide-to-diy-beeswax-wraps-including-a-beeless-vegan-food-wrap" TargetMode="External"/><Relationship Id="rId15" Type="http://schemas.openxmlformats.org/officeDocument/2006/relationships/hyperlink" Target="https://www.honeyshop.co.uk/index.html" TargetMode="External"/><Relationship Id="rId10" Type="http://schemas.openxmlformats.org/officeDocument/2006/relationships/hyperlink" Target="https://www.brambleberry.com/in-the-studio" TargetMode="External"/><Relationship Id="rId19" Type="http://schemas.openxmlformats.org/officeDocument/2006/relationships/hyperlink" Target="https://www.huhs.edu/literature/Bee_%20Pollen-Propolis-and-Royal_Jelly.pdf" TargetMode="External"/><Relationship Id="rId4" Type="http://schemas.openxmlformats.org/officeDocument/2006/relationships/hyperlink" Target="https://blog.mountainroseherbs.com/" TargetMode="External"/><Relationship Id="rId9" Type="http://schemas.openxmlformats.org/officeDocument/2006/relationships/hyperlink" Target="https://www.brambleberry.com/" TargetMode="External"/><Relationship Id="rId14" Type="http://schemas.openxmlformats.org/officeDocument/2006/relationships/hyperlink" Target="http://farmwifesdiary.blogspot.com/2016/11/how-to-render-beeswa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hyperlink" Target="https://chefiso.com/p/canneles-caneles-recip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4D0AE-6418-435C-A8C6-58A4CCD1A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572664"/>
            <a:ext cx="5877385" cy="8418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/>
                </a:solidFill>
              </a:rPr>
              <a:t>Products from the honeybee hive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6A6E5-7C8D-4818-9BE0-510579B34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r="1" b="10774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280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552D-EA57-4A70-A5AD-90938FC2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19136"/>
          </a:xfrm>
        </p:spPr>
        <p:txBody>
          <a:bodyPr>
            <a:noAutofit/>
          </a:bodyPr>
          <a:lstStyle/>
          <a:p>
            <a:r>
              <a:rPr lang="en-US" sz="3200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E8C98-DB18-41FB-B4DC-733159CE33FE}"/>
              </a:ext>
            </a:extLst>
          </p:cNvPr>
          <p:cNvSpPr txBox="1"/>
          <p:nvPr/>
        </p:nvSpPr>
        <p:spPr>
          <a:xfrm>
            <a:off x="1352282" y="1146220"/>
            <a:ext cx="101783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Mountain Rose Herbs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(Essential oils, carrier oils, butters, herbs &amp; spices, containers, etc.)</a:t>
            </a:r>
          </a:p>
          <a:p>
            <a:r>
              <a:rPr lang="en-US" sz="1400" dirty="0">
                <a:solidFill>
                  <a:srgbClr val="46B2B5"/>
                </a:solidFill>
              </a:rPr>
              <a:t>	</a:t>
            </a:r>
            <a:r>
              <a:rPr lang="en-US" sz="1400" dirty="0">
                <a:solidFill>
                  <a:srgbClr val="46B2B5"/>
                </a:solidFill>
                <a:hlinkClick r:id="rId4"/>
              </a:rPr>
              <a:t>Mountain Rose Herbs Blog</a:t>
            </a:r>
            <a:r>
              <a:rPr lang="en-US" sz="1400" dirty="0">
                <a:solidFill>
                  <a:srgbClr val="46B2B5"/>
                </a:solidFill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(recipes, body care, education, etc.)</a:t>
            </a:r>
          </a:p>
          <a:p>
            <a:r>
              <a:rPr lang="en-US" sz="1400" dirty="0"/>
              <a:t>	</a:t>
            </a:r>
            <a:r>
              <a:rPr lang="en-US" sz="1400" dirty="0">
                <a:hlinkClick r:id="rId5"/>
              </a:rPr>
              <a:t>The BEST Reusable Beeswax Wrap Recipe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>
                <a:hlinkClick r:id="rId6"/>
              </a:rPr>
              <a:t>Basic Lip Balm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7"/>
              </a:rPr>
              <a:t>Bulk Apothecary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(Essential oils, carrier oils &amp; raw ingredients, butters, herbs,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packagain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, etc.)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400" dirty="0">
                <a:hlinkClick r:id="rId8"/>
              </a:rPr>
              <a:t>Bulk Apothecary Blog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(recipes, product ideas, education, etc.)</a:t>
            </a:r>
          </a:p>
          <a:p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  <a:hlinkClick r:id="rId9"/>
              </a:rPr>
              <a:t>Bramble Berry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(Essential oils, carrier oils, kits, packaging, molds, etc.)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hlinkClick r:id="rId10"/>
              </a:rPr>
              <a:t>In the Studio: formerly Soap Queen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(blog: recipes, product ideas, education, etc.)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hlinkClick r:id="rId11"/>
              </a:rPr>
              <a:t>Lye Calculator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hlinkClick r:id="rId12"/>
              </a:rPr>
              <a:t>Fragrance Calculator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400" dirty="0">
                <a:hlinkClick r:id="rId13"/>
              </a:rPr>
              <a:t>A Farmwife’s Diary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>
                <a:hlinkClick r:id="rId14"/>
              </a:rPr>
              <a:t>How to Render Beeswax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15"/>
              </a:rPr>
              <a:t>The Honey Shop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>
                <a:hlinkClick r:id="rId16"/>
              </a:rPr>
              <a:t>The Effects of Temperature and Time on Beeswax and Honey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17"/>
              </a:rPr>
              <a:t>Modern Soapmaking’s Essential Oil Calculator (EOCALC)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18"/>
              </a:rPr>
              <a:t>Soap and More: Oil Properties for Soap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Huntington College of Health Sciences Smart Supplementation:</a:t>
            </a:r>
            <a:r>
              <a:rPr lang="en-US" sz="1400" dirty="0">
                <a:solidFill>
                  <a:srgbClr val="46B2B5"/>
                </a:solidFill>
              </a:rPr>
              <a:t> </a:t>
            </a:r>
            <a:r>
              <a:rPr lang="en-US" sz="1400" dirty="0">
                <a:hlinkClick r:id="rId19"/>
              </a:rPr>
              <a:t>Bee Pollen, Propolis &amp; Royal Jelly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554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0C4F-ABF0-44BF-A8D6-C58F7E0D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of the 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06F0-E1CE-4BE4-BC75-05B13B16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609626" cy="3593591"/>
          </a:xfrm>
        </p:spPr>
        <p:txBody>
          <a:bodyPr/>
          <a:lstStyle/>
          <a:p>
            <a:r>
              <a:rPr lang="en-US" dirty="0"/>
              <a:t>Honey</a:t>
            </a:r>
          </a:p>
          <a:p>
            <a:r>
              <a:rPr lang="en-US" dirty="0"/>
              <a:t>Beeswax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DB1F8-A62B-4A67-98E2-3C5B8FC74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1596096"/>
            <a:ext cx="5614416" cy="497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CBFF4-6744-4DB7-AE98-27285D20F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95654"/>
            <a:ext cx="4493755" cy="5762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05DD4-320C-458D-8A7A-00D642489E9D}"/>
              </a:ext>
            </a:extLst>
          </p:cNvPr>
          <p:cNvSpPr txBox="1"/>
          <p:nvPr/>
        </p:nvSpPr>
        <p:spPr>
          <a:xfrm>
            <a:off x="5688070" y="1128451"/>
            <a:ext cx="5422392" cy="563231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 addition to the obvious use as a sweetener for consumption, there have been studies where evidence, according to the Mayo Clinic and other trusted medical sources, can be found that honey can also be used to treat: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Cardiovascular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Gastrointestinal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Neurological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Wounds (burns, cuts, abrasions)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 safety guideline: Honey should NOT be given to children (infants) under the age of one (1).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094A9-6A29-4A2A-B2B6-591F2C29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070" y="1147104"/>
            <a:ext cx="5422392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E4549-F72F-42E9-B62E-A483B5B6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>
            <a:normAutofit/>
          </a:bodyPr>
          <a:lstStyle/>
          <a:p>
            <a:r>
              <a:rPr lang="en-US" dirty="0"/>
              <a:t>How to clean beeswax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0EF2-80F7-4BF0-B220-00076C26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871982"/>
            <a:ext cx="4398652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Several methods to do this, experiment to find what works best for you.</a:t>
            </a:r>
          </a:p>
          <a:p>
            <a:r>
              <a:rPr lang="en-US" sz="1800" dirty="0"/>
              <a:t>Crockpot (good instructions can be found on the Farmwife’s Diary blog)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9A1112-239E-4149-B803-9EC081E3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plate of food on a table&#10;&#10;Description automatically generated">
            <a:extLst>
              <a:ext uri="{FF2B5EF4-FFF2-40B4-BE49-F238E27FC236}">
                <a16:creationId xmlns:a16="http://schemas.microsoft.com/office/drawing/2014/main" id="{34249ED7-DB3E-4A3D-8B66-1FA550B12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19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CE326BE-F0B1-46A2-AD11-ECDEEFB38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16180-DD6B-47ED-A19C-ADB8648DF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0" r="4684" b="-2"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F4E094D-2FC9-46CE-8205-CFF6D52B1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close up of a piece of cake&#10;&#10;Description automatically generated">
            <a:extLst>
              <a:ext uri="{FF2B5EF4-FFF2-40B4-BE49-F238E27FC236}">
                <a16:creationId xmlns:a16="http://schemas.microsoft.com/office/drawing/2014/main" id="{77E91B05-17E3-413F-BC37-06E5CBA6FA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97" r="9496" b="-3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0712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6C9FEE-FE9F-4EFE-9F36-11660E13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780" y="4604100"/>
            <a:ext cx="2485828" cy="1670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6C1583-E4E6-4F51-B071-61235583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947" y="885860"/>
            <a:ext cx="3124636" cy="2381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E986CF-C5BA-4489-BECF-28EE2C23B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938" y="3160594"/>
            <a:ext cx="2315402" cy="15430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7AC95-F651-48B3-AB5E-75E2BCBD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358" y="252932"/>
            <a:ext cx="7017488" cy="532680"/>
          </a:xfrm>
        </p:spPr>
        <p:txBody>
          <a:bodyPr/>
          <a:lstStyle/>
          <a:p>
            <a:r>
              <a:rPr lang="en-US" dirty="0"/>
              <a:t>What can we do with beeswax?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454BD8-1E81-4B61-B979-8867B1AC6F5F}"/>
              </a:ext>
            </a:extLst>
          </p:cNvPr>
          <p:cNvSpPr txBox="1">
            <a:spLocks/>
          </p:cNvSpPr>
          <p:nvPr/>
        </p:nvSpPr>
        <p:spPr>
          <a:xfrm>
            <a:off x="2959594" y="1193089"/>
            <a:ext cx="5218491" cy="498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Candles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Batik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Pysanki (egg decorating)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Waxed thread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Cheese waxing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Crayons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Boot and furniture polish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Food wraps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Skin and wound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solidFill>
                  <a:schemeClr val="tx2"/>
                </a:solidFill>
              </a:rPr>
              <a:t>And much, much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cap="none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cap="none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51AD4-36FD-439B-82C0-485000AA92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15" t="16499" r="16157" b="34809"/>
          <a:stretch/>
        </p:blipFill>
        <p:spPr>
          <a:xfrm>
            <a:off x="7946938" y="4712464"/>
            <a:ext cx="1567842" cy="154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62351E-6C5A-4B8E-AA16-FCF91247D8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371" r="32547" b="9565"/>
          <a:stretch/>
        </p:blipFill>
        <p:spPr>
          <a:xfrm>
            <a:off x="7946938" y="885860"/>
            <a:ext cx="914633" cy="2292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5AEA61-97B1-41F1-AC18-C4A591EC3F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326"/>
          <a:stretch/>
        </p:blipFill>
        <p:spPr>
          <a:xfrm>
            <a:off x="10293365" y="3147147"/>
            <a:ext cx="1676218" cy="1558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610A6E-CB0C-465A-A652-43B8F384D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640" y="901741"/>
            <a:ext cx="863940" cy="6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C9B09-CF30-41A0-97C7-BE5FD271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93904"/>
            <a:ext cx="3092117" cy="726591"/>
          </a:xfrm>
        </p:spPr>
        <p:txBody>
          <a:bodyPr/>
          <a:lstStyle/>
          <a:p>
            <a:r>
              <a:rPr lang="en-US" dirty="0"/>
              <a:t>working with beeswax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7C96-F6F1-4D8F-AEAD-0573807443FE}"/>
              </a:ext>
            </a:extLst>
          </p:cNvPr>
          <p:cNvSpPr txBox="1"/>
          <p:nvPr/>
        </p:nvSpPr>
        <p:spPr>
          <a:xfrm>
            <a:off x="486292" y="457200"/>
            <a:ext cx="67356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Use dedicated equipment: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Non-reactive containers: stainless steel, glass, coated ceramic, plastic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Physical and beneficial properties: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natural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Antibacterial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Antifungal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Humectant/Moisturizing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Eco-friendly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goes bad</a:t>
            </a:r>
          </a:p>
          <a:p>
            <a:endParaRPr lang="en-US" dirty="0"/>
          </a:p>
          <a:p>
            <a:r>
              <a:rPr lang="en-US" u="sng" dirty="0"/>
              <a:t>Physical properties not hindered by heat: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resistance to heat but should not be taken above 250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°/120°C.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cooling = brittle, pale, cracking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Honey is water soluble; beeswax is oil soluble: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Emulsifying agent/wax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Beeswax is NOT an emulsifying wax</a:t>
            </a:r>
            <a:endParaRPr lang="en-US" u="sng" dirty="0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60C2D83D-3BF6-4D67-919C-BC91AE51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08" y="998222"/>
            <a:ext cx="3570200" cy="57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E39A-5257-40AB-ACA1-5D8FE807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recipes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CB16-2683-40F1-9372-547E8785B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Lip Balm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parts liquid (carrier) oil</a:t>
            </a:r>
          </a:p>
          <a:p>
            <a:pPr marL="0" indent="0">
              <a:buNone/>
            </a:pPr>
            <a:r>
              <a:rPr lang="en-US" dirty="0"/>
              <a:t>1 part beeswax</a:t>
            </a:r>
          </a:p>
          <a:p>
            <a:pPr marL="0" indent="0">
              <a:buNone/>
            </a:pPr>
            <a:r>
              <a:rPr lang="en-US" dirty="0"/>
              <a:t>1 part plant-based butter (shea, cocoa, etc.)*</a:t>
            </a:r>
          </a:p>
          <a:p>
            <a:pPr marL="0" indent="0">
              <a:buNone/>
            </a:pPr>
            <a:r>
              <a:rPr lang="en-US" dirty="0"/>
              <a:t>Vitamin E*</a:t>
            </a:r>
          </a:p>
          <a:p>
            <a:pPr marL="0" indent="0">
              <a:buNone/>
            </a:pPr>
            <a:r>
              <a:rPr lang="en-US" dirty="0"/>
              <a:t>Essential or flavor oil*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*Optional and adjustable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2CF0D-A8EE-4618-B27E-29CB2EFBB0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Beeswax Food Wraps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parts beeswax*</a:t>
            </a:r>
          </a:p>
          <a:p>
            <a:pPr marL="0" indent="0">
              <a:buNone/>
            </a:pPr>
            <a:r>
              <a:rPr lang="en-US" dirty="0"/>
              <a:t>1 part pine resin*</a:t>
            </a:r>
          </a:p>
          <a:p>
            <a:pPr marL="0" indent="0">
              <a:buNone/>
            </a:pPr>
            <a:r>
              <a:rPr lang="en-US" dirty="0"/>
              <a:t>1 part jojoba oil*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*Adjustable</a:t>
            </a:r>
          </a:p>
        </p:txBody>
      </p:sp>
    </p:spTree>
    <p:extLst>
      <p:ext uri="{BB962C8B-B14F-4D97-AF65-F5344CB8AC3E}">
        <p14:creationId xmlns:p14="http://schemas.microsoft.com/office/powerpoint/2010/main" val="406458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E39A-5257-40AB-ACA1-5D8FE807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recipes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CB16-2683-40F1-9372-547E8785B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93949"/>
            <a:ext cx="4800600" cy="49816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/>
              <a:t>Canelés (can-eh-lay)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500 g Milk</a:t>
            </a:r>
          </a:p>
          <a:p>
            <a:pPr marL="0" indent="0">
              <a:buNone/>
            </a:pPr>
            <a:r>
              <a:rPr lang="en-US" dirty="0"/>
              <a:t>50 g Butter</a:t>
            </a:r>
          </a:p>
          <a:p>
            <a:pPr marL="0" indent="0">
              <a:buNone/>
            </a:pPr>
            <a:r>
              <a:rPr lang="en-US" dirty="0"/>
              <a:t>185 g Granulated Sugar</a:t>
            </a:r>
          </a:p>
          <a:p>
            <a:pPr marL="0" indent="0">
              <a:buNone/>
            </a:pPr>
            <a:r>
              <a:rPr lang="en-US" dirty="0"/>
              <a:t>150 g Bread Flour</a:t>
            </a:r>
          </a:p>
          <a:p>
            <a:pPr marL="0" indent="0">
              <a:buNone/>
            </a:pPr>
            <a:r>
              <a:rPr lang="en-US" dirty="0"/>
              <a:t>3 Egg yolks</a:t>
            </a:r>
          </a:p>
          <a:p>
            <a:pPr marL="0" indent="0">
              <a:buNone/>
            </a:pPr>
            <a:r>
              <a:rPr lang="en-US" dirty="0"/>
              <a:t>3 g Salt</a:t>
            </a:r>
          </a:p>
          <a:p>
            <a:pPr marL="0" indent="0">
              <a:buNone/>
            </a:pPr>
            <a:r>
              <a:rPr lang="en-US" dirty="0"/>
              <a:t>1 tsp Vanilla extract</a:t>
            </a:r>
          </a:p>
          <a:p>
            <a:pPr marL="0" indent="0">
              <a:buNone/>
            </a:pPr>
            <a:r>
              <a:rPr lang="en-US" dirty="0"/>
              <a:t>50 g Cognac</a:t>
            </a:r>
          </a:p>
          <a:p>
            <a:pPr marL="0" indent="0">
              <a:buNone/>
            </a:pPr>
            <a:r>
              <a:rPr lang="en-US" dirty="0"/>
              <a:t>- - -</a:t>
            </a:r>
          </a:p>
          <a:p>
            <a:pPr marL="0" indent="0">
              <a:buNone/>
            </a:pPr>
            <a:r>
              <a:rPr lang="en-US" dirty="0"/>
              <a:t>50 g Butter</a:t>
            </a:r>
          </a:p>
          <a:p>
            <a:pPr marL="0" indent="0">
              <a:buNone/>
            </a:pPr>
            <a:r>
              <a:rPr lang="en-US" dirty="0"/>
              <a:t>50 g Beeswax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 recipe here: </a:t>
            </a:r>
            <a:r>
              <a:rPr lang="en-US" dirty="0">
                <a:hlinkClick r:id="rId4"/>
              </a:rPr>
              <a:t>Canelés de Bordeaux</a:t>
            </a:r>
            <a:endParaRPr lang="en-US" dirty="0"/>
          </a:p>
        </p:txBody>
      </p:sp>
      <p:pic>
        <p:nvPicPr>
          <p:cNvPr id="7" name="canneles-spin">
            <a:hlinkClick r:id="" action="ppaction://media"/>
            <a:extLst>
              <a:ext uri="{FF2B5EF4-FFF2-40B4-BE49-F238E27FC236}">
                <a16:creationId xmlns:a16="http://schemas.microsoft.com/office/drawing/2014/main" id="{A76756DD-E4A4-4198-AA88-AC7B76CF5E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5342" y="1579502"/>
            <a:ext cx="5004992" cy="28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C91888E-3240-497A-9FB8-CB994165969C}"/>
              </a:ext>
            </a:extLst>
          </p:cNvPr>
          <p:cNvGrpSpPr/>
          <p:nvPr/>
        </p:nvGrpSpPr>
        <p:grpSpPr>
          <a:xfrm>
            <a:off x="3683258" y="1289112"/>
            <a:ext cx="7987023" cy="5324682"/>
            <a:chOff x="3683258" y="1289112"/>
            <a:chExt cx="7987023" cy="53246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827884-2F55-4A46-B4A7-27157F4E2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58" r="15491"/>
            <a:stretch/>
          </p:blipFill>
          <p:spPr>
            <a:xfrm>
              <a:off x="6814946" y="1293905"/>
              <a:ext cx="4855335" cy="531988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9FC690-8269-4834-B9B9-CF65A9DE05AB}"/>
                </a:ext>
              </a:extLst>
            </p:cNvPr>
            <p:cNvSpPr/>
            <p:nvPr/>
          </p:nvSpPr>
          <p:spPr>
            <a:xfrm>
              <a:off x="3683258" y="1289112"/>
              <a:ext cx="3131688" cy="5324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970C4F-ABF0-44BF-A8D6-C58F7E0D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Products of the 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06F0-E1CE-4BE4-BC75-05B13B16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609626" cy="3593591"/>
          </a:xfrm>
        </p:spPr>
        <p:txBody>
          <a:bodyPr/>
          <a:lstStyle/>
          <a:p>
            <a:r>
              <a:rPr lang="en-US" dirty="0"/>
              <a:t>Propolis</a:t>
            </a:r>
          </a:p>
          <a:p>
            <a:r>
              <a:rPr lang="en-US" dirty="0"/>
              <a:t>Royal Jelly</a:t>
            </a:r>
          </a:p>
          <a:p>
            <a:r>
              <a:rPr lang="en-US" dirty="0"/>
              <a:t>Pollen</a:t>
            </a:r>
          </a:p>
          <a:p>
            <a:r>
              <a:rPr lang="en-US" dirty="0"/>
              <a:t>And one more…</a:t>
            </a:r>
          </a:p>
          <a:p>
            <a:r>
              <a:rPr lang="en-US" dirty="0"/>
              <a:t>POLLINATION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6C0C25-E7CB-4DB2-BAA7-22069687B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8" y="1289112"/>
            <a:ext cx="7987023" cy="53246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52505C-8ADF-4F72-AD46-5F3092756765}"/>
              </a:ext>
            </a:extLst>
          </p:cNvPr>
          <p:cNvSpPr txBox="1"/>
          <p:nvPr/>
        </p:nvSpPr>
        <p:spPr>
          <a:xfrm>
            <a:off x="1251678" y="4082796"/>
            <a:ext cx="2431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Uses:</a:t>
            </a:r>
          </a:p>
          <a:p>
            <a:endParaRPr lang="en-US" dirty="0"/>
          </a:p>
          <a:p>
            <a:r>
              <a:rPr lang="en-US" dirty="0"/>
              <a:t>Antioxidant/anti-aging agent, skin and hair health, improved blood health, lower cholesterol, and for treatment of the herpes simplex virus.</a:t>
            </a:r>
          </a:p>
        </p:txBody>
      </p:sp>
    </p:spTree>
    <p:extLst>
      <p:ext uri="{BB962C8B-B14F-4D97-AF65-F5344CB8AC3E}">
        <p14:creationId xmlns:p14="http://schemas.microsoft.com/office/powerpoint/2010/main" val="10446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D9E2-BBA5-4DF0-97DB-1CEA6F7D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4" y="1203197"/>
            <a:ext cx="8738220" cy="4064627"/>
          </a:xfrm>
        </p:spPr>
        <p:txBody>
          <a:bodyPr>
            <a:normAutofit/>
          </a:bodyPr>
          <a:lstStyle/>
          <a:p>
            <a:r>
              <a:rPr lang="en-US" dirty="0"/>
              <a:t>Ix.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55279-DCE2-49F3-BA94-92AA616C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4959" y="5267824"/>
            <a:ext cx="5579776" cy="951135"/>
          </a:xfrm>
        </p:spPr>
        <p:txBody>
          <a:bodyPr/>
          <a:lstStyle/>
          <a:p>
            <a:r>
              <a:rPr lang="en-US" dirty="0"/>
              <a:t>About products from the honeybee hive</a:t>
            </a:r>
          </a:p>
        </p:txBody>
      </p:sp>
    </p:spTree>
    <p:extLst>
      <p:ext uri="{BB962C8B-B14F-4D97-AF65-F5344CB8AC3E}">
        <p14:creationId xmlns:p14="http://schemas.microsoft.com/office/powerpoint/2010/main" val="313248720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587</Words>
  <Application>Microsoft Office PowerPoint</Application>
  <PresentationFormat>Widescreen</PresentationFormat>
  <Paragraphs>132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Times New Roman</vt:lpstr>
      <vt:lpstr>Badge</vt:lpstr>
      <vt:lpstr>PowerPoint Presentation</vt:lpstr>
      <vt:lpstr>Products of the Hive</vt:lpstr>
      <vt:lpstr>How to clean beeswax</vt:lpstr>
      <vt:lpstr>PowerPoint Presentation</vt:lpstr>
      <vt:lpstr>working with beeswax</vt:lpstr>
      <vt:lpstr>Basic recipes</vt:lpstr>
      <vt:lpstr>Basic recipes</vt:lpstr>
      <vt:lpstr>Other Products of the Hive</vt:lpstr>
      <vt:lpstr>Ix. Questions?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Duda</dc:creator>
  <cp:lastModifiedBy>Laura Duda</cp:lastModifiedBy>
  <cp:revision>9</cp:revision>
  <dcterms:created xsi:type="dcterms:W3CDTF">2020-10-14T21:08:24Z</dcterms:created>
  <dcterms:modified xsi:type="dcterms:W3CDTF">2021-05-20T17:50:48Z</dcterms:modified>
</cp:coreProperties>
</file>