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5" r:id="rId4"/>
  </p:sldMasterIdLst>
  <p:notesMasterIdLst>
    <p:notesMasterId r:id="rId22"/>
  </p:notesMasterIdLst>
  <p:sldIdLst>
    <p:sldId id="256" r:id="rId5"/>
    <p:sldId id="257" r:id="rId6"/>
    <p:sldId id="258" r:id="rId7"/>
    <p:sldId id="303" r:id="rId8"/>
    <p:sldId id="304" r:id="rId9"/>
    <p:sldId id="308" r:id="rId10"/>
    <p:sldId id="305" r:id="rId11"/>
    <p:sldId id="306" r:id="rId12"/>
    <p:sldId id="309" r:id="rId13"/>
    <p:sldId id="310" r:id="rId14"/>
    <p:sldId id="311" r:id="rId15"/>
    <p:sldId id="312" r:id="rId16"/>
    <p:sldId id="313" r:id="rId17"/>
    <p:sldId id="321" r:id="rId18"/>
    <p:sldId id="315" r:id="rId19"/>
    <p:sldId id="316" r:id="rId20"/>
    <p:sldId id="32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02E96C-6472-4CF2-8687-DC5014FA7387}" v="6" dt="2024-01-08T18:17:18.7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6" autoAdjust="0"/>
    <p:restoredTop sz="94665"/>
  </p:normalViewPr>
  <p:slideViewPr>
    <p:cSldViewPr snapToGrid="0">
      <p:cViewPr varScale="1">
        <p:scale>
          <a:sx n="85" d="100"/>
          <a:sy n="85" d="100"/>
        </p:scale>
        <p:origin x="176" y="256"/>
      </p:cViewPr>
      <p:guideLst/>
    </p:cSldViewPr>
  </p:slideViewPr>
  <p:notesTextViewPr>
    <p:cViewPr>
      <p:scale>
        <a:sx n="1" d="1"/>
        <a:sy n="1" d="1"/>
      </p:scale>
      <p:origin x="0" y="0"/>
    </p:cViewPr>
  </p:notesTextViewPr>
  <p:notesViewPr>
    <p:cSldViewPr snapToGrid="0">
      <p:cViewPr varScale="1">
        <p:scale>
          <a:sx n="75" d="100"/>
          <a:sy n="75" d="100"/>
        </p:scale>
        <p:origin x="2928"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813CE7-32AE-4F71-B689-1AE3768EA4CD}" type="datetimeFigureOut">
              <a:rPr lang="en-US" smtClean="0"/>
              <a:t>1/11/24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3AB1C9-EC15-443E-BE2A-E86D6EC33BC5}" type="slidenum">
              <a:rPr lang="en-US" smtClean="0"/>
              <a:t>‹#›</a:t>
            </a:fld>
            <a:endParaRPr lang="en-US"/>
          </a:p>
        </p:txBody>
      </p:sp>
    </p:spTree>
    <p:extLst>
      <p:ext uri="{BB962C8B-B14F-4D97-AF65-F5344CB8AC3E}">
        <p14:creationId xmlns:p14="http://schemas.microsoft.com/office/powerpoint/2010/main" val="3695546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AB1C9-EC15-443E-BE2A-E86D6EC33BC5}" type="slidenum">
              <a:rPr lang="en-US" smtClean="0"/>
              <a:t>1</a:t>
            </a:fld>
            <a:endParaRPr lang="en-US"/>
          </a:p>
        </p:txBody>
      </p:sp>
    </p:spTree>
    <p:extLst>
      <p:ext uri="{BB962C8B-B14F-4D97-AF65-F5344CB8AC3E}">
        <p14:creationId xmlns:p14="http://schemas.microsoft.com/office/powerpoint/2010/main" val="3293296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brainstorm some things we should avoid doing when learning that someone has a mental illness. </a:t>
            </a:r>
          </a:p>
          <a:p>
            <a:endParaRPr lang="en-US" dirty="0"/>
          </a:p>
          <a:p>
            <a:r>
              <a:rPr lang="en-US" dirty="0"/>
              <a:t>(Wait for ideas)</a:t>
            </a:r>
          </a:p>
        </p:txBody>
      </p:sp>
      <p:sp>
        <p:nvSpPr>
          <p:cNvPr id="4" name="Slide Number Placeholder 3"/>
          <p:cNvSpPr>
            <a:spLocks noGrp="1"/>
          </p:cNvSpPr>
          <p:nvPr>
            <p:ph type="sldNum" sz="quarter" idx="5"/>
          </p:nvPr>
        </p:nvSpPr>
        <p:spPr/>
        <p:txBody>
          <a:bodyPr/>
          <a:lstStyle/>
          <a:p>
            <a:fld id="{873AB1C9-EC15-443E-BE2A-E86D6EC33BC5}" type="slidenum">
              <a:rPr lang="en-US" smtClean="0"/>
              <a:t>10</a:t>
            </a:fld>
            <a:endParaRPr lang="en-US"/>
          </a:p>
        </p:txBody>
      </p:sp>
    </p:spTree>
    <p:extLst>
      <p:ext uri="{BB962C8B-B14F-4D97-AF65-F5344CB8AC3E}">
        <p14:creationId xmlns:p14="http://schemas.microsoft.com/office/powerpoint/2010/main" val="21396577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5"/>
          </p:nvPr>
        </p:nvSpPr>
        <p:spPr/>
        <p:txBody>
          <a:bodyPr/>
          <a:lstStyle/>
          <a:p>
            <a:fld id="{873AB1C9-EC15-443E-BE2A-E86D6EC33BC5}" type="slidenum">
              <a:rPr lang="en-US" smtClean="0"/>
              <a:t>11</a:t>
            </a:fld>
            <a:endParaRPr lang="en-US"/>
          </a:p>
        </p:txBody>
      </p:sp>
    </p:spTree>
    <p:extLst>
      <p:ext uri="{BB962C8B-B14F-4D97-AF65-F5344CB8AC3E}">
        <p14:creationId xmlns:p14="http://schemas.microsoft.com/office/powerpoint/2010/main" val="815059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5"/>
          </p:nvPr>
        </p:nvSpPr>
        <p:spPr/>
        <p:txBody>
          <a:bodyPr/>
          <a:lstStyle/>
          <a:p>
            <a:fld id="{873AB1C9-EC15-443E-BE2A-E86D6EC33BC5}" type="slidenum">
              <a:rPr lang="en-US" smtClean="0"/>
              <a:t>12</a:t>
            </a:fld>
            <a:endParaRPr lang="en-US"/>
          </a:p>
        </p:txBody>
      </p:sp>
    </p:spTree>
    <p:extLst>
      <p:ext uri="{BB962C8B-B14F-4D97-AF65-F5344CB8AC3E}">
        <p14:creationId xmlns:p14="http://schemas.microsoft.com/office/powerpoint/2010/main" val="19780217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things that the church as a whole can do to help minister to those with mental illness:</a:t>
            </a:r>
          </a:p>
          <a:p>
            <a:endParaRPr lang="en-US" dirty="0"/>
          </a:p>
          <a:p>
            <a:r>
              <a:rPr lang="en-US" dirty="0"/>
              <a:t>Establish a counseling ministry</a:t>
            </a:r>
          </a:p>
          <a:p>
            <a:r>
              <a:rPr lang="en-US" dirty="0"/>
              <a:t>Create a culture around favoring helpful language (not calling people crazy or unstable, not diminishing their experiences, </a:t>
            </a:r>
            <a:r>
              <a:rPr lang="en-US" dirty="0" err="1"/>
              <a:t>etc</a:t>
            </a:r>
            <a:r>
              <a:rPr lang="en-US" dirty="0"/>
              <a:t>)</a:t>
            </a:r>
          </a:p>
          <a:p>
            <a:r>
              <a:rPr lang="en-US" dirty="0"/>
              <a:t>Establish a part of your budget to help people needing help paying for therapy or treatment</a:t>
            </a:r>
          </a:p>
          <a:p>
            <a:r>
              <a:rPr lang="en-US" dirty="0"/>
              <a:t>Invite experts to come speak about mental health issues</a:t>
            </a:r>
          </a:p>
          <a:p>
            <a:r>
              <a:rPr lang="en-US" dirty="0"/>
              <a:t>Participate in community activities (</a:t>
            </a:r>
            <a:r>
              <a:rPr lang="en-US" dirty="0" err="1"/>
              <a:t>NAMIWalks</a:t>
            </a:r>
            <a:r>
              <a:rPr lang="en-US" dirty="0"/>
              <a:t>, etc.)</a:t>
            </a:r>
          </a:p>
          <a:p>
            <a:endParaRPr lang="en-US" dirty="0"/>
          </a:p>
          <a:p>
            <a:r>
              <a:rPr lang="en-US" dirty="0"/>
              <a:t>What are some other ideas?</a:t>
            </a:r>
          </a:p>
          <a:p>
            <a:endParaRPr lang="en-US" dirty="0"/>
          </a:p>
          <a:p>
            <a:r>
              <a:rPr lang="en-US" dirty="0"/>
              <a:t>Resolve to </a:t>
            </a:r>
          </a:p>
          <a:p>
            <a:endParaRPr lang="en-US" dirty="0"/>
          </a:p>
          <a:p>
            <a:r>
              <a:rPr lang="en-US" dirty="0"/>
              <a:t>(Wait for ideas)</a:t>
            </a:r>
          </a:p>
        </p:txBody>
      </p:sp>
      <p:sp>
        <p:nvSpPr>
          <p:cNvPr id="4" name="Slide Number Placeholder 3"/>
          <p:cNvSpPr>
            <a:spLocks noGrp="1"/>
          </p:cNvSpPr>
          <p:nvPr>
            <p:ph type="sldNum" sz="quarter" idx="5"/>
          </p:nvPr>
        </p:nvSpPr>
        <p:spPr/>
        <p:txBody>
          <a:bodyPr/>
          <a:lstStyle/>
          <a:p>
            <a:fld id="{873AB1C9-EC15-443E-BE2A-E86D6EC33BC5}" type="slidenum">
              <a:rPr lang="en-US" smtClean="0"/>
              <a:t>13</a:t>
            </a:fld>
            <a:endParaRPr lang="en-US"/>
          </a:p>
        </p:txBody>
      </p:sp>
    </p:spTree>
    <p:extLst>
      <p:ext uri="{BB962C8B-B14F-4D97-AF65-F5344CB8AC3E}">
        <p14:creationId xmlns:p14="http://schemas.microsoft.com/office/powerpoint/2010/main" val="22386200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of the suggestions for CRAWLING.</a:t>
            </a:r>
          </a:p>
          <a:p>
            <a:endParaRPr lang="en-US" dirty="0"/>
          </a:p>
          <a:p>
            <a:r>
              <a:rPr lang="en-US" i="1" dirty="0"/>
              <a:t>[READ SOME]</a:t>
            </a:r>
          </a:p>
          <a:p>
            <a:endParaRPr lang="en-US" dirty="0"/>
          </a:p>
          <a:p>
            <a:r>
              <a:rPr lang="en-US" dirty="0"/>
              <a:t>You can see too here the</a:t>
            </a:r>
            <a:r>
              <a:rPr lang="en-US" baseline="0" dirty="0"/>
              <a:t> reference on the web where you can go to learn more. Hope4mentalhealth.com. This is also available via a link, along with other resources, from NAMI’s </a:t>
            </a:r>
            <a:r>
              <a:rPr lang="en-US" baseline="0" dirty="0" err="1"/>
              <a:t>FaithNet</a:t>
            </a:r>
            <a:r>
              <a:rPr lang="en-US" baseline="0" dirty="0"/>
              <a:t> page, NAMI.org/</a:t>
            </a:r>
            <a:r>
              <a:rPr lang="en-US" baseline="0" dirty="0" err="1"/>
              <a:t>faithnet</a:t>
            </a:r>
            <a:r>
              <a:rPr lang="en-US" baseline="0" dirty="0"/>
              <a:t>. </a:t>
            </a:r>
            <a:endParaRPr lang="en-US" dirty="0"/>
          </a:p>
        </p:txBody>
      </p:sp>
      <p:sp>
        <p:nvSpPr>
          <p:cNvPr id="4" name="Slide Number Placeholder 3"/>
          <p:cNvSpPr>
            <a:spLocks noGrp="1"/>
          </p:cNvSpPr>
          <p:nvPr>
            <p:ph type="sldNum" sz="quarter" idx="10"/>
          </p:nvPr>
        </p:nvSpPr>
        <p:spPr/>
        <p:txBody>
          <a:bodyPr/>
          <a:lstStyle/>
          <a:p>
            <a:fld id="{E9A5FDC8-7B41-453B-B5C9-89ECF296FDB5}" type="slidenum">
              <a:rPr lang="en-US" smtClean="0"/>
              <a:t>14</a:t>
            </a:fld>
            <a:endParaRPr lang="en-US"/>
          </a:p>
        </p:txBody>
      </p:sp>
    </p:spTree>
    <p:extLst>
      <p:ext uri="{BB962C8B-B14F-4D97-AF65-F5344CB8AC3E}">
        <p14:creationId xmlns:p14="http://schemas.microsoft.com/office/powerpoint/2010/main" val="32966431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for those faith communities deciding they want to take</a:t>
            </a:r>
            <a:r>
              <a:rPr lang="en-US" baseline="0" dirty="0"/>
              <a:t> it up a notch, here are some suggestions for WALKING. These may take a greater level of commitment.</a:t>
            </a:r>
          </a:p>
          <a:p>
            <a:endParaRPr lang="en-US" baseline="0" dirty="0"/>
          </a:p>
          <a:p>
            <a:r>
              <a:rPr lang="en-US" i="1" baseline="0" dirty="0"/>
              <a:t>[READ SOME. PAUSE FOR QUESTIONS.]</a:t>
            </a:r>
            <a:endParaRPr lang="en-US" i="1" dirty="0"/>
          </a:p>
        </p:txBody>
      </p:sp>
      <p:sp>
        <p:nvSpPr>
          <p:cNvPr id="4" name="Slide Number Placeholder 3"/>
          <p:cNvSpPr>
            <a:spLocks noGrp="1"/>
          </p:cNvSpPr>
          <p:nvPr>
            <p:ph type="sldNum" sz="quarter" idx="10"/>
          </p:nvPr>
        </p:nvSpPr>
        <p:spPr/>
        <p:txBody>
          <a:bodyPr/>
          <a:lstStyle/>
          <a:p>
            <a:fld id="{E9A5FDC8-7B41-453B-B5C9-89ECF296FDB5}" type="slidenum">
              <a:rPr lang="en-US" smtClean="0"/>
              <a:t>15</a:t>
            </a:fld>
            <a:endParaRPr lang="en-US"/>
          </a:p>
        </p:txBody>
      </p:sp>
    </p:spTree>
    <p:extLst>
      <p:ext uri="{BB962C8B-B14F-4D97-AF65-F5344CB8AC3E}">
        <p14:creationId xmlns:p14="http://schemas.microsoft.com/office/powerpoint/2010/main" val="19922750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 third</a:t>
            </a:r>
            <a:r>
              <a:rPr lang="en-US" baseline="0" dirty="0"/>
              <a:t> stage of suggestions would require a higher level of commitment, even some resources perhaps.</a:t>
            </a:r>
          </a:p>
          <a:p>
            <a:endParaRPr lang="en-US" baseline="0" dirty="0"/>
          </a:p>
          <a:p>
            <a:r>
              <a:rPr lang="en-US" i="1" baseline="0" dirty="0"/>
              <a:t>[READ SOME. PAUSE FOR QUESTIONS.]</a:t>
            </a:r>
            <a:endParaRPr lang="en-US" i="1" dirty="0"/>
          </a:p>
          <a:p>
            <a:endParaRPr lang="en-US" dirty="0"/>
          </a:p>
        </p:txBody>
      </p:sp>
      <p:sp>
        <p:nvSpPr>
          <p:cNvPr id="4" name="Slide Number Placeholder 3"/>
          <p:cNvSpPr>
            <a:spLocks noGrp="1"/>
          </p:cNvSpPr>
          <p:nvPr>
            <p:ph type="sldNum" sz="quarter" idx="10"/>
          </p:nvPr>
        </p:nvSpPr>
        <p:spPr/>
        <p:txBody>
          <a:bodyPr/>
          <a:lstStyle/>
          <a:p>
            <a:fld id="{E9A5FDC8-7B41-453B-B5C9-89ECF296FDB5}" type="slidenum">
              <a:rPr lang="en-US" smtClean="0"/>
              <a:t>16</a:t>
            </a:fld>
            <a:endParaRPr lang="en-US"/>
          </a:p>
        </p:txBody>
      </p:sp>
    </p:spTree>
    <p:extLst>
      <p:ext uri="{BB962C8B-B14F-4D97-AF65-F5344CB8AC3E}">
        <p14:creationId xmlns:p14="http://schemas.microsoft.com/office/powerpoint/2010/main" val="26097411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so much for having me? Any questions?</a:t>
            </a:r>
          </a:p>
        </p:txBody>
      </p:sp>
      <p:sp>
        <p:nvSpPr>
          <p:cNvPr id="4" name="Slide Number Placeholder 3"/>
          <p:cNvSpPr>
            <a:spLocks noGrp="1"/>
          </p:cNvSpPr>
          <p:nvPr>
            <p:ph type="sldNum" sz="quarter" idx="5"/>
          </p:nvPr>
        </p:nvSpPr>
        <p:spPr/>
        <p:txBody>
          <a:bodyPr/>
          <a:lstStyle/>
          <a:p>
            <a:fld id="{873AB1C9-EC15-443E-BE2A-E86D6EC33BC5}" type="slidenum">
              <a:rPr lang="en-US" smtClean="0"/>
              <a:t>17</a:t>
            </a:fld>
            <a:endParaRPr lang="en-US"/>
          </a:p>
        </p:txBody>
      </p:sp>
    </p:spTree>
    <p:extLst>
      <p:ext uri="{BB962C8B-B14F-4D97-AF65-F5344CB8AC3E}">
        <p14:creationId xmlns:p14="http://schemas.microsoft.com/office/powerpoint/2010/main" val="2105659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myself, short story of how I discovered my mental illness and what it was like seeking help in the church</a:t>
            </a:r>
          </a:p>
          <a:p>
            <a:endParaRPr lang="en-US" dirty="0"/>
          </a:p>
          <a:p>
            <a:r>
              <a:rPr lang="en-US" dirty="0"/>
              <a:t>Some well meaning people told me I just needed to pray more and be more in tune with the Spirit</a:t>
            </a:r>
          </a:p>
          <a:p>
            <a:r>
              <a:rPr lang="en-US" dirty="0"/>
              <a:t>Some told me that my connection to Jesus must be weak if I was struggling this much</a:t>
            </a:r>
          </a:p>
          <a:p>
            <a:r>
              <a:rPr lang="en-US" dirty="0"/>
              <a:t>Some told me that Christians could never have suicidal ideation because Jesus gave them enough joy to endure</a:t>
            </a:r>
          </a:p>
          <a:p>
            <a:endParaRPr lang="en-US" dirty="0"/>
          </a:p>
          <a:p>
            <a:r>
              <a:rPr lang="en-US" dirty="0"/>
              <a:t>But some approached me with kindness and empathy – we’ll talk about how a little later</a:t>
            </a:r>
          </a:p>
        </p:txBody>
      </p:sp>
      <p:sp>
        <p:nvSpPr>
          <p:cNvPr id="4" name="Slide Number Placeholder 3"/>
          <p:cNvSpPr>
            <a:spLocks noGrp="1"/>
          </p:cNvSpPr>
          <p:nvPr>
            <p:ph type="sldNum" sz="quarter" idx="5"/>
          </p:nvPr>
        </p:nvSpPr>
        <p:spPr/>
        <p:txBody>
          <a:bodyPr/>
          <a:lstStyle/>
          <a:p>
            <a:fld id="{873AB1C9-EC15-443E-BE2A-E86D6EC33BC5}" type="slidenum">
              <a:rPr lang="en-US" smtClean="0"/>
              <a:t>2</a:t>
            </a:fld>
            <a:endParaRPr lang="en-US"/>
          </a:p>
        </p:txBody>
      </p:sp>
    </p:spTree>
    <p:extLst>
      <p:ext uri="{BB962C8B-B14F-4D97-AF65-F5344CB8AC3E}">
        <p14:creationId xmlns:p14="http://schemas.microsoft.com/office/powerpoint/2010/main" val="441009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 want to ask you all where you are in this conversation. We are all coming from an evangelical background, which has had a complicated relationship with topics of mental health and psychology. Let’s explore some of the messaging that we may have heard and internalized when it comes to mental illness. </a:t>
            </a:r>
          </a:p>
        </p:txBody>
      </p:sp>
      <p:sp>
        <p:nvSpPr>
          <p:cNvPr id="4" name="Slide Number Placeholder 3"/>
          <p:cNvSpPr>
            <a:spLocks noGrp="1"/>
          </p:cNvSpPr>
          <p:nvPr>
            <p:ph type="sldNum" sz="quarter" idx="5"/>
          </p:nvPr>
        </p:nvSpPr>
        <p:spPr/>
        <p:txBody>
          <a:bodyPr/>
          <a:lstStyle/>
          <a:p>
            <a:fld id="{873AB1C9-EC15-443E-BE2A-E86D6EC33BC5}" type="slidenum">
              <a:rPr lang="en-US" smtClean="0"/>
              <a:t>3</a:t>
            </a:fld>
            <a:endParaRPr lang="en-US"/>
          </a:p>
        </p:txBody>
      </p:sp>
    </p:spTree>
    <p:extLst>
      <p:ext uri="{BB962C8B-B14F-4D97-AF65-F5344CB8AC3E}">
        <p14:creationId xmlns:p14="http://schemas.microsoft.com/office/powerpoint/2010/main" val="1571578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5"/>
          </p:nvPr>
        </p:nvSpPr>
        <p:spPr/>
        <p:txBody>
          <a:bodyPr/>
          <a:lstStyle/>
          <a:p>
            <a:fld id="{873AB1C9-EC15-443E-BE2A-E86D6EC33BC5}" type="slidenum">
              <a:rPr lang="en-US" smtClean="0"/>
              <a:t>4</a:t>
            </a:fld>
            <a:endParaRPr lang="en-US"/>
          </a:p>
        </p:txBody>
      </p:sp>
    </p:spTree>
    <p:extLst>
      <p:ext uri="{BB962C8B-B14F-4D97-AF65-F5344CB8AC3E}">
        <p14:creationId xmlns:p14="http://schemas.microsoft.com/office/powerpoint/2010/main" val="990704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 mental illness is a condition that affects a person's thinking, feeling or mood. Such conditions may affect someone's ability to relate to others and function each day. Each person will have different experiences, even people with the same diagnosis.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Depression</a:t>
            </a:r>
            <a:r>
              <a:rPr lang="en-US" sz="1200" b="0" i="0" kern="1200" baseline="0" dirty="0">
                <a:solidFill>
                  <a:schemeClr val="tx1"/>
                </a:solidFill>
                <a:effectLst/>
                <a:latin typeface="+mn-lt"/>
                <a:ea typeface="+mn-ea"/>
                <a:cs typeface="+mn-cs"/>
              </a:rPr>
              <a:t> and anxiety are among the most common mental health conditions. </a:t>
            </a:r>
            <a:r>
              <a:rPr lang="en-US" sz="1200" b="0" i="0" kern="1200" dirty="0">
                <a:solidFill>
                  <a:schemeClr val="tx1"/>
                </a:solidFill>
                <a:effectLst/>
                <a:latin typeface="+mn-lt"/>
                <a:ea typeface="+mn-ea"/>
                <a:cs typeface="+mn-cs"/>
              </a:rPr>
              <a:t>Depression is more than just feeling sad or going through a rough patch. It’s a serious mental health condition that requires understanding, treatment and a good recovery plan. With early detection, diagnosis and a treatment plan consisting of medication, psychotherapy and lifestyle choices, many people get better. But left untreated, depression can be devastating, both for the people who have it and for their families.  Some people have only one episode in a lifetime, but for most people depression recurs. Without treatment, episodes may last a few months to several years. People with severe depression can feel so hopeless that they become a risk for suicide.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Bipolar disorder is a chronic mental illness that causes dramatic shifts in a person’s mood, energy and ability to think clearly. People with bipolar have high and low moods, known as mania and depression, which differ from the typical ups and downs most people experience. If left untreated, the symptoms usually get worse. However, with a strong lifestyle that includes self-management and a good treatment plan, many people live well with the condition.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Schizophrenia is a serious mental illness that interferes with a person’s ability to think clearly, manage emotions, make decisions and relate to others. It is a complex, long-term medical illness, affecting about 1% of Americans. Although schizophrenia can occur at any age, the average age of onset tends to be in the late teens to the early 20s for men, and the late 20s to early 30s for women. It is possible to live well with schizophrenia.</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You can learn</a:t>
            </a:r>
            <a:r>
              <a:rPr lang="en-US" sz="1200" b="0" i="0" kern="1200" baseline="0" dirty="0">
                <a:solidFill>
                  <a:schemeClr val="tx1"/>
                </a:solidFill>
                <a:effectLst/>
                <a:latin typeface="+mn-lt"/>
                <a:ea typeface="+mn-ea"/>
                <a:cs typeface="+mn-cs"/>
              </a:rPr>
              <a:t> more about these and other mental health conditions, including watching short informational videos, by visiting NAMI.org.</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We often think the worst of mental illness because that is sometimes all we have seen, all that we KNOW we have seen—people in the worst of their struggles.</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The most important things to remember about mental illness? </a:t>
            </a:r>
          </a:p>
          <a:p>
            <a:r>
              <a:rPr lang="en-US" sz="1200" b="0" i="0" kern="1200" baseline="0" dirty="0">
                <a:solidFill>
                  <a:schemeClr val="tx1"/>
                </a:solidFill>
                <a:effectLst/>
                <a:latin typeface="+mn-lt"/>
                <a:ea typeface="+mn-ea"/>
                <a:cs typeface="+mn-cs"/>
              </a:rPr>
              <a:t>They are common.</a:t>
            </a:r>
          </a:p>
          <a:p>
            <a:r>
              <a:rPr lang="en-US" sz="1200" b="0" i="0" kern="1200" baseline="0" dirty="0">
                <a:solidFill>
                  <a:schemeClr val="tx1"/>
                </a:solidFill>
                <a:effectLst/>
                <a:latin typeface="+mn-lt"/>
                <a:ea typeface="+mn-ea"/>
                <a:cs typeface="+mn-cs"/>
              </a:rPr>
              <a:t>They are no one’s fault.</a:t>
            </a:r>
          </a:p>
          <a:p>
            <a:r>
              <a:rPr lang="en-US" sz="1200" b="0" i="0" kern="1200" baseline="0" dirty="0">
                <a:solidFill>
                  <a:schemeClr val="tx1"/>
                </a:solidFill>
                <a:effectLst/>
                <a:latin typeface="+mn-lt"/>
                <a:ea typeface="+mn-ea"/>
                <a:cs typeface="+mn-cs"/>
              </a:rPr>
              <a:t>Treatment and support are essential for the promise of recovery.</a:t>
            </a:r>
          </a:p>
          <a:p>
            <a:r>
              <a:rPr lang="en-US" sz="1200" b="0" i="0" kern="1200" baseline="0" dirty="0">
                <a:solidFill>
                  <a:schemeClr val="tx1"/>
                </a:solidFill>
                <a:effectLst/>
                <a:latin typeface="+mn-lt"/>
                <a:ea typeface="+mn-ea"/>
                <a:cs typeface="+mn-cs"/>
              </a:rPr>
              <a:t>People affected by mental health conditions AND their families need help and hope.</a:t>
            </a:r>
          </a:p>
          <a:p>
            <a:endParaRPr lang="en-US" dirty="0"/>
          </a:p>
        </p:txBody>
      </p:sp>
      <p:sp>
        <p:nvSpPr>
          <p:cNvPr id="4" name="Slide Number Placeholder 3"/>
          <p:cNvSpPr>
            <a:spLocks noGrp="1"/>
          </p:cNvSpPr>
          <p:nvPr>
            <p:ph type="sldNum" sz="quarter" idx="10"/>
          </p:nvPr>
        </p:nvSpPr>
        <p:spPr/>
        <p:txBody>
          <a:bodyPr/>
          <a:lstStyle/>
          <a:p>
            <a:fld id="{E9A5FDC8-7B41-453B-B5C9-89ECF296FDB5}" type="slidenum">
              <a:rPr lang="en-US" smtClean="0"/>
              <a:t>5</a:t>
            </a:fld>
            <a:endParaRPr lang="en-US"/>
          </a:p>
        </p:txBody>
      </p:sp>
    </p:spTree>
    <p:extLst>
      <p:ext uri="{BB962C8B-B14F-4D97-AF65-F5344CB8AC3E}">
        <p14:creationId xmlns:p14="http://schemas.microsoft.com/office/powerpoint/2010/main" val="998514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imagine we can agree that everyone experiences wide ranges of sadness and happiness, elation and sorrow throughout their life. Mental and emotional swings are simply part of being human.  Mental health conditions are more than this.</a:t>
            </a:r>
          </a:p>
          <a:p>
            <a:endParaRPr lang="en-US" dirty="0"/>
          </a:p>
          <a:p>
            <a:r>
              <a:rPr lang="en-US" dirty="0"/>
              <a:t>So, how do we know when we or someone we know might be experiencing a mental health condition that may need an intervention and treatment?  </a:t>
            </a:r>
          </a:p>
          <a:p>
            <a:endParaRPr lang="en-US" dirty="0"/>
          </a:p>
          <a:p>
            <a:r>
              <a:rPr lang="en-US" dirty="0"/>
              <a:t>Here is a partial list.</a:t>
            </a:r>
          </a:p>
          <a:p>
            <a:endParaRPr lang="en-US" dirty="0"/>
          </a:p>
          <a:p>
            <a:r>
              <a:rPr lang="en-US" i="1" dirty="0"/>
              <a:t>[READ SOME from</a:t>
            </a:r>
            <a:r>
              <a:rPr lang="en-US" i="1" baseline="0" dirty="0"/>
              <a:t> the slide</a:t>
            </a:r>
            <a:r>
              <a:rPr lang="en-US" i="1" dirty="0"/>
              <a:t>]</a:t>
            </a:r>
          </a:p>
          <a:p>
            <a:endParaRPr lang="en-US" i="1" dirty="0"/>
          </a:p>
          <a:p>
            <a:r>
              <a:rPr lang="en-US" dirty="0"/>
              <a:t>Though we shouldn’t try to diagnose anyone, it is helpful to know some of the Red Flags to watch for. It is important to learn more about the warning signs and what to do if you are concerned. </a:t>
            </a:r>
          </a:p>
          <a:p>
            <a:endParaRPr lang="en-US" dirty="0"/>
          </a:p>
          <a:p>
            <a:r>
              <a:rPr lang="en-US" dirty="0"/>
              <a:t>I encourage you to learn more by visiting NAMI.org.</a:t>
            </a:r>
          </a:p>
          <a:p>
            <a:endParaRPr lang="en-US" dirty="0"/>
          </a:p>
        </p:txBody>
      </p:sp>
      <p:sp>
        <p:nvSpPr>
          <p:cNvPr id="4" name="Slide Number Placeholder 3"/>
          <p:cNvSpPr>
            <a:spLocks noGrp="1"/>
          </p:cNvSpPr>
          <p:nvPr>
            <p:ph type="sldNum" sz="quarter" idx="10"/>
          </p:nvPr>
        </p:nvSpPr>
        <p:spPr/>
        <p:txBody>
          <a:bodyPr/>
          <a:lstStyle/>
          <a:p>
            <a:fld id="{E9A5FDC8-7B41-453B-B5C9-89ECF296FDB5}" type="slidenum">
              <a:rPr lang="en-US" smtClean="0"/>
              <a:t>6</a:t>
            </a:fld>
            <a:endParaRPr lang="en-US"/>
          </a:p>
        </p:txBody>
      </p:sp>
    </p:spTree>
    <p:extLst>
      <p:ext uri="{BB962C8B-B14F-4D97-AF65-F5344CB8AC3E}">
        <p14:creationId xmlns:p14="http://schemas.microsoft.com/office/powerpoint/2010/main" val="959205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passage</a:t>
            </a:r>
          </a:p>
          <a:p>
            <a:endParaRPr lang="en-US" dirty="0"/>
          </a:p>
          <a:p>
            <a:r>
              <a:rPr lang="en-US" dirty="0"/>
              <a:t>Let’s be clear – sin’s effect on the world has corrupted everything, including our bodies and minds. We would not have illness if the world wasn’t struggling under the effects of sin and death. The Bible makes clear, too, that unrepentant sin can lead to further corruption this side of heaven. But what this passage shows us is that mental illness is not God’s direct punishment for sin, just as this man’s blindness wasn’t punishment for his or his family’s sin. All of creation labors for a new beginning, including our physical forms. And we were created to be mind, body, and spirit, fully connected. </a:t>
            </a:r>
          </a:p>
        </p:txBody>
      </p:sp>
      <p:sp>
        <p:nvSpPr>
          <p:cNvPr id="4" name="Slide Number Placeholder 3"/>
          <p:cNvSpPr>
            <a:spLocks noGrp="1"/>
          </p:cNvSpPr>
          <p:nvPr>
            <p:ph type="sldNum" sz="quarter" idx="5"/>
          </p:nvPr>
        </p:nvSpPr>
        <p:spPr/>
        <p:txBody>
          <a:bodyPr/>
          <a:lstStyle/>
          <a:p>
            <a:fld id="{873AB1C9-EC15-443E-BE2A-E86D6EC33BC5}" type="slidenum">
              <a:rPr lang="en-US" smtClean="0"/>
              <a:t>7</a:t>
            </a:fld>
            <a:endParaRPr lang="en-US"/>
          </a:p>
        </p:txBody>
      </p:sp>
    </p:spTree>
    <p:extLst>
      <p:ext uri="{BB962C8B-B14F-4D97-AF65-F5344CB8AC3E}">
        <p14:creationId xmlns:p14="http://schemas.microsoft.com/office/powerpoint/2010/main" val="3019233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were created to be fully connected as mind, body, and spirit. In denying that there are often physical causes and symptoms of mental illness, we are not able to treat the illness fully. Faith is a huge part of mental health, and those of us that follow Christ know that a full and engaged connection with the Holy Spirit is vital to our joy and our quality of life. However, in many cases, the church and its leaders, when confronted with someone with mental illness, assume that the spirit is the only part that needs healing. </a:t>
            </a:r>
          </a:p>
          <a:p>
            <a:endParaRPr lang="en-US" dirty="0"/>
          </a:p>
          <a:p>
            <a:r>
              <a:rPr lang="en-US" dirty="0"/>
              <a:t>If we are fully mind, body, and spirit, then each of these parts of us needs to be made whole. Recognizing this will help us counsel people in our congregations in a more holistic way. Sometimes Christians suffering from mental illness need to treat the body before they are in the right place to tackle their issues with faith, self-awareness, trauma, etc. </a:t>
            </a:r>
          </a:p>
        </p:txBody>
      </p:sp>
      <p:sp>
        <p:nvSpPr>
          <p:cNvPr id="4" name="Slide Number Placeholder 3"/>
          <p:cNvSpPr>
            <a:spLocks noGrp="1"/>
          </p:cNvSpPr>
          <p:nvPr>
            <p:ph type="sldNum" sz="quarter" idx="5"/>
          </p:nvPr>
        </p:nvSpPr>
        <p:spPr/>
        <p:txBody>
          <a:bodyPr/>
          <a:lstStyle/>
          <a:p>
            <a:fld id="{873AB1C9-EC15-443E-BE2A-E86D6EC33BC5}" type="slidenum">
              <a:rPr lang="en-US" smtClean="0"/>
              <a:t>8</a:t>
            </a:fld>
            <a:endParaRPr lang="en-US"/>
          </a:p>
        </p:txBody>
      </p:sp>
    </p:spTree>
    <p:extLst>
      <p:ext uri="{BB962C8B-B14F-4D97-AF65-F5344CB8AC3E}">
        <p14:creationId xmlns:p14="http://schemas.microsoft.com/office/powerpoint/2010/main" val="973518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can we be part of the solution and not part of the problem? We commit to becoming a stigma-free church – where those with mental illness are accepted, loved, encouraged, and supported through their recovery journey. </a:t>
            </a:r>
          </a:p>
          <a:p>
            <a:endParaRPr lang="en-US" dirty="0"/>
          </a:p>
          <a:p>
            <a:r>
              <a:rPr lang="en-US" dirty="0"/>
              <a:t>How do we do that?</a:t>
            </a:r>
          </a:p>
        </p:txBody>
      </p:sp>
      <p:sp>
        <p:nvSpPr>
          <p:cNvPr id="4" name="Slide Number Placeholder 3"/>
          <p:cNvSpPr>
            <a:spLocks noGrp="1"/>
          </p:cNvSpPr>
          <p:nvPr>
            <p:ph type="sldNum" sz="quarter" idx="5"/>
          </p:nvPr>
        </p:nvSpPr>
        <p:spPr/>
        <p:txBody>
          <a:bodyPr/>
          <a:lstStyle/>
          <a:p>
            <a:fld id="{873AB1C9-EC15-443E-BE2A-E86D6EC33BC5}" type="slidenum">
              <a:rPr lang="en-US" smtClean="0"/>
              <a:t>9</a:t>
            </a:fld>
            <a:endParaRPr lang="en-US"/>
          </a:p>
        </p:txBody>
      </p:sp>
    </p:spTree>
    <p:extLst>
      <p:ext uri="{BB962C8B-B14F-4D97-AF65-F5344CB8AC3E}">
        <p14:creationId xmlns:p14="http://schemas.microsoft.com/office/powerpoint/2010/main" val="1349241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48002-315D-49B1-B10F-137139C4BF9E}"/>
              </a:ext>
            </a:extLst>
          </p:cNvPr>
          <p:cNvSpPr>
            <a:spLocks noGrp="1"/>
          </p:cNvSpPr>
          <p:nvPr>
            <p:ph type="ctrTitle"/>
          </p:nvPr>
        </p:nvSpPr>
        <p:spPr>
          <a:xfrm>
            <a:off x="854896" y="1122363"/>
            <a:ext cx="7276733" cy="3381398"/>
          </a:xfrm>
        </p:spPr>
        <p:txBody>
          <a:bodyPr anchor="b">
            <a:normAutofit/>
          </a:bodyPr>
          <a:lstStyle>
            <a:lvl1pPr algn="l">
              <a:defRPr sz="4800" cap="none" spc="0" baseline="0"/>
            </a:lvl1pPr>
          </a:lstStyle>
          <a:p>
            <a:r>
              <a:rPr lang="en-US" dirty="0"/>
              <a:t>Click to edit Master title style</a:t>
            </a:r>
          </a:p>
        </p:txBody>
      </p:sp>
      <p:sp>
        <p:nvSpPr>
          <p:cNvPr id="3" name="Subtitle 2">
            <a:extLst>
              <a:ext uri="{FF2B5EF4-FFF2-40B4-BE49-F238E27FC236}">
                <a16:creationId xmlns:a16="http://schemas.microsoft.com/office/drawing/2014/main" id="{804535E0-4D9C-4DCA-8569-64503C5DC1D4}"/>
              </a:ext>
            </a:extLst>
          </p:cNvPr>
          <p:cNvSpPr>
            <a:spLocks noGrp="1"/>
          </p:cNvSpPr>
          <p:nvPr>
            <p:ph type="subTitle" idx="1"/>
          </p:nvPr>
        </p:nvSpPr>
        <p:spPr>
          <a:xfrm>
            <a:off x="854894" y="4612942"/>
            <a:ext cx="7276733" cy="1181683"/>
          </a:xfrm>
        </p:spPr>
        <p:txBody>
          <a:bodyPr>
            <a:normAutofit/>
          </a:bodyPr>
          <a:lstStyle>
            <a:lvl1pPr marL="0" indent="0" algn="l">
              <a:buNone/>
              <a:defRPr sz="1800"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FF283B68-70CF-4A98-948C-6EA4BD68D2BC}"/>
              </a:ext>
            </a:extLst>
          </p:cNvPr>
          <p:cNvSpPr>
            <a:spLocks noGrp="1"/>
          </p:cNvSpPr>
          <p:nvPr>
            <p:ph type="dt" sz="half" idx="10"/>
          </p:nvPr>
        </p:nvSpPr>
        <p:spPr/>
        <p:txBody>
          <a:bodyPr/>
          <a:lstStyle/>
          <a:p>
            <a:fld id="{326951E3-958F-4611-B170-D081BA0250F9}" type="datetimeFigureOut">
              <a:rPr lang="en-US" smtClean="0"/>
              <a:t>1/11/24</a:t>
            </a:fld>
            <a:endParaRPr lang="en-US"/>
          </a:p>
        </p:txBody>
      </p:sp>
      <p:sp>
        <p:nvSpPr>
          <p:cNvPr id="5" name="Footer Placeholder 4">
            <a:extLst>
              <a:ext uri="{FF2B5EF4-FFF2-40B4-BE49-F238E27FC236}">
                <a16:creationId xmlns:a16="http://schemas.microsoft.com/office/drawing/2014/main" id="{B3EC2EF9-7F83-4AD3-B3F6-B9D4618D6E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1B751B-3464-41CD-B728-A72BB191E29F}"/>
              </a:ext>
            </a:extLst>
          </p:cNvPr>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3439154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B5731-248B-49C2-93DE-8A3260C9FB36}"/>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46D4D5C5-3D5A-4F3D-8A08-7053DACF1F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9E5372-3FC6-4227-B2DD-6CB24E65178F}"/>
              </a:ext>
            </a:extLst>
          </p:cNvPr>
          <p:cNvSpPr>
            <a:spLocks noGrp="1"/>
          </p:cNvSpPr>
          <p:nvPr>
            <p:ph type="dt" sz="half" idx="10"/>
          </p:nvPr>
        </p:nvSpPr>
        <p:spPr/>
        <p:txBody>
          <a:bodyPr/>
          <a:lstStyle/>
          <a:p>
            <a:fld id="{326951E3-958F-4611-B170-D081BA0250F9}" type="datetimeFigureOut">
              <a:rPr lang="en-US" smtClean="0"/>
              <a:t>1/11/24</a:t>
            </a:fld>
            <a:endParaRPr lang="en-US"/>
          </a:p>
        </p:txBody>
      </p:sp>
      <p:sp>
        <p:nvSpPr>
          <p:cNvPr id="5" name="Footer Placeholder 4">
            <a:extLst>
              <a:ext uri="{FF2B5EF4-FFF2-40B4-BE49-F238E27FC236}">
                <a16:creationId xmlns:a16="http://schemas.microsoft.com/office/drawing/2014/main" id="{B7C1B1B1-B637-4E46-B64C-F082B54C20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5567AD-4B78-41F6-B814-726D4BD4CE50}"/>
              </a:ext>
            </a:extLst>
          </p:cNvPr>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2440721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674D5E-67E6-4C23-B80A-0C66B53315EB}"/>
              </a:ext>
            </a:extLst>
          </p:cNvPr>
          <p:cNvSpPr>
            <a:spLocks noGrp="1"/>
          </p:cNvSpPr>
          <p:nvPr>
            <p:ph type="title" orient="vert"/>
          </p:nvPr>
        </p:nvSpPr>
        <p:spPr>
          <a:xfrm>
            <a:off x="8724900" y="876299"/>
            <a:ext cx="2628900" cy="5181601"/>
          </a:xfrm>
        </p:spPr>
        <p:txBody>
          <a:bodyPr vert="eaVert" anchor="b"/>
          <a:lstStyle/>
          <a:p>
            <a:r>
              <a:rPr lang="en-US" dirty="0"/>
              <a:t>Click to edit Master title style</a:t>
            </a:r>
          </a:p>
        </p:txBody>
      </p:sp>
      <p:sp>
        <p:nvSpPr>
          <p:cNvPr id="3" name="Vertical Text Placeholder 2">
            <a:extLst>
              <a:ext uri="{FF2B5EF4-FFF2-40B4-BE49-F238E27FC236}">
                <a16:creationId xmlns:a16="http://schemas.microsoft.com/office/drawing/2014/main" id="{42FEFF2A-08E8-447D-85C7-7D5A9C422C9D}"/>
              </a:ext>
            </a:extLst>
          </p:cNvPr>
          <p:cNvSpPr>
            <a:spLocks noGrp="1"/>
          </p:cNvSpPr>
          <p:nvPr>
            <p:ph type="body" orient="vert" idx="1"/>
          </p:nvPr>
        </p:nvSpPr>
        <p:spPr>
          <a:xfrm>
            <a:off x="838200" y="876299"/>
            <a:ext cx="7734300" cy="5181601"/>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D40030D-E580-4B0C-B5A8-2C8A094D9D8A}"/>
              </a:ext>
            </a:extLst>
          </p:cNvPr>
          <p:cNvSpPr>
            <a:spLocks noGrp="1"/>
          </p:cNvSpPr>
          <p:nvPr>
            <p:ph type="dt" sz="half" idx="10"/>
          </p:nvPr>
        </p:nvSpPr>
        <p:spPr/>
        <p:txBody>
          <a:bodyPr/>
          <a:lstStyle/>
          <a:p>
            <a:fld id="{326951E3-958F-4611-B170-D081BA0250F9}" type="datetimeFigureOut">
              <a:rPr lang="en-US" smtClean="0"/>
              <a:t>1/11/24</a:t>
            </a:fld>
            <a:endParaRPr lang="en-US"/>
          </a:p>
        </p:txBody>
      </p:sp>
      <p:sp>
        <p:nvSpPr>
          <p:cNvPr id="5" name="Footer Placeholder 4">
            <a:extLst>
              <a:ext uri="{FF2B5EF4-FFF2-40B4-BE49-F238E27FC236}">
                <a16:creationId xmlns:a16="http://schemas.microsoft.com/office/drawing/2014/main" id="{4F2DCAEB-1B6E-492E-918E-47179AF48A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AE4A38-A745-436E-9E33-63B9F81C0917}"/>
              </a:ext>
            </a:extLst>
          </p:cNvPr>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501137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BFD42-94A9-4345-AF38-7D562B5021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64C458-A63B-4032-B4EC-732DAC188C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A855B5-7F2F-408B-800D-92CB34B99234}"/>
              </a:ext>
            </a:extLst>
          </p:cNvPr>
          <p:cNvSpPr>
            <a:spLocks noGrp="1"/>
          </p:cNvSpPr>
          <p:nvPr>
            <p:ph type="dt" sz="half" idx="10"/>
          </p:nvPr>
        </p:nvSpPr>
        <p:spPr/>
        <p:txBody>
          <a:bodyPr/>
          <a:lstStyle/>
          <a:p>
            <a:fld id="{326951E3-958F-4611-B170-D081BA0250F9}" type="datetimeFigureOut">
              <a:rPr lang="en-US" smtClean="0"/>
              <a:t>1/11/24</a:t>
            </a:fld>
            <a:endParaRPr lang="en-US"/>
          </a:p>
        </p:txBody>
      </p:sp>
      <p:sp>
        <p:nvSpPr>
          <p:cNvPr id="5" name="Footer Placeholder 4">
            <a:extLst>
              <a:ext uri="{FF2B5EF4-FFF2-40B4-BE49-F238E27FC236}">
                <a16:creationId xmlns:a16="http://schemas.microsoft.com/office/drawing/2014/main" id="{5C203412-EA6B-43CA-8B3A-F502587CBB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46E9EE-F895-4ECE-B4B2-586D65ED8432}"/>
              </a:ext>
            </a:extLst>
          </p:cNvPr>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2868463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8193F-AFAD-4A9A-B0EF-530DFB19D8DD}"/>
              </a:ext>
            </a:extLst>
          </p:cNvPr>
          <p:cNvSpPr>
            <a:spLocks noGrp="1"/>
          </p:cNvSpPr>
          <p:nvPr>
            <p:ph type="title"/>
          </p:nvPr>
        </p:nvSpPr>
        <p:spPr>
          <a:xfrm>
            <a:off x="831849" y="876299"/>
            <a:ext cx="7876722" cy="3713165"/>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EFD1BBE4-9FC1-4F89-B120-1C49D816FDB9}"/>
              </a:ext>
            </a:extLst>
          </p:cNvPr>
          <p:cNvSpPr>
            <a:spLocks noGrp="1"/>
          </p:cNvSpPr>
          <p:nvPr>
            <p:ph type="body" idx="1"/>
          </p:nvPr>
        </p:nvSpPr>
        <p:spPr>
          <a:xfrm>
            <a:off x="831850" y="4746170"/>
            <a:ext cx="6781301" cy="1048455"/>
          </a:xfrm>
        </p:spPr>
        <p:txBody>
          <a:bodyPr>
            <a:normAutofit/>
          </a:bodyPr>
          <a:lstStyle>
            <a:lvl1pPr marL="0" indent="0">
              <a:buNone/>
              <a:defRPr sz="20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13530A6B-E3FD-4920-8128-C263CA1D65D1}"/>
              </a:ext>
            </a:extLst>
          </p:cNvPr>
          <p:cNvSpPr>
            <a:spLocks noGrp="1"/>
          </p:cNvSpPr>
          <p:nvPr>
            <p:ph type="dt" sz="half" idx="10"/>
          </p:nvPr>
        </p:nvSpPr>
        <p:spPr/>
        <p:txBody>
          <a:bodyPr/>
          <a:lstStyle/>
          <a:p>
            <a:fld id="{326951E3-958F-4611-B170-D081BA0250F9}" type="datetimeFigureOut">
              <a:rPr lang="en-US" smtClean="0"/>
              <a:t>1/11/24</a:t>
            </a:fld>
            <a:endParaRPr lang="en-US"/>
          </a:p>
        </p:txBody>
      </p:sp>
      <p:sp>
        <p:nvSpPr>
          <p:cNvPr id="5" name="Footer Placeholder 4">
            <a:extLst>
              <a:ext uri="{FF2B5EF4-FFF2-40B4-BE49-F238E27FC236}">
                <a16:creationId xmlns:a16="http://schemas.microsoft.com/office/drawing/2014/main" id="{8C166B85-0649-47DB-AD69-458D8F6009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B25931-A293-42E9-BDF5-B2AE121D73AD}"/>
              </a:ext>
            </a:extLst>
          </p:cNvPr>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3524619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5262B-ECD6-47BB-A6F1-92A6033E93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8B8779-51E9-44D1-9F7B-28F3C6D3C44D}"/>
              </a:ext>
            </a:extLst>
          </p:cNvPr>
          <p:cNvSpPr>
            <a:spLocks noGrp="1"/>
          </p:cNvSpPr>
          <p:nvPr>
            <p:ph sz="half" idx="1"/>
          </p:nvPr>
        </p:nvSpPr>
        <p:spPr>
          <a:xfrm>
            <a:off x="848474" y="2080517"/>
            <a:ext cx="4970124" cy="397738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A9E8BFB-5295-4C5E-9CB1-E276E9D0E51F}"/>
              </a:ext>
            </a:extLst>
          </p:cNvPr>
          <p:cNvSpPr>
            <a:spLocks noGrp="1"/>
          </p:cNvSpPr>
          <p:nvPr>
            <p:ph sz="half" idx="2"/>
          </p:nvPr>
        </p:nvSpPr>
        <p:spPr>
          <a:xfrm>
            <a:off x="6310899" y="2080517"/>
            <a:ext cx="4970124" cy="39773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5E22BF-1819-4301-B699-EF5A2F4D9BC4}"/>
              </a:ext>
            </a:extLst>
          </p:cNvPr>
          <p:cNvSpPr>
            <a:spLocks noGrp="1"/>
          </p:cNvSpPr>
          <p:nvPr>
            <p:ph type="dt" sz="half" idx="10"/>
          </p:nvPr>
        </p:nvSpPr>
        <p:spPr/>
        <p:txBody>
          <a:bodyPr/>
          <a:lstStyle/>
          <a:p>
            <a:fld id="{326951E3-958F-4611-B170-D081BA0250F9}" type="datetimeFigureOut">
              <a:rPr lang="en-US" smtClean="0"/>
              <a:t>1/11/24</a:t>
            </a:fld>
            <a:endParaRPr lang="en-US"/>
          </a:p>
        </p:txBody>
      </p:sp>
      <p:sp>
        <p:nvSpPr>
          <p:cNvPr id="6" name="Footer Placeholder 5">
            <a:extLst>
              <a:ext uri="{FF2B5EF4-FFF2-40B4-BE49-F238E27FC236}">
                <a16:creationId xmlns:a16="http://schemas.microsoft.com/office/drawing/2014/main" id="{3600A2DF-39DE-49C3-A213-3E8423C7AC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55D3A8-238B-4A68-A9F9-672D2F06070B}"/>
              </a:ext>
            </a:extLst>
          </p:cNvPr>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2816438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7D468-D010-4225-B024-DCEF543BCEB9}"/>
              </a:ext>
            </a:extLst>
          </p:cNvPr>
          <p:cNvSpPr>
            <a:spLocks noGrp="1"/>
          </p:cNvSpPr>
          <p:nvPr>
            <p:ph type="title"/>
          </p:nvPr>
        </p:nvSpPr>
        <p:spPr>
          <a:xfrm>
            <a:off x="839788" y="571955"/>
            <a:ext cx="10441236" cy="1398359"/>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E73D60A0-FCAB-425A-9ECD-94CDE4F472C6}"/>
              </a:ext>
            </a:extLst>
          </p:cNvPr>
          <p:cNvSpPr>
            <a:spLocks noGrp="1"/>
          </p:cNvSpPr>
          <p:nvPr>
            <p:ph type="body" idx="1"/>
          </p:nvPr>
        </p:nvSpPr>
        <p:spPr>
          <a:xfrm>
            <a:off x="844926" y="1983242"/>
            <a:ext cx="5007110" cy="814387"/>
          </a:xfrm>
        </p:spPr>
        <p:txBody>
          <a:bodyPr anchor="b">
            <a:normAutofit/>
          </a:bodyPr>
          <a:lstStyle>
            <a:lvl1pPr marL="0" indent="0">
              <a:lnSpc>
                <a:spcPct val="110000"/>
              </a:lnSpc>
              <a:buNone/>
              <a:defRPr sz="2000" b="0" cap="all" spc="14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16F986B-07CB-4FB0-9419-2AAB318B8A10}"/>
              </a:ext>
            </a:extLst>
          </p:cNvPr>
          <p:cNvSpPr>
            <a:spLocks noGrp="1"/>
          </p:cNvSpPr>
          <p:nvPr>
            <p:ph sz="half" idx="2"/>
          </p:nvPr>
        </p:nvSpPr>
        <p:spPr>
          <a:xfrm>
            <a:off x="850063" y="2813959"/>
            <a:ext cx="5007110" cy="324394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ADA9D784-7968-4E8B-B704-E42EE8F1872F}"/>
              </a:ext>
            </a:extLst>
          </p:cNvPr>
          <p:cNvSpPr>
            <a:spLocks noGrp="1"/>
          </p:cNvSpPr>
          <p:nvPr>
            <p:ph type="body" sz="quarter" idx="3"/>
          </p:nvPr>
        </p:nvSpPr>
        <p:spPr>
          <a:xfrm>
            <a:off x="6249255" y="1983242"/>
            <a:ext cx="5031769" cy="814387"/>
          </a:xfrm>
        </p:spPr>
        <p:txBody>
          <a:bodyPr anchor="b">
            <a:normAutofit/>
          </a:bodyPr>
          <a:lstStyle>
            <a:lvl1pPr marL="0" indent="0">
              <a:lnSpc>
                <a:spcPct val="110000"/>
              </a:lnSpc>
              <a:buNone/>
              <a:defRPr sz="2000" b="0" cap="all" spc="14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D45754F-08D1-4593-988F-95F0ED1A017D}"/>
              </a:ext>
            </a:extLst>
          </p:cNvPr>
          <p:cNvSpPr>
            <a:spLocks noGrp="1"/>
          </p:cNvSpPr>
          <p:nvPr>
            <p:ph sz="quarter" idx="4"/>
          </p:nvPr>
        </p:nvSpPr>
        <p:spPr>
          <a:xfrm>
            <a:off x="6249255" y="2813959"/>
            <a:ext cx="5031769" cy="324394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4FED2E61-83B4-4C8F-BBFE-D95920342A1B}"/>
              </a:ext>
            </a:extLst>
          </p:cNvPr>
          <p:cNvSpPr>
            <a:spLocks noGrp="1"/>
          </p:cNvSpPr>
          <p:nvPr>
            <p:ph type="dt" sz="half" idx="10"/>
          </p:nvPr>
        </p:nvSpPr>
        <p:spPr/>
        <p:txBody>
          <a:bodyPr/>
          <a:lstStyle/>
          <a:p>
            <a:fld id="{326951E3-958F-4611-B170-D081BA0250F9}" type="datetimeFigureOut">
              <a:rPr lang="en-US" smtClean="0"/>
              <a:t>1/11/24</a:t>
            </a:fld>
            <a:endParaRPr lang="en-US"/>
          </a:p>
        </p:txBody>
      </p:sp>
      <p:sp>
        <p:nvSpPr>
          <p:cNvPr id="8" name="Footer Placeholder 7">
            <a:extLst>
              <a:ext uri="{FF2B5EF4-FFF2-40B4-BE49-F238E27FC236}">
                <a16:creationId xmlns:a16="http://schemas.microsoft.com/office/drawing/2014/main" id="{5E80C136-A664-4013-8073-B0C6BDEF8CC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6AE9547-8EE7-461B-9E99-484B11E918A7}"/>
              </a:ext>
            </a:extLst>
          </p:cNvPr>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1294097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2E667-0EFA-4EE6-8E4D-20805309A8A4}"/>
              </a:ext>
            </a:extLst>
          </p:cNvPr>
          <p:cNvSpPr>
            <a:spLocks noGrp="1"/>
          </p:cNvSpPr>
          <p:nvPr>
            <p:ph type="title"/>
          </p:nvPr>
        </p:nvSpPr>
        <p:spPr>
          <a:xfrm>
            <a:off x="849759" y="895440"/>
            <a:ext cx="10138451" cy="1832349"/>
          </a:xfrm>
        </p:spPr>
        <p:txBody>
          <a:bodyPr anchor="t">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27EE4825-BB8C-4567-B407-B4452409D7D8}"/>
              </a:ext>
            </a:extLst>
          </p:cNvPr>
          <p:cNvSpPr>
            <a:spLocks noGrp="1"/>
          </p:cNvSpPr>
          <p:nvPr>
            <p:ph type="dt" sz="half" idx="10"/>
          </p:nvPr>
        </p:nvSpPr>
        <p:spPr/>
        <p:txBody>
          <a:bodyPr/>
          <a:lstStyle/>
          <a:p>
            <a:fld id="{326951E3-958F-4611-B170-D081BA0250F9}" type="datetimeFigureOut">
              <a:rPr lang="en-US" smtClean="0"/>
              <a:t>1/11/24</a:t>
            </a:fld>
            <a:endParaRPr lang="en-US"/>
          </a:p>
        </p:txBody>
      </p:sp>
      <p:sp>
        <p:nvSpPr>
          <p:cNvPr id="4" name="Footer Placeholder 3">
            <a:extLst>
              <a:ext uri="{FF2B5EF4-FFF2-40B4-BE49-F238E27FC236}">
                <a16:creationId xmlns:a16="http://schemas.microsoft.com/office/drawing/2014/main" id="{70838892-25DB-4A4E-9D43-6058C45C531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EC3DDDA-48EF-4B42-9980-4762AF5094E2}"/>
              </a:ext>
            </a:extLst>
          </p:cNvPr>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3607965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EFA7D9-6801-4DD0-8D7D-505212F466BD}"/>
              </a:ext>
            </a:extLst>
          </p:cNvPr>
          <p:cNvSpPr>
            <a:spLocks noGrp="1"/>
          </p:cNvSpPr>
          <p:nvPr>
            <p:ph type="dt" sz="half" idx="10"/>
          </p:nvPr>
        </p:nvSpPr>
        <p:spPr/>
        <p:txBody>
          <a:bodyPr/>
          <a:lstStyle/>
          <a:p>
            <a:fld id="{326951E3-958F-4611-B170-D081BA0250F9}" type="datetimeFigureOut">
              <a:rPr lang="en-US" smtClean="0"/>
              <a:t>1/11/24</a:t>
            </a:fld>
            <a:endParaRPr lang="en-US"/>
          </a:p>
        </p:txBody>
      </p:sp>
      <p:sp>
        <p:nvSpPr>
          <p:cNvPr id="3" name="Footer Placeholder 2">
            <a:extLst>
              <a:ext uri="{FF2B5EF4-FFF2-40B4-BE49-F238E27FC236}">
                <a16:creationId xmlns:a16="http://schemas.microsoft.com/office/drawing/2014/main" id="{9E6FA3EA-1519-4178-AC3A-231A5BAA793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3423DBE-6FD6-4D60-8336-7843B4BD30B0}"/>
              </a:ext>
            </a:extLst>
          </p:cNvPr>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3353155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2D9AE-CA1A-4751-9B33-0AC09CE629C8}"/>
              </a:ext>
            </a:extLst>
          </p:cNvPr>
          <p:cNvSpPr>
            <a:spLocks noGrp="1"/>
          </p:cNvSpPr>
          <p:nvPr>
            <p:ph type="title"/>
          </p:nvPr>
        </p:nvSpPr>
        <p:spPr>
          <a:xfrm>
            <a:off x="839789" y="996948"/>
            <a:ext cx="3046410" cy="1479551"/>
          </a:xfrm>
        </p:spPr>
        <p:txBody>
          <a:bodyPr anchor="t">
            <a:normAutofit/>
          </a:bodyPr>
          <a:lstStyle>
            <a:lvl1pPr>
              <a:lnSpc>
                <a:spcPct val="110000"/>
              </a:lnSpc>
              <a:defRPr sz="2400" cap="all" spc="400" baseline="0"/>
            </a:lvl1pPr>
          </a:lstStyle>
          <a:p>
            <a:r>
              <a:rPr lang="en-US" dirty="0"/>
              <a:t>Click to edit Master title style</a:t>
            </a:r>
          </a:p>
        </p:txBody>
      </p:sp>
      <p:sp>
        <p:nvSpPr>
          <p:cNvPr id="3" name="Content Placeholder 2">
            <a:extLst>
              <a:ext uri="{FF2B5EF4-FFF2-40B4-BE49-F238E27FC236}">
                <a16:creationId xmlns:a16="http://schemas.microsoft.com/office/drawing/2014/main" id="{E4DF9941-76E5-42B5-8464-C1A7010D94F0}"/>
              </a:ext>
            </a:extLst>
          </p:cNvPr>
          <p:cNvSpPr>
            <a:spLocks noGrp="1"/>
          </p:cNvSpPr>
          <p:nvPr>
            <p:ph idx="1"/>
          </p:nvPr>
        </p:nvSpPr>
        <p:spPr>
          <a:xfrm>
            <a:off x="5260796" y="876300"/>
            <a:ext cx="5758235" cy="5181599"/>
          </a:xfrm>
        </p:spPr>
        <p:txBody>
          <a:bodyPr>
            <a:normAutofit/>
          </a:bodyPr>
          <a:lstStyle>
            <a:lvl1pPr>
              <a:defRPr sz="3600"/>
            </a:lvl1pPr>
            <a:lvl2pPr>
              <a:defRPr sz="3200"/>
            </a:lvl2pPr>
            <a:lvl3pPr>
              <a:defRPr sz="2800"/>
            </a:lvl3pPr>
            <a:lvl4pPr>
              <a:defRPr sz="2400"/>
            </a:lvl4pPr>
            <a:lvl5pPr>
              <a:defRPr sz="2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484785D8-F112-415F-9AB4-5F2AC060D127}"/>
              </a:ext>
            </a:extLst>
          </p:cNvPr>
          <p:cNvSpPr>
            <a:spLocks noGrp="1"/>
          </p:cNvSpPr>
          <p:nvPr>
            <p:ph type="body" sz="half" idx="2"/>
          </p:nvPr>
        </p:nvSpPr>
        <p:spPr>
          <a:xfrm>
            <a:off x="839789" y="2666144"/>
            <a:ext cx="3046409" cy="319490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7670A0B3-4E9C-4FAC-B1D1-2673F7B5A10F}"/>
              </a:ext>
            </a:extLst>
          </p:cNvPr>
          <p:cNvSpPr>
            <a:spLocks noGrp="1"/>
          </p:cNvSpPr>
          <p:nvPr>
            <p:ph type="dt" sz="half" idx="10"/>
          </p:nvPr>
        </p:nvSpPr>
        <p:spPr/>
        <p:txBody>
          <a:bodyPr/>
          <a:lstStyle/>
          <a:p>
            <a:fld id="{326951E3-958F-4611-B170-D081BA0250F9}" type="datetimeFigureOut">
              <a:rPr lang="en-US" smtClean="0"/>
              <a:t>1/11/24</a:t>
            </a:fld>
            <a:endParaRPr lang="en-US"/>
          </a:p>
        </p:txBody>
      </p:sp>
      <p:sp>
        <p:nvSpPr>
          <p:cNvPr id="6" name="Footer Placeholder 5">
            <a:extLst>
              <a:ext uri="{FF2B5EF4-FFF2-40B4-BE49-F238E27FC236}">
                <a16:creationId xmlns:a16="http://schemas.microsoft.com/office/drawing/2014/main" id="{E1AA370A-33F5-48A6-962A-47C0F15D4C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8AD606-A37D-4697-AA7A-EAE4F101A707}"/>
              </a:ext>
            </a:extLst>
          </p:cNvPr>
          <p:cNvSpPr>
            <a:spLocks noGrp="1"/>
          </p:cNvSpPr>
          <p:nvPr>
            <p:ph type="sldNum" sz="quarter" idx="12"/>
          </p:nvPr>
        </p:nvSpPr>
        <p:spPr/>
        <p:txBody>
          <a:bodyPr/>
          <a:lstStyle/>
          <a:p>
            <a:fld id="{57871EFB-7B9E-4E86-A89E-697E8EBB06F2}" type="slidenum">
              <a:rPr lang="en-US" smtClean="0"/>
              <a:t>‹#›</a:t>
            </a:fld>
            <a:endParaRPr lang="en-US"/>
          </a:p>
        </p:txBody>
      </p:sp>
      <p:cxnSp>
        <p:nvCxnSpPr>
          <p:cNvPr id="9" name="Straight Connector 8">
            <a:extLst>
              <a:ext uri="{FF2B5EF4-FFF2-40B4-BE49-F238E27FC236}">
                <a16:creationId xmlns:a16="http://schemas.microsoft.com/office/drawing/2014/main" id="{644E0B5E-1030-4A34-AB09-05ACB45CE993}"/>
              </a:ext>
            </a:extLst>
          </p:cNvPr>
          <p:cNvCxnSpPr>
            <a:cxnSpLocks/>
          </p:cNvCxnSpPr>
          <p:nvPr/>
        </p:nvCxnSpPr>
        <p:spPr>
          <a:xfrm>
            <a:off x="4610100" y="898989"/>
            <a:ext cx="0" cy="513879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6156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21D4C-0A93-40A6-9645-5EF7DE6C5977}"/>
              </a:ext>
            </a:extLst>
          </p:cNvPr>
          <p:cNvSpPr>
            <a:spLocks noGrp="1"/>
          </p:cNvSpPr>
          <p:nvPr>
            <p:ph type="title"/>
          </p:nvPr>
        </p:nvSpPr>
        <p:spPr>
          <a:xfrm>
            <a:off x="839789" y="989314"/>
            <a:ext cx="3046409" cy="1487185"/>
          </a:xfrm>
        </p:spPr>
        <p:txBody>
          <a:bodyPr anchor="t">
            <a:normAutofit/>
          </a:bodyPr>
          <a:lstStyle>
            <a:lvl1pPr>
              <a:lnSpc>
                <a:spcPct val="110000"/>
              </a:lnSpc>
              <a:defRPr sz="2400" cap="all" spc="300" baseline="0"/>
            </a:lvl1pPr>
          </a:lstStyle>
          <a:p>
            <a:r>
              <a:rPr lang="en-US" dirty="0"/>
              <a:t>Click to edit Master title style</a:t>
            </a:r>
          </a:p>
        </p:txBody>
      </p:sp>
      <p:sp>
        <p:nvSpPr>
          <p:cNvPr id="3" name="Picture Placeholder 2">
            <a:extLst>
              <a:ext uri="{FF2B5EF4-FFF2-40B4-BE49-F238E27FC236}">
                <a16:creationId xmlns:a16="http://schemas.microsoft.com/office/drawing/2014/main" id="{222F9455-852F-4604-87D4-801E8D5DB502}"/>
              </a:ext>
            </a:extLst>
          </p:cNvPr>
          <p:cNvSpPr>
            <a:spLocks noGrp="1"/>
          </p:cNvSpPr>
          <p:nvPr>
            <p:ph type="pic" idx="1"/>
          </p:nvPr>
        </p:nvSpPr>
        <p:spPr>
          <a:xfrm>
            <a:off x="5334004" y="876300"/>
            <a:ext cx="5943596" cy="51815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8842061-B161-4973-9EE4-76D0B73FC18C}"/>
              </a:ext>
            </a:extLst>
          </p:cNvPr>
          <p:cNvSpPr>
            <a:spLocks noGrp="1"/>
          </p:cNvSpPr>
          <p:nvPr>
            <p:ph type="body" sz="half" idx="2"/>
          </p:nvPr>
        </p:nvSpPr>
        <p:spPr>
          <a:xfrm>
            <a:off x="839789" y="2666143"/>
            <a:ext cx="3046409" cy="319490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5DDCE2E0-050A-4BC2-91DF-7A00811D28EB}"/>
              </a:ext>
            </a:extLst>
          </p:cNvPr>
          <p:cNvSpPr>
            <a:spLocks noGrp="1"/>
          </p:cNvSpPr>
          <p:nvPr>
            <p:ph type="dt" sz="half" idx="10"/>
          </p:nvPr>
        </p:nvSpPr>
        <p:spPr/>
        <p:txBody>
          <a:bodyPr/>
          <a:lstStyle/>
          <a:p>
            <a:fld id="{326951E3-958F-4611-B170-D081BA0250F9}" type="datetimeFigureOut">
              <a:rPr lang="en-US" smtClean="0"/>
              <a:t>1/11/24</a:t>
            </a:fld>
            <a:endParaRPr lang="en-US"/>
          </a:p>
        </p:txBody>
      </p:sp>
      <p:sp>
        <p:nvSpPr>
          <p:cNvPr id="6" name="Footer Placeholder 5">
            <a:extLst>
              <a:ext uri="{FF2B5EF4-FFF2-40B4-BE49-F238E27FC236}">
                <a16:creationId xmlns:a16="http://schemas.microsoft.com/office/drawing/2014/main" id="{260AB003-B443-4B96-9DD9-4284E7E1ED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179DBA-16C0-4FFB-B367-B96169B4B005}"/>
              </a:ext>
            </a:extLst>
          </p:cNvPr>
          <p:cNvSpPr>
            <a:spLocks noGrp="1"/>
          </p:cNvSpPr>
          <p:nvPr>
            <p:ph type="sldNum" sz="quarter" idx="12"/>
          </p:nvPr>
        </p:nvSpPr>
        <p:spPr/>
        <p:txBody>
          <a:bodyPr/>
          <a:lstStyle/>
          <a:p>
            <a:fld id="{57871EFB-7B9E-4E86-A89E-697E8EBB06F2}" type="slidenum">
              <a:rPr lang="en-US" smtClean="0"/>
              <a:t>‹#›</a:t>
            </a:fld>
            <a:endParaRPr lang="en-US"/>
          </a:p>
        </p:txBody>
      </p:sp>
      <p:cxnSp>
        <p:nvCxnSpPr>
          <p:cNvPr id="13" name="Straight Connector 12">
            <a:extLst>
              <a:ext uri="{FF2B5EF4-FFF2-40B4-BE49-F238E27FC236}">
                <a16:creationId xmlns:a16="http://schemas.microsoft.com/office/drawing/2014/main" id="{C9F2BD78-1D6B-4742-9726-75646D91F4AC}"/>
              </a:ext>
            </a:extLst>
          </p:cNvPr>
          <p:cNvCxnSpPr>
            <a:cxnSpLocks/>
          </p:cNvCxnSpPr>
          <p:nvPr/>
        </p:nvCxnSpPr>
        <p:spPr>
          <a:xfrm>
            <a:off x="4610100" y="898989"/>
            <a:ext cx="0" cy="513879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8335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98CBCD-166B-4F97-A6DF-DAA3BF2B25A3}"/>
              </a:ext>
            </a:extLst>
          </p:cNvPr>
          <p:cNvSpPr>
            <a:spLocks noGrp="1"/>
          </p:cNvSpPr>
          <p:nvPr>
            <p:ph type="title"/>
          </p:nvPr>
        </p:nvSpPr>
        <p:spPr>
          <a:xfrm>
            <a:off x="849760" y="876302"/>
            <a:ext cx="10427840" cy="1086056"/>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0664D6D9-636D-450B-839A-22AE0CED2315}"/>
              </a:ext>
            </a:extLst>
          </p:cNvPr>
          <p:cNvSpPr>
            <a:spLocks noGrp="1"/>
          </p:cNvSpPr>
          <p:nvPr>
            <p:ph type="body" idx="1"/>
          </p:nvPr>
        </p:nvSpPr>
        <p:spPr>
          <a:xfrm>
            <a:off x="849758" y="2065984"/>
            <a:ext cx="10427841" cy="390329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FE6CAEC-1EE5-4B71-9646-5C378EEBEFE8}"/>
              </a:ext>
            </a:extLst>
          </p:cNvPr>
          <p:cNvSpPr>
            <a:spLocks noGrp="1"/>
          </p:cNvSpPr>
          <p:nvPr>
            <p:ph type="dt" sz="half" idx="2"/>
          </p:nvPr>
        </p:nvSpPr>
        <p:spPr>
          <a:xfrm>
            <a:off x="7382838" y="6356350"/>
            <a:ext cx="3361362" cy="365125"/>
          </a:xfrm>
          <a:prstGeom prst="rect">
            <a:avLst/>
          </a:prstGeom>
        </p:spPr>
        <p:txBody>
          <a:bodyPr vert="horz" lIns="91440" tIns="45720" rIns="91440" bIns="45720" rtlCol="0" anchor="ctr"/>
          <a:lstStyle>
            <a:lvl1pPr algn="r">
              <a:defRPr sz="900">
                <a:solidFill>
                  <a:schemeClr val="tx2"/>
                </a:solidFill>
              </a:defRPr>
            </a:lvl1pPr>
          </a:lstStyle>
          <a:p>
            <a:fld id="{326951E3-958F-4611-B170-D081BA0250F9}" type="datetimeFigureOut">
              <a:rPr lang="en-US" smtClean="0"/>
              <a:pPr/>
              <a:t>1/11/24</a:t>
            </a:fld>
            <a:endParaRPr lang="en-US" dirty="0"/>
          </a:p>
        </p:txBody>
      </p:sp>
      <p:sp>
        <p:nvSpPr>
          <p:cNvPr id="5" name="Footer Placeholder 4">
            <a:extLst>
              <a:ext uri="{FF2B5EF4-FFF2-40B4-BE49-F238E27FC236}">
                <a16:creationId xmlns:a16="http://schemas.microsoft.com/office/drawing/2014/main" id="{66570EF8-70B2-4AFC-8388-691A146AA75A}"/>
              </a:ext>
            </a:extLst>
          </p:cNvPr>
          <p:cNvSpPr>
            <a:spLocks noGrp="1"/>
          </p:cNvSpPr>
          <p:nvPr>
            <p:ph type="ftr" sz="quarter" idx="3"/>
          </p:nvPr>
        </p:nvSpPr>
        <p:spPr>
          <a:xfrm>
            <a:off x="858748" y="6356350"/>
            <a:ext cx="4114800" cy="365125"/>
          </a:xfrm>
          <a:prstGeom prst="rect">
            <a:avLst/>
          </a:prstGeom>
        </p:spPr>
        <p:txBody>
          <a:bodyPr vert="horz" lIns="91440" tIns="45720" rIns="91440" bIns="45720" rtlCol="0" anchor="ctr"/>
          <a:lstStyle>
            <a:lvl1pPr algn="l">
              <a:defRPr sz="900" cap="none" spc="0" baseline="0">
                <a:solidFill>
                  <a:schemeClr val="tx2"/>
                </a:solidFill>
              </a:defRPr>
            </a:lvl1pPr>
          </a:lstStyle>
          <a:p>
            <a:endParaRPr lang="en-US" dirty="0"/>
          </a:p>
        </p:txBody>
      </p:sp>
      <p:sp>
        <p:nvSpPr>
          <p:cNvPr id="6" name="Slide Number Placeholder 5">
            <a:extLst>
              <a:ext uri="{FF2B5EF4-FFF2-40B4-BE49-F238E27FC236}">
                <a16:creationId xmlns:a16="http://schemas.microsoft.com/office/drawing/2014/main" id="{52F07DC7-D05C-4038-B51A-F00B7B9C996A}"/>
              </a:ext>
            </a:extLst>
          </p:cNvPr>
          <p:cNvSpPr>
            <a:spLocks noGrp="1"/>
          </p:cNvSpPr>
          <p:nvPr>
            <p:ph type="sldNum" sz="quarter" idx="4"/>
          </p:nvPr>
        </p:nvSpPr>
        <p:spPr>
          <a:xfrm>
            <a:off x="10820400" y="6356350"/>
            <a:ext cx="617669" cy="365125"/>
          </a:xfrm>
          <a:prstGeom prst="rect">
            <a:avLst/>
          </a:prstGeom>
        </p:spPr>
        <p:txBody>
          <a:bodyPr vert="horz" lIns="91440" tIns="45720" rIns="91440" bIns="45720" rtlCol="0" anchor="ctr"/>
          <a:lstStyle>
            <a:lvl1pPr algn="r">
              <a:defRPr sz="900" i="1">
                <a:solidFill>
                  <a:schemeClr val="tx2"/>
                </a:solidFill>
              </a:defRPr>
            </a:lvl1pPr>
          </a:lstStyle>
          <a:p>
            <a:fld id="{57871EFB-7B9E-4E86-A89E-697E8EBB06F2}" type="slidenum">
              <a:rPr lang="en-US" smtClean="0"/>
              <a:pPr/>
              <a:t>‹#›</a:t>
            </a:fld>
            <a:endParaRPr lang="en-US" dirty="0"/>
          </a:p>
        </p:txBody>
      </p:sp>
      <p:cxnSp>
        <p:nvCxnSpPr>
          <p:cNvPr id="34" name="Straight Connector 33">
            <a:extLst>
              <a:ext uri="{FF2B5EF4-FFF2-40B4-BE49-F238E27FC236}">
                <a16:creationId xmlns:a16="http://schemas.microsoft.com/office/drawing/2014/main" id="{EAD4CCDA-06BF-4D2A-B44F-195AEC0B5B22}"/>
              </a:ext>
            </a:extLst>
          </p:cNvPr>
          <p:cNvCxnSpPr>
            <a:cxnSpLocks/>
          </p:cNvCxnSpPr>
          <p:nvPr/>
        </p:nvCxnSpPr>
        <p:spPr>
          <a:xfrm>
            <a:off x="952498" y="6252722"/>
            <a:ext cx="10325101" cy="0"/>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5340355"/>
      </p:ext>
    </p:extLst>
  </p:cSld>
  <p:clrMap bg1="dk1" tx1="lt1" bg2="dk2" tx2="lt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68" r:id="rId6"/>
    <p:sldLayoutId id="2147483764" r:id="rId7"/>
    <p:sldLayoutId id="2147483765" r:id="rId8"/>
    <p:sldLayoutId id="2147483766" r:id="rId9"/>
    <p:sldLayoutId id="2147483767" r:id="rId10"/>
    <p:sldLayoutId id="2147483769" r:id="rId11"/>
  </p:sldLayoutIdLst>
  <p:txStyles>
    <p:title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20000"/>
        </a:lnSpc>
        <a:spcBef>
          <a:spcPts val="1000"/>
        </a:spcBef>
        <a:buSzPct val="70000"/>
        <a:buFont typeface="Arial" panose="020B0604020202020204" pitchFamily="34" charset="0"/>
        <a:buChar char="•"/>
        <a:defRPr sz="2000" kern="1200">
          <a:solidFill>
            <a:schemeClr val="tx2"/>
          </a:solidFill>
          <a:latin typeface="+mn-lt"/>
          <a:ea typeface="+mn-ea"/>
          <a:cs typeface="+mn-cs"/>
        </a:defRPr>
      </a:lvl1pPr>
      <a:lvl2pPr marL="274320" indent="0" algn="l" defTabSz="914400" rtl="0" eaLnBrk="1" latinLnBrk="0" hangingPunct="1">
        <a:lnSpc>
          <a:spcPct val="120000"/>
        </a:lnSpc>
        <a:spcBef>
          <a:spcPts val="500"/>
        </a:spcBef>
        <a:buSzPct val="70000"/>
        <a:buFontTx/>
        <a:buNone/>
        <a:defRPr sz="1800" i="1" kern="1200">
          <a:solidFill>
            <a:schemeClr val="tx2"/>
          </a:solidFill>
          <a:latin typeface="+mn-lt"/>
          <a:ea typeface="+mn-ea"/>
          <a:cs typeface="+mn-cs"/>
        </a:defRPr>
      </a:lvl2pPr>
      <a:lvl3pPr marL="502920" indent="-228600" algn="l" defTabSz="914400" rtl="0" eaLnBrk="1" latinLnBrk="0" hangingPunct="1">
        <a:lnSpc>
          <a:spcPct val="120000"/>
        </a:lnSpc>
        <a:spcBef>
          <a:spcPts val="500"/>
        </a:spcBef>
        <a:buSzPct val="70000"/>
        <a:buFont typeface="Arial" panose="020B0604020202020204" pitchFamily="34" charset="0"/>
        <a:buChar char="•"/>
        <a:defRPr sz="1800" kern="1200">
          <a:solidFill>
            <a:schemeClr val="tx2"/>
          </a:solidFill>
          <a:latin typeface="+mn-lt"/>
          <a:ea typeface="+mn-ea"/>
          <a:cs typeface="+mn-cs"/>
        </a:defRPr>
      </a:lvl3pPr>
      <a:lvl4pPr marL="548640" indent="0" algn="l" defTabSz="914400" rtl="0" eaLnBrk="1" latinLnBrk="0" hangingPunct="1">
        <a:lnSpc>
          <a:spcPct val="120000"/>
        </a:lnSpc>
        <a:spcBef>
          <a:spcPts val="500"/>
        </a:spcBef>
        <a:buSzPct val="70000"/>
        <a:buFont typeface="Arial" panose="020B0604020202020204" pitchFamily="34" charset="0"/>
        <a:buNone/>
        <a:defRPr sz="1600" i="1" kern="1200">
          <a:solidFill>
            <a:schemeClr val="tx2"/>
          </a:solidFill>
          <a:latin typeface="+mn-lt"/>
          <a:ea typeface="+mn-ea"/>
          <a:cs typeface="+mn-cs"/>
        </a:defRPr>
      </a:lvl4pPr>
      <a:lvl5pPr marL="822960" indent="-228600" algn="l" defTabSz="914400" rtl="0" eaLnBrk="1" latinLnBrk="0" hangingPunct="1">
        <a:lnSpc>
          <a:spcPct val="120000"/>
        </a:lnSpc>
        <a:spcBef>
          <a:spcPts val="500"/>
        </a:spcBef>
        <a:buSzPct val="70000"/>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9.sv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hyperlink" Target="mailto:abrundle@naminc.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98C10BD4-F3F8-4089-8DB0-71FB15FD9B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8CADD0-7503-04D8-515C-B46AB870A1D4}"/>
              </a:ext>
            </a:extLst>
          </p:cNvPr>
          <p:cNvSpPr>
            <a:spLocks noGrp="1"/>
          </p:cNvSpPr>
          <p:nvPr>
            <p:ph type="ctrTitle"/>
          </p:nvPr>
        </p:nvSpPr>
        <p:spPr>
          <a:xfrm>
            <a:off x="828075" y="876301"/>
            <a:ext cx="5267926" cy="2732520"/>
          </a:xfrm>
        </p:spPr>
        <p:txBody>
          <a:bodyPr anchor="b">
            <a:normAutofit/>
          </a:bodyPr>
          <a:lstStyle/>
          <a:p>
            <a:r>
              <a:rPr lang="en-US"/>
              <a:t>Creating Stigma-Free Faith Communities</a:t>
            </a:r>
            <a:endParaRPr lang="en-US" dirty="0"/>
          </a:p>
        </p:txBody>
      </p:sp>
      <p:sp>
        <p:nvSpPr>
          <p:cNvPr id="3" name="Subtitle 2">
            <a:extLst>
              <a:ext uri="{FF2B5EF4-FFF2-40B4-BE49-F238E27FC236}">
                <a16:creationId xmlns:a16="http://schemas.microsoft.com/office/drawing/2014/main" id="{E6ACE92B-B977-1096-B435-AB48CD13B37B}"/>
              </a:ext>
            </a:extLst>
          </p:cNvPr>
          <p:cNvSpPr>
            <a:spLocks noGrp="1"/>
          </p:cNvSpPr>
          <p:nvPr>
            <p:ph type="subTitle" idx="1"/>
          </p:nvPr>
        </p:nvSpPr>
        <p:spPr>
          <a:xfrm>
            <a:off x="1529739" y="5107576"/>
            <a:ext cx="3847365" cy="1043327"/>
          </a:xfrm>
        </p:spPr>
        <p:txBody>
          <a:bodyPr anchor="b">
            <a:normAutofit/>
          </a:bodyPr>
          <a:lstStyle/>
          <a:p>
            <a:pPr>
              <a:lnSpc>
                <a:spcPct val="110000"/>
              </a:lnSpc>
            </a:pPr>
            <a:r>
              <a:rPr lang="en-US" sz="1500" dirty="0"/>
              <a:t>Rev. Amy Brundle, M.Div.</a:t>
            </a:r>
          </a:p>
          <a:p>
            <a:pPr>
              <a:lnSpc>
                <a:spcPct val="110000"/>
              </a:lnSpc>
            </a:pPr>
            <a:r>
              <a:rPr lang="en-US" sz="1500" dirty="0"/>
              <a:t>NAMI North Carolina</a:t>
            </a:r>
          </a:p>
        </p:txBody>
      </p:sp>
      <p:cxnSp>
        <p:nvCxnSpPr>
          <p:cNvPr id="39" name="Straight Connector 38">
            <a:extLst>
              <a:ext uri="{FF2B5EF4-FFF2-40B4-BE49-F238E27FC236}">
                <a16:creationId xmlns:a16="http://schemas.microsoft.com/office/drawing/2014/main" id="{76A5D06F-DF26-4A88-BF73-C1B592E66D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61995" y="3924728"/>
            <a:ext cx="0" cy="2115714"/>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pic>
        <p:nvPicPr>
          <p:cNvPr id="4" name="Picture 3" descr="Low Angle View Of Clouds In Sky">
            <a:extLst>
              <a:ext uri="{FF2B5EF4-FFF2-40B4-BE49-F238E27FC236}">
                <a16:creationId xmlns:a16="http://schemas.microsoft.com/office/drawing/2014/main" id="{9860C3A3-7D52-065C-CBE9-4219C6A5C823}"/>
              </a:ext>
            </a:extLst>
          </p:cNvPr>
          <p:cNvPicPr>
            <a:picLocks noChangeAspect="1"/>
          </p:cNvPicPr>
          <p:nvPr/>
        </p:nvPicPr>
        <p:blipFill rotWithShape="1">
          <a:blip r:embed="rId3"/>
          <a:srcRect l="21732" r="22035"/>
          <a:stretch/>
        </p:blipFill>
        <p:spPr>
          <a:xfrm>
            <a:off x="6920318" y="854115"/>
            <a:ext cx="4379010" cy="5197947"/>
          </a:xfrm>
          <a:custGeom>
            <a:avLst/>
            <a:gdLst/>
            <a:ahLst/>
            <a:cxnLst/>
            <a:rect l="l" t="t" r="r" b="b"/>
            <a:pathLst>
              <a:path w="4379010" h="5197947">
                <a:moveTo>
                  <a:pt x="2189246" y="0"/>
                </a:moveTo>
                <a:lnTo>
                  <a:pt x="2189765" y="0"/>
                </a:lnTo>
                <a:cubicBezTo>
                  <a:pt x="3398870" y="0"/>
                  <a:pt x="4379010" y="980166"/>
                  <a:pt x="4379010" y="2189248"/>
                </a:cubicBezTo>
                <a:lnTo>
                  <a:pt x="4379010" y="5197947"/>
                </a:lnTo>
                <a:lnTo>
                  <a:pt x="0" y="5197947"/>
                </a:lnTo>
                <a:lnTo>
                  <a:pt x="0" y="2457757"/>
                </a:lnTo>
                <a:lnTo>
                  <a:pt x="0" y="2189248"/>
                </a:lnTo>
                <a:cubicBezTo>
                  <a:pt x="0" y="980166"/>
                  <a:pt x="980137" y="0"/>
                  <a:pt x="2189246" y="0"/>
                </a:cubicBezTo>
                <a:close/>
              </a:path>
            </a:pathLst>
          </a:custGeom>
        </p:spPr>
      </p:pic>
    </p:spTree>
    <p:extLst>
      <p:ext uri="{BB962C8B-B14F-4D97-AF65-F5344CB8AC3E}">
        <p14:creationId xmlns:p14="http://schemas.microsoft.com/office/powerpoint/2010/main" val="2180759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EAD4CCDA-06BF-4D2A-B44F-195AEC0B5B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52498" y="6252722"/>
            <a:ext cx="10325101" cy="0"/>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F69F96FE-C3F5-4F02-8428-78ADCB975E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CE7FA4-C842-B5D9-1903-5CE9D896859E}"/>
              </a:ext>
            </a:extLst>
          </p:cNvPr>
          <p:cNvSpPr>
            <a:spLocks noGrp="1"/>
          </p:cNvSpPr>
          <p:nvPr>
            <p:ph type="title"/>
          </p:nvPr>
        </p:nvSpPr>
        <p:spPr>
          <a:xfrm>
            <a:off x="829876" y="1506072"/>
            <a:ext cx="4979254" cy="3779457"/>
          </a:xfrm>
        </p:spPr>
        <p:txBody>
          <a:bodyPr vert="horz" lIns="91440" tIns="45720" rIns="91440" bIns="45720" rtlCol="0" anchor="b">
            <a:normAutofit/>
          </a:bodyPr>
          <a:lstStyle/>
          <a:p>
            <a:r>
              <a:rPr lang="en-US" sz="4800" dirty="0"/>
              <a:t>What NOT to do</a:t>
            </a:r>
          </a:p>
        </p:txBody>
      </p:sp>
      <p:pic>
        <p:nvPicPr>
          <p:cNvPr id="6" name="Graphic 5" descr="Irritant">
            <a:extLst>
              <a:ext uri="{FF2B5EF4-FFF2-40B4-BE49-F238E27FC236}">
                <a16:creationId xmlns:a16="http://schemas.microsoft.com/office/drawing/2014/main" id="{09001033-191E-BAC6-EECC-0005C562415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63399" y="876308"/>
            <a:ext cx="4304764" cy="4304764"/>
          </a:xfrm>
          <a:prstGeom prst="rect">
            <a:avLst/>
          </a:prstGeom>
        </p:spPr>
      </p:pic>
      <p:cxnSp>
        <p:nvCxnSpPr>
          <p:cNvPr id="13" name="Straight Connector 12">
            <a:extLst>
              <a:ext uri="{FF2B5EF4-FFF2-40B4-BE49-F238E27FC236}">
                <a16:creationId xmlns:a16="http://schemas.microsoft.com/office/drawing/2014/main" id="{16BEECB0-0766-4C59-B86E-5D26B7D8EF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54990" y="5503528"/>
            <a:ext cx="10325101" cy="0"/>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9926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EAD4CCDA-06BF-4D2A-B44F-195AEC0B5B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52498" y="6252722"/>
            <a:ext cx="10325101" cy="0"/>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20" name="Rectangle 19">
            <a:extLst>
              <a:ext uri="{FF2B5EF4-FFF2-40B4-BE49-F238E27FC236}">
                <a16:creationId xmlns:a16="http://schemas.microsoft.com/office/drawing/2014/main" id="{BF02845A-8571-40C5-9F56-8F9B3F7C4E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7DBA9C-5750-7762-9241-E81E9B5AEE40}"/>
              </a:ext>
            </a:extLst>
          </p:cNvPr>
          <p:cNvSpPr>
            <a:spLocks noGrp="1"/>
          </p:cNvSpPr>
          <p:nvPr>
            <p:ph type="title"/>
          </p:nvPr>
        </p:nvSpPr>
        <p:spPr>
          <a:xfrm>
            <a:off x="764593" y="895440"/>
            <a:ext cx="4569407" cy="1560083"/>
          </a:xfrm>
        </p:spPr>
        <p:txBody>
          <a:bodyPr vert="horz" lIns="91440" tIns="45720" rIns="91440" bIns="45720" rtlCol="0" anchor="b">
            <a:normAutofit/>
          </a:bodyPr>
          <a:lstStyle/>
          <a:p>
            <a:r>
              <a:rPr lang="en-US" sz="4400" kern="1200">
                <a:solidFill>
                  <a:schemeClr val="tx2"/>
                </a:solidFill>
                <a:latin typeface="+mj-lt"/>
                <a:ea typeface="+mj-ea"/>
                <a:cs typeface="+mj-cs"/>
              </a:rPr>
              <a:t>What we SHOULD do</a:t>
            </a:r>
          </a:p>
        </p:txBody>
      </p:sp>
      <p:cxnSp>
        <p:nvCxnSpPr>
          <p:cNvPr id="22" name="Straight Connector 21">
            <a:extLst>
              <a:ext uri="{FF2B5EF4-FFF2-40B4-BE49-F238E27FC236}">
                <a16:creationId xmlns:a16="http://schemas.microsoft.com/office/drawing/2014/main" id="{F30BB598-81B4-41BB-BC44-CD9C29AE2E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52500" y="2871627"/>
            <a:ext cx="0" cy="3186701"/>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86E959F2-E616-25BD-C482-9DFB1C0EBE58}"/>
              </a:ext>
            </a:extLst>
          </p:cNvPr>
          <p:cNvSpPr txBox="1"/>
          <p:nvPr/>
        </p:nvSpPr>
        <p:spPr>
          <a:xfrm>
            <a:off x="1099228" y="2753546"/>
            <a:ext cx="4883280" cy="3402555"/>
          </a:xfrm>
          <a:prstGeom prst="rect">
            <a:avLst/>
          </a:prstGeom>
        </p:spPr>
        <p:txBody>
          <a:bodyPr vert="horz" lIns="91440" tIns="45720" rIns="91440" bIns="45720" rtlCol="0" anchor="t">
            <a:noAutofit/>
          </a:bodyPr>
          <a:lstStyle/>
          <a:p>
            <a:pPr>
              <a:lnSpc>
                <a:spcPct val="110000"/>
              </a:lnSpc>
              <a:spcAft>
                <a:spcPts val="600"/>
              </a:spcAft>
              <a:buSzPct val="70000"/>
            </a:pPr>
            <a:r>
              <a:rPr lang="en-US" i="1" dirty="0">
                <a:solidFill>
                  <a:schemeClr val="tx2"/>
                </a:solidFill>
              </a:rPr>
              <a:t>Reach out!</a:t>
            </a:r>
          </a:p>
          <a:p>
            <a:pPr>
              <a:lnSpc>
                <a:spcPct val="110000"/>
              </a:lnSpc>
              <a:spcAft>
                <a:spcPts val="600"/>
              </a:spcAft>
              <a:buSzPct val="70000"/>
            </a:pPr>
            <a:r>
              <a:rPr lang="en-US" dirty="0">
                <a:solidFill>
                  <a:schemeClr val="tx2"/>
                </a:solidFill>
              </a:rPr>
              <a:t>Ease into conversations gradually, and understand that the person is not in a place to talk. Just greeting them and extending kindness can go a long way. </a:t>
            </a:r>
            <a:r>
              <a:rPr lang="en-US" i="1" dirty="0">
                <a:solidFill>
                  <a:schemeClr val="tx2"/>
                </a:solidFill>
              </a:rPr>
              <a:t> </a:t>
            </a:r>
          </a:p>
          <a:p>
            <a:pPr>
              <a:lnSpc>
                <a:spcPct val="110000"/>
              </a:lnSpc>
              <a:spcAft>
                <a:spcPts val="600"/>
              </a:spcAft>
              <a:buSzPct val="70000"/>
            </a:pPr>
            <a:endParaRPr lang="en-US" i="1" dirty="0">
              <a:solidFill>
                <a:schemeClr val="tx2"/>
              </a:solidFill>
            </a:endParaRPr>
          </a:p>
          <a:p>
            <a:pPr>
              <a:lnSpc>
                <a:spcPct val="110000"/>
              </a:lnSpc>
              <a:spcAft>
                <a:spcPts val="600"/>
              </a:spcAft>
              <a:buSzPct val="70000"/>
            </a:pPr>
            <a:r>
              <a:rPr lang="en-US" i="1" dirty="0">
                <a:solidFill>
                  <a:schemeClr val="tx2"/>
                </a:solidFill>
              </a:rPr>
              <a:t>Offer support!</a:t>
            </a:r>
          </a:p>
          <a:p>
            <a:pPr>
              <a:lnSpc>
                <a:spcPct val="110000"/>
              </a:lnSpc>
              <a:spcAft>
                <a:spcPts val="600"/>
              </a:spcAft>
              <a:buSzPct val="70000"/>
            </a:pPr>
            <a:r>
              <a:rPr lang="en-US" dirty="0">
                <a:solidFill>
                  <a:schemeClr val="tx2"/>
                </a:solidFill>
              </a:rPr>
              <a:t>Connect them to help if you feel they need it. Ask how you can help them. If appropriate, as to pray for them or with them. Let them know that you see them, and that you are there for them. </a:t>
            </a:r>
          </a:p>
        </p:txBody>
      </p:sp>
      <p:pic>
        <p:nvPicPr>
          <p:cNvPr id="14" name="Picture 13" descr="Hand reaching out to sun">
            <a:extLst>
              <a:ext uri="{FF2B5EF4-FFF2-40B4-BE49-F238E27FC236}">
                <a16:creationId xmlns:a16="http://schemas.microsoft.com/office/drawing/2014/main" id="{B3FC9F64-B60A-D0EB-24CE-DAB54ED0C5E4}"/>
              </a:ext>
            </a:extLst>
          </p:cNvPr>
          <p:cNvPicPr>
            <a:picLocks noChangeAspect="1"/>
          </p:cNvPicPr>
          <p:nvPr/>
        </p:nvPicPr>
        <p:blipFill rotWithShape="1">
          <a:blip r:embed="rId3"/>
          <a:srcRect l="29435" r="11045" b="-2"/>
          <a:stretch/>
        </p:blipFill>
        <p:spPr>
          <a:xfrm>
            <a:off x="6096000" y="-16591"/>
            <a:ext cx="6107073" cy="6874591"/>
          </a:xfrm>
          <a:prstGeom prst="rect">
            <a:avLst/>
          </a:prstGeom>
        </p:spPr>
      </p:pic>
    </p:spTree>
    <p:extLst>
      <p:ext uri="{BB962C8B-B14F-4D97-AF65-F5344CB8AC3E}">
        <p14:creationId xmlns:p14="http://schemas.microsoft.com/office/powerpoint/2010/main" val="3046178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cxnSp>
        <p:nvCxnSpPr>
          <p:cNvPr id="27" name="Straight Connector 26">
            <a:extLst>
              <a:ext uri="{FF2B5EF4-FFF2-40B4-BE49-F238E27FC236}">
                <a16:creationId xmlns:a16="http://schemas.microsoft.com/office/drawing/2014/main" id="{EAD4CCDA-06BF-4D2A-B44F-195AEC0B5B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52498" y="6252722"/>
            <a:ext cx="10325101" cy="0"/>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29" name="Rectangle 28">
            <a:extLst>
              <a:ext uri="{FF2B5EF4-FFF2-40B4-BE49-F238E27FC236}">
                <a16:creationId xmlns:a16="http://schemas.microsoft.com/office/drawing/2014/main" id="{BF02845A-8571-40C5-9F56-8F9B3F7C4E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7DBA9C-5750-7762-9241-E81E9B5AEE40}"/>
              </a:ext>
            </a:extLst>
          </p:cNvPr>
          <p:cNvSpPr>
            <a:spLocks noGrp="1"/>
          </p:cNvSpPr>
          <p:nvPr>
            <p:ph type="title"/>
          </p:nvPr>
        </p:nvSpPr>
        <p:spPr>
          <a:xfrm>
            <a:off x="4611830" y="259332"/>
            <a:ext cx="6037830" cy="1540783"/>
          </a:xfrm>
        </p:spPr>
        <p:txBody>
          <a:bodyPr vert="horz" lIns="91440" tIns="45720" rIns="91440" bIns="45720" rtlCol="0" anchor="b">
            <a:normAutofit/>
          </a:bodyPr>
          <a:lstStyle/>
          <a:p>
            <a:r>
              <a:rPr lang="en-US" sz="4400" kern="1200" dirty="0">
                <a:latin typeface="+mj-lt"/>
                <a:ea typeface="+mj-ea"/>
                <a:cs typeface="+mj-cs"/>
              </a:rPr>
              <a:t>What we SHOULD do</a:t>
            </a:r>
          </a:p>
        </p:txBody>
      </p:sp>
      <p:pic>
        <p:nvPicPr>
          <p:cNvPr id="14" name="Picture 13" descr="Hand reaching out to sun">
            <a:extLst>
              <a:ext uri="{FF2B5EF4-FFF2-40B4-BE49-F238E27FC236}">
                <a16:creationId xmlns:a16="http://schemas.microsoft.com/office/drawing/2014/main" id="{B3FC9F64-B60A-D0EB-24CE-DAB54ED0C5E4}"/>
              </a:ext>
            </a:extLst>
          </p:cNvPr>
          <p:cNvPicPr>
            <a:picLocks noChangeAspect="1"/>
          </p:cNvPicPr>
          <p:nvPr/>
        </p:nvPicPr>
        <p:blipFill rotWithShape="1">
          <a:blip r:embed="rId3"/>
          <a:srcRect l="29435" r="11045" b="-2"/>
          <a:stretch/>
        </p:blipFill>
        <p:spPr>
          <a:xfrm>
            <a:off x="952500" y="1800115"/>
            <a:ext cx="2962082" cy="3334399"/>
          </a:xfrm>
          <a:prstGeom prst="rect">
            <a:avLst/>
          </a:prstGeom>
        </p:spPr>
      </p:pic>
      <p:cxnSp>
        <p:nvCxnSpPr>
          <p:cNvPr id="31" name="Straight Connector 30">
            <a:extLst>
              <a:ext uri="{FF2B5EF4-FFF2-40B4-BE49-F238E27FC236}">
                <a16:creationId xmlns:a16="http://schemas.microsoft.com/office/drawing/2014/main" id="{F30BB598-81B4-41BB-BC44-CD9C29AE2E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11830" y="2710543"/>
            <a:ext cx="0" cy="3347785"/>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86E959F2-E616-25BD-C482-9DFB1C0EBE58}"/>
              </a:ext>
            </a:extLst>
          </p:cNvPr>
          <p:cNvSpPr txBox="1"/>
          <p:nvPr/>
        </p:nvSpPr>
        <p:spPr>
          <a:xfrm>
            <a:off x="5069268" y="2059446"/>
            <a:ext cx="6905481" cy="4438625"/>
          </a:xfrm>
          <a:prstGeom prst="rect">
            <a:avLst/>
          </a:prstGeom>
        </p:spPr>
        <p:txBody>
          <a:bodyPr vert="horz" lIns="91440" tIns="45720" rIns="91440" bIns="45720" rtlCol="0" anchor="b">
            <a:normAutofit fontScale="92500" lnSpcReduction="10000"/>
          </a:bodyPr>
          <a:lstStyle/>
          <a:p>
            <a:pPr>
              <a:lnSpc>
                <a:spcPct val="110000"/>
              </a:lnSpc>
              <a:spcAft>
                <a:spcPts val="600"/>
              </a:spcAft>
              <a:buSzPct val="70000"/>
            </a:pPr>
            <a:r>
              <a:rPr lang="en-US" i="1" dirty="0">
                <a:solidFill>
                  <a:schemeClr val="tx2"/>
                </a:solidFill>
              </a:rPr>
              <a:t>Take steps to be welcoming</a:t>
            </a:r>
          </a:p>
          <a:p>
            <a:pPr marL="285750" indent="-285750">
              <a:lnSpc>
                <a:spcPct val="110000"/>
              </a:lnSpc>
              <a:spcAft>
                <a:spcPts val="600"/>
              </a:spcAft>
              <a:buSzPct val="70000"/>
              <a:buFont typeface="Arial" panose="020B0604020202020204" pitchFamily="34" charset="0"/>
              <a:buChar char="•"/>
            </a:pPr>
            <a:r>
              <a:rPr lang="en-US" dirty="0">
                <a:solidFill>
                  <a:schemeClr val="tx2"/>
                </a:solidFill>
              </a:rPr>
              <a:t>Keep in mind that the person living with mental illness is a PERSON first.</a:t>
            </a:r>
          </a:p>
          <a:p>
            <a:pPr marL="285750" indent="-285750">
              <a:lnSpc>
                <a:spcPct val="110000"/>
              </a:lnSpc>
              <a:spcAft>
                <a:spcPts val="600"/>
              </a:spcAft>
              <a:buSzPct val="70000"/>
              <a:buFont typeface="Arial" panose="020B0604020202020204" pitchFamily="34" charset="0"/>
              <a:buChar char="•"/>
            </a:pPr>
            <a:r>
              <a:rPr lang="en-US" dirty="0">
                <a:solidFill>
                  <a:schemeClr val="tx2"/>
                </a:solidFill>
              </a:rPr>
              <a:t>Check in with them or their family.</a:t>
            </a:r>
          </a:p>
          <a:p>
            <a:pPr marL="285750" indent="-285750">
              <a:lnSpc>
                <a:spcPct val="110000"/>
              </a:lnSpc>
              <a:spcAft>
                <a:spcPts val="600"/>
              </a:spcAft>
              <a:buSzPct val="70000"/>
              <a:buFont typeface="Arial" panose="020B0604020202020204" pitchFamily="34" charset="0"/>
              <a:buChar char="•"/>
            </a:pPr>
            <a:r>
              <a:rPr lang="en-US" dirty="0">
                <a:solidFill>
                  <a:schemeClr val="tx2"/>
                </a:solidFill>
              </a:rPr>
              <a:t>Ask them what would be the most helpful. </a:t>
            </a:r>
          </a:p>
          <a:p>
            <a:pPr marL="285750" indent="-285750">
              <a:lnSpc>
                <a:spcPct val="110000"/>
              </a:lnSpc>
              <a:spcAft>
                <a:spcPts val="600"/>
              </a:spcAft>
              <a:buSzPct val="70000"/>
              <a:buFont typeface="Arial" panose="020B0604020202020204" pitchFamily="34" charset="0"/>
              <a:buChar char="•"/>
            </a:pPr>
            <a:r>
              <a:rPr lang="en-US" dirty="0">
                <a:solidFill>
                  <a:schemeClr val="tx2"/>
                </a:solidFill>
              </a:rPr>
              <a:t>Invite the family to sit with you at church events.</a:t>
            </a:r>
          </a:p>
          <a:p>
            <a:pPr marL="285750" indent="-285750">
              <a:lnSpc>
                <a:spcPct val="110000"/>
              </a:lnSpc>
              <a:spcAft>
                <a:spcPts val="600"/>
              </a:spcAft>
              <a:buSzPct val="70000"/>
              <a:buFont typeface="Arial" panose="020B0604020202020204" pitchFamily="34" charset="0"/>
              <a:buChar char="•"/>
            </a:pPr>
            <a:r>
              <a:rPr lang="en-US" dirty="0">
                <a:solidFill>
                  <a:schemeClr val="tx2"/>
                </a:solidFill>
              </a:rPr>
              <a:t>Make an effort to talk with them and show that you care. </a:t>
            </a:r>
          </a:p>
          <a:p>
            <a:pPr marL="285750" indent="-285750">
              <a:lnSpc>
                <a:spcPct val="110000"/>
              </a:lnSpc>
              <a:spcAft>
                <a:spcPts val="600"/>
              </a:spcAft>
              <a:buSzPct val="70000"/>
              <a:buFont typeface="Arial" panose="020B0604020202020204" pitchFamily="34" charset="0"/>
              <a:buChar char="•"/>
            </a:pPr>
            <a:r>
              <a:rPr lang="en-US" dirty="0">
                <a:solidFill>
                  <a:schemeClr val="tx2"/>
                </a:solidFill>
              </a:rPr>
              <a:t>Offer to pray with them and for them.</a:t>
            </a:r>
          </a:p>
          <a:p>
            <a:pPr marL="285750" indent="-285750">
              <a:lnSpc>
                <a:spcPct val="110000"/>
              </a:lnSpc>
              <a:spcAft>
                <a:spcPts val="600"/>
              </a:spcAft>
              <a:buSzPct val="70000"/>
              <a:buFont typeface="Arial" panose="020B0604020202020204" pitchFamily="34" charset="0"/>
              <a:buChar char="•"/>
            </a:pPr>
            <a:r>
              <a:rPr lang="en-US" dirty="0">
                <a:solidFill>
                  <a:schemeClr val="tx2"/>
                </a:solidFill>
              </a:rPr>
              <a:t>Offer a place to belong, like a community group or Bible study.</a:t>
            </a:r>
          </a:p>
          <a:p>
            <a:pPr marL="285750" indent="-285750">
              <a:lnSpc>
                <a:spcPct val="110000"/>
              </a:lnSpc>
              <a:spcAft>
                <a:spcPts val="600"/>
              </a:spcAft>
              <a:buSzPct val="70000"/>
              <a:buFont typeface="Arial" panose="020B0604020202020204" pitchFamily="34" charset="0"/>
              <a:buChar char="•"/>
            </a:pPr>
            <a:r>
              <a:rPr lang="en-US" dirty="0">
                <a:solidFill>
                  <a:schemeClr val="tx2"/>
                </a:solidFill>
              </a:rPr>
              <a:t>Offer to cook a meal, run an errand or complete a helpful task.</a:t>
            </a:r>
          </a:p>
          <a:p>
            <a:pPr marL="285750" indent="-285750">
              <a:lnSpc>
                <a:spcPct val="110000"/>
              </a:lnSpc>
              <a:spcAft>
                <a:spcPts val="600"/>
              </a:spcAft>
              <a:buSzPct val="70000"/>
              <a:buFont typeface="Arial" panose="020B0604020202020204" pitchFamily="34" charset="0"/>
              <a:buChar char="•"/>
            </a:pPr>
            <a:r>
              <a:rPr lang="en-US" dirty="0">
                <a:solidFill>
                  <a:schemeClr val="tx2"/>
                </a:solidFill>
              </a:rPr>
              <a:t>Plan a home visit.</a:t>
            </a:r>
          </a:p>
          <a:p>
            <a:pPr marL="285750" indent="-285750">
              <a:lnSpc>
                <a:spcPct val="110000"/>
              </a:lnSpc>
              <a:spcAft>
                <a:spcPts val="600"/>
              </a:spcAft>
              <a:buSzPct val="70000"/>
              <a:buFont typeface="Arial" panose="020B0604020202020204" pitchFamily="34" charset="0"/>
              <a:buChar char="•"/>
            </a:pPr>
            <a:r>
              <a:rPr lang="en-US" dirty="0">
                <a:solidFill>
                  <a:schemeClr val="tx2"/>
                </a:solidFill>
              </a:rPr>
              <a:t>Learn about mental health. </a:t>
            </a:r>
          </a:p>
          <a:p>
            <a:pPr marL="285750" indent="-285750">
              <a:lnSpc>
                <a:spcPct val="110000"/>
              </a:lnSpc>
              <a:spcAft>
                <a:spcPts val="600"/>
              </a:spcAft>
              <a:buSzPct val="70000"/>
              <a:buFont typeface="Arial" panose="020B0604020202020204" pitchFamily="34" charset="0"/>
              <a:buChar char="•"/>
            </a:pPr>
            <a:r>
              <a:rPr lang="en-US" dirty="0">
                <a:solidFill>
                  <a:schemeClr val="tx2"/>
                </a:solidFill>
              </a:rPr>
              <a:t>Convey a message of acceptance and compassion.</a:t>
            </a:r>
          </a:p>
        </p:txBody>
      </p:sp>
    </p:spTree>
    <p:extLst>
      <p:ext uri="{BB962C8B-B14F-4D97-AF65-F5344CB8AC3E}">
        <p14:creationId xmlns:p14="http://schemas.microsoft.com/office/powerpoint/2010/main" val="1032364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32" name="Straight Connector 31">
            <a:extLst>
              <a:ext uri="{FF2B5EF4-FFF2-40B4-BE49-F238E27FC236}">
                <a16:creationId xmlns:a16="http://schemas.microsoft.com/office/drawing/2014/main" id="{EAD4CCDA-06BF-4D2A-B44F-195AEC0B5B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52498" y="6252722"/>
            <a:ext cx="10325101" cy="0"/>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34" name="Rectangle 33">
            <a:extLst>
              <a:ext uri="{FF2B5EF4-FFF2-40B4-BE49-F238E27FC236}">
                <a16:creationId xmlns:a16="http://schemas.microsoft.com/office/drawing/2014/main" id="{FF4F1B1F-38C9-4BA3-8793-E2B6FC978C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0CBB9C22-E84C-1005-E660-A0C0BA1D2F85}"/>
              </a:ext>
            </a:extLst>
          </p:cNvPr>
          <p:cNvPicPr>
            <a:picLocks noChangeAspect="1"/>
          </p:cNvPicPr>
          <p:nvPr/>
        </p:nvPicPr>
        <p:blipFill rotWithShape="1">
          <a:blip r:embed="rId3">
            <a:extLst>
              <a:ext uri="{28A0092B-C50C-407E-A947-70E740481C1C}">
                <a14:useLocalDpi xmlns:a14="http://schemas.microsoft.com/office/drawing/2010/main" val="0"/>
              </a:ext>
            </a:extLst>
          </a:blip>
          <a:srcRect t="21875" b="21875"/>
          <a:stretch/>
        </p:blipFill>
        <p:spPr>
          <a:xfrm>
            <a:off x="1" y="0"/>
            <a:ext cx="13028578" cy="6857990"/>
          </a:xfrm>
          <a:prstGeom prst="rect">
            <a:avLst/>
          </a:prstGeom>
        </p:spPr>
      </p:pic>
      <p:sp useBgFill="1">
        <p:nvSpPr>
          <p:cNvPr id="36" name="Freeform: Shape 35">
            <a:extLst>
              <a:ext uri="{FF2B5EF4-FFF2-40B4-BE49-F238E27FC236}">
                <a16:creationId xmlns:a16="http://schemas.microsoft.com/office/drawing/2014/main" id="{40A82C2B-B640-4B39-A4B8-3189B458A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4990" y="859953"/>
            <a:ext cx="4379010" cy="5197947"/>
          </a:xfrm>
          <a:custGeom>
            <a:avLst/>
            <a:gdLst>
              <a:gd name="connsiteX0" fmla="*/ 2209538 w 4419600"/>
              <a:gd name="connsiteY0" fmla="*/ 0 h 5246128"/>
              <a:gd name="connsiteX1" fmla="*/ 2210062 w 4419600"/>
              <a:gd name="connsiteY1" fmla="*/ 0 h 5246128"/>
              <a:gd name="connsiteX2" fmla="*/ 4419600 w 4419600"/>
              <a:gd name="connsiteY2" fmla="*/ 2209541 h 5246128"/>
              <a:gd name="connsiteX3" fmla="*/ 4419600 w 4419600"/>
              <a:gd name="connsiteY3" fmla="*/ 2480538 h 5246128"/>
              <a:gd name="connsiteX4" fmla="*/ 4419600 w 4419600"/>
              <a:gd name="connsiteY4" fmla="*/ 4975131 h 5246128"/>
              <a:gd name="connsiteX5" fmla="*/ 4419600 w 4419600"/>
              <a:gd name="connsiteY5" fmla="*/ 5246128 h 5246128"/>
              <a:gd name="connsiteX6" fmla="*/ 0 w 4419600"/>
              <a:gd name="connsiteY6" fmla="*/ 5246128 h 5246128"/>
              <a:gd name="connsiteX7" fmla="*/ 0 w 4419600"/>
              <a:gd name="connsiteY7" fmla="*/ 4975131 h 5246128"/>
              <a:gd name="connsiteX8" fmla="*/ 0 w 4419600"/>
              <a:gd name="connsiteY8" fmla="*/ 2480538 h 5246128"/>
              <a:gd name="connsiteX9" fmla="*/ 0 w 4419600"/>
              <a:gd name="connsiteY9" fmla="*/ 2209541 h 5246128"/>
              <a:gd name="connsiteX10" fmla="*/ 2209538 w 4419600"/>
              <a:gd name="connsiteY10" fmla="*/ 0 h 5246128"/>
              <a:gd name="connsiteX0" fmla="*/ 2209538 w 4419600"/>
              <a:gd name="connsiteY0" fmla="*/ 0 h 5246128"/>
              <a:gd name="connsiteX1" fmla="*/ 2210062 w 4419600"/>
              <a:gd name="connsiteY1" fmla="*/ 0 h 5246128"/>
              <a:gd name="connsiteX2" fmla="*/ 4419600 w 4419600"/>
              <a:gd name="connsiteY2" fmla="*/ 2209541 h 5246128"/>
              <a:gd name="connsiteX3" fmla="*/ 4419600 w 4419600"/>
              <a:gd name="connsiteY3" fmla="*/ 4975131 h 5246128"/>
              <a:gd name="connsiteX4" fmla="*/ 4419600 w 4419600"/>
              <a:gd name="connsiteY4" fmla="*/ 5246128 h 5246128"/>
              <a:gd name="connsiteX5" fmla="*/ 0 w 4419600"/>
              <a:gd name="connsiteY5" fmla="*/ 5246128 h 5246128"/>
              <a:gd name="connsiteX6" fmla="*/ 0 w 4419600"/>
              <a:gd name="connsiteY6" fmla="*/ 4975131 h 5246128"/>
              <a:gd name="connsiteX7" fmla="*/ 0 w 4419600"/>
              <a:gd name="connsiteY7" fmla="*/ 2480538 h 5246128"/>
              <a:gd name="connsiteX8" fmla="*/ 0 w 4419600"/>
              <a:gd name="connsiteY8" fmla="*/ 2209541 h 5246128"/>
              <a:gd name="connsiteX9" fmla="*/ 2209538 w 4419600"/>
              <a:gd name="connsiteY9" fmla="*/ 0 h 5246128"/>
              <a:gd name="connsiteX0" fmla="*/ 2209538 w 4419600"/>
              <a:gd name="connsiteY0" fmla="*/ 0 h 5246128"/>
              <a:gd name="connsiteX1" fmla="*/ 2210062 w 4419600"/>
              <a:gd name="connsiteY1" fmla="*/ 0 h 5246128"/>
              <a:gd name="connsiteX2" fmla="*/ 4419600 w 4419600"/>
              <a:gd name="connsiteY2" fmla="*/ 2209541 h 5246128"/>
              <a:gd name="connsiteX3" fmla="*/ 4419600 w 4419600"/>
              <a:gd name="connsiteY3" fmla="*/ 5246128 h 5246128"/>
              <a:gd name="connsiteX4" fmla="*/ 0 w 4419600"/>
              <a:gd name="connsiteY4" fmla="*/ 5246128 h 5246128"/>
              <a:gd name="connsiteX5" fmla="*/ 0 w 4419600"/>
              <a:gd name="connsiteY5" fmla="*/ 4975131 h 5246128"/>
              <a:gd name="connsiteX6" fmla="*/ 0 w 4419600"/>
              <a:gd name="connsiteY6" fmla="*/ 2480538 h 5246128"/>
              <a:gd name="connsiteX7" fmla="*/ 0 w 4419600"/>
              <a:gd name="connsiteY7" fmla="*/ 2209541 h 5246128"/>
              <a:gd name="connsiteX8" fmla="*/ 2209538 w 4419600"/>
              <a:gd name="connsiteY8" fmla="*/ 0 h 5246128"/>
              <a:gd name="connsiteX0" fmla="*/ 2209538 w 4419600"/>
              <a:gd name="connsiteY0" fmla="*/ 0 h 5246128"/>
              <a:gd name="connsiteX1" fmla="*/ 2210062 w 4419600"/>
              <a:gd name="connsiteY1" fmla="*/ 0 h 5246128"/>
              <a:gd name="connsiteX2" fmla="*/ 4419600 w 4419600"/>
              <a:gd name="connsiteY2" fmla="*/ 2209541 h 5246128"/>
              <a:gd name="connsiteX3" fmla="*/ 4419600 w 4419600"/>
              <a:gd name="connsiteY3" fmla="*/ 5246128 h 5246128"/>
              <a:gd name="connsiteX4" fmla="*/ 0 w 4419600"/>
              <a:gd name="connsiteY4" fmla="*/ 5246128 h 5246128"/>
              <a:gd name="connsiteX5" fmla="*/ 0 w 4419600"/>
              <a:gd name="connsiteY5" fmla="*/ 2480538 h 5246128"/>
              <a:gd name="connsiteX6" fmla="*/ 0 w 4419600"/>
              <a:gd name="connsiteY6" fmla="*/ 2209541 h 5246128"/>
              <a:gd name="connsiteX7" fmla="*/ 2209538 w 4419600"/>
              <a:gd name="connsiteY7" fmla="*/ 0 h 5246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19600" h="5246128">
                <a:moveTo>
                  <a:pt x="2209538" y="0"/>
                </a:moveTo>
                <a:lnTo>
                  <a:pt x="2210062" y="0"/>
                </a:lnTo>
                <a:cubicBezTo>
                  <a:pt x="3430375" y="0"/>
                  <a:pt x="4419600" y="989251"/>
                  <a:pt x="4419600" y="2209541"/>
                </a:cubicBezTo>
                <a:lnTo>
                  <a:pt x="4419600" y="5246128"/>
                </a:lnTo>
                <a:lnTo>
                  <a:pt x="0" y="5246128"/>
                </a:lnTo>
                <a:lnTo>
                  <a:pt x="0" y="2480538"/>
                </a:lnTo>
                <a:lnTo>
                  <a:pt x="0" y="2209541"/>
                </a:lnTo>
                <a:cubicBezTo>
                  <a:pt x="0" y="989251"/>
                  <a:pt x="989222" y="0"/>
                  <a:pt x="2209538"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ECE7FA4-C842-B5D9-1903-5CE9D896859E}"/>
              </a:ext>
            </a:extLst>
          </p:cNvPr>
          <p:cNvSpPr>
            <a:spLocks noGrp="1"/>
          </p:cNvSpPr>
          <p:nvPr>
            <p:ph type="title"/>
          </p:nvPr>
        </p:nvSpPr>
        <p:spPr>
          <a:xfrm>
            <a:off x="1457964" y="1799771"/>
            <a:ext cx="3373063" cy="1848491"/>
          </a:xfrm>
        </p:spPr>
        <p:txBody>
          <a:bodyPr vert="horz" lIns="91440" tIns="45720" rIns="91440" bIns="45720" rtlCol="0" anchor="b">
            <a:normAutofit/>
          </a:bodyPr>
          <a:lstStyle/>
          <a:p>
            <a:pPr algn="ctr"/>
            <a:r>
              <a:rPr lang="en-US" sz="4800"/>
              <a:t>Ideas for the church</a:t>
            </a:r>
          </a:p>
        </p:txBody>
      </p:sp>
      <p:cxnSp>
        <p:nvCxnSpPr>
          <p:cNvPr id="38" name="Straight Connector 37">
            <a:extLst>
              <a:ext uri="{FF2B5EF4-FFF2-40B4-BE49-F238E27FC236}">
                <a16:creationId xmlns:a16="http://schemas.microsoft.com/office/drawing/2014/main" id="{7091899A-6176-48DA-BF9E-4D278C5FBE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415286" y="4316294"/>
            <a:ext cx="1458419" cy="0"/>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7197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37543" y="29524"/>
            <a:ext cx="9037692" cy="6828477"/>
          </a:xfrm>
          <a:prstGeom prst="rect">
            <a:avLst/>
          </a:prstGeom>
        </p:spPr>
      </p:pic>
    </p:spTree>
    <p:extLst>
      <p:ext uri="{BB962C8B-B14F-4D97-AF65-F5344CB8AC3E}">
        <p14:creationId xmlns:p14="http://schemas.microsoft.com/office/powerpoint/2010/main" val="16187447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24000" y="-5080"/>
            <a:ext cx="9144000" cy="6868160"/>
          </a:xfrm>
          <a:prstGeom prst="rect">
            <a:avLst/>
          </a:prstGeom>
        </p:spPr>
      </p:pic>
    </p:spTree>
    <p:extLst>
      <p:ext uri="{BB962C8B-B14F-4D97-AF65-F5344CB8AC3E}">
        <p14:creationId xmlns:p14="http://schemas.microsoft.com/office/powerpoint/2010/main" val="2178916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24000" y="-20412"/>
            <a:ext cx="9144001" cy="6898823"/>
          </a:xfrm>
          <a:prstGeom prst="rect">
            <a:avLst/>
          </a:prstGeom>
        </p:spPr>
      </p:pic>
    </p:spTree>
    <p:extLst>
      <p:ext uri="{BB962C8B-B14F-4D97-AF65-F5344CB8AC3E}">
        <p14:creationId xmlns:p14="http://schemas.microsoft.com/office/powerpoint/2010/main" val="25117037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E1BC5A67-118C-4E4F-B36D-98915F7479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Low Angle View Of Clouds In Sky">
            <a:extLst>
              <a:ext uri="{FF2B5EF4-FFF2-40B4-BE49-F238E27FC236}">
                <a16:creationId xmlns:a16="http://schemas.microsoft.com/office/drawing/2014/main" id="{9860C3A3-7D52-065C-CBE9-4219C6A5C823}"/>
              </a:ext>
            </a:extLst>
          </p:cNvPr>
          <p:cNvPicPr>
            <a:picLocks noChangeAspect="1"/>
          </p:cNvPicPr>
          <p:nvPr/>
        </p:nvPicPr>
        <p:blipFill rotWithShape="1">
          <a:blip r:embed="rId3">
            <a:alphaModFix amt="60000"/>
          </a:blip>
          <a:srcRect t="5611" r="-2" b="10147"/>
          <a:stretch/>
        </p:blipFill>
        <p:spPr>
          <a:xfrm>
            <a:off x="-4199" y="10"/>
            <a:ext cx="12196199" cy="6857990"/>
          </a:xfrm>
          <a:prstGeom prst="rect">
            <a:avLst/>
          </a:prstGeom>
        </p:spPr>
      </p:pic>
      <p:sp>
        <p:nvSpPr>
          <p:cNvPr id="58" name="Freeform: Shape 57">
            <a:extLst>
              <a:ext uri="{FF2B5EF4-FFF2-40B4-BE49-F238E27FC236}">
                <a16:creationId xmlns:a16="http://schemas.microsoft.com/office/drawing/2014/main" id="{820F8B35-FE0B-427D-9196-5DB8CC697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06494" y="859953"/>
            <a:ext cx="4379010" cy="5197947"/>
          </a:xfrm>
          <a:custGeom>
            <a:avLst/>
            <a:gdLst>
              <a:gd name="connsiteX0" fmla="*/ 2209538 w 4419600"/>
              <a:gd name="connsiteY0" fmla="*/ 0 h 5246128"/>
              <a:gd name="connsiteX1" fmla="*/ 2210062 w 4419600"/>
              <a:gd name="connsiteY1" fmla="*/ 0 h 5246128"/>
              <a:gd name="connsiteX2" fmla="*/ 4419600 w 4419600"/>
              <a:gd name="connsiteY2" fmla="*/ 2209541 h 5246128"/>
              <a:gd name="connsiteX3" fmla="*/ 4419600 w 4419600"/>
              <a:gd name="connsiteY3" fmla="*/ 2480538 h 5246128"/>
              <a:gd name="connsiteX4" fmla="*/ 4419600 w 4419600"/>
              <a:gd name="connsiteY4" fmla="*/ 4975131 h 5246128"/>
              <a:gd name="connsiteX5" fmla="*/ 4419600 w 4419600"/>
              <a:gd name="connsiteY5" fmla="*/ 5246128 h 5246128"/>
              <a:gd name="connsiteX6" fmla="*/ 0 w 4419600"/>
              <a:gd name="connsiteY6" fmla="*/ 5246128 h 5246128"/>
              <a:gd name="connsiteX7" fmla="*/ 0 w 4419600"/>
              <a:gd name="connsiteY7" fmla="*/ 4975131 h 5246128"/>
              <a:gd name="connsiteX8" fmla="*/ 0 w 4419600"/>
              <a:gd name="connsiteY8" fmla="*/ 2480538 h 5246128"/>
              <a:gd name="connsiteX9" fmla="*/ 0 w 4419600"/>
              <a:gd name="connsiteY9" fmla="*/ 2209541 h 5246128"/>
              <a:gd name="connsiteX10" fmla="*/ 2209538 w 4419600"/>
              <a:gd name="connsiteY10" fmla="*/ 0 h 5246128"/>
              <a:gd name="connsiteX0" fmla="*/ 2209538 w 4419600"/>
              <a:gd name="connsiteY0" fmla="*/ 0 h 5246128"/>
              <a:gd name="connsiteX1" fmla="*/ 2210062 w 4419600"/>
              <a:gd name="connsiteY1" fmla="*/ 0 h 5246128"/>
              <a:gd name="connsiteX2" fmla="*/ 4419600 w 4419600"/>
              <a:gd name="connsiteY2" fmla="*/ 2209541 h 5246128"/>
              <a:gd name="connsiteX3" fmla="*/ 4419600 w 4419600"/>
              <a:gd name="connsiteY3" fmla="*/ 4975131 h 5246128"/>
              <a:gd name="connsiteX4" fmla="*/ 4419600 w 4419600"/>
              <a:gd name="connsiteY4" fmla="*/ 5246128 h 5246128"/>
              <a:gd name="connsiteX5" fmla="*/ 0 w 4419600"/>
              <a:gd name="connsiteY5" fmla="*/ 5246128 h 5246128"/>
              <a:gd name="connsiteX6" fmla="*/ 0 w 4419600"/>
              <a:gd name="connsiteY6" fmla="*/ 4975131 h 5246128"/>
              <a:gd name="connsiteX7" fmla="*/ 0 w 4419600"/>
              <a:gd name="connsiteY7" fmla="*/ 2480538 h 5246128"/>
              <a:gd name="connsiteX8" fmla="*/ 0 w 4419600"/>
              <a:gd name="connsiteY8" fmla="*/ 2209541 h 5246128"/>
              <a:gd name="connsiteX9" fmla="*/ 2209538 w 4419600"/>
              <a:gd name="connsiteY9" fmla="*/ 0 h 5246128"/>
              <a:gd name="connsiteX0" fmla="*/ 2209538 w 4419600"/>
              <a:gd name="connsiteY0" fmla="*/ 0 h 5246128"/>
              <a:gd name="connsiteX1" fmla="*/ 2210062 w 4419600"/>
              <a:gd name="connsiteY1" fmla="*/ 0 h 5246128"/>
              <a:gd name="connsiteX2" fmla="*/ 4419600 w 4419600"/>
              <a:gd name="connsiteY2" fmla="*/ 2209541 h 5246128"/>
              <a:gd name="connsiteX3" fmla="*/ 4419600 w 4419600"/>
              <a:gd name="connsiteY3" fmla="*/ 5246128 h 5246128"/>
              <a:gd name="connsiteX4" fmla="*/ 0 w 4419600"/>
              <a:gd name="connsiteY4" fmla="*/ 5246128 h 5246128"/>
              <a:gd name="connsiteX5" fmla="*/ 0 w 4419600"/>
              <a:gd name="connsiteY5" fmla="*/ 4975131 h 5246128"/>
              <a:gd name="connsiteX6" fmla="*/ 0 w 4419600"/>
              <a:gd name="connsiteY6" fmla="*/ 2480538 h 5246128"/>
              <a:gd name="connsiteX7" fmla="*/ 0 w 4419600"/>
              <a:gd name="connsiteY7" fmla="*/ 2209541 h 5246128"/>
              <a:gd name="connsiteX8" fmla="*/ 2209538 w 4419600"/>
              <a:gd name="connsiteY8" fmla="*/ 0 h 5246128"/>
              <a:gd name="connsiteX0" fmla="*/ 2209538 w 4419600"/>
              <a:gd name="connsiteY0" fmla="*/ 0 h 5246128"/>
              <a:gd name="connsiteX1" fmla="*/ 2210062 w 4419600"/>
              <a:gd name="connsiteY1" fmla="*/ 0 h 5246128"/>
              <a:gd name="connsiteX2" fmla="*/ 4419600 w 4419600"/>
              <a:gd name="connsiteY2" fmla="*/ 2209541 h 5246128"/>
              <a:gd name="connsiteX3" fmla="*/ 4419600 w 4419600"/>
              <a:gd name="connsiteY3" fmla="*/ 5246128 h 5246128"/>
              <a:gd name="connsiteX4" fmla="*/ 0 w 4419600"/>
              <a:gd name="connsiteY4" fmla="*/ 5246128 h 5246128"/>
              <a:gd name="connsiteX5" fmla="*/ 0 w 4419600"/>
              <a:gd name="connsiteY5" fmla="*/ 2480538 h 5246128"/>
              <a:gd name="connsiteX6" fmla="*/ 0 w 4419600"/>
              <a:gd name="connsiteY6" fmla="*/ 2209541 h 5246128"/>
              <a:gd name="connsiteX7" fmla="*/ 2209538 w 4419600"/>
              <a:gd name="connsiteY7" fmla="*/ 0 h 5246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19600" h="5246128">
                <a:moveTo>
                  <a:pt x="2209538" y="0"/>
                </a:moveTo>
                <a:lnTo>
                  <a:pt x="2210062" y="0"/>
                </a:lnTo>
                <a:cubicBezTo>
                  <a:pt x="3430375" y="0"/>
                  <a:pt x="4419600" y="989251"/>
                  <a:pt x="4419600" y="2209541"/>
                </a:cubicBezTo>
                <a:lnTo>
                  <a:pt x="4419600" y="5246128"/>
                </a:lnTo>
                <a:lnTo>
                  <a:pt x="0" y="5246128"/>
                </a:lnTo>
                <a:lnTo>
                  <a:pt x="0" y="2480538"/>
                </a:lnTo>
                <a:lnTo>
                  <a:pt x="0" y="2209541"/>
                </a:lnTo>
                <a:cubicBezTo>
                  <a:pt x="0" y="989251"/>
                  <a:pt x="989222" y="0"/>
                  <a:pt x="2209538" y="0"/>
                </a:cubicBezTo>
                <a:close/>
              </a:path>
            </a:pathLst>
          </a:custGeom>
          <a:solidFill>
            <a:srgbClr val="0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58CADD0-7503-04D8-515C-B46AB870A1D4}"/>
              </a:ext>
            </a:extLst>
          </p:cNvPr>
          <p:cNvSpPr>
            <a:spLocks noGrp="1"/>
          </p:cNvSpPr>
          <p:nvPr>
            <p:ph type="ctrTitle"/>
          </p:nvPr>
        </p:nvSpPr>
        <p:spPr>
          <a:xfrm>
            <a:off x="2661849" y="1921623"/>
            <a:ext cx="6868301" cy="1750731"/>
          </a:xfrm>
        </p:spPr>
        <p:txBody>
          <a:bodyPr anchor="b">
            <a:normAutofit/>
          </a:bodyPr>
          <a:lstStyle/>
          <a:p>
            <a:pPr algn="ctr"/>
            <a:r>
              <a:rPr lang="en-US" dirty="0">
                <a:solidFill>
                  <a:srgbClr val="FFFFFF"/>
                </a:solidFill>
              </a:rPr>
              <a:t>Thank you!</a:t>
            </a:r>
          </a:p>
        </p:txBody>
      </p:sp>
      <p:sp>
        <p:nvSpPr>
          <p:cNvPr id="3" name="Subtitle 2">
            <a:extLst>
              <a:ext uri="{FF2B5EF4-FFF2-40B4-BE49-F238E27FC236}">
                <a16:creationId xmlns:a16="http://schemas.microsoft.com/office/drawing/2014/main" id="{E6ACE92B-B977-1096-B435-AB48CD13B37B}"/>
              </a:ext>
            </a:extLst>
          </p:cNvPr>
          <p:cNvSpPr>
            <a:spLocks noGrp="1"/>
          </p:cNvSpPr>
          <p:nvPr>
            <p:ph type="subTitle" idx="1"/>
          </p:nvPr>
        </p:nvSpPr>
        <p:spPr>
          <a:xfrm>
            <a:off x="4115799" y="4532297"/>
            <a:ext cx="3956202" cy="1304296"/>
          </a:xfrm>
        </p:spPr>
        <p:txBody>
          <a:bodyPr>
            <a:normAutofit lnSpcReduction="10000"/>
          </a:bodyPr>
          <a:lstStyle/>
          <a:p>
            <a:pPr algn="ctr"/>
            <a:r>
              <a:rPr lang="en-US" dirty="0">
                <a:solidFill>
                  <a:srgbClr val="FFFFFF"/>
                </a:solidFill>
                <a:hlinkClick r:id="rId4">
                  <a:extLst>
                    <a:ext uri="{A12FA001-AC4F-418D-AE19-62706E023703}">
                      <ahyp:hlinkClr xmlns:ahyp="http://schemas.microsoft.com/office/drawing/2018/hyperlinkcolor" val="tx"/>
                    </a:ext>
                  </a:extLst>
                </a:hlinkClick>
              </a:rPr>
              <a:t>abrundle@naminc.org</a:t>
            </a:r>
            <a:endParaRPr lang="en-US" dirty="0">
              <a:solidFill>
                <a:srgbClr val="FFFFFF"/>
              </a:solidFill>
            </a:endParaRPr>
          </a:p>
          <a:p>
            <a:pPr algn="ctr"/>
            <a:r>
              <a:rPr lang="en-US" dirty="0">
                <a:solidFill>
                  <a:srgbClr val="FFFFFF"/>
                </a:solidFill>
              </a:rPr>
              <a:t>919.235.4742</a:t>
            </a:r>
          </a:p>
          <a:p>
            <a:pPr algn="ctr"/>
            <a:r>
              <a:rPr lang="en-US" dirty="0">
                <a:solidFill>
                  <a:srgbClr val="FFFFFF"/>
                </a:solidFill>
              </a:rPr>
              <a:t>www.naminc.org</a:t>
            </a:r>
          </a:p>
        </p:txBody>
      </p:sp>
      <p:cxnSp>
        <p:nvCxnSpPr>
          <p:cNvPr id="60" name="Straight Connector 59">
            <a:extLst>
              <a:ext uri="{FF2B5EF4-FFF2-40B4-BE49-F238E27FC236}">
                <a16:creationId xmlns:a16="http://schemas.microsoft.com/office/drawing/2014/main" id="{EF59B18A-94FC-4D49-98EB-BEC65B321A6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376602" y="4316294"/>
            <a:ext cx="1458419" cy="0"/>
          </a:xfrm>
          <a:prstGeom prst="line">
            <a:avLst/>
          </a:prstGeom>
          <a:ln w="10795">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5488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EAD4CCDA-06BF-4D2A-B44F-195AEC0B5B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52498" y="6252722"/>
            <a:ext cx="10325101" cy="0"/>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22" name="Rectangle 21">
            <a:extLst>
              <a:ext uri="{FF2B5EF4-FFF2-40B4-BE49-F238E27FC236}">
                <a16:creationId xmlns:a16="http://schemas.microsoft.com/office/drawing/2014/main" id="{F69F96FE-C3F5-4F02-8428-78ADCB975E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315CE3-2409-2878-3311-7ECC8B3B673D}"/>
              </a:ext>
            </a:extLst>
          </p:cNvPr>
          <p:cNvSpPr>
            <a:spLocks noGrp="1"/>
          </p:cNvSpPr>
          <p:nvPr>
            <p:ph type="title"/>
          </p:nvPr>
        </p:nvSpPr>
        <p:spPr>
          <a:xfrm>
            <a:off x="889570" y="5237500"/>
            <a:ext cx="10388030" cy="1011468"/>
          </a:xfrm>
        </p:spPr>
        <p:txBody>
          <a:bodyPr vert="horz" lIns="91440" tIns="45720" rIns="91440" bIns="45720" rtlCol="0" anchor="t">
            <a:normAutofit/>
          </a:bodyPr>
          <a:lstStyle/>
          <a:p>
            <a:pPr>
              <a:lnSpc>
                <a:spcPct val="100000"/>
              </a:lnSpc>
            </a:pPr>
            <a:r>
              <a:rPr lang="en-US" sz="4800" cap="none" spc="0" dirty="0"/>
              <a:t>Rev. Amy Brundle, M.Div.</a:t>
            </a:r>
          </a:p>
        </p:txBody>
      </p:sp>
      <p:pic>
        <p:nvPicPr>
          <p:cNvPr id="6" name="Picture Placeholder 5" descr="A person wearing glasses and a sweater&#10;&#10;Description automatically generated">
            <a:extLst>
              <a:ext uri="{FF2B5EF4-FFF2-40B4-BE49-F238E27FC236}">
                <a16:creationId xmlns:a16="http://schemas.microsoft.com/office/drawing/2014/main" id="{E27C1486-B921-58BC-373E-0B64BBCF76DE}"/>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t="6558" r="2" b="17893"/>
          <a:stretch/>
        </p:blipFill>
        <p:spPr>
          <a:xfrm>
            <a:off x="954991" y="805937"/>
            <a:ext cx="4385147" cy="3975614"/>
          </a:xfrm>
          <a:custGeom>
            <a:avLst/>
            <a:gdLst/>
            <a:ahLst/>
            <a:cxnLst/>
            <a:rect l="l" t="t" r="r" b="b"/>
            <a:pathLst>
              <a:path w="4385147" h="3975614">
                <a:moveTo>
                  <a:pt x="2192314" y="0"/>
                </a:moveTo>
                <a:lnTo>
                  <a:pt x="2192834" y="0"/>
                </a:lnTo>
                <a:cubicBezTo>
                  <a:pt x="3403634" y="0"/>
                  <a:pt x="4385147" y="981539"/>
                  <a:pt x="4385147" y="2192317"/>
                </a:cubicBezTo>
                <a:lnTo>
                  <a:pt x="4385147" y="3975614"/>
                </a:lnTo>
                <a:lnTo>
                  <a:pt x="0" y="3975614"/>
                </a:lnTo>
                <a:lnTo>
                  <a:pt x="0" y="2461201"/>
                </a:lnTo>
                <a:lnTo>
                  <a:pt x="0" y="2192317"/>
                </a:lnTo>
                <a:cubicBezTo>
                  <a:pt x="0" y="981539"/>
                  <a:pt x="981511" y="0"/>
                  <a:pt x="2192314" y="0"/>
                </a:cubicBezTo>
                <a:close/>
              </a:path>
            </a:pathLst>
          </a:custGeom>
        </p:spPr>
      </p:pic>
      <p:cxnSp>
        <p:nvCxnSpPr>
          <p:cNvPr id="24" name="Straight Connector 23">
            <a:extLst>
              <a:ext uri="{FF2B5EF4-FFF2-40B4-BE49-F238E27FC236}">
                <a16:creationId xmlns:a16="http://schemas.microsoft.com/office/drawing/2014/main" id="{16BEECB0-0766-4C59-B86E-5D26B7D8EF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54990" y="5150063"/>
            <a:ext cx="10325101" cy="0"/>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3942657-A470-305E-C8D6-1D5C49A69EBE}"/>
              </a:ext>
            </a:extLst>
          </p:cNvPr>
          <p:cNvSpPr txBox="1"/>
          <p:nvPr/>
        </p:nvSpPr>
        <p:spPr>
          <a:xfrm>
            <a:off x="6391072" y="671209"/>
            <a:ext cx="4886527" cy="3970318"/>
          </a:xfrm>
          <a:prstGeom prst="rect">
            <a:avLst/>
          </a:prstGeom>
          <a:noFill/>
        </p:spPr>
        <p:txBody>
          <a:bodyPr wrap="square" rtlCol="0">
            <a:spAutoFit/>
          </a:bodyPr>
          <a:lstStyle/>
          <a:p>
            <a:pPr marL="285750" indent="-285750">
              <a:buFont typeface="Arial" panose="020B0604020202020204" pitchFamily="34" charset="0"/>
              <a:buChar char="•"/>
            </a:pPr>
            <a:r>
              <a:rPr lang="en-US" dirty="0"/>
              <a:t>Marketing &amp; Communications Manager, NAMI North Carolina</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B.S.B.A. in Marketing from Meredith College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M.Div. in Worship Leadership from Southeastern Baptist Theological Seminary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Served as minister of music for over eight years in Baptist churches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Passion for advocating for mental health and those with mental illness, especially in faith communities</a:t>
            </a:r>
          </a:p>
        </p:txBody>
      </p:sp>
    </p:spTree>
    <p:extLst>
      <p:ext uri="{BB962C8B-B14F-4D97-AF65-F5344CB8AC3E}">
        <p14:creationId xmlns:p14="http://schemas.microsoft.com/office/powerpoint/2010/main" val="3811823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52434047-3C20-4544-8494-6C00F616E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B9AEA3-0939-8473-495B-2C81597A279B}"/>
              </a:ext>
            </a:extLst>
          </p:cNvPr>
          <p:cNvSpPr>
            <a:spLocks noGrp="1"/>
          </p:cNvSpPr>
          <p:nvPr>
            <p:ph type="ctrTitle"/>
          </p:nvPr>
        </p:nvSpPr>
        <p:spPr>
          <a:xfrm>
            <a:off x="952500" y="3307171"/>
            <a:ext cx="6855490" cy="2523088"/>
          </a:xfrm>
        </p:spPr>
        <p:txBody>
          <a:bodyPr vert="horz" lIns="91440" tIns="45720" rIns="91440" bIns="45720" rtlCol="0" anchor="b">
            <a:normAutofit/>
          </a:bodyPr>
          <a:lstStyle/>
          <a:p>
            <a:r>
              <a:rPr lang="en-US"/>
              <a:t>What is Mental Health?</a:t>
            </a:r>
          </a:p>
        </p:txBody>
      </p:sp>
      <p:sp>
        <p:nvSpPr>
          <p:cNvPr id="4" name="Subtitle 3">
            <a:extLst>
              <a:ext uri="{FF2B5EF4-FFF2-40B4-BE49-F238E27FC236}">
                <a16:creationId xmlns:a16="http://schemas.microsoft.com/office/drawing/2014/main" id="{591EC1D3-AD9A-58B1-21D2-50FD91E930AB}"/>
              </a:ext>
            </a:extLst>
          </p:cNvPr>
          <p:cNvSpPr>
            <a:spLocks noGrp="1"/>
          </p:cNvSpPr>
          <p:nvPr>
            <p:ph type="subTitle" idx="1"/>
          </p:nvPr>
        </p:nvSpPr>
        <p:spPr>
          <a:xfrm>
            <a:off x="952500" y="1027740"/>
            <a:ext cx="7909398" cy="3116241"/>
          </a:xfrm>
        </p:spPr>
        <p:txBody>
          <a:bodyPr anchor="t">
            <a:normAutofit/>
          </a:bodyPr>
          <a:lstStyle/>
          <a:p>
            <a:pPr marL="342900" indent="-342900">
              <a:lnSpc>
                <a:spcPct val="110000"/>
              </a:lnSpc>
              <a:buAutoNum type="arabicPeriod"/>
            </a:pPr>
            <a:r>
              <a:rPr lang="en-US" sz="2000" dirty="0"/>
              <a:t>What do you think of when you hear the words “mental illness”?</a:t>
            </a:r>
          </a:p>
          <a:p>
            <a:pPr marL="342900" indent="-342900">
              <a:lnSpc>
                <a:spcPct val="110000"/>
              </a:lnSpc>
              <a:buAutoNum type="arabicPeriod"/>
            </a:pPr>
            <a:endParaRPr lang="en-US" sz="2000" dirty="0"/>
          </a:p>
          <a:p>
            <a:pPr marL="342900" indent="-342900">
              <a:lnSpc>
                <a:spcPct val="110000"/>
              </a:lnSpc>
              <a:buAutoNum type="arabicPeriod"/>
            </a:pPr>
            <a:r>
              <a:rPr lang="en-US" sz="2000" dirty="0"/>
              <a:t>What are some stereotypes we think about when we learn someone is mentally ill?</a:t>
            </a:r>
          </a:p>
        </p:txBody>
      </p:sp>
      <p:cxnSp>
        <p:nvCxnSpPr>
          <p:cNvPr id="15" name="Straight Connector 14">
            <a:extLst>
              <a:ext uri="{FF2B5EF4-FFF2-40B4-BE49-F238E27FC236}">
                <a16:creationId xmlns:a16="http://schemas.microsoft.com/office/drawing/2014/main" id="{16BEECB0-0766-4C59-B86E-5D26B7D8EF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52500" y="6259606"/>
            <a:ext cx="10325101" cy="0"/>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2932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EAD4CCDA-06BF-4D2A-B44F-195AEC0B5B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52498" y="6252722"/>
            <a:ext cx="10325101" cy="0"/>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BF02845A-8571-40C5-9F56-8F9B3F7C4E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B9AEA3-0939-8473-495B-2C81597A279B}"/>
              </a:ext>
            </a:extLst>
          </p:cNvPr>
          <p:cNvSpPr>
            <a:spLocks noGrp="1"/>
          </p:cNvSpPr>
          <p:nvPr>
            <p:ph type="title"/>
          </p:nvPr>
        </p:nvSpPr>
        <p:spPr>
          <a:xfrm>
            <a:off x="4477769" y="433796"/>
            <a:ext cx="6799829" cy="1511714"/>
          </a:xfrm>
        </p:spPr>
        <p:txBody>
          <a:bodyPr vert="horz" lIns="91440" tIns="45720" rIns="91440" bIns="45720" rtlCol="0" anchor="b">
            <a:normAutofit/>
          </a:bodyPr>
          <a:lstStyle/>
          <a:p>
            <a:pPr>
              <a:lnSpc>
                <a:spcPct val="100000"/>
              </a:lnSpc>
            </a:pPr>
            <a:r>
              <a:rPr lang="en-US" sz="4400" kern="1200">
                <a:latin typeface="+mj-lt"/>
                <a:ea typeface="+mj-ea"/>
                <a:cs typeface="+mj-cs"/>
              </a:rPr>
              <a:t>Mental illness is…</a:t>
            </a:r>
            <a:endParaRPr lang="en-US" sz="4400" kern="1200" dirty="0">
              <a:latin typeface="+mj-lt"/>
              <a:ea typeface="+mj-ea"/>
              <a:cs typeface="+mj-cs"/>
            </a:endParaRPr>
          </a:p>
        </p:txBody>
      </p:sp>
      <p:pic>
        <p:nvPicPr>
          <p:cNvPr id="6" name="Picture 5" descr="Person checking the window">
            <a:extLst>
              <a:ext uri="{FF2B5EF4-FFF2-40B4-BE49-F238E27FC236}">
                <a16:creationId xmlns:a16="http://schemas.microsoft.com/office/drawing/2014/main" id="{3B4FF2BF-AB1E-C67D-FA9A-164B709C6241}"/>
              </a:ext>
            </a:extLst>
          </p:cNvPr>
          <p:cNvPicPr>
            <a:picLocks noChangeAspect="1"/>
          </p:cNvPicPr>
          <p:nvPr/>
        </p:nvPicPr>
        <p:blipFill rotWithShape="1">
          <a:blip r:embed="rId3">
            <a:extLst>
              <a:ext uri="{28A0092B-C50C-407E-A947-70E740481C1C}">
                <a14:useLocalDpi xmlns:a14="http://schemas.microsoft.com/office/drawing/2010/main" val="0"/>
              </a:ext>
            </a:extLst>
          </a:blip>
          <a:srcRect l="45108" r="17110"/>
          <a:stretch/>
        </p:blipFill>
        <p:spPr>
          <a:xfrm>
            <a:off x="952500" y="802534"/>
            <a:ext cx="2973279" cy="5252932"/>
          </a:xfrm>
          <a:custGeom>
            <a:avLst/>
            <a:gdLst/>
            <a:ahLst/>
            <a:cxnLst/>
            <a:rect l="l" t="t" r="r" b="b"/>
            <a:pathLst>
              <a:path w="2973279" h="5252932">
                <a:moveTo>
                  <a:pt x="1486464" y="0"/>
                </a:moveTo>
                <a:lnTo>
                  <a:pt x="1486817" y="0"/>
                </a:lnTo>
                <a:cubicBezTo>
                  <a:pt x="2307778" y="0"/>
                  <a:pt x="2973279" y="667085"/>
                  <a:pt x="2973279" y="1489968"/>
                </a:cubicBezTo>
                <a:lnTo>
                  <a:pt x="2973279" y="5252932"/>
                </a:lnTo>
                <a:lnTo>
                  <a:pt x="0" y="5252932"/>
                </a:lnTo>
                <a:lnTo>
                  <a:pt x="0" y="1489968"/>
                </a:lnTo>
                <a:cubicBezTo>
                  <a:pt x="0" y="667085"/>
                  <a:pt x="665498" y="0"/>
                  <a:pt x="1486464" y="0"/>
                </a:cubicBezTo>
                <a:close/>
              </a:path>
            </a:pathLst>
          </a:custGeom>
        </p:spPr>
      </p:pic>
      <p:cxnSp>
        <p:nvCxnSpPr>
          <p:cNvPr id="15" name="Straight Connector 14">
            <a:extLst>
              <a:ext uri="{FF2B5EF4-FFF2-40B4-BE49-F238E27FC236}">
                <a16:creationId xmlns:a16="http://schemas.microsoft.com/office/drawing/2014/main" id="{62375961-B15F-47AE-9A79-5883D42CF88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10100" y="2799995"/>
            <a:ext cx="0" cy="3255471"/>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
        <p:nvSpPr>
          <p:cNvPr id="4" name="Subtitle 3">
            <a:extLst>
              <a:ext uri="{FF2B5EF4-FFF2-40B4-BE49-F238E27FC236}">
                <a16:creationId xmlns:a16="http://schemas.microsoft.com/office/drawing/2014/main" id="{591EC1D3-AD9A-58B1-21D2-50FD91E930AB}"/>
              </a:ext>
            </a:extLst>
          </p:cNvPr>
          <p:cNvSpPr>
            <a:spLocks noGrp="1"/>
          </p:cNvSpPr>
          <p:nvPr>
            <p:ph idx="1"/>
          </p:nvPr>
        </p:nvSpPr>
        <p:spPr>
          <a:xfrm>
            <a:off x="5023851" y="2799995"/>
            <a:ext cx="6070077" cy="3509530"/>
          </a:xfrm>
        </p:spPr>
        <p:txBody>
          <a:bodyPr vert="horz" lIns="91440" tIns="45720" rIns="91440" bIns="45720" rtlCol="0" anchor="b">
            <a:noAutofit/>
          </a:bodyPr>
          <a:lstStyle/>
          <a:p>
            <a:pPr>
              <a:lnSpc>
                <a:spcPct val="110000"/>
              </a:lnSpc>
            </a:pPr>
            <a:r>
              <a:rPr lang="en-US" sz="2000" dirty="0"/>
              <a:t>Similar to physical illness – often partially caused by biochemical processes and brain structure</a:t>
            </a:r>
          </a:p>
          <a:p>
            <a:pPr>
              <a:lnSpc>
                <a:spcPct val="110000"/>
              </a:lnSpc>
            </a:pPr>
            <a:r>
              <a:rPr lang="en-US" sz="2000" dirty="0"/>
              <a:t>Exacerbated by:</a:t>
            </a:r>
          </a:p>
          <a:p>
            <a:pPr marL="617220" lvl="1" indent="-342900">
              <a:lnSpc>
                <a:spcPct val="110000"/>
              </a:lnSpc>
              <a:buFont typeface="Arial" panose="020B0604020202020204" pitchFamily="34" charset="0"/>
              <a:buChar char="•"/>
            </a:pPr>
            <a:r>
              <a:rPr lang="en-US" sz="2000" dirty="0"/>
              <a:t>	Genetics</a:t>
            </a:r>
          </a:p>
          <a:p>
            <a:pPr marL="617220" lvl="1" indent="-342900">
              <a:lnSpc>
                <a:spcPct val="110000"/>
              </a:lnSpc>
              <a:buFont typeface="Arial" panose="020B0604020202020204" pitchFamily="34" charset="0"/>
              <a:buChar char="•"/>
            </a:pPr>
            <a:r>
              <a:rPr lang="en-US" sz="2000" dirty="0"/>
              <a:t>	Lifestyle</a:t>
            </a:r>
          </a:p>
          <a:p>
            <a:pPr marL="617220" lvl="1" indent="-342900">
              <a:lnSpc>
                <a:spcPct val="110000"/>
              </a:lnSpc>
              <a:buFont typeface="Arial" panose="020B0604020202020204" pitchFamily="34" charset="0"/>
              <a:buChar char="•"/>
            </a:pPr>
            <a:r>
              <a:rPr lang="en-US" sz="2000" dirty="0"/>
              <a:t>	Environmental Factors</a:t>
            </a:r>
          </a:p>
          <a:p>
            <a:pPr marL="617220" lvl="1" indent="-342900">
              <a:lnSpc>
                <a:spcPct val="110000"/>
              </a:lnSpc>
              <a:buFont typeface="Arial" panose="020B0604020202020204" pitchFamily="34" charset="0"/>
              <a:buChar char="•"/>
            </a:pPr>
            <a:r>
              <a:rPr lang="en-US" sz="2000" dirty="0"/>
              <a:t>	Stress</a:t>
            </a:r>
          </a:p>
          <a:p>
            <a:pPr marL="617220" lvl="1" indent="-342900">
              <a:lnSpc>
                <a:spcPct val="110000"/>
              </a:lnSpc>
              <a:buFont typeface="Arial" panose="020B0604020202020204" pitchFamily="34" charset="0"/>
              <a:buChar char="•"/>
            </a:pPr>
            <a:r>
              <a:rPr lang="en-US" sz="2000" dirty="0"/>
              <a:t>	Traumatic life events</a:t>
            </a:r>
          </a:p>
          <a:p>
            <a:pPr indent="0">
              <a:lnSpc>
                <a:spcPct val="110000"/>
              </a:lnSpc>
              <a:buNone/>
            </a:pPr>
            <a:r>
              <a:rPr lang="en-US" sz="2400" i="0" dirty="0"/>
              <a:t>NOT solely a result of sin or a lack of faith</a:t>
            </a:r>
          </a:p>
        </p:txBody>
      </p:sp>
    </p:spTree>
    <p:extLst>
      <p:ext uri="{BB962C8B-B14F-4D97-AF65-F5344CB8AC3E}">
        <p14:creationId xmlns:p14="http://schemas.microsoft.com/office/powerpoint/2010/main" val="1104215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08828" y="22610"/>
            <a:ext cx="9174344" cy="6835390"/>
          </a:xfrm>
          <a:prstGeom prst="rect">
            <a:avLst/>
          </a:prstGeom>
        </p:spPr>
      </p:pic>
    </p:spTree>
    <p:extLst>
      <p:ext uri="{BB962C8B-B14F-4D97-AF65-F5344CB8AC3E}">
        <p14:creationId xmlns:p14="http://schemas.microsoft.com/office/powerpoint/2010/main" val="1387662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24000" y="-91035"/>
            <a:ext cx="9144000" cy="6949035"/>
          </a:xfrm>
          <a:prstGeom prst="rect">
            <a:avLst/>
          </a:prstGeom>
        </p:spPr>
      </p:pic>
    </p:spTree>
    <p:extLst>
      <p:ext uri="{BB962C8B-B14F-4D97-AF65-F5344CB8AC3E}">
        <p14:creationId xmlns:p14="http://schemas.microsoft.com/office/powerpoint/2010/main" val="254072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29" name="Straight Connector 28">
            <a:extLst>
              <a:ext uri="{FF2B5EF4-FFF2-40B4-BE49-F238E27FC236}">
                <a16:creationId xmlns:a16="http://schemas.microsoft.com/office/drawing/2014/main" id="{EAD4CCDA-06BF-4D2A-B44F-195AEC0B5B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52498" y="6252722"/>
            <a:ext cx="10325101" cy="0"/>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31" name="Rectangle 30">
            <a:extLst>
              <a:ext uri="{FF2B5EF4-FFF2-40B4-BE49-F238E27FC236}">
                <a16:creationId xmlns:a16="http://schemas.microsoft.com/office/drawing/2014/main" id="{BF02845A-8571-40C5-9F56-8F9B3F7C4E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B9AEA3-0939-8473-495B-2C81597A279B}"/>
              </a:ext>
            </a:extLst>
          </p:cNvPr>
          <p:cNvSpPr>
            <a:spLocks noGrp="1"/>
          </p:cNvSpPr>
          <p:nvPr>
            <p:ph type="title"/>
          </p:nvPr>
        </p:nvSpPr>
        <p:spPr>
          <a:xfrm>
            <a:off x="764593" y="895440"/>
            <a:ext cx="4569407" cy="1560083"/>
          </a:xfrm>
        </p:spPr>
        <p:txBody>
          <a:bodyPr vert="horz" lIns="91440" tIns="45720" rIns="91440" bIns="45720" rtlCol="0" anchor="b">
            <a:normAutofit/>
          </a:bodyPr>
          <a:lstStyle/>
          <a:p>
            <a:pPr>
              <a:lnSpc>
                <a:spcPct val="100000"/>
              </a:lnSpc>
            </a:pPr>
            <a:r>
              <a:rPr lang="en-US" sz="4400" kern="1200" dirty="0">
                <a:solidFill>
                  <a:schemeClr val="tx2"/>
                </a:solidFill>
                <a:latin typeface="+mj-lt"/>
                <a:ea typeface="+mj-ea"/>
                <a:cs typeface="+mj-cs"/>
              </a:rPr>
              <a:t>The bible says…</a:t>
            </a:r>
          </a:p>
        </p:txBody>
      </p:sp>
      <p:cxnSp>
        <p:nvCxnSpPr>
          <p:cNvPr id="33" name="Straight Connector 32">
            <a:extLst>
              <a:ext uri="{FF2B5EF4-FFF2-40B4-BE49-F238E27FC236}">
                <a16:creationId xmlns:a16="http://schemas.microsoft.com/office/drawing/2014/main" id="{F30BB598-81B4-41BB-BC44-CD9C29AE2E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52500" y="2871627"/>
            <a:ext cx="0" cy="3186701"/>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
        <p:nvSpPr>
          <p:cNvPr id="4" name="Subtitle 3">
            <a:extLst>
              <a:ext uri="{FF2B5EF4-FFF2-40B4-BE49-F238E27FC236}">
                <a16:creationId xmlns:a16="http://schemas.microsoft.com/office/drawing/2014/main" id="{591EC1D3-AD9A-58B1-21D2-50FD91E930AB}"/>
              </a:ext>
            </a:extLst>
          </p:cNvPr>
          <p:cNvSpPr>
            <a:spLocks noGrp="1"/>
          </p:cNvSpPr>
          <p:nvPr>
            <p:ph idx="1"/>
          </p:nvPr>
        </p:nvSpPr>
        <p:spPr>
          <a:xfrm>
            <a:off x="1570033" y="2753546"/>
            <a:ext cx="3746928" cy="3402555"/>
          </a:xfrm>
        </p:spPr>
        <p:txBody>
          <a:bodyPr vert="horz" lIns="91440" tIns="45720" rIns="91440" bIns="45720" rtlCol="0" anchor="t">
            <a:noAutofit/>
          </a:bodyPr>
          <a:lstStyle/>
          <a:p>
            <a:pPr>
              <a:lnSpc>
                <a:spcPct val="110000"/>
              </a:lnSpc>
            </a:pPr>
            <a:r>
              <a:rPr lang="en-US" sz="2000" i="0" dirty="0"/>
              <a:t>John 9:1-3 – “</a:t>
            </a:r>
            <a:r>
              <a:rPr lang="en-US" sz="2000" i="1" dirty="0"/>
              <a:t>As He went along, He saw a man blind from birth. His disciples asked Him, ‘Rabbi, who sinned, this man or his parents, that He was born blind?’ ‘Neither this man nor his parents sinned,’ said Jesus, ‘but this happened so that the works of God might be displayed in him.’”</a:t>
            </a:r>
            <a:endParaRPr lang="en-US" sz="2000" i="0" dirty="0"/>
          </a:p>
          <a:p>
            <a:pPr>
              <a:lnSpc>
                <a:spcPct val="110000"/>
              </a:lnSpc>
            </a:pPr>
            <a:endParaRPr lang="en-US" sz="2000" i="0" dirty="0"/>
          </a:p>
        </p:txBody>
      </p:sp>
      <p:pic>
        <p:nvPicPr>
          <p:cNvPr id="5" name="Picture 4" descr="A book open on a wood surface&#10;&#10;Description automatically generated">
            <a:extLst>
              <a:ext uri="{FF2B5EF4-FFF2-40B4-BE49-F238E27FC236}">
                <a16:creationId xmlns:a16="http://schemas.microsoft.com/office/drawing/2014/main" id="{8E2705CA-0290-4001-2130-F0FB25F84DFA}"/>
              </a:ext>
            </a:extLst>
          </p:cNvPr>
          <p:cNvPicPr>
            <a:picLocks noChangeAspect="1"/>
          </p:cNvPicPr>
          <p:nvPr/>
        </p:nvPicPr>
        <p:blipFill rotWithShape="1">
          <a:blip r:embed="rId3">
            <a:extLst>
              <a:ext uri="{28A0092B-C50C-407E-A947-70E740481C1C}">
                <a14:useLocalDpi xmlns:a14="http://schemas.microsoft.com/office/drawing/2010/main" val="0"/>
              </a:ext>
            </a:extLst>
          </a:blip>
          <a:srcRect l="11165" r="-3" b="-3"/>
          <a:stretch/>
        </p:blipFill>
        <p:spPr>
          <a:xfrm>
            <a:off x="6096000" y="-16591"/>
            <a:ext cx="6107073" cy="6874591"/>
          </a:xfrm>
          <a:prstGeom prst="rect">
            <a:avLst/>
          </a:prstGeom>
        </p:spPr>
      </p:pic>
    </p:spTree>
    <p:extLst>
      <p:ext uri="{BB962C8B-B14F-4D97-AF65-F5344CB8AC3E}">
        <p14:creationId xmlns:p14="http://schemas.microsoft.com/office/powerpoint/2010/main" val="980225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3243AD-B6E2-A1F1-976B-EA88DF4A1FB6}"/>
              </a:ext>
            </a:extLst>
          </p:cNvPr>
          <p:cNvSpPr>
            <a:spLocks noGrp="1"/>
          </p:cNvSpPr>
          <p:nvPr>
            <p:ph type="title"/>
          </p:nvPr>
        </p:nvSpPr>
        <p:spPr/>
        <p:txBody>
          <a:bodyPr/>
          <a:lstStyle/>
          <a:p>
            <a:r>
              <a:rPr lang="en-US" dirty="0"/>
              <a:t>Holistic Healing</a:t>
            </a:r>
          </a:p>
        </p:txBody>
      </p:sp>
      <p:sp>
        <p:nvSpPr>
          <p:cNvPr id="8" name="Oval 7">
            <a:extLst>
              <a:ext uri="{FF2B5EF4-FFF2-40B4-BE49-F238E27FC236}">
                <a16:creationId xmlns:a16="http://schemas.microsoft.com/office/drawing/2014/main" id="{0049CDBD-BA74-2F00-695E-E6E7D726C47D}"/>
              </a:ext>
            </a:extLst>
          </p:cNvPr>
          <p:cNvSpPr/>
          <p:nvPr/>
        </p:nvSpPr>
        <p:spPr>
          <a:xfrm>
            <a:off x="1019037" y="2486237"/>
            <a:ext cx="3171217" cy="1643975"/>
          </a:xfrm>
          <a:prstGeom prst="ellipse">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3200" dirty="0"/>
              <a:t>Mind</a:t>
            </a:r>
          </a:p>
        </p:txBody>
      </p:sp>
      <p:sp>
        <p:nvSpPr>
          <p:cNvPr id="9" name="Oval 8">
            <a:extLst>
              <a:ext uri="{FF2B5EF4-FFF2-40B4-BE49-F238E27FC236}">
                <a16:creationId xmlns:a16="http://schemas.microsoft.com/office/drawing/2014/main" id="{2FE3868C-A083-4810-2A19-4FC945FEFFC6}"/>
              </a:ext>
            </a:extLst>
          </p:cNvPr>
          <p:cNvSpPr/>
          <p:nvPr/>
        </p:nvSpPr>
        <p:spPr>
          <a:xfrm>
            <a:off x="4190254" y="4318586"/>
            <a:ext cx="3171217" cy="1643975"/>
          </a:xfrm>
          <a:prstGeom prst="ellipse">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3200" dirty="0"/>
              <a:t>Spirit</a:t>
            </a:r>
          </a:p>
        </p:txBody>
      </p:sp>
      <p:sp>
        <p:nvSpPr>
          <p:cNvPr id="10" name="Oval 9">
            <a:extLst>
              <a:ext uri="{FF2B5EF4-FFF2-40B4-BE49-F238E27FC236}">
                <a16:creationId xmlns:a16="http://schemas.microsoft.com/office/drawing/2014/main" id="{4AD38E76-B3FE-F83B-2C59-70307A54C393}"/>
              </a:ext>
            </a:extLst>
          </p:cNvPr>
          <p:cNvSpPr/>
          <p:nvPr/>
        </p:nvSpPr>
        <p:spPr>
          <a:xfrm>
            <a:off x="7668115" y="2486237"/>
            <a:ext cx="3171217" cy="1643975"/>
          </a:xfrm>
          <a:prstGeom prst="ellipse">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3200" dirty="0"/>
              <a:t>Body</a:t>
            </a:r>
          </a:p>
        </p:txBody>
      </p:sp>
      <p:cxnSp>
        <p:nvCxnSpPr>
          <p:cNvPr id="12" name="Straight Arrow Connector 11">
            <a:extLst>
              <a:ext uri="{FF2B5EF4-FFF2-40B4-BE49-F238E27FC236}">
                <a16:creationId xmlns:a16="http://schemas.microsoft.com/office/drawing/2014/main" id="{B56C8A80-BF0C-2BAC-00E6-CB17914459FD}"/>
              </a:ext>
            </a:extLst>
          </p:cNvPr>
          <p:cNvCxnSpPr/>
          <p:nvPr/>
        </p:nvCxnSpPr>
        <p:spPr>
          <a:xfrm>
            <a:off x="4456670" y="3188043"/>
            <a:ext cx="3039762"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16D79C7-DFC1-AA9F-B7F1-5FD4FE976707}"/>
              </a:ext>
            </a:extLst>
          </p:cNvPr>
          <p:cNvCxnSpPr>
            <a:cxnSpLocks/>
          </p:cNvCxnSpPr>
          <p:nvPr/>
        </p:nvCxnSpPr>
        <p:spPr>
          <a:xfrm>
            <a:off x="3086734" y="4221891"/>
            <a:ext cx="974520" cy="77847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56AED2A-E935-89CC-E470-573B580B4483}"/>
              </a:ext>
            </a:extLst>
          </p:cNvPr>
          <p:cNvCxnSpPr>
            <a:cxnSpLocks/>
          </p:cNvCxnSpPr>
          <p:nvPr/>
        </p:nvCxnSpPr>
        <p:spPr>
          <a:xfrm flipV="1">
            <a:off x="7596120" y="4171369"/>
            <a:ext cx="1069255" cy="78259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8956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EAD4CCDA-06BF-4D2A-B44F-195AEC0B5B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52498" y="6252722"/>
            <a:ext cx="10325101" cy="0"/>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51C0BCA8-B9D5-4F84-B063-ABE683EE04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Rows of pews in a church&#10;&#10;Description automatically generated">
            <a:extLst>
              <a:ext uri="{FF2B5EF4-FFF2-40B4-BE49-F238E27FC236}">
                <a16:creationId xmlns:a16="http://schemas.microsoft.com/office/drawing/2014/main" id="{1E09B3A5-69DC-89B8-E199-B9099738778B}"/>
              </a:ext>
            </a:extLst>
          </p:cNvPr>
          <p:cNvPicPr>
            <a:picLocks noChangeAspect="1"/>
          </p:cNvPicPr>
          <p:nvPr/>
        </p:nvPicPr>
        <p:blipFill rotWithShape="1">
          <a:blip r:embed="rId3">
            <a:extLst>
              <a:ext uri="{28A0092B-C50C-407E-A947-70E740481C1C}">
                <a14:useLocalDpi xmlns:a14="http://schemas.microsoft.com/office/drawing/2010/main" val="0"/>
              </a:ext>
            </a:extLst>
          </a:blip>
          <a:srcRect t="24056" b="19694"/>
          <a:stretch/>
        </p:blipFill>
        <p:spPr>
          <a:xfrm>
            <a:off x="20" y="10"/>
            <a:ext cx="12191979" cy="6857989"/>
          </a:xfrm>
          <a:prstGeom prst="rect">
            <a:avLst/>
          </a:prstGeom>
        </p:spPr>
      </p:pic>
      <p:sp>
        <p:nvSpPr>
          <p:cNvPr id="20" name="Rectangle 19">
            <a:extLst>
              <a:ext uri="{FF2B5EF4-FFF2-40B4-BE49-F238E27FC236}">
                <a16:creationId xmlns:a16="http://schemas.microsoft.com/office/drawing/2014/main" id="{3E12DCC6-BC83-4B12-995C-FEA02449A7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V="1">
            <a:off x="-144929" y="144931"/>
            <a:ext cx="6858000" cy="6568140"/>
          </a:xfrm>
          <a:prstGeom prst="rect">
            <a:avLst/>
          </a:prstGeom>
          <a:gradFill flip="none" rotWithShape="1">
            <a:gsLst>
              <a:gs pos="0">
                <a:srgbClr val="000000">
                  <a:alpha val="0"/>
                </a:srgbClr>
              </a:gs>
              <a:gs pos="49000">
                <a:srgbClr val="000000">
                  <a:alpha val="45000"/>
                </a:srgbClr>
              </a:gs>
              <a:gs pos="100000">
                <a:srgbClr val="000000">
                  <a:alpha val="64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0F1B05-715A-A26B-174B-9B294F84ECFB}"/>
              </a:ext>
            </a:extLst>
          </p:cNvPr>
          <p:cNvSpPr>
            <a:spLocks noGrp="1"/>
          </p:cNvSpPr>
          <p:nvPr>
            <p:ph type="title"/>
          </p:nvPr>
        </p:nvSpPr>
        <p:spPr>
          <a:xfrm>
            <a:off x="858748" y="1161232"/>
            <a:ext cx="5291275" cy="2485479"/>
          </a:xfrm>
        </p:spPr>
        <p:txBody>
          <a:bodyPr vert="horz" lIns="91440" tIns="45720" rIns="91440" bIns="45720" rtlCol="0" anchor="b">
            <a:normAutofit/>
          </a:bodyPr>
          <a:lstStyle/>
          <a:p>
            <a:r>
              <a:rPr lang="en-US" sz="4800">
                <a:solidFill>
                  <a:srgbClr val="FFFFFF"/>
                </a:solidFill>
              </a:rPr>
              <a:t>How to build a Stigma-Free Church</a:t>
            </a:r>
          </a:p>
        </p:txBody>
      </p:sp>
      <p:cxnSp>
        <p:nvCxnSpPr>
          <p:cNvPr id="22" name="Straight Connector 21">
            <a:extLst>
              <a:ext uri="{FF2B5EF4-FFF2-40B4-BE49-F238E27FC236}">
                <a16:creationId xmlns:a16="http://schemas.microsoft.com/office/drawing/2014/main" id="{7476E355-DC49-4AFB-88DE-62B854B9B31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58134" y="3782313"/>
            <a:ext cx="0" cy="2054457"/>
          </a:xfrm>
          <a:prstGeom prst="line">
            <a:avLst/>
          </a:prstGeom>
          <a:ln w="10795">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7957128"/>
      </p:ext>
    </p:extLst>
  </p:cSld>
  <p:clrMapOvr>
    <a:masterClrMapping/>
  </p:clrMapOvr>
</p:sld>
</file>

<file path=ppt/theme/theme1.xml><?xml version="1.0" encoding="utf-8"?>
<a:theme xmlns:a="http://schemas.openxmlformats.org/drawingml/2006/main" name="VaultVTI">
  <a:themeElements>
    <a:clrScheme name="archway">
      <a:dk1>
        <a:sysClr val="windowText" lastClr="000000"/>
      </a:dk1>
      <a:lt1>
        <a:sysClr val="window" lastClr="FFFFFF"/>
      </a:lt1>
      <a:dk2>
        <a:srgbClr val="262626"/>
      </a:dk2>
      <a:lt2>
        <a:srgbClr val="CCC9C2"/>
      </a:lt2>
      <a:accent1>
        <a:srgbClr val="A85E3E"/>
      </a:accent1>
      <a:accent2>
        <a:srgbClr val="C3743C"/>
      </a:accent2>
      <a:accent3>
        <a:srgbClr val="CF6749"/>
      </a:accent3>
      <a:accent4>
        <a:srgbClr val="7D8B71"/>
      </a:accent4>
      <a:accent5>
        <a:srgbClr val="A37A59"/>
      </a:accent5>
      <a:accent6>
        <a:srgbClr val="AB8244"/>
      </a:accent6>
      <a:hlink>
        <a:srgbClr val="B94F31"/>
      </a:hlink>
      <a:folHlink>
        <a:srgbClr val="667458"/>
      </a:folHlink>
    </a:clrScheme>
    <a:fontScheme name="Custom 5">
      <a:majorFont>
        <a:latin typeface="Georgia Pro Light"/>
        <a:ea typeface=""/>
        <a:cs typeface=""/>
      </a:majorFont>
      <a:minorFont>
        <a:latin typeface="Georgia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ultVTI" id="{144E1EB0-F9F9-4F8D-8264-A2820BA0C47A}" vid="{3A992A48-7697-4A22-A884-B4A11E6218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A098725690AA243808096C77018A3D6" ma:contentTypeVersion="13" ma:contentTypeDescription="Create a new document." ma:contentTypeScope="" ma:versionID="2f392ed1e637733e55b6c1acb41e9048">
  <xsd:schema xmlns:xsd="http://www.w3.org/2001/XMLSchema" xmlns:xs="http://www.w3.org/2001/XMLSchema" xmlns:p="http://schemas.microsoft.com/office/2006/metadata/properties" xmlns:ns2="de703c95-6b4f-4808-9ec2-efeb2f3309ef" xmlns:ns3="6b026adc-edf0-43be-9bc4-16891e5dcc62" targetNamespace="http://schemas.microsoft.com/office/2006/metadata/properties" ma:root="true" ma:fieldsID="9dcf6b76936068cb8cd6b1055a0e05bd" ns2:_="" ns3:_="">
    <xsd:import namespace="de703c95-6b4f-4808-9ec2-efeb2f3309ef"/>
    <xsd:import namespace="6b026adc-edf0-43be-9bc4-16891e5dcc6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703c95-6b4f-4808-9ec2-efeb2f3309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b026adc-edf0-43be-9bc4-16891e5dcc6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A2F9EB1-1F3A-4DD4-96E3-35CE26A773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703c95-6b4f-4808-9ec2-efeb2f3309ef"/>
    <ds:schemaRef ds:uri="6b026adc-edf0-43be-9bc4-16891e5dcc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160A77C-EA09-4E28-8253-83C14F73C543}">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0B1F6432-5ACB-4450-B6C8-5711EEF9F0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96</TotalTime>
  <Words>1839</Words>
  <Application>Microsoft Macintosh PowerPoint</Application>
  <PresentationFormat>Widescreen</PresentationFormat>
  <Paragraphs>151</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Georgia Pro Light</vt:lpstr>
      <vt:lpstr>VaultVTI</vt:lpstr>
      <vt:lpstr>Creating Stigma-Free Faith Communities</vt:lpstr>
      <vt:lpstr>Rev. Amy Brundle, M.Div.</vt:lpstr>
      <vt:lpstr>What is Mental Health?</vt:lpstr>
      <vt:lpstr>Mental illness is…</vt:lpstr>
      <vt:lpstr>PowerPoint Presentation</vt:lpstr>
      <vt:lpstr>PowerPoint Presentation</vt:lpstr>
      <vt:lpstr>The bible says…</vt:lpstr>
      <vt:lpstr>Holistic Healing</vt:lpstr>
      <vt:lpstr>How to build a Stigma-Free Church</vt:lpstr>
      <vt:lpstr>What NOT to do</vt:lpstr>
      <vt:lpstr>What we SHOULD do</vt:lpstr>
      <vt:lpstr>What we SHOULD do</vt:lpstr>
      <vt:lpstr>Ideas for the church</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Stigma-Free Faith Communities</dc:title>
  <dc:creator>Amy Brundle</dc:creator>
  <cp:lastModifiedBy>Microsoft Office User</cp:lastModifiedBy>
  <cp:revision>1</cp:revision>
  <dcterms:created xsi:type="dcterms:W3CDTF">2024-01-08T16:42:51Z</dcterms:created>
  <dcterms:modified xsi:type="dcterms:W3CDTF">2024-01-11T13:52:12Z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0x010100CA098725690AA243808096C77018A3D6</vt:lpwstr>
  </property>
</Properties>
</file>