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69" r:id="rId2"/>
    <p:sldId id="279" r:id="rId3"/>
    <p:sldId id="280" r:id="rId4"/>
    <p:sldId id="281" r:id="rId5"/>
    <p:sldId id="282" r:id="rId6"/>
    <p:sldId id="283" r:id="rId7"/>
    <p:sldId id="284" r:id="rId8"/>
    <p:sldId id="301" r:id="rId9"/>
    <p:sldId id="298" r:id="rId10"/>
    <p:sldId id="286" r:id="rId11"/>
    <p:sldId id="287" r:id="rId12"/>
    <p:sldId id="288" r:id="rId13"/>
    <p:sldId id="289" r:id="rId14"/>
    <p:sldId id="299" r:id="rId15"/>
    <p:sldId id="291" r:id="rId16"/>
    <p:sldId id="292" r:id="rId17"/>
    <p:sldId id="293" r:id="rId18"/>
    <p:sldId id="294" r:id="rId19"/>
    <p:sldId id="300" r:id="rId20"/>
    <p:sldId id="302" r:id="rId21"/>
    <p:sldId id="297"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70" d="100"/>
          <a:sy n="70" d="100"/>
        </p:scale>
        <p:origin x="660" y="8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11/10/2019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11/10/2019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70988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dirty="0" smtClean="0">
                <a:ea typeface="ヒラギノ角ゴ Pro W3"/>
              </a:rPr>
              <a:t>nothing</a:t>
            </a:r>
          </a:p>
        </p:txBody>
      </p:sp>
      <p:sp>
        <p:nvSpPr>
          <p:cNvPr id="4" name="Slide Number Placeholder 3"/>
          <p:cNvSpPr>
            <a:spLocks noGrp="1"/>
          </p:cNvSpPr>
          <p:nvPr>
            <p:ph type="sldNum" sz="quarter" idx="5"/>
          </p:nvPr>
        </p:nvSpPr>
        <p:spPr/>
        <p:txBody>
          <a:bodyPr/>
          <a:lstStyle/>
          <a:p>
            <a:pPr>
              <a:defRPr/>
            </a:pPr>
            <a:fld id="{98A27E86-80D4-47F8-AAE4-F6B9E5B4AAFB}" type="slidenum">
              <a:rPr lang="en-US" smtClean="0"/>
              <a:pPr>
                <a:defRPr/>
              </a:pPr>
              <a:t>8</a:t>
            </a:fld>
            <a:endParaRPr lang="en-US" dirty="0"/>
          </a:p>
        </p:txBody>
      </p:sp>
    </p:spTree>
    <p:extLst>
      <p:ext uri="{BB962C8B-B14F-4D97-AF65-F5344CB8AC3E}">
        <p14:creationId xmlns:p14="http://schemas.microsoft.com/office/powerpoint/2010/main" val="312807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dirty="0" smtClean="0">
                <a:ea typeface="ヒラギノ角ゴ Pro W3"/>
              </a:rPr>
              <a:t>nothing</a:t>
            </a:r>
          </a:p>
        </p:txBody>
      </p:sp>
      <p:sp>
        <p:nvSpPr>
          <p:cNvPr id="4" name="Slide Number Placeholder 3"/>
          <p:cNvSpPr>
            <a:spLocks noGrp="1"/>
          </p:cNvSpPr>
          <p:nvPr>
            <p:ph type="sldNum" sz="quarter" idx="5"/>
          </p:nvPr>
        </p:nvSpPr>
        <p:spPr/>
        <p:txBody>
          <a:bodyPr/>
          <a:lstStyle/>
          <a:p>
            <a:pPr>
              <a:defRPr/>
            </a:pPr>
            <a:fld id="{98A27E86-80D4-47F8-AAE4-F6B9E5B4AAFB}" type="slidenum">
              <a:rPr lang="en-US" smtClean="0"/>
              <a:pPr>
                <a:defRPr/>
              </a:pPr>
              <a:t>10</a:t>
            </a:fld>
            <a:endParaRPr lang="en-US" dirty="0"/>
          </a:p>
        </p:txBody>
      </p:sp>
    </p:spTree>
    <p:extLst>
      <p:ext uri="{BB962C8B-B14F-4D97-AF65-F5344CB8AC3E}">
        <p14:creationId xmlns:p14="http://schemas.microsoft.com/office/powerpoint/2010/main" val="173886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dirty="0" smtClean="0">
                <a:ea typeface="ヒラギノ角ゴ Pro W3"/>
              </a:rPr>
              <a:t>nothing</a:t>
            </a:r>
          </a:p>
        </p:txBody>
      </p:sp>
      <p:sp>
        <p:nvSpPr>
          <p:cNvPr id="4" name="Slide Number Placeholder 3"/>
          <p:cNvSpPr>
            <a:spLocks noGrp="1"/>
          </p:cNvSpPr>
          <p:nvPr>
            <p:ph type="sldNum" sz="quarter" idx="5"/>
          </p:nvPr>
        </p:nvSpPr>
        <p:spPr/>
        <p:txBody>
          <a:bodyPr/>
          <a:lstStyle/>
          <a:p>
            <a:pPr>
              <a:defRPr/>
            </a:pPr>
            <a:fld id="{3F19513E-D6B0-4E65-B78A-A25E020F2C4C}" type="slidenum">
              <a:rPr lang="en-US" smtClean="0"/>
              <a:pPr>
                <a:defRPr/>
              </a:pPr>
              <a:t>11</a:t>
            </a:fld>
            <a:endParaRPr lang="en-US" dirty="0"/>
          </a:p>
        </p:txBody>
      </p:sp>
    </p:spTree>
    <p:extLst>
      <p:ext uri="{BB962C8B-B14F-4D97-AF65-F5344CB8AC3E}">
        <p14:creationId xmlns:p14="http://schemas.microsoft.com/office/powerpoint/2010/main" val="199442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dirty="0" smtClean="0">
                <a:ea typeface="ヒラギノ角ゴ Pro W3"/>
              </a:rPr>
              <a:t>text</a:t>
            </a:r>
          </a:p>
        </p:txBody>
      </p:sp>
      <p:sp>
        <p:nvSpPr>
          <p:cNvPr id="4" name="Slide Number Placeholder 3"/>
          <p:cNvSpPr>
            <a:spLocks noGrp="1"/>
          </p:cNvSpPr>
          <p:nvPr>
            <p:ph type="sldNum" sz="quarter" idx="5"/>
          </p:nvPr>
        </p:nvSpPr>
        <p:spPr/>
        <p:txBody>
          <a:bodyPr/>
          <a:lstStyle/>
          <a:p>
            <a:pPr>
              <a:defRPr/>
            </a:pPr>
            <a:fld id="{BAC2BA97-951E-4E39-85FE-1B00F8F7A4B2}" type="slidenum">
              <a:rPr lang="en-US" smtClean="0"/>
              <a:pPr>
                <a:defRPr/>
              </a:pPr>
              <a:t>13</a:t>
            </a:fld>
            <a:endParaRPr lang="en-US" dirty="0"/>
          </a:p>
        </p:txBody>
      </p:sp>
    </p:spTree>
    <p:extLst>
      <p:ext uri="{BB962C8B-B14F-4D97-AF65-F5344CB8AC3E}">
        <p14:creationId xmlns:p14="http://schemas.microsoft.com/office/powerpoint/2010/main" val="427281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dirty="0" smtClean="0">
                <a:ea typeface="ヒラギノ角ゴ Pro W3"/>
              </a:rPr>
              <a:t>text</a:t>
            </a:r>
          </a:p>
        </p:txBody>
      </p:sp>
      <p:sp>
        <p:nvSpPr>
          <p:cNvPr id="4" name="Slide Number Placeholder 3"/>
          <p:cNvSpPr>
            <a:spLocks noGrp="1"/>
          </p:cNvSpPr>
          <p:nvPr>
            <p:ph type="sldNum" sz="quarter" idx="5"/>
          </p:nvPr>
        </p:nvSpPr>
        <p:spPr/>
        <p:txBody>
          <a:bodyPr/>
          <a:lstStyle/>
          <a:p>
            <a:pPr>
              <a:defRPr/>
            </a:pPr>
            <a:fld id="{BAC2BA97-951E-4E39-85FE-1B00F8F7A4B2}" type="slidenum">
              <a:rPr lang="en-US" smtClean="0"/>
              <a:pPr>
                <a:defRPr/>
              </a:pPr>
              <a:t>15</a:t>
            </a:fld>
            <a:endParaRPr lang="en-US" dirty="0"/>
          </a:p>
        </p:txBody>
      </p:sp>
    </p:spTree>
    <p:extLst>
      <p:ext uri="{BB962C8B-B14F-4D97-AF65-F5344CB8AC3E}">
        <p14:creationId xmlns:p14="http://schemas.microsoft.com/office/powerpoint/2010/main" val="266750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dirty="0"/>
          </a:p>
        </p:txBody>
      </p:sp>
      <p:sp>
        <p:nvSpPr>
          <p:cNvPr id="7" name="Text Placeholder 2"/>
          <p:cNvSpPr>
            <a:spLocks noGrp="1"/>
          </p:cNvSpPr>
          <p:nvPr>
            <p:ph idx="1"/>
          </p:nvPr>
        </p:nvSpPr>
        <p:spPr>
          <a:xfrm>
            <a:off x="538207" y="924945"/>
            <a:ext cx="11345897" cy="4525963"/>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4779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1325562"/>
          </a:xfrm>
        </p:spPr>
        <p:txBody>
          <a:bodyPr/>
          <a:lstStyle/>
          <a:p>
            <a:r>
              <a:rPr lang="en-US" smtClean="0"/>
              <a:t>Click to edit Master title style</a:t>
            </a:r>
            <a:endParaRPr/>
          </a:p>
        </p:txBody>
      </p:sp>
      <p:sp>
        <p:nvSpPr>
          <p:cNvPr id="3" name="Content Placeholder 2"/>
          <p:cNvSpPr>
            <a:spLocks noGrp="1"/>
          </p:cNvSpPr>
          <p:nvPr>
            <p:ph idx="1"/>
          </p:nvPr>
        </p:nvSpPr>
        <p:spPr>
          <a:xfrm>
            <a:off x="1217614" y="1554162"/>
            <a:ext cx="9753600" cy="4846638"/>
          </a:xfrm>
        </p:spPr>
        <p:txBody>
          <a:bodyPr/>
          <a:lstStyle>
            <a:lvl5pPr>
              <a:defRPr/>
            </a:lvl5pPr>
            <a:lvl6pPr>
              <a:defRPr/>
            </a:lvl6pPr>
            <a:lvl7pPr>
              <a:defRPr baseline="0"/>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1325562"/>
          </a:xfrm>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0"/>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554162"/>
            <a:ext cx="9753600" cy="49228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580811" y="6577013"/>
            <a:ext cx="5334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
        <p:nvSpPr>
          <p:cNvPr id="9" name="Footer Placeholder 4"/>
          <p:cNvSpPr txBox="1">
            <a:spLocks/>
          </p:cNvSpPr>
          <p:nvPr userDrawn="1"/>
        </p:nvSpPr>
        <p:spPr>
          <a:xfrm>
            <a:off x="6018211" y="6553200"/>
            <a:ext cx="54864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Thorsten Manthey - www.tmanthey.com/ProcessGovernance</a:t>
            </a:r>
            <a:endParaRPr lang="en-US" sz="1200"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thorsten@tmanthey.com"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ww.tmanthey.com/ProcessGovernance" TargetMode="External"/><Relationship Id="rId4" Type="http://schemas.openxmlformats.org/officeDocument/2006/relationships/hyperlink" Target="http://worknet.auth.wellpoint.com/specit/opstech/natbcbsspecpharmsys/appdevserv/itsm/governance/default.d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Establish Process Governance</a:t>
            </a:r>
            <a:endParaRPr lang="en-US" dirty="0"/>
          </a:p>
        </p:txBody>
      </p:sp>
      <p:sp>
        <p:nvSpPr>
          <p:cNvPr id="5" name="Subtitle 4"/>
          <p:cNvSpPr>
            <a:spLocks noGrp="1"/>
          </p:cNvSpPr>
          <p:nvPr>
            <p:ph type="subTitle" idx="1"/>
          </p:nvPr>
        </p:nvSpPr>
        <p:spPr>
          <a:xfrm>
            <a:off x="1217614" y="5029200"/>
            <a:ext cx="9601198" cy="1143000"/>
          </a:xfrm>
        </p:spPr>
        <p:txBody>
          <a:bodyPr/>
          <a:lstStyle/>
          <a:p>
            <a:r>
              <a:rPr lang="en-US" dirty="0" smtClean="0"/>
              <a:t>Thorsten Manthey</a:t>
            </a:r>
            <a:r>
              <a:rPr lang="en-US" dirty="0" smtClean="0"/>
              <a:t>| Process Governance| Email: Thorsten@tmanthey.com</a:t>
            </a:r>
            <a:endParaRPr lang="en-US" dirty="0"/>
          </a:p>
        </p:txBody>
      </p:sp>
      <p:sp>
        <p:nvSpPr>
          <p:cNvPr id="2" name="Slide Number Placeholder 1"/>
          <p:cNvSpPr>
            <a:spLocks noGrp="1"/>
          </p:cNvSpPr>
          <p:nvPr>
            <p:ph type="sldNum" sz="quarter" idx="12"/>
          </p:nvPr>
        </p:nvSpPr>
        <p:spPr/>
        <p:txBody>
          <a:bodyPr/>
          <a:lstStyle/>
          <a:p>
            <a:fld id="{F36C87F6-986D-49E6-AF40-1B3A1EE8064D}" type="slidenum">
              <a:rPr lang="en-US" smtClean="0"/>
              <a:pPr/>
              <a:t>1</a:t>
            </a:fld>
            <a:endParaRPr lang="en-US"/>
          </a:p>
        </p:txBody>
      </p:sp>
      <p:sp>
        <p:nvSpPr>
          <p:cNvPr id="3" name="Rectangle 2"/>
          <p:cNvSpPr/>
          <p:nvPr/>
        </p:nvSpPr>
        <p:spPr>
          <a:xfrm>
            <a:off x="6323012" y="1044475"/>
            <a:ext cx="4495801" cy="2677656"/>
          </a:xfrm>
          <a:prstGeom prst="rect">
            <a:avLst/>
          </a:prstGeom>
        </p:spPr>
        <p:txBody>
          <a:bodyPr wrap="square">
            <a:spAutoFit/>
          </a:bodyPr>
          <a:lstStyle/>
          <a:p>
            <a:pPr algn="ctr"/>
            <a:r>
              <a:rPr lang="en-US" sz="2400" dirty="0"/>
              <a:t>Assigning Process Sponsor, Process Owners, Process Managers and establishing a Process Manager </a:t>
            </a:r>
            <a:r>
              <a:rPr lang="en-US" sz="2400" dirty="0" smtClean="0"/>
              <a:t>Technical Review Council </a:t>
            </a:r>
            <a:r>
              <a:rPr lang="en-US" sz="2400" dirty="0"/>
              <a:t>(</a:t>
            </a:r>
            <a:r>
              <a:rPr lang="en-US" sz="2400" dirty="0" smtClean="0"/>
              <a:t>PMTRC</a:t>
            </a:r>
            <a:r>
              <a:rPr lang="en-US" sz="2400" dirty="0"/>
              <a:t>) and Process Owner </a:t>
            </a:r>
            <a:r>
              <a:rPr lang="en-US" sz="2400" dirty="0" smtClean="0"/>
              <a:t>Architecture Council </a:t>
            </a:r>
            <a:r>
              <a:rPr lang="en-US" sz="2400" dirty="0"/>
              <a:t>(</a:t>
            </a:r>
            <a:r>
              <a:rPr lang="en-US" sz="2400" dirty="0" smtClean="0"/>
              <a:t>POAC</a:t>
            </a:r>
            <a:r>
              <a:rPr lang="en-US" sz="2400" dirty="0"/>
              <a:t>)</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217614" y="0"/>
            <a:ext cx="9753600" cy="1325562"/>
          </a:xfrm>
        </p:spPr>
        <p:txBody>
          <a:bodyPr/>
          <a:lstStyle/>
          <a:p>
            <a:r>
              <a:rPr lang="en-US" dirty="0" smtClean="0"/>
              <a:t>Process Manager</a:t>
            </a:r>
          </a:p>
        </p:txBody>
      </p:sp>
      <p:sp>
        <p:nvSpPr>
          <p:cNvPr id="26626" name="Content Placeholder 2"/>
          <p:cNvSpPr>
            <a:spLocks noGrp="1"/>
          </p:cNvSpPr>
          <p:nvPr>
            <p:ph idx="1"/>
          </p:nvPr>
        </p:nvSpPr>
        <p:spPr>
          <a:xfrm>
            <a:off x="1217614" y="1474788"/>
            <a:ext cx="9982198" cy="4697412"/>
          </a:xfrm>
        </p:spPr>
        <p:txBody>
          <a:bodyPr/>
          <a:lstStyle/>
          <a:p>
            <a:pPr>
              <a:buFontTx/>
              <a:buNone/>
            </a:pPr>
            <a:r>
              <a:rPr lang="en-US" dirty="0" smtClean="0">
                <a:solidFill>
                  <a:srgbClr val="0C0A56"/>
                </a:solidFill>
              </a:rPr>
              <a:t>Each process must have </a:t>
            </a:r>
            <a:r>
              <a:rPr lang="en-US" u="sng" dirty="0" smtClean="0">
                <a:solidFill>
                  <a:srgbClr val="0C0A56"/>
                </a:solidFill>
              </a:rPr>
              <a:t>at least one </a:t>
            </a:r>
            <a:r>
              <a:rPr lang="en-US" dirty="0" smtClean="0">
                <a:solidFill>
                  <a:srgbClr val="0C0A56"/>
                </a:solidFill>
              </a:rPr>
              <a:t>identified </a:t>
            </a:r>
            <a:r>
              <a:rPr lang="en-US" dirty="0" smtClean="0">
                <a:solidFill>
                  <a:srgbClr val="0C0A56"/>
                </a:solidFill>
              </a:rPr>
              <a:t>Process Manager</a:t>
            </a:r>
          </a:p>
          <a:p>
            <a:pPr lvl="1"/>
            <a:r>
              <a:rPr lang="en-US" dirty="0" smtClean="0"/>
              <a:t>The individual who has the day-to-day execution responsibility and is appointed by and accountable to the Process Owner.</a:t>
            </a:r>
          </a:p>
          <a:p>
            <a:endParaRPr lang="en-US" dirty="0" smtClean="0"/>
          </a:p>
        </p:txBody>
      </p:sp>
      <p:sp>
        <p:nvSpPr>
          <p:cNvPr id="6" name="TextBox 5"/>
          <p:cNvSpPr txBox="1"/>
          <p:nvPr/>
        </p:nvSpPr>
        <p:spPr>
          <a:xfrm>
            <a:off x="2095500" y="3285538"/>
            <a:ext cx="2464136" cy="523220"/>
          </a:xfrm>
          <a:prstGeom prst="rect">
            <a:avLst/>
          </a:prstGeom>
          <a:noFill/>
        </p:spPr>
        <p:txBody>
          <a:bodyPr wrap="none">
            <a:spAutoFit/>
          </a:bodyPr>
          <a:lstStyle/>
          <a:p>
            <a:pPr eaLnBrk="0" hangingPunct="0">
              <a:defRPr/>
            </a:pPr>
            <a:r>
              <a:rPr lang="en-US" sz="2800" dirty="0">
                <a:ea typeface="ヒラギノ角ゴ Pro W3" pitchFamily="1" charset="-128"/>
              </a:rPr>
              <a:t>Responsibility</a:t>
            </a:r>
            <a:endParaRPr lang="en-US" dirty="0">
              <a:ea typeface="ヒラギノ角ゴ Pro W3" pitchFamily="1" charset="-128"/>
            </a:endParaRPr>
          </a:p>
        </p:txBody>
      </p:sp>
      <p:sp>
        <p:nvSpPr>
          <p:cNvPr id="7" name="TextBox 6"/>
          <p:cNvSpPr txBox="1"/>
          <p:nvPr/>
        </p:nvSpPr>
        <p:spPr>
          <a:xfrm>
            <a:off x="7202487" y="3285538"/>
            <a:ext cx="3451586" cy="523220"/>
          </a:xfrm>
          <a:prstGeom prst="rect">
            <a:avLst/>
          </a:prstGeom>
          <a:noFill/>
        </p:spPr>
        <p:txBody>
          <a:bodyPr wrap="none">
            <a:spAutoFit/>
          </a:bodyPr>
          <a:lstStyle/>
          <a:p>
            <a:pPr eaLnBrk="0" hangingPunct="0">
              <a:defRPr/>
            </a:pPr>
            <a:r>
              <a:rPr lang="en-US" sz="2800" dirty="0">
                <a:ea typeface="ヒラギノ角ゴ Pro W3" pitchFamily="1" charset="-128"/>
              </a:rPr>
              <a:t>Process Champion</a:t>
            </a:r>
            <a:endParaRPr lang="en-US" sz="2800" dirty="0">
              <a:ea typeface="ヒラギノ角ゴ Pro W3" pitchFamily="1" charset="-128"/>
            </a:endParaRPr>
          </a:p>
        </p:txBody>
      </p:sp>
      <p:sp>
        <p:nvSpPr>
          <p:cNvPr id="26629" name="Rectangle 7"/>
          <p:cNvSpPr>
            <a:spLocks noChangeArrowheads="1"/>
          </p:cNvSpPr>
          <p:nvPr/>
        </p:nvSpPr>
        <p:spPr bwMode="auto">
          <a:xfrm>
            <a:off x="1217614" y="4579217"/>
            <a:ext cx="9753600" cy="1518877"/>
          </a:xfrm>
          <a:prstGeom prst="rect">
            <a:avLst/>
          </a:prstGeom>
          <a:noFill/>
          <a:ln w="9525">
            <a:noFill/>
            <a:miter lim="800000"/>
            <a:headEnd/>
            <a:tailEnd/>
          </a:ln>
        </p:spPr>
        <p:txBody>
          <a:bodyPr wrap="square">
            <a:spAutoFit/>
          </a:bodyPr>
          <a:lstStyle/>
          <a:p>
            <a:pPr marL="0" lvl="1" eaLnBrk="0" hangingPunct="0">
              <a:spcAft>
                <a:spcPct val="15000"/>
              </a:spcAft>
            </a:pPr>
            <a:r>
              <a:rPr lang="en-US" dirty="0">
                <a:solidFill>
                  <a:srgbClr val="19194D"/>
                </a:solidFill>
              </a:rPr>
              <a:t>The Process Manager </a:t>
            </a:r>
            <a:r>
              <a:rPr lang="en-CA" dirty="0">
                <a:solidFill>
                  <a:srgbClr val="19194D"/>
                </a:solidFill>
              </a:rPr>
              <a:t>has the responsibility for the day-to-day execution and management of the process and monitors and measures the quality and content of the delivery and output of the process.</a:t>
            </a:r>
          </a:p>
          <a:p>
            <a:pPr marL="0" lvl="1" eaLnBrk="0" hangingPunct="0">
              <a:spcAft>
                <a:spcPct val="15000"/>
              </a:spcAft>
            </a:pPr>
            <a:r>
              <a:rPr lang="en-CA" dirty="0">
                <a:solidFill>
                  <a:srgbClr val="19194D"/>
                </a:solidFill>
              </a:rPr>
              <a:t>Participates </a:t>
            </a:r>
            <a:r>
              <a:rPr lang="en-CA" dirty="0">
                <a:solidFill>
                  <a:srgbClr val="19194D"/>
                </a:solidFill>
              </a:rPr>
              <a:t>in the Process Manager </a:t>
            </a:r>
            <a:r>
              <a:rPr lang="en-CA" dirty="0" smtClean="0">
                <a:solidFill>
                  <a:srgbClr val="19194D"/>
                </a:solidFill>
              </a:rPr>
              <a:t>Technical Review Council </a:t>
            </a:r>
            <a:r>
              <a:rPr lang="en-CA" dirty="0">
                <a:solidFill>
                  <a:srgbClr val="19194D"/>
                </a:solidFill>
              </a:rPr>
              <a:t>(</a:t>
            </a:r>
            <a:r>
              <a:rPr lang="en-CA" dirty="0" smtClean="0">
                <a:solidFill>
                  <a:srgbClr val="19194D"/>
                </a:solidFill>
              </a:rPr>
              <a:t>PMTRC</a:t>
            </a:r>
            <a:r>
              <a:rPr lang="en-CA" dirty="0">
                <a:solidFill>
                  <a:srgbClr val="19194D"/>
                </a:solidFill>
              </a:rPr>
              <a:t>) and is responsible to make sure the process is integrated with other IT processes.</a:t>
            </a:r>
            <a:endParaRPr lang="en-US" dirty="0">
              <a:solidFill>
                <a:srgbClr val="19194D"/>
              </a:solidFill>
            </a:endParaRPr>
          </a:p>
        </p:txBody>
      </p:sp>
      <p:grpSp>
        <p:nvGrpSpPr>
          <p:cNvPr id="2" name="Group 20"/>
          <p:cNvGrpSpPr>
            <a:grpSpLocks/>
          </p:cNvGrpSpPr>
          <p:nvPr/>
        </p:nvGrpSpPr>
        <p:grpSpPr bwMode="auto">
          <a:xfrm>
            <a:off x="5148361" y="2744201"/>
            <a:ext cx="1615976" cy="1712535"/>
            <a:chOff x="6928359" y="1582007"/>
            <a:chExt cx="1615139" cy="1712906"/>
          </a:xfrm>
        </p:grpSpPr>
        <p:pic>
          <p:nvPicPr>
            <p:cNvPr id="13" name="Picture 2"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6974274" y="1582007"/>
              <a:ext cx="1569224" cy="1694230"/>
            </a:xfrm>
            <a:prstGeom prst="rect">
              <a:avLst/>
            </a:prstGeom>
            <a:noFill/>
            <a:ln>
              <a:solidFill>
                <a:schemeClr val="accent5">
                  <a:lumMod val="75000"/>
                </a:schemeClr>
              </a:solidFill>
            </a:ln>
          </p:spPr>
        </p:pic>
        <p:sp>
          <p:nvSpPr>
            <p:cNvPr id="14" name="TextBox 13"/>
            <p:cNvSpPr txBox="1"/>
            <p:nvPr/>
          </p:nvSpPr>
          <p:spPr>
            <a:xfrm rot="16200000">
              <a:off x="6234637" y="2293573"/>
              <a:ext cx="1695062" cy="307618"/>
            </a:xfrm>
            <a:prstGeom prst="rect">
              <a:avLst/>
            </a:prstGeom>
            <a:noFill/>
          </p:spPr>
          <p:txBody>
            <a:bodyPr wrap="none">
              <a:spAutoFit/>
            </a:bodyPr>
            <a:lstStyle/>
            <a:p>
              <a:pPr eaLnBrk="0" hangingPunct="0">
                <a:defRPr/>
              </a:pPr>
              <a:r>
                <a:rPr lang="en-US" sz="1400" b="1" dirty="0">
                  <a:ea typeface="ヒラギノ角ゴ Pro W3" pitchFamily="1" charset="-128"/>
                  <a:cs typeface="Times New Roman" pitchFamily="18" charset="0"/>
                </a:rPr>
                <a:t>Process Manager</a:t>
              </a:r>
            </a:p>
          </p:txBody>
        </p:sp>
      </p:grpSp>
    </p:spTree>
    <p:extLst>
      <p:ext uri="{BB962C8B-B14F-4D97-AF65-F5344CB8AC3E}">
        <p14:creationId xmlns:p14="http://schemas.microsoft.com/office/powerpoint/2010/main" val="2748957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Process Subject Matter Experts</a:t>
            </a:r>
          </a:p>
        </p:txBody>
      </p:sp>
      <p:sp>
        <p:nvSpPr>
          <p:cNvPr id="28675" name="Content Placeholder 2"/>
          <p:cNvSpPr>
            <a:spLocks noGrp="1"/>
          </p:cNvSpPr>
          <p:nvPr>
            <p:ph idx="1"/>
          </p:nvPr>
        </p:nvSpPr>
        <p:spPr>
          <a:xfrm>
            <a:off x="1217614" y="1554162"/>
            <a:ext cx="8558448" cy="4846638"/>
          </a:xfrm>
        </p:spPr>
        <p:txBody>
          <a:bodyPr/>
          <a:lstStyle/>
          <a:p>
            <a:pPr>
              <a:buFontTx/>
              <a:buNone/>
            </a:pPr>
            <a:r>
              <a:rPr lang="en-US" dirty="0" smtClean="0"/>
              <a:t>Role Description</a:t>
            </a:r>
          </a:p>
          <a:p>
            <a:pPr lvl="1">
              <a:spcAft>
                <a:spcPts val="600"/>
              </a:spcAft>
            </a:pPr>
            <a:r>
              <a:rPr lang="en-US" sz="1800" dirty="0"/>
              <a:t>Executes the process within his/her organization/ department/ group or function</a:t>
            </a:r>
          </a:p>
          <a:p>
            <a:pPr lvl="1">
              <a:spcAft>
                <a:spcPts val="600"/>
              </a:spcAft>
            </a:pPr>
            <a:r>
              <a:rPr lang="en-US" sz="1800" dirty="0"/>
              <a:t>Represents their organizational units, functional areas, technology domains or vendors</a:t>
            </a:r>
          </a:p>
          <a:p>
            <a:pPr lvl="1">
              <a:spcAft>
                <a:spcPts val="600"/>
              </a:spcAft>
            </a:pPr>
            <a:r>
              <a:rPr lang="en-US" sz="1800" dirty="0"/>
              <a:t>Provides feedback and improvement suggestions based on their specific environment and needs</a:t>
            </a:r>
          </a:p>
          <a:p>
            <a:pPr lvl="1">
              <a:spcAft>
                <a:spcPts val="600"/>
              </a:spcAft>
            </a:pPr>
            <a:r>
              <a:rPr lang="en-US" sz="1800" dirty="0"/>
              <a:t>Support the Process Manager in the execution, development, documentation, implementation, reporting and continuous process improvements</a:t>
            </a:r>
          </a:p>
          <a:p>
            <a:pPr lvl="1">
              <a:spcAft>
                <a:spcPts val="600"/>
              </a:spcAft>
            </a:pPr>
            <a:r>
              <a:rPr lang="en-US" sz="1800" dirty="0"/>
              <a:t>Dedicates 50-100% of time to the process</a:t>
            </a:r>
          </a:p>
          <a:p>
            <a:pPr lvl="1">
              <a:spcAft>
                <a:spcPts val="600"/>
              </a:spcAft>
            </a:pPr>
            <a:endParaRPr lang="en-US" sz="1800" dirty="0"/>
          </a:p>
          <a:p>
            <a:endParaRPr lang="en-US" dirty="0" smtClean="0"/>
          </a:p>
        </p:txBody>
      </p:sp>
      <p:sp>
        <p:nvSpPr>
          <p:cNvPr id="12" name="Up-Down Arrow 11"/>
          <p:cNvSpPr/>
          <p:nvPr/>
        </p:nvSpPr>
        <p:spPr bwMode="auto">
          <a:xfrm>
            <a:off x="10511078" y="3610762"/>
            <a:ext cx="545911" cy="1050877"/>
          </a:xfrm>
          <a:prstGeom prst="upDownArrow">
            <a:avLst/>
          </a:prstGeom>
          <a:solidFill>
            <a:srgbClr val="98B46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dirty="0">
              <a:ea typeface="ヒラギノ角ゴ Pro W3" pitchFamily="1" charset="-128"/>
            </a:endParaRPr>
          </a:p>
        </p:txBody>
      </p:sp>
      <p:grpSp>
        <p:nvGrpSpPr>
          <p:cNvPr id="2" name="Group 27"/>
          <p:cNvGrpSpPr/>
          <p:nvPr/>
        </p:nvGrpSpPr>
        <p:grpSpPr>
          <a:xfrm>
            <a:off x="9907717" y="5008328"/>
            <a:ext cx="2021453" cy="1392472"/>
            <a:chOff x="6434693" y="4679950"/>
            <a:chExt cx="2641043" cy="1819275"/>
          </a:xfrm>
        </p:grpSpPr>
        <p:grpSp>
          <p:nvGrpSpPr>
            <p:cNvPr id="3" name="Group 20"/>
            <p:cNvGrpSpPr>
              <a:grpSpLocks/>
            </p:cNvGrpSpPr>
            <p:nvPr/>
          </p:nvGrpSpPr>
          <p:grpSpPr bwMode="auto">
            <a:xfrm>
              <a:off x="6434693" y="4914900"/>
              <a:ext cx="2452130" cy="1584325"/>
              <a:chOff x="6623606" y="4679950"/>
              <a:chExt cx="2452130" cy="1584325"/>
            </a:xfrm>
          </p:grpSpPr>
          <p:grpSp>
            <p:nvGrpSpPr>
              <p:cNvPr id="4" name="Group 22"/>
              <p:cNvGrpSpPr>
                <a:grpSpLocks/>
              </p:cNvGrpSpPr>
              <p:nvPr/>
            </p:nvGrpSpPr>
            <p:grpSpPr bwMode="auto">
              <a:xfrm>
                <a:off x="6623606" y="4691063"/>
                <a:ext cx="1196418" cy="1573212"/>
                <a:chOff x="6623361" y="4690824"/>
                <a:chExt cx="1197038" cy="1573498"/>
              </a:xfrm>
            </p:grpSpPr>
            <p:pic>
              <p:nvPicPr>
                <p:cNvPr id="26" name="Picture 4" descr="http://t3.gstatic.com/images?q=tbn:qOkHa566XZNtqM:http://www.adcet.edu.au/Admin/UploadedFiles/Images/Photos/person%2520file.jpg"/>
                <p:cNvPicPr>
                  <a:picLocks noChangeAspect="1" noChangeArrowheads="1"/>
                </p:cNvPicPr>
                <p:nvPr/>
              </p:nvPicPr>
              <p:blipFill>
                <a:blip r:embed="rId3" cstate="print"/>
                <a:srcRect/>
                <a:stretch>
                  <a:fillRect/>
                </a:stretch>
              </p:blipFill>
              <p:spPr bwMode="auto">
                <a:xfrm>
                  <a:off x="6640275" y="4690824"/>
                  <a:ext cx="1180124" cy="1573498"/>
                </a:xfrm>
                <a:prstGeom prst="rect">
                  <a:avLst/>
                </a:prstGeom>
                <a:noFill/>
                <a:ln>
                  <a:solidFill>
                    <a:schemeClr val="accent5">
                      <a:lumMod val="75000"/>
                    </a:schemeClr>
                  </a:solidFill>
                </a:ln>
              </p:spPr>
            </p:pic>
            <p:sp>
              <p:nvSpPr>
                <p:cNvPr id="27" name="TextBox 26"/>
                <p:cNvSpPr txBox="1"/>
                <p:nvPr/>
              </p:nvSpPr>
              <p:spPr>
                <a:xfrm rot="16200000">
                  <a:off x="6476589" y="5324046"/>
                  <a:ext cx="695866" cy="402321"/>
                </a:xfrm>
                <a:prstGeom prst="rect">
                  <a:avLst/>
                </a:prstGeom>
                <a:noFill/>
              </p:spPr>
              <p:txBody>
                <a:bodyPr wrap="none">
                  <a:spAutoFit/>
                </a:bodyPr>
                <a:lstStyle/>
                <a:p>
                  <a:pPr eaLnBrk="0" hangingPunct="0">
                    <a:defRPr/>
                  </a:pPr>
                  <a:r>
                    <a:rPr lang="en-US" sz="1400" b="1" dirty="0">
                      <a:ea typeface="ヒラギノ角ゴ Pro W3" pitchFamily="1" charset="-128"/>
                    </a:rPr>
                    <a:t>SME</a:t>
                  </a:r>
                  <a:endParaRPr lang="en-US" b="1" dirty="0">
                    <a:ea typeface="ヒラギノ角ゴ Pro W3" pitchFamily="1" charset="-128"/>
                  </a:endParaRPr>
                </a:p>
              </p:txBody>
            </p:sp>
          </p:grpSp>
          <p:grpSp>
            <p:nvGrpSpPr>
              <p:cNvPr id="5" name="Group 21"/>
              <p:cNvGrpSpPr>
                <a:grpSpLocks/>
              </p:cNvGrpSpPr>
              <p:nvPr/>
            </p:nvGrpSpPr>
            <p:grpSpPr bwMode="auto">
              <a:xfrm>
                <a:off x="7881698" y="4679950"/>
                <a:ext cx="1194038" cy="1584325"/>
                <a:chOff x="7881168" y="4679403"/>
                <a:chExt cx="1194592" cy="1584918"/>
              </a:xfrm>
            </p:grpSpPr>
            <p:pic>
              <p:nvPicPr>
                <p:cNvPr id="24" name="Picture 6" descr="http://t2.gstatic.com/images?q=tbn:6BK6iMa1J2yyQM:http://www.adcet.edu.au/Admin/UploadedFiles/Images/Photos/person%2520plugging%2520in.jpg"/>
                <p:cNvPicPr>
                  <a:picLocks noChangeAspect="1" noChangeArrowheads="1"/>
                </p:cNvPicPr>
                <p:nvPr/>
              </p:nvPicPr>
              <p:blipFill>
                <a:blip r:embed="rId4" cstate="print"/>
                <a:srcRect l="11948" r="13997"/>
                <a:stretch>
                  <a:fillRect/>
                </a:stretch>
              </p:blipFill>
              <p:spPr bwMode="auto">
                <a:xfrm>
                  <a:off x="7902054" y="4679403"/>
                  <a:ext cx="1173706" cy="1584918"/>
                </a:xfrm>
                <a:prstGeom prst="rect">
                  <a:avLst/>
                </a:prstGeom>
                <a:noFill/>
                <a:ln>
                  <a:solidFill>
                    <a:schemeClr val="accent5">
                      <a:lumMod val="75000"/>
                    </a:schemeClr>
                  </a:solidFill>
                </a:ln>
              </p:spPr>
            </p:pic>
            <p:sp>
              <p:nvSpPr>
                <p:cNvPr id="25" name="TextBox 24"/>
                <p:cNvSpPr txBox="1"/>
                <p:nvPr/>
              </p:nvSpPr>
              <p:spPr>
                <a:xfrm rot="16200000">
                  <a:off x="7734318" y="5324708"/>
                  <a:ext cx="695999" cy="402299"/>
                </a:xfrm>
                <a:prstGeom prst="rect">
                  <a:avLst/>
                </a:prstGeom>
                <a:noFill/>
              </p:spPr>
              <p:txBody>
                <a:bodyPr wrap="none">
                  <a:spAutoFit/>
                </a:bodyPr>
                <a:lstStyle/>
                <a:p>
                  <a:pPr eaLnBrk="0" hangingPunct="0">
                    <a:defRPr/>
                  </a:pPr>
                  <a:r>
                    <a:rPr lang="en-US" sz="1400" b="1" dirty="0">
                      <a:ea typeface="ヒラギノ角ゴ Pro W3" pitchFamily="1" charset="-128"/>
                    </a:rPr>
                    <a:t>SME</a:t>
                  </a:r>
                  <a:endParaRPr lang="en-US" b="1" dirty="0">
                    <a:ea typeface="ヒラギノ角ゴ Pro W3" pitchFamily="1" charset="-128"/>
                  </a:endParaRPr>
                </a:p>
              </p:txBody>
            </p:sp>
          </p:grpSp>
        </p:grpSp>
        <p:grpSp>
          <p:nvGrpSpPr>
            <p:cNvPr id="6" name="Group 19"/>
            <p:cNvGrpSpPr>
              <a:grpSpLocks/>
            </p:cNvGrpSpPr>
            <p:nvPr/>
          </p:nvGrpSpPr>
          <p:grpSpPr bwMode="auto">
            <a:xfrm>
              <a:off x="6623606" y="4679950"/>
              <a:ext cx="2452130" cy="1584325"/>
              <a:chOff x="6623606" y="4679950"/>
              <a:chExt cx="2452130" cy="1584325"/>
            </a:xfrm>
          </p:grpSpPr>
          <p:grpSp>
            <p:nvGrpSpPr>
              <p:cNvPr id="7" name="Group 22"/>
              <p:cNvGrpSpPr>
                <a:grpSpLocks/>
              </p:cNvGrpSpPr>
              <p:nvPr/>
            </p:nvGrpSpPr>
            <p:grpSpPr bwMode="auto">
              <a:xfrm>
                <a:off x="6623606" y="4691063"/>
                <a:ext cx="1196417" cy="1573212"/>
                <a:chOff x="6623361" y="4690824"/>
                <a:chExt cx="1197037" cy="1573498"/>
              </a:xfrm>
            </p:grpSpPr>
            <p:pic>
              <p:nvPicPr>
                <p:cNvPr id="14" name="Picture 4" descr="http://t3.gstatic.com/images?q=tbn:qOkHa566XZNtqM:http://www.adcet.edu.au/Admin/UploadedFiles/Images/Photos/person%2520file.jpg"/>
                <p:cNvPicPr>
                  <a:picLocks noChangeAspect="1" noChangeArrowheads="1"/>
                </p:cNvPicPr>
                <p:nvPr/>
              </p:nvPicPr>
              <p:blipFill>
                <a:blip r:embed="rId3" cstate="print"/>
                <a:srcRect/>
                <a:stretch>
                  <a:fillRect/>
                </a:stretch>
              </p:blipFill>
              <p:spPr bwMode="auto">
                <a:xfrm>
                  <a:off x="6640275" y="4690824"/>
                  <a:ext cx="1180123" cy="1573498"/>
                </a:xfrm>
                <a:prstGeom prst="rect">
                  <a:avLst/>
                </a:prstGeom>
                <a:noFill/>
                <a:ln>
                  <a:solidFill>
                    <a:schemeClr val="accent5">
                      <a:lumMod val="75000"/>
                    </a:schemeClr>
                  </a:solidFill>
                </a:ln>
              </p:spPr>
            </p:pic>
            <p:sp>
              <p:nvSpPr>
                <p:cNvPr id="15" name="TextBox 14"/>
                <p:cNvSpPr txBox="1"/>
                <p:nvPr/>
              </p:nvSpPr>
              <p:spPr>
                <a:xfrm rot="16200000">
                  <a:off x="6476589" y="5324046"/>
                  <a:ext cx="695866" cy="402321"/>
                </a:xfrm>
                <a:prstGeom prst="rect">
                  <a:avLst/>
                </a:prstGeom>
                <a:noFill/>
              </p:spPr>
              <p:txBody>
                <a:bodyPr wrap="none">
                  <a:spAutoFit/>
                </a:bodyPr>
                <a:lstStyle/>
                <a:p>
                  <a:pPr eaLnBrk="0" hangingPunct="0">
                    <a:defRPr/>
                  </a:pPr>
                  <a:r>
                    <a:rPr lang="en-US" sz="1400" b="1" dirty="0">
                      <a:ea typeface="ヒラギノ角ゴ Pro W3" pitchFamily="1" charset="-128"/>
                    </a:rPr>
                    <a:t>SME</a:t>
                  </a:r>
                  <a:endParaRPr lang="en-US" b="1" dirty="0">
                    <a:ea typeface="ヒラギノ角ゴ Pro W3" pitchFamily="1" charset="-128"/>
                  </a:endParaRPr>
                </a:p>
              </p:txBody>
            </p:sp>
          </p:grpSp>
          <p:grpSp>
            <p:nvGrpSpPr>
              <p:cNvPr id="8" name="Group 21"/>
              <p:cNvGrpSpPr>
                <a:grpSpLocks/>
              </p:cNvGrpSpPr>
              <p:nvPr/>
            </p:nvGrpSpPr>
            <p:grpSpPr bwMode="auto">
              <a:xfrm>
                <a:off x="7881698" y="4679950"/>
                <a:ext cx="1194038" cy="1584325"/>
                <a:chOff x="7881168" y="4679403"/>
                <a:chExt cx="1194592" cy="1584918"/>
              </a:xfrm>
            </p:grpSpPr>
            <p:pic>
              <p:nvPicPr>
                <p:cNvPr id="17" name="Picture 6" descr="http://t2.gstatic.com/images?q=tbn:6BK6iMa1J2yyQM:http://www.adcet.edu.au/Admin/UploadedFiles/Images/Photos/person%2520plugging%2520in.jpg"/>
                <p:cNvPicPr>
                  <a:picLocks noChangeAspect="1" noChangeArrowheads="1"/>
                </p:cNvPicPr>
                <p:nvPr/>
              </p:nvPicPr>
              <p:blipFill>
                <a:blip r:embed="rId4" cstate="print"/>
                <a:srcRect l="11948" r="13997"/>
                <a:stretch>
                  <a:fillRect/>
                </a:stretch>
              </p:blipFill>
              <p:spPr bwMode="auto">
                <a:xfrm>
                  <a:off x="7902053" y="4679403"/>
                  <a:ext cx="1173707" cy="1584918"/>
                </a:xfrm>
                <a:prstGeom prst="rect">
                  <a:avLst/>
                </a:prstGeom>
                <a:noFill/>
                <a:ln>
                  <a:solidFill>
                    <a:schemeClr val="accent5">
                      <a:lumMod val="75000"/>
                    </a:schemeClr>
                  </a:solidFill>
                </a:ln>
              </p:spPr>
            </p:pic>
            <p:sp>
              <p:nvSpPr>
                <p:cNvPr id="18" name="TextBox 17"/>
                <p:cNvSpPr txBox="1"/>
                <p:nvPr/>
              </p:nvSpPr>
              <p:spPr>
                <a:xfrm rot="16200000">
                  <a:off x="7734318" y="5324708"/>
                  <a:ext cx="695999" cy="402299"/>
                </a:xfrm>
                <a:prstGeom prst="rect">
                  <a:avLst/>
                </a:prstGeom>
                <a:noFill/>
              </p:spPr>
              <p:txBody>
                <a:bodyPr wrap="none">
                  <a:spAutoFit/>
                </a:bodyPr>
                <a:lstStyle/>
                <a:p>
                  <a:pPr eaLnBrk="0" hangingPunct="0">
                    <a:defRPr/>
                  </a:pPr>
                  <a:r>
                    <a:rPr lang="en-US" sz="1400" b="1" dirty="0">
                      <a:ea typeface="ヒラギノ角ゴ Pro W3" pitchFamily="1" charset="-128"/>
                    </a:rPr>
                    <a:t>SME</a:t>
                  </a:r>
                  <a:endParaRPr lang="en-US" b="1" dirty="0">
                    <a:ea typeface="ヒラギノ角ゴ Pro W3" pitchFamily="1" charset="-128"/>
                  </a:endParaRPr>
                </a:p>
              </p:txBody>
            </p:sp>
          </p:grpSp>
        </p:grpSp>
      </p:grpSp>
      <p:pic>
        <p:nvPicPr>
          <p:cNvPr id="29" name="Picture 6" descr="http://t2.gstatic.com/images?q=tbn:6BK6iMa1J2yyQM:http://www.adcet.edu.au/Admin/UploadedFiles/Images/Photos/person%2520plugging%2520in.jpg"/>
          <p:cNvPicPr>
            <a:picLocks noChangeAspect="1" noChangeArrowheads="1"/>
          </p:cNvPicPr>
          <p:nvPr/>
        </p:nvPicPr>
        <p:blipFill>
          <a:blip r:embed="rId4" cstate="print"/>
          <a:srcRect l="11948" r="13997"/>
          <a:stretch>
            <a:fillRect/>
          </a:stretch>
        </p:blipFill>
        <p:spPr bwMode="auto">
          <a:xfrm>
            <a:off x="11028443" y="538422"/>
            <a:ext cx="903169" cy="1063127"/>
          </a:xfrm>
          <a:prstGeom prst="rect">
            <a:avLst/>
          </a:prstGeom>
          <a:noFill/>
          <a:ln>
            <a:solidFill>
              <a:schemeClr val="accent5">
                <a:lumMod val="75000"/>
              </a:schemeClr>
            </a:solidFill>
          </a:ln>
        </p:spPr>
      </p:pic>
      <p:pic>
        <p:nvPicPr>
          <p:cNvPr id="31" name="Picture 2" descr="http://t3.gstatic.com/images?q=tbn:7PdjLxRBC2GR-M:http://informationage.co.nz/images/articles.png"/>
          <p:cNvPicPr>
            <a:picLocks noChangeAspect="1" noChangeArrowheads="1"/>
          </p:cNvPicPr>
          <p:nvPr/>
        </p:nvPicPr>
        <p:blipFill>
          <a:blip r:embed="rId5" cstate="print"/>
          <a:srcRect b="7272"/>
          <a:stretch>
            <a:fillRect/>
          </a:stretch>
        </p:blipFill>
        <p:spPr bwMode="auto">
          <a:xfrm>
            <a:off x="10163075" y="1926061"/>
            <a:ext cx="1181222" cy="1275320"/>
          </a:xfrm>
          <a:prstGeom prst="rect">
            <a:avLst/>
          </a:prstGeom>
          <a:noFill/>
          <a:ln>
            <a:solidFill>
              <a:schemeClr val="accent5">
                <a:lumMod val="75000"/>
              </a:schemeClr>
            </a:solidFill>
          </a:ln>
        </p:spPr>
      </p:pic>
      <p:sp>
        <p:nvSpPr>
          <p:cNvPr id="22" name="TextBox 21"/>
          <p:cNvSpPr txBox="1"/>
          <p:nvPr/>
        </p:nvSpPr>
        <p:spPr>
          <a:xfrm rot="16200000">
            <a:off x="10057765" y="3020301"/>
            <a:ext cx="3284874" cy="523220"/>
          </a:xfrm>
          <a:prstGeom prst="rect">
            <a:avLst/>
          </a:prstGeom>
          <a:noFill/>
        </p:spPr>
        <p:txBody>
          <a:bodyPr wrap="none">
            <a:spAutoFit/>
          </a:bodyPr>
          <a:lstStyle/>
          <a:p>
            <a:pPr algn="r" eaLnBrk="0" hangingPunct="0">
              <a:defRPr/>
            </a:pPr>
            <a:r>
              <a:rPr lang="en-US" sz="2800" dirty="0">
                <a:ea typeface="ヒラギノ角ゴ Pro W3" pitchFamily="1" charset="-128"/>
              </a:rPr>
              <a:t>Process Execution</a:t>
            </a:r>
            <a:endParaRPr lang="en-US" sz="2800" dirty="0">
              <a:ea typeface="ヒラギノ角ゴ Pro W3" pitchFamily="1" charset="-128"/>
            </a:endParaRPr>
          </a:p>
        </p:txBody>
      </p:sp>
    </p:spTree>
    <p:extLst>
      <p:ext uri="{BB962C8B-B14F-4D97-AF65-F5344CB8AC3E}">
        <p14:creationId xmlns:p14="http://schemas.microsoft.com/office/powerpoint/2010/main" val="2019749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Roles - How We All Work Together</a:t>
            </a:r>
          </a:p>
        </p:txBody>
      </p:sp>
      <p:sp>
        <p:nvSpPr>
          <p:cNvPr id="30723" name="Content Placeholder 2"/>
          <p:cNvSpPr>
            <a:spLocks noGrp="1"/>
          </p:cNvSpPr>
          <p:nvPr>
            <p:ph idx="1"/>
          </p:nvPr>
        </p:nvSpPr>
        <p:spPr>
          <a:xfrm>
            <a:off x="1217614" y="1554162"/>
            <a:ext cx="9296398" cy="4846638"/>
          </a:xfrm>
        </p:spPr>
        <p:txBody>
          <a:bodyPr>
            <a:normAutofit/>
          </a:bodyPr>
          <a:lstStyle/>
          <a:p>
            <a:pPr>
              <a:lnSpc>
                <a:spcPct val="100000"/>
              </a:lnSpc>
              <a:spcBef>
                <a:spcPts val="0"/>
              </a:spcBef>
              <a:buFontTx/>
              <a:buNone/>
            </a:pPr>
            <a:r>
              <a:rPr lang="en-US" sz="2800" dirty="0" smtClean="0"/>
              <a:t>Process Sponsor, Owners, Managers and SMEs</a:t>
            </a:r>
          </a:p>
          <a:p>
            <a:pPr lvl="1">
              <a:lnSpc>
                <a:spcPct val="100000"/>
              </a:lnSpc>
              <a:spcBef>
                <a:spcPts val="300"/>
              </a:spcBef>
              <a:spcAft>
                <a:spcPts val="300"/>
              </a:spcAft>
            </a:pPr>
            <a:r>
              <a:rPr lang="en-US" sz="1800" dirty="0"/>
              <a:t>The Process Sponsor is a thought leader and defines the IT service management vision &amp; strategy and is accountable for the delivery of business value through IT service management</a:t>
            </a:r>
          </a:p>
          <a:p>
            <a:pPr lvl="1">
              <a:lnSpc>
                <a:spcPct val="100000"/>
              </a:lnSpc>
              <a:spcBef>
                <a:spcPts val="300"/>
              </a:spcBef>
              <a:spcAft>
                <a:spcPts val="300"/>
              </a:spcAft>
            </a:pPr>
            <a:r>
              <a:rPr lang="en-US" sz="1800" dirty="0"/>
              <a:t>The Process Owner has the overall accountability, </a:t>
            </a:r>
            <a:r>
              <a:rPr lang="en-CA" sz="1800" dirty="0"/>
              <a:t>strategic direction and long term vision of the process </a:t>
            </a:r>
            <a:r>
              <a:rPr lang="en-US" sz="1800" dirty="0"/>
              <a:t>they own</a:t>
            </a:r>
          </a:p>
          <a:p>
            <a:pPr lvl="1">
              <a:lnSpc>
                <a:spcPct val="100000"/>
              </a:lnSpc>
              <a:spcBef>
                <a:spcPts val="300"/>
              </a:spcBef>
              <a:spcAft>
                <a:spcPts val="300"/>
              </a:spcAft>
            </a:pPr>
            <a:r>
              <a:rPr lang="en-CA" sz="1800" dirty="0"/>
              <a:t>The Process Manager is responsible for the process definition, development, documentation, implementation, execution and improvement</a:t>
            </a:r>
          </a:p>
          <a:p>
            <a:pPr lvl="1">
              <a:lnSpc>
                <a:spcPct val="100000"/>
              </a:lnSpc>
              <a:spcBef>
                <a:spcPts val="300"/>
              </a:spcBef>
              <a:spcAft>
                <a:spcPts val="300"/>
              </a:spcAft>
            </a:pPr>
            <a:r>
              <a:rPr lang="en-CA" sz="1800" dirty="0"/>
              <a:t>Process Subject Matter Experts execute the process on a day-to-day basis and </a:t>
            </a:r>
            <a:r>
              <a:rPr lang="en-US" sz="1800" dirty="0"/>
              <a:t>identifies process improvements</a:t>
            </a:r>
          </a:p>
          <a:p>
            <a:pPr lvl="1">
              <a:lnSpc>
                <a:spcPct val="100000"/>
              </a:lnSpc>
              <a:spcBef>
                <a:spcPts val="300"/>
              </a:spcBef>
              <a:spcAft>
                <a:spcPts val="300"/>
              </a:spcAft>
            </a:pPr>
            <a:r>
              <a:rPr lang="en-CA" sz="1800" dirty="0"/>
              <a:t>The Process Manager reports to the Process Owner (dotted line)</a:t>
            </a:r>
          </a:p>
          <a:p>
            <a:pPr lvl="1">
              <a:lnSpc>
                <a:spcPct val="100000"/>
              </a:lnSpc>
              <a:spcBef>
                <a:spcPts val="300"/>
              </a:spcBef>
              <a:spcAft>
                <a:spcPts val="300"/>
              </a:spcAft>
            </a:pPr>
            <a:r>
              <a:rPr lang="en-CA" sz="1800" dirty="0"/>
              <a:t>The Process Manager leads, supports and co-ordinates the process Subject Matter Experts </a:t>
            </a:r>
          </a:p>
          <a:p>
            <a:pPr lvl="1">
              <a:lnSpc>
                <a:spcPct val="100000"/>
              </a:lnSpc>
              <a:spcBef>
                <a:spcPts val="300"/>
              </a:spcBef>
              <a:spcAft>
                <a:spcPts val="300"/>
              </a:spcAft>
            </a:pPr>
            <a:r>
              <a:rPr lang="en-CA" sz="1800" dirty="0"/>
              <a:t>The SMEs report to the Process Manager (dotted line)</a:t>
            </a:r>
          </a:p>
        </p:txBody>
      </p:sp>
      <p:pic>
        <p:nvPicPr>
          <p:cNvPr id="39943" name="Picture 7"/>
          <p:cNvPicPr>
            <a:picLocks noChangeAspect="1" noChangeArrowheads="1"/>
          </p:cNvPicPr>
          <p:nvPr/>
        </p:nvPicPr>
        <p:blipFill>
          <a:blip r:embed="rId2" cstate="print"/>
          <a:srcRect l="81491" t="23654" r="3365" b="11538"/>
          <a:stretch>
            <a:fillRect/>
          </a:stretch>
        </p:blipFill>
        <p:spPr bwMode="auto">
          <a:xfrm>
            <a:off x="10514012" y="1378636"/>
            <a:ext cx="1494469" cy="4796534"/>
          </a:xfrm>
          <a:prstGeom prst="rect">
            <a:avLst/>
          </a:prstGeom>
          <a:noFill/>
          <a:ln w="9525">
            <a:noFill/>
            <a:miter lim="800000"/>
            <a:headEnd/>
            <a:tailEnd/>
          </a:ln>
          <a:effectLst/>
        </p:spPr>
      </p:pic>
    </p:spTree>
    <p:extLst>
      <p:ext uri="{BB962C8B-B14F-4D97-AF65-F5344CB8AC3E}">
        <p14:creationId xmlns:p14="http://schemas.microsoft.com/office/powerpoint/2010/main" val="36406088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r>
              <a:rPr lang="en-US" dirty="0" smtClean="0"/>
              <a:t>Process Manager Technical Review Council (PMTRC)</a:t>
            </a:r>
          </a:p>
        </p:txBody>
      </p:sp>
      <p:sp>
        <p:nvSpPr>
          <p:cNvPr id="33794" name="Content Placeholder 2"/>
          <p:cNvSpPr>
            <a:spLocks noGrp="1"/>
          </p:cNvSpPr>
          <p:nvPr>
            <p:ph idx="1"/>
          </p:nvPr>
        </p:nvSpPr>
        <p:spPr>
          <a:xfrm>
            <a:off x="1217614" y="1554162"/>
            <a:ext cx="8392860" cy="4846638"/>
          </a:xfrm>
        </p:spPr>
        <p:txBody>
          <a:bodyPr/>
          <a:lstStyle/>
          <a:p>
            <a:pPr>
              <a:spcBef>
                <a:spcPct val="0"/>
              </a:spcBef>
              <a:spcAft>
                <a:spcPct val="35000"/>
              </a:spcAft>
              <a:buFontTx/>
              <a:buNone/>
            </a:pPr>
            <a:r>
              <a:rPr lang="en-US" dirty="0" smtClean="0"/>
              <a:t>Objectives of the PMTRC</a:t>
            </a:r>
          </a:p>
          <a:p>
            <a:pPr lvl="1">
              <a:lnSpc>
                <a:spcPct val="100000"/>
              </a:lnSpc>
              <a:spcBef>
                <a:spcPts val="500"/>
              </a:spcBef>
              <a:spcAft>
                <a:spcPts val="500"/>
              </a:spcAft>
            </a:pPr>
            <a:r>
              <a:rPr lang="en-US" sz="1800" dirty="0"/>
              <a:t>A communication and escalation forum for Process Managers </a:t>
            </a:r>
          </a:p>
          <a:p>
            <a:pPr lvl="1">
              <a:lnSpc>
                <a:spcPct val="100000"/>
              </a:lnSpc>
              <a:spcBef>
                <a:spcPts val="500"/>
              </a:spcBef>
              <a:spcAft>
                <a:spcPts val="500"/>
              </a:spcAft>
            </a:pPr>
            <a:r>
              <a:rPr lang="en-US" sz="1800" dirty="0"/>
              <a:t>To resolve process issues across organizations and vendors to ensure that processes are consistently executed</a:t>
            </a:r>
          </a:p>
          <a:p>
            <a:pPr lvl="1">
              <a:lnSpc>
                <a:spcPct val="100000"/>
              </a:lnSpc>
              <a:spcBef>
                <a:spcPts val="500"/>
              </a:spcBef>
              <a:spcAft>
                <a:spcPts val="500"/>
              </a:spcAft>
            </a:pPr>
            <a:r>
              <a:rPr lang="en-US" sz="1800" dirty="0"/>
              <a:t>Oversee integration and coordination of process and tool improvements</a:t>
            </a:r>
          </a:p>
          <a:p>
            <a:pPr lvl="1">
              <a:lnSpc>
                <a:spcPct val="100000"/>
              </a:lnSpc>
              <a:spcBef>
                <a:spcPts val="500"/>
              </a:spcBef>
              <a:spcAft>
                <a:spcPts val="500"/>
              </a:spcAft>
            </a:pPr>
            <a:r>
              <a:rPr lang="en-US" sz="1800" dirty="0"/>
              <a:t>Identify cross organizational / functional opportunities to improve processes</a:t>
            </a:r>
          </a:p>
          <a:p>
            <a:pPr lvl="1">
              <a:lnSpc>
                <a:spcPct val="100000"/>
              </a:lnSpc>
              <a:spcBef>
                <a:spcPts val="500"/>
              </a:spcBef>
              <a:spcAft>
                <a:spcPts val="500"/>
              </a:spcAft>
            </a:pPr>
            <a:r>
              <a:rPr lang="en-US" sz="1800" dirty="0"/>
              <a:t>Become an instrument to implement IT Service Management within the IT organization</a:t>
            </a:r>
          </a:p>
          <a:p>
            <a:pPr lvl="1">
              <a:lnSpc>
                <a:spcPct val="100000"/>
              </a:lnSpc>
              <a:spcBef>
                <a:spcPts val="500"/>
              </a:spcBef>
              <a:spcAft>
                <a:spcPts val="500"/>
              </a:spcAft>
            </a:pPr>
            <a:r>
              <a:rPr lang="en-US" sz="1800" dirty="0"/>
              <a:t>Meets regularly </a:t>
            </a:r>
            <a:r>
              <a:rPr lang="en-US" sz="1800" dirty="0" smtClean="0"/>
              <a:t>(e.g. bi-weekly</a:t>
            </a:r>
            <a:r>
              <a:rPr lang="en-US" sz="1800" dirty="0"/>
              <a:t>)</a:t>
            </a:r>
          </a:p>
          <a:p>
            <a:pPr lvl="1"/>
            <a:endParaRPr lang="en-US" dirty="0"/>
          </a:p>
          <a:p>
            <a:endParaRPr lang="en-US" sz="2000" dirty="0"/>
          </a:p>
        </p:txBody>
      </p:sp>
      <p:grpSp>
        <p:nvGrpSpPr>
          <p:cNvPr id="2" name="Group 15"/>
          <p:cNvGrpSpPr>
            <a:grpSpLocks/>
          </p:cNvGrpSpPr>
          <p:nvPr/>
        </p:nvGrpSpPr>
        <p:grpSpPr bwMode="auto">
          <a:xfrm>
            <a:off x="9523412" y="3581400"/>
            <a:ext cx="2451100" cy="2616200"/>
            <a:chOff x="6557161" y="2491859"/>
            <a:chExt cx="2450359" cy="2616954"/>
          </a:xfrm>
        </p:grpSpPr>
        <p:sp>
          <p:nvSpPr>
            <p:cNvPr id="6" name="Donut 5"/>
            <p:cNvSpPr/>
            <p:nvPr/>
          </p:nvSpPr>
          <p:spPr bwMode="auto">
            <a:xfrm>
              <a:off x="6564571" y="2497540"/>
              <a:ext cx="2436127" cy="2606433"/>
            </a:xfrm>
            <a:prstGeom prst="donu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dirty="0">
                <a:ea typeface="ヒラギノ角ゴ Pro W3" pitchFamily="1" charset="-128"/>
              </a:endParaRPr>
            </a:p>
          </p:txBody>
        </p:sp>
        <p:pic>
          <p:nvPicPr>
            <p:cNvPr id="7" name="Picture 6"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6766648" y="2764988"/>
              <a:ext cx="582437" cy="628831"/>
            </a:xfrm>
            <a:prstGeom prst="rect">
              <a:avLst/>
            </a:prstGeom>
            <a:noFill/>
            <a:ln>
              <a:solidFill>
                <a:schemeClr val="accent5">
                  <a:lumMod val="75000"/>
                </a:schemeClr>
              </a:solidFill>
            </a:ln>
          </p:spPr>
        </p:pic>
        <p:pic>
          <p:nvPicPr>
            <p:cNvPr id="8" name="Picture 7"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7490329" y="2491859"/>
              <a:ext cx="582437" cy="628831"/>
            </a:xfrm>
            <a:prstGeom prst="rect">
              <a:avLst/>
            </a:prstGeom>
            <a:noFill/>
            <a:ln>
              <a:solidFill>
                <a:schemeClr val="accent5">
                  <a:lumMod val="75000"/>
                </a:schemeClr>
              </a:solidFill>
            </a:ln>
          </p:spPr>
        </p:pic>
        <p:pic>
          <p:nvPicPr>
            <p:cNvPr id="9" name="Picture 8"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8231468" y="2764988"/>
              <a:ext cx="582436" cy="628831"/>
            </a:xfrm>
            <a:prstGeom prst="rect">
              <a:avLst/>
            </a:prstGeom>
            <a:noFill/>
            <a:ln>
              <a:solidFill>
                <a:schemeClr val="accent5">
                  <a:lumMod val="75000"/>
                </a:schemeClr>
              </a:solidFill>
            </a:ln>
          </p:spPr>
        </p:pic>
        <p:pic>
          <p:nvPicPr>
            <p:cNvPr id="10" name="Picture 9"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8425084" y="3490685"/>
              <a:ext cx="582436" cy="628831"/>
            </a:xfrm>
            <a:prstGeom prst="rect">
              <a:avLst/>
            </a:prstGeom>
            <a:noFill/>
            <a:ln>
              <a:solidFill>
                <a:schemeClr val="accent5">
                  <a:lumMod val="75000"/>
                </a:schemeClr>
              </a:solidFill>
            </a:ln>
          </p:spPr>
        </p:pic>
        <p:pic>
          <p:nvPicPr>
            <p:cNvPr id="11" name="Picture 10"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8209249" y="4225909"/>
              <a:ext cx="582436" cy="628831"/>
            </a:xfrm>
            <a:prstGeom prst="rect">
              <a:avLst/>
            </a:prstGeom>
            <a:noFill/>
            <a:ln>
              <a:solidFill>
                <a:schemeClr val="accent5">
                  <a:lumMod val="75000"/>
                </a:schemeClr>
              </a:solidFill>
            </a:ln>
          </p:spPr>
        </p:pic>
        <p:pic>
          <p:nvPicPr>
            <p:cNvPr id="12" name="Picture 11"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7503025" y="4479982"/>
              <a:ext cx="584023" cy="628831"/>
            </a:xfrm>
            <a:prstGeom prst="rect">
              <a:avLst/>
            </a:prstGeom>
            <a:noFill/>
            <a:ln>
              <a:solidFill>
                <a:schemeClr val="accent5">
                  <a:lumMod val="75000"/>
                </a:schemeClr>
              </a:solidFill>
            </a:ln>
          </p:spPr>
        </p:pic>
        <p:pic>
          <p:nvPicPr>
            <p:cNvPr id="13" name="Picture 12"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6820606" y="4225909"/>
              <a:ext cx="584023" cy="628831"/>
            </a:xfrm>
            <a:prstGeom prst="rect">
              <a:avLst/>
            </a:prstGeom>
            <a:noFill/>
            <a:ln>
              <a:solidFill>
                <a:schemeClr val="accent5">
                  <a:lumMod val="75000"/>
                </a:schemeClr>
              </a:solidFill>
            </a:ln>
          </p:spPr>
        </p:pic>
        <p:pic>
          <p:nvPicPr>
            <p:cNvPr id="14" name="Picture 13"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6557161" y="3490685"/>
              <a:ext cx="582437" cy="628831"/>
            </a:xfrm>
            <a:prstGeom prst="rect">
              <a:avLst/>
            </a:prstGeom>
            <a:noFill/>
            <a:ln>
              <a:solidFill>
                <a:schemeClr val="accent5">
                  <a:lumMod val="75000"/>
                </a:schemeClr>
              </a:solidFill>
            </a:ln>
          </p:spPr>
        </p:pic>
        <p:sp>
          <p:nvSpPr>
            <p:cNvPr id="15" name="TextBox 14"/>
            <p:cNvSpPr txBox="1"/>
            <p:nvPr/>
          </p:nvSpPr>
          <p:spPr>
            <a:xfrm>
              <a:off x="7191561" y="3112075"/>
              <a:ext cx="1200607" cy="1323820"/>
            </a:xfrm>
            <a:prstGeom prst="rect">
              <a:avLst/>
            </a:prstGeom>
            <a:noFill/>
          </p:spPr>
          <p:txBody>
            <a:bodyPr wrap="none">
              <a:spAutoFit/>
            </a:bodyPr>
            <a:lstStyle/>
            <a:p>
              <a:pPr algn="ctr" eaLnBrk="0" hangingPunct="0">
                <a:defRPr/>
              </a:pPr>
              <a:r>
                <a:rPr lang="en-US" sz="1600" dirty="0">
                  <a:effectLst>
                    <a:outerShdw blurRad="38100" dist="38100" dir="2700000" algn="tl">
                      <a:srgbClr val="000000">
                        <a:alpha val="43137"/>
                      </a:srgbClr>
                    </a:outerShdw>
                  </a:effectLst>
                  <a:ea typeface="ヒラギノ角ゴ Pro W3" pitchFamily="1" charset="-128"/>
                </a:rPr>
                <a:t>Process</a:t>
              </a:r>
            </a:p>
            <a:p>
              <a:pPr algn="ctr" eaLnBrk="0" hangingPunct="0">
                <a:defRPr/>
              </a:pPr>
              <a:r>
                <a:rPr lang="en-US" sz="1600" dirty="0">
                  <a:effectLst>
                    <a:outerShdw blurRad="38100" dist="38100" dir="2700000" algn="tl">
                      <a:srgbClr val="000000">
                        <a:alpha val="43137"/>
                      </a:srgbClr>
                    </a:outerShdw>
                  </a:effectLst>
                  <a:ea typeface="ヒラギノ角ゴ Pro W3" pitchFamily="1" charset="-128"/>
                </a:rPr>
                <a:t>Manager </a:t>
              </a:r>
            </a:p>
            <a:p>
              <a:pPr algn="ctr" eaLnBrk="0" hangingPunct="0">
                <a:defRPr/>
              </a:pPr>
              <a:r>
                <a:rPr lang="en-US" sz="1600" dirty="0">
                  <a:effectLst>
                    <a:outerShdw blurRad="38100" dist="38100" dir="2700000" algn="tl">
                      <a:srgbClr val="000000">
                        <a:alpha val="43137"/>
                      </a:srgbClr>
                    </a:outerShdw>
                  </a:effectLst>
                  <a:ea typeface="ヒラギノ角ゴ Pro W3" pitchFamily="1" charset="-128"/>
                </a:rPr>
                <a:t>Technical </a:t>
              </a:r>
            </a:p>
            <a:p>
              <a:pPr algn="ctr" eaLnBrk="0" hangingPunct="0">
                <a:defRPr/>
              </a:pPr>
              <a:r>
                <a:rPr lang="en-US" sz="1600" dirty="0">
                  <a:effectLst>
                    <a:outerShdw blurRad="38100" dist="38100" dir="2700000" algn="tl">
                      <a:srgbClr val="000000">
                        <a:alpha val="43137"/>
                      </a:srgbClr>
                    </a:outerShdw>
                  </a:effectLst>
                  <a:ea typeface="ヒラギノ角ゴ Pro W3" pitchFamily="1" charset="-128"/>
                </a:rPr>
                <a:t>Review</a:t>
              </a:r>
              <a:endParaRPr lang="en-US" sz="1600" dirty="0">
                <a:effectLst>
                  <a:outerShdw blurRad="38100" dist="38100" dir="2700000" algn="tl">
                    <a:srgbClr val="000000">
                      <a:alpha val="43137"/>
                    </a:srgbClr>
                  </a:outerShdw>
                </a:effectLst>
                <a:ea typeface="ヒラギノ角ゴ Pro W3" pitchFamily="1" charset="-128"/>
              </a:endParaRPr>
            </a:p>
            <a:p>
              <a:pPr algn="ctr" eaLnBrk="0" hangingPunct="0">
                <a:defRPr/>
              </a:pPr>
              <a:r>
                <a:rPr lang="en-US" sz="1600" dirty="0">
                  <a:effectLst>
                    <a:outerShdw blurRad="38100" dist="38100" dir="2700000" algn="tl">
                      <a:srgbClr val="000000">
                        <a:alpha val="43137"/>
                      </a:srgbClr>
                    </a:outerShdw>
                  </a:effectLst>
                  <a:ea typeface="ヒラギノ角ゴ Pro W3" pitchFamily="1" charset="-128"/>
                </a:rPr>
                <a:t>Council</a:t>
              </a:r>
            </a:p>
          </p:txBody>
        </p:sp>
      </p:grpSp>
    </p:spTree>
    <p:extLst>
      <p:ext uri="{BB962C8B-B14F-4D97-AF65-F5344CB8AC3E}">
        <p14:creationId xmlns:p14="http://schemas.microsoft.com/office/powerpoint/2010/main" val="965677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8085" y="1956193"/>
            <a:ext cx="3810311" cy="4380378"/>
          </a:xfrm>
          <a:prstGeom prst="rect">
            <a:avLst/>
          </a:prstGeom>
          <a:solidFill>
            <a:schemeClr val="tx2">
              <a:lumMod val="60000"/>
              <a:lumOff val="40000"/>
            </a:schemeClr>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dirty="0"/>
          </a:p>
        </p:txBody>
      </p:sp>
      <p:grpSp>
        <p:nvGrpSpPr>
          <p:cNvPr id="3" name="Group 18"/>
          <p:cNvGrpSpPr>
            <a:grpSpLocks/>
          </p:cNvGrpSpPr>
          <p:nvPr/>
        </p:nvGrpSpPr>
        <p:grpSpPr bwMode="auto">
          <a:xfrm>
            <a:off x="725650" y="5023954"/>
            <a:ext cx="763236" cy="898412"/>
            <a:chOff x="349656" y="5168820"/>
            <a:chExt cx="1017899" cy="1198774"/>
          </a:xfrm>
        </p:grpSpPr>
        <p:grpSp>
          <p:nvGrpSpPr>
            <p:cNvPr id="4" name="Group 3"/>
            <p:cNvGrpSpPr>
              <a:grpSpLocks/>
            </p:cNvGrpSpPr>
            <p:nvPr/>
          </p:nvGrpSpPr>
          <p:grpSpPr bwMode="auto">
            <a:xfrm>
              <a:off x="349656" y="5168820"/>
              <a:ext cx="877315" cy="1176601"/>
              <a:chOff x="7868800" y="1649597"/>
              <a:chExt cx="1180272" cy="1584909"/>
            </a:xfrm>
          </p:grpSpPr>
          <p:pic>
            <p:nvPicPr>
              <p:cNvPr id="6" name="Picture 6" descr="http://t2.gstatic.com/images?q=tbn:6BK6iMa1J2yyQM:http://www.adcet.edu.au/Admin/UploadedFiles/Images/Photos/person%2520plugging%2520in.jpg"/>
              <p:cNvPicPr>
                <a:picLocks noChangeAspect="1" noChangeArrowheads="1"/>
              </p:cNvPicPr>
              <p:nvPr/>
            </p:nvPicPr>
            <p:blipFill>
              <a:blip r:embed="rId2" cstate="print"/>
              <a:srcRect l="11948" r="13997"/>
              <a:stretch>
                <a:fillRect/>
              </a:stretch>
            </p:blipFill>
            <p:spPr bwMode="auto">
              <a:xfrm>
                <a:off x="7874757" y="1649597"/>
                <a:ext cx="1174315" cy="1584909"/>
              </a:xfrm>
              <a:prstGeom prst="rect">
                <a:avLst/>
              </a:prstGeom>
              <a:noFill/>
              <a:ln>
                <a:solidFill>
                  <a:schemeClr val="accent5">
                    <a:lumMod val="75000"/>
                  </a:schemeClr>
                </a:solidFill>
              </a:ln>
            </p:spPr>
          </p:pic>
          <p:sp>
            <p:nvSpPr>
              <p:cNvPr id="7" name="TextBox 6"/>
              <p:cNvSpPr txBox="1"/>
              <p:nvPr/>
            </p:nvSpPr>
            <p:spPr>
              <a:xfrm rot="16200000">
                <a:off x="7722107" y="2309153"/>
                <a:ext cx="666129" cy="372744"/>
              </a:xfrm>
              <a:prstGeom prst="rect">
                <a:avLst/>
              </a:prstGeom>
              <a:noFill/>
            </p:spPr>
            <p:txBody>
              <a:bodyPr wrap="none">
                <a:spAutoFit/>
              </a:bodyPr>
              <a:lstStyle/>
              <a:p>
                <a:pPr eaLnBrk="0" hangingPunct="0">
                  <a:defRPr/>
                </a:pPr>
                <a:r>
                  <a:rPr lang="en-US" sz="750" b="1" dirty="0">
                    <a:ea typeface="ヒラギノ角ゴ Pro W3" pitchFamily="1" charset="-128"/>
                  </a:rPr>
                  <a:t>SME</a:t>
                </a:r>
                <a:endParaRPr lang="en-US" sz="1050" b="1" dirty="0">
                  <a:ea typeface="ヒラギノ角ゴ Pro W3" pitchFamily="1" charset="-128"/>
                </a:endParaRPr>
              </a:p>
            </p:txBody>
          </p:sp>
        </p:grpSp>
        <p:sp>
          <p:nvSpPr>
            <p:cNvPr id="5" name="TextBox 17"/>
            <p:cNvSpPr txBox="1">
              <a:spLocks noChangeArrowheads="1"/>
            </p:cNvSpPr>
            <p:nvPr/>
          </p:nvSpPr>
          <p:spPr bwMode="auto">
            <a:xfrm>
              <a:off x="635978" y="5997987"/>
              <a:ext cx="731577" cy="369607"/>
            </a:xfrm>
            <a:prstGeom prst="rect">
              <a:avLst/>
            </a:prstGeom>
            <a:noFill/>
            <a:ln w="9525">
              <a:noFill/>
              <a:miter lim="800000"/>
              <a:headEnd/>
              <a:tailEnd/>
            </a:ln>
          </p:spPr>
          <p:txBody>
            <a:bodyPr wrap="none">
              <a:spAutoFit/>
            </a:bodyPr>
            <a:lstStyle/>
            <a:p>
              <a:r>
                <a:rPr lang="en-US" sz="1200" dirty="0">
                  <a:solidFill>
                    <a:srgbClr val="7030A0"/>
                  </a:solidFill>
                </a:rPr>
                <a:t>John</a:t>
              </a:r>
              <a:endParaRPr lang="en-US" sz="1350" dirty="0">
                <a:solidFill>
                  <a:srgbClr val="7030A0"/>
                </a:solidFill>
              </a:endParaRPr>
            </a:p>
          </p:txBody>
        </p:sp>
      </p:grpSp>
      <p:grpSp>
        <p:nvGrpSpPr>
          <p:cNvPr id="8" name="Group 22"/>
          <p:cNvGrpSpPr>
            <a:grpSpLocks/>
          </p:cNvGrpSpPr>
          <p:nvPr/>
        </p:nvGrpSpPr>
        <p:grpSpPr bwMode="auto">
          <a:xfrm>
            <a:off x="2590651" y="4937031"/>
            <a:ext cx="921085" cy="1071128"/>
            <a:chOff x="3526999" y="4103033"/>
            <a:chExt cx="1229620" cy="1430458"/>
          </a:xfrm>
        </p:grpSpPr>
        <p:grpSp>
          <p:nvGrpSpPr>
            <p:cNvPr id="9" name="Group 3"/>
            <p:cNvGrpSpPr>
              <a:grpSpLocks/>
            </p:cNvGrpSpPr>
            <p:nvPr/>
          </p:nvGrpSpPr>
          <p:grpSpPr bwMode="auto">
            <a:xfrm>
              <a:off x="3526999" y="4103033"/>
              <a:ext cx="1229620" cy="1430458"/>
              <a:chOff x="6888650" y="1483445"/>
              <a:chExt cx="1654848" cy="1926555"/>
            </a:xfrm>
          </p:grpSpPr>
          <p:pic>
            <p:nvPicPr>
              <p:cNvPr id="11" name="Picture 2"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6974207" y="1582007"/>
                <a:ext cx="1569291" cy="1693034"/>
              </a:xfrm>
              <a:prstGeom prst="rect">
                <a:avLst/>
              </a:prstGeom>
              <a:noFill/>
              <a:ln>
                <a:solidFill>
                  <a:schemeClr val="accent5">
                    <a:lumMod val="75000"/>
                  </a:schemeClr>
                </a:solidFill>
              </a:ln>
            </p:spPr>
          </p:pic>
          <p:sp>
            <p:nvSpPr>
              <p:cNvPr id="12" name="TextBox 11"/>
              <p:cNvSpPr txBox="1"/>
              <p:nvPr/>
            </p:nvSpPr>
            <p:spPr>
              <a:xfrm rot="16200000">
                <a:off x="6118909" y="2253186"/>
                <a:ext cx="1926555" cy="387073"/>
              </a:xfrm>
              <a:prstGeom prst="rect">
                <a:avLst/>
              </a:prstGeom>
              <a:noFill/>
            </p:spPr>
            <p:txBody>
              <a:bodyPr wrap="none">
                <a:spAutoFit/>
              </a:bodyPr>
              <a:lstStyle/>
              <a:p>
                <a:pPr eaLnBrk="0" hangingPunct="0">
                  <a:defRPr/>
                </a:pPr>
                <a:r>
                  <a:rPr lang="en-US" sz="800" b="1" dirty="0">
                    <a:ea typeface="ヒラギノ角ゴ Pro W3" pitchFamily="1" charset="-128"/>
                    <a:cs typeface="Times New Roman" pitchFamily="18" charset="0"/>
                  </a:rPr>
                  <a:t>Incident Manager</a:t>
                </a:r>
                <a:endParaRPr lang="en-US" sz="800" b="1" dirty="0">
                  <a:ea typeface="ヒラギノ角ゴ Pro W3" pitchFamily="1" charset="-128"/>
                  <a:cs typeface="Times New Roman" pitchFamily="18" charset="0"/>
                </a:endParaRPr>
              </a:p>
            </p:txBody>
          </p:sp>
        </p:grpSp>
        <p:sp>
          <p:nvSpPr>
            <p:cNvPr id="10" name="TextBox 24"/>
            <p:cNvSpPr txBox="1">
              <a:spLocks noChangeArrowheads="1"/>
            </p:cNvSpPr>
            <p:nvPr/>
          </p:nvSpPr>
          <p:spPr bwMode="auto">
            <a:xfrm>
              <a:off x="3712191" y="5104264"/>
              <a:ext cx="691635" cy="369924"/>
            </a:xfrm>
            <a:prstGeom prst="rect">
              <a:avLst/>
            </a:prstGeom>
            <a:noFill/>
            <a:ln w="9525">
              <a:noFill/>
              <a:miter lim="800000"/>
              <a:headEnd/>
              <a:tailEnd/>
            </a:ln>
          </p:spPr>
          <p:txBody>
            <a:bodyPr wrap="none">
              <a:spAutoFit/>
            </a:bodyPr>
            <a:lstStyle/>
            <a:p>
              <a:r>
                <a:rPr lang="en-US" sz="1200" dirty="0">
                  <a:solidFill>
                    <a:srgbClr val="7030A0"/>
                  </a:solidFill>
                </a:rPr>
                <a:t>Aditi</a:t>
              </a:r>
              <a:endParaRPr lang="en-US" sz="1350" dirty="0">
                <a:solidFill>
                  <a:srgbClr val="7030A0"/>
                </a:solidFill>
              </a:endParaRPr>
            </a:p>
          </p:txBody>
        </p:sp>
      </p:grpSp>
      <p:sp>
        <p:nvSpPr>
          <p:cNvPr id="13" name="Rounded Rectangular Callout 12"/>
          <p:cNvSpPr/>
          <p:nvPr/>
        </p:nvSpPr>
        <p:spPr bwMode="auto">
          <a:xfrm>
            <a:off x="2190780" y="2490872"/>
            <a:ext cx="2372280" cy="1850640"/>
          </a:xfrm>
          <a:prstGeom prst="wedgeRoundRectCallout">
            <a:avLst>
              <a:gd name="adj1" fmla="val -22604"/>
              <a:gd name="adj2" fmla="val 93564"/>
              <a:gd name="adj3" fmla="val 16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2. John, that is a great idea but I </a:t>
            </a:r>
            <a:r>
              <a:rPr lang="en-US" sz="1200" b="1" dirty="0">
                <a:ea typeface="ヒラギノ角ゴ Pro W3" pitchFamily="1" charset="-128"/>
              </a:rPr>
              <a:t>will </a:t>
            </a:r>
            <a:r>
              <a:rPr lang="en-US" sz="1200" b="1" dirty="0">
                <a:solidFill>
                  <a:srgbClr val="FF0000"/>
                </a:solidFill>
                <a:ea typeface="ヒラギノ角ゴ Pro W3" pitchFamily="1" charset="-128"/>
              </a:rPr>
              <a:t>check </a:t>
            </a:r>
            <a:r>
              <a:rPr lang="en-US" sz="1200" b="1" dirty="0">
                <a:solidFill>
                  <a:srgbClr val="FF0000"/>
                </a:solidFill>
                <a:ea typeface="ヒラギノ角ゴ Pro W3" pitchFamily="1" charset="-128"/>
              </a:rPr>
              <a:t>with the other processes</a:t>
            </a:r>
            <a:r>
              <a:rPr lang="en-US" sz="1200" b="1" dirty="0">
                <a:ea typeface="ヒラギノ角ゴ Pro W3" pitchFamily="1" charset="-128"/>
              </a:rPr>
              <a:t> e.g</a:t>
            </a:r>
            <a:r>
              <a:rPr lang="en-US" sz="1200" b="1" dirty="0">
                <a:ea typeface="ヒラギノ角ゴ Pro W3" pitchFamily="1" charset="-128"/>
              </a:rPr>
              <a:t>. Problem and Request Fulfillment if they think it will impact them or if we should work together when updating Email notifications.</a:t>
            </a:r>
            <a:endParaRPr lang="en-US" sz="1200" b="1" dirty="0">
              <a:ea typeface="ヒラギノ角ゴ Pro W3" pitchFamily="1" charset="-128"/>
            </a:endParaRPr>
          </a:p>
        </p:txBody>
      </p:sp>
      <p:sp>
        <p:nvSpPr>
          <p:cNvPr id="14" name="TextBox 13"/>
          <p:cNvSpPr txBox="1">
            <a:spLocks noChangeArrowheads="1"/>
          </p:cNvSpPr>
          <p:nvPr/>
        </p:nvSpPr>
        <p:spPr bwMode="auto">
          <a:xfrm>
            <a:off x="512359" y="2166563"/>
            <a:ext cx="1205779" cy="300082"/>
          </a:xfrm>
          <a:prstGeom prst="rect">
            <a:avLst/>
          </a:prstGeom>
          <a:noFill/>
          <a:ln w="9525">
            <a:noFill/>
            <a:miter lim="800000"/>
            <a:headEnd/>
            <a:tailEnd/>
          </a:ln>
        </p:spPr>
        <p:txBody>
          <a:bodyPr wrap="none">
            <a:spAutoFit/>
          </a:bodyPr>
          <a:lstStyle/>
          <a:p>
            <a:r>
              <a:rPr lang="en-US" sz="1350" b="1" dirty="0"/>
              <a:t>Process SME</a:t>
            </a:r>
            <a:endParaRPr lang="en-US" sz="1350" b="1" dirty="0"/>
          </a:p>
        </p:txBody>
      </p:sp>
      <p:sp>
        <p:nvSpPr>
          <p:cNvPr id="15" name="TextBox 14"/>
          <p:cNvSpPr txBox="1">
            <a:spLocks noChangeArrowheads="1"/>
          </p:cNvSpPr>
          <p:nvPr/>
        </p:nvSpPr>
        <p:spPr bwMode="auto">
          <a:xfrm>
            <a:off x="2441663" y="2133600"/>
            <a:ext cx="1638590" cy="300082"/>
          </a:xfrm>
          <a:prstGeom prst="rect">
            <a:avLst/>
          </a:prstGeom>
          <a:noFill/>
          <a:ln w="9525">
            <a:noFill/>
            <a:miter lim="800000"/>
            <a:headEnd/>
            <a:tailEnd/>
          </a:ln>
        </p:spPr>
        <p:txBody>
          <a:bodyPr wrap="none">
            <a:spAutoFit/>
          </a:bodyPr>
          <a:lstStyle/>
          <a:p>
            <a:r>
              <a:rPr lang="en-US" sz="1350" b="1" dirty="0"/>
              <a:t>Process Manager</a:t>
            </a:r>
          </a:p>
        </p:txBody>
      </p:sp>
      <p:sp>
        <p:nvSpPr>
          <p:cNvPr id="16" name="TextBox 15"/>
          <p:cNvSpPr txBox="1">
            <a:spLocks noChangeArrowheads="1"/>
          </p:cNvSpPr>
          <p:nvPr/>
        </p:nvSpPr>
        <p:spPr bwMode="auto">
          <a:xfrm>
            <a:off x="4568860" y="1915290"/>
            <a:ext cx="2597186" cy="523220"/>
          </a:xfrm>
          <a:prstGeom prst="rect">
            <a:avLst/>
          </a:prstGeom>
          <a:noFill/>
          <a:ln w="9525">
            <a:noFill/>
            <a:miter lim="800000"/>
            <a:headEnd/>
            <a:tailEnd/>
          </a:ln>
        </p:spPr>
        <p:txBody>
          <a:bodyPr wrap="none">
            <a:spAutoFit/>
          </a:bodyPr>
          <a:lstStyle/>
          <a:p>
            <a:r>
              <a:rPr lang="en-US" sz="1400" b="1" dirty="0"/>
              <a:t>Process Manager and </a:t>
            </a:r>
          </a:p>
          <a:p>
            <a:r>
              <a:rPr lang="en-US" sz="1400" b="1" dirty="0"/>
              <a:t>Technology Review Council</a:t>
            </a:r>
          </a:p>
        </p:txBody>
      </p:sp>
      <p:sp>
        <p:nvSpPr>
          <p:cNvPr id="17" name="Rounded Rectangular Callout 16"/>
          <p:cNvSpPr/>
          <p:nvPr/>
        </p:nvSpPr>
        <p:spPr bwMode="auto">
          <a:xfrm>
            <a:off x="114067" y="2482790"/>
            <a:ext cx="2004691" cy="2123599"/>
          </a:xfrm>
          <a:prstGeom prst="wedgeRoundRectCallout">
            <a:avLst>
              <a:gd name="adj1" fmla="val -8048"/>
              <a:gd name="adj2" fmla="val 76134"/>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r>
              <a:rPr lang="en-US" sz="1200" b="1" dirty="0"/>
              <a:t>1. The </a:t>
            </a:r>
            <a:r>
              <a:rPr lang="en-US" sz="1200" b="1" dirty="0"/>
              <a:t>Incident Management </a:t>
            </a:r>
            <a:r>
              <a:rPr lang="en-US" sz="1200" b="1" dirty="0"/>
              <a:t>process would improve if I could </a:t>
            </a:r>
            <a:r>
              <a:rPr lang="en-US" sz="1200" b="1" dirty="0">
                <a:solidFill>
                  <a:srgbClr val="FF0000"/>
                </a:solidFill>
              </a:rPr>
              <a:t>modify </a:t>
            </a:r>
            <a:r>
              <a:rPr lang="en-US" sz="1200" b="1" dirty="0">
                <a:solidFill>
                  <a:srgbClr val="FF0000"/>
                </a:solidFill>
              </a:rPr>
              <a:t>the Notification Email. </a:t>
            </a:r>
            <a:endParaRPr lang="en-US" sz="1200" b="1" dirty="0">
              <a:solidFill>
                <a:srgbClr val="FF0000"/>
              </a:solidFill>
            </a:endParaRPr>
          </a:p>
          <a:p>
            <a:r>
              <a:rPr lang="en-US" sz="1200" b="1" dirty="0"/>
              <a:t>I will ask </a:t>
            </a:r>
            <a:r>
              <a:rPr lang="en-US" sz="1200" b="1" dirty="0"/>
              <a:t>Aditi, </a:t>
            </a:r>
            <a:r>
              <a:rPr lang="en-US" sz="1200" b="1" dirty="0"/>
              <a:t>my Process Manager, if we can do that in the tool.</a:t>
            </a:r>
          </a:p>
        </p:txBody>
      </p:sp>
      <p:sp>
        <p:nvSpPr>
          <p:cNvPr id="18" name="Rectangle 17"/>
          <p:cNvSpPr/>
          <p:nvPr/>
        </p:nvSpPr>
        <p:spPr>
          <a:xfrm>
            <a:off x="8695321" y="1956193"/>
            <a:ext cx="3348239" cy="4380378"/>
          </a:xfrm>
          <a:prstGeom prst="rect">
            <a:avLst/>
          </a:prstGeom>
          <a:solidFill>
            <a:srgbClr val="BDDC80"/>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dirty="0"/>
          </a:p>
        </p:txBody>
      </p:sp>
      <p:sp>
        <p:nvSpPr>
          <p:cNvPr id="19" name="TextBox 63"/>
          <p:cNvSpPr txBox="1">
            <a:spLocks noChangeArrowheads="1"/>
          </p:cNvSpPr>
          <p:nvPr/>
        </p:nvSpPr>
        <p:spPr bwMode="auto">
          <a:xfrm>
            <a:off x="8677041" y="5265568"/>
            <a:ext cx="3240235" cy="1015663"/>
          </a:xfrm>
          <a:prstGeom prst="rect">
            <a:avLst/>
          </a:prstGeom>
          <a:noFill/>
          <a:ln w="9525">
            <a:noFill/>
            <a:miter lim="800000"/>
            <a:headEnd/>
            <a:tailEnd/>
          </a:ln>
        </p:spPr>
        <p:txBody>
          <a:bodyPr wrap="square">
            <a:spAutoFit/>
          </a:bodyPr>
          <a:lstStyle/>
          <a:p>
            <a:r>
              <a:rPr lang="en-US" sz="1200" b="1" u="sng" dirty="0"/>
              <a:t>Escalation</a:t>
            </a:r>
          </a:p>
          <a:p>
            <a:r>
              <a:rPr lang="en-US" sz="1200" b="1" dirty="0"/>
              <a:t>8. If no resolution can be found in the PMTRC or a thresholds is breached it is escalated to the Process Owner and Architecture Council</a:t>
            </a:r>
          </a:p>
        </p:txBody>
      </p:sp>
      <p:sp>
        <p:nvSpPr>
          <p:cNvPr id="20" name="TextBox 19"/>
          <p:cNvSpPr txBox="1"/>
          <p:nvPr/>
        </p:nvSpPr>
        <p:spPr>
          <a:xfrm>
            <a:off x="10828841" y="6071755"/>
            <a:ext cx="1059585" cy="246221"/>
          </a:xfrm>
          <a:prstGeom prst="rect">
            <a:avLst/>
          </a:prstGeom>
          <a:noFill/>
        </p:spPr>
        <p:txBody>
          <a:bodyPr wrap="none" lIns="0" tIns="0" rIns="0" bIns="0" rtlCol="0">
            <a:spAutoFit/>
          </a:bodyPr>
          <a:lstStyle/>
          <a:p>
            <a:r>
              <a:rPr lang="en-US" sz="1600" dirty="0"/>
              <a:t>STRATEGIC</a:t>
            </a:r>
          </a:p>
        </p:txBody>
      </p:sp>
      <p:sp>
        <p:nvSpPr>
          <p:cNvPr id="21" name="TextBox 20"/>
          <p:cNvSpPr txBox="1"/>
          <p:nvPr/>
        </p:nvSpPr>
        <p:spPr>
          <a:xfrm>
            <a:off x="5460978" y="6043628"/>
            <a:ext cx="955390" cy="246221"/>
          </a:xfrm>
          <a:prstGeom prst="rect">
            <a:avLst/>
          </a:prstGeom>
          <a:noFill/>
        </p:spPr>
        <p:txBody>
          <a:bodyPr wrap="none" lIns="0" tIns="0" rIns="0" bIns="0" rtlCol="0">
            <a:spAutoFit/>
          </a:bodyPr>
          <a:lstStyle/>
          <a:p>
            <a:r>
              <a:rPr lang="en-US" sz="1600" dirty="0"/>
              <a:t>TACTICAL</a:t>
            </a:r>
          </a:p>
        </p:txBody>
      </p:sp>
      <p:grpSp>
        <p:nvGrpSpPr>
          <p:cNvPr id="22" name="Group 21"/>
          <p:cNvGrpSpPr/>
          <p:nvPr/>
        </p:nvGrpSpPr>
        <p:grpSpPr>
          <a:xfrm>
            <a:off x="5255727" y="4214066"/>
            <a:ext cx="1475202" cy="1526493"/>
            <a:chOff x="457200" y="2222096"/>
            <a:chExt cx="1475971" cy="1527289"/>
          </a:xfrm>
        </p:grpSpPr>
        <p:sp>
          <p:nvSpPr>
            <p:cNvPr id="23" name="Donut 22"/>
            <p:cNvSpPr/>
            <p:nvPr/>
          </p:nvSpPr>
          <p:spPr>
            <a:xfrm>
              <a:off x="457200" y="2270490"/>
              <a:ext cx="1475971" cy="1475971"/>
            </a:xfrm>
            <a:prstGeom prst="donut">
              <a:avLst/>
            </a:prstGeom>
            <a:solidFill>
              <a:schemeClr val="tx2">
                <a:lumMod val="50000"/>
              </a:schemeClr>
            </a:solidFill>
            <a:ln w="12700" cmpd="sng">
              <a:solidFill>
                <a:schemeClr val="bg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dirty="0">
                <a:solidFill>
                  <a:schemeClr val="tx1"/>
                </a:solidFill>
              </a:endParaRPr>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5193" r="6707"/>
            <a:stretch/>
          </p:blipFill>
          <p:spPr>
            <a:xfrm>
              <a:off x="1440470" y="2355189"/>
              <a:ext cx="352964" cy="395873"/>
            </a:xfrm>
            <a:prstGeom prst="rect">
              <a:avLst/>
            </a:prstGeom>
            <a:ln>
              <a:solidFill>
                <a:schemeClr val="tx1"/>
              </a:solidFill>
            </a:ln>
          </p:spPr>
        </p:pic>
        <p:pic>
          <p:nvPicPr>
            <p:cNvPr id="25" name="Picture 24"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1019899" y="2222096"/>
              <a:ext cx="350573" cy="377247"/>
            </a:xfrm>
            <a:prstGeom prst="rect">
              <a:avLst/>
            </a:prstGeom>
            <a:noFill/>
            <a:ln>
              <a:solidFill>
                <a:schemeClr val="accent5">
                  <a:lumMod val="75000"/>
                </a:schemeClr>
              </a:solidFill>
            </a:ln>
          </p:spPr>
        </p:pic>
        <p:pic>
          <p:nvPicPr>
            <p:cNvPr id="26" name="Picture 25"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1577009" y="2802871"/>
              <a:ext cx="350573" cy="377247"/>
            </a:xfrm>
            <a:prstGeom prst="rect">
              <a:avLst/>
            </a:prstGeom>
            <a:noFill/>
            <a:ln>
              <a:solidFill>
                <a:schemeClr val="accent5">
                  <a:lumMod val="75000"/>
                </a:schemeClr>
              </a:solidFill>
            </a:ln>
          </p:spPr>
        </p:pic>
        <p:pic>
          <p:nvPicPr>
            <p:cNvPr id="27" name="Picture 26"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1019899" y="3372138"/>
              <a:ext cx="350573" cy="377247"/>
            </a:xfrm>
            <a:prstGeom prst="rect">
              <a:avLst/>
            </a:prstGeom>
            <a:noFill/>
            <a:ln>
              <a:solidFill>
                <a:schemeClr val="accent5">
                  <a:lumMod val="75000"/>
                </a:schemeClr>
              </a:solidFill>
            </a:ln>
          </p:spPr>
        </p:pic>
        <p:pic>
          <p:nvPicPr>
            <p:cNvPr id="28" name="Picture 27"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477993" y="2802871"/>
              <a:ext cx="350573" cy="377247"/>
            </a:xfrm>
            <a:prstGeom prst="rect">
              <a:avLst/>
            </a:prstGeom>
            <a:noFill/>
            <a:ln>
              <a:solidFill>
                <a:schemeClr val="accent5">
                  <a:lumMod val="75000"/>
                </a:schemeClr>
              </a:solidFill>
            </a:ln>
          </p:spPr>
        </p:pic>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5193" r="6707"/>
            <a:stretch/>
          </p:blipFill>
          <p:spPr>
            <a:xfrm>
              <a:off x="1440470" y="3260252"/>
              <a:ext cx="352964" cy="395873"/>
            </a:xfrm>
            <a:prstGeom prst="rect">
              <a:avLst/>
            </a:prstGeom>
            <a:ln>
              <a:solidFill>
                <a:schemeClr val="tx1"/>
              </a:solidFill>
            </a:ln>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5193" r="6707"/>
            <a:stretch/>
          </p:blipFill>
          <p:spPr>
            <a:xfrm>
              <a:off x="590976" y="2334655"/>
              <a:ext cx="352964" cy="395873"/>
            </a:xfrm>
            <a:prstGeom prst="rect">
              <a:avLst/>
            </a:prstGeom>
            <a:ln>
              <a:solidFill>
                <a:schemeClr val="tx1"/>
              </a:solidFill>
            </a:ln>
          </p:spPr>
        </p:pic>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5193" r="6707"/>
            <a:stretch/>
          </p:blipFill>
          <p:spPr>
            <a:xfrm>
              <a:off x="590976" y="3239718"/>
              <a:ext cx="352964" cy="395873"/>
            </a:xfrm>
            <a:prstGeom prst="rect">
              <a:avLst/>
            </a:prstGeom>
            <a:ln>
              <a:solidFill>
                <a:schemeClr val="tx1"/>
              </a:solidFill>
            </a:ln>
          </p:spPr>
        </p:pic>
        <p:sp>
          <p:nvSpPr>
            <p:cNvPr id="32" name="TextBox 31"/>
            <p:cNvSpPr txBox="1"/>
            <p:nvPr/>
          </p:nvSpPr>
          <p:spPr bwMode="auto">
            <a:xfrm>
              <a:off x="854449" y="2872319"/>
              <a:ext cx="701198" cy="277143"/>
            </a:xfrm>
            <a:prstGeom prst="rect">
              <a:avLst/>
            </a:prstGeom>
            <a:noFill/>
          </p:spPr>
          <p:txBody>
            <a:bodyPr wrap="none">
              <a:spAutoFit/>
            </a:bodyPr>
            <a:lstStyle/>
            <a:p>
              <a:pPr algn="ctr" eaLnBrk="0" hangingPunct="0">
                <a:defRPr/>
              </a:pPr>
              <a:r>
                <a:rPr lang="en-US" sz="1200" dirty="0">
                  <a:ea typeface="ヒラギノ角ゴ Pro W3" pitchFamily="1" charset="-128"/>
                </a:rPr>
                <a:t>PMTRC</a:t>
              </a:r>
            </a:p>
          </p:txBody>
        </p:sp>
      </p:grpSp>
      <p:grpSp>
        <p:nvGrpSpPr>
          <p:cNvPr id="33" name="Group 32"/>
          <p:cNvGrpSpPr/>
          <p:nvPr/>
        </p:nvGrpSpPr>
        <p:grpSpPr>
          <a:xfrm>
            <a:off x="5126961" y="5171588"/>
            <a:ext cx="675407" cy="674374"/>
            <a:chOff x="3657093" y="1722820"/>
            <a:chExt cx="844569" cy="843280"/>
          </a:xfrm>
        </p:grpSpPr>
        <p:pic>
          <p:nvPicPr>
            <p:cNvPr id="34" name="Picture 33"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3720134" y="1722820"/>
              <a:ext cx="781528" cy="843280"/>
            </a:xfrm>
            <a:prstGeom prst="rect">
              <a:avLst/>
            </a:prstGeom>
            <a:noFill/>
            <a:ln>
              <a:solidFill>
                <a:schemeClr val="accent5">
                  <a:lumMod val="75000"/>
                </a:schemeClr>
              </a:solidFill>
            </a:ln>
          </p:spPr>
        </p:pic>
        <p:sp>
          <p:nvSpPr>
            <p:cNvPr id="35" name="TextBox 34"/>
            <p:cNvSpPr txBox="1"/>
            <p:nvPr/>
          </p:nvSpPr>
          <p:spPr>
            <a:xfrm>
              <a:off x="3808086" y="2353589"/>
              <a:ext cx="382858" cy="211675"/>
            </a:xfrm>
            <a:prstGeom prst="rect">
              <a:avLst/>
            </a:prstGeom>
            <a:noFill/>
          </p:spPr>
          <p:txBody>
            <a:bodyPr wrap="none" lIns="0" tIns="0" rIns="0" bIns="0" rtlCol="0">
              <a:spAutoFit/>
            </a:bodyPr>
            <a:lstStyle/>
            <a:p>
              <a:r>
                <a:rPr lang="en-US" sz="1100" dirty="0">
                  <a:solidFill>
                    <a:srgbClr val="7030A0"/>
                  </a:solidFill>
                </a:rPr>
                <a:t>Aditi</a:t>
              </a:r>
              <a:endParaRPr lang="en-US" sz="1200" dirty="0">
                <a:solidFill>
                  <a:srgbClr val="7030A0"/>
                </a:solidFill>
              </a:endParaRPr>
            </a:p>
          </p:txBody>
        </p:sp>
        <p:sp>
          <p:nvSpPr>
            <p:cNvPr id="36" name="TextBox 35"/>
            <p:cNvSpPr txBox="1"/>
            <p:nvPr/>
          </p:nvSpPr>
          <p:spPr>
            <a:xfrm rot="16200000">
              <a:off x="3578836" y="1825972"/>
              <a:ext cx="445159" cy="288646"/>
            </a:xfrm>
            <a:prstGeom prst="rect">
              <a:avLst/>
            </a:prstGeom>
            <a:noFill/>
          </p:spPr>
          <p:txBody>
            <a:bodyPr wrap="square" lIns="0" tIns="0" rIns="0" bIns="0" rtlCol="0">
              <a:spAutoFit/>
            </a:bodyPr>
            <a:lstStyle/>
            <a:p>
              <a:r>
                <a:rPr lang="en-US" sz="500" dirty="0"/>
                <a:t>Incident Management</a:t>
              </a:r>
              <a:endParaRPr lang="en-US" sz="500" dirty="0"/>
            </a:p>
          </p:txBody>
        </p:sp>
      </p:grpSp>
      <p:grpSp>
        <p:nvGrpSpPr>
          <p:cNvPr id="37" name="Group 36"/>
          <p:cNvGrpSpPr/>
          <p:nvPr/>
        </p:nvGrpSpPr>
        <p:grpSpPr>
          <a:xfrm>
            <a:off x="5067229" y="4416294"/>
            <a:ext cx="640025" cy="708527"/>
            <a:chOff x="3705162" y="797748"/>
            <a:chExt cx="800327" cy="885986"/>
          </a:xfrm>
        </p:grpSpPr>
        <p:pic>
          <p:nvPicPr>
            <p:cNvPr id="38" name="Picture 37"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3723961" y="819151"/>
              <a:ext cx="781528" cy="843280"/>
            </a:xfrm>
            <a:prstGeom prst="rect">
              <a:avLst/>
            </a:prstGeom>
            <a:noFill/>
            <a:ln>
              <a:solidFill>
                <a:schemeClr val="accent5">
                  <a:lumMod val="75000"/>
                </a:schemeClr>
              </a:solidFill>
            </a:ln>
          </p:spPr>
        </p:pic>
        <p:sp>
          <p:nvSpPr>
            <p:cNvPr id="39" name="TextBox 38"/>
            <p:cNvSpPr txBox="1"/>
            <p:nvPr/>
          </p:nvSpPr>
          <p:spPr>
            <a:xfrm>
              <a:off x="3811913" y="1449921"/>
              <a:ext cx="477070" cy="211674"/>
            </a:xfrm>
            <a:prstGeom prst="rect">
              <a:avLst/>
            </a:prstGeom>
            <a:noFill/>
          </p:spPr>
          <p:txBody>
            <a:bodyPr wrap="none" lIns="0" tIns="0" rIns="0" bIns="0" rtlCol="0">
              <a:spAutoFit/>
            </a:bodyPr>
            <a:lstStyle/>
            <a:p>
              <a:r>
                <a:rPr lang="en-US" sz="1100" dirty="0">
                  <a:solidFill>
                    <a:schemeClr val="accent6">
                      <a:lumMod val="75000"/>
                    </a:schemeClr>
                  </a:solidFill>
                </a:rPr>
                <a:t>Rahul</a:t>
              </a:r>
              <a:endParaRPr lang="en-US" sz="1200" dirty="0">
                <a:solidFill>
                  <a:schemeClr val="accent6">
                    <a:lumMod val="75000"/>
                  </a:schemeClr>
                </a:solidFill>
              </a:endParaRPr>
            </a:p>
          </p:txBody>
        </p:sp>
        <p:sp>
          <p:nvSpPr>
            <p:cNvPr id="40" name="TextBox 39"/>
            <p:cNvSpPr txBox="1"/>
            <p:nvPr/>
          </p:nvSpPr>
          <p:spPr>
            <a:xfrm rot="16200000">
              <a:off x="3310277" y="1192633"/>
              <a:ext cx="885986" cy="96216"/>
            </a:xfrm>
            <a:prstGeom prst="rect">
              <a:avLst/>
            </a:prstGeom>
            <a:noFill/>
          </p:spPr>
          <p:txBody>
            <a:bodyPr wrap="none" lIns="0" tIns="0" rIns="0" bIns="0" rtlCol="0">
              <a:spAutoFit/>
            </a:bodyPr>
            <a:lstStyle/>
            <a:p>
              <a:r>
                <a:rPr lang="en-US" sz="500" dirty="0"/>
                <a:t>Problem Management</a:t>
              </a:r>
            </a:p>
          </p:txBody>
        </p:sp>
      </p:grpSp>
      <p:grpSp>
        <p:nvGrpSpPr>
          <p:cNvPr id="41" name="Group 40"/>
          <p:cNvGrpSpPr/>
          <p:nvPr/>
        </p:nvGrpSpPr>
        <p:grpSpPr>
          <a:xfrm>
            <a:off x="5741829" y="4063995"/>
            <a:ext cx="640023" cy="674375"/>
            <a:chOff x="4589500" y="822085"/>
            <a:chExt cx="800323" cy="843280"/>
          </a:xfrm>
        </p:grpSpPr>
        <p:pic>
          <p:nvPicPr>
            <p:cNvPr id="42" name="Picture 41"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4608295" y="822085"/>
              <a:ext cx="781528" cy="843280"/>
            </a:xfrm>
            <a:prstGeom prst="rect">
              <a:avLst/>
            </a:prstGeom>
            <a:noFill/>
            <a:ln>
              <a:solidFill>
                <a:schemeClr val="accent5">
                  <a:lumMod val="75000"/>
                </a:schemeClr>
              </a:solidFill>
            </a:ln>
          </p:spPr>
        </p:pic>
        <p:sp>
          <p:nvSpPr>
            <p:cNvPr id="43" name="TextBox 42"/>
            <p:cNvSpPr txBox="1"/>
            <p:nvPr/>
          </p:nvSpPr>
          <p:spPr>
            <a:xfrm>
              <a:off x="4696249" y="1452855"/>
              <a:ext cx="336754" cy="211674"/>
            </a:xfrm>
            <a:prstGeom prst="rect">
              <a:avLst/>
            </a:prstGeom>
            <a:noFill/>
          </p:spPr>
          <p:txBody>
            <a:bodyPr wrap="none" lIns="0" tIns="0" rIns="0" bIns="0" rtlCol="0">
              <a:spAutoFit/>
            </a:bodyPr>
            <a:lstStyle/>
            <a:p>
              <a:r>
                <a:rPr lang="en-US" sz="1100" dirty="0" err="1">
                  <a:solidFill>
                    <a:schemeClr val="accent6">
                      <a:lumMod val="75000"/>
                    </a:schemeClr>
                  </a:solidFill>
                </a:rPr>
                <a:t>Isha</a:t>
              </a:r>
              <a:endParaRPr lang="en-US" sz="1200" dirty="0">
                <a:solidFill>
                  <a:schemeClr val="accent6">
                    <a:lumMod val="75000"/>
                  </a:schemeClr>
                </a:solidFill>
              </a:endParaRPr>
            </a:p>
          </p:txBody>
        </p:sp>
        <p:sp>
          <p:nvSpPr>
            <p:cNvPr id="44" name="TextBox 43"/>
            <p:cNvSpPr txBox="1"/>
            <p:nvPr/>
          </p:nvSpPr>
          <p:spPr>
            <a:xfrm rot="16200000">
              <a:off x="4278803" y="1195568"/>
              <a:ext cx="717609" cy="96215"/>
            </a:xfrm>
            <a:prstGeom prst="rect">
              <a:avLst/>
            </a:prstGeom>
            <a:noFill/>
          </p:spPr>
          <p:txBody>
            <a:bodyPr wrap="none" lIns="0" tIns="0" rIns="0" bIns="0" rtlCol="0">
              <a:spAutoFit/>
            </a:bodyPr>
            <a:lstStyle/>
            <a:p>
              <a:r>
                <a:rPr lang="en-US" sz="500" dirty="0"/>
                <a:t>Request Fulfillment</a:t>
              </a:r>
              <a:endParaRPr lang="en-US" sz="500" dirty="0"/>
            </a:p>
          </p:txBody>
        </p:sp>
      </p:grpSp>
      <p:grpSp>
        <p:nvGrpSpPr>
          <p:cNvPr id="45" name="Group 44"/>
          <p:cNvGrpSpPr/>
          <p:nvPr/>
        </p:nvGrpSpPr>
        <p:grpSpPr>
          <a:xfrm>
            <a:off x="6444477" y="4450941"/>
            <a:ext cx="640018" cy="708527"/>
            <a:chOff x="3705170" y="797746"/>
            <a:chExt cx="800319" cy="885986"/>
          </a:xfrm>
        </p:grpSpPr>
        <p:pic>
          <p:nvPicPr>
            <p:cNvPr id="46" name="Picture 45"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3723961" y="819151"/>
              <a:ext cx="781528" cy="843280"/>
            </a:xfrm>
            <a:prstGeom prst="rect">
              <a:avLst/>
            </a:prstGeom>
            <a:noFill/>
            <a:ln>
              <a:solidFill>
                <a:schemeClr val="accent5">
                  <a:lumMod val="75000"/>
                </a:schemeClr>
              </a:solidFill>
            </a:ln>
          </p:spPr>
        </p:pic>
        <p:sp>
          <p:nvSpPr>
            <p:cNvPr id="47" name="TextBox 46"/>
            <p:cNvSpPr txBox="1"/>
            <p:nvPr/>
          </p:nvSpPr>
          <p:spPr>
            <a:xfrm>
              <a:off x="3811914" y="1449919"/>
              <a:ext cx="551237" cy="211674"/>
            </a:xfrm>
            <a:prstGeom prst="rect">
              <a:avLst/>
            </a:prstGeom>
            <a:noFill/>
          </p:spPr>
          <p:txBody>
            <a:bodyPr wrap="none" lIns="0" tIns="0" rIns="0" bIns="0" rtlCol="0">
              <a:spAutoFit/>
            </a:bodyPr>
            <a:lstStyle/>
            <a:p>
              <a:r>
                <a:rPr lang="en-US" sz="1100" dirty="0" err="1">
                  <a:solidFill>
                    <a:schemeClr val="accent6">
                      <a:lumMod val="75000"/>
                    </a:schemeClr>
                  </a:solidFill>
                </a:rPr>
                <a:t>Prerna</a:t>
              </a:r>
              <a:endParaRPr lang="en-US" sz="1200" dirty="0">
                <a:solidFill>
                  <a:schemeClr val="accent6">
                    <a:lumMod val="75000"/>
                  </a:schemeClr>
                </a:solidFill>
              </a:endParaRPr>
            </a:p>
          </p:txBody>
        </p:sp>
        <p:sp>
          <p:nvSpPr>
            <p:cNvPr id="48" name="TextBox 47"/>
            <p:cNvSpPr txBox="1"/>
            <p:nvPr/>
          </p:nvSpPr>
          <p:spPr>
            <a:xfrm rot="16200000">
              <a:off x="3310285" y="1192631"/>
              <a:ext cx="885986" cy="96216"/>
            </a:xfrm>
            <a:prstGeom prst="rect">
              <a:avLst/>
            </a:prstGeom>
            <a:noFill/>
          </p:spPr>
          <p:txBody>
            <a:bodyPr wrap="none" lIns="0" tIns="0" rIns="0" bIns="0" rtlCol="0">
              <a:spAutoFit/>
            </a:bodyPr>
            <a:lstStyle/>
            <a:p>
              <a:r>
                <a:rPr lang="en-US" sz="500" dirty="0"/>
                <a:t>Change Management</a:t>
              </a:r>
              <a:endParaRPr lang="en-US" sz="500" dirty="0"/>
            </a:p>
          </p:txBody>
        </p:sp>
      </p:grpSp>
      <p:grpSp>
        <p:nvGrpSpPr>
          <p:cNvPr id="49" name="Group 48"/>
          <p:cNvGrpSpPr/>
          <p:nvPr/>
        </p:nvGrpSpPr>
        <p:grpSpPr>
          <a:xfrm>
            <a:off x="6001029" y="5217095"/>
            <a:ext cx="599611" cy="702434"/>
            <a:chOff x="1249552" y="1261258"/>
            <a:chExt cx="599923" cy="702801"/>
          </a:xfrm>
        </p:grpSpPr>
        <p:pic>
          <p:nvPicPr>
            <p:cNvPr id="50" name="Picture 49"/>
            <p:cNvPicPr>
              <a:picLocks noChangeAspect="1"/>
            </p:cNvPicPr>
            <p:nvPr/>
          </p:nvPicPr>
          <p:blipFill rotWithShape="1">
            <a:blip r:embed="rId5" cstate="print">
              <a:extLst>
                <a:ext uri="{28A0092B-C50C-407E-A947-70E740481C1C}">
                  <a14:useLocalDpi xmlns:a14="http://schemas.microsoft.com/office/drawing/2010/main" val="0"/>
                </a:ext>
              </a:extLst>
            </a:blip>
            <a:srcRect l="5193" r="6707"/>
            <a:stretch/>
          </p:blipFill>
          <p:spPr>
            <a:xfrm>
              <a:off x="1249552" y="1261258"/>
              <a:ext cx="599923" cy="672854"/>
            </a:xfrm>
            <a:prstGeom prst="rect">
              <a:avLst/>
            </a:prstGeom>
            <a:ln>
              <a:solidFill>
                <a:schemeClr val="tx1"/>
              </a:solidFill>
            </a:ln>
          </p:spPr>
        </p:pic>
        <p:sp>
          <p:nvSpPr>
            <p:cNvPr id="51" name="TextBox 50"/>
            <p:cNvSpPr txBox="1"/>
            <p:nvPr/>
          </p:nvSpPr>
          <p:spPr>
            <a:xfrm>
              <a:off x="1273340" y="1771691"/>
              <a:ext cx="404167" cy="169365"/>
            </a:xfrm>
            <a:prstGeom prst="rect">
              <a:avLst/>
            </a:prstGeom>
            <a:noFill/>
          </p:spPr>
          <p:txBody>
            <a:bodyPr wrap="none" lIns="0" tIns="0" rIns="0" bIns="0" rtlCol="0">
              <a:spAutoFit/>
            </a:bodyPr>
            <a:lstStyle/>
            <a:p>
              <a:r>
                <a:rPr lang="en-US" sz="1100" dirty="0">
                  <a:solidFill>
                    <a:schemeClr val="accent6">
                      <a:lumMod val="75000"/>
                    </a:schemeClr>
                  </a:solidFill>
                </a:rPr>
                <a:t>David</a:t>
              </a:r>
              <a:endParaRPr lang="en-US" sz="1200" dirty="0">
                <a:solidFill>
                  <a:schemeClr val="accent6">
                    <a:lumMod val="75000"/>
                  </a:schemeClr>
                </a:solidFill>
              </a:endParaRPr>
            </a:p>
          </p:txBody>
        </p:sp>
        <p:sp>
          <p:nvSpPr>
            <p:cNvPr id="52" name="TextBox 51"/>
            <p:cNvSpPr txBox="1"/>
            <p:nvPr/>
          </p:nvSpPr>
          <p:spPr>
            <a:xfrm rot="16200000">
              <a:off x="1583436" y="1706643"/>
              <a:ext cx="360864" cy="153968"/>
            </a:xfrm>
            <a:prstGeom prst="rect">
              <a:avLst/>
            </a:prstGeom>
            <a:noFill/>
          </p:spPr>
          <p:txBody>
            <a:bodyPr wrap="none" lIns="0" tIns="0" rIns="0" bIns="0" rtlCol="0">
              <a:spAutoFit/>
            </a:bodyPr>
            <a:lstStyle/>
            <a:p>
              <a:r>
                <a:rPr lang="en-US" sz="500" dirty="0"/>
                <a:t>Platform / </a:t>
              </a:r>
            </a:p>
            <a:p>
              <a:r>
                <a:rPr lang="en-US" sz="500" dirty="0"/>
                <a:t>Technology</a:t>
              </a:r>
            </a:p>
          </p:txBody>
        </p:sp>
      </p:grpSp>
      <p:sp>
        <p:nvSpPr>
          <p:cNvPr id="53" name="Rounded Rectangular Callout 52"/>
          <p:cNvSpPr/>
          <p:nvPr/>
        </p:nvSpPr>
        <p:spPr bwMode="auto">
          <a:xfrm>
            <a:off x="4685447" y="2482790"/>
            <a:ext cx="1200980" cy="1234168"/>
          </a:xfrm>
          <a:prstGeom prst="wedgeRoundRectCallout">
            <a:avLst>
              <a:gd name="adj1" fmla="val -4854"/>
              <a:gd name="adj2" fmla="val 126656"/>
              <a:gd name="adj3" fmla="val 16667"/>
            </a:avLst>
          </a:prstGeom>
          <a:solidFill>
            <a:srgbClr val="FAEDB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4. </a:t>
            </a:r>
            <a:r>
              <a:rPr lang="en-US" sz="1200" b="1" dirty="0">
                <a:ea typeface="ヒラギノ角ゴ Pro W3" pitchFamily="1" charset="-128"/>
              </a:rPr>
              <a:t>Aditi, </a:t>
            </a:r>
            <a:r>
              <a:rPr lang="en-US" sz="1200" b="1" dirty="0">
                <a:ea typeface="ヒラギノ角ゴ Pro W3" pitchFamily="1" charset="-128"/>
              </a:rPr>
              <a:t>great idea! I think it will improve my process as well.</a:t>
            </a:r>
          </a:p>
        </p:txBody>
      </p:sp>
      <p:sp>
        <p:nvSpPr>
          <p:cNvPr id="54" name="Rounded Rectangular Callout 53"/>
          <p:cNvSpPr/>
          <p:nvPr/>
        </p:nvSpPr>
        <p:spPr bwMode="auto">
          <a:xfrm>
            <a:off x="6059177" y="2471713"/>
            <a:ext cx="1939247" cy="1180610"/>
          </a:xfrm>
          <a:prstGeom prst="wedgeRoundRectCallout">
            <a:avLst>
              <a:gd name="adj1" fmla="val -40241"/>
              <a:gd name="adj2" fmla="val 87525"/>
              <a:gd name="adj3" fmla="val 16667"/>
            </a:avLst>
          </a:prstGeom>
          <a:solidFill>
            <a:srgbClr val="E5EAF3"/>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5. </a:t>
            </a:r>
            <a:r>
              <a:rPr lang="en-US" sz="1200" b="1" dirty="0">
                <a:ea typeface="ヒラギノ角ゴ Pro W3" pitchFamily="1" charset="-128"/>
              </a:rPr>
              <a:t>Aditi, </a:t>
            </a:r>
            <a:r>
              <a:rPr lang="en-US" sz="1200" b="1" dirty="0">
                <a:ea typeface="ヒラギノ角ゴ Pro W3" pitchFamily="1" charset="-128"/>
              </a:rPr>
              <a:t>I think this will work if we do the following changes to the </a:t>
            </a:r>
            <a:r>
              <a:rPr lang="en-US" sz="1200" b="1" dirty="0">
                <a:ea typeface="ヒラギノ角ゴ Pro W3" pitchFamily="1" charset="-128"/>
              </a:rPr>
              <a:t>Email notifications you </a:t>
            </a:r>
            <a:r>
              <a:rPr lang="en-US" sz="1200" b="1" dirty="0">
                <a:ea typeface="ヒラギノ角ゴ Pro W3" pitchFamily="1" charset="-128"/>
              </a:rPr>
              <a:t>are proposing…</a:t>
            </a:r>
          </a:p>
        </p:txBody>
      </p:sp>
      <p:sp>
        <p:nvSpPr>
          <p:cNvPr id="55" name="Rounded Rectangular Callout 54"/>
          <p:cNvSpPr/>
          <p:nvPr/>
        </p:nvSpPr>
        <p:spPr bwMode="auto">
          <a:xfrm>
            <a:off x="6815481" y="3716957"/>
            <a:ext cx="1513017" cy="1030534"/>
          </a:xfrm>
          <a:prstGeom prst="wedgeRoundRectCallout">
            <a:avLst>
              <a:gd name="adj1" fmla="val -51813"/>
              <a:gd name="adj2" fmla="val 77208"/>
              <a:gd name="adj3" fmla="val 1666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6. </a:t>
            </a:r>
            <a:r>
              <a:rPr lang="en-US" sz="1200" b="1" dirty="0">
                <a:ea typeface="ヒラギノ角ゴ Pro W3" pitchFamily="1" charset="-128"/>
              </a:rPr>
              <a:t>Change Management</a:t>
            </a:r>
            <a:r>
              <a:rPr lang="en-US" sz="1200" b="1" dirty="0">
                <a:ea typeface="ヒラギノ角ゴ Pro W3" pitchFamily="1" charset="-128"/>
              </a:rPr>
              <a:t>.</a:t>
            </a:r>
          </a:p>
          <a:p>
            <a:pPr eaLnBrk="0" hangingPunct="0">
              <a:defRPr/>
            </a:pPr>
            <a:r>
              <a:rPr lang="en-US" sz="1200" b="1" dirty="0">
                <a:ea typeface="ヒラギノ角ゴ Pro W3" pitchFamily="1" charset="-128"/>
              </a:rPr>
              <a:t>Wait I </a:t>
            </a:r>
            <a:r>
              <a:rPr lang="en-US" sz="1200" b="1" dirty="0">
                <a:ea typeface="ヒラギノ角ゴ Pro W3" pitchFamily="1" charset="-128"/>
              </a:rPr>
              <a:t>will also update my Email notifications…</a:t>
            </a:r>
            <a:endParaRPr lang="en-US" sz="1200" b="1" dirty="0">
              <a:ea typeface="ヒラギノ角ゴ Pro W3" pitchFamily="1" charset="-128"/>
            </a:endParaRPr>
          </a:p>
        </p:txBody>
      </p:sp>
      <p:sp>
        <p:nvSpPr>
          <p:cNvPr id="56" name="Rounded Rectangular Callout 55"/>
          <p:cNvSpPr/>
          <p:nvPr/>
        </p:nvSpPr>
        <p:spPr bwMode="auto">
          <a:xfrm>
            <a:off x="6776480" y="5348055"/>
            <a:ext cx="1915560" cy="916988"/>
          </a:xfrm>
          <a:prstGeom prst="wedgeRoundRectCallout">
            <a:avLst>
              <a:gd name="adj1" fmla="val -70681"/>
              <a:gd name="adj2" fmla="val -34457"/>
              <a:gd name="adj3" fmla="val 16667"/>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7. ITSM Tool</a:t>
            </a:r>
          </a:p>
          <a:p>
            <a:pPr eaLnBrk="0" hangingPunct="0">
              <a:defRPr/>
            </a:pPr>
            <a:r>
              <a:rPr lang="en-US" sz="1200" b="1" dirty="0">
                <a:ea typeface="ヒラギノ角ゴ Pro W3" pitchFamily="1" charset="-128"/>
              </a:rPr>
              <a:t>That should be a simple configuration change. No problem!</a:t>
            </a:r>
          </a:p>
        </p:txBody>
      </p:sp>
      <p:grpSp>
        <p:nvGrpSpPr>
          <p:cNvPr id="57" name="Group 56"/>
          <p:cNvGrpSpPr/>
          <p:nvPr/>
        </p:nvGrpSpPr>
        <p:grpSpPr>
          <a:xfrm>
            <a:off x="9572141" y="3804858"/>
            <a:ext cx="1475202" cy="1508085"/>
            <a:chOff x="2894973" y="2327388"/>
            <a:chExt cx="1475971" cy="1508870"/>
          </a:xfrm>
          <a:solidFill>
            <a:schemeClr val="accent6">
              <a:lumMod val="75000"/>
            </a:schemeClr>
          </a:solidFill>
        </p:grpSpPr>
        <p:grpSp>
          <p:nvGrpSpPr>
            <p:cNvPr id="58" name="Group 57"/>
            <p:cNvGrpSpPr/>
            <p:nvPr/>
          </p:nvGrpSpPr>
          <p:grpSpPr>
            <a:xfrm>
              <a:off x="2894973" y="2327388"/>
              <a:ext cx="1475971" cy="1508870"/>
              <a:chOff x="2894973" y="2327388"/>
              <a:chExt cx="1475971" cy="1508870"/>
            </a:xfrm>
            <a:grpFill/>
          </p:grpSpPr>
          <p:sp>
            <p:nvSpPr>
              <p:cNvPr id="60" name="Donut 59"/>
              <p:cNvSpPr/>
              <p:nvPr/>
            </p:nvSpPr>
            <p:spPr>
              <a:xfrm>
                <a:off x="2894973" y="2329557"/>
                <a:ext cx="1475971" cy="1475971"/>
              </a:xfrm>
              <a:prstGeom prst="donut">
                <a:avLst/>
              </a:prstGeom>
              <a:solidFill>
                <a:schemeClr val="accent3">
                  <a:lumMod val="75000"/>
                </a:schemeClr>
              </a:solidFill>
              <a:ln w="12700" cmpd="sng">
                <a:solidFill>
                  <a:schemeClr val="bg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dirty="0">
                  <a:solidFill>
                    <a:schemeClr val="tx1"/>
                  </a:solidFill>
                </a:endParaRPr>
              </a:p>
            </p:txBody>
          </p:sp>
          <p:pic>
            <p:nvPicPr>
              <p:cNvPr id="61" name="Picture 2" descr="http://t0.gstatic.com/images?q=tbn:zM9Q9pB8sKu97M:http://website.iiita.ac.in/summerschool/Images/Resource%2520person.jpg"/>
              <p:cNvPicPr>
                <a:picLocks noChangeAspect="1" noChangeArrowheads="1"/>
              </p:cNvPicPr>
              <p:nvPr/>
            </p:nvPicPr>
            <p:blipFill>
              <a:blip r:embed="rId6" cstate="print"/>
              <a:srcRect/>
              <a:stretch>
                <a:fillRect/>
              </a:stretch>
            </p:blipFill>
            <p:spPr bwMode="auto">
              <a:xfrm>
                <a:off x="3465301" y="2327388"/>
                <a:ext cx="335313" cy="401334"/>
              </a:xfrm>
              <a:prstGeom prst="rect">
                <a:avLst/>
              </a:prstGeom>
              <a:grpFill/>
              <a:ln>
                <a:solidFill>
                  <a:schemeClr val="accent5">
                    <a:lumMod val="75000"/>
                  </a:schemeClr>
                </a:solidFill>
              </a:ln>
            </p:spPr>
          </p:pic>
          <p:pic>
            <p:nvPicPr>
              <p:cNvPr id="62" name="Picture 61"/>
              <p:cNvPicPr>
                <a:picLocks noChangeAspect="1"/>
              </p:cNvPicPr>
              <p:nvPr/>
            </p:nvPicPr>
            <p:blipFill rotWithShape="1">
              <a:blip r:embed="rId7" cstate="print">
                <a:extLst>
                  <a:ext uri="{28A0092B-C50C-407E-A947-70E740481C1C}">
                    <a14:useLocalDpi xmlns:a14="http://schemas.microsoft.com/office/drawing/2010/main" val="0"/>
                  </a:ext>
                </a:extLst>
              </a:blip>
              <a:srcRect l="2479" r="5647" b="7037"/>
              <a:stretch/>
            </p:blipFill>
            <p:spPr>
              <a:xfrm>
                <a:off x="3881543" y="3321661"/>
                <a:ext cx="335313" cy="393089"/>
              </a:xfrm>
              <a:prstGeom prst="rect">
                <a:avLst/>
              </a:prstGeom>
              <a:grpFill/>
              <a:ln>
                <a:solidFill>
                  <a:schemeClr val="tx1"/>
                </a:solidFill>
              </a:ln>
            </p:spPr>
          </p:pic>
          <p:pic>
            <p:nvPicPr>
              <p:cNvPr id="63" name="Picture 62"/>
              <p:cNvPicPr>
                <a:picLocks noChangeAspect="1"/>
              </p:cNvPicPr>
              <p:nvPr/>
            </p:nvPicPr>
            <p:blipFill rotWithShape="1">
              <a:blip r:embed="rId7" cstate="print">
                <a:extLst>
                  <a:ext uri="{28A0092B-C50C-407E-A947-70E740481C1C}">
                    <a14:useLocalDpi xmlns:a14="http://schemas.microsoft.com/office/drawing/2010/main" val="0"/>
                  </a:ext>
                </a:extLst>
              </a:blip>
              <a:srcRect l="2479" r="5647" b="7037"/>
              <a:stretch/>
            </p:blipFill>
            <p:spPr>
              <a:xfrm>
                <a:off x="3881544" y="2407261"/>
                <a:ext cx="335313" cy="393089"/>
              </a:xfrm>
              <a:prstGeom prst="rect">
                <a:avLst/>
              </a:prstGeom>
              <a:grpFill/>
              <a:ln>
                <a:solidFill>
                  <a:schemeClr val="tx1"/>
                </a:solidFill>
              </a:ln>
            </p:spPr>
          </p:pic>
          <p:pic>
            <p:nvPicPr>
              <p:cNvPr id="64" name="Picture 2" descr="http://t0.gstatic.com/images?q=tbn:zM9Q9pB8sKu97M:http://website.iiita.ac.in/summerschool/Images/Resource%2520person.jpg"/>
              <p:cNvPicPr>
                <a:picLocks noChangeAspect="1" noChangeArrowheads="1"/>
              </p:cNvPicPr>
              <p:nvPr/>
            </p:nvPicPr>
            <p:blipFill>
              <a:blip r:embed="rId6" cstate="print"/>
              <a:srcRect/>
              <a:stretch>
                <a:fillRect/>
              </a:stretch>
            </p:blipFill>
            <p:spPr bwMode="auto">
              <a:xfrm>
                <a:off x="4000588" y="2867622"/>
                <a:ext cx="335313" cy="401334"/>
              </a:xfrm>
              <a:prstGeom prst="rect">
                <a:avLst/>
              </a:prstGeom>
              <a:grpFill/>
              <a:ln>
                <a:solidFill>
                  <a:schemeClr val="accent5">
                    <a:lumMod val="75000"/>
                  </a:schemeClr>
                </a:solidFill>
              </a:ln>
            </p:spPr>
          </p:pic>
          <p:pic>
            <p:nvPicPr>
              <p:cNvPr id="65" name="Picture 64"/>
              <p:cNvPicPr>
                <a:picLocks noChangeAspect="1"/>
              </p:cNvPicPr>
              <p:nvPr/>
            </p:nvPicPr>
            <p:blipFill rotWithShape="1">
              <a:blip r:embed="rId7" cstate="print">
                <a:extLst>
                  <a:ext uri="{28A0092B-C50C-407E-A947-70E740481C1C}">
                    <a14:useLocalDpi xmlns:a14="http://schemas.microsoft.com/office/drawing/2010/main" val="0"/>
                  </a:ext>
                </a:extLst>
              </a:blip>
              <a:srcRect l="2479" r="5647" b="7037"/>
              <a:stretch/>
            </p:blipFill>
            <p:spPr>
              <a:xfrm>
                <a:off x="3028122" y="3321660"/>
                <a:ext cx="335313" cy="393089"/>
              </a:xfrm>
              <a:prstGeom prst="rect">
                <a:avLst/>
              </a:prstGeom>
              <a:grpFill/>
              <a:ln>
                <a:solidFill>
                  <a:schemeClr val="tx1"/>
                </a:solidFill>
              </a:ln>
            </p:spPr>
          </p:pic>
          <p:pic>
            <p:nvPicPr>
              <p:cNvPr id="66" name="Picture 65"/>
              <p:cNvPicPr>
                <a:picLocks noChangeAspect="1"/>
              </p:cNvPicPr>
              <p:nvPr/>
            </p:nvPicPr>
            <p:blipFill rotWithShape="1">
              <a:blip r:embed="rId7" cstate="print">
                <a:extLst>
                  <a:ext uri="{28A0092B-C50C-407E-A947-70E740481C1C}">
                    <a14:useLocalDpi xmlns:a14="http://schemas.microsoft.com/office/drawing/2010/main" val="0"/>
                  </a:ext>
                </a:extLst>
              </a:blip>
              <a:srcRect l="2479" r="5647" b="7037"/>
              <a:stretch/>
            </p:blipFill>
            <p:spPr>
              <a:xfrm>
                <a:off x="3028123" y="2407261"/>
                <a:ext cx="335313" cy="393089"/>
              </a:xfrm>
              <a:prstGeom prst="rect">
                <a:avLst/>
              </a:prstGeom>
              <a:grpFill/>
              <a:ln>
                <a:solidFill>
                  <a:schemeClr val="tx1"/>
                </a:solidFill>
              </a:ln>
            </p:spPr>
          </p:pic>
          <p:pic>
            <p:nvPicPr>
              <p:cNvPr id="67" name="Picture 2" descr="http://t0.gstatic.com/images?q=tbn:zM9Q9pB8sKu97M:http://website.iiita.ac.in/summerschool/Images/Resource%2520person.jpg"/>
              <p:cNvPicPr>
                <a:picLocks noChangeAspect="1" noChangeArrowheads="1"/>
              </p:cNvPicPr>
              <p:nvPr/>
            </p:nvPicPr>
            <p:blipFill>
              <a:blip r:embed="rId6" cstate="print"/>
              <a:srcRect/>
              <a:stretch>
                <a:fillRect/>
              </a:stretch>
            </p:blipFill>
            <p:spPr bwMode="auto">
              <a:xfrm>
                <a:off x="2919520" y="2869181"/>
                <a:ext cx="335313" cy="401334"/>
              </a:xfrm>
              <a:prstGeom prst="rect">
                <a:avLst/>
              </a:prstGeom>
              <a:grpFill/>
              <a:ln>
                <a:solidFill>
                  <a:schemeClr val="accent5">
                    <a:lumMod val="75000"/>
                  </a:schemeClr>
                </a:solidFill>
              </a:ln>
            </p:spPr>
          </p:pic>
          <p:pic>
            <p:nvPicPr>
              <p:cNvPr id="68" name="Picture 2" descr="http://t0.gstatic.com/images?q=tbn:zM9Q9pB8sKu97M:http://website.iiita.ac.in/summerschool/Images/Resource%2520person.jpg"/>
              <p:cNvPicPr>
                <a:picLocks noChangeAspect="1" noChangeArrowheads="1"/>
              </p:cNvPicPr>
              <p:nvPr/>
            </p:nvPicPr>
            <p:blipFill>
              <a:blip r:embed="rId6" cstate="print"/>
              <a:srcRect/>
              <a:stretch>
                <a:fillRect/>
              </a:stretch>
            </p:blipFill>
            <p:spPr bwMode="auto">
              <a:xfrm>
                <a:off x="3465301" y="3434924"/>
                <a:ext cx="335313" cy="401334"/>
              </a:xfrm>
              <a:prstGeom prst="rect">
                <a:avLst/>
              </a:prstGeom>
              <a:grpFill/>
              <a:ln>
                <a:solidFill>
                  <a:schemeClr val="accent5">
                    <a:lumMod val="75000"/>
                  </a:schemeClr>
                </a:solidFill>
              </a:ln>
            </p:spPr>
          </p:pic>
        </p:grpSp>
        <p:sp>
          <p:nvSpPr>
            <p:cNvPr id="59" name="TextBox 58"/>
            <p:cNvSpPr txBox="1"/>
            <p:nvPr/>
          </p:nvSpPr>
          <p:spPr bwMode="auto">
            <a:xfrm>
              <a:off x="3314505" y="2930021"/>
              <a:ext cx="648271" cy="277143"/>
            </a:xfrm>
            <a:prstGeom prst="rect">
              <a:avLst/>
            </a:prstGeom>
            <a:noFill/>
          </p:spPr>
          <p:txBody>
            <a:bodyPr wrap="none">
              <a:spAutoFit/>
            </a:bodyPr>
            <a:lstStyle/>
            <a:p>
              <a:pPr algn="ctr" eaLnBrk="0" hangingPunct="0">
                <a:defRPr/>
              </a:pPr>
              <a:r>
                <a:rPr lang="en-US" sz="1200" dirty="0">
                  <a:ea typeface="ヒラギノ角ゴ Pro W3" pitchFamily="1" charset="-128"/>
                </a:rPr>
                <a:t>POAC</a:t>
              </a:r>
            </a:p>
          </p:txBody>
        </p:sp>
      </p:grpSp>
      <p:grpSp>
        <p:nvGrpSpPr>
          <p:cNvPr id="69" name="Group 68"/>
          <p:cNvGrpSpPr/>
          <p:nvPr/>
        </p:nvGrpSpPr>
        <p:grpSpPr>
          <a:xfrm>
            <a:off x="8762130" y="2901731"/>
            <a:ext cx="2874190" cy="1992183"/>
            <a:chOff x="6242300" y="1683279"/>
            <a:chExt cx="2875687" cy="1993222"/>
          </a:xfrm>
        </p:grpSpPr>
        <p:grpSp>
          <p:nvGrpSpPr>
            <p:cNvPr id="70" name="Group 69"/>
            <p:cNvGrpSpPr/>
            <p:nvPr/>
          </p:nvGrpSpPr>
          <p:grpSpPr>
            <a:xfrm>
              <a:off x="7974372" y="2889016"/>
              <a:ext cx="596661" cy="787485"/>
              <a:chOff x="2621189" y="1385473"/>
              <a:chExt cx="596661" cy="787485"/>
            </a:xfrm>
          </p:grpSpPr>
          <p:pic>
            <p:nvPicPr>
              <p:cNvPr id="77" name="Picture 76"/>
              <p:cNvPicPr>
                <a:picLocks noChangeAspect="1"/>
              </p:cNvPicPr>
              <p:nvPr/>
            </p:nvPicPr>
            <p:blipFill rotWithShape="1">
              <a:blip r:embed="rId8" cstate="print">
                <a:extLst>
                  <a:ext uri="{28A0092B-C50C-407E-A947-70E740481C1C}">
                    <a14:useLocalDpi xmlns:a14="http://schemas.microsoft.com/office/drawing/2010/main" val="0"/>
                  </a:ext>
                </a:extLst>
              </a:blip>
              <a:srcRect l="2479" r="5647" b="7037"/>
              <a:stretch/>
            </p:blipFill>
            <p:spPr>
              <a:xfrm>
                <a:off x="2621189" y="1437981"/>
                <a:ext cx="596661" cy="699468"/>
              </a:xfrm>
              <a:prstGeom prst="rect">
                <a:avLst/>
              </a:prstGeom>
              <a:ln>
                <a:solidFill>
                  <a:schemeClr val="tx1"/>
                </a:solidFill>
              </a:ln>
            </p:spPr>
          </p:pic>
          <p:sp>
            <p:nvSpPr>
              <p:cNvPr id="78" name="TextBox 77"/>
              <p:cNvSpPr txBox="1"/>
              <p:nvPr/>
            </p:nvSpPr>
            <p:spPr>
              <a:xfrm rot="16200000">
                <a:off x="2760492" y="1725327"/>
                <a:ext cx="787485" cy="107778"/>
              </a:xfrm>
              <a:prstGeom prst="rect">
                <a:avLst/>
              </a:prstGeom>
              <a:noFill/>
            </p:spPr>
            <p:txBody>
              <a:bodyPr wrap="none" lIns="0" tIns="0" rIns="0" bIns="0" rtlCol="0">
                <a:spAutoFit/>
              </a:bodyPr>
              <a:lstStyle/>
              <a:p>
                <a:r>
                  <a:rPr lang="en-US" sz="700" dirty="0"/>
                  <a:t>Platform Architect</a:t>
                </a:r>
              </a:p>
            </p:txBody>
          </p:sp>
          <p:sp>
            <p:nvSpPr>
              <p:cNvPr id="79" name="TextBox 78"/>
              <p:cNvSpPr txBox="1"/>
              <p:nvPr/>
            </p:nvSpPr>
            <p:spPr>
              <a:xfrm>
                <a:off x="2641898" y="1972230"/>
                <a:ext cx="341618" cy="169365"/>
              </a:xfrm>
              <a:prstGeom prst="rect">
                <a:avLst/>
              </a:prstGeom>
              <a:noFill/>
            </p:spPr>
            <p:txBody>
              <a:bodyPr wrap="none" lIns="0" tIns="0" rIns="0" bIns="0" rtlCol="0">
                <a:spAutoFit/>
              </a:bodyPr>
              <a:lstStyle/>
              <a:p>
                <a:r>
                  <a:rPr lang="en-US" sz="1100" dirty="0">
                    <a:solidFill>
                      <a:schemeClr val="accent6">
                        <a:lumMod val="75000"/>
                      </a:schemeClr>
                    </a:solidFill>
                  </a:rPr>
                  <a:t>Jean</a:t>
                </a:r>
                <a:endParaRPr lang="en-US" sz="1200" dirty="0">
                  <a:solidFill>
                    <a:schemeClr val="accent6">
                      <a:lumMod val="75000"/>
                    </a:schemeClr>
                  </a:solidFill>
                </a:endParaRPr>
              </a:p>
            </p:txBody>
          </p:sp>
        </p:grpSp>
        <p:grpSp>
          <p:nvGrpSpPr>
            <p:cNvPr id="71" name="Group 70"/>
            <p:cNvGrpSpPr/>
            <p:nvPr/>
          </p:nvGrpSpPr>
          <p:grpSpPr>
            <a:xfrm>
              <a:off x="7007650" y="2922300"/>
              <a:ext cx="599411" cy="718195"/>
              <a:chOff x="1722615" y="1083636"/>
              <a:chExt cx="599411" cy="718195"/>
            </a:xfrm>
          </p:grpSpPr>
          <p:pic>
            <p:nvPicPr>
              <p:cNvPr id="74" name="Picture 2" descr="http://t0.gstatic.com/images?q=tbn:zM9Q9pB8sKu97M:http://website.iiita.ac.in/summerschool/Images/Resource%2520person.jpg"/>
              <p:cNvPicPr>
                <a:picLocks noChangeAspect="1" noChangeArrowheads="1"/>
              </p:cNvPicPr>
              <p:nvPr/>
            </p:nvPicPr>
            <p:blipFill>
              <a:blip r:embed="rId6" cstate="print"/>
              <a:srcRect/>
              <a:stretch>
                <a:fillRect/>
              </a:stretch>
            </p:blipFill>
            <p:spPr bwMode="auto">
              <a:xfrm>
                <a:off x="1725365" y="1083636"/>
                <a:ext cx="596661" cy="714140"/>
              </a:xfrm>
              <a:prstGeom prst="rect">
                <a:avLst/>
              </a:prstGeom>
              <a:noFill/>
              <a:ln>
                <a:solidFill>
                  <a:schemeClr val="accent5">
                    <a:lumMod val="75000"/>
                  </a:schemeClr>
                </a:solidFill>
              </a:ln>
            </p:spPr>
          </p:pic>
          <p:sp>
            <p:nvSpPr>
              <p:cNvPr id="75" name="TextBox 74"/>
              <p:cNvSpPr txBox="1"/>
              <p:nvPr/>
            </p:nvSpPr>
            <p:spPr>
              <a:xfrm rot="16200000">
                <a:off x="1454132" y="1386633"/>
                <a:ext cx="644743" cy="107778"/>
              </a:xfrm>
              <a:prstGeom prst="rect">
                <a:avLst/>
              </a:prstGeom>
              <a:noFill/>
            </p:spPr>
            <p:txBody>
              <a:bodyPr wrap="none" lIns="0" tIns="0" rIns="0" bIns="0" rtlCol="0">
                <a:spAutoFit/>
              </a:bodyPr>
              <a:lstStyle/>
              <a:p>
                <a:r>
                  <a:rPr lang="en-US" sz="700" dirty="0"/>
                  <a:t>Process Owner</a:t>
                </a:r>
              </a:p>
            </p:txBody>
          </p:sp>
          <p:sp>
            <p:nvSpPr>
              <p:cNvPr id="76" name="TextBox 75"/>
              <p:cNvSpPr txBox="1"/>
              <p:nvPr/>
            </p:nvSpPr>
            <p:spPr>
              <a:xfrm>
                <a:off x="1815484" y="1632466"/>
                <a:ext cx="343222" cy="169365"/>
              </a:xfrm>
              <a:prstGeom prst="rect">
                <a:avLst/>
              </a:prstGeom>
              <a:noFill/>
            </p:spPr>
            <p:txBody>
              <a:bodyPr wrap="none" lIns="0" tIns="0" rIns="0" bIns="0" rtlCol="0">
                <a:spAutoFit/>
              </a:bodyPr>
              <a:lstStyle/>
              <a:p>
                <a:r>
                  <a:rPr lang="en-US" sz="1100" dirty="0">
                    <a:solidFill>
                      <a:schemeClr val="accent6">
                        <a:lumMod val="75000"/>
                      </a:schemeClr>
                    </a:solidFill>
                  </a:rPr>
                  <a:t>Mary</a:t>
                </a:r>
                <a:endParaRPr lang="en-US" sz="1200" dirty="0">
                  <a:solidFill>
                    <a:schemeClr val="accent6">
                      <a:lumMod val="75000"/>
                    </a:schemeClr>
                  </a:solidFill>
                </a:endParaRPr>
              </a:p>
            </p:txBody>
          </p:sp>
        </p:grpSp>
        <p:sp>
          <p:nvSpPr>
            <p:cNvPr id="72" name="Rounded Rectangular Callout 71"/>
            <p:cNvSpPr/>
            <p:nvPr/>
          </p:nvSpPr>
          <p:spPr bwMode="auto">
            <a:xfrm>
              <a:off x="6242300" y="1683279"/>
              <a:ext cx="1413380" cy="859255"/>
            </a:xfrm>
            <a:prstGeom prst="wedgeRoundRectCallout">
              <a:avLst>
                <a:gd name="adj1" fmla="val 23275"/>
                <a:gd name="adj2" fmla="val 96300"/>
                <a:gd name="adj3" fmla="val 16667"/>
              </a:avLst>
            </a:prstGeom>
            <a:solidFill>
              <a:srgbClr val="92D05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8. I think this is in line with the ITSM Strategy</a:t>
              </a:r>
            </a:p>
          </p:txBody>
        </p:sp>
        <p:sp>
          <p:nvSpPr>
            <p:cNvPr id="73" name="Rounded Rectangular Callout 72"/>
            <p:cNvSpPr/>
            <p:nvPr/>
          </p:nvSpPr>
          <p:spPr bwMode="auto">
            <a:xfrm>
              <a:off x="7938855" y="1684333"/>
              <a:ext cx="1179132" cy="852016"/>
            </a:xfrm>
            <a:prstGeom prst="wedgeRoundRectCallout">
              <a:avLst>
                <a:gd name="adj1" fmla="val -29204"/>
                <a:gd name="adj2" fmla="val 135114"/>
                <a:gd name="adj3" fmla="val 16667"/>
              </a:avLst>
            </a:prstGeom>
            <a:solidFill>
              <a:srgbClr val="92D05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9. </a:t>
              </a:r>
              <a:r>
                <a:rPr lang="en-US" sz="1200" b="1" dirty="0">
                  <a:ea typeface="ヒラギノ角ゴ Pro W3" pitchFamily="1" charset="-128"/>
                </a:rPr>
                <a:t>Platform Strategic direction is validated</a:t>
              </a:r>
            </a:p>
          </p:txBody>
        </p:sp>
      </p:grpSp>
      <p:sp>
        <p:nvSpPr>
          <p:cNvPr id="80" name="Right Arrow 79"/>
          <p:cNvSpPr/>
          <p:nvPr/>
        </p:nvSpPr>
        <p:spPr>
          <a:xfrm>
            <a:off x="8148828" y="4788973"/>
            <a:ext cx="1097387" cy="484380"/>
          </a:xfrm>
          <a:prstGeom prst="rightArrow">
            <a:avLst/>
          </a:prstGeom>
          <a:solidFill>
            <a:schemeClr val="accent2">
              <a:lumMod val="40000"/>
              <a:lumOff val="60000"/>
            </a:schemeClr>
          </a:solidFill>
          <a:ln w="12700" cmpd="sng">
            <a:solidFill>
              <a:schemeClr val="bg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2">
                    <a:lumMod val="50000"/>
                  </a:schemeClr>
                </a:solidFill>
              </a:rPr>
              <a:t>Escalation</a:t>
            </a:r>
          </a:p>
        </p:txBody>
      </p:sp>
      <p:sp>
        <p:nvSpPr>
          <p:cNvPr id="81" name="Rounded Rectangular Callout 80"/>
          <p:cNvSpPr/>
          <p:nvPr/>
        </p:nvSpPr>
        <p:spPr bwMode="auto">
          <a:xfrm>
            <a:off x="3505730" y="4497757"/>
            <a:ext cx="1538934" cy="1862471"/>
          </a:xfrm>
          <a:prstGeom prst="wedgeRoundRectCallout">
            <a:avLst>
              <a:gd name="adj1" fmla="val 75697"/>
              <a:gd name="adj2" fmla="val 7591"/>
              <a:gd name="adj3" fmla="val 16667"/>
            </a:avLst>
          </a:prstGeom>
          <a:solidFill>
            <a:srgbClr val="D3CFB8"/>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u="sng" dirty="0">
                <a:ea typeface="ヒラギノ角ゴ Pro W3" pitchFamily="1" charset="-128"/>
              </a:rPr>
              <a:t>In the PMTRC</a:t>
            </a:r>
            <a:r>
              <a:rPr lang="en-US" sz="1200" b="1" dirty="0">
                <a:ea typeface="ヒラギノ角ゴ Pro W3" pitchFamily="1" charset="-128"/>
              </a:rPr>
              <a:t/>
            </a:r>
            <a:br>
              <a:rPr lang="en-US" sz="1200" b="1" dirty="0">
                <a:ea typeface="ヒラギノ角ゴ Pro W3" pitchFamily="1" charset="-128"/>
              </a:rPr>
            </a:br>
            <a:r>
              <a:rPr lang="en-US" sz="1200" b="1" dirty="0">
                <a:ea typeface="ヒラギノ角ゴ Pro W3" pitchFamily="1" charset="-128"/>
              </a:rPr>
              <a:t>3. </a:t>
            </a:r>
            <a:r>
              <a:rPr lang="en-US" sz="1200" b="1" dirty="0">
                <a:ea typeface="ヒラギノ角ゴ Pro W3" pitchFamily="1" charset="-128"/>
              </a:rPr>
              <a:t>Rahul &amp; </a:t>
            </a:r>
            <a:r>
              <a:rPr lang="en-US" sz="1200" b="1" dirty="0" err="1">
                <a:ea typeface="ヒラギノ角ゴ Pro W3" pitchFamily="1" charset="-128"/>
              </a:rPr>
              <a:t>Isha</a:t>
            </a:r>
            <a:r>
              <a:rPr lang="en-US" sz="1200" b="1" dirty="0">
                <a:ea typeface="ヒラギノ角ゴ Pro W3" pitchFamily="1" charset="-128"/>
              </a:rPr>
              <a:t>, </a:t>
            </a:r>
            <a:r>
              <a:rPr lang="en-US" sz="1200" b="1" dirty="0">
                <a:ea typeface="ヒラギノ角ゴ Pro W3" pitchFamily="1" charset="-128"/>
              </a:rPr>
              <a:t>How would </a:t>
            </a:r>
            <a:r>
              <a:rPr lang="en-US" sz="1200" b="1" dirty="0">
                <a:ea typeface="ヒラギノ角ゴ Pro W3" pitchFamily="1" charset="-128"/>
              </a:rPr>
              <a:t>your processes be affected?</a:t>
            </a:r>
            <a:r>
              <a:rPr lang="en-US" sz="1200" b="1" dirty="0">
                <a:ea typeface="ヒラギノ角ゴ Pro W3" pitchFamily="1" charset="-128"/>
              </a:rPr>
              <a:t/>
            </a:r>
            <a:br>
              <a:rPr lang="en-US" sz="1200" b="1" dirty="0">
                <a:ea typeface="ヒラギノ角ゴ Pro W3" pitchFamily="1" charset="-128"/>
              </a:rPr>
            </a:br>
            <a:r>
              <a:rPr lang="en-US" sz="1200" b="1" dirty="0">
                <a:ea typeface="ヒラギノ角ゴ Pro W3" pitchFamily="1" charset="-128"/>
              </a:rPr>
              <a:t>Should we work together updating Email notifications?</a:t>
            </a:r>
            <a:r>
              <a:rPr lang="en-US" sz="1200" b="1" dirty="0">
                <a:ea typeface="ヒラギノ角ゴ Pro W3" pitchFamily="1" charset="-128"/>
              </a:rPr>
              <a:t/>
            </a:r>
            <a:br>
              <a:rPr lang="en-US" sz="1200" b="1" dirty="0">
                <a:ea typeface="ヒラギノ角ゴ Pro W3" pitchFamily="1" charset="-128"/>
              </a:rPr>
            </a:br>
            <a:endParaRPr lang="en-US" sz="1200" b="1" dirty="0">
              <a:ea typeface="ヒラギノ角ゴ Pro W3" pitchFamily="1" charset="-128"/>
            </a:endParaRPr>
          </a:p>
        </p:txBody>
      </p:sp>
      <p:grpSp>
        <p:nvGrpSpPr>
          <p:cNvPr id="84" name="Group 83"/>
          <p:cNvGrpSpPr/>
          <p:nvPr/>
        </p:nvGrpSpPr>
        <p:grpSpPr>
          <a:xfrm>
            <a:off x="8695324" y="165488"/>
            <a:ext cx="3348237" cy="2420755"/>
            <a:chOff x="6175459" y="914400"/>
            <a:chExt cx="3349981" cy="2422016"/>
          </a:xfrm>
        </p:grpSpPr>
        <p:grpSp>
          <p:nvGrpSpPr>
            <p:cNvPr id="85" name="Group 84"/>
            <p:cNvGrpSpPr/>
            <p:nvPr/>
          </p:nvGrpSpPr>
          <p:grpSpPr>
            <a:xfrm>
              <a:off x="6175459" y="914400"/>
              <a:ext cx="3349981" cy="2422016"/>
              <a:chOff x="6175459" y="914400"/>
              <a:chExt cx="3349981" cy="2422016"/>
            </a:xfrm>
          </p:grpSpPr>
          <p:grpSp>
            <p:nvGrpSpPr>
              <p:cNvPr id="87" name="Group 86"/>
              <p:cNvGrpSpPr/>
              <p:nvPr/>
            </p:nvGrpSpPr>
            <p:grpSpPr>
              <a:xfrm>
                <a:off x="6175459" y="914400"/>
                <a:ext cx="3349981" cy="2422016"/>
                <a:chOff x="6175459" y="914400"/>
                <a:chExt cx="3349981" cy="2422016"/>
              </a:xfrm>
            </p:grpSpPr>
            <p:sp>
              <p:nvSpPr>
                <p:cNvPr id="89" name="Rectangle 88"/>
                <p:cNvSpPr/>
                <p:nvPr/>
              </p:nvSpPr>
              <p:spPr>
                <a:xfrm>
                  <a:off x="6175459" y="914402"/>
                  <a:ext cx="3349981" cy="1385380"/>
                </a:xfrm>
                <a:prstGeom prst="rect">
                  <a:avLst/>
                </a:prstGeom>
                <a:solidFill>
                  <a:srgbClr val="FFC20E"/>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3973" tIns="53973" rIns="53973" bIns="53973" rtlCol="0" anchor="ctr"/>
                <a:lstStyle/>
                <a:p>
                  <a:pPr algn="ctr"/>
                  <a:endParaRPr lang="en-US" sz="1798" dirty="0"/>
                </a:p>
              </p:txBody>
            </p:sp>
            <p:grpSp>
              <p:nvGrpSpPr>
                <p:cNvPr id="90" name="Group 65"/>
                <p:cNvGrpSpPr/>
                <p:nvPr/>
              </p:nvGrpSpPr>
              <p:grpSpPr>
                <a:xfrm>
                  <a:off x="6810982" y="914400"/>
                  <a:ext cx="2029175" cy="2422016"/>
                  <a:chOff x="7090610" y="-152313"/>
                  <a:chExt cx="2705566" cy="3229355"/>
                </a:xfrm>
              </p:grpSpPr>
              <p:pic>
                <p:nvPicPr>
                  <p:cNvPr id="91" name="Picture 2" descr="http://webmarketingsingapore.com/images/iconPerson.jpg"/>
                  <p:cNvPicPr>
                    <a:picLocks noChangeAspect="1" noChangeArrowheads="1"/>
                  </p:cNvPicPr>
                  <p:nvPr/>
                </p:nvPicPr>
                <p:blipFill rotWithShape="1">
                  <a:blip r:embed="rId9" cstate="print"/>
                  <a:srcRect l="11413" t="4923" r="7864" b="7447"/>
                  <a:stretch/>
                </p:blipFill>
                <p:spPr bwMode="auto">
                  <a:xfrm>
                    <a:off x="7393549" y="264828"/>
                    <a:ext cx="1258733" cy="1132301"/>
                  </a:xfrm>
                  <a:prstGeom prst="rect">
                    <a:avLst/>
                  </a:prstGeom>
                  <a:noFill/>
                  <a:ln>
                    <a:solidFill>
                      <a:srgbClr val="0070C0"/>
                    </a:solidFill>
                  </a:ln>
                </p:spPr>
              </p:pic>
              <p:sp>
                <p:nvSpPr>
                  <p:cNvPr id="92" name="Up Arrow 91"/>
                  <p:cNvSpPr/>
                  <p:nvPr/>
                </p:nvSpPr>
                <p:spPr bwMode="auto">
                  <a:xfrm>
                    <a:off x="8192984" y="1244687"/>
                    <a:ext cx="569109" cy="1832355"/>
                  </a:xfrm>
                  <a:prstGeom prst="upArrow">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270" wrap="square" lIns="68545" tIns="34272" rIns="68545" bIns="34272" numCol="1" rtlCol="0" anchor="ctr" anchorCtr="0" compatLnSpc="1">
                    <a:prstTxWarp prst="textNoShape">
                      <a:avLst/>
                    </a:prstTxWarp>
                  </a:bodyPr>
                  <a:lstStyle/>
                  <a:p>
                    <a:pPr algn="ctr" defTabSz="685423"/>
                    <a:r>
                      <a:rPr lang="en-US" sz="1200" dirty="0">
                        <a:latin typeface="Arial" charset="0"/>
                        <a:ea typeface="ヒラギノ角ゴ Pro W3" pitchFamily="1" charset="-128"/>
                      </a:rPr>
                      <a:t>Escalation</a:t>
                    </a:r>
                  </a:p>
                </p:txBody>
              </p:sp>
              <p:sp>
                <p:nvSpPr>
                  <p:cNvPr id="93" name="TextBox 92"/>
                  <p:cNvSpPr txBox="1">
                    <a:spLocks noChangeArrowheads="1"/>
                  </p:cNvSpPr>
                  <p:nvPr/>
                </p:nvSpPr>
                <p:spPr bwMode="auto">
                  <a:xfrm>
                    <a:off x="7090610" y="-152313"/>
                    <a:ext cx="2705566" cy="410583"/>
                  </a:xfrm>
                  <a:prstGeom prst="rect">
                    <a:avLst/>
                  </a:prstGeom>
                  <a:noFill/>
                  <a:ln w="9525">
                    <a:noFill/>
                    <a:miter lim="800000"/>
                    <a:headEnd/>
                    <a:tailEnd/>
                  </a:ln>
                </p:spPr>
                <p:txBody>
                  <a:bodyPr wrap="none">
                    <a:spAutoFit/>
                  </a:bodyPr>
                  <a:lstStyle/>
                  <a:p>
                    <a:pPr algn="ctr"/>
                    <a:r>
                      <a:rPr lang="en-US" sz="1400" b="1" dirty="0">
                        <a:solidFill>
                          <a:srgbClr val="C00000"/>
                        </a:solidFill>
                      </a:rPr>
                      <a:t>IT Governance Board</a:t>
                    </a:r>
                  </a:p>
                </p:txBody>
              </p:sp>
            </p:grpSp>
          </p:grpSp>
          <p:sp>
            <p:nvSpPr>
              <p:cNvPr id="88" name="TextBox 87"/>
              <p:cNvSpPr txBox="1"/>
              <p:nvPr/>
            </p:nvSpPr>
            <p:spPr>
              <a:xfrm>
                <a:off x="7995094" y="1364008"/>
                <a:ext cx="1302816" cy="439814"/>
              </a:xfrm>
              <a:prstGeom prst="rect">
                <a:avLst/>
              </a:prstGeom>
              <a:noFill/>
            </p:spPr>
            <p:txBody>
              <a:bodyPr wrap="none" lIns="53973" tIns="53973" rIns="53973" bIns="53973" rtlCol="0">
                <a:noAutofit/>
              </a:bodyPr>
              <a:lstStyle/>
              <a:p>
                <a:pPr marL="171356" indent="-171356">
                  <a:buFont typeface="Arial" panose="020B0604020202020204" pitchFamily="34" charset="0"/>
                  <a:buChar char="•"/>
                </a:pPr>
                <a:r>
                  <a:rPr lang="en-US" sz="1200" dirty="0"/>
                  <a:t>Funding</a:t>
                </a:r>
              </a:p>
              <a:p>
                <a:pPr marL="171356" indent="-171356">
                  <a:buFont typeface="Arial" panose="020B0604020202020204" pitchFamily="34" charset="0"/>
                  <a:buChar char="•"/>
                </a:pPr>
                <a:r>
                  <a:rPr lang="en-US" sz="1200" dirty="0"/>
                  <a:t>Strategy Change</a:t>
                </a:r>
              </a:p>
            </p:txBody>
          </p:sp>
        </p:grpSp>
        <p:sp>
          <p:nvSpPr>
            <p:cNvPr id="86" name="TextBox 85"/>
            <p:cNvSpPr txBox="1"/>
            <p:nvPr/>
          </p:nvSpPr>
          <p:spPr bwMode="auto">
            <a:xfrm rot="16200000">
              <a:off x="6697288" y="1482504"/>
              <a:ext cx="916112" cy="338730"/>
            </a:xfrm>
            <a:prstGeom prst="rect">
              <a:avLst/>
            </a:prstGeom>
            <a:noFill/>
          </p:spPr>
          <p:txBody>
            <a:bodyPr wrap="none">
              <a:spAutoFit/>
            </a:bodyPr>
            <a:lstStyle/>
            <a:p>
              <a:pPr eaLnBrk="0" hangingPunct="0">
                <a:defRPr/>
              </a:pPr>
              <a:r>
                <a:rPr lang="en-US" sz="800" b="1" dirty="0">
                  <a:ea typeface="ヒラギノ角ゴ Pro W3" pitchFamily="1" charset="-128"/>
                  <a:cs typeface="Times New Roman" pitchFamily="18" charset="0"/>
                </a:rPr>
                <a:t>IT and Business</a:t>
              </a:r>
            </a:p>
            <a:p>
              <a:pPr eaLnBrk="0" hangingPunct="0">
                <a:defRPr/>
              </a:pPr>
              <a:r>
                <a:rPr lang="en-US" sz="800" b="1" dirty="0">
                  <a:ea typeface="ヒラギノ角ゴ Pro W3" pitchFamily="1" charset="-128"/>
                  <a:cs typeface="Times New Roman" pitchFamily="18" charset="0"/>
                </a:rPr>
                <a:t>Leadership</a:t>
              </a:r>
            </a:p>
          </p:txBody>
        </p:sp>
      </p:grpSp>
      <p:sp>
        <p:nvSpPr>
          <p:cNvPr id="83" name="TextBox 82"/>
          <p:cNvSpPr txBox="1">
            <a:spLocks noChangeArrowheads="1"/>
          </p:cNvSpPr>
          <p:nvPr/>
        </p:nvSpPr>
        <p:spPr bwMode="auto">
          <a:xfrm>
            <a:off x="8638646" y="1938023"/>
            <a:ext cx="1688223" cy="954107"/>
          </a:xfrm>
          <a:prstGeom prst="rect">
            <a:avLst/>
          </a:prstGeom>
          <a:noFill/>
          <a:ln w="9525">
            <a:noFill/>
            <a:miter lim="800000"/>
            <a:headEnd/>
            <a:tailEnd/>
          </a:ln>
        </p:spPr>
        <p:txBody>
          <a:bodyPr wrap="square">
            <a:spAutoFit/>
          </a:bodyPr>
          <a:lstStyle/>
          <a:p>
            <a:r>
              <a:rPr lang="en-US" sz="1400" b="1" dirty="0"/>
              <a:t>Process Owner and</a:t>
            </a:r>
          </a:p>
          <a:p>
            <a:r>
              <a:rPr lang="en-US" sz="1400" b="1" dirty="0"/>
              <a:t>Architecture Council</a:t>
            </a:r>
          </a:p>
        </p:txBody>
      </p:sp>
      <p:grpSp>
        <p:nvGrpSpPr>
          <p:cNvPr id="101" name="Group 100"/>
          <p:cNvGrpSpPr/>
          <p:nvPr/>
        </p:nvGrpSpPr>
        <p:grpSpPr>
          <a:xfrm>
            <a:off x="6831769" y="994748"/>
            <a:ext cx="1962342" cy="1044505"/>
            <a:chOff x="6833550" y="1090364"/>
            <a:chExt cx="1962853" cy="1044777"/>
          </a:xfrm>
        </p:grpSpPr>
        <p:sp>
          <p:nvSpPr>
            <p:cNvPr id="97" name="TextBox 96"/>
            <p:cNvSpPr txBox="1"/>
            <p:nvPr/>
          </p:nvSpPr>
          <p:spPr bwMode="gray">
            <a:xfrm>
              <a:off x="6833550" y="1090364"/>
              <a:ext cx="1462861" cy="553116"/>
            </a:xfrm>
            <a:prstGeom prst="rect">
              <a:avLst/>
            </a:prstGeom>
            <a:solidFill>
              <a:schemeClr val="bg1">
                <a:lumMod val="85000"/>
              </a:schemeClr>
            </a:solidFill>
            <a:ln w="28575">
              <a:solidFill>
                <a:schemeClr val="accent1"/>
              </a:solidFill>
              <a:prstDash val="dash"/>
            </a:ln>
          </p:spPr>
          <p:txBody>
            <a:bodyPr wrap="square" rtlCol="0">
              <a:spAutoFit/>
            </a:bodyPr>
            <a:lstStyle/>
            <a:p>
              <a:pPr algn="ctr">
                <a:lnSpc>
                  <a:spcPct val="95000"/>
                </a:lnSpc>
                <a:spcBef>
                  <a:spcPts val="400"/>
                </a:spcBef>
              </a:pPr>
              <a:r>
                <a:rPr lang="en-US" sz="1400" b="1" dirty="0">
                  <a:solidFill>
                    <a:schemeClr val="accent6">
                      <a:lumMod val="75000"/>
                    </a:schemeClr>
                  </a:solidFill>
                </a:rPr>
                <a:t>Strategic</a:t>
              </a:r>
            </a:p>
            <a:p>
              <a:pPr algn="ctr">
                <a:lnSpc>
                  <a:spcPct val="95000"/>
                </a:lnSpc>
                <a:spcBef>
                  <a:spcPts val="400"/>
                </a:spcBef>
              </a:pPr>
              <a:r>
                <a:rPr lang="en-US" sz="1400" b="1" dirty="0">
                  <a:solidFill>
                    <a:schemeClr val="accent6">
                      <a:lumMod val="75000"/>
                    </a:schemeClr>
                  </a:solidFill>
                </a:rPr>
                <a:t>Roadmaps</a:t>
              </a:r>
              <a:endParaRPr lang="en-US" sz="1400" b="1" dirty="0">
                <a:solidFill>
                  <a:schemeClr val="accent6">
                    <a:lumMod val="75000"/>
                  </a:schemeClr>
                </a:solidFill>
              </a:endParaRPr>
            </a:p>
          </p:txBody>
        </p:sp>
        <p:sp>
          <p:nvSpPr>
            <p:cNvPr id="98" name="Left-Right Arrow 97"/>
            <p:cNvSpPr/>
            <p:nvPr/>
          </p:nvSpPr>
          <p:spPr bwMode="gray">
            <a:xfrm>
              <a:off x="8349614" y="1222969"/>
              <a:ext cx="402163" cy="484632"/>
            </a:xfrm>
            <a:prstGeom prst="leftRightArrow">
              <a:avLst>
                <a:gd name="adj1" fmla="val 50000"/>
                <a:gd name="adj2" fmla="val 333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72" tIns="107972" rIns="107972" bIns="107972" numCol="1" spcCol="0" rtlCol="0" fromWordArt="0" anchor="ctr" anchorCtr="0" forceAA="0" compatLnSpc="1">
              <a:prstTxWarp prst="textNoShape">
                <a:avLst/>
              </a:prstTxWarp>
              <a:noAutofit/>
            </a:bodyPr>
            <a:lstStyle/>
            <a:p>
              <a:pPr algn="ctr">
                <a:lnSpc>
                  <a:spcPct val="95000"/>
                </a:lnSpc>
                <a:spcBef>
                  <a:spcPts val="400"/>
                </a:spcBef>
              </a:pPr>
              <a:endParaRPr lang="en-US" sz="1600" dirty="0"/>
            </a:p>
          </p:txBody>
        </p:sp>
        <p:sp>
          <p:nvSpPr>
            <p:cNvPr id="99" name="Left-Right Arrow 98"/>
            <p:cNvSpPr/>
            <p:nvPr/>
          </p:nvSpPr>
          <p:spPr bwMode="gray">
            <a:xfrm rot="2701957">
              <a:off x="8353006" y="1679772"/>
              <a:ext cx="402162" cy="484632"/>
            </a:xfrm>
            <a:prstGeom prst="leftRightArrow">
              <a:avLst>
                <a:gd name="adj1" fmla="val 50000"/>
                <a:gd name="adj2" fmla="val 333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72" tIns="107972" rIns="107972" bIns="107972" numCol="1" spcCol="0" rtlCol="0" fromWordArt="0" anchor="ctr" anchorCtr="0" forceAA="0" compatLnSpc="1">
              <a:prstTxWarp prst="textNoShape">
                <a:avLst/>
              </a:prstTxWarp>
              <a:noAutofit/>
            </a:bodyPr>
            <a:lstStyle/>
            <a:p>
              <a:pPr algn="ctr">
                <a:lnSpc>
                  <a:spcPct val="95000"/>
                </a:lnSpc>
                <a:spcBef>
                  <a:spcPts val="400"/>
                </a:spcBef>
              </a:pPr>
              <a:endParaRPr lang="en-US" sz="1600" dirty="0"/>
            </a:p>
          </p:txBody>
        </p:sp>
        <p:sp>
          <p:nvSpPr>
            <p:cNvPr id="100" name="Left-Right Arrow 99"/>
            <p:cNvSpPr/>
            <p:nvPr/>
          </p:nvSpPr>
          <p:spPr bwMode="gray">
            <a:xfrm rot="16200000">
              <a:off x="7469252" y="1691744"/>
              <a:ext cx="402162" cy="484632"/>
            </a:xfrm>
            <a:prstGeom prst="leftRightArrow">
              <a:avLst>
                <a:gd name="adj1" fmla="val 50000"/>
                <a:gd name="adj2" fmla="val 333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72" tIns="107972" rIns="107972" bIns="107972" numCol="1" spcCol="0" rtlCol="0" fromWordArt="0" anchor="ctr" anchorCtr="0" forceAA="0" compatLnSpc="1">
              <a:prstTxWarp prst="textNoShape">
                <a:avLst/>
              </a:prstTxWarp>
              <a:noAutofit/>
            </a:bodyPr>
            <a:lstStyle/>
            <a:p>
              <a:pPr algn="ctr">
                <a:lnSpc>
                  <a:spcPct val="95000"/>
                </a:lnSpc>
                <a:spcBef>
                  <a:spcPts val="400"/>
                </a:spcBef>
              </a:pPr>
              <a:endParaRPr lang="en-US" sz="1600" dirty="0"/>
            </a:p>
          </p:txBody>
        </p:sp>
      </p:grpSp>
      <p:grpSp>
        <p:nvGrpSpPr>
          <p:cNvPr id="103" name="Group 102"/>
          <p:cNvGrpSpPr/>
          <p:nvPr/>
        </p:nvGrpSpPr>
        <p:grpSpPr>
          <a:xfrm>
            <a:off x="5016815" y="1241594"/>
            <a:ext cx="1757992" cy="658410"/>
            <a:chOff x="5018122" y="1337276"/>
            <a:chExt cx="1758451" cy="658581"/>
          </a:xfrm>
        </p:grpSpPr>
        <p:grpSp>
          <p:nvGrpSpPr>
            <p:cNvPr id="96" name="Group 95"/>
            <p:cNvGrpSpPr/>
            <p:nvPr/>
          </p:nvGrpSpPr>
          <p:grpSpPr>
            <a:xfrm>
              <a:off x="5018122" y="1337276"/>
              <a:ext cx="1758451" cy="658581"/>
              <a:chOff x="5624536" y="1336730"/>
              <a:chExt cx="1758909" cy="658753"/>
            </a:xfrm>
          </p:grpSpPr>
          <p:sp>
            <p:nvSpPr>
              <p:cNvPr id="94" name="Up Arrow 93"/>
              <p:cNvSpPr/>
              <p:nvPr/>
            </p:nvSpPr>
            <p:spPr>
              <a:xfrm>
                <a:off x="5624536" y="1725399"/>
                <a:ext cx="1758909" cy="270084"/>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44" tIns="107944" rIns="107944" bIns="107944" numCol="1" spcCol="0" rtlCol="0" fromWordArt="0" anchor="ctr" anchorCtr="0" forceAA="0" compatLnSpc="1">
                <a:prstTxWarp prst="textNoShape">
                  <a:avLst/>
                </a:prstTxWarp>
                <a:noAutofit/>
              </a:bodyPr>
              <a:lstStyle/>
              <a:p>
                <a:pPr algn="ctr">
                  <a:lnSpc>
                    <a:spcPct val="95000"/>
                  </a:lnSpc>
                  <a:spcBef>
                    <a:spcPts val="400"/>
                  </a:spcBef>
                </a:pPr>
                <a:endParaRPr lang="en-US" sz="1600" dirty="0"/>
              </a:p>
            </p:txBody>
          </p:sp>
          <p:sp>
            <p:nvSpPr>
              <p:cNvPr id="95" name="Folded Corner 94"/>
              <p:cNvSpPr/>
              <p:nvPr/>
            </p:nvSpPr>
            <p:spPr>
              <a:xfrm>
                <a:off x="5799586" y="1336730"/>
                <a:ext cx="1402085" cy="347168"/>
              </a:xfrm>
              <a:prstGeom prst="foldedCorner">
                <a:avLst>
                  <a:gd name="adj" fmla="val 423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44" tIns="107944" rIns="107944" bIns="107944" numCol="1" spcCol="0" rtlCol="0" fromWordArt="0" anchor="ctr" anchorCtr="0" forceAA="0" compatLnSpc="1">
                <a:prstTxWarp prst="textNoShape">
                  <a:avLst/>
                </a:prstTxWarp>
                <a:noAutofit/>
              </a:bodyPr>
              <a:lstStyle/>
              <a:p>
                <a:pPr algn="ctr">
                  <a:lnSpc>
                    <a:spcPct val="95000"/>
                  </a:lnSpc>
                  <a:spcBef>
                    <a:spcPts val="400"/>
                  </a:spcBef>
                </a:pPr>
                <a:endParaRPr lang="en-US" sz="1200" b="1" dirty="0">
                  <a:solidFill>
                    <a:schemeClr val="tx1"/>
                  </a:solidFill>
                </a:endParaRPr>
              </a:p>
            </p:txBody>
          </p:sp>
        </p:grpSp>
        <p:sp>
          <p:nvSpPr>
            <p:cNvPr id="102" name="TextBox 101"/>
            <p:cNvSpPr txBox="1"/>
            <p:nvPr/>
          </p:nvSpPr>
          <p:spPr bwMode="gray">
            <a:xfrm>
              <a:off x="5160251" y="1373267"/>
              <a:ext cx="1449814" cy="297081"/>
            </a:xfrm>
            <a:prstGeom prst="rect">
              <a:avLst/>
            </a:prstGeom>
            <a:noFill/>
          </p:spPr>
          <p:txBody>
            <a:bodyPr wrap="none" rtlCol="0">
              <a:spAutoFit/>
            </a:bodyPr>
            <a:lstStyle/>
            <a:p>
              <a:pPr>
                <a:lnSpc>
                  <a:spcPct val="95000"/>
                </a:lnSpc>
                <a:spcBef>
                  <a:spcPts val="400"/>
                </a:spcBef>
              </a:pPr>
              <a:r>
                <a:rPr lang="en-US" sz="1400" b="1" dirty="0">
                  <a:solidFill>
                    <a:schemeClr val="bg1"/>
                  </a:solidFill>
                </a:rPr>
                <a:t>Change Ticket</a:t>
              </a:r>
            </a:p>
          </p:txBody>
        </p:sp>
      </p:grpSp>
      <p:sp>
        <p:nvSpPr>
          <p:cNvPr id="104" name="Title 103"/>
          <p:cNvSpPr>
            <a:spLocks noGrp="1"/>
          </p:cNvSpPr>
          <p:nvPr>
            <p:ph type="title"/>
          </p:nvPr>
        </p:nvSpPr>
        <p:spPr>
          <a:xfrm>
            <a:off x="512359" y="0"/>
            <a:ext cx="10458855" cy="912664"/>
          </a:xfrm>
        </p:spPr>
        <p:txBody>
          <a:bodyPr/>
          <a:lstStyle/>
          <a:p>
            <a:r>
              <a:rPr lang="en-US" dirty="0" smtClean="0"/>
              <a:t>Process Improvement</a:t>
            </a:r>
            <a:endParaRPr lang="en-US" dirty="0"/>
          </a:p>
        </p:txBody>
      </p:sp>
      <p:grpSp>
        <p:nvGrpSpPr>
          <p:cNvPr id="107" name="Group 106"/>
          <p:cNvGrpSpPr/>
          <p:nvPr/>
        </p:nvGrpSpPr>
        <p:grpSpPr>
          <a:xfrm>
            <a:off x="2681349" y="1066800"/>
            <a:ext cx="1218883" cy="1145388"/>
            <a:chOff x="2011536" y="957760"/>
            <a:chExt cx="914400" cy="859265"/>
          </a:xfrm>
        </p:grpSpPr>
        <p:sp>
          <p:nvSpPr>
            <p:cNvPr id="105" name="Flowchart: Document 104"/>
            <p:cNvSpPr/>
            <p:nvPr/>
          </p:nvSpPr>
          <p:spPr>
            <a:xfrm>
              <a:off x="2011536" y="957760"/>
              <a:ext cx="914400" cy="591241"/>
            </a:xfrm>
            <a:prstGeom prst="flowChartDocumen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Add to CSI Register</a:t>
              </a:r>
              <a:endParaRPr lang="en-US" sz="1600" dirty="0"/>
            </a:p>
          </p:txBody>
        </p:sp>
        <p:sp>
          <p:nvSpPr>
            <p:cNvPr id="106" name="Left-Right Arrow 105"/>
            <p:cNvSpPr/>
            <p:nvPr/>
          </p:nvSpPr>
          <p:spPr bwMode="gray">
            <a:xfrm rot="16200000">
              <a:off x="2306787" y="1484478"/>
              <a:ext cx="301621" cy="363474"/>
            </a:xfrm>
            <a:prstGeom prst="leftRightArrow">
              <a:avLst>
                <a:gd name="adj1" fmla="val 50000"/>
                <a:gd name="adj2" fmla="val 333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72" tIns="107972" rIns="107972" bIns="107972" numCol="1" spcCol="0" rtlCol="0" fromWordArt="0" anchor="ctr" anchorCtr="0" forceAA="0" compatLnSpc="1">
              <a:prstTxWarp prst="textNoShape">
                <a:avLst/>
              </a:prstTxWarp>
              <a:noAutofit/>
            </a:bodyPr>
            <a:lstStyle/>
            <a:p>
              <a:pPr algn="ctr">
                <a:lnSpc>
                  <a:spcPct val="95000"/>
                </a:lnSpc>
                <a:spcBef>
                  <a:spcPts val="400"/>
                </a:spcBef>
              </a:pPr>
              <a:endParaRPr lang="en-US" sz="1600" dirty="0"/>
            </a:p>
          </p:txBody>
        </p:sp>
      </p:grpSp>
    </p:spTree>
    <p:extLst>
      <p:ext uri="{BB962C8B-B14F-4D97-AF65-F5344CB8AC3E}">
        <p14:creationId xmlns:p14="http://schemas.microsoft.com/office/powerpoint/2010/main" val="62671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2" presetClass="entr" presetSubtype="4"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anim calcmode="lin" valueType="num">
                                      <p:cBhvr additive="base">
                                        <p:cTn id="27" dur="500" fill="hold"/>
                                        <p:tgtEl>
                                          <p:spTgt spid="107"/>
                                        </p:tgtEl>
                                        <p:attrNameLst>
                                          <p:attrName>ppt_x</p:attrName>
                                        </p:attrNameLst>
                                      </p:cBhvr>
                                      <p:tavLst>
                                        <p:tav tm="0">
                                          <p:val>
                                            <p:strVal val="#ppt_x"/>
                                          </p:val>
                                        </p:tav>
                                        <p:tav tm="100000">
                                          <p:val>
                                            <p:strVal val="#ppt_x"/>
                                          </p:val>
                                        </p:tav>
                                      </p:tavLst>
                                    </p:anim>
                                    <p:anim calcmode="lin" valueType="num">
                                      <p:cBhvr additive="base">
                                        <p:cTn id="2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additive="base">
                                        <p:cTn id="33" dur="500" fill="hold"/>
                                        <p:tgtEl>
                                          <p:spTgt spid="81"/>
                                        </p:tgtEl>
                                        <p:attrNameLst>
                                          <p:attrName>ppt_x</p:attrName>
                                        </p:attrNameLst>
                                      </p:cBhvr>
                                      <p:tavLst>
                                        <p:tav tm="0">
                                          <p:val>
                                            <p:strVal val="#ppt_x"/>
                                          </p:val>
                                        </p:tav>
                                        <p:tav tm="100000">
                                          <p:val>
                                            <p:strVal val="#ppt_x"/>
                                          </p:val>
                                        </p:tav>
                                      </p:tavLst>
                                    </p:anim>
                                    <p:anim calcmode="lin" valueType="num">
                                      <p:cBhvr additive="base">
                                        <p:cTn id="34" dur="500" fill="hold"/>
                                        <p:tgtEl>
                                          <p:spTgt spid="8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blinds(horizontal)">
                                      <p:cBhvr>
                                        <p:cTn id="59" dur="500"/>
                                        <p:tgtEl>
                                          <p:spTgt spid="53"/>
                                        </p:tgtEl>
                                      </p:cBhvr>
                                    </p:animEffect>
                                  </p:childTnLst>
                                </p:cTn>
                              </p:par>
                              <p:par>
                                <p:cTn id="60" presetID="2" presetClass="entr" presetSubtype="4"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checkerboard(across)">
                                      <p:cBhvr>
                                        <p:cTn id="68" dur="500"/>
                                        <p:tgtEl>
                                          <p:spTgt spid="54"/>
                                        </p:tgtEl>
                                      </p:cBhvr>
                                    </p:animEffect>
                                  </p:childTnLst>
                                </p:cTn>
                              </p:par>
                              <p:par>
                                <p:cTn id="69" presetID="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checkerboard(across)">
                                      <p:cBhvr>
                                        <p:cTn id="77" dur="500"/>
                                        <p:tgtEl>
                                          <p:spTgt spid="55"/>
                                        </p:tgtEl>
                                      </p:cBhvr>
                                    </p:animEffect>
                                  </p:childTnLst>
                                </p:cTn>
                              </p:par>
                              <p:par>
                                <p:cTn id="78" presetID="2" presetClass="entr" presetSubtype="4"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nodeType="click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checkerboard(across)">
                                      <p:cBhvr>
                                        <p:cTn id="86" dur="500"/>
                                        <p:tgtEl>
                                          <p:spTgt spid="56"/>
                                        </p:tgtEl>
                                      </p:cBhvr>
                                    </p:animEffect>
                                  </p:childTnLst>
                                </p:cTn>
                              </p:par>
                              <p:par>
                                <p:cTn id="87" presetID="2" presetClass="entr" presetSubtype="4"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ppt_x"/>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03"/>
                                        </p:tgtEl>
                                        <p:attrNameLst>
                                          <p:attrName>style.visibility</p:attrName>
                                        </p:attrNameLst>
                                      </p:cBhvr>
                                      <p:to>
                                        <p:strVal val="visible"/>
                                      </p:to>
                                    </p:set>
                                    <p:anim calcmode="lin" valueType="num">
                                      <p:cBhvr additive="base">
                                        <p:cTn id="93" dur="500" fill="hold"/>
                                        <p:tgtEl>
                                          <p:spTgt spid="103"/>
                                        </p:tgtEl>
                                        <p:attrNameLst>
                                          <p:attrName>ppt_x</p:attrName>
                                        </p:attrNameLst>
                                      </p:cBhvr>
                                      <p:tavLst>
                                        <p:tav tm="0">
                                          <p:val>
                                            <p:strVal val="#ppt_x"/>
                                          </p:val>
                                        </p:tav>
                                        <p:tav tm="100000">
                                          <p:val>
                                            <p:strVal val="#ppt_x"/>
                                          </p:val>
                                        </p:tav>
                                      </p:tavLst>
                                    </p:anim>
                                    <p:anim calcmode="lin" valueType="num">
                                      <p:cBhvr additive="base">
                                        <p:cTn id="9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ppt_x"/>
                                          </p:val>
                                        </p:tav>
                                        <p:tav tm="100000">
                                          <p:val>
                                            <p:strVal val="#ppt_x"/>
                                          </p:val>
                                        </p:tav>
                                      </p:tavLst>
                                    </p:anim>
                                    <p:anim calcmode="lin" valueType="num">
                                      <p:cBhvr additive="base">
                                        <p:cTn id="100" dur="500" fill="hold"/>
                                        <p:tgtEl>
                                          <p:spTgt spid="1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500" fill="hold"/>
                                        <p:tgtEl>
                                          <p:spTgt spid="80"/>
                                        </p:tgtEl>
                                        <p:attrNameLst>
                                          <p:attrName>ppt_x</p:attrName>
                                        </p:attrNameLst>
                                      </p:cBhvr>
                                      <p:tavLst>
                                        <p:tav tm="0">
                                          <p:val>
                                            <p:strVal val="#ppt_x"/>
                                          </p:val>
                                        </p:tav>
                                        <p:tav tm="100000">
                                          <p:val>
                                            <p:strVal val="#ppt_x"/>
                                          </p:val>
                                        </p:tav>
                                      </p:tavLst>
                                    </p:anim>
                                    <p:anim calcmode="lin" valueType="num">
                                      <p:cBhvr additive="base">
                                        <p:cTn id="104" dur="500" fill="hold"/>
                                        <p:tgtEl>
                                          <p:spTgt spid="8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additive="base">
                                        <p:cTn id="107" dur="500" fill="hold"/>
                                        <p:tgtEl>
                                          <p:spTgt spid="57"/>
                                        </p:tgtEl>
                                        <p:attrNameLst>
                                          <p:attrName>ppt_x</p:attrName>
                                        </p:attrNameLst>
                                      </p:cBhvr>
                                      <p:tavLst>
                                        <p:tav tm="0">
                                          <p:val>
                                            <p:strVal val="#ppt_x"/>
                                          </p:val>
                                        </p:tav>
                                        <p:tav tm="100000">
                                          <p:val>
                                            <p:strVal val="#ppt_x"/>
                                          </p:val>
                                        </p:tav>
                                      </p:tavLst>
                                    </p:anim>
                                    <p:anim calcmode="lin" valueType="num">
                                      <p:cBhvr additive="base">
                                        <p:cTn id="108" dur="500" fill="hold"/>
                                        <p:tgtEl>
                                          <p:spTgt spid="5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ppt_x"/>
                                          </p:val>
                                        </p:tav>
                                        <p:tav tm="100000">
                                          <p:val>
                                            <p:strVal val="#ppt_x"/>
                                          </p:val>
                                        </p:tav>
                                      </p:tavLst>
                                    </p:anim>
                                    <p:anim calcmode="lin" valueType="num">
                                      <p:cBhvr additive="base">
                                        <p:cTn id="112" dur="500" fill="hold"/>
                                        <p:tgtEl>
                                          <p:spTgt spid="8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additive="base">
                                        <p:cTn id="119" dur="500" fill="hold"/>
                                        <p:tgtEl>
                                          <p:spTgt spid="19"/>
                                        </p:tgtEl>
                                        <p:attrNameLst>
                                          <p:attrName>ppt_x</p:attrName>
                                        </p:attrNameLst>
                                      </p:cBhvr>
                                      <p:tavLst>
                                        <p:tav tm="0">
                                          <p:val>
                                            <p:strVal val="#ppt_x"/>
                                          </p:val>
                                        </p:tav>
                                        <p:tav tm="100000">
                                          <p:val>
                                            <p:strVal val="#ppt_x"/>
                                          </p:val>
                                        </p:tav>
                                      </p:tavLst>
                                    </p:anim>
                                    <p:anim calcmode="lin" valueType="num">
                                      <p:cBhvr additive="base">
                                        <p:cTn id="1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69"/>
                                        </p:tgtEl>
                                        <p:attrNameLst>
                                          <p:attrName>style.visibility</p:attrName>
                                        </p:attrNameLst>
                                      </p:cBhvr>
                                      <p:to>
                                        <p:strVal val="visible"/>
                                      </p:to>
                                    </p:set>
                                    <p:anim calcmode="lin" valueType="num">
                                      <p:cBhvr additive="base">
                                        <p:cTn id="125" dur="500" fill="hold"/>
                                        <p:tgtEl>
                                          <p:spTgt spid="69"/>
                                        </p:tgtEl>
                                        <p:attrNameLst>
                                          <p:attrName>ppt_x</p:attrName>
                                        </p:attrNameLst>
                                      </p:cBhvr>
                                      <p:tavLst>
                                        <p:tav tm="0">
                                          <p:val>
                                            <p:strVal val="#ppt_x"/>
                                          </p:val>
                                        </p:tav>
                                        <p:tav tm="100000">
                                          <p:val>
                                            <p:strVal val="#ppt_x"/>
                                          </p:val>
                                        </p:tav>
                                      </p:tavLst>
                                    </p:anim>
                                    <p:anim calcmode="lin" valueType="num">
                                      <p:cBhvr additive="base">
                                        <p:cTn id="12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84"/>
                                        </p:tgtEl>
                                        <p:attrNameLst>
                                          <p:attrName>style.visibility</p:attrName>
                                        </p:attrNameLst>
                                      </p:cBhvr>
                                      <p:to>
                                        <p:strVal val="visible"/>
                                      </p:to>
                                    </p:set>
                                    <p:anim calcmode="lin" valueType="num">
                                      <p:cBhvr additive="base">
                                        <p:cTn id="131" dur="500" fill="hold"/>
                                        <p:tgtEl>
                                          <p:spTgt spid="84"/>
                                        </p:tgtEl>
                                        <p:attrNameLst>
                                          <p:attrName>ppt_x</p:attrName>
                                        </p:attrNameLst>
                                      </p:cBhvr>
                                      <p:tavLst>
                                        <p:tav tm="0">
                                          <p:val>
                                            <p:strVal val="#ppt_x"/>
                                          </p:val>
                                        </p:tav>
                                        <p:tav tm="100000">
                                          <p:val>
                                            <p:strVal val="#ppt_x"/>
                                          </p:val>
                                        </p:tav>
                                      </p:tavLst>
                                    </p:anim>
                                    <p:anim calcmode="lin" valueType="num">
                                      <p:cBhvr additive="base">
                                        <p:cTn id="13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101"/>
                                        </p:tgtEl>
                                        <p:attrNameLst>
                                          <p:attrName>style.visibility</p:attrName>
                                        </p:attrNameLst>
                                      </p:cBhvr>
                                      <p:to>
                                        <p:strVal val="visible"/>
                                      </p:to>
                                    </p:set>
                                    <p:anim calcmode="lin" valueType="num">
                                      <p:cBhvr additive="base">
                                        <p:cTn id="137" dur="500" fill="hold"/>
                                        <p:tgtEl>
                                          <p:spTgt spid="101"/>
                                        </p:tgtEl>
                                        <p:attrNameLst>
                                          <p:attrName>ppt_x</p:attrName>
                                        </p:attrNameLst>
                                      </p:cBhvr>
                                      <p:tavLst>
                                        <p:tav tm="0">
                                          <p:val>
                                            <p:strVal val="#ppt_x"/>
                                          </p:val>
                                        </p:tav>
                                        <p:tav tm="100000">
                                          <p:val>
                                            <p:strVal val="#ppt_x"/>
                                          </p:val>
                                        </p:tav>
                                      </p:tavLst>
                                    </p:anim>
                                    <p:anim calcmode="lin" valueType="num">
                                      <p:cBhvr additive="base">
                                        <p:cTn id="13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18" grpId="0" animBg="1"/>
      <p:bldP spid="19" grpId="0"/>
      <p:bldP spid="20" grpId="0"/>
      <p:bldP spid="21" grpId="0"/>
      <p:bldP spid="80" grpId="0" animBg="1"/>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t>Process Owner Architecture Council (POAC)</a:t>
            </a:r>
          </a:p>
        </p:txBody>
      </p:sp>
      <p:sp>
        <p:nvSpPr>
          <p:cNvPr id="33794" name="Content Placeholder 2"/>
          <p:cNvSpPr>
            <a:spLocks noGrp="1"/>
          </p:cNvSpPr>
          <p:nvPr>
            <p:ph idx="1"/>
          </p:nvPr>
        </p:nvSpPr>
        <p:spPr>
          <a:xfrm>
            <a:off x="1217614" y="1554162"/>
            <a:ext cx="8315086" cy="4846638"/>
          </a:xfrm>
        </p:spPr>
        <p:txBody>
          <a:bodyPr>
            <a:normAutofit/>
          </a:bodyPr>
          <a:lstStyle/>
          <a:p>
            <a:pPr>
              <a:spcBef>
                <a:spcPct val="0"/>
              </a:spcBef>
              <a:spcAft>
                <a:spcPct val="35000"/>
              </a:spcAft>
              <a:buFontTx/>
              <a:buNone/>
            </a:pPr>
            <a:r>
              <a:rPr lang="en-US" dirty="0" smtClean="0"/>
              <a:t>Objectives of the POAC</a:t>
            </a:r>
          </a:p>
          <a:p>
            <a:pPr lvl="1">
              <a:spcBef>
                <a:spcPts val="500"/>
              </a:spcBef>
              <a:spcAft>
                <a:spcPts val="500"/>
              </a:spcAft>
            </a:pPr>
            <a:r>
              <a:rPr lang="en-CA" sz="1800" dirty="0"/>
              <a:t>Drive the strategic direction and long term vision of IT Service </a:t>
            </a:r>
            <a:r>
              <a:rPr lang="en-CA" sz="1800" dirty="0" smtClean="0"/>
              <a:t>Management</a:t>
            </a:r>
          </a:p>
          <a:p>
            <a:pPr lvl="1">
              <a:spcBef>
                <a:spcPts val="500"/>
              </a:spcBef>
              <a:spcAft>
                <a:spcPts val="500"/>
              </a:spcAft>
            </a:pPr>
            <a:r>
              <a:rPr lang="en-CA" sz="1800" dirty="0" smtClean="0"/>
              <a:t>Establishes a consolidated Strategic Process/Platform Roadmap that is presented to the IT Governance Board</a:t>
            </a:r>
            <a:endParaRPr lang="en-CA" sz="1800" dirty="0"/>
          </a:p>
          <a:p>
            <a:pPr lvl="1">
              <a:lnSpc>
                <a:spcPct val="100000"/>
              </a:lnSpc>
              <a:spcBef>
                <a:spcPts val="500"/>
              </a:spcBef>
              <a:spcAft>
                <a:spcPts val="500"/>
              </a:spcAft>
            </a:pPr>
            <a:r>
              <a:rPr lang="en-US" sz="1800" dirty="0"/>
              <a:t>Establish Process Maturity goals and coordinated process performance goals between ITIL processes</a:t>
            </a:r>
          </a:p>
          <a:p>
            <a:pPr lvl="1">
              <a:lnSpc>
                <a:spcPct val="100000"/>
              </a:lnSpc>
              <a:spcBef>
                <a:spcPts val="500"/>
              </a:spcBef>
              <a:spcAft>
                <a:spcPts val="500"/>
              </a:spcAft>
            </a:pPr>
            <a:r>
              <a:rPr lang="en-US" sz="1800" dirty="0"/>
              <a:t>Evaluation of process audits and process maturity assessments, report results to senior management</a:t>
            </a:r>
          </a:p>
          <a:p>
            <a:pPr lvl="1">
              <a:lnSpc>
                <a:spcPct val="100000"/>
              </a:lnSpc>
              <a:spcBef>
                <a:spcPts val="500"/>
              </a:spcBef>
              <a:spcAft>
                <a:spcPts val="500"/>
              </a:spcAft>
            </a:pPr>
            <a:r>
              <a:rPr lang="en-US" sz="1800" dirty="0"/>
              <a:t>Identify strategic cross organizational / functional opportunities to improve processes, ITSM tool investments and personnel </a:t>
            </a:r>
          </a:p>
          <a:p>
            <a:pPr lvl="1">
              <a:lnSpc>
                <a:spcPct val="100000"/>
              </a:lnSpc>
              <a:spcBef>
                <a:spcPts val="500"/>
              </a:spcBef>
              <a:spcAft>
                <a:spcPts val="500"/>
              </a:spcAft>
            </a:pPr>
            <a:r>
              <a:rPr lang="en-US" sz="1800" dirty="0"/>
              <a:t>Meets regularly (every 4 </a:t>
            </a:r>
            <a:r>
              <a:rPr lang="en-US" sz="1800" dirty="0" smtClean="0"/>
              <a:t>weeks, </a:t>
            </a:r>
            <a:r>
              <a:rPr lang="en-US" sz="1800" dirty="0"/>
              <a:t>quarterly in the future</a:t>
            </a:r>
            <a:r>
              <a:rPr lang="en-US" sz="1800" dirty="0" smtClean="0"/>
              <a:t>)</a:t>
            </a:r>
            <a:endParaRPr lang="en-US" sz="1800" dirty="0"/>
          </a:p>
        </p:txBody>
      </p:sp>
      <p:grpSp>
        <p:nvGrpSpPr>
          <p:cNvPr id="2" name="Group 15"/>
          <p:cNvGrpSpPr/>
          <p:nvPr/>
        </p:nvGrpSpPr>
        <p:grpSpPr>
          <a:xfrm>
            <a:off x="9447212" y="3615623"/>
            <a:ext cx="2436864" cy="2785177"/>
            <a:chOff x="6124412" y="2376632"/>
            <a:chExt cx="2436864" cy="2785177"/>
          </a:xfrm>
        </p:grpSpPr>
        <p:sp>
          <p:nvSpPr>
            <p:cNvPr id="17" name="Donut 16"/>
            <p:cNvSpPr/>
            <p:nvPr/>
          </p:nvSpPr>
          <p:spPr bwMode="auto">
            <a:xfrm>
              <a:off x="6124412" y="2498054"/>
              <a:ext cx="2436864" cy="2605682"/>
            </a:xfrm>
            <a:prstGeom prst="donut">
              <a:avLst/>
            </a:prstGeom>
            <a:solidFill>
              <a:schemeClr val="accent6">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dirty="0">
                <a:ea typeface="ヒラギノ角ゴ Pro W3" pitchFamily="1" charset="-128"/>
              </a:endParaRPr>
            </a:p>
          </p:txBody>
        </p:sp>
        <p:sp>
          <p:nvSpPr>
            <p:cNvPr id="18" name="TextBox 17"/>
            <p:cNvSpPr txBox="1"/>
            <p:nvPr/>
          </p:nvSpPr>
          <p:spPr bwMode="auto">
            <a:xfrm>
              <a:off x="6640185" y="3256809"/>
              <a:ext cx="1423788" cy="1077218"/>
            </a:xfrm>
            <a:prstGeom prst="rect">
              <a:avLst/>
            </a:prstGeom>
            <a:noFill/>
          </p:spPr>
          <p:txBody>
            <a:bodyPr wrap="none">
              <a:spAutoFit/>
            </a:bodyPr>
            <a:lstStyle/>
            <a:p>
              <a:pPr algn="ctr" eaLnBrk="0" hangingPunct="0">
                <a:defRPr/>
              </a:pPr>
              <a:r>
                <a:rPr lang="en-US" sz="1600" dirty="0">
                  <a:effectLst>
                    <a:outerShdw blurRad="38100" dist="38100" dir="2700000" algn="tl">
                      <a:srgbClr val="000000">
                        <a:alpha val="43137"/>
                      </a:srgbClr>
                    </a:outerShdw>
                  </a:effectLst>
                  <a:ea typeface="ヒラギノ角ゴ Pro W3" pitchFamily="1" charset="-128"/>
                </a:rPr>
                <a:t>Process</a:t>
              </a:r>
            </a:p>
            <a:p>
              <a:pPr algn="ctr" eaLnBrk="0" hangingPunct="0">
                <a:defRPr/>
              </a:pPr>
              <a:r>
                <a:rPr lang="en-US" sz="1600" dirty="0" smtClean="0">
                  <a:effectLst>
                    <a:outerShdw blurRad="38100" dist="38100" dir="2700000" algn="tl">
                      <a:srgbClr val="000000">
                        <a:alpha val="43137"/>
                      </a:srgbClr>
                    </a:outerShdw>
                  </a:effectLst>
                  <a:ea typeface="ヒラギノ角ゴ Pro W3" pitchFamily="1" charset="-128"/>
                </a:rPr>
                <a:t>Owner</a:t>
              </a:r>
            </a:p>
            <a:p>
              <a:pPr algn="ctr" eaLnBrk="0" hangingPunct="0">
                <a:defRPr/>
              </a:pPr>
              <a:r>
                <a:rPr lang="en-US" sz="1600" dirty="0">
                  <a:effectLst>
                    <a:outerShdw blurRad="38100" dist="38100" dir="2700000" algn="tl">
                      <a:srgbClr val="000000">
                        <a:alpha val="43137"/>
                      </a:srgbClr>
                    </a:outerShdw>
                  </a:effectLst>
                  <a:ea typeface="ヒラギノ角ゴ Pro W3" pitchFamily="1" charset="-128"/>
                </a:rPr>
                <a:t>Architecture</a:t>
              </a:r>
            </a:p>
            <a:p>
              <a:pPr algn="ctr" eaLnBrk="0" hangingPunct="0">
                <a:defRPr/>
              </a:pPr>
              <a:r>
                <a:rPr lang="en-US" sz="1600" dirty="0" smtClean="0">
                  <a:effectLst>
                    <a:outerShdw blurRad="38100" dist="38100" dir="2700000" algn="tl">
                      <a:srgbClr val="000000">
                        <a:alpha val="43137"/>
                      </a:srgbClr>
                    </a:outerShdw>
                  </a:effectLst>
                  <a:ea typeface="ヒラギノ角ゴ Pro W3" pitchFamily="1" charset="-128"/>
                </a:rPr>
                <a:t>Council</a:t>
              </a:r>
              <a:endParaRPr lang="en-US" sz="1600" dirty="0">
                <a:effectLst>
                  <a:outerShdw blurRad="38100" dist="38100" dir="2700000" algn="tl">
                    <a:srgbClr val="000000">
                      <a:alpha val="43137"/>
                    </a:srgbClr>
                  </a:outerShdw>
                </a:effectLst>
                <a:ea typeface="ヒラギノ角ゴ Pro W3" pitchFamily="1" charset="-128"/>
              </a:endParaRPr>
            </a:p>
          </p:txBody>
        </p:sp>
        <p:pic>
          <p:nvPicPr>
            <p:cNvPr id="19"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6331355" y="2645806"/>
              <a:ext cx="542737" cy="649598"/>
            </a:xfrm>
            <a:prstGeom prst="rect">
              <a:avLst/>
            </a:prstGeom>
            <a:noFill/>
            <a:ln>
              <a:solidFill>
                <a:schemeClr val="accent5">
                  <a:lumMod val="75000"/>
                </a:schemeClr>
              </a:solidFill>
            </a:ln>
          </p:spPr>
        </p:pic>
        <p:pic>
          <p:nvPicPr>
            <p:cNvPr id="20"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7077522" y="2376632"/>
              <a:ext cx="542737" cy="649598"/>
            </a:xfrm>
            <a:prstGeom prst="rect">
              <a:avLst/>
            </a:prstGeom>
            <a:noFill/>
            <a:ln>
              <a:solidFill>
                <a:schemeClr val="accent5">
                  <a:lumMod val="75000"/>
                </a:schemeClr>
              </a:solidFill>
            </a:ln>
          </p:spPr>
        </p:pic>
        <p:pic>
          <p:nvPicPr>
            <p:cNvPr id="21"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6125515" y="3526559"/>
              <a:ext cx="542737" cy="649598"/>
            </a:xfrm>
            <a:prstGeom prst="rect">
              <a:avLst/>
            </a:prstGeom>
            <a:noFill/>
            <a:ln>
              <a:solidFill>
                <a:schemeClr val="accent5">
                  <a:lumMod val="75000"/>
                </a:schemeClr>
              </a:solidFill>
            </a:ln>
          </p:spPr>
        </p:pic>
        <p:pic>
          <p:nvPicPr>
            <p:cNvPr id="22"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7964211" y="3441453"/>
              <a:ext cx="542737" cy="649598"/>
            </a:xfrm>
            <a:prstGeom prst="rect">
              <a:avLst/>
            </a:prstGeom>
            <a:noFill/>
            <a:ln>
              <a:solidFill>
                <a:schemeClr val="accent5">
                  <a:lumMod val="75000"/>
                </a:schemeClr>
              </a:solidFill>
            </a:ln>
          </p:spPr>
        </p:pic>
        <p:pic>
          <p:nvPicPr>
            <p:cNvPr id="23"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7821707" y="2645806"/>
              <a:ext cx="542737" cy="649598"/>
            </a:xfrm>
            <a:prstGeom prst="rect">
              <a:avLst/>
            </a:prstGeom>
            <a:noFill/>
            <a:ln>
              <a:solidFill>
                <a:schemeClr val="accent5">
                  <a:lumMod val="75000"/>
                </a:schemeClr>
              </a:solidFill>
            </a:ln>
          </p:spPr>
        </p:pic>
        <p:pic>
          <p:nvPicPr>
            <p:cNvPr id="24"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7111169" y="4512211"/>
              <a:ext cx="542737" cy="649598"/>
            </a:xfrm>
            <a:prstGeom prst="rect">
              <a:avLst/>
            </a:prstGeom>
            <a:noFill/>
            <a:ln>
              <a:solidFill>
                <a:schemeClr val="accent5">
                  <a:lumMod val="75000"/>
                </a:schemeClr>
              </a:solidFill>
            </a:ln>
          </p:spPr>
        </p:pic>
        <p:pic>
          <p:nvPicPr>
            <p:cNvPr id="25"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6365001" y="4306372"/>
              <a:ext cx="542737" cy="649598"/>
            </a:xfrm>
            <a:prstGeom prst="rect">
              <a:avLst/>
            </a:prstGeom>
            <a:noFill/>
            <a:ln>
              <a:solidFill>
                <a:schemeClr val="accent5">
                  <a:lumMod val="75000"/>
                </a:schemeClr>
              </a:solidFill>
            </a:ln>
          </p:spPr>
        </p:pic>
        <p:pic>
          <p:nvPicPr>
            <p:cNvPr id="26"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7831603" y="4306372"/>
              <a:ext cx="542737" cy="649598"/>
            </a:xfrm>
            <a:prstGeom prst="rect">
              <a:avLst/>
            </a:prstGeom>
            <a:noFill/>
            <a:ln>
              <a:solidFill>
                <a:schemeClr val="accent5">
                  <a:lumMod val="75000"/>
                </a:schemeClr>
              </a:solidFill>
            </a:ln>
          </p:spPr>
        </p:pic>
      </p:grpSp>
    </p:spTree>
    <p:extLst>
      <p:ext uri="{BB962C8B-B14F-4D97-AF65-F5344CB8AC3E}">
        <p14:creationId xmlns:p14="http://schemas.microsoft.com/office/powerpoint/2010/main" val="29262012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a:bodyPr>
          <a:lstStyle/>
          <a:p>
            <a:r>
              <a:rPr lang="en-US" dirty="0" smtClean="0"/>
              <a:t>Why Establish a Process Owner Architecture Council (POAC)?</a:t>
            </a:r>
          </a:p>
        </p:txBody>
      </p:sp>
      <p:sp>
        <p:nvSpPr>
          <p:cNvPr id="3" name="Content Placeholder 2"/>
          <p:cNvSpPr>
            <a:spLocks noGrp="1"/>
          </p:cNvSpPr>
          <p:nvPr>
            <p:ph idx="1"/>
          </p:nvPr>
        </p:nvSpPr>
        <p:spPr>
          <a:xfrm>
            <a:off x="1217614" y="1447800"/>
            <a:ext cx="10744198" cy="4876800"/>
          </a:xfrm>
        </p:spPr>
        <p:txBody>
          <a:bodyPr>
            <a:normAutofit fontScale="92500" lnSpcReduction="10000"/>
          </a:bodyPr>
          <a:lstStyle/>
          <a:p>
            <a:pPr marL="334963" indent="-336550">
              <a:lnSpc>
                <a:spcPct val="110000"/>
              </a:lnSpc>
              <a:buFont typeface="Wingdings" pitchFamily="2" charset="2"/>
              <a:buChar char="Ø"/>
            </a:pPr>
            <a:r>
              <a:rPr lang="en-US" sz="1800" b="1" dirty="0"/>
              <a:t>Realization of ITSM Vision </a:t>
            </a:r>
            <a:r>
              <a:rPr lang="en-US" sz="1800" dirty="0"/>
              <a:t>– POAC members to help establish and realize the ITSM Vision and Strategic plan (product, process, partners, people) to set clear process ownership and accountability based on customers service needs.</a:t>
            </a:r>
          </a:p>
          <a:p>
            <a:pPr marL="681038" lvl="1">
              <a:lnSpc>
                <a:spcPct val="110000"/>
              </a:lnSpc>
              <a:buClr>
                <a:schemeClr val="bg1">
                  <a:lumMod val="65000"/>
                </a:schemeClr>
              </a:buClr>
              <a:buFont typeface="Arial Black" pitchFamily="34" charset="0"/>
              <a:buChar char="$"/>
            </a:pPr>
            <a:r>
              <a:rPr lang="en-US" sz="1600" b="1" dirty="0" smtClean="0"/>
              <a:t>VALUE: </a:t>
            </a:r>
            <a:r>
              <a:rPr lang="en-US" sz="1600" dirty="0" smtClean="0"/>
              <a:t>A clear long term ITSM Vision and Strategy will deliver better services to our customers and take out cost if we all have the same vision and “pull” in the same direction (no sub optimization across organizations) </a:t>
            </a:r>
          </a:p>
          <a:p>
            <a:pPr marL="334963" indent="-336550">
              <a:lnSpc>
                <a:spcPct val="110000"/>
              </a:lnSpc>
              <a:buFont typeface="Wingdings" pitchFamily="2" charset="2"/>
              <a:buChar char="Ø"/>
            </a:pPr>
            <a:r>
              <a:rPr lang="en-US" sz="1800" b="1" dirty="0"/>
              <a:t>Delivery Optimization </a:t>
            </a:r>
            <a:r>
              <a:rPr lang="en-US" sz="1800" dirty="0"/>
              <a:t>– IT can staff and allocate resources (FTE, $, tools, time etc.) based on known ITSM Vision, strategic Plan and Process maturity (our priorities). </a:t>
            </a:r>
          </a:p>
          <a:p>
            <a:pPr marL="681038" lvl="1">
              <a:lnSpc>
                <a:spcPct val="110000"/>
              </a:lnSpc>
              <a:buClr>
                <a:schemeClr val="bg1">
                  <a:lumMod val="65000"/>
                </a:schemeClr>
              </a:buClr>
              <a:buFont typeface="Arial Black" pitchFamily="34" charset="0"/>
              <a:buChar char="$"/>
            </a:pPr>
            <a:r>
              <a:rPr lang="en-US" sz="1600" b="1" dirty="0" smtClean="0"/>
              <a:t>VALUE:</a:t>
            </a:r>
            <a:r>
              <a:rPr lang="en-US" sz="1600" dirty="0" smtClean="0"/>
              <a:t> Efficient and effective service delivery through optimized process execution with correct level of investment (maturity goal).</a:t>
            </a:r>
          </a:p>
          <a:p>
            <a:pPr marL="681038" lvl="1">
              <a:lnSpc>
                <a:spcPct val="110000"/>
              </a:lnSpc>
              <a:buClr>
                <a:schemeClr val="bg1">
                  <a:lumMod val="65000"/>
                </a:schemeClr>
              </a:buClr>
              <a:buFont typeface="Arial Black" pitchFamily="34" charset="0"/>
              <a:buChar char="$"/>
            </a:pPr>
            <a:r>
              <a:rPr lang="en-US" sz="1600" b="1" dirty="0" smtClean="0"/>
              <a:t>VALUE</a:t>
            </a:r>
            <a:r>
              <a:rPr lang="en-US" sz="1600" dirty="0" smtClean="0"/>
              <a:t>: Resource are applied where it has the most business value and impact, potentially generating cost take out</a:t>
            </a:r>
            <a:r>
              <a:rPr lang="en-US" sz="1600" dirty="0" smtClean="0"/>
              <a:t>.</a:t>
            </a:r>
            <a:endParaRPr lang="en-US" sz="1600" dirty="0" smtClean="0"/>
          </a:p>
          <a:p>
            <a:pPr marL="334963" indent="-336550">
              <a:lnSpc>
                <a:spcPct val="110000"/>
              </a:lnSpc>
              <a:buClrTx/>
              <a:buFont typeface="Wingdings" pitchFamily="2" charset="2"/>
              <a:buChar char="Ø"/>
            </a:pPr>
            <a:r>
              <a:rPr lang="en-US" sz="1800" b="1" dirty="0"/>
              <a:t>Improved Customer Satisfaction </a:t>
            </a:r>
            <a:r>
              <a:rPr lang="en-US" sz="1800" dirty="0"/>
              <a:t>– Consistent and repeatable processes with clear goals (SLA), ownership and accountabilities (Set goals, measure, identify gaps and execute improvements plan).</a:t>
            </a:r>
          </a:p>
          <a:p>
            <a:pPr marL="681038" lvl="1">
              <a:lnSpc>
                <a:spcPct val="110000"/>
              </a:lnSpc>
              <a:buClr>
                <a:schemeClr val="bg1">
                  <a:lumMod val="65000"/>
                </a:schemeClr>
              </a:buClr>
              <a:buFont typeface="Arial Black" pitchFamily="34" charset="0"/>
              <a:buChar char="$"/>
            </a:pPr>
            <a:r>
              <a:rPr lang="en-US" sz="1600" b="1" dirty="0"/>
              <a:t>VALUE</a:t>
            </a:r>
            <a:r>
              <a:rPr lang="en-US" sz="1600" dirty="0"/>
              <a:t>: Clear customer expectation results in improved customer satisfaction. </a:t>
            </a:r>
          </a:p>
        </p:txBody>
      </p:sp>
    </p:spTree>
    <p:extLst>
      <p:ext uri="{BB962C8B-B14F-4D97-AF65-F5344CB8AC3E}">
        <p14:creationId xmlns:p14="http://schemas.microsoft.com/office/powerpoint/2010/main" val="24802927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599" cy="1325562"/>
          </a:xfrm>
        </p:spPr>
        <p:txBody>
          <a:bodyPr>
            <a:normAutofit/>
          </a:bodyPr>
          <a:lstStyle/>
          <a:p>
            <a:pPr>
              <a:spcBef>
                <a:spcPts val="1800"/>
              </a:spcBef>
              <a:defRPr/>
            </a:pPr>
            <a:r>
              <a:rPr lang="en-US" dirty="0" smtClean="0"/>
              <a:t>Key differences between the </a:t>
            </a:r>
            <a:r>
              <a:rPr lang="en-US" dirty="0" smtClean="0"/>
              <a:t>PMTRC and </a:t>
            </a:r>
            <a:r>
              <a:rPr lang="en-US" dirty="0" smtClean="0"/>
              <a:t>the POAC?</a:t>
            </a:r>
          </a:p>
        </p:txBody>
      </p:sp>
      <p:sp>
        <p:nvSpPr>
          <p:cNvPr id="3" name="Content Placeholder 2"/>
          <p:cNvSpPr>
            <a:spLocks noGrp="1"/>
          </p:cNvSpPr>
          <p:nvPr>
            <p:ph sz="half" idx="1"/>
          </p:nvPr>
        </p:nvSpPr>
        <p:spPr>
          <a:xfrm>
            <a:off x="1233279" y="1828800"/>
            <a:ext cx="4708734" cy="4572000"/>
          </a:xfrm>
          <a:solidFill>
            <a:schemeClr val="accent1">
              <a:lumMod val="40000"/>
              <a:lumOff val="60000"/>
            </a:schemeClr>
          </a:solidFill>
        </p:spPr>
        <p:txBody>
          <a:bodyPr>
            <a:normAutofit fontScale="92500"/>
          </a:bodyPr>
          <a:lstStyle/>
          <a:p>
            <a:pPr marL="45720" indent="0">
              <a:buNone/>
            </a:pPr>
            <a:r>
              <a:rPr lang="en-US" sz="2600" b="1" dirty="0" smtClean="0"/>
              <a:t>PMTRC</a:t>
            </a:r>
          </a:p>
          <a:p>
            <a:pPr marL="344488" indent="-344488">
              <a:buFont typeface="Wingdings" pitchFamily="2" charset="2"/>
              <a:buChar char="Ø"/>
            </a:pPr>
            <a:r>
              <a:rPr lang="en-US" dirty="0" smtClean="0">
                <a:latin typeface="+mn-lt"/>
              </a:rPr>
              <a:t>Tactical and Execution</a:t>
            </a:r>
          </a:p>
          <a:p>
            <a:pPr lvl="1">
              <a:lnSpc>
                <a:spcPct val="100000"/>
              </a:lnSpc>
              <a:spcBef>
                <a:spcPts val="500"/>
              </a:spcBef>
              <a:spcAft>
                <a:spcPts val="500"/>
              </a:spcAft>
            </a:pPr>
            <a:r>
              <a:rPr lang="en-US" sz="1800" dirty="0"/>
              <a:t>A communication and collaboration forum for addressing operational and tactical process and tool topics</a:t>
            </a:r>
          </a:p>
          <a:p>
            <a:pPr lvl="1">
              <a:lnSpc>
                <a:spcPct val="100000"/>
              </a:lnSpc>
              <a:spcBef>
                <a:spcPts val="500"/>
              </a:spcBef>
              <a:spcAft>
                <a:spcPts val="500"/>
              </a:spcAft>
            </a:pPr>
            <a:r>
              <a:rPr lang="en-US" sz="1800" dirty="0"/>
              <a:t>To resolve process issues across organizations and vendors to ensure that processes are consistently executed</a:t>
            </a:r>
          </a:p>
          <a:p>
            <a:pPr lvl="1">
              <a:lnSpc>
                <a:spcPct val="100000"/>
              </a:lnSpc>
              <a:spcBef>
                <a:spcPts val="500"/>
              </a:spcBef>
              <a:spcAft>
                <a:spcPts val="500"/>
              </a:spcAft>
            </a:pPr>
            <a:r>
              <a:rPr lang="en-US" sz="1800" dirty="0"/>
              <a:t>Oversee integration and coordination of process and tool improvements</a:t>
            </a:r>
          </a:p>
          <a:p>
            <a:pPr lvl="1">
              <a:lnSpc>
                <a:spcPct val="100000"/>
              </a:lnSpc>
              <a:spcBef>
                <a:spcPts val="500"/>
              </a:spcBef>
              <a:spcAft>
                <a:spcPts val="500"/>
              </a:spcAft>
            </a:pPr>
            <a:r>
              <a:rPr lang="en-US" sz="1800" dirty="0"/>
              <a:t>Identify cross organizational and functional opportunities to improve process efficiencies and effectiveness</a:t>
            </a:r>
          </a:p>
        </p:txBody>
      </p:sp>
      <p:sp>
        <p:nvSpPr>
          <p:cNvPr id="4" name="Content Placeholder 3"/>
          <p:cNvSpPr>
            <a:spLocks noGrp="1"/>
          </p:cNvSpPr>
          <p:nvPr>
            <p:ph sz="half" idx="2"/>
          </p:nvPr>
        </p:nvSpPr>
        <p:spPr>
          <a:xfrm>
            <a:off x="6262479" y="1828800"/>
            <a:ext cx="4708734" cy="4572000"/>
          </a:xfrm>
          <a:solidFill>
            <a:schemeClr val="accent6">
              <a:lumMod val="40000"/>
              <a:lumOff val="60000"/>
            </a:schemeClr>
          </a:solidFill>
        </p:spPr>
        <p:txBody>
          <a:bodyPr>
            <a:normAutofit fontScale="92500"/>
          </a:bodyPr>
          <a:lstStyle/>
          <a:p>
            <a:pPr marL="45720" indent="0">
              <a:buNone/>
            </a:pPr>
            <a:r>
              <a:rPr lang="en-US" sz="2600" b="1" dirty="0" smtClean="0"/>
              <a:t>POAC</a:t>
            </a:r>
          </a:p>
          <a:p>
            <a:pPr marL="344488" indent="-344488">
              <a:buFont typeface="Wingdings" pitchFamily="2" charset="2"/>
              <a:buChar char="Ø"/>
            </a:pPr>
            <a:r>
              <a:rPr lang="en-US" dirty="0" smtClean="0">
                <a:latin typeface="+mn-lt"/>
              </a:rPr>
              <a:t>Strategic and Set Goals</a:t>
            </a:r>
          </a:p>
          <a:p>
            <a:pPr lvl="1">
              <a:spcBef>
                <a:spcPts val="500"/>
              </a:spcBef>
              <a:spcAft>
                <a:spcPts val="500"/>
              </a:spcAft>
            </a:pPr>
            <a:r>
              <a:rPr lang="en-CA" sz="1800" dirty="0"/>
              <a:t>Drive the strategic direction and long term vision of IT Service Management and process maturity</a:t>
            </a:r>
          </a:p>
          <a:p>
            <a:pPr lvl="1">
              <a:lnSpc>
                <a:spcPct val="100000"/>
              </a:lnSpc>
              <a:spcBef>
                <a:spcPts val="500"/>
              </a:spcBef>
              <a:spcAft>
                <a:spcPts val="500"/>
              </a:spcAft>
            </a:pPr>
            <a:r>
              <a:rPr lang="en-US" sz="1800" dirty="0"/>
              <a:t>Establish Process Maturity, Quality and Process Performance goals</a:t>
            </a:r>
          </a:p>
          <a:p>
            <a:pPr lvl="1">
              <a:lnSpc>
                <a:spcPct val="100000"/>
              </a:lnSpc>
              <a:spcBef>
                <a:spcPts val="500"/>
              </a:spcBef>
              <a:spcAft>
                <a:spcPts val="500"/>
              </a:spcAft>
            </a:pPr>
            <a:r>
              <a:rPr lang="en-US" sz="1800" dirty="0"/>
              <a:t>Evaluation of process audits, assessments, report results to senior management</a:t>
            </a:r>
          </a:p>
          <a:p>
            <a:pPr lvl="1">
              <a:lnSpc>
                <a:spcPct val="100000"/>
              </a:lnSpc>
              <a:spcBef>
                <a:spcPts val="500"/>
              </a:spcBef>
              <a:spcAft>
                <a:spcPts val="500"/>
              </a:spcAft>
            </a:pPr>
            <a:r>
              <a:rPr lang="en-US" sz="1800" dirty="0"/>
              <a:t>Identify strategic cross organizational and functional opportunities, ITSM tool investments and personnel</a:t>
            </a:r>
          </a:p>
        </p:txBody>
      </p:sp>
      <p:sp>
        <p:nvSpPr>
          <p:cNvPr id="6" name="Slide Number Placeholder 5"/>
          <p:cNvSpPr>
            <a:spLocks noGrp="1"/>
          </p:cNvSpPr>
          <p:nvPr>
            <p:ph type="sldNum" sz="quarter" idx="12"/>
          </p:nvPr>
        </p:nvSpPr>
        <p:spPr/>
        <p:txBody>
          <a:bodyPr/>
          <a:lstStyle/>
          <a:p>
            <a:fld id="{1A2DCB2D-F3A1-47AC-A248-15826C4C808C}" type="slidenum">
              <a:rPr lang="en-US" smtClean="0"/>
              <a:pPr/>
              <a:t>17</a:t>
            </a:fld>
            <a:endParaRPr lang="en-US" dirty="0"/>
          </a:p>
        </p:txBody>
      </p:sp>
    </p:spTree>
    <p:extLst>
      <p:ext uri="{BB962C8B-B14F-4D97-AF65-F5344CB8AC3E}">
        <p14:creationId xmlns:p14="http://schemas.microsoft.com/office/powerpoint/2010/main" val="212956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Process Owner Life Cycle</a:t>
            </a:r>
          </a:p>
        </p:txBody>
      </p:sp>
      <p:sp>
        <p:nvSpPr>
          <p:cNvPr id="49154" name="Content Placeholder 2"/>
          <p:cNvSpPr>
            <a:spLocks noGrp="1"/>
          </p:cNvSpPr>
          <p:nvPr>
            <p:ph idx="1"/>
          </p:nvPr>
        </p:nvSpPr>
        <p:spPr>
          <a:xfrm>
            <a:off x="1217614" y="1433239"/>
            <a:ext cx="9753600" cy="617559"/>
          </a:xfrm>
        </p:spPr>
        <p:txBody>
          <a:bodyPr/>
          <a:lstStyle/>
          <a:p>
            <a:pPr marL="0" indent="0">
              <a:buNone/>
            </a:pPr>
            <a:r>
              <a:rPr lang="en-US" sz="2000" dirty="0"/>
              <a:t>Six phases a Process Owner must manage and direct</a:t>
            </a:r>
          </a:p>
        </p:txBody>
      </p:sp>
      <p:sp>
        <p:nvSpPr>
          <p:cNvPr id="44" name="Slide Number Placeholder 4"/>
          <p:cNvSpPr>
            <a:spLocks noGrp="1"/>
          </p:cNvSpPr>
          <p:nvPr>
            <p:ph type="sldNum" sz="quarter" idx="12"/>
          </p:nvPr>
        </p:nvSpPr>
        <p:spPr>
          <a:xfrm>
            <a:off x="11580811" y="6829426"/>
            <a:ext cx="533401" cy="180974"/>
          </a:xfrm>
        </p:spPr>
        <p:txBody>
          <a:bodyPr/>
          <a:lstStyle/>
          <a:p>
            <a:fld id="{1A2DCB2D-F3A1-47AC-A248-15826C4C808C}" type="slidenum">
              <a:rPr lang="en-US" smtClean="0"/>
              <a:pPr/>
              <a:t>18</a:t>
            </a:fld>
            <a:endParaRPr lang="en-US" dirty="0"/>
          </a:p>
        </p:txBody>
      </p:sp>
      <p:pic>
        <p:nvPicPr>
          <p:cNvPr id="49155" name="Picture 2"/>
          <p:cNvPicPr>
            <a:picLocks noChangeAspect="1" noChangeArrowheads="1"/>
          </p:cNvPicPr>
          <p:nvPr/>
        </p:nvPicPr>
        <p:blipFill>
          <a:blip r:embed="rId2" cstate="print"/>
          <a:srcRect l="21603" t="24538" r="25000" b="19403"/>
          <a:stretch>
            <a:fillRect/>
          </a:stretch>
        </p:blipFill>
        <p:spPr bwMode="auto">
          <a:xfrm>
            <a:off x="2068513" y="2016738"/>
            <a:ext cx="6551613" cy="4298950"/>
          </a:xfrm>
          <a:prstGeom prst="rect">
            <a:avLst/>
          </a:prstGeom>
          <a:noFill/>
          <a:ln w="9525">
            <a:noFill/>
            <a:miter lim="800000"/>
            <a:headEnd/>
            <a:tailEnd/>
          </a:ln>
        </p:spPr>
      </p:pic>
      <p:sp>
        <p:nvSpPr>
          <p:cNvPr id="5" name="Oval 4"/>
          <p:cNvSpPr/>
          <p:nvPr/>
        </p:nvSpPr>
        <p:spPr bwMode="auto">
          <a:xfrm>
            <a:off x="5995421" y="2343584"/>
            <a:ext cx="518615" cy="518615"/>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1</a:t>
            </a:r>
          </a:p>
        </p:txBody>
      </p:sp>
      <p:sp>
        <p:nvSpPr>
          <p:cNvPr id="6" name="Oval 5"/>
          <p:cNvSpPr/>
          <p:nvPr/>
        </p:nvSpPr>
        <p:spPr bwMode="auto">
          <a:xfrm>
            <a:off x="5995421" y="3158167"/>
            <a:ext cx="518615" cy="518615"/>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2</a:t>
            </a:r>
          </a:p>
        </p:txBody>
      </p:sp>
      <p:sp>
        <p:nvSpPr>
          <p:cNvPr id="7" name="Oval 6"/>
          <p:cNvSpPr/>
          <p:nvPr/>
        </p:nvSpPr>
        <p:spPr bwMode="auto">
          <a:xfrm>
            <a:off x="5995421" y="3962114"/>
            <a:ext cx="518615" cy="518615"/>
          </a:xfrm>
          <a:prstGeom prst="ellipse">
            <a:avLst/>
          </a:prstGeom>
          <a:solidFill>
            <a:schemeClr val="accent3">
              <a:lumMod val="75000"/>
            </a:schemeClr>
          </a:solidFill>
          <a:ln w="9525" cap="flat" cmpd="sng" algn="ctr">
            <a:solidFill>
              <a:srgbClr val="BA9D80"/>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3</a:t>
            </a:r>
          </a:p>
        </p:txBody>
      </p:sp>
      <p:sp>
        <p:nvSpPr>
          <p:cNvPr id="8" name="Oval 7"/>
          <p:cNvSpPr/>
          <p:nvPr/>
        </p:nvSpPr>
        <p:spPr bwMode="auto">
          <a:xfrm>
            <a:off x="5995421" y="4769607"/>
            <a:ext cx="518615" cy="518615"/>
          </a:xfrm>
          <a:prstGeom prst="ellipse">
            <a:avLst/>
          </a:prstGeom>
          <a:solidFill>
            <a:srgbClr val="BA9D8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4</a:t>
            </a:r>
          </a:p>
        </p:txBody>
      </p:sp>
      <p:sp>
        <p:nvSpPr>
          <p:cNvPr id="9" name="Oval 8"/>
          <p:cNvSpPr/>
          <p:nvPr/>
        </p:nvSpPr>
        <p:spPr bwMode="auto">
          <a:xfrm>
            <a:off x="5995421" y="5574825"/>
            <a:ext cx="518615" cy="518615"/>
          </a:xfrm>
          <a:prstGeom prst="ellipse">
            <a:avLst/>
          </a:prstGeom>
          <a:solidFill>
            <a:srgbClr val="9966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5</a:t>
            </a:r>
          </a:p>
        </p:txBody>
      </p:sp>
      <p:sp>
        <p:nvSpPr>
          <p:cNvPr id="10" name="Oval 9"/>
          <p:cNvSpPr/>
          <p:nvPr/>
        </p:nvSpPr>
        <p:spPr bwMode="auto">
          <a:xfrm>
            <a:off x="3637816" y="3646945"/>
            <a:ext cx="518615" cy="518615"/>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0" hangingPunct="0">
              <a:defRPr/>
            </a:pPr>
            <a:r>
              <a:rPr lang="en-US" dirty="0">
                <a:latin typeface="Arial" pitchFamily="34" charset="0"/>
              </a:rPr>
              <a:t>6</a:t>
            </a:r>
          </a:p>
        </p:txBody>
      </p:sp>
      <p:sp>
        <p:nvSpPr>
          <p:cNvPr id="11" name="TextBox 10"/>
          <p:cNvSpPr txBox="1"/>
          <p:nvPr/>
        </p:nvSpPr>
        <p:spPr>
          <a:xfrm rot="16200000">
            <a:off x="-351082" y="3878898"/>
            <a:ext cx="4298871" cy="584775"/>
          </a:xfrm>
          <a:prstGeom prst="rect">
            <a:avLst/>
          </a:prstGeom>
          <a:solidFill>
            <a:schemeClr val="accent2">
              <a:lumMod val="60000"/>
              <a:lumOff val="40000"/>
            </a:schemeClr>
          </a:solidFill>
        </p:spPr>
        <p:txBody>
          <a:bodyPr wrap="square">
            <a:spAutoFit/>
          </a:bodyPr>
          <a:lstStyle/>
          <a:p>
            <a:pPr algn="ctr">
              <a:defRPr/>
            </a:pPr>
            <a:r>
              <a:rPr lang="en-US" sz="3200" dirty="0">
                <a:solidFill>
                  <a:schemeClr val="bg1"/>
                </a:solidFill>
              </a:rPr>
              <a:t>Path To Success</a:t>
            </a:r>
          </a:p>
        </p:txBody>
      </p:sp>
      <p:grpSp>
        <p:nvGrpSpPr>
          <p:cNvPr id="2" name="Group 30"/>
          <p:cNvGrpSpPr/>
          <p:nvPr/>
        </p:nvGrpSpPr>
        <p:grpSpPr>
          <a:xfrm>
            <a:off x="8144161" y="2177077"/>
            <a:ext cx="2554002" cy="756797"/>
            <a:chOff x="6950075" y="1924663"/>
            <a:chExt cx="2225674" cy="709329"/>
          </a:xfrm>
        </p:grpSpPr>
        <p:sp>
          <p:nvSpPr>
            <p:cNvPr id="14" name="Left Arrow 13"/>
            <p:cNvSpPr/>
            <p:nvPr/>
          </p:nvSpPr>
          <p:spPr bwMode="auto">
            <a:xfrm>
              <a:off x="6950075" y="1924663"/>
              <a:ext cx="2129340" cy="709329"/>
            </a:xfrm>
            <a:prstGeom prst="leftArrow">
              <a:avLst>
                <a:gd name="adj1" fmla="val 55416"/>
                <a:gd name="adj2" fmla="val 50000"/>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solidFill>
                  <a:schemeClr val="bg1"/>
                </a:solidFill>
                <a:latin typeface="Arial" pitchFamily="34" charset="0"/>
              </a:endParaRPr>
            </a:p>
          </p:txBody>
        </p:sp>
        <p:sp>
          <p:nvSpPr>
            <p:cNvPr id="21" name="TextBox 20"/>
            <p:cNvSpPr txBox="1"/>
            <p:nvPr/>
          </p:nvSpPr>
          <p:spPr bwMode="auto">
            <a:xfrm>
              <a:off x="7129462" y="2077063"/>
              <a:ext cx="2046287" cy="403861"/>
            </a:xfrm>
            <a:prstGeom prst="rect">
              <a:avLst/>
            </a:prstGeom>
            <a:noFill/>
          </p:spPr>
          <p:txBody>
            <a:bodyPr>
              <a:spAutoFit/>
            </a:bodyPr>
            <a:lstStyle/>
            <a:p>
              <a:pPr marL="109538" indent="-109538">
                <a:buFont typeface="Arial" pitchFamily="34" charset="0"/>
                <a:buChar char="•"/>
                <a:defRPr/>
              </a:pPr>
              <a:r>
                <a:rPr lang="en-US" sz="1100" dirty="0"/>
                <a:t>Align </a:t>
              </a:r>
              <a:r>
                <a:rPr lang="en-US" sz="1100" dirty="0"/>
                <a:t>process vision with the IT, ITSM and business vision</a:t>
              </a:r>
              <a:endParaRPr lang="en-US" sz="1100" dirty="0"/>
            </a:p>
          </p:txBody>
        </p:sp>
      </p:grpSp>
      <p:grpSp>
        <p:nvGrpSpPr>
          <p:cNvPr id="3" name="Group 31"/>
          <p:cNvGrpSpPr/>
          <p:nvPr/>
        </p:nvGrpSpPr>
        <p:grpSpPr>
          <a:xfrm>
            <a:off x="8148375" y="2991464"/>
            <a:ext cx="2521212" cy="757100"/>
            <a:chOff x="6950075" y="2739050"/>
            <a:chExt cx="2197100" cy="709613"/>
          </a:xfrm>
        </p:grpSpPr>
        <p:sp>
          <p:nvSpPr>
            <p:cNvPr id="16" name="Left Arrow 15"/>
            <p:cNvSpPr/>
            <p:nvPr/>
          </p:nvSpPr>
          <p:spPr bwMode="auto">
            <a:xfrm>
              <a:off x="6950075" y="2739050"/>
              <a:ext cx="2129426" cy="709613"/>
            </a:xfrm>
            <a:prstGeom prst="leftArrow">
              <a:avLst>
                <a:gd name="adj1" fmla="val 55416"/>
                <a:gd name="adj2" fmla="val 50000"/>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2" name="TextBox 21"/>
            <p:cNvSpPr txBox="1"/>
            <p:nvPr/>
          </p:nvSpPr>
          <p:spPr bwMode="auto">
            <a:xfrm>
              <a:off x="7131050" y="2875575"/>
              <a:ext cx="2016125" cy="403861"/>
            </a:xfrm>
            <a:prstGeom prst="rect">
              <a:avLst/>
            </a:prstGeom>
            <a:noFill/>
          </p:spPr>
          <p:txBody>
            <a:bodyPr>
              <a:spAutoFit/>
            </a:bodyPr>
            <a:lstStyle/>
            <a:p>
              <a:pPr marL="109538" indent="-109538">
                <a:buFont typeface="Arial" pitchFamily="34" charset="0"/>
                <a:buChar char="•"/>
                <a:defRPr/>
              </a:pPr>
              <a:r>
                <a:rPr lang="en-US" sz="1100" dirty="0"/>
                <a:t>Process </a:t>
              </a:r>
              <a:r>
                <a:rPr lang="en-US" sz="1100" dirty="0"/>
                <a:t>maturity level</a:t>
              </a:r>
            </a:p>
            <a:p>
              <a:pPr marL="109538" indent="-109538">
                <a:buFont typeface="Arial" pitchFamily="34" charset="0"/>
                <a:buChar char="•"/>
                <a:defRPr/>
              </a:pPr>
              <a:r>
                <a:rPr lang="en-US" sz="1100" dirty="0"/>
                <a:t>Process audit compliance</a:t>
              </a:r>
              <a:endParaRPr lang="en-US" sz="1100" dirty="0"/>
            </a:p>
          </p:txBody>
        </p:sp>
      </p:grpSp>
      <p:grpSp>
        <p:nvGrpSpPr>
          <p:cNvPr id="4" name="Group 32"/>
          <p:cNvGrpSpPr/>
          <p:nvPr/>
        </p:nvGrpSpPr>
        <p:grpSpPr>
          <a:xfrm>
            <a:off x="8148844" y="3812202"/>
            <a:ext cx="2517569" cy="757099"/>
            <a:chOff x="6950075" y="3559788"/>
            <a:chExt cx="2193925" cy="709612"/>
          </a:xfrm>
        </p:grpSpPr>
        <p:sp>
          <p:nvSpPr>
            <p:cNvPr id="17" name="Left Arrow 16"/>
            <p:cNvSpPr/>
            <p:nvPr/>
          </p:nvSpPr>
          <p:spPr bwMode="auto">
            <a:xfrm>
              <a:off x="6950075" y="3559788"/>
              <a:ext cx="2129994" cy="709612"/>
            </a:xfrm>
            <a:prstGeom prst="leftArrow">
              <a:avLst>
                <a:gd name="adj1" fmla="val 55416"/>
                <a:gd name="adj2" fmla="val 50000"/>
              </a:avLst>
            </a:prstGeom>
            <a:solidFill>
              <a:schemeClr val="accent3">
                <a:lumMod val="75000"/>
              </a:schemeClr>
            </a:solidFill>
            <a:ln w="9525" cap="flat" cmpd="sng" algn="ctr">
              <a:solidFill>
                <a:srgbClr val="BA9D80"/>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3" name="TextBox 22"/>
            <p:cNvSpPr txBox="1"/>
            <p:nvPr/>
          </p:nvSpPr>
          <p:spPr bwMode="auto">
            <a:xfrm>
              <a:off x="7127875" y="3693138"/>
              <a:ext cx="2016125" cy="389437"/>
            </a:xfrm>
            <a:prstGeom prst="rect">
              <a:avLst/>
            </a:prstGeom>
            <a:noFill/>
            <a:ln>
              <a:noFill/>
            </a:ln>
          </p:spPr>
          <p:txBody>
            <a:bodyPr>
              <a:spAutoFit/>
            </a:bodyPr>
            <a:lstStyle/>
            <a:p>
              <a:pPr marL="109538" indent="-109538">
                <a:buFont typeface="Arial" pitchFamily="34" charset="0"/>
                <a:buChar char="•"/>
                <a:defRPr/>
              </a:pPr>
              <a:r>
                <a:rPr lang="en-US" sz="1050" dirty="0"/>
                <a:t>Maturity goal (short/long term)</a:t>
              </a:r>
              <a:endParaRPr lang="en-US" sz="1050" dirty="0"/>
            </a:p>
            <a:p>
              <a:pPr marL="109538" indent="-109538">
                <a:buFont typeface="Arial" pitchFamily="34" charset="0"/>
                <a:buChar char="•"/>
                <a:defRPr/>
              </a:pPr>
              <a:r>
                <a:rPr lang="en-US" sz="1050" dirty="0"/>
                <a:t>SLA &amp; quality goals</a:t>
              </a:r>
              <a:endParaRPr lang="en-US" sz="1050" dirty="0"/>
            </a:p>
          </p:txBody>
        </p:sp>
      </p:grpSp>
      <p:grpSp>
        <p:nvGrpSpPr>
          <p:cNvPr id="12" name="Group 33"/>
          <p:cNvGrpSpPr/>
          <p:nvPr/>
        </p:nvGrpSpPr>
        <p:grpSpPr>
          <a:xfrm>
            <a:off x="8149311" y="4610715"/>
            <a:ext cx="2513926" cy="757100"/>
            <a:chOff x="6950075" y="4358300"/>
            <a:chExt cx="2190750" cy="709613"/>
          </a:xfrm>
          <a:solidFill>
            <a:srgbClr val="996600"/>
          </a:solidFill>
        </p:grpSpPr>
        <p:sp>
          <p:nvSpPr>
            <p:cNvPr id="18" name="Left Arrow 17"/>
            <p:cNvSpPr/>
            <p:nvPr/>
          </p:nvSpPr>
          <p:spPr bwMode="auto">
            <a:xfrm>
              <a:off x="6950075" y="4358300"/>
              <a:ext cx="2130565" cy="709613"/>
            </a:xfrm>
            <a:prstGeom prst="leftArrow">
              <a:avLst>
                <a:gd name="adj1" fmla="val 55416"/>
                <a:gd name="adj2" fmla="val 50000"/>
              </a:avLst>
            </a:prstGeom>
            <a:solidFill>
              <a:srgbClr val="BA9D8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4" name="TextBox 23"/>
            <p:cNvSpPr txBox="1"/>
            <p:nvPr/>
          </p:nvSpPr>
          <p:spPr bwMode="auto">
            <a:xfrm>
              <a:off x="7124700" y="4496413"/>
              <a:ext cx="2016125" cy="403861"/>
            </a:xfrm>
            <a:prstGeom prst="rect">
              <a:avLst/>
            </a:prstGeom>
            <a:noFill/>
            <a:ln>
              <a:noFill/>
            </a:ln>
          </p:spPr>
          <p:txBody>
            <a:bodyPr>
              <a:spAutoFit/>
            </a:bodyPr>
            <a:lstStyle/>
            <a:p>
              <a:pPr marL="109538" indent="-109538">
                <a:buFont typeface="Arial" pitchFamily="34" charset="0"/>
                <a:buChar char="•"/>
                <a:defRPr/>
              </a:pPr>
              <a:r>
                <a:rPr lang="en-US" sz="1100" dirty="0"/>
                <a:t>Gap analysis  &amp; focus areas</a:t>
              </a:r>
              <a:endParaRPr lang="en-US" sz="1100" dirty="0"/>
            </a:p>
            <a:p>
              <a:pPr marL="109538" indent="-109538">
                <a:buFont typeface="Arial" pitchFamily="34" charset="0"/>
                <a:buChar char="•"/>
                <a:defRPr/>
              </a:pPr>
              <a:r>
                <a:rPr lang="en-US" sz="1100" dirty="0"/>
                <a:t>Continuous improvement.</a:t>
              </a:r>
              <a:endParaRPr lang="en-US" sz="1100" dirty="0"/>
            </a:p>
          </p:txBody>
        </p:sp>
      </p:grpSp>
      <p:grpSp>
        <p:nvGrpSpPr>
          <p:cNvPr id="13" name="Group 34"/>
          <p:cNvGrpSpPr/>
          <p:nvPr/>
        </p:nvGrpSpPr>
        <p:grpSpPr>
          <a:xfrm>
            <a:off x="8148375" y="5409227"/>
            <a:ext cx="2521212" cy="757099"/>
            <a:chOff x="6950075" y="5156813"/>
            <a:chExt cx="2197100" cy="709612"/>
          </a:xfrm>
          <a:solidFill>
            <a:srgbClr val="996600"/>
          </a:solidFill>
        </p:grpSpPr>
        <p:sp>
          <p:nvSpPr>
            <p:cNvPr id="19" name="Left Arrow 18"/>
            <p:cNvSpPr/>
            <p:nvPr/>
          </p:nvSpPr>
          <p:spPr bwMode="auto">
            <a:xfrm>
              <a:off x="6950075" y="5156813"/>
              <a:ext cx="2129398" cy="709612"/>
            </a:xfrm>
            <a:prstGeom prst="leftArrow">
              <a:avLst>
                <a:gd name="adj1" fmla="val 55416"/>
                <a:gd name="adj2" fmla="val 50000"/>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5" name="TextBox 24"/>
            <p:cNvSpPr txBox="1"/>
            <p:nvPr/>
          </p:nvSpPr>
          <p:spPr bwMode="auto">
            <a:xfrm>
              <a:off x="7131050" y="5317150"/>
              <a:ext cx="2016125" cy="403861"/>
            </a:xfrm>
            <a:prstGeom prst="rect">
              <a:avLst/>
            </a:prstGeom>
            <a:noFill/>
            <a:ln>
              <a:noFill/>
            </a:ln>
          </p:spPr>
          <p:txBody>
            <a:bodyPr>
              <a:spAutoFit/>
            </a:bodyPr>
            <a:lstStyle/>
            <a:p>
              <a:pPr marL="109538" indent="-109538">
                <a:buFont typeface="Arial" pitchFamily="34" charset="0"/>
                <a:buChar char="•"/>
                <a:defRPr/>
              </a:pPr>
              <a:r>
                <a:rPr lang="en-US" sz="1100" dirty="0"/>
                <a:t>Reporting</a:t>
              </a:r>
              <a:endParaRPr lang="en-US" sz="1100" dirty="0"/>
            </a:p>
            <a:p>
              <a:pPr marL="109538" indent="-109538">
                <a:buFont typeface="Arial" pitchFamily="34" charset="0"/>
                <a:buChar char="•"/>
                <a:defRPr/>
              </a:pPr>
              <a:r>
                <a:rPr lang="en-US" sz="1100" dirty="0"/>
                <a:t>Gap &amp; maturity assessment</a:t>
              </a:r>
              <a:endParaRPr lang="en-US" sz="1100" dirty="0"/>
            </a:p>
          </p:txBody>
        </p:sp>
      </p:grpSp>
      <p:grpSp>
        <p:nvGrpSpPr>
          <p:cNvPr id="15" name="Group 35"/>
          <p:cNvGrpSpPr/>
          <p:nvPr/>
        </p:nvGrpSpPr>
        <p:grpSpPr>
          <a:xfrm>
            <a:off x="1960875" y="2948113"/>
            <a:ext cx="1912855" cy="834236"/>
            <a:chOff x="557213" y="2834300"/>
            <a:chExt cx="1657350" cy="709613"/>
          </a:xfrm>
        </p:grpSpPr>
        <p:sp>
          <p:nvSpPr>
            <p:cNvPr id="20" name="Left Arrow 19"/>
            <p:cNvSpPr/>
            <p:nvPr/>
          </p:nvSpPr>
          <p:spPr bwMode="auto">
            <a:xfrm flipH="1">
              <a:off x="590126" y="2834300"/>
              <a:ext cx="1624437" cy="709613"/>
            </a:xfrm>
            <a:prstGeom prst="leftArrow">
              <a:avLst>
                <a:gd name="adj1" fmla="val 55416"/>
                <a:gd name="adj2" fmla="val 50000"/>
              </a:avLst>
            </a:prstGeom>
            <a:solidFill>
              <a:schemeClr val="accent4">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sz="1200" dirty="0">
                <a:latin typeface="Arial" pitchFamily="34" charset="0"/>
              </a:endParaRPr>
            </a:p>
          </p:txBody>
        </p:sp>
        <p:sp>
          <p:nvSpPr>
            <p:cNvPr id="26" name="TextBox 25"/>
            <p:cNvSpPr txBox="1"/>
            <p:nvPr/>
          </p:nvSpPr>
          <p:spPr bwMode="auto">
            <a:xfrm>
              <a:off x="557213" y="2977175"/>
              <a:ext cx="1576387" cy="366519"/>
            </a:xfrm>
            <a:prstGeom prst="rect">
              <a:avLst/>
            </a:prstGeom>
            <a:noFill/>
          </p:spPr>
          <p:txBody>
            <a:bodyPr>
              <a:spAutoFit/>
            </a:bodyPr>
            <a:lstStyle/>
            <a:p>
              <a:pPr marL="109538" indent="-109538">
                <a:buFont typeface="Arial" pitchFamily="34" charset="0"/>
                <a:buChar char="•"/>
                <a:defRPr/>
              </a:pPr>
              <a:r>
                <a:rPr lang="en-US" sz="1100" dirty="0"/>
                <a:t>Communicate</a:t>
              </a:r>
              <a:endParaRPr lang="en-US" sz="1100" dirty="0"/>
            </a:p>
            <a:p>
              <a:pPr marL="109538" indent="-109538">
                <a:buFont typeface="Arial" pitchFamily="34" charset="0"/>
                <a:buChar char="•"/>
                <a:defRPr/>
              </a:pPr>
              <a:r>
                <a:rPr lang="en-US" sz="1100" dirty="0"/>
                <a:t>Training requirements</a:t>
              </a:r>
              <a:endParaRPr lang="en-US" sz="1100" dirty="0"/>
            </a:p>
          </p:txBody>
        </p:sp>
      </p:grpSp>
      <p:pic>
        <p:nvPicPr>
          <p:cNvPr id="37"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9689466" y="333101"/>
            <a:ext cx="919162" cy="1100138"/>
          </a:xfrm>
          <a:prstGeom prst="rect">
            <a:avLst/>
          </a:prstGeom>
          <a:noFill/>
          <a:ln>
            <a:solidFill>
              <a:schemeClr val="accent5">
                <a:lumMod val="75000"/>
              </a:schemeClr>
            </a:solidFill>
          </a:ln>
        </p:spPr>
      </p:pic>
    </p:spTree>
    <p:extLst>
      <p:ext uri="{BB962C8B-B14F-4D97-AF65-F5344CB8AC3E}">
        <p14:creationId xmlns:p14="http://schemas.microsoft.com/office/powerpoint/2010/main" val="1085697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0"/>
            <a:ext cx="10971211" cy="1008351"/>
          </a:xfrm>
        </p:spPr>
        <p:txBody>
          <a:bodyPr>
            <a:normAutofit/>
          </a:bodyPr>
          <a:lstStyle/>
          <a:p>
            <a:r>
              <a:rPr lang="en-US" sz="3900" dirty="0" smtClean="0"/>
              <a:t>Establish a </a:t>
            </a:r>
            <a:r>
              <a:rPr lang="en-US" sz="3900" dirty="0"/>
              <a:t>Strategic Process Roadmap</a:t>
            </a:r>
          </a:p>
        </p:txBody>
      </p:sp>
      <p:grpSp>
        <p:nvGrpSpPr>
          <p:cNvPr id="3" name="Group 2"/>
          <p:cNvGrpSpPr/>
          <p:nvPr/>
        </p:nvGrpSpPr>
        <p:grpSpPr>
          <a:xfrm>
            <a:off x="4077345" y="1169297"/>
            <a:ext cx="3115643" cy="2417332"/>
            <a:chOff x="2829357" y="1681679"/>
            <a:chExt cx="3116454" cy="2417961"/>
          </a:xfrm>
        </p:grpSpPr>
        <p:sp>
          <p:nvSpPr>
            <p:cNvPr id="4" name="Rounded Rectangle 3"/>
            <p:cNvSpPr/>
            <p:nvPr/>
          </p:nvSpPr>
          <p:spPr>
            <a:xfrm>
              <a:off x="3273974" y="1681679"/>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Answer the Strategic Process Roadmap Questionnaire</a:t>
              </a:r>
            </a:p>
          </p:txBody>
        </p:sp>
        <p:sp>
          <p:nvSpPr>
            <p:cNvPr id="5" name="Oval 4"/>
            <p:cNvSpPr/>
            <p:nvPr/>
          </p:nvSpPr>
          <p:spPr>
            <a:xfrm>
              <a:off x="4495801" y="3610897"/>
              <a:ext cx="488743" cy="488743"/>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schemeClr val="bg1"/>
                  </a:solidFill>
                </a:rPr>
                <a:t>2</a:t>
              </a:r>
            </a:p>
          </p:txBody>
        </p:sp>
        <p:sp>
          <p:nvSpPr>
            <p:cNvPr id="6" name="TextBox 5"/>
            <p:cNvSpPr txBox="1"/>
            <p:nvPr/>
          </p:nvSpPr>
          <p:spPr>
            <a:xfrm>
              <a:off x="2829357" y="2281656"/>
              <a:ext cx="338322" cy="677156"/>
            </a:xfrm>
            <a:prstGeom prst="rect">
              <a:avLst/>
            </a:prstGeom>
            <a:noFill/>
          </p:spPr>
          <p:txBody>
            <a:bodyPr wrap="none" lIns="0" tIns="0" rIns="0" bIns="0" rtlCol="0">
              <a:spAutoFit/>
            </a:bodyPr>
            <a:lstStyle/>
            <a:p>
              <a:r>
                <a:rPr lang="en-US" sz="4399" b="1" dirty="0">
                  <a:solidFill>
                    <a:schemeClr val="accent6">
                      <a:lumMod val="50000"/>
                    </a:schemeClr>
                  </a:solidFill>
                </a:rPr>
                <a:t>+</a:t>
              </a:r>
            </a:p>
          </p:txBody>
        </p:sp>
      </p:grpSp>
      <p:grpSp>
        <p:nvGrpSpPr>
          <p:cNvPr id="7" name="Group 6"/>
          <p:cNvGrpSpPr/>
          <p:nvPr/>
        </p:nvGrpSpPr>
        <p:grpSpPr>
          <a:xfrm>
            <a:off x="7248638" y="1164021"/>
            <a:ext cx="3060154" cy="2422608"/>
            <a:chOff x="6001475" y="1676401"/>
            <a:chExt cx="3060951" cy="2423239"/>
          </a:xfrm>
        </p:grpSpPr>
        <p:sp>
          <p:nvSpPr>
            <p:cNvPr id="8" name="Rounded Rectangle 7"/>
            <p:cNvSpPr/>
            <p:nvPr/>
          </p:nvSpPr>
          <p:spPr>
            <a:xfrm>
              <a:off x="6390589" y="1676401"/>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Review Process Assessment findings, CSI register, Customer feedback etc.</a:t>
              </a:r>
            </a:p>
          </p:txBody>
        </p:sp>
        <p:sp>
          <p:nvSpPr>
            <p:cNvPr id="9" name="Oval 8"/>
            <p:cNvSpPr/>
            <p:nvPr/>
          </p:nvSpPr>
          <p:spPr>
            <a:xfrm>
              <a:off x="7620000" y="3610897"/>
              <a:ext cx="488743" cy="488743"/>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schemeClr val="bg1"/>
                  </a:solidFill>
                </a:rPr>
                <a:t>3</a:t>
              </a:r>
            </a:p>
          </p:txBody>
        </p:sp>
        <p:sp>
          <p:nvSpPr>
            <p:cNvPr id="10" name="TextBox 9"/>
            <p:cNvSpPr txBox="1"/>
            <p:nvPr/>
          </p:nvSpPr>
          <p:spPr>
            <a:xfrm>
              <a:off x="6001475" y="2281656"/>
              <a:ext cx="338322" cy="677156"/>
            </a:xfrm>
            <a:prstGeom prst="rect">
              <a:avLst/>
            </a:prstGeom>
            <a:noFill/>
          </p:spPr>
          <p:txBody>
            <a:bodyPr wrap="none" lIns="0" tIns="0" rIns="0" bIns="0" rtlCol="0">
              <a:spAutoFit/>
            </a:bodyPr>
            <a:lstStyle/>
            <a:p>
              <a:r>
                <a:rPr lang="en-US" sz="4399" b="1" dirty="0">
                  <a:solidFill>
                    <a:schemeClr val="accent6">
                      <a:lumMod val="50000"/>
                    </a:schemeClr>
                  </a:solidFill>
                </a:rPr>
                <a:t>+</a:t>
              </a:r>
            </a:p>
          </p:txBody>
        </p:sp>
      </p:grpSp>
      <p:grpSp>
        <p:nvGrpSpPr>
          <p:cNvPr id="11" name="Group 10"/>
          <p:cNvGrpSpPr/>
          <p:nvPr/>
        </p:nvGrpSpPr>
        <p:grpSpPr>
          <a:xfrm>
            <a:off x="1330279" y="1213763"/>
            <a:ext cx="2671142" cy="2372865"/>
            <a:chOff x="81575" y="1726157"/>
            <a:chExt cx="2671837" cy="2373483"/>
          </a:xfrm>
        </p:grpSpPr>
        <p:sp>
          <p:nvSpPr>
            <p:cNvPr id="12" name="Rounded Rectangle 11"/>
            <p:cNvSpPr/>
            <p:nvPr/>
          </p:nvSpPr>
          <p:spPr>
            <a:xfrm>
              <a:off x="81575" y="1726157"/>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Understand and Execute the Accountabilities of Process Owners</a:t>
              </a:r>
            </a:p>
          </p:txBody>
        </p:sp>
        <p:sp>
          <p:nvSpPr>
            <p:cNvPr id="13" name="Oval 12"/>
            <p:cNvSpPr/>
            <p:nvPr/>
          </p:nvSpPr>
          <p:spPr>
            <a:xfrm>
              <a:off x="1143001" y="3610897"/>
              <a:ext cx="488743" cy="488743"/>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schemeClr val="bg1"/>
                  </a:solidFill>
                </a:rPr>
                <a:t>1</a:t>
              </a:r>
            </a:p>
          </p:txBody>
        </p:sp>
      </p:grpSp>
      <p:grpSp>
        <p:nvGrpSpPr>
          <p:cNvPr id="27" name="Group 26"/>
          <p:cNvGrpSpPr/>
          <p:nvPr/>
        </p:nvGrpSpPr>
        <p:grpSpPr>
          <a:xfrm>
            <a:off x="960037" y="3538018"/>
            <a:ext cx="9897345" cy="2457423"/>
            <a:chOff x="577516" y="3906642"/>
            <a:chExt cx="9899922" cy="2458062"/>
          </a:xfrm>
        </p:grpSpPr>
        <p:pic>
          <p:nvPicPr>
            <p:cNvPr id="23" name="Picture 22"/>
            <p:cNvPicPr>
              <a:picLocks noChangeAspect="1"/>
            </p:cNvPicPr>
            <p:nvPr/>
          </p:nvPicPr>
          <p:blipFill>
            <a:blip r:embed="rId2"/>
            <a:stretch>
              <a:fillRect/>
            </a:stretch>
          </p:blipFill>
          <p:spPr>
            <a:xfrm>
              <a:off x="2681418" y="4517470"/>
              <a:ext cx="2353277" cy="1713687"/>
            </a:xfrm>
            <a:prstGeom prst="rect">
              <a:avLst/>
            </a:prstGeom>
            <a:ln>
              <a:solidFill>
                <a:schemeClr val="accent1">
                  <a:lumMod val="40000"/>
                  <a:lumOff val="60000"/>
                </a:schemeClr>
              </a:solidFill>
            </a:ln>
          </p:spPr>
        </p:pic>
        <p:sp>
          <p:nvSpPr>
            <p:cNvPr id="17" name="Right Brace 16"/>
            <p:cNvSpPr/>
            <p:nvPr/>
          </p:nvSpPr>
          <p:spPr>
            <a:xfrm rot="5400000">
              <a:off x="5293382" y="-444260"/>
              <a:ext cx="289797" cy="8991602"/>
            </a:xfrm>
            <a:prstGeom prst="rightBrace">
              <a:avLst>
                <a:gd name="adj1" fmla="val 50756"/>
                <a:gd name="adj2" fmla="val 47942"/>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8" name="Oval 17"/>
            <p:cNvSpPr/>
            <p:nvPr/>
          </p:nvSpPr>
          <p:spPr>
            <a:xfrm>
              <a:off x="2076501" y="5120189"/>
              <a:ext cx="488743" cy="488743"/>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schemeClr val="bg1"/>
                  </a:solidFill>
                </a:rPr>
                <a:t>4</a:t>
              </a:r>
            </a:p>
          </p:txBody>
        </p:sp>
        <p:sp>
          <p:nvSpPr>
            <p:cNvPr id="20" name="Rectangle 19"/>
            <p:cNvSpPr/>
            <p:nvPr/>
          </p:nvSpPr>
          <p:spPr>
            <a:xfrm>
              <a:off x="2945927" y="5102706"/>
              <a:ext cx="1870067" cy="584927"/>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r>
                <a:rPr lang="en-US" sz="1600" dirty="0"/>
                <a:t>3-year Strategic </a:t>
              </a:r>
            </a:p>
            <a:p>
              <a:r>
                <a:rPr lang="en-US" sz="1600" dirty="0"/>
                <a:t>outlook plan</a:t>
              </a:r>
            </a:p>
          </p:txBody>
        </p:sp>
        <p:sp>
          <p:nvSpPr>
            <p:cNvPr id="21" name="TextBox 20"/>
            <p:cNvSpPr txBox="1"/>
            <p:nvPr/>
          </p:nvSpPr>
          <p:spPr>
            <a:xfrm>
              <a:off x="742404" y="4999171"/>
              <a:ext cx="1439325" cy="615713"/>
            </a:xfrm>
            <a:prstGeom prst="rect">
              <a:avLst/>
            </a:prstGeom>
            <a:noFill/>
          </p:spPr>
          <p:txBody>
            <a:bodyPr wrap="square" lIns="0" tIns="0" rIns="0" bIns="0" rtlCol="0">
              <a:spAutoFit/>
            </a:bodyPr>
            <a:lstStyle/>
            <a:p>
              <a:r>
                <a:rPr lang="en-US" sz="2000" b="1" dirty="0">
                  <a:solidFill>
                    <a:schemeClr val="accent5"/>
                  </a:solidFill>
                </a:rPr>
                <a:t>Populate</a:t>
              </a:r>
            </a:p>
            <a:p>
              <a:r>
                <a:rPr lang="en-US" sz="2000" b="1" dirty="0">
                  <a:solidFill>
                    <a:schemeClr val="accent5"/>
                  </a:solidFill>
                </a:rPr>
                <a:t>Templates</a:t>
              </a:r>
            </a:p>
          </p:txBody>
        </p:sp>
        <p:sp>
          <p:nvSpPr>
            <p:cNvPr id="22" name="Rectangle 21"/>
            <p:cNvSpPr/>
            <p:nvPr/>
          </p:nvSpPr>
          <p:spPr>
            <a:xfrm>
              <a:off x="577516" y="4324776"/>
              <a:ext cx="9899922" cy="2039928"/>
            </a:xfrm>
            <a:prstGeom prst="rect">
              <a:avLst/>
            </a:prstGeom>
            <a:noFill/>
            <a:ln w="12700" cmpd="sng">
              <a:solidFill>
                <a:schemeClr val="bg2">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24" name="Picture 23"/>
            <p:cNvPicPr>
              <a:picLocks noChangeAspect="1"/>
            </p:cNvPicPr>
            <p:nvPr/>
          </p:nvPicPr>
          <p:blipFill>
            <a:blip r:embed="rId3"/>
            <a:stretch>
              <a:fillRect/>
            </a:stretch>
          </p:blipFill>
          <p:spPr>
            <a:xfrm>
              <a:off x="5270541" y="4525490"/>
              <a:ext cx="2355136" cy="1697646"/>
            </a:xfrm>
            <a:prstGeom prst="rect">
              <a:avLst/>
            </a:prstGeom>
            <a:ln>
              <a:solidFill>
                <a:schemeClr val="accent1">
                  <a:lumMod val="40000"/>
                  <a:lumOff val="60000"/>
                </a:schemeClr>
              </a:solidFill>
            </a:ln>
          </p:spPr>
        </p:pic>
        <p:pic>
          <p:nvPicPr>
            <p:cNvPr id="25" name="Picture 24"/>
            <p:cNvPicPr>
              <a:picLocks noChangeAspect="1"/>
            </p:cNvPicPr>
            <p:nvPr/>
          </p:nvPicPr>
          <p:blipFill>
            <a:blip r:embed="rId4"/>
            <a:stretch>
              <a:fillRect/>
            </a:stretch>
          </p:blipFill>
          <p:spPr>
            <a:xfrm>
              <a:off x="7887721" y="4539632"/>
              <a:ext cx="2314575" cy="1669362"/>
            </a:xfrm>
            <a:prstGeom prst="rect">
              <a:avLst/>
            </a:prstGeom>
            <a:ln>
              <a:solidFill>
                <a:schemeClr val="accent1">
                  <a:lumMod val="40000"/>
                  <a:lumOff val="60000"/>
                </a:schemeClr>
              </a:solidFill>
            </a:ln>
          </p:spPr>
        </p:pic>
        <p:sp>
          <p:nvSpPr>
            <p:cNvPr id="19" name="Rectangle 18"/>
            <p:cNvSpPr/>
            <p:nvPr/>
          </p:nvSpPr>
          <p:spPr>
            <a:xfrm>
              <a:off x="8099749" y="5102706"/>
              <a:ext cx="1989376" cy="584927"/>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r>
                <a:rPr lang="en-US" sz="1600" dirty="0"/>
                <a:t>12-month rolling</a:t>
              </a:r>
            </a:p>
            <a:p>
              <a:r>
                <a:rPr lang="en-US" sz="1600" dirty="0"/>
                <a:t>Tactical plan</a:t>
              </a:r>
            </a:p>
          </p:txBody>
        </p:sp>
        <p:sp>
          <p:nvSpPr>
            <p:cNvPr id="26" name="Rectangle 25"/>
            <p:cNvSpPr/>
            <p:nvPr/>
          </p:nvSpPr>
          <p:spPr>
            <a:xfrm>
              <a:off x="5494034" y="5102706"/>
              <a:ext cx="1989376" cy="584927"/>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r>
                <a:rPr lang="en-US" sz="1600" dirty="0"/>
                <a:t>Key Activities &amp; Milestones</a:t>
              </a:r>
            </a:p>
          </p:txBody>
        </p:sp>
      </p:grpSp>
    </p:spTree>
    <p:extLst>
      <p:ext uri="{BB962C8B-B14F-4D97-AF65-F5344CB8AC3E}">
        <p14:creationId xmlns:p14="http://schemas.microsoft.com/office/powerpoint/2010/main" val="239269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t>Establishing Process Governance</a:t>
            </a:r>
          </a:p>
        </p:txBody>
      </p:sp>
      <p:sp>
        <p:nvSpPr>
          <p:cNvPr id="7" name="Content Placeholder 2"/>
          <p:cNvSpPr>
            <a:spLocks noGrp="1"/>
          </p:cNvSpPr>
          <p:nvPr>
            <p:ph idx="1"/>
          </p:nvPr>
        </p:nvSpPr>
        <p:spPr/>
        <p:txBody>
          <a:bodyPr/>
          <a:lstStyle/>
          <a:p>
            <a:pPr>
              <a:buFontTx/>
              <a:buNone/>
            </a:pPr>
            <a:r>
              <a:rPr lang="en-US" dirty="0" smtClean="0"/>
              <a:t>How do we define Process &amp; Service Governance?</a:t>
            </a:r>
          </a:p>
          <a:p>
            <a:pPr lvl="1">
              <a:buFont typeface="Arial" charset="0"/>
              <a:buChar char="•"/>
            </a:pPr>
            <a:r>
              <a:rPr lang="en-CA" sz="2400" dirty="0">
                <a:latin typeface="Calibri" pitchFamily="34" charset="0"/>
              </a:rPr>
              <a:t>The </a:t>
            </a:r>
            <a:r>
              <a:rPr lang="en-CA" sz="2400" b="1" dirty="0">
                <a:latin typeface="Calibri" pitchFamily="34" charset="0"/>
              </a:rPr>
              <a:t>organizational structures </a:t>
            </a:r>
            <a:r>
              <a:rPr lang="en-CA" sz="2400" dirty="0">
                <a:latin typeface="Calibri" pitchFamily="34" charset="0"/>
              </a:rPr>
              <a:t>that need to be put in place, the </a:t>
            </a:r>
            <a:r>
              <a:rPr lang="en-CA" sz="2400" b="1" dirty="0">
                <a:latin typeface="Calibri" pitchFamily="34" charset="0"/>
              </a:rPr>
              <a:t>roles</a:t>
            </a:r>
            <a:r>
              <a:rPr lang="en-CA" sz="2400" dirty="0">
                <a:latin typeface="Calibri" pitchFamily="34" charset="0"/>
              </a:rPr>
              <a:t> that need to be assigned, </a:t>
            </a:r>
            <a:r>
              <a:rPr lang="en-CA" sz="2400" b="1" dirty="0">
                <a:latin typeface="Calibri" pitchFamily="34" charset="0"/>
              </a:rPr>
              <a:t>responsibilities</a:t>
            </a:r>
            <a:r>
              <a:rPr lang="en-CA" sz="2400" dirty="0">
                <a:latin typeface="Calibri" pitchFamily="34" charset="0"/>
              </a:rPr>
              <a:t> and </a:t>
            </a:r>
            <a:r>
              <a:rPr lang="en-CA" sz="2400" b="1" dirty="0">
                <a:latin typeface="Calibri" pitchFamily="34" charset="0"/>
              </a:rPr>
              <a:t>accountabilities</a:t>
            </a:r>
            <a:r>
              <a:rPr lang="en-CA" sz="2400" dirty="0">
                <a:latin typeface="Calibri" pitchFamily="34" charset="0"/>
              </a:rPr>
              <a:t> for each role and the </a:t>
            </a:r>
            <a:r>
              <a:rPr lang="en-CA" sz="2400" b="1" dirty="0">
                <a:latin typeface="Calibri" pitchFamily="34" charset="0"/>
              </a:rPr>
              <a:t>meetings and council</a:t>
            </a:r>
            <a:r>
              <a:rPr lang="en-CA" sz="2400" dirty="0">
                <a:latin typeface="Calibri" pitchFamily="34" charset="0"/>
              </a:rPr>
              <a:t> to be established in order to operate and govern the IT Services and IT Processes within the IT organization. </a:t>
            </a:r>
          </a:p>
          <a:p>
            <a:pPr lvl="1">
              <a:buFont typeface="Arial" charset="0"/>
              <a:buChar char="•"/>
            </a:pPr>
            <a:endParaRPr lang="en-CA" sz="2400" dirty="0">
              <a:latin typeface="Calibri" pitchFamily="34" charset="0"/>
            </a:endParaRPr>
          </a:p>
          <a:p>
            <a:pPr lvl="1">
              <a:buFont typeface="Arial" charset="0"/>
              <a:buChar char="•"/>
            </a:pPr>
            <a:r>
              <a:rPr lang="en-CA" sz="2400" dirty="0">
                <a:latin typeface="Calibri" pitchFamily="34" charset="0"/>
              </a:rPr>
              <a:t>The  </a:t>
            </a:r>
            <a:r>
              <a:rPr lang="en-CA" sz="2400" i="1" dirty="0">
                <a:latin typeface="Calibri" pitchFamily="34" charset="0"/>
              </a:rPr>
              <a:t>“</a:t>
            </a:r>
            <a:r>
              <a:rPr lang="en-US" sz="2400" i="1" dirty="0">
                <a:latin typeface="Calibri" pitchFamily="34" charset="0"/>
              </a:rPr>
              <a:t>IT Process Management and Governance Guide</a:t>
            </a:r>
            <a:r>
              <a:rPr lang="en-CA" sz="2400" i="1" dirty="0">
                <a:latin typeface="Calibri" pitchFamily="34" charset="0"/>
              </a:rPr>
              <a:t>” </a:t>
            </a:r>
            <a:r>
              <a:rPr lang="en-CA" sz="2400" dirty="0">
                <a:latin typeface="Calibri" pitchFamily="34" charset="0"/>
              </a:rPr>
              <a:t>describe the detailed concepts how this is to be accomplished.</a:t>
            </a:r>
            <a:endParaRPr lang="en-US" sz="2400" i="1" dirty="0">
              <a:latin typeface="Calibri" pitchFamily="34" charset="0"/>
            </a:endParaRPr>
          </a:p>
        </p:txBody>
      </p:sp>
      <p:sp>
        <p:nvSpPr>
          <p:cNvPr id="5" name="Slide Number Placeholder 4"/>
          <p:cNvSpPr>
            <a:spLocks noGrp="1"/>
          </p:cNvSpPr>
          <p:nvPr>
            <p:ph type="sldNum" sz="quarter" idx="12"/>
          </p:nvPr>
        </p:nvSpPr>
        <p:spPr/>
        <p:txBody>
          <a:bodyPr/>
          <a:lstStyle/>
          <a:p>
            <a:fld id="{1A2DCB2D-F3A1-47AC-A248-15826C4C808C}" type="slidenum">
              <a:rPr lang="en-US" smtClean="0"/>
              <a:pPr/>
              <a:t>2</a:t>
            </a:fld>
            <a:endParaRPr lang="en-US" dirty="0"/>
          </a:p>
        </p:txBody>
      </p:sp>
    </p:spTree>
    <p:extLst>
      <p:ext uri="{BB962C8B-B14F-4D97-AF65-F5344CB8AC3E}">
        <p14:creationId xmlns:p14="http://schemas.microsoft.com/office/powerpoint/2010/main" val="299030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ITIL V3 Lifecycle (2011 edition)</a:t>
            </a:r>
          </a:p>
        </p:txBody>
      </p:sp>
      <p:sp>
        <p:nvSpPr>
          <p:cNvPr id="3" name="Content Placeholder 2"/>
          <p:cNvSpPr>
            <a:spLocks noGrp="1"/>
          </p:cNvSpPr>
          <p:nvPr>
            <p:ph idx="1"/>
          </p:nvPr>
        </p:nvSpPr>
        <p:spPr>
          <a:xfrm>
            <a:off x="1217614" y="1383303"/>
            <a:ext cx="10666490" cy="4067605"/>
          </a:xfrm>
        </p:spPr>
        <p:txBody>
          <a:bodyPr/>
          <a:lstStyle/>
          <a:p>
            <a:pPr>
              <a:buNone/>
            </a:pPr>
            <a:r>
              <a:rPr lang="en-US" dirty="0"/>
              <a:t>Process within the ITIL V3 Lifecycle?</a:t>
            </a:r>
          </a:p>
        </p:txBody>
      </p:sp>
      <p:sp>
        <p:nvSpPr>
          <p:cNvPr id="4" name="Rectangle 8"/>
          <p:cNvSpPr txBox="1">
            <a:spLocks noChangeArrowheads="1"/>
          </p:cNvSpPr>
          <p:nvPr/>
        </p:nvSpPr>
        <p:spPr bwMode="auto">
          <a:xfrm>
            <a:off x="1731587" y="2093395"/>
            <a:ext cx="3297966" cy="4001912"/>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a:spcBef>
                <a:spcPct val="20000"/>
              </a:spcBef>
              <a:buClr>
                <a:schemeClr val="accent1">
                  <a:lumMod val="60000"/>
                  <a:lumOff val="40000"/>
                </a:schemeClr>
              </a:buClr>
            </a:pPr>
            <a:r>
              <a:rPr lang="en-US" sz="1400" b="1" kern="0" dirty="0">
                <a:solidFill>
                  <a:schemeClr val="accent1">
                    <a:lumMod val="75000"/>
                  </a:schemeClr>
                </a:solidFill>
                <a:latin typeface="Arial" pitchFamily="34" charset="0"/>
                <a:cs typeface="Arial" pitchFamily="34" charset="0"/>
              </a:rPr>
              <a:t>Service Strategy</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Strategy Management for ITSM</a:t>
            </a:r>
          </a:p>
          <a:p>
            <a:pPr marL="225369" lvl="1" indent="-115859">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Service Portfolio Management</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Financial Management for IT Services</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Demand Management</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Business Relationship Management</a:t>
            </a:r>
          </a:p>
          <a:p>
            <a:pPr marL="225369" indent="-115859" fontAlgn="base">
              <a:spcBef>
                <a:spcPct val="20000"/>
              </a:spcBef>
              <a:spcAft>
                <a:spcPct val="0"/>
              </a:spcAft>
              <a:buClr>
                <a:schemeClr val="accent2">
                  <a:lumMod val="75000"/>
                </a:schemeClr>
              </a:buClr>
              <a:defRPr/>
            </a:pPr>
            <a:endParaRPr lang="en-US" sz="1200" kern="0" dirty="0">
              <a:latin typeface="Arial" pitchFamily="34" charset="0"/>
              <a:cs typeface="Arial" pitchFamily="34" charset="0"/>
            </a:endParaRPr>
          </a:p>
          <a:p>
            <a:pPr indent="6349" fontAlgn="base">
              <a:spcBef>
                <a:spcPct val="20000"/>
              </a:spcBef>
              <a:spcAft>
                <a:spcPct val="0"/>
              </a:spcAft>
              <a:buClr>
                <a:schemeClr val="accent1">
                  <a:lumMod val="60000"/>
                  <a:lumOff val="40000"/>
                </a:schemeClr>
              </a:buClr>
              <a:defRPr/>
            </a:pPr>
            <a:r>
              <a:rPr lang="en-US" sz="1400" b="1" kern="0" dirty="0">
                <a:solidFill>
                  <a:schemeClr val="accent1">
                    <a:lumMod val="75000"/>
                  </a:schemeClr>
                </a:solidFill>
                <a:latin typeface="Arial" pitchFamily="34" charset="0"/>
                <a:cs typeface="Arial" pitchFamily="34" charset="0"/>
              </a:rPr>
              <a:t>Service Design</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Design Coordination</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Service Catalog Management</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Service Level Management</a:t>
            </a:r>
          </a:p>
          <a:p>
            <a:pPr marL="225369" lvl="1" indent="-115859">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Availability Management</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Capacity Management</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IT Service Continuity Management</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Information Security Management</a:t>
            </a:r>
          </a:p>
          <a:p>
            <a:pPr marL="225369" lvl="1" indent="-115859" fontAlgn="base">
              <a:lnSpc>
                <a:spcPct val="110000"/>
              </a:lnSpc>
              <a:spcBef>
                <a:spcPct val="15000"/>
              </a:spcBef>
              <a:spcAft>
                <a:spcPct val="15000"/>
              </a:spcAft>
              <a:buClr>
                <a:schemeClr val="accent2">
                  <a:lumMod val="75000"/>
                </a:schemeClr>
              </a:buClr>
              <a:buFont typeface="Arial" pitchFamily="34" charset="0"/>
              <a:buChar char="•"/>
              <a:defRPr/>
            </a:pPr>
            <a:r>
              <a:rPr lang="en-US" sz="1200" b="1" kern="0" dirty="0">
                <a:latin typeface="Arial" pitchFamily="34" charset="0"/>
                <a:cs typeface="Arial" pitchFamily="34" charset="0"/>
              </a:rPr>
              <a:t>Supplier Management</a:t>
            </a:r>
          </a:p>
        </p:txBody>
      </p:sp>
      <p:sp>
        <p:nvSpPr>
          <p:cNvPr id="5" name="Rectangle 9"/>
          <p:cNvSpPr txBox="1">
            <a:spLocks noChangeArrowheads="1"/>
          </p:cNvSpPr>
          <p:nvPr/>
        </p:nvSpPr>
        <p:spPr>
          <a:xfrm>
            <a:off x="4875220" y="2093395"/>
            <a:ext cx="3177347" cy="2832453"/>
          </a:xfrm>
          <a:prstGeom prst="rect">
            <a:avLst/>
          </a:prstGeom>
        </p:spPr>
        <p:txBody>
          <a:bodyPr/>
          <a:lstStyle/>
          <a:p>
            <a:pPr>
              <a:spcBef>
                <a:spcPct val="20000"/>
              </a:spcBef>
              <a:buClr>
                <a:schemeClr val="accent1">
                  <a:lumMod val="60000"/>
                  <a:lumOff val="40000"/>
                </a:schemeClr>
              </a:buClr>
            </a:pPr>
            <a:r>
              <a:rPr lang="en-US" sz="1400" b="1" kern="0" dirty="0">
                <a:solidFill>
                  <a:schemeClr val="accent1">
                    <a:lumMod val="75000"/>
                  </a:schemeClr>
                </a:solidFill>
                <a:latin typeface="Arial" pitchFamily="34" charset="0"/>
                <a:cs typeface="Arial" pitchFamily="34" charset="0"/>
              </a:rPr>
              <a:t>Service Transition</a:t>
            </a:r>
          </a:p>
          <a:p>
            <a:pPr marL="233304" lvl="1" indent="-111098" eaLnBrk="0" fontAlgn="base" hangingPunct="0">
              <a:lnSpc>
                <a:spcPct val="110000"/>
              </a:lnSpc>
              <a:spcBef>
                <a:spcPct val="15000"/>
              </a:spcBef>
              <a:spcAft>
                <a:spcPct val="15000"/>
              </a:spcAft>
              <a:buClr>
                <a:schemeClr val="accent2"/>
              </a:buClr>
              <a:buFont typeface="Arial" pitchFamily="34" charset="0"/>
              <a:buChar char="•"/>
              <a:defRPr/>
            </a:pPr>
            <a:r>
              <a:rPr lang="en-US" sz="1200" b="1" kern="0" dirty="0">
                <a:latin typeface="Arial" pitchFamily="34" charset="0"/>
                <a:cs typeface="Arial" pitchFamily="34" charset="0"/>
              </a:rPr>
              <a:t>Transition Planning and Support</a:t>
            </a:r>
          </a:p>
          <a:p>
            <a:pPr marL="233304" lvl="1" indent="-111098" eaLnBrk="0" fontAlgn="base" hangingPunct="0">
              <a:lnSpc>
                <a:spcPct val="110000"/>
              </a:lnSpc>
              <a:spcBef>
                <a:spcPct val="15000"/>
              </a:spcBef>
              <a:spcAft>
                <a:spcPct val="15000"/>
              </a:spcAft>
              <a:buClr>
                <a:schemeClr val="accent2"/>
              </a:buClr>
              <a:buFont typeface="Arial" pitchFamily="34" charset="0"/>
              <a:buChar char="•"/>
              <a:defRPr/>
            </a:pPr>
            <a:r>
              <a:rPr lang="en-US" sz="1200" b="1" kern="0" dirty="0">
                <a:latin typeface="Arial" pitchFamily="34" charset="0"/>
                <a:cs typeface="Arial" pitchFamily="34" charset="0"/>
              </a:rPr>
              <a:t>Change Management</a:t>
            </a:r>
          </a:p>
          <a:p>
            <a:pPr marL="233304" lvl="1" indent="-111098" eaLnBrk="0" hangingPunct="0">
              <a:lnSpc>
                <a:spcPct val="110000"/>
              </a:lnSpc>
              <a:spcBef>
                <a:spcPct val="15000"/>
              </a:spcBef>
              <a:spcAft>
                <a:spcPct val="15000"/>
              </a:spcAft>
              <a:buClr>
                <a:schemeClr val="accent2"/>
              </a:buClr>
              <a:buFont typeface="Arial" pitchFamily="34" charset="0"/>
              <a:buChar char="•"/>
              <a:defRPr/>
            </a:pPr>
            <a:r>
              <a:rPr lang="en-US" sz="1200" b="1" kern="0" dirty="0">
                <a:latin typeface="Arial" pitchFamily="34" charset="0"/>
                <a:cs typeface="Arial" pitchFamily="34" charset="0"/>
              </a:rPr>
              <a:t>Service Asset and Configuration Management</a:t>
            </a:r>
          </a:p>
          <a:p>
            <a:pPr marL="233304" lvl="1" indent="-111098" eaLnBrk="0" fontAlgn="base" hangingPunct="0">
              <a:lnSpc>
                <a:spcPct val="110000"/>
              </a:lnSpc>
              <a:spcBef>
                <a:spcPct val="15000"/>
              </a:spcBef>
              <a:spcAft>
                <a:spcPct val="15000"/>
              </a:spcAft>
              <a:buClr>
                <a:schemeClr val="accent2"/>
              </a:buClr>
              <a:buFont typeface="Arial" pitchFamily="34" charset="0"/>
              <a:buChar char="•"/>
              <a:defRPr/>
            </a:pPr>
            <a:r>
              <a:rPr lang="en-US" sz="1200" b="1" kern="0" dirty="0">
                <a:latin typeface="Arial" pitchFamily="34" charset="0"/>
                <a:cs typeface="Arial" pitchFamily="34" charset="0"/>
              </a:rPr>
              <a:t>Release and Deployment Management</a:t>
            </a:r>
          </a:p>
          <a:p>
            <a:pPr marL="233304" lvl="1" indent="-111098" eaLnBrk="0" fontAlgn="base" hangingPunct="0">
              <a:lnSpc>
                <a:spcPct val="110000"/>
              </a:lnSpc>
              <a:spcBef>
                <a:spcPct val="15000"/>
              </a:spcBef>
              <a:spcAft>
                <a:spcPct val="15000"/>
              </a:spcAft>
              <a:buClr>
                <a:schemeClr val="accent2"/>
              </a:buClr>
              <a:buFont typeface="Arial" pitchFamily="34" charset="0"/>
              <a:buChar char="•"/>
              <a:defRPr/>
            </a:pPr>
            <a:r>
              <a:rPr lang="en-US" sz="1200" b="1" kern="0" dirty="0">
                <a:latin typeface="Arial" pitchFamily="34" charset="0"/>
                <a:cs typeface="Arial" pitchFamily="34" charset="0"/>
              </a:rPr>
              <a:t>Service Validation and Testing</a:t>
            </a:r>
          </a:p>
          <a:p>
            <a:pPr marL="233304" lvl="1" indent="-111098" eaLnBrk="0" fontAlgn="base" hangingPunct="0">
              <a:lnSpc>
                <a:spcPct val="110000"/>
              </a:lnSpc>
              <a:spcBef>
                <a:spcPct val="15000"/>
              </a:spcBef>
              <a:spcAft>
                <a:spcPct val="15000"/>
              </a:spcAft>
              <a:buClr>
                <a:schemeClr val="accent2"/>
              </a:buClr>
              <a:buFont typeface="Arial" pitchFamily="34" charset="0"/>
              <a:buChar char="•"/>
              <a:defRPr/>
            </a:pPr>
            <a:r>
              <a:rPr lang="en-US" sz="1200" b="1" kern="0" dirty="0">
                <a:latin typeface="Arial" pitchFamily="34" charset="0"/>
                <a:cs typeface="Arial" pitchFamily="34" charset="0"/>
              </a:rPr>
              <a:t>Change Evaluation</a:t>
            </a:r>
          </a:p>
          <a:p>
            <a:pPr marL="233304" lvl="1" indent="-111098" eaLnBrk="0" fontAlgn="base" hangingPunct="0">
              <a:lnSpc>
                <a:spcPct val="110000"/>
              </a:lnSpc>
              <a:spcBef>
                <a:spcPct val="15000"/>
              </a:spcBef>
              <a:spcAft>
                <a:spcPct val="15000"/>
              </a:spcAft>
              <a:buClr>
                <a:schemeClr val="accent2"/>
              </a:buClr>
              <a:buFont typeface="Arial" pitchFamily="34" charset="0"/>
              <a:buChar char="•"/>
              <a:defRPr/>
            </a:pPr>
            <a:r>
              <a:rPr lang="en-US" sz="1200" b="1" kern="0" dirty="0">
                <a:latin typeface="Arial" pitchFamily="34" charset="0"/>
                <a:cs typeface="Arial" pitchFamily="34" charset="0"/>
              </a:rPr>
              <a:t>Knowledge Management</a:t>
            </a:r>
          </a:p>
        </p:txBody>
      </p:sp>
      <p:sp>
        <p:nvSpPr>
          <p:cNvPr id="6" name="Rectangle 5"/>
          <p:cNvSpPr/>
          <p:nvPr/>
        </p:nvSpPr>
        <p:spPr>
          <a:xfrm>
            <a:off x="7811309" y="2093396"/>
            <a:ext cx="2853913" cy="3862596"/>
          </a:xfrm>
          <a:prstGeom prst="rect">
            <a:avLst/>
          </a:prstGeom>
        </p:spPr>
        <p:txBody>
          <a:bodyPr wrap="square">
            <a:spAutoFit/>
          </a:bodyPr>
          <a:lstStyle/>
          <a:p>
            <a:pPr>
              <a:spcBef>
                <a:spcPct val="20000"/>
              </a:spcBef>
              <a:buClr>
                <a:schemeClr val="accent1">
                  <a:lumMod val="60000"/>
                  <a:lumOff val="40000"/>
                </a:schemeClr>
              </a:buClr>
            </a:pPr>
            <a:r>
              <a:rPr lang="en-US" sz="1400" b="1" kern="0" dirty="0">
                <a:solidFill>
                  <a:schemeClr val="accent1">
                    <a:lumMod val="75000"/>
                  </a:schemeClr>
                </a:solidFill>
                <a:latin typeface="Arial" pitchFamily="34" charset="0"/>
                <a:cs typeface="Arial" pitchFamily="34" charset="0"/>
              </a:rPr>
              <a:t>Service Operation</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Event Management</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Incident Management</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Request Fulfillment</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Problem Management</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Access Management</a:t>
            </a:r>
          </a:p>
          <a:p>
            <a:pPr marL="574531" lvl="1" indent="-342814">
              <a:spcBef>
                <a:spcPct val="15000"/>
              </a:spcBef>
              <a:spcAft>
                <a:spcPct val="15000"/>
              </a:spcAft>
              <a:buClr>
                <a:schemeClr val="accent1">
                  <a:lumMod val="60000"/>
                  <a:lumOff val="40000"/>
                </a:schemeClr>
              </a:buClr>
            </a:pPr>
            <a:endParaRPr lang="en-US" sz="1200" dirty="0">
              <a:latin typeface="Arial" pitchFamily="34" charset="0"/>
              <a:cs typeface="Arial" pitchFamily="34" charset="0"/>
            </a:endParaRPr>
          </a:p>
          <a:p>
            <a:pPr>
              <a:spcBef>
                <a:spcPct val="20000"/>
              </a:spcBef>
              <a:buClr>
                <a:schemeClr val="accent1">
                  <a:lumMod val="60000"/>
                  <a:lumOff val="40000"/>
                </a:schemeClr>
              </a:buClr>
            </a:pPr>
            <a:r>
              <a:rPr lang="en-US" sz="1400" b="1" kern="0" dirty="0">
                <a:solidFill>
                  <a:schemeClr val="accent1">
                    <a:lumMod val="75000"/>
                  </a:schemeClr>
                </a:solidFill>
                <a:latin typeface="Arial" pitchFamily="34" charset="0"/>
                <a:cs typeface="Arial" pitchFamily="34" charset="0"/>
              </a:rPr>
              <a:t>Continual Service Improvement</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The Seven-step Improvement Process</a:t>
            </a:r>
          </a:p>
          <a:p>
            <a:pPr marL="117445" indent="-342814">
              <a:spcBef>
                <a:spcPct val="15000"/>
              </a:spcBef>
              <a:spcAft>
                <a:spcPct val="15000"/>
              </a:spcAft>
              <a:buClr>
                <a:schemeClr val="accent1">
                  <a:lumMod val="60000"/>
                  <a:lumOff val="40000"/>
                </a:schemeClr>
              </a:buClr>
            </a:pPr>
            <a:endParaRPr lang="en-US" sz="1200" b="1" dirty="0">
              <a:solidFill>
                <a:schemeClr val="accent1"/>
              </a:solidFill>
            </a:endParaRPr>
          </a:p>
          <a:p>
            <a:pPr>
              <a:spcBef>
                <a:spcPct val="20000"/>
              </a:spcBef>
              <a:buClr>
                <a:schemeClr val="accent1">
                  <a:lumMod val="60000"/>
                  <a:lumOff val="40000"/>
                </a:schemeClr>
              </a:buClr>
            </a:pPr>
            <a:r>
              <a:rPr lang="en-US" sz="1400" b="1" kern="0" dirty="0">
                <a:solidFill>
                  <a:schemeClr val="accent1">
                    <a:lumMod val="75000"/>
                  </a:schemeClr>
                </a:solidFill>
                <a:latin typeface="Arial" pitchFamily="34" charset="0"/>
                <a:cs typeface="Arial" pitchFamily="34" charset="0"/>
              </a:rPr>
              <a:t>Function</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Service Desk</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Technical Management</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IT Operations Management</a:t>
            </a:r>
          </a:p>
          <a:p>
            <a:pPr marL="233304" lvl="1" indent="-111098">
              <a:spcBef>
                <a:spcPct val="15000"/>
              </a:spcBef>
              <a:spcAft>
                <a:spcPct val="15000"/>
              </a:spcAft>
              <a:buClr>
                <a:schemeClr val="accent2"/>
              </a:buClr>
              <a:buFont typeface="Arial" pitchFamily="34" charset="0"/>
              <a:buChar char="•"/>
            </a:pPr>
            <a:r>
              <a:rPr lang="en-US" sz="1200" b="1" dirty="0">
                <a:latin typeface="Arial" pitchFamily="34" charset="0"/>
                <a:cs typeface="Arial" pitchFamily="34" charset="0"/>
              </a:rPr>
              <a:t>Application Management</a:t>
            </a:r>
          </a:p>
        </p:txBody>
      </p:sp>
      <p:pic>
        <p:nvPicPr>
          <p:cNvPr id="7" name="Picture 15"/>
          <p:cNvPicPr>
            <a:picLocks noChangeAspect="1" noChangeArrowheads="1"/>
          </p:cNvPicPr>
          <p:nvPr/>
        </p:nvPicPr>
        <p:blipFill>
          <a:blip r:embed="rId2" cstate="print"/>
          <a:srcRect l="31758" t="27937" r="35924" b="24188"/>
          <a:stretch>
            <a:fillRect/>
          </a:stretch>
        </p:blipFill>
        <p:spPr bwMode="auto">
          <a:xfrm>
            <a:off x="5180250" y="4647882"/>
            <a:ext cx="2056864" cy="1904504"/>
          </a:xfrm>
          <a:prstGeom prst="rect">
            <a:avLst/>
          </a:prstGeom>
          <a:noFill/>
          <a:ln w="9525">
            <a:noFill/>
            <a:miter lim="800000"/>
            <a:headEnd/>
            <a:tailEnd/>
          </a:ln>
        </p:spPr>
      </p:pic>
    </p:spTree>
    <p:extLst>
      <p:ext uri="{BB962C8B-B14F-4D97-AF65-F5344CB8AC3E}">
        <p14:creationId xmlns:p14="http://schemas.microsoft.com/office/powerpoint/2010/main" val="39352456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Questions</a:t>
            </a:r>
          </a:p>
        </p:txBody>
      </p:sp>
      <p:pic>
        <p:nvPicPr>
          <p:cNvPr id="39938" name="Picture 2" descr="http://www.healthcareersinteraction.com/images/faq_questionmark.jpg"/>
          <p:cNvPicPr>
            <a:picLocks noChangeAspect="1" noChangeArrowheads="1"/>
          </p:cNvPicPr>
          <p:nvPr/>
        </p:nvPicPr>
        <p:blipFill>
          <a:blip r:embed="rId2" cstate="print"/>
          <a:srcRect/>
          <a:stretch>
            <a:fillRect/>
          </a:stretch>
        </p:blipFill>
        <p:spPr bwMode="auto">
          <a:xfrm>
            <a:off x="6323012" y="1524000"/>
            <a:ext cx="2857500" cy="3571875"/>
          </a:xfrm>
          <a:prstGeom prst="rect">
            <a:avLst/>
          </a:prstGeom>
          <a:noFill/>
          <a:ln w="9525">
            <a:noFill/>
            <a:miter lim="800000"/>
            <a:headEnd/>
            <a:tailEnd/>
          </a:ln>
        </p:spPr>
      </p:pic>
      <p:sp>
        <p:nvSpPr>
          <p:cNvPr id="4" name="TextBox 3"/>
          <p:cNvSpPr txBox="1"/>
          <p:nvPr/>
        </p:nvSpPr>
        <p:spPr>
          <a:xfrm>
            <a:off x="1348371" y="2365366"/>
            <a:ext cx="2951449" cy="646331"/>
          </a:xfrm>
          <a:prstGeom prst="rect">
            <a:avLst/>
          </a:prstGeom>
          <a:noFill/>
        </p:spPr>
        <p:txBody>
          <a:bodyPr wrap="none" rtlCol="0">
            <a:spAutoFit/>
          </a:bodyPr>
          <a:lstStyle/>
          <a:p>
            <a:r>
              <a:rPr lang="en-US" dirty="0"/>
              <a:t>Thorsten Manthey</a:t>
            </a:r>
          </a:p>
          <a:p>
            <a:r>
              <a:rPr lang="en-US" dirty="0">
                <a:hlinkClick r:id="rId3"/>
              </a:rPr>
              <a:t>thorsten@tmanthey.com</a:t>
            </a:r>
            <a:endParaRPr lang="en-US" dirty="0"/>
          </a:p>
        </p:txBody>
      </p:sp>
      <p:sp>
        <p:nvSpPr>
          <p:cNvPr id="5" name="Rectangle 4"/>
          <p:cNvSpPr/>
          <p:nvPr/>
        </p:nvSpPr>
        <p:spPr>
          <a:xfrm>
            <a:off x="1370012" y="3429000"/>
            <a:ext cx="4191000" cy="830997"/>
          </a:xfrm>
          <a:prstGeom prst="rect">
            <a:avLst/>
          </a:prstGeom>
        </p:spPr>
        <p:txBody>
          <a:bodyPr wrap="square">
            <a:spAutoFit/>
          </a:bodyPr>
          <a:lstStyle/>
          <a:p>
            <a:r>
              <a:rPr lang="en-US" b="1" dirty="0"/>
              <a:t>IT Process Governance web page:</a:t>
            </a:r>
            <a:endParaRPr lang="en-US" b="1" dirty="0">
              <a:hlinkClick r:id="rId4"/>
            </a:endParaRPr>
          </a:p>
          <a:p>
            <a:r>
              <a:rPr lang="en-US" sz="1400" dirty="0">
                <a:hlinkClick r:id="rId5"/>
              </a:rPr>
              <a:t>www.tmanthey.com/ProcessGovernance</a:t>
            </a:r>
            <a:endParaRPr lang="en-US" sz="1400" dirty="0"/>
          </a:p>
          <a:p>
            <a:endParaRPr lang="en-US" sz="1600" b="1" dirty="0"/>
          </a:p>
        </p:txBody>
      </p:sp>
    </p:spTree>
    <p:extLst>
      <p:ext uri="{BB962C8B-B14F-4D97-AF65-F5344CB8AC3E}">
        <p14:creationId xmlns:p14="http://schemas.microsoft.com/office/powerpoint/2010/main" val="37096001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What Is Process Governance?</a:t>
            </a:r>
          </a:p>
        </p:txBody>
      </p:sp>
      <p:sp>
        <p:nvSpPr>
          <p:cNvPr id="19458" name="Content Placeholder 2"/>
          <p:cNvSpPr>
            <a:spLocks noGrp="1"/>
          </p:cNvSpPr>
          <p:nvPr>
            <p:ph idx="1"/>
          </p:nvPr>
        </p:nvSpPr>
        <p:spPr/>
        <p:txBody>
          <a:bodyPr>
            <a:normAutofit/>
          </a:bodyPr>
          <a:lstStyle/>
          <a:p>
            <a:pPr>
              <a:buFontTx/>
              <a:buNone/>
            </a:pPr>
            <a:r>
              <a:rPr lang="en-US" sz="2800" dirty="0" smtClean="0"/>
              <a:t>Process Governance </a:t>
            </a:r>
            <a:r>
              <a:rPr lang="en-US" sz="2800" dirty="0" smtClean="0">
                <a:solidFill>
                  <a:srgbClr val="00B050"/>
                </a:solidFill>
              </a:rPr>
              <a:t>IS:</a:t>
            </a:r>
          </a:p>
          <a:p>
            <a:pPr>
              <a:buFontTx/>
              <a:buNone/>
            </a:pPr>
            <a:r>
              <a:rPr lang="en-CA" sz="2000" dirty="0" smtClean="0"/>
              <a:t>Defining </a:t>
            </a:r>
            <a:r>
              <a:rPr lang="en-CA" sz="2000" dirty="0"/>
              <a:t>how to operate within the IT organization </a:t>
            </a:r>
          </a:p>
          <a:p>
            <a:pPr lvl="1">
              <a:lnSpc>
                <a:spcPct val="100000"/>
              </a:lnSpc>
              <a:spcBef>
                <a:spcPts val="500"/>
              </a:spcBef>
            </a:pPr>
            <a:r>
              <a:rPr lang="en-CA" sz="1800" dirty="0"/>
              <a:t>Process Sponsor, Process Owner and Process Manager assigned</a:t>
            </a:r>
          </a:p>
          <a:p>
            <a:pPr lvl="1">
              <a:lnSpc>
                <a:spcPct val="100000"/>
              </a:lnSpc>
              <a:spcBef>
                <a:spcPts val="500"/>
              </a:spcBef>
            </a:pPr>
            <a:r>
              <a:rPr lang="en-CA" sz="1800" dirty="0"/>
              <a:t>Reporting structures are in place</a:t>
            </a:r>
          </a:p>
          <a:p>
            <a:pPr lvl="1">
              <a:lnSpc>
                <a:spcPct val="100000"/>
              </a:lnSpc>
              <a:spcBef>
                <a:spcPts val="500"/>
              </a:spcBef>
            </a:pPr>
            <a:r>
              <a:rPr lang="en-CA" sz="1800" dirty="0"/>
              <a:t>Escalation paths have been established</a:t>
            </a:r>
            <a:endParaRPr lang="en-US" sz="1800" dirty="0"/>
          </a:p>
          <a:p>
            <a:pPr lvl="1">
              <a:lnSpc>
                <a:spcPct val="100000"/>
              </a:lnSpc>
              <a:spcBef>
                <a:spcPts val="500"/>
              </a:spcBef>
            </a:pPr>
            <a:r>
              <a:rPr lang="en-CA" sz="1800" dirty="0"/>
              <a:t>Roles have been identified and assigned</a:t>
            </a:r>
          </a:p>
          <a:p>
            <a:pPr lvl="1">
              <a:lnSpc>
                <a:spcPct val="100000"/>
              </a:lnSpc>
              <a:spcBef>
                <a:spcPts val="500"/>
              </a:spcBef>
            </a:pPr>
            <a:r>
              <a:rPr lang="en-CA" sz="1800" dirty="0"/>
              <a:t>Accountabilities and Responsibilities identified for each role</a:t>
            </a:r>
          </a:p>
          <a:p>
            <a:pPr lvl="1">
              <a:lnSpc>
                <a:spcPct val="100000"/>
              </a:lnSpc>
              <a:spcBef>
                <a:spcPts val="500"/>
              </a:spcBef>
            </a:pPr>
            <a:r>
              <a:rPr lang="en-CA" sz="1800" dirty="0"/>
              <a:t>Meetings and Councils have been established</a:t>
            </a:r>
            <a:endParaRPr lang="en-US" sz="1800" dirty="0" smtClean="0"/>
          </a:p>
          <a:p>
            <a:pPr>
              <a:buFontTx/>
              <a:buNone/>
            </a:pPr>
            <a:r>
              <a:rPr lang="en-US" dirty="0" smtClean="0"/>
              <a:t>Process Governance </a:t>
            </a:r>
            <a:r>
              <a:rPr lang="en-US" dirty="0" smtClean="0">
                <a:solidFill>
                  <a:srgbClr val="C00000"/>
                </a:solidFill>
              </a:rPr>
              <a:t>IS NOT:</a:t>
            </a:r>
          </a:p>
          <a:p>
            <a:pPr lvl="1">
              <a:spcBef>
                <a:spcPts val="500"/>
              </a:spcBef>
            </a:pPr>
            <a:r>
              <a:rPr lang="en-US" sz="1800" dirty="0" smtClean="0"/>
              <a:t>Organizational HR staffing activities</a:t>
            </a:r>
          </a:p>
          <a:p>
            <a:pPr lvl="1">
              <a:spcBef>
                <a:spcPts val="500"/>
              </a:spcBef>
            </a:pPr>
            <a:r>
              <a:rPr lang="en-US" sz="1800" dirty="0" smtClean="0"/>
              <a:t>Day-to-day detailed process execution</a:t>
            </a:r>
          </a:p>
          <a:p>
            <a:pPr lvl="1">
              <a:spcBef>
                <a:spcPts val="500"/>
              </a:spcBef>
            </a:pPr>
            <a:r>
              <a:rPr lang="en-US" sz="1800" dirty="0" smtClean="0"/>
              <a:t>A substitute for good management judgment</a:t>
            </a:r>
          </a:p>
        </p:txBody>
      </p:sp>
    </p:spTree>
    <p:extLst>
      <p:ext uri="{BB962C8B-B14F-4D97-AF65-F5344CB8AC3E}">
        <p14:creationId xmlns:p14="http://schemas.microsoft.com/office/powerpoint/2010/main" val="33292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20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fade">
                                      <p:cBhvr>
                                        <p:cTn id="12" dur="2000"/>
                                        <p:tgtEl>
                                          <p:spTgt spid="1945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2000"/>
                                        <p:tgtEl>
                                          <p:spTgt spid="1945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458">
                                            <p:txEl>
                                              <p:pRg st="3" end="3"/>
                                            </p:txEl>
                                          </p:spTgt>
                                        </p:tgtEl>
                                        <p:attrNameLst>
                                          <p:attrName>style.visibility</p:attrName>
                                        </p:attrNameLst>
                                      </p:cBhvr>
                                      <p:to>
                                        <p:strVal val="visible"/>
                                      </p:to>
                                    </p:set>
                                    <p:animEffect transition="in" filter="fade">
                                      <p:cBhvr>
                                        <p:cTn id="18" dur="2000"/>
                                        <p:tgtEl>
                                          <p:spTgt spid="1945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458">
                                            <p:txEl>
                                              <p:pRg st="4" end="4"/>
                                            </p:txEl>
                                          </p:spTgt>
                                        </p:tgtEl>
                                        <p:attrNameLst>
                                          <p:attrName>style.visibility</p:attrName>
                                        </p:attrNameLst>
                                      </p:cBhvr>
                                      <p:to>
                                        <p:strVal val="visible"/>
                                      </p:to>
                                    </p:set>
                                    <p:animEffect transition="in" filter="fade">
                                      <p:cBhvr>
                                        <p:cTn id="21" dur="2000"/>
                                        <p:tgtEl>
                                          <p:spTgt spid="1945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458">
                                            <p:txEl>
                                              <p:pRg st="5" end="5"/>
                                            </p:txEl>
                                          </p:spTgt>
                                        </p:tgtEl>
                                        <p:attrNameLst>
                                          <p:attrName>style.visibility</p:attrName>
                                        </p:attrNameLst>
                                      </p:cBhvr>
                                      <p:to>
                                        <p:strVal val="visible"/>
                                      </p:to>
                                    </p:set>
                                    <p:animEffect transition="in" filter="fade">
                                      <p:cBhvr>
                                        <p:cTn id="24" dur="2000"/>
                                        <p:tgtEl>
                                          <p:spTgt spid="1945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458">
                                            <p:txEl>
                                              <p:pRg st="6" end="6"/>
                                            </p:txEl>
                                          </p:spTgt>
                                        </p:tgtEl>
                                        <p:attrNameLst>
                                          <p:attrName>style.visibility</p:attrName>
                                        </p:attrNameLst>
                                      </p:cBhvr>
                                      <p:to>
                                        <p:strVal val="visible"/>
                                      </p:to>
                                    </p:set>
                                    <p:animEffect transition="in" filter="fade">
                                      <p:cBhvr>
                                        <p:cTn id="27" dur="2000"/>
                                        <p:tgtEl>
                                          <p:spTgt spid="1945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458">
                                            <p:txEl>
                                              <p:pRg st="7" end="7"/>
                                            </p:txEl>
                                          </p:spTgt>
                                        </p:tgtEl>
                                        <p:attrNameLst>
                                          <p:attrName>style.visibility</p:attrName>
                                        </p:attrNameLst>
                                      </p:cBhvr>
                                      <p:to>
                                        <p:strVal val="visible"/>
                                      </p:to>
                                    </p:set>
                                    <p:animEffect transition="in" filter="fade">
                                      <p:cBhvr>
                                        <p:cTn id="30" dur="2000"/>
                                        <p:tgtEl>
                                          <p:spTgt spid="19458">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458">
                                            <p:txEl>
                                              <p:pRg st="8" end="8"/>
                                            </p:txEl>
                                          </p:spTgt>
                                        </p:tgtEl>
                                        <p:attrNameLst>
                                          <p:attrName>style.visibility</p:attrName>
                                        </p:attrNameLst>
                                      </p:cBhvr>
                                      <p:to>
                                        <p:strVal val="visible"/>
                                      </p:to>
                                    </p:set>
                                    <p:animEffect transition="in" filter="fade">
                                      <p:cBhvr>
                                        <p:cTn id="35" dur="2000"/>
                                        <p:tgtEl>
                                          <p:spTgt spid="1945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458">
                                            <p:txEl>
                                              <p:pRg st="9" end="9"/>
                                            </p:txEl>
                                          </p:spTgt>
                                        </p:tgtEl>
                                        <p:attrNameLst>
                                          <p:attrName>style.visibility</p:attrName>
                                        </p:attrNameLst>
                                      </p:cBhvr>
                                      <p:to>
                                        <p:strVal val="visible"/>
                                      </p:to>
                                    </p:set>
                                    <p:animEffect transition="in" filter="fade">
                                      <p:cBhvr>
                                        <p:cTn id="38" dur="2000"/>
                                        <p:tgtEl>
                                          <p:spTgt spid="19458">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458">
                                            <p:txEl>
                                              <p:pRg st="10" end="10"/>
                                            </p:txEl>
                                          </p:spTgt>
                                        </p:tgtEl>
                                        <p:attrNameLst>
                                          <p:attrName>style.visibility</p:attrName>
                                        </p:attrNameLst>
                                      </p:cBhvr>
                                      <p:to>
                                        <p:strVal val="visible"/>
                                      </p:to>
                                    </p:set>
                                    <p:animEffect transition="in" filter="fade">
                                      <p:cBhvr>
                                        <p:cTn id="41" dur="2000"/>
                                        <p:tgtEl>
                                          <p:spTgt spid="19458">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9458">
                                            <p:txEl>
                                              <p:pRg st="11" end="11"/>
                                            </p:txEl>
                                          </p:spTgt>
                                        </p:tgtEl>
                                        <p:attrNameLst>
                                          <p:attrName>style.visibility</p:attrName>
                                        </p:attrNameLst>
                                      </p:cBhvr>
                                      <p:to>
                                        <p:strVal val="visible"/>
                                      </p:to>
                                    </p:set>
                                    <p:animEffect transition="in" filter="fade">
                                      <p:cBhvr>
                                        <p:cTn id="44" dur="2000"/>
                                        <p:tgtEl>
                                          <p:spTgt spid="194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Establishing Process Governance</a:t>
            </a:r>
          </a:p>
        </p:txBody>
      </p:sp>
      <p:sp>
        <p:nvSpPr>
          <p:cNvPr id="16386" name="Content Placeholder 2"/>
          <p:cNvSpPr>
            <a:spLocks noGrp="1"/>
          </p:cNvSpPr>
          <p:nvPr>
            <p:ph idx="1"/>
          </p:nvPr>
        </p:nvSpPr>
        <p:spPr/>
        <p:txBody>
          <a:bodyPr/>
          <a:lstStyle/>
          <a:p>
            <a:pPr>
              <a:buFontTx/>
              <a:buNone/>
            </a:pPr>
            <a:r>
              <a:rPr lang="en-US" dirty="0" smtClean="0"/>
              <a:t>Why is Process Governance Important?  It provides for …</a:t>
            </a:r>
          </a:p>
          <a:p>
            <a:pPr lvl="1">
              <a:lnSpc>
                <a:spcPct val="100000"/>
              </a:lnSpc>
              <a:spcBef>
                <a:spcPts val="800"/>
              </a:spcBef>
              <a:spcAft>
                <a:spcPts val="200"/>
              </a:spcAft>
            </a:pPr>
            <a:r>
              <a:rPr lang="en-US" dirty="0"/>
              <a:t>Clear Ownership of and Accountability for a Process</a:t>
            </a:r>
          </a:p>
          <a:p>
            <a:pPr lvl="1">
              <a:lnSpc>
                <a:spcPct val="100000"/>
              </a:lnSpc>
              <a:spcBef>
                <a:spcPts val="800"/>
              </a:spcBef>
              <a:spcAft>
                <a:spcPts val="200"/>
              </a:spcAft>
            </a:pPr>
            <a:r>
              <a:rPr lang="en-US" dirty="0"/>
              <a:t>Clearly defined Roles and Responsibilities</a:t>
            </a:r>
          </a:p>
          <a:p>
            <a:pPr lvl="1">
              <a:lnSpc>
                <a:spcPct val="100000"/>
              </a:lnSpc>
              <a:spcBef>
                <a:spcPts val="800"/>
              </a:spcBef>
              <a:spcAft>
                <a:spcPts val="200"/>
              </a:spcAft>
            </a:pPr>
            <a:r>
              <a:rPr lang="en-US" dirty="0"/>
              <a:t>Consistent Execution of a single process across the organization and between our Partners/Vendors</a:t>
            </a:r>
          </a:p>
          <a:p>
            <a:pPr lvl="1">
              <a:lnSpc>
                <a:spcPct val="100000"/>
              </a:lnSpc>
              <a:spcBef>
                <a:spcPts val="800"/>
              </a:spcBef>
              <a:spcAft>
                <a:spcPts val="200"/>
              </a:spcAft>
            </a:pPr>
            <a:r>
              <a:rPr lang="en-US" dirty="0"/>
              <a:t>Established Escalation paths to enable speedy and fair resolution</a:t>
            </a:r>
          </a:p>
          <a:p>
            <a:pPr lvl="1">
              <a:lnSpc>
                <a:spcPct val="100000"/>
              </a:lnSpc>
              <a:spcBef>
                <a:spcPts val="800"/>
              </a:spcBef>
              <a:spcAft>
                <a:spcPts val="200"/>
              </a:spcAft>
            </a:pPr>
            <a:r>
              <a:rPr lang="en-US" dirty="0"/>
              <a:t>Continuous Strategic and long term Process and IT Service Management</a:t>
            </a:r>
          </a:p>
          <a:p>
            <a:pPr lvl="1">
              <a:lnSpc>
                <a:spcPct val="100000"/>
              </a:lnSpc>
              <a:spcBef>
                <a:spcPts val="800"/>
              </a:spcBef>
              <a:spcAft>
                <a:spcPts val="200"/>
              </a:spcAft>
            </a:pPr>
            <a:r>
              <a:rPr lang="en-US" dirty="0"/>
              <a:t>Control over the processes that provide IT Managers with improved levels of control over their IT environment</a:t>
            </a:r>
          </a:p>
          <a:p>
            <a:pPr lvl="1">
              <a:lnSpc>
                <a:spcPct val="100000"/>
              </a:lnSpc>
              <a:spcBef>
                <a:spcPts val="800"/>
              </a:spcBef>
              <a:spcAft>
                <a:spcPts val="200"/>
              </a:spcAft>
            </a:pPr>
            <a:r>
              <a:rPr lang="en-US" dirty="0"/>
              <a:t>An opportunity to put ITSM-oriented organizations in a more advanced position to align with IT and business priorities, objectives, and standards</a:t>
            </a:r>
          </a:p>
        </p:txBody>
      </p:sp>
    </p:spTree>
    <p:extLst>
      <p:ext uri="{BB962C8B-B14F-4D97-AF65-F5344CB8AC3E}">
        <p14:creationId xmlns:p14="http://schemas.microsoft.com/office/powerpoint/2010/main" val="867320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 calcmode="lin" valueType="num">
                                      <p:cBhvr additive="base">
                                        <p:cTn id="7"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 calcmode="lin" valueType="num">
                                      <p:cBhvr additive="base">
                                        <p:cTn id="13"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 calcmode="lin" valueType="num">
                                      <p:cBhvr additive="base">
                                        <p:cTn id="19"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6">
                                            <p:txEl>
                                              <p:pRg st="4" end="4"/>
                                            </p:txEl>
                                          </p:spTgt>
                                        </p:tgtEl>
                                        <p:attrNameLst>
                                          <p:attrName>style.visibility</p:attrName>
                                        </p:attrNameLst>
                                      </p:cBhvr>
                                      <p:to>
                                        <p:strVal val="visible"/>
                                      </p:to>
                                    </p:set>
                                    <p:anim calcmode="lin" valueType="num">
                                      <p:cBhvr additive="base">
                                        <p:cTn id="25"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6">
                                            <p:txEl>
                                              <p:pRg st="5" end="5"/>
                                            </p:txEl>
                                          </p:spTgt>
                                        </p:tgtEl>
                                        <p:attrNameLst>
                                          <p:attrName>style.visibility</p:attrName>
                                        </p:attrNameLst>
                                      </p:cBhvr>
                                      <p:to>
                                        <p:strVal val="visible"/>
                                      </p:to>
                                    </p:set>
                                    <p:anim calcmode="lin" valueType="num">
                                      <p:cBhvr additive="base">
                                        <p:cTn id="31" dur="5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6">
                                            <p:txEl>
                                              <p:pRg st="6" end="6"/>
                                            </p:txEl>
                                          </p:spTgt>
                                        </p:tgtEl>
                                        <p:attrNameLst>
                                          <p:attrName>style.visibility</p:attrName>
                                        </p:attrNameLst>
                                      </p:cBhvr>
                                      <p:to>
                                        <p:strVal val="visible"/>
                                      </p:to>
                                    </p:set>
                                    <p:anim calcmode="lin" valueType="num">
                                      <p:cBhvr additive="base">
                                        <p:cTn id="37" dur="5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6">
                                            <p:txEl>
                                              <p:pRg st="7" end="7"/>
                                            </p:txEl>
                                          </p:spTgt>
                                        </p:tgtEl>
                                        <p:attrNameLst>
                                          <p:attrName>style.visibility</p:attrName>
                                        </p:attrNameLst>
                                      </p:cBhvr>
                                      <p:to>
                                        <p:strVal val="visible"/>
                                      </p:to>
                                    </p:set>
                                    <p:anim calcmode="lin" valueType="num">
                                      <p:cBhvr additive="base">
                                        <p:cTn id="43" dur="5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Process Governance</a:t>
            </a:r>
            <a:endParaRPr lang="en-US" dirty="0"/>
          </a:p>
        </p:txBody>
      </p:sp>
      <p:sp>
        <p:nvSpPr>
          <p:cNvPr id="3" name="Content Placeholder 2"/>
          <p:cNvSpPr>
            <a:spLocks noGrp="1"/>
          </p:cNvSpPr>
          <p:nvPr>
            <p:ph idx="1"/>
          </p:nvPr>
        </p:nvSpPr>
        <p:spPr/>
        <p:txBody>
          <a:bodyPr/>
          <a:lstStyle/>
          <a:p>
            <a:pPr>
              <a:buNone/>
            </a:pPr>
            <a:r>
              <a:rPr lang="en-US" dirty="0" smtClean="0"/>
              <a:t>Roles, Responsibilities and accountabilities?</a:t>
            </a:r>
          </a:p>
          <a:p>
            <a:pPr lvl="1">
              <a:spcBef>
                <a:spcPts val="300"/>
              </a:spcBef>
              <a:spcAft>
                <a:spcPts val="300"/>
              </a:spcAft>
            </a:pPr>
            <a:r>
              <a:rPr lang="en-US" sz="2400" dirty="0"/>
              <a:t>We need to establish Process Governance to manage, execute and improve our IT processes</a:t>
            </a:r>
          </a:p>
          <a:p>
            <a:pPr lvl="1">
              <a:spcBef>
                <a:spcPts val="300"/>
              </a:spcBef>
              <a:spcAft>
                <a:spcPts val="300"/>
              </a:spcAft>
            </a:pPr>
            <a:r>
              <a:rPr lang="en-US" sz="2400" dirty="0"/>
              <a:t>Assigning these Roles is imperative for successful Process Governance</a:t>
            </a:r>
          </a:p>
          <a:p>
            <a:pPr lvl="2">
              <a:spcBef>
                <a:spcPts val="300"/>
              </a:spcBef>
              <a:spcAft>
                <a:spcPts val="300"/>
              </a:spcAft>
            </a:pPr>
            <a:r>
              <a:rPr lang="en-US" sz="2000" dirty="0"/>
              <a:t>Process Sponsor</a:t>
            </a:r>
          </a:p>
          <a:p>
            <a:pPr lvl="2">
              <a:spcBef>
                <a:spcPts val="300"/>
              </a:spcBef>
              <a:spcAft>
                <a:spcPts val="300"/>
              </a:spcAft>
            </a:pPr>
            <a:r>
              <a:rPr lang="en-US" sz="2000" dirty="0"/>
              <a:t>Process Owner</a:t>
            </a:r>
          </a:p>
          <a:p>
            <a:pPr lvl="2">
              <a:spcBef>
                <a:spcPts val="300"/>
              </a:spcBef>
              <a:spcAft>
                <a:spcPts val="300"/>
              </a:spcAft>
            </a:pPr>
            <a:r>
              <a:rPr lang="en-US" sz="2000" dirty="0"/>
              <a:t>Process Manager</a:t>
            </a:r>
          </a:p>
          <a:p>
            <a:pPr lvl="2">
              <a:spcBef>
                <a:spcPts val="300"/>
              </a:spcBef>
              <a:spcAft>
                <a:spcPts val="300"/>
              </a:spcAft>
            </a:pPr>
            <a:r>
              <a:rPr lang="en-US" sz="2000" dirty="0"/>
              <a:t>Process Subject Matter experts</a:t>
            </a:r>
          </a:p>
        </p:txBody>
      </p:sp>
    </p:spTree>
    <p:extLst>
      <p:ext uri="{BB962C8B-B14F-4D97-AF65-F5344CB8AC3E}">
        <p14:creationId xmlns:p14="http://schemas.microsoft.com/office/powerpoint/2010/main" val="11070149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1325562"/>
          </a:xfrm>
        </p:spPr>
        <p:txBody>
          <a:bodyPr/>
          <a:lstStyle/>
          <a:p>
            <a:r>
              <a:rPr lang="en-US" dirty="0" smtClean="0"/>
              <a:t>Process Sponsor</a:t>
            </a:r>
            <a:endParaRPr lang="en-US" dirty="0"/>
          </a:p>
        </p:txBody>
      </p:sp>
      <p:sp>
        <p:nvSpPr>
          <p:cNvPr id="3" name="Content Placeholder 2"/>
          <p:cNvSpPr>
            <a:spLocks noGrp="1"/>
          </p:cNvSpPr>
          <p:nvPr>
            <p:ph idx="1"/>
          </p:nvPr>
        </p:nvSpPr>
        <p:spPr>
          <a:xfrm>
            <a:off x="1217614" y="1554162"/>
            <a:ext cx="9753600" cy="4343400"/>
          </a:xfrm>
        </p:spPr>
        <p:txBody>
          <a:bodyPr>
            <a:normAutofit/>
          </a:bodyPr>
          <a:lstStyle/>
          <a:p>
            <a:pPr lvl="1">
              <a:lnSpc>
                <a:spcPct val="100000"/>
              </a:lnSpc>
              <a:spcBef>
                <a:spcPts val="500"/>
              </a:spcBef>
            </a:pPr>
            <a:r>
              <a:rPr lang="en-US" sz="1800" dirty="0" smtClean="0"/>
              <a:t>The </a:t>
            </a:r>
            <a:r>
              <a:rPr lang="en-US" sz="1800" dirty="0"/>
              <a:t>Process Sponsor is a thought leader and defines the IT Service Management vision and strategy and is accountable for the delivery of business value through IT Service Management.</a:t>
            </a:r>
          </a:p>
          <a:p>
            <a:pPr lvl="1">
              <a:lnSpc>
                <a:spcPct val="100000"/>
              </a:lnSpc>
              <a:spcBef>
                <a:spcPts val="500"/>
              </a:spcBef>
            </a:pPr>
            <a:r>
              <a:rPr lang="en-US" sz="1800" dirty="0"/>
              <a:t>Accountable for the overall performance and results of all IT Service Management process.</a:t>
            </a:r>
          </a:p>
          <a:p>
            <a:pPr lvl="1">
              <a:lnSpc>
                <a:spcPct val="100000"/>
              </a:lnSpc>
              <a:spcBef>
                <a:spcPts val="500"/>
              </a:spcBef>
            </a:pPr>
            <a:r>
              <a:rPr lang="en-US" sz="1800" dirty="0"/>
              <a:t>Ensure all process roles are assigned have enough time and the right skills to execute their role.</a:t>
            </a:r>
          </a:p>
          <a:p>
            <a:pPr lvl="1">
              <a:lnSpc>
                <a:spcPct val="100000"/>
              </a:lnSpc>
              <a:spcBef>
                <a:spcPts val="500"/>
              </a:spcBef>
            </a:pPr>
            <a:r>
              <a:rPr lang="en-US" sz="1800" dirty="0"/>
              <a:t>Ensures a smooth on-boarding/off-boarding of a process to/from the Process Governance model</a:t>
            </a:r>
          </a:p>
          <a:p>
            <a:pPr lvl="1">
              <a:lnSpc>
                <a:spcPct val="100000"/>
              </a:lnSpc>
              <a:spcBef>
                <a:spcPts val="500"/>
              </a:spcBef>
            </a:pPr>
            <a:r>
              <a:rPr lang="en-US" sz="1800" dirty="0"/>
              <a:t>Expected to resolve conflicts over priorities and resources of strategic IT Service Management issues.</a:t>
            </a:r>
          </a:p>
          <a:p>
            <a:pPr lvl="1">
              <a:lnSpc>
                <a:spcPct val="100000"/>
              </a:lnSpc>
              <a:spcBef>
                <a:spcPts val="500"/>
              </a:spcBef>
            </a:pPr>
            <a:r>
              <a:rPr lang="en-US" sz="1800" dirty="0"/>
              <a:t>Escalation points for Process Owners when required.</a:t>
            </a:r>
          </a:p>
          <a:p>
            <a:pPr lvl="1">
              <a:lnSpc>
                <a:spcPct val="100000"/>
              </a:lnSpc>
              <a:spcBef>
                <a:spcPts val="500"/>
              </a:spcBef>
            </a:pPr>
            <a:r>
              <a:rPr lang="en-US" sz="1800" dirty="0"/>
              <a:t>Hosts the Process Owner and Architecture Council (POAC) meeting</a:t>
            </a:r>
            <a:r>
              <a:rPr lang="en-US" sz="1800" dirty="0" smtClean="0"/>
              <a:t>.</a:t>
            </a:r>
            <a:endParaRPr lang="en-US" sz="1800" dirty="0"/>
          </a:p>
        </p:txBody>
      </p:sp>
      <p:pic>
        <p:nvPicPr>
          <p:cNvPr id="4" name="Picture 2" descr="http://webmarketingsingapore.com/images/iconPerson.jpg"/>
          <p:cNvPicPr>
            <a:picLocks noChangeAspect="1" noChangeArrowheads="1"/>
          </p:cNvPicPr>
          <p:nvPr/>
        </p:nvPicPr>
        <p:blipFill>
          <a:blip r:embed="rId2" cstate="print"/>
          <a:srcRect l="10413" t="4923" r="7864" b="7447"/>
          <a:stretch>
            <a:fillRect/>
          </a:stretch>
        </p:blipFill>
        <p:spPr bwMode="auto">
          <a:xfrm>
            <a:off x="10514014" y="386190"/>
            <a:ext cx="914400" cy="1053672"/>
          </a:xfrm>
          <a:prstGeom prst="rect">
            <a:avLst/>
          </a:prstGeom>
          <a:noFill/>
          <a:ln>
            <a:solidFill>
              <a:srgbClr val="0070C0"/>
            </a:solidFill>
          </a:ln>
        </p:spPr>
      </p:pic>
      <p:sp>
        <p:nvSpPr>
          <p:cNvPr id="9" name="TextBox 8"/>
          <p:cNvSpPr txBox="1"/>
          <p:nvPr/>
        </p:nvSpPr>
        <p:spPr>
          <a:xfrm rot="16200000">
            <a:off x="8337222" y="3167390"/>
            <a:ext cx="6858000" cy="523220"/>
          </a:xfrm>
          <a:prstGeom prst="rect">
            <a:avLst/>
          </a:prstGeom>
          <a:noFill/>
        </p:spPr>
        <p:txBody>
          <a:bodyPr wrap="square">
            <a:spAutoFit/>
          </a:bodyPr>
          <a:lstStyle/>
          <a:p>
            <a:pPr algn="ctr" eaLnBrk="0" hangingPunct="0">
              <a:defRPr/>
            </a:pPr>
            <a:r>
              <a:rPr lang="en-US" sz="2800" dirty="0">
                <a:ea typeface="ヒラギノ角ゴ Pro W3" pitchFamily="1" charset="-128"/>
              </a:rPr>
              <a:t>Thought Leader &amp; Business value</a:t>
            </a:r>
            <a:endParaRPr lang="en-US" sz="3200" dirty="0">
              <a:ea typeface="ヒラギノ角ゴ Pro W3" pitchFamily="1" charset="-128"/>
            </a:endParaRPr>
          </a:p>
        </p:txBody>
      </p:sp>
    </p:spTree>
    <p:extLst>
      <p:ext uri="{BB962C8B-B14F-4D97-AF65-F5344CB8AC3E}">
        <p14:creationId xmlns:p14="http://schemas.microsoft.com/office/powerpoint/2010/main" val="984672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17614" y="46038"/>
            <a:ext cx="9753600" cy="1173162"/>
          </a:xfrm>
        </p:spPr>
        <p:txBody>
          <a:bodyPr/>
          <a:lstStyle/>
          <a:p>
            <a:r>
              <a:rPr lang="en-US" dirty="0" smtClean="0"/>
              <a:t>Process Owner</a:t>
            </a:r>
          </a:p>
        </p:txBody>
      </p:sp>
      <p:sp>
        <p:nvSpPr>
          <p:cNvPr id="22530" name="Content Placeholder 2"/>
          <p:cNvSpPr>
            <a:spLocks noGrp="1"/>
          </p:cNvSpPr>
          <p:nvPr>
            <p:ph idx="1"/>
          </p:nvPr>
        </p:nvSpPr>
        <p:spPr>
          <a:xfrm>
            <a:off x="1217614" y="1219200"/>
            <a:ext cx="9753600" cy="5181600"/>
          </a:xfrm>
        </p:spPr>
        <p:txBody>
          <a:bodyPr>
            <a:noAutofit/>
          </a:bodyPr>
          <a:lstStyle/>
          <a:p>
            <a:pPr marL="617220" lvl="1" indent="-342900">
              <a:lnSpc>
                <a:spcPct val="110000"/>
              </a:lnSpc>
              <a:spcBef>
                <a:spcPts val="0"/>
              </a:spcBef>
              <a:buFont typeface="+mj-lt"/>
              <a:buAutoNum type="arabicPeriod"/>
            </a:pPr>
            <a:r>
              <a:rPr lang="en-US" sz="1600" b="1" dirty="0" smtClean="0">
                <a:solidFill>
                  <a:schemeClr val="tx2"/>
                </a:solidFill>
              </a:rPr>
              <a:t>Accountable </a:t>
            </a:r>
            <a:r>
              <a:rPr lang="en-US" sz="1600" b="1" dirty="0">
                <a:solidFill>
                  <a:schemeClr val="tx2"/>
                </a:solidFill>
              </a:rPr>
              <a:t>for the strategic direction and long term goal of the </a:t>
            </a:r>
            <a:r>
              <a:rPr lang="en-US" sz="1600" b="1" dirty="0">
                <a:solidFill>
                  <a:schemeClr val="tx2"/>
                </a:solidFill>
              </a:rPr>
              <a:t>process</a:t>
            </a:r>
          </a:p>
          <a:p>
            <a:pPr marL="850900" lvl="2">
              <a:lnSpc>
                <a:spcPct val="110000"/>
              </a:lnSpc>
              <a:spcBef>
                <a:spcPts val="0"/>
              </a:spcBef>
            </a:pPr>
            <a:r>
              <a:rPr lang="en-US" sz="1600" dirty="0"/>
              <a:t>Set short term (12-month rolling) and long term (3 years) process goals</a:t>
            </a:r>
          </a:p>
          <a:p>
            <a:pPr marL="850900" lvl="2">
              <a:lnSpc>
                <a:spcPct val="110000"/>
              </a:lnSpc>
              <a:spcBef>
                <a:spcPts val="0"/>
              </a:spcBef>
            </a:pPr>
            <a:r>
              <a:rPr lang="en-US" sz="1600" dirty="0"/>
              <a:t>Define current maturity baseline and future process maturity level to be </a:t>
            </a:r>
            <a:r>
              <a:rPr lang="en-US" sz="1600" dirty="0" smtClean="0"/>
              <a:t>reached</a:t>
            </a:r>
            <a:endParaRPr lang="en-US" sz="1600" dirty="0"/>
          </a:p>
          <a:p>
            <a:pPr marL="617220" lvl="1" indent="-342900">
              <a:lnSpc>
                <a:spcPct val="110000"/>
              </a:lnSpc>
              <a:spcBef>
                <a:spcPts val="0"/>
              </a:spcBef>
              <a:buFont typeface="+mj-lt"/>
              <a:buAutoNum type="arabicPeriod"/>
            </a:pPr>
            <a:r>
              <a:rPr lang="en-US" sz="1600" b="1" dirty="0">
                <a:solidFill>
                  <a:schemeClr val="tx2"/>
                </a:solidFill>
              </a:rPr>
              <a:t>Accountable for the overall performance and results of the </a:t>
            </a:r>
            <a:r>
              <a:rPr lang="en-US" sz="1600" b="1" dirty="0">
                <a:solidFill>
                  <a:schemeClr val="tx2"/>
                </a:solidFill>
              </a:rPr>
              <a:t>process</a:t>
            </a:r>
          </a:p>
          <a:p>
            <a:pPr marL="850900" lvl="2">
              <a:lnSpc>
                <a:spcPct val="110000"/>
              </a:lnSpc>
              <a:spcBef>
                <a:spcPts val="0"/>
              </a:spcBef>
            </a:pPr>
            <a:r>
              <a:rPr lang="en-US" sz="1600" dirty="0"/>
              <a:t>Set performance goals (SLAs, process output, quality metrics, CSF, KPI) </a:t>
            </a:r>
          </a:p>
          <a:p>
            <a:pPr marL="850900" lvl="2">
              <a:lnSpc>
                <a:spcPct val="110000"/>
              </a:lnSpc>
              <a:spcBef>
                <a:spcPts val="0"/>
              </a:spcBef>
            </a:pPr>
            <a:r>
              <a:rPr lang="en-US" sz="1600" dirty="0"/>
              <a:t>Define schedule for process maturity assessments (baseline is critical)</a:t>
            </a:r>
          </a:p>
          <a:p>
            <a:pPr marL="850900" lvl="2">
              <a:lnSpc>
                <a:spcPct val="110000"/>
              </a:lnSpc>
              <a:spcBef>
                <a:spcPts val="0"/>
              </a:spcBef>
            </a:pPr>
            <a:r>
              <a:rPr lang="en-US" sz="1600" dirty="0"/>
              <a:t>Define schedule for process audits (Compliance and execution</a:t>
            </a:r>
            <a:r>
              <a:rPr lang="en-US" sz="1600" dirty="0"/>
              <a:t>)</a:t>
            </a:r>
            <a:endParaRPr lang="en-US" sz="1600" dirty="0"/>
          </a:p>
          <a:p>
            <a:pPr marL="617220" lvl="1" indent="-342900">
              <a:lnSpc>
                <a:spcPct val="110000"/>
              </a:lnSpc>
              <a:spcBef>
                <a:spcPts val="0"/>
              </a:spcBef>
              <a:buFont typeface="+mj-lt"/>
              <a:buAutoNum type="arabicPeriod"/>
            </a:pPr>
            <a:r>
              <a:rPr lang="en-US" sz="1600" b="1" dirty="0">
                <a:solidFill>
                  <a:schemeClr val="tx2"/>
                </a:solidFill>
              </a:rPr>
              <a:t>Responsible to define process scope, goals and </a:t>
            </a:r>
            <a:r>
              <a:rPr lang="en-US" sz="1600" b="1" dirty="0">
                <a:solidFill>
                  <a:schemeClr val="tx2"/>
                </a:solidFill>
              </a:rPr>
              <a:t>policies</a:t>
            </a:r>
          </a:p>
          <a:p>
            <a:pPr marL="850900" lvl="2">
              <a:lnSpc>
                <a:spcPct val="110000"/>
              </a:lnSpc>
              <a:spcBef>
                <a:spcPts val="0"/>
              </a:spcBef>
            </a:pPr>
            <a:r>
              <a:rPr lang="en-US" sz="1600" dirty="0"/>
              <a:t>Define organizational and technical scope of the process (Who and what should be included in the execution scope of the process)</a:t>
            </a:r>
          </a:p>
          <a:p>
            <a:pPr marL="850900" lvl="2">
              <a:lnSpc>
                <a:spcPct val="110000"/>
              </a:lnSpc>
              <a:spcBef>
                <a:spcPts val="0"/>
              </a:spcBef>
            </a:pPr>
            <a:r>
              <a:rPr lang="en-US" sz="1600" dirty="0"/>
              <a:t>Process specification, documentation and design, define clear Process goals (SMART) and </a:t>
            </a:r>
            <a:r>
              <a:rPr lang="en-US" sz="1600" dirty="0"/>
              <a:t>Policies</a:t>
            </a:r>
            <a:endParaRPr lang="en-US" sz="1600" dirty="0"/>
          </a:p>
          <a:p>
            <a:pPr marL="617220" lvl="1" indent="-342900">
              <a:lnSpc>
                <a:spcPct val="110000"/>
              </a:lnSpc>
              <a:spcBef>
                <a:spcPts val="0"/>
              </a:spcBef>
              <a:buFont typeface="+mj-lt"/>
              <a:buAutoNum type="arabicPeriod"/>
            </a:pPr>
            <a:r>
              <a:rPr lang="en-US" sz="1600" b="1" dirty="0">
                <a:solidFill>
                  <a:schemeClr val="tx2"/>
                </a:solidFill>
              </a:rPr>
              <a:t>Accountable to ensure support and commitment of </a:t>
            </a:r>
            <a:r>
              <a:rPr lang="en-US" sz="1600" b="1" dirty="0">
                <a:solidFill>
                  <a:schemeClr val="tx2"/>
                </a:solidFill>
              </a:rPr>
              <a:t>resources</a:t>
            </a:r>
          </a:p>
          <a:p>
            <a:pPr marL="850900" lvl="2">
              <a:lnSpc>
                <a:spcPct val="110000"/>
              </a:lnSpc>
              <a:spcBef>
                <a:spcPts val="0"/>
              </a:spcBef>
            </a:pPr>
            <a:r>
              <a:rPr lang="en-US" sz="1600" dirty="0"/>
              <a:t>Ensure funds ($), resources  (people), vendor relationship (partners) and tools (product) are made available to enable efficient and effective process </a:t>
            </a:r>
            <a:r>
              <a:rPr lang="en-US" sz="1600" dirty="0"/>
              <a:t>execution</a:t>
            </a:r>
            <a:endParaRPr lang="en-US" sz="1600" dirty="0"/>
          </a:p>
          <a:p>
            <a:pPr marL="617220" lvl="1" indent="-342900">
              <a:lnSpc>
                <a:spcPct val="110000"/>
              </a:lnSpc>
              <a:spcBef>
                <a:spcPts val="0"/>
              </a:spcBef>
              <a:buFont typeface="+mj-lt"/>
              <a:buAutoNum type="arabicPeriod"/>
            </a:pPr>
            <a:r>
              <a:rPr lang="en-US" sz="1600" b="1" dirty="0">
                <a:solidFill>
                  <a:schemeClr val="tx2"/>
                </a:solidFill>
              </a:rPr>
              <a:t>Assisting the Process </a:t>
            </a:r>
            <a:r>
              <a:rPr lang="en-US" sz="1600" b="1" dirty="0">
                <a:solidFill>
                  <a:schemeClr val="tx2"/>
                </a:solidFill>
              </a:rPr>
              <a:t>Manager</a:t>
            </a:r>
          </a:p>
          <a:p>
            <a:pPr marL="850900" lvl="2">
              <a:lnSpc>
                <a:spcPct val="110000"/>
              </a:lnSpc>
              <a:spcBef>
                <a:spcPts val="0"/>
              </a:spcBef>
            </a:pPr>
            <a:r>
              <a:rPr lang="en-US" sz="1600" dirty="0"/>
              <a:t>Ensures that a Process Manager can perform his/her responsibilities and the day-to-day execution, monitoring, reporting etc. and is empowered to execute the process</a:t>
            </a:r>
          </a:p>
          <a:p>
            <a:pPr marL="850900" lvl="2">
              <a:lnSpc>
                <a:spcPct val="110000"/>
              </a:lnSpc>
              <a:spcBef>
                <a:spcPts val="0"/>
              </a:spcBef>
            </a:pPr>
            <a:r>
              <a:rPr lang="en-US" sz="1600" dirty="0"/>
              <a:t>Ensures all process changes and improvements are communicated to the impacted </a:t>
            </a:r>
            <a:r>
              <a:rPr lang="en-US" sz="1600" dirty="0"/>
              <a:t>stakeholders</a:t>
            </a:r>
            <a:endParaRPr lang="en-CA" sz="1600" dirty="0"/>
          </a:p>
        </p:txBody>
      </p:sp>
      <p:sp>
        <p:nvSpPr>
          <p:cNvPr id="5" name="TextBox 4"/>
          <p:cNvSpPr txBox="1"/>
          <p:nvPr/>
        </p:nvSpPr>
        <p:spPr>
          <a:xfrm rot="16200000">
            <a:off x="8274671" y="3181037"/>
            <a:ext cx="6830704" cy="523220"/>
          </a:xfrm>
          <a:prstGeom prst="rect">
            <a:avLst/>
          </a:prstGeom>
          <a:noFill/>
        </p:spPr>
        <p:txBody>
          <a:bodyPr wrap="square">
            <a:spAutoFit/>
          </a:bodyPr>
          <a:lstStyle/>
          <a:p>
            <a:pPr algn="ctr" eaLnBrk="0" hangingPunct="0">
              <a:defRPr/>
            </a:pPr>
            <a:r>
              <a:rPr lang="en-US" sz="2800" dirty="0">
                <a:ea typeface="ヒラギノ角ゴ Pro W3" pitchFamily="1" charset="-128"/>
              </a:rPr>
              <a:t>Accountability &amp; Authority</a:t>
            </a:r>
            <a:endParaRPr lang="en-US" sz="3200" dirty="0">
              <a:ea typeface="ヒラギノ角ゴ Pro W3" pitchFamily="1" charset="-128"/>
            </a:endParaRPr>
          </a:p>
        </p:txBody>
      </p:sp>
      <p:pic>
        <p:nvPicPr>
          <p:cNvPr id="7" name="Picture 2" descr="http://t0.gstatic.com/images?q=tbn:zM9Q9pB8sKu97M:http://website.iiita.ac.in/summerschool/Images/Resource%2520person.jpg"/>
          <p:cNvPicPr>
            <a:picLocks noChangeAspect="1" noChangeArrowheads="1"/>
          </p:cNvPicPr>
          <p:nvPr/>
        </p:nvPicPr>
        <p:blipFill>
          <a:blip r:embed="rId2" cstate="print"/>
          <a:srcRect/>
          <a:stretch>
            <a:fillRect/>
          </a:stretch>
        </p:blipFill>
        <p:spPr bwMode="auto">
          <a:xfrm>
            <a:off x="10280652" y="728662"/>
            <a:ext cx="919162" cy="1100138"/>
          </a:xfrm>
          <a:prstGeom prst="rect">
            <a:avLst/>
          </a:prstGeom>
          <a:noFill/>
          <a:ln>
            <a:solidFill>
              <a:schemeClr val="accent5">
                <a:lumMod val="75000"/>
              </a:schemeClr>
            </a:solidFill>
          </a:ln>
        </p:spPr>
      </p:pic>
    </p:spTree>
    <p:extLst>
      <p:ext uri="{BB962C8B-B14F-4D97-AF65-F5344CB8AC3E}">
        <p14:creationId xmlns:p14="http://schemas.microsoft.com/office/powerpoint/2010/main" val="598568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217614" y="0"/>
            <a:ext cx="9753600" cy="1325562"/>
          </a:xfrm>
        </p:spPr>
        <p:txBody>
          <a:bodyPr/>
          <a:lstStyle/>
          <a:p>
            <a:r>
              <a:rPr lang="en-US" dirty="0" smtClean="0"/>
              <a:t>Process </a:t>
            </a:r>
            <a:r>
              <a:rPr lang="en-US" dirty="0" smtClean="0"/>
              <a:t>Owner</a:t>
            </a:r>
            <a:endParaRPr lang="en-US" dirty="0" smtClean="0"/>
          </a:p>
        </p:txBody>
      </p:sp>
      <p:sp>
        <p:nvSpPr>
          <p:cNvPr id="26626" name="Content Placeholder 2"/>
          <p:cNvSpPr>
            <a:spLocks noGrp="1"/>
          </p:cNvSpPr>
          <p:nvPr>
            <p:ph idx="1"/>
          </p:nvPr>
        </p:nvSpPr>
        <p:spPr>
          <a:xfrm>
            <a:off x="1217614" y="1474788"/>
            <a:ext cx="9982198" cy="4697412"/>
          </a:xfrm>
        </p:spPr>
        <p:txBody>
          <a:bodyPr/>
          <a:lstStyle/>
          <a:p>
            <a:pPr>
              <a:buFontTx/>
              <a:buNone/>
            </a:pPr>
            <a:r>
              <a:rPr lang="en-US" dirty="0" smtClean="0">
                <a:solidFill>
                  <a:srgbClr val="0C0A56"/>
                </a:solidFill>
              </a:rPr>
              <a:t>Each process must have </a:t>
            </a:r>
            <a:r>
              <a:rPr lang="en-US" u="sng" dirty="0" smtClean="0">
                <a:solidFill>
                  <a:srgbClr val="0C0A56"/>
                </a:solidFill>
              </a:rPr>
              <a:t>only </a:t>
            </a:r>
            <a:r>
              <a:rPr lang="en-US" u="sng" dirty="0" smtClean="0">
                <a:solidFill>
                  <a:srgbClr val="0C0A56"/>
                </a:solidFill>
              </a:rPr>
              <a:t>one</a:t>
            </a:r>
            <a:r>
              <a:rPr lang="en-US" dirty="0" smtClean="0">
                <a:solidFill>
                  <a:srgbClr val="0C0A56"/>
                </a:solidFill>
              </a:rPr>
              <a:t> identified </a:t>
            </a:r>
            <a:r>
              <a:rPr lang="en-US" dirty="0" smtClean="0">
                <a:solidFill>
                  <a:srgbClr val="0C0A56"/>
                </a:solidFill>
              </a:rPr>
              <a:t>Process </a:t>
            </a:r>
            <a:r>
              <a:rPr lang="en-US" dirty="0" smtClean="0">
                <a:solidFill>
                  <a:srgbClr val="0C0A56"/>
                </a:solidFill>
              </a:rPr>
              <a:t>Owner</a:t>
            </a:r>
            <a:endParaRPr lang="en-US" dirty="0" smtClean="0">
              <a:solidFill>
                <a:srgbClr val="0C0A56"/>
              </a:solidFill>
            </a:endParaRPr>
          </a:p>
          <a:p>
            <a:pPr lvl="1"/>
            <a:r>
              <a:rPr lang="en-US" dirty="0" smtClean="0"/>
              <a:t>The individual </a:t>
            </a:r>
            <a:r>
              <a:rPr lang="en-US" dirty="0" smtClean="0"/>
              <a:t>appointed by management who has the accountability and authority for ensuring that the process is effective, efficient, and adaptable.</a:t>
            </a:r>
            <a:endParaRPr lang="en-US" dirty="0" smtClean="0"/>
          </a:p>
          <a:p>
            <a:endParaRPr lang="en-US" dirty="0" smtClean="0"/>
          </a:p>
        </p:txBody>
      </p:sp>
      <p:sp>
        <p:nvSpPr>
          <p:cNvPr id="6" name="TextBox 5"/>
          <p:cNvSpPr txBox="1"/>
          <p:nvPr/>
        </p:nvSpPr>
        <p:spPr>
          <a:xfrm>
            <a:off x="2095500" y="3285538"/>
            <a:ext cx="2731838" cy="523220"/>
          </a:xfrm>
          <a:prstGeom prst="rect">
            <a:avLst/>
          </a:prstGeom>
          <a:noFill/>
        </p:spPr>
        <p:txBody>
          <a:bodyPr wrap="none">
            <a:spAutoFit/>
          </a:bodyPr>
          <a:lstStyle/>
          <a:p>
            <a:pPr eaLnBrk="0" hangingPunct="0">
              <a:defRPr/>
            </a:pPr>
            <a:r>
              <a:rPr lang="en-US" sz="2800" dirty="0" smtClean="0">
                <a:ea typeface="ヒラギノ角ゴ Pro W3" pitchFamily="1" charset="-128"/>
              </a:rPr>
              <a:t>Accountability</a:t>
            </a:r>
            <a:endParaRPr lang="en-US" dirty="0">
              <a:ea typeface="ヒラギノ角ゴ Pro W3" pitchFamily="1" charset="-128"/>
            </a:endParaRPr>
          </a:p>
        </p:txBody>
      </p:sp>
      <p:sp>
        <p:nvSpPr>
          <p:cNvPr id="7" name="TextBox 6"/>
          <p:cNvSpPr txBox="1"/>
          <p:nvPr/>
        </p:nvSpPr>
        <p:spPr>
          <a:xfrm>
            <a:off x="7202487" y="3285538"/>
            <a:ext cx="1754006" cy="523220"/>
          </a:xfrm>
          <a:prstGeom prst="rect">
            <a:avLst/>
          </a:prstGeom>
          <a:noFill/>
        </p:spPr>
        <p:txBody>
          <a:bodyPr wrap="none">
            <a:spAutoFit/>
          </a:bodyPr>
          <a:lstStyle/>
          <a:p>
            <a:pPr eaLnBrk="0" hangingPunct="0">
              <a:defRPr/>
            </a:pPr>
            <a:r>
              <a:rPr lang="en-US" sz="2800" dirty="0" smtClean="0">
                <a:ea typeface="ヒラギノ角ゴ Pro W3" pitchFamily="1" charset="-128"/>
              </a:rPr>
              <a:t>Authority</a:t>
            </a:r>
            <a:endParaRPr lang="en-US" sz="2800" dirty="0">
              <a:ea typeface="ヒラギノ角ゴ Pro W3" pitchFamily="1" charset="-128"/>
            </a:endParaRPr>
          </a:p>
        </p:txBody>
      </p:sp>
      <p:sp>
        <p:nvSpPr>
          <p:cNvPr id="26629" name="Rectangle 7"/>
          <p:cNvSpPr>
            <a:spLocks noChangeArrowheads="1"/>
          </p:cNvSpPr>
          <p:nvPr/>
        </p:nvSpPr>
        <p:spPr bwMode="auto">
          <a:xfrm>
            <a:off x="1217614" y="4579217"/>
            <a:ext cx="9753600" cy="1241878"/>
          </a:xfrm>
          <a:prstGeom prst="rect">
            <a:avLst/>
          </a:prstGeom>
          <a:noFill/>
          <a:ln w="9525">
            <a:noFill/>
            <a:miter lim="800000"/>
            <a:headEnd/>
            <a:tailEnd/>
          </a:ln>
        </p:spPr>
        <p:txBody>
          <a:bodyPr wrap="square">
            <a:spAutoFit/>
          </a:bodyPr>
          <a:lstStyle/>
          <a:p>
            <a:pPr marL="0" lvl="1" eaLnBrk="0" hangingPunct="0">
              <a:spcAft>
                <a:spcPct val="15000"/>
              </a:spcAft>
            </a:pPr>
            <a:r>
              <a:rPr lang="en-US" dirty="0">
                <a:solidFill>
                  <a:srgbClr val="19194D"/>
                </a:solidFill>
              </a:rPr>
              <a:t>The Process </a:t>
            </a:r>
            <a:r>
              <a:rPr lang="en-US" dirty="0" smtClean="0">
                <a:solidFill>
                  <a:srgbClr val="19194D"/>
                </a:solidFill>
              </a:rPr>
              <a:t>Owner assumes these duties to his or her ongoing functional or operational duties.</a:t>
            </a:r>
            <a:endParaRPr lang="en-CA" dirty="0">
              <a:solidFill>
                <a:srgbClr val="19194D"/>
              </a:solidFill>
            </a:endParaRPr>
          </a:p>
          <a:p>
            <a:pPr marL="0" lvl="1" eaLnBrk="0" hangingPunct="0">
              <a:spcAft>
                <a:spcPct val="15000"/>
              </a:spcAft>
            </a:pPr>
            <a:r>
              <a:rPr lang="en-CA" dirty="0" smtClean="0">
                <a:solidFill>
                  <a:srgbClr val="19194D"/>
                </a:solidFill>
              </a:rPr>
              <a:t>The Process Owner is accountable for the entire process, but does not replace the managers of departments containing one or more process components.</a:t>
            </a:r>
            <a:endParaRPr lang="en-US" dirty="0">
              <a:solidFill>
                <a:srgbClr val="19194D"/>
              </a:solidFill>
            </a:endParaRPr>
          </a:p>
        </p:txBody>
      </p:sp>
      <p:pic>
        <p:nvPicPr>
          <p:cNvPr id="10" name="Picture 2" descr="http://t0.gstatic.com/images?q=tbn:zM9Q9pB8sKu97M:http://website.iiita.ac.in/summerschool/Images/Resource%2520person.jpg"/>
          <p:cNvPicPr>
            <a:picLocks noChangeAspect="1" noChangeArrowheads="1"/>
          </p:cNvPicPr>
          <p:nvPr/>
        </p:nvPicPr>
        <p:blipFill>
          <a:blip r:embed="rId3" cstate="print"/>
          <a:srcRect/>
          <a:stretch>
            <a:fillRect/>
          </a:stretch>
        </p:blipFill>
        <p:spPr bwMode="auto">
          <a:xfrm>
            <a:off x="5198653" y="2730379"/>
            <a:ext cx="1364816" cy="1633538"/>
          </a:xfrm>
          <a:prstGeom prst="rect">
            <a:avLst/>
          </a:prstGeom>
          <a:noFill/>
          <a:ln>
            <a:solidFill>
              <a:schemeClr val="accent5">
                <a:lumMod val="75000"/>
              </a:schemeClr>
            </a:solidFill>
          </a:ln>
        </p:spPr>
      </p:pic>
    </p:spTree>
    <p:extLst>
      <p:ext uri="{BB962C8B-B14F-4D97-AF65-F5344CB8AC3E}">
        <p14:creationId xmlns:p14="http://schemas.microsoft.com/office/powerpoint/2010/main" val="985127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
            <a:ext cx="10210802" cy="914404"/>
          </a:xfrm>
        </p:spPr>
        <p:txBody>
          <a:bodyPr/>
          <a:lstStyle/>
          <a:p>
            <a:r>
              <a:rPr lang="en-US" dirty="0"/>
              <a:t>Process Manager Responsibilities</a:t>
            </a:r>
          </a:p>
        </p:txBody>
      </p:sp>
      <p:sp>
        <p:nvSpPr>
          <p:cNvPr id="5" name="Content Placeholder 4"/>
          <p:cNvSpPr>
            <a:spLocks noGrp="1"/>
          </p:cNvSpPr>
          <p:nvPr>
            <p:ph idx="1"/>
          </p:nvPr>
        </p:nvSpPr>
        <p:spPr>
          <a:xfrm>
            <a:off x="1217614" y="914400"/>
            <a:ext cx="9753600" cy="5537200"/>
          </a:xfrm>
        </p:spPr>
        <p:txBody>
          <a:bodyPr>
            <a:noAutofit/>
          </a:bodyPr>
          <a:lstStyle/>
          <a:p>
            <a:pPr marL="342814" lvl="1" indent="-342814">
              <a:lnSpc>
                <a:spcPct val="100000"/>
              </a:lnSpc>
              <a:spcBef>
                <a:spcPts val="0"/>
              </a:spcBef>
              <a:buFont typeface="+mj-lt"/>
              <a:buAutoNum type="arabicPeriod"/>
            </a:pPr>
            <a:r>
              <a:rPr lang="en-US" sz="1600" b="1" dirty="0">
                <a:solidFill>
                  <a:schemeClr val="tx2"/>
                </a:solidFill>
              </a:rPr>
              <a:t>Responsible for planning and coordination of all tactical and operational activities </a:t>
            </a:r>
            <a:br>
              <a:rPr lang="en-US" sz="1600" b="1" dirty="0">
                <a:solidFill>
                  <a:schemeClr val="tx2"/>
                </a:solidFill>
              </a:rPr>
            </a:br>
            <a:r>
              <a:rPr lang="en-US" sz="1600" b="1" dirty="0">
                <a:solidFill>
                  <a:schemeClr val="tx2"/>
                </a:solidFill>
              </a:rPr>
              <a:t>required to carry out, monitor and report on the process</a:t>
            </a:r>
            <a:endParaRPr lang="en-CA" sz="1600" b="1" dirty="0">
              <a:solidFill>
                <a:schemeClr val="tx2"/>
              </a:solidFill>
            </a:endParaRPr>
          </a:p>
          <a:p>
            <a:pPr marL="625475" lvl="2">
              <a:lnSpc>
                <a:spcPct val="100000"/>
              </a:lnSpc>
              <a:spcBef>
                <a:spcPts val="0"/>
              </a:spcBef>
            </a:pPr>
            <a:r>
              <a:rPr lang="en-US" sz="1600" dirty="0"/>
              <a:t>Day-to-day execution, monitors and measures the quality and content of the delivery and output of the process</a:t>
            </a:r>
          </a:p>
          <a:p>
            <a:pPr marL="342814" lvl="1" indent="-342814">
              <a:lnSpc>
                <a:spcPct val="100000"/>
              </a:lnSpc>
              <a:spcBef>
                <a:spcPts val="0"/>
              </a:spcBef>
              <a:buFont typeface="+mj-lt"/>
              <a:buAutoNum type="arabicPeriod"/>
            </a:pPr>
            <a:r>
              <a:rPr lang="en-US" sz="1600" b="1" dirty="0">
                <a:solidFill>
                  <a:schemeClr val="tx2"/>
                </a:solidFill>
              </a:rPr>
              <a:t>Responsible for the process / procedure definition, development, documentation, implementation, execution and improvement</a:t>
            </a:r>
          </a:p>
          <a:p>
            <a:pPr marL="625475" lvl="2">
              <a:lnSpc>
                <a:spcPct val="100000"/>
              </a:lnSpc>
              <a:spcBef>
                <a:spcPts val="0"/>
              </a:spcBef>
            </a:pPr>
            <a:r>
              <a:rPr lang="en-US" sz="1600" dirty="0"/>
              <a:t>Documents the process / procedures according to the ITSM standards and guidelines</a:t>
            </a:r>
          </a:p>
          <a:p>
            <a:pPr marL="625475" lvl="2">
              <a:lnSpc>
                <a:spcPct val="100000"/>
              </a:lnSpc>
              <a:spcBef>
                <a:spcPts val="0"/>
              </a:spcBef>
            </a:pPr>
            <a:r>
              <a:rPr lang="en-US" sz="1600" dirty="0"/>
              <a:t>Continually improves the process</a:t>
            </a:r>
          </a:p>
          <a:p>
            <a:pPr marL="342814" lvl="1" indent="-342814">
              <a:lnSpc>
                <a:spcPct val="100000"/>
              </a:lnSpc>
              <a:spcBef>
                <a:spcPts val="0"/>
              </a:spcBef>
              <a:buFont typeface="+mj-lt"/>
              <a:buAutoNum type="arabicPeriod"/>
            </a:pPr>
            <a:r>
              <a:rPr lang="en-US" sz="1600" b="1" dirty="0">
                <a:solidFill>
                  <a:schemeClr val="tx2"/>
                </a:solidFill>
              </a:rPr>
              <a:t>Custodian of process related documentation and training material and makes sure the process information is published and communicated</a:t>
            </a:r>
          </a:p>
          <a:p>
            <a:pPr marL="625475" lvl="2">
              <a:lnSpc>
                <a:spcPct val="100000"/>
              </a:lnSpc>
              <a:spcBef>
                <a:spcPts val="0"/>
              </a:spcBef>
            </a:pPr>
            <a:r>
              <a:rPr lang="en-US" sz="1600" dirty="0"/>
              <a:t>Develop and communicate training material for the process; performs training sessions</a:t>
            </a:r>
          </a:p>
          <a:p>
            <a:pPr marL="625475" lvl="2">
              <a:lnSpc>
                <a:spcPct val="100000"/>
              </a:lnSpc>
              <a:spcBef>
                <a:spcPts val="0"/>
              </a:spcBef>
            </a:pPr>
            <a:r>
              <a:rPr lang="en-US" sz="1600" dirty="0"/>
              <a:t>Store process, procedures, training documentation etc. in a shared repository</a:t>
            </a:r>
          </a:p>
          <a:p>
            <a:pPr marL="625475" lvl="2">
              <a:lnSpc>
                <a:spcPct val="100000"/>
              </a:lnSpc>
              <a:spcBef>
                <a:spcPts val="0"/>
              </a:spcBef>
            </a:pPr>
            <a:r>
              <a:rPr lang="en-US" sz="1600" dirty="0"/>
              <a:t>Ensures process changes are communicated to impacted stakeholders</a:t>
            </a:r>
          </a:p>
          <a:p>
            <a:pPr marL="342814" lvl="1" indent="-342814">
              <a:lnSpc>
                <a:spcPct val="100000"/>
              </a:lnSpc>
              <a:spcBef>
                <a:spcPts val="0"/>
              </a:spcBef>
              <a:buFont typeface="+mj-lt"/>
              <a:buAutoNum type="arabicPeriod"/>
            </a:pPr>
            <a:r>
              <a:rPr lang="en-US" sz="1600" b="1" dirty="0">
                <a:solidFill>
                  <a:schemeClr val="tx2"/>
                </a:solidFill>
              </a:rPr>
              <a:t>Champion for consistent processes and tool usage, and ensures standardization, integration, consistency and harmonization of these activities</a:t>
            </a:r>
          </a:p>
          <a:p>
            <a:pPr marL="625475" lvl="2">
              <a:lnSpc>
                <a:spcPct val="100000"/>
              </a:lnSpc>
              <a:spcBef>
                <a:spcPts val="0"/>
              </a:spcBef>
            </a:pPr>
            <a:r>
              <a:rPr lang="en-US" sz="1600" dirty="0"/>
              <a:t>Participates in the Process Manager and Technical Review Council (PMTRC) and is responsible to make sure the process is integrated with other ITSM processes</a:t>
            </a:r>
          </a:p>
          <a:p>
            <a:pPr marL="342814" lvl="1" indent="-342814">
              <a:lnSpc>
                <a:spcPct val="100000"/>
              </a:lnSpc>
              <a:spcBef>
                <a:spcPts val="0"/>
              </a:spcBef>
              <a:buFont typeface="+mj-lt"/>
              <a:buAutoNum type="arabicPeriod"/>
            </a:pPr>
            <a:r>
              <a:rPr lang="en-US" sz="1600" b="1" dirty="0">
                <a:solidFill>
                  <a:schemeClr val="tx2"/>
                </a:solidFill>
              </a:rPr>
              <a:t>Monitors and measures the quality and content of the delivery and output of the process, KPI and Metrics reporting</a:t>
            </a:r>
            <a:endParaRPr lang="en-CA" sz="1600" b="1" dirty="0">
              <a:solidFill>
                <a:schemeClr val="tx2"/>
              </a:solidFill>
            </a:endParaRPr>
          </a:p>
          <a:p>
            <a:pPr marL="625318" lvl="2" indent="-285679">
              <a:lnSpc>
                <a:spcPct val="100000"/>
              </a:lnSpc>
              <a:spcBef>
                <a:spcPts val="0"/>
              </a:spcBef>
              <a:buFont typeface="Wingdings" panose="05000000000000000000" pitchFamily="2" charset="2"/>
              <a:buChar char="§"/>
            </a:pPr>
            <a:r>
              <a:rPr lang="en-US" sz="1600" dirty="0"/>
              <a:t>Capture process metrics, output quality and creates and distributes process reporting reports</a:t>
            </a:r>
            <a:endParaRPr lang="en-CA" sz="1600" dirty="0"/>
          </a:p>
          <a:p>
            <a:pPr marL="342814" lvl="1" indent="-342814">
              <a:lnSpc>
                <a:spcPct val="100000"/>
              </a:lnSpc>
              <a:spcBef>
                <a:spcPts val="0"/>
              </a:spcBef>
              <a:buFont typeface="+mj-lt"/>
              <a:buAutoNum type="arabicPeriod"/>
            </a:pPr>
            <a:r>
              <a:rPr lang="en-US" sz="1600" b="1" dirty="0">
                <a:solidFill>
                  <a:schemeClr val="tx2"/>
                </a:solidFill>
              </a:rPr>
              <a:t>Dedicates time to the process and develops expert process knowledge</a:t>
            </a:r>
            <a:endParaRPr lang="en-CA" sz="1600" b="1" dirty="0">
              <a:solidFill>
                <a:schemeClr val="tx2"/>
              </a:solidFill>
            </a:endParaRPr>
          </a:p>
          <a:p>
            <a:pPr marL="625475" lvl="2">
              <a:lnSpc>
                <a:spcPct val="100000"/>
              </a:lnSpc>
              <a:spcBef>
                <a:spcPts val="0"/>
              </a:spcBef>
            </a:pPr>
            <a:r>
              <a:rPr lang="en-US" sz="1600" dirty="0"/>
              <a:t>Ensures he/she has the capacity and skills to perform the </a:t>
            </a:r>
            <a:r>
              <a:rPr lang="en-US" sz="1600" dirty="0"/>
              <a:t>role</a:t>
            </a:r>
            <a:endParaRPr lang="en-US" sz="1600" dirty="0"/>
          </a:p>
        </p:txBody>
      </p:sp>
      <p:sp>
        <p:nvSpPr>
          <p:cNvPr id="4" name="Content Placeholder 2"/>
          <p:cNvSpPr txBox="1">
            <a:spLocks/>
          </p:cNvSpPr>
          <p:nvPr/>
        </p:nvSpPr>
        <p:spPr>
          <a:xfrm>
            <a:off x="538206" y="1600200"/>
            <a:ext cx="11345897" cy="4755388"/>
          </a:xfrm>
          <a:prstGeom prst="rect">
            <a:avLst/>
          </a:prstGeom>
        </p:spPr>
        <p:txBody>
          <a:bodyPr/>
          <a:lst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mj-lt"/>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mj-lt"/>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mj-lt"/>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mj-lt"/>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14" lvl="1" indent="-342814">
              <a:buFont typeface="+mj-lt"/>
              <a:buAutoNum type="arabicPeriod"/>
            </a:pPr>
            <a:endParaRPr lang="en-US" dirty="0"/>
          </a:p>
        </p:txBody>
      </p:sp>
      <p:sp>
        <p:nvSpPr>
          <p:cNvPr id="6" name="TextBox 5"/>
          <p:cNvSpPr txBox="1"/>
          <p:nvPr/>
        </p:nvSpPr>
        <p:spPr>
          <a:xfrm rot="16200000">
            <a:off x="8306445" y="3198165"/>
            <a:ext cx="6858002" cy="461665"/>
          </a:xfrm>
          <a:prstGeom prst="rect">
            <a:avLst/>
          </a:prstGeom>
          <a:noFill/>
        </p:spPr>
        <p:txBody>
          <a:bodyPr wrap="square">
            <a:spAutoFit/>
          </a:bodyPr>
          <a:lstStyle/>
          <a:p>
            <a:pPr algn="ctr" eaLnBrk="0" hangingPunct="0">
              <a:defRPr/>
            </a:pPr>
            <a:r>
              <a:rPr lang="en-US" sz="2400" dirty="0">
                <a:ea typeface="ヒラギノ角ゴ Pro W3" pitchFamily="1" charset="-128"/>
              </a:rPr>
              <a:t>Responsibility &amp; Process Champion</a:t>
            </a:r>
            <a:endParaRPr lang="en-US" sz="2400" dirty="0">
              <a:ea typeface="ヒラギノ角ゴ Pro W3" pitchFamily="1" charset="-128"/>
            </a:endParaRPr>
          </a:p>
        </p:txBody>
      </p:sp>
      <p:pic>
        <p:nvPicPr>
          <p:cNvPr id="7" name="Picture 2"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10301288" y="284162"/>
            <a:ext cx="936625" cy="1011238"/>
          </a:xfrm>
          <a:prstGeom prst="rect">
            <a:avLst/>
          </a:prstGeom>
          <a:noFill/>
          <a:ln>
            <a:solidFill>
              <a:schemeClr val="accent5">
                <a:lumMod val="75000"/>
              </a:schemeClr>
            </a:solidFill>
          </a:ln>
        </p:spPr>
      </p:pic>
    </p:spTree>
    <p:extLst>
      <p:ext uri="{BB962C8B-B14F-4D97-AF65-F5344CB8AC3E}">
        <p14:creationId xmlns:p14="http://schemas.microsoft.com/office/powerpoint/2010/main" val="206633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345</TotalTime>
  <Words>2078</Words>
  <Application>Microsoft Office PowerPoint</Application>
  <PresentationFormat>Custom</PresentationFormat>
  <Paragraphs>316</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Century Gothic</vt:lpstr>
      <vt:lpstr>Times New Roman</vt:lpstr>
      <vt:lpstr>Wingdings</vt:lpstr>
      <vt:lpstr>ヒラギノ角ゴ Pro W3</vt:lpstr>
      <vt:lpstr>World country report presentation</vt:lpstr>
      <vt:lpstr>Establish Process Governance</vt:lpstr>
      <vt:lpstr>Establishing Process Governance</vt:lpstr>
      <vt:lpstr>What Is Process Governance?</vt:lpstr>
      <vt:lpstr>Establishing Process Governance</vt:lpstr>
      <vt:lpstr>Establishing Process Governance</vt:lpstr>
      <vt:lpstr>Process Sponsor</vt:lpstr>
      <vt:lpstr>Process Owner</vt:lpstr>
      <vt:lpstr>Process Owner</vt:lpstr>
      <vt:lpstr>Process Manager Responsibilities</vt:lpstr>
      <vt:lpstr>Process Manager</vt:lpstr>
      <vt:lpstr>Process Subject Matter Experts</vt:lpstr>
      <vt:lpstr>Roles - How We All Work Together</vt:lpstr>
      <vt:lpstr>Process Manager Technical Review Council (PMTRC)</vt:lpstr>
      <vt:lpstr>Process Improvement</vt:lpstr>
      <vt:lpstr>Process Owner Architecture Council (POAC)</vt:lpstr>
      <vt:lpstr>Why Establish a Process Owner Architecture Council (POAC)?</vt:lpstr>
      <vt:lpstr>Key differences between the PMTRC and the POAC?</vt:lpstr>
      <vt:lpstr>Process Owner Life Cycle</vt:lpstr>
      <vt:lpstr>Establish a Strategic Process Roadmap</vt:lpstr>
      <vt:lpstr>ITIL V3 Lifecycle (2011 edition)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 Process Governance</dc:title>
  <dc:creator>Thorsten Manthey</dc:creator>
  <cp:lastModifiedBy>Thorsten Manthey</cp:lastModifiedBy>
  <cp:revision>11</cp:revision>
  <dcterms:created xsi:type="dcterms:W3CDTF">2019-11-10T17:01:27Z</dcterms:created>
  <dcterms:modified xsi:type="dcterms:W3CDTF">2019-11-10T22:46:30Z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