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315" r:id="rId5"/>
    <p:sldId id="317" r:id="rId6"/>
    <p:sldId id="318" r:id="rId7"/>
    <p:sldId id="319" r:id="rId8"/>
    <p:sldId id="320" r:id="rId9"/>
    <p:sldId id="321" r:id="rId10"/>
    <p:sldId id="322" r:id="rId11"/>
    <p:sldId id="323" r:id="rId12"/>
    <p:sldId id="324" r:id="rId13"/>
    <p:sldId id="325" r:id="rId14"/>
    <p:sldId id="326" r:id="rId15"/>
    <p:sldId id="362" r:id="rId16"/>
    <p:sldId id="328" r:id="rId17"/>
    <p:sldId id="329" r:id="rId18"/>
    <p:sldId id="364" r:id="rId19"/>
    <p:sldId id="332" r:id="rId20"/>
    <p:sldId id="366" r:id="rId21"/>
    <p:sldId id="334" r:id="rId22"/>
    <p:sldId id="335" r:id="rId23"/>
    <p:sldId id="336" r:id="rId24"/>
    <p:sldId id="338" r:id="rId25"/>
    <p:sldId id="339" r:id="rId26"/>
    <p:sldId id="340" r:id="rId27"/>
    <p:sldId id="341" r:id="rId28"/>
    <p:sldId id="342" r:id="rId29"/>
    <p:sldId id="343" r:id="rId30"/>
    <p:sldId id="344" r:id="rId31"/>
    <p:sldId id="365" r:id="rId32"/>
    <p:sldId id="346" r:id="rId33"/>
    <p:sldId id="368" r:id="rId34"/>
    <p:sldId id="369" r:id="rId35"/>
    <p:sldId id="370" r:id="rId36"/>
    <p:sldId id="371" r:id="rId37"/>
    <p:sldId id="372" r:id="rId38"/>
    <p:sldId id="373" r:id="rId39"/>
    <p:sldId id="374" r:id="rId40"/>
    <p:sldId id="35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
          <p15:clr>
            <a:srgbClr val="A4A3A4"/>
          </p15:clr>
        </p15:guide>
        <p15:guide id="2" orient="horz" pos="4030">
          <p15:clr>
            <a:srgbClr val="A4A3A4"/>
          </p15:clr>
        </p15:guide>
        <p15:guide id="3" pos="288">
          <p15:clr>
            <a:srgbClr val="A4A3A4"/>
          </p15:clr>
        </p15:guide>
        <p15:guide id="4" pos="1536">
          <p15:clr>
            <a:srgbClr val="A4A3A4"/>
          </p15:clr>
        </p15:guide>
        <p15:guide id="5" pos="1608">
          <p15:clr>
            <a:srgbClr val="A4A3A4"/>
          </p15:clr>
        </p15:guide>
        <p15:guide id="6" pos="2844">
          <p15:clr>
            <a:srgbClr val="A4A3A4"/>
          </p15:clr>
        </p15:guide>
        <p15:guide id="7" pos="2916">
          <p15:clr>
            <a:srgbClr val="A4A3A4"/>
          </p15:clr>
        </p15:guide>
        <p15:guide id="8" pos="4170">
          <p15:clr>
            <a:srgbClr val="A4A3A4"/>
          </p15:clr>
        </p15:guide>
        <p15:guide id="9" pos="4236">
          <p15:clr>
            <a:srgbClr val="A4A3A4"/>
          </p15:clr>
        </p15:guide>
        <p15:guide id="10" pos="54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BA9D80"/>
    <a:srgbClr val="663300"/>
    <a:srgbClr val="996633"/>
    <a:srgbClr val="0066FF"/>
    <a:srgbClr val="993300"/>
    <a:srgbClr val="815E90"/>
    <a:srgbClr val="990000"/>
    <a:srgbClr val="CC99FF"/>
    <a:srgbClr val="5D9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2" autoAdjust="0"/>
    <p:restoredTop sz="93277" autoAdjust="0"/>
  </p:normalViewPr>
  <p:slideViewPr>
    <p:cSldViewPr snapToGrid="0">
      <p:cViewPr varScale="1">
        <p:scale>
          <a:sx n="66" d="100"/>
          <a:sy n="66" d="100"/>
        </p:scale>
        <p:origin x="1278" y="60"/>
      </p:cViewPr>
      <p:guideLst>
        <p:guide orient="horz" pos="286"/>
        <p:guide orient="horz" pos="4030"/>
        <p:guide pos="288"/>
        <p:guide pos="1536"/>
        <p:guide pos="1608"/>
        <p:guide pos="2844"/>
        <p:guide pos="2916"/>
        <p:guide pos="4170"/>
        <p:guide pos="4236"/>
        <p:guide pos="54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50" d="100"/>
          <a:sy n="50" d="100"/>
        </p:scale>
        <p:origin x="-29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1628"/>
            <a:ext cx="4648200" cy="353943"/>
          </a:xfrm>
          <a:prstGeom prst="rect">
            <a:avLst/>
          </a:prstGeom>
        </p:spPr>
        <p:txBody>
          <a:bodyPr vert="horz" wrap="square" lIns="182880" tIns="91440" rIns="182880" bIns="91440" rtlCol="0" anchor="ctr" anchorCtr="0">
            <a:spAutoFit/>
          </a:bodyPr>
          <a:lstStyle>
            <a:lvl1pPr algn="l">
              <a:defRPr sz="1200"/>
            </a:lvl1pPr>
          </a:lstStyle>
          <a:p>
            <a:endParaRPr lang="en-US" sz="1050" dirty="0"/>
          </a:p>
        </p:txBody>
      </p:sp>
      <p:sp>
        <p:nvSpPr>
          <p:cNvPr id="3" name="Date Placeholder 2"/>
          <p:cNvSpPr>
            <a:spLocks noGrp="1"/>
          </p:cNvSpPr>
          <p:nvPr>
            <p:ph type="dt" sz="quarter" idx="1"/>
          </p:nvPr>
        </p:nvSpPr>
        <p:spPr>
          <a:xfrm>
            <a:off x="5105399" y="51628"/>
            <a:ext cx="1751013" cy="353943"/>
          </a:xfrm>
          <a:prstGeom prst="rect">
            <a:avLst/>
          </a:prstGeom>
        </p:spPr>
        <p:txBody>
          <a:bodyPr vert="horz" wrap="square" lIns="182880" tIns="91440" rIns="182880" bIns="91440" rtlCol="0" anchor="ctr" anchorCtr="0">
            <a:spAutoFit/>
          </a:bodyPr>
          <a:lstStyle>
            <a:lvl1pPr algn="r">
              <a:defRPr sz="1200"/>
            </a:lvl1pPr>
          </a:lstStyle>
          <a:p>
            <a:fld id="{84A9A2C0-201B-4B9E-89C5-E97B5622C993}" type="datetimeFigureOut">
              <a:rPr lang="en-US" sz="1050" smtClean="0"/>
              <a:pPr/>
              <a:t>11/15/2019</a:t>
            </a:fld>
            <a:endParaRPr lang="en-US" sz="1050" dirty="0"/>
          </a:p>
        </p:txBody>
      </p:sp>
      <p:sp>
        <p:nvSpPr>
          <p:cNvPr id="4" name="Footer Placeholder 3"/>
          <p:cNvSpPr>
            <a:spLocks noGrp="1"/>
          </p:cNvSpPr>
          <p:nvPr>
            <p:ph type="ftr" sz="quarter" idx="2"/>
          </p:nvPr>
        </p:nvSpPr>
        <p:spPr>
          <a:xfrm>
            <a:off x="0" y="8736841"/>
            <a:ext cx="5486400" cy="353943"/>
          </a:xfrm>
          <a:prstGeom prst="rect">
            <a:avLst/>
          </a:prstGeom>
        </p:spPr>
        <p:txBody>
          <a:bodyPr vert="horz" wrap="square" lIns="182880" tIns="91440" rIns="182880" bIns="91440" rtlCol="0" anchor="ctr" anchorCtr="0">
            <a:spAutoFit/>
          </a:bodyPr>
          <a:lstStyle>
            <a:lvl1pPr algn="l">
              <a:defRPr sz="1200"/>
            </a:lvl1pPr>
          </a:lstStyle>
          <a:p>
            <a:r>
              <a:rPr lang="en-US" sz="1050" dirty="0" smtClean="0"/>
              <a:t>Enter Filename Here</a:t>
            </a:r>
            <a:endParaRPr lang="en-US" sz="1050" dirty="0"/>
          </a:p>
        </p:txBody>
      </p:sp>
      <p:sp>
        <p:nvSpPr>
          <p:cNvPr id="5" name="Slide Number Placeholder 4"/>
          <p:cNvSpPr>
            <a:spLocks noGrp="1"/>
          </p:cNvSpPr>
          <p:nvPr>
            <p:ph type="sldNum" sz="quarter" idx="3"/>
          </p:nvPr>
        </p:nvSpPr>
        <p:spPr>
          <a:xfrm>
            <a:off x="6126480" y="8736841"/>
            <a:ext cx="731520" cy="353943"/>
          </a:xfrm>
          <a:prstGeom prst="rect">
            <a:avLst/>
          </a:prstGeom>
        </p:spPr>
        <p:txBody>
          <a:bodyPr vert="horz" wrap="square" lIns="182880" tIns="91440" rIns="182880" bIns="91440" rtlCol="0" anchor="ctr" anchorCtr="0">
            <a:spAutoFit/>
          </a:bodyPr>
          <a:lstStyle>
            <a:lvl1pPr algn="r">
              <a:defRPr sz="1200"/>
            </a:lvl1pPr>
          </a:lstStyle>
          <a:p>
            <a:fld id="{FC356F8F-79E3-4D6C-ABD0-947A52C601F6}" type="slidenum">
              <a:rPr lang="en-US" sz="1050" smtClean="0"/>
              <a:pPr/>
              <a:t>‹#›</a:t>
            </a:fld>
            <a:endParaRPr lang="en-US" sz="1050" dirty="0"/>
          </a:p>
        </p:txBody>
      </p:sp>
      <p:pic>
        <p:nvPicPr>
          <p:cNvPr id="6" name="Picture 5" descr="wellpoint logo 4C.png"/>
          <p:cNvPicPr>
            <a:picLocks noChangeAspect="1"/>
          </p:cNvPicPr>
          <p:nvPr/>
        </p:nvPicPr>
        <p:blipFill>
          <a:blip r:embed="rId2" cstate="print"/>
          <a:stretch>
            <a:fillRect/>
          </a:stretch>
        </p:blipFill>
        <p:spPr>
          <a:xfrm>
            <a:off x="2880360" y="457200"/>
            <a:ext cx="1097280" cy="316286"/>
          </a:xfrm>
          <a:prstGeom prst="rect">
            <a:avLst/>
          </a:prstGeom>
        </p:spPr>
      </p:pic>
    </p:spTree>
    <p:extLst>
      <p:ext uri="{BB962C8B-B14F-4D97-AF65-F5344CB8AC3E}">
        <p14:creationId xmlns:p14="http://schemas.microsoft.com/office/powerpoint/2010/main" val="133150821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5476"/>
            <a:ext cx="4663440" cy="346249"/>
          </a:xfrm>
          <a:prstGeom prst="rect">
            <a:avLst/>
          </a:prstGeom>
        </p:spPr>
        <p:txBody>
          <a:bodyPr vert="horz" lIns="182880" tIns="91440" rIns="182880" bIns="91440" rtlCol="0" anchor="ctr" anchorCtr="0">
            <a:spAutoFit/>
          </a:bodyPr>
          <a:lstStyle>
            <a:lvl1pPr algn="l">
              <a:defRPr sz="1050"/>
            </a:lvl1pPr>
          </a:lstStyle>
          <a:p>
            <a:endParaRPr lang="en-US" dirty="0"/>
          </a:p>
        </p:txBody>
      </p:sp>
      <p:sp>
        <p:nvSpPr>
          <p:cNvPr id="3" name="Date Placeholder 2"/>
          <p:cNvSpPr>
            <a:spLocks noGrp="1"/>
          </p:cNvSpPr>
          <p:nvPr>
            <p:ph type="dt" idx="1"/>
          </p:nvPr>
        </p:nvSpPr>
        <p:spPr>
          <a:xfrm>
            <a:off x="5303520" y="55476"/>
            <a:ext cx="1554480" cy="346249"/>
          </a:xfrm>
          <a:prstGeom prst="rect">
            <a:avLst/>
          </a:prstGeom>
        </p:spPr>
        <p:txBody>
          <a:bodyPr vert="horz" lIns="182880" tIns="91440" rIns="182880" bIns="91440" rtlCol="0" anchor="ctr" anchorCtr="0">
            <a:spAutoFit/>
          </a:bodyPr>
          <a:lstStyle>
            <a:lvl1pPr algn="r">
              <a:defRPr sz="1050"/>
            </a:lvl1pPr>
          </a:lstStyle>
          <a:p>
            <a:fld id="{D9F54F27-1581-40D0-938A-3C1E85348357}" type="datetimeFigureOut">
              <a:rPr lang="en-US" smtClean="0"/>
              <a:pPr/>
              <a:t>11/15/2019</a:t>
            </a:fld>
            <a:endParaRPr lang="en-US" dirty="0"/>
          </a:p>
        </p:txBody>
      </p:sp>
      <p:sp>
        <p:nvSpPr>
          <p:cNvPr id="4" name="Slide Image Placeholder 3"/>
          <p:cNvSpPr>
            <a:spLocks noGrp="1" noRot="1" noChangeAspect="1"/>
          </p:cNvSpPr>
          <p:nvPr>
            <p:ph type="sldImg" idx="2"/>
          </p:nvPr>
        </p:nvSpPr>
        <p:spPr>
          <a:xfrm>
            <a:off x="1651000" y="895350"/>
            <a:ext cx="3556000" cy="2667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20040" y="3714750"/>
            <a:ext cx="6217920" cy="48463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Footer Placeholder 5"/>
          <p:cNvSpPr>
            <a:spLocks noGrp="1"/>
          </p:cNvSpPr>
          <p:nvPr>
            <p:ph type="ftr" sz="quarter" idx="4"/>
          </p:nvPr>
        </p:nvSpPr>
        <p:spPr>
          <a:xfrm>
            <a:off x="0" y="8740689"/>
            <a:ext cx="5486400" cy="346249"/>
          </a:xfrm>
          <a:prstGeom prst="rect">
            <a:avLst/>
          </a:prstGeom>
        </p:spPr>
        <p:txBody>
          <a:bodyPr vert="horz" lIns="182880" tIns="91440" rIns="182880" bIns="91440" rtlCol="0" anchor="ctr" anchorCtr="0">
            <a:spAutoFit/>
          </a:bodyPr>
          <a:lstStyle>
            <a:lvl1pPr algn="l">
              <a:defRPr sz="1050"/>
            </a:lvl1pPr>
          </a:lstStyle>
          <a:p>
            <a:r>
              <a:rPr lang="en-US" dirty="0" smtClean="0"/>
              <a:t>Enter Filename Here</a:t>
            </a:r>
            <a:endParaRPr lang="en-US" dirty="0"/>
          </a:p>
        </p:txBody>
      </p:sp>
      <p:sp>
        <p:nvSpPr>
          <p:cNvPr id="7" name="Slide Number Placeholder 6"/>
          <p:cNvSpPr>
            <a:spLocks noGrp="1"/>
          </p:cNvSpPr>
          <p:nvPr>
            <p:ph type="sldNum" sz="quarter" idx="5"/>
          </p:nvPr>
        </p:nvSpPr>
        <p:spPr>
          <a:xfrm>
            <a:off x="6126480" y="8740689"/>
            <a:ext cx="731520" cy="346249"/>
          </a:xfrm>
          <a:prstGeom prst="rect">
            <a:avLst/>
          </a:prstGeom>
        </p:spPr>
        <p:txBody>
          <a:bodyPr vert="horz" lIns="182880" tIns="91440" rIns="182880" bIns="91440" rtlCol="0" anchor="ctr" anchorCtr="0">
            <a:spAutoFit/>
          </a:bodyPr>
          <a:lstStyle>
            <a:lvl1pPr algn="r">
              <a:defRPr sz="1050"/>
            </a:lvl1pPr>
          </a:lstStyle>
          <a:p>
            <a:fld id="{DDEAD121-A289-4444-9389-D3675A8CD485}" type="slidenum">
              <a:rPr lang="en-US" smtClean="0"/>
              <a:pPr/>
              <a:t>‹#›</a:t>
            </a:fld>
            <a:endParaRPr lang="en-US" dirty="0"/>
          </a:p>
        </p:txBody>
      </p:sp>
      <p:pic>
        <p:nvPicPr>
          <p:cNvPr id="8" name="Picture 7" descr="wellpoint logo 4C.png"/>
          <p:cNvPicPr>
            <a:picLocks noChangeAspect="1"/>
          </p:cNvPicPr>
          <p:nvPr/>
        </p:nvPicPr>
        <p:blipFill>
          <a:blip r:embed="rId2" cstate="print"/>
          <a:stretch>
            <a:fillRect/>
          </a:stretch>
        </p:blipFill>
        <p:spPr>
          <a:xfrm>
            <a:off x="2880360" y="457200"/>
            <a:ext cx="1097280" cy="316286"/>
          </a:xfrm>
          <a:prstGeom prst="rect">
            <a:avLst/>
          </a:prstGeom>
        </p:spPr>
      </p:pic>
    </p:spTree>
    <p:extLst>
      <p:ext uri="{BB962C8B-B14F-4D97-AF65-F5344CB8AC3E}">
        <p14:creationId xmlns:p14="http://schemas.microsoft.com/office/powerpoint/2010/main" val="2292047939"/>
      </p:ext>
    </p:extLst>
  </p:cSld>
  <p:clrMap bg1="lt1" tx1="dk1" bg2="lt2" tx2="dk2" accent1="accent1" accent2="accent2" accent3="accent3" accent4="accent4" accent5="accent5" accent6="accent6" hlink="hlink" folHlink="folHlink"/>
  <p:hf hdr="0"/>
  <p:notesStyle>
    <a:lvl1pPr marL="169863" indent="-169863" algn="l" defTabSz="914400" rtl="0" eaLnBrk="1" latinLnBrk="0" hangingPunct="1">
      <a:spcBef>
        <a:spcPts val="1000"/>
      </a:spcBef>
      <a:buFont typeface="Arial" pitchFamily="34" charset="0"/>
      <a:buChar char="•"/>
      <a:defRPr sz="1200" kern="1200">
        <a:solidFill>
          <a:schemeClr val="tx1"/>
        </a:solidFill>
        <a:latin typeface="+mn-lt"/>
        <a:ea typeface="+mn-ea"/>
        <a:cs typeface="+mn-cs"/>
      </a:defRPr>
    </a:lvl1pPr>
    <a:lvl2pPr marL="457200" indent="-174625"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2pPr>
    <a:lvl3pPr marL="744538" indent="-168275" algn="l" defTabSz="914400" rtl="0" eaLnBrk="1" latinLnBrk="0" hangingPunct="1">
      <a:spcBef>
        <a:spcPts val="600"/>
      </a:spcBef>
      <a:buFont typeface="Arial" pitchFamily="34" charset="0"/>
      <a:buChar char="•"/>
      <a:defRPr sz="1100" kern="1200">
        <a:solidFill>
          <a:schemeClr val="tx1"/>
        </a:solidFill>
        <a:latin typeface="+mn-lt"/>
        <a:ea typeface="+mn-ea"/>
        <a:cs typeface="+mn-cs"/>
      </a:defRPr>
    </a:lvl3pPr>
    <a:lvl4pPr marL="1027113" indent="-169863" algn="l" defTabSz="914400" rtl="0" eaLnBrk="1" latinLnBrk="0" hangingPunct="1">
      <a:spcBef>
        <a:spcPts val="600"/>
      </a:spcBef>
      <a:buFont typeface="Arial" pitchFamily="34" charset="0"/>
      <a:buChar char="•"/>
      <a:defRPr sz="1100" kern="1200">
        <a:solidFill>
          <a:schemeClr val="tx1"/>
        </a:solidFill>
        <a:latin typeface="+mn-lt"/>
        <a:ea typeface="+mn-ea"/>
        <a:cs typeface="+mn-cs"/>
      </a:defRPr>
    </a:lvl4pPr>
    <a:lvl5pPr marL="1828800" algn="l" defTabSz="914400" rtl="0" eaLnBrk="1" latinLnBrk="0" hangingPunct="1">
      <a:spcBef>
        <a:spcPts val="600"/>
      </a:spcBef>
      <a:buFont typeface="Arial"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C95DBB96-104E-4C10-BEB3-196EA6148C44}" type="slidenum">
              <a:rPr lang="en-US" smtClean="0">
                <a:latin typeface="Arial" charset="0"/>
                <a:cs typeface="Arial" charset="0"/>
              </a:rPr>
              <a:pPr/>
              <a:t>10</a:t>
            </a:fld>
            <a:endParaRPr lang="en-US" smtClean="0">
              <a:latin typeface="Arial" charset="0"/>
              <a:cs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90604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9EBF4BF5-0771-41E7-BB67-12B5C48FB5DA}" type="slidenum">
              <a:rPr lang="en-US" smtClean="0">
                <a:latin typeface="Arial" charset="0"/>
                <a:cs typeface="Arial" charset="0"/>
              </a:rPr>
              <a:pPr/>
              <a:t>12</a:t>
            </a:fld>
            <a:endParaRPr lang="en-US" smtClean="0">
              <a:latin typeface="Arial" charset="0"/>
              <a:cs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9026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6201" y="8684720"/>
            <a:ext cx="2970213" cy="457739"/>
          </a:xfrm>
          <a:prstGeom prst="rect">
            <a:avLst/>
          </a:prstGeom>
          <a:noFill/>
          <a:ln w="9525">
            <a:noFill/>
            <a:miter lim="800000"/>
            <a:headEnd/>
            <a:tailEnd/>
          </a:ln>
        </p:spPr>
        <p:txBody>
          <a:bodyPr lIns="91217" tIns="45609" rIns="91217" bIns="45609" anchor="b"/>
          <a:lstStyle/>
          <a:p>
            <a:pPr algn="r" defTabSz="911225"/>
            <a:fld id="{FDA97592-94C7-4307-A434-8F9709BD0516}" type="slidenum">
              <a:rPr lang="en-US" sz="1200"/>
              <a:pPr algn="r" defTabSz="911225"/>
              <a:t>20</a:t>
            </a:fld>
            <a:endParaRPr lang="en-US" sz="1200"/>
          </a:p>
        </p:txBody>
      </p:sp>
      <p:sp>
        <p:nvSpPr>
          <p:cNvPr id="64514" name="Rectangle 2"/>
          <p:cNvSpPr>
            <a:spLocks noGrp="1" noRot="1" noChangeAspect="1" noChangeArrowheads="1" noTextEdit="1"/>
          </p:cNvSpPr>
          <p:nvPr>
            <p:ph type="sldImg"/>
          </p:nvPr>
        </p:nvSpPr>
        <p:spPr>
          <a:xfrm>
            <a:off x="1143000" y="684213"/>
            <a:ext cx="4573588" cy="3429000"/>
          </a:xfrm>
          <a:ln/>
        </p:spPr>
      </p:sp>
      <p:sp>
        <p:nvSpPr>
          <p:cNvPr id="210948" name="Rectangle 3"/>
          <p:cNvSpPr>
            <a:spLocks noGrp="1" noChangeArrowheads="1"/>
          </p:cNvSpPr>
          <p:nvPr>
            <p:ph type="body" idx="1"/>
          </p:nvPr>
        </p:nvSpPr>
        <p:spPr>
          <a:xfrm>
            <a:off x="685800" y="4344672"/>
            <a:ext cx="5486400" cy="4115031"/>
          </a:xfrm>
          <a:ln/>
        </p:spPr>
        <p:txBody>
          <a:bodyPr lIns="91217" tIns="45609" rIns="91217" bIns="45609"/>
          <a:lstStyle/>
          <a:p>
            <a:pPr>
              <a:buNone/>
              <a:defRPr/>
            </a:pPr>
            <a:endParaRPr lang="en-US" dirty="0" smtClean="0"/>
          </a:p>
        </p:txBody>
      </p:sp>
    </p:spTree>
    <p:extLst>
      <p:ext uri="{BB962C8B-B14F-4D97-AF65-F5344CB8AC3E}">
        <p14:creationId xmlns:p14="http://schemas.microsoft.com/office/powerpoint/2010/main" val="357154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pPr>
              <a:defRPr/>
            </a:pPr>
            <a:fld id="{F7378BE5-E80A-45DD-84B6-3C0814D9FC6E}" type="slidenum">
              <a:rPr lang="en-US" smtClean="0"/>
              <a:pPr>
                <a:defRPr/>
              </a:pPr>
              <a:t>23</a:t>
            </a:fld>
            <a:endParaRPr lang="en-US" dirty="0"/>
          </a:p>
        </p:txBody>
      </p:sp>
    </p:spTree>
    <p:extLst>
      <p:ext uri="{BB962C8B-B14F-4D97-AF65-F5344CB8AC3E}">
        <p14:creationId xmlns:p14="http://schemas.microsoft.com/office/powerpoint/2010/main" val="175588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4C87E174-3AF8-4F49-9551-6E3FD412802D}" type="slidenum">
              <a:rPr lang="en-US" smtClean="0">
                <a:latin typeface="Arial" charset="0"/>
              </a:rPr>
              <a:pPr/>
              <a:t>26</a:t>
            </a:fld>
            <a:endParaRPr lang="en-US" smtClean="0">
              <a:latin typeface="Arial" charset="0"/>
            </a:endParaRPr>
          </a:p>
        </p:txBody>
      </p:sp>
      <p:sp>
        <p:nvSpPr>
          <p:cNvPr id="62466" name="Rectangle 7"/>
          <p:cNvSpPr txBox="1">
            <a:spLocks noGrp="1" noChangeArrowheads="1"/>
          </p:cNvSpPr>
          <p:nvPr/>
        </p:nvSpPr>
        <p:spPr bwMode="auto">
          <a:xfrm>
            <a:off x="3884613" y="8684720"/>
            <a:ext cx="2971800" cy="457739"/>
          </a:xfrm>
          <a:prstGeom prst="rect">
            <a:avLst/>
          </a:prstGeom>
          <a:noFill/>
          <a:ln w="9525">
            <a:noFill/>
            <a:miter lim="800000"/>
            <a:headEnd/>
            <a:tailEnd/>
          </a:ln>
        </p:spPr>
        <p:txBody>
          <a:bodyPr lIns="93867" tIns="46933" rIns="93867" bIns="46933" anchor="b"/>
          <a:lstStyle/>
          <a:p>
            <a:pPr algn="r" defTabSz="938213"/>
            <a:fld id="{DE34389E-13B9-4BDD-BADC-ED6DCB2ACFAC}" type="slidenum">
              <a:rPr lang="en-US" sz="1200"/>
              <a:pPr algn="r" defTabSz="938213"/>
              <a:t>26</a:t>
            </a:fld>
            <a:endParaRPr lang="en-US" sz="1200"/>
          </a:p>
        </p:txBody>
      </p:sp>
      <p:sp>
        <p:nvSpPr>
          <p:cNvPr id="62467" name="Rectangle 2"/>
          <p:cNvSpPr>
            <a:spLocks noGrp="1" noRot="1" noChangeAspect="1" noChangeArrowheads="1" noTextEdit="1"/>
          </p:cNvSpPr>
          <p:nvPr>
            <p:ph type="sldImg"/>
          </p:nvPr>
        </p:nvSpPr>
        <p:spPr>
          <a:xfrm>
            <a:off x="1144588" y="685800"/>
            <a:ext cx="4572000" cy="3429000"/>
          </a:xfrm>
          <a:ln/>
        </p:spPr>
      </p:sp>
      <p:sp>
        <p:nvSpPr>
          <p:cNvPr id="62468" name="Rectangle 3"/>
          <p:cNvSpPr>
            <a:spLocks noGrp="1" noChangeArrowheads="1"/>
          </p:cNvSpPr>
          <p:nvPr>
            <p:ph type="body" idx="1"/>
          </p:nvPr>
        </p:nvSpPr>
        <p:spPr>
          <a:xfrm>
            <a:off x="684214" y="4343130"/>
            <a:ext cx="5489575" cy="4116573"/>
          </a:xfrm>
          <a:noFill/>
          <a:ln/>
        </p:spPr>
        <p:txBody>
          <a:bodyPr lIns="93867" tIns="46933" rIns="93867" bIns="46933"/>
          <a:lstStyle/>
          <a:p>
            <a:endParaRPr lang="en-US" smtClean="0">
              <a:latin typeface="Arial" charset="0"/>
            </a:endParaRPr>
          </a:p>
        </p:txBody>
      </p:sp>
    </p:spTree>
    <p:extLst>
      <p:ext uri="{BB962C8B-B14F-4D97-AF65-F5344CB8AC3E}">
        <p14:creationId xmlns:p14="http://schemas.microsoft.com/office/powerpoint/2010/main" val="779360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182880" indent="-18288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Thorsten Manthey - www.tmanthey.com/ProcessGovernance</a:t>
            </a:r>
            <a:endParaRPr lang="en-US" dirty="0"/>
          </a:p>
        </p:txBody>
      </p:sp>
      <p:sp>
        <p:nvSpPr>
          <p:cNvPr id="6" name="Slide Number Placeholder 5"/>
          <p:cNvSpPr>
            <a:spLocks noGrp="1"/>
          </p:cNvSpPr>
          <p:nvPr>
            <p:ph type="sldNum" sz="quarter" idx="12"/>
          </p:nvPr>
        </p:nvSpPr>
        <p:spPr/>
        <p:txBody>
          <a:bodyPr/>
          <a:lstStyle/>
          <a:p>
            <a:fld id="{1A2DCB2D-F3A1-47AC-A248-15826C4C808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n Right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709160" y="1463039"/>
            <a:ext cx="3977640" cy="4846320"/>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1A2DCB2D-F3A1-47AC-A248-15826C4C808C}" type="slidenum">
              <a:rPr lang="en-US" smtClean="0"/>
              <a:pPr/>
              <a:t>‹#›</a:t>
            </a:fld>
            <a:endParaRPr lang="en-US" dirty="0"/>
          </a:p>
        </p:txBody>
      </p:sp>
      <p:sp>
        <p:nvSpPr>
          <p:cNvPr id="8" name="Freeform 5"/>
          <p:cNvSpPr>
            <a:spLocks/>
          </p:cNvSpPr>
          <p:nvPr userDrawn="1"/>
        </p:nvSpPr>
        <p:spPr bwMode="gray">
          <a:xfrm>
            <a:off x="451644" y="1125895"/>
            <a:ext cx="8240713" cy="123825"/>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A2DCB2D-F3A1-47AC-A248-15826C4C808C}" type="slidenum">
              <a:rPr lang="en-US" smtClean="0"/>
              <a:pPr/>
              <a:t>‹#›</a:t>
            </a:fld>
            <a:endParaRPr lang="en-US" dirty="0"/>
          </a:p>
        </p:txBody>
      </p:sp>
      <p:sp>
        <p:nvSpPr>
          <p:cNvPr id="6" name="Freeform 5"/>
          <p:cNvSpPr>
            <a:spLocks/>
          </p:cNvSpPr>
          <p:nvPr userDrawn="1"/>
        </p:nvSpPr>
        <p:spPr bwMode="gray">
          <a:xfrm>
            <a:off x="451644" y="1125895"/>
            <a:ext cx="8240713" cy="123825"/>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DCB2D-F3A1-47AC-A248-15826C4C808C}" type="slidenum">
              <a:rPr lang="en-US" smtClean="0"/>
              <a:pPr/>
              <a:t>‹#›</a:t>
            </a:fld>
            <a:endParaRPr lang="en-US" dirty="0"/>
          </a:p>
        </p:txBody>
      </p:sp>
      <p:sp>
        <p:nvSpPr>
          <p:cNvPr id="5"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3040"/>
            <a:ext cx="3977640" cy="4525963"/>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463040"/>
            <a:ext cx="3977640" cy="4525963"/>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1A2DCB2D-F3A1-47AC-A248-15826C4C808C}" type="slidenum">
              <a:rPr lang="en-US" smtClean="0"/>
              <a:pPr/>
              <a:t>‹#›</a:t>
            </a:fld>
            <a:endParaRPr lang="en-US" dirty="0"/>
          </a:p>
        </p:txBody>
      </p:sp>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 Lef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3040"/>
            <a:ext cx="3977640" cy="4525963"/>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1A2DCB2D-F3A1-47AC-A248-15826C4C808C}" type="slidenum">
              <a:rPr lang="en-US" smtClean="0"/>
              <a:pPr/>
              <a:t>‹#›</a:t>
            </a:fld>
            <a:endParaRPr lang="en-US" dirty="0"/>
          </a:p>
        </p:txBody>
      </p:sp>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 Righ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709160" y="1463040"/>
            <a:ext cx="3977640" cy="4525963"/>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1A2DCB2D-F3A1-47AC-A248-15826C4C808C}" type="slidenum">
              <a:rPr lang="en-US" smtClean="0"/>
              <a:pPr/>
              <a:t>‹#›</a:t>
            </a:fld>
            <a:endParaRPr lang="en-US" dirty="0"/>
          </a:p>
        </p:txBody>
      </p:sp>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A2DCB2D-F3A1-47AC-A248-15826C4C808C}" type="slidenum">
              <a:rPr lang="en-US" smtClean="0"/>
              <a:pPr/>
              <a:t>‹#›</a:t>
            </a:fld>
            <a:endParaRPr lang="en-US" dirty="0"/>
          </a:p>
        </p:txBody>
      </p:sp>
      <p:sp>
        <p:nvSpPr>
          <p:cNvPr id="6"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DCB2D-F3A1-47AC-A248-15826C4C808C}" type="slidenum">
              <a:rPr lang="en-US" smtClean="0"/>
              <a:pPr/>
              <a:t>‹#›</a:t>
            </a:fld>
            <a:endParaRPr lang="en-US" dirty="0"/>
          </a:p>
        </p:txBody>
      </p:sp>
      <p:sp>
        <p:nvSpPr>
          <p:cNvPr id="5" name="Freeform 5"/>
          <p:cNvSpPr>
            <a:spLocks/>
          </p:cNvSpPr>
          <p:nvPr userDrawn="1"/>
        </p:nvSpPr>
        <p:spPr bwMode="gray">
          <a:xfrm>
            <a:off x="451644" y="6153804"/>
            <a:ext cx="8240713" cy="123825"/>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63039"/>
            <a:ext cx="82296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1A2DCB2D-F3A1-47AC-A248-15826C4C808C}" type="slidenum">
              <a:rPr lang="en-US" smtClean="0"/>
              <a:pPr/>
              <a:t>‹#›</a:t>
            </a:fld>
            <a:endParaRPr lang="en-US" dirty="0"/>
          </a:p>
        </p:txBody>
      </p:sp>
      <p:sp>
        <p:nvSpPr>
          <p:cNvPr id="7" name="Freeform 5"/>
          <p:cNvSpPr>
            <a:spLocks/>
          </p:cNvSpPr>
          <p:nvPr userDrawn="1"/>
        </p:nvSpPr>
        <p:spPr bwMode="gray">
          <a:xfrm>
            <a:off x="451644" y="1125895"/>
            <a:ext cx="8240713" cy="123825"/>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3039"/>
            <a:ext cx="3977640" cy="4846320"/>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463039"/>
            <a:ext cx="3977640" cy="4846320"/>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1A2DCB2D-F3A1-47AC-A248-15826C4C808C}" type="slidenum">
              <a:rPr lang="en-US" smtClean="0"/>
              <a:pPr/>
              <a:t>‹#›</a:t>
            </a:fld>
            <a:endParaRPr lang="en-US" dirty="0"/>
          </a:p>
        </p:txBody>
      </p:sp>
      <p:sp>
        <p:nvSpPr>
          <p:cNvPr id="8" name="Freeform 5"/>
          <p:cNvSpPr>
            <a:spLocks/>
          </p:cNvSpPr>
          <p:nvPr userDrawn="1"/>
        </p:nvSpPr>
        <p:spPr bwMode="gray">
          <a:xfrm>
            <a:off x="451644" y="1125895"/>
            <a:ext cx="8240713" cy="123825"/>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n Left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3039"/>
            <a:ext cx="3977640" cy="4846320"/>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1A2DCB2D-F3A1-47AC-A248-15826C4C808C}" type="slidenum">
              <a:rPr lang="en-US" smtClean="0"/>
              <a:pPr/>
              <a:t>‹#›</a:t>
            </a:fld>
            <a:endParaRPr lang="en-US" dirty="0"/>
          </a:p>
        </p:txBody>
      </p:sp>
      <p:sp>
        <p:nvSpPr>
          <p:cNvPr id="8" name="Freeform 5"/>
          <p:cNvSpPr>
            <a:spLocks/>
          </p:cNvSpPr>
          <p:nvPr userDrawn="1"/>
        </p:nvSpPr>
        <p:spPr bwMode="gray">
          <a:xfrm>
            <a:off x="451644" y="1125895"/>
            <a:ext cx="8240713" cy="123825"/>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73152"/>
            <a:ext cx="8229600" cy="100584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57200" y="146304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bwMode="gray">
          <a:xfrm>
            <a:off x="3124200" y="6567101"/>
            <a:ext cx="5105400" cy="138499"/>
          </a:xfrm>
          <a:prstGeom prst="rect">
            <a:avLst/>
          </a:prstGeom>
        </p:spPr>
        <p:txBody>
          <a:bodyPr vert="horz" wrap="square" lIns="0" tIns="0" rIns="0" bIns="0" rtlCol="0" anchor="ctr">
            <a:spAutoFit/>
          </a:bodyPr>
          <a:lstStyle>
            <a:lvl1pPr algn="r">
              <a:defRPr sz="900">
                <a:solidFill>
                  <a:schemeClr val="tx1">
                    <a:lumMod val="50000"/>
                    <a:lumOff val="50000"/>
                  </a:schemeClr>
                </a:solidFill>
              </a:defRPr>
            </a:lvl1pPr>
          </a:lstStyle>
          <a:p>
            <a:r>
              <a:rPr lang="en-US" dirty="0" smtClean="0"/>
              <a:t>Thorsten Manthey – www.tmanthey.com/ProcessGovernance</a:t>
            </a:r>
            <a:endParaRPr lang="en-US" dirty="0"/>
          </a:p>
        </p:txBody>
      </p:sp>
      <p:sp>
        <p:nvSpPr>
          <p:cNvPr id="6" name="Slide Number Placeholder 5"/>
          <p:cNvSpPr>
            <a:spLocks noGrp="1"/>
          </p:cNvSpPr>
          <p:nvPr>
            <p:ph type="sldNum" sz="quarter" idx="4"/>
          </p:nvPr>
        </p:nvSpPr>
        <p:spPr bwMode="gray">
          <a:xfrm>
            <a:off x="8305800" y="6567101"/>
            <a:ext cx="381000" cy="138499"/>
          </a:xfrm>
          <a:prstGeom prst="rect">
            <a:avLst/>
          </a:prstGeom>
        </p:spPr>
        <p:txBody>
          <a:bodyPr vert="horz" wrap="square" lIns="0" tIns="0" rIns="0" bIns="0" rtlCol="0" anchor="ctr">
            <a:spAutoFit/>
          </a:bodyPr>
          <a:lstStyle>
            <a:lvl1pPr algn="r">
              <a:defRPr sz="900">
                <a:solidFill>
                  <a:schemeClr val="tx1">
                    <a:lumMod val="50000"/>
                    <a:lumOff val="50000"/>
                  </a:schemeClr>
                </a:solidFill>
              </a:defRPr>
            </a:lvl1pPr>
          </a:lstStyle>
          <a:p>
            <a:fld id="{1A2DCB2D-F3A1-47AC-A248-15826C4C808C}" type="slidenum">
              <a:rPr lang="en-US" smtClean="0"/>
              <a:pPr/>
              <a:t>‹#›</a:t>
            </a:fld>
            <a:endParaRPr lang="en-US" dirty="0"/>
          </a:p>
        </p:txBody>
      </p:sp>
      <p:sp>
        <p:nvSpPr>
          <p:cNvPr id="7" name="Freeform 5"/>
          <p:cNvSpPr>
            <a:spLocks/>
          </p:cNvSpPr>
          <p:nvPr/>
        </p:nvSpPr>
        <p:spPr bwMode="gray">
          <a:xfrm>
            <a:off x="451644" y="1125895"/>
            <a:ext cx="8240713" cy="123825"/>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gray">
          <a:xfrm>
            <a:off x="451644" y="6153804"/>
            <a:ext cx="8240713" cy="123825"/>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9" r:id="rId3"/>
    <p:sldLayoutId id="2147483660" r:id="rId4"/>
    <p:sldLayoutId id="2147483654" r:id="rId5"/>
    <p:sldLayoutId id="2147483655" r:id="rId6"/>
    <p:sldLayoutId id="2147483661" r:id="rId7"/>
    <p:sldLayoutId id="2147483662" r:id="rId8"/>
    <p:sldLayoutId id="2147483663" r:id="rId9"/>
    <p:sldLayoutId id="2147483664" r:id="rId10"/>
    <p:sldLayoutId id="2147483665" r:id="rId11"/>
    <p:sldLayoutId id="2147483666" r:id="rId12"/>
  </p:sldLayoutIdLst>
  <p:hf hdr="0" dt="0"/>
  <p:txStyles>
    <p:titleStyle>
      <a:lvl1pPr algn="l" defTabSz="914400" rtl="0" eaLnBrk="1" latinLnBrk="0" hangingPunct="1">
        <a:spcBef>
          <a:spcPct val="0"/>
        </a:spcBef>
        <a:buNone/>
        <a:defRPr sz="2800" kern="1200">
          <a:solidFill>
            <a:schemeClr val="accent1"/>
          </a:solidFill>
          <a:latin typeface="Georgia" pitchFamily="18" charset="0"/>
          <a:ea typeface="+mj-ea"/>
          <a:cs typeface="+mj-cs"/>
        </a:defRPr>
      </a:lvl1pPr>
    </p:titleStyle>
    <p:bodyStyle>
      <a:lvl1pPr marL="0" indent="0" algn="l" defTabSz="914400" rtl="0" eaLnBrk="1" latinLnBrk="0" hangingPunct="1">
        <a:spcBef>
          <a:spcPts val="1800"/>
        </a:spcBef>
        <a:buFont typeface="Arial" pitchFamily="34" charset="0"/>
        <a:buNone/>
        <a:defRPr sz="2400" kern="1200">
          <a:solidFill>
            <a:schemeClr val="accent2"/>
          </a:solidFill>
          <a:latin typeface="Georgia" pitchFamily="18" charset="0"/>
          <a:ea typeface="+mn-ea"/>
          <a:cs typeface="+mn-cs"/>
        </a:defRPr>
      </a:lvl1pPr>
      <a:lvl2pPr marL="182880" indent="-182880" algn="l" defTabSz="914400" rtl="0" eaLnBrk="1" latinLnBrk="0" hangingPunct="1">
        <a:spcBef>
          <a:spcPts val="1000"/>
        </a:spcBef>
        <a:buClr>
          <a:schemeClr val="tx2"/>
        </a:buClr>
        <a:buFont typeface="Arial" pitchFamily="34" charset="0"/>
        <a:buChar char="•"/>
        <a:defRPr sz="2000" kern="1200">
          <a:solidFill>
            <a:schemeClr val="tx2"/>
          </a:solidFill>
          <a:latin typeface="+mn-lt"/>
          <a:ea typeface="+mn-ea"/>
          <a:cs typeface="+mn-cs"/>
        </a:defRPr>
      </a:lvl2pPr>
      <a:lvl3pPr marL="548640" indent="-228600" algn="l" defTabSz="914400" rtl="0" eaLnBrk="1" latinLnBrk="0" hangingPunct="1">
        <a:spcBef>
          <a:spcPts val="600"/>
        </a:spcBef>
        <a:buClr>
          <a:schemeClr val="tx2"/>
        </a:buClr>
        <a:buFont typeface="Arial" pitchFamily="34" charset="0"/>
        <a:buChar char="–"/>
        <a:defRPr sz="1800" kern="1200">
          <a:solidFill>
            <a:schemeClr val="tx2"/>
          </a:solidFill>
          <a:latin typeface="+mn-lt"/>
          <a:ea typeface="+mn-ea"/>
          <a:cs typeface="+mn-cs"/>
        </a:defRPr>
      </a:lvl3pPr>
      <a:lvl4pPr marL="822960" indent="-182880" algn="l" defTabSz="914400" rtl="0" eaLnBrk="1" latinLnBrk="0" hangingPunct="1">
        <a:spcBef>
          <a:spcPts val="600"/>
        </a:spcBef>
        <a:buClr>
          <a:schemeClr val="tx2"/>
        </a:buClr>
        <a:buFont typeface="Arial" pitchFamily="34" charset="0"/>
        <a:buChar char="•"/>
        <a:defRPr sz="1600" kern="1200">
          <a:solidFill>
            <a:schemeClr val="tx2"/>
          </a:solidFill>
          <a:latin typeface="+mn-lt"/>
          <a:ea typeface="+mn-ea"/>
          <a:cs typeface="+mn-cs"/>
        </a:defRPr>
      </a:lvl4pPr>
      <a:lvl5pPr marL="1097280" indent="-228600" algn="l" defTabSz="914400" rtl="0" eaLnBrk="1" latinLnBrk="0" hangingPunct="1">
        <a:spcBef>
          <a:spcPts val="300"/>
        </a:spcBef>
        <a:buClr>
          <a:schemeClr val="tx2"/>
        </a:buClr>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http://www.mspmentor.net/wp-content/uploads/2008/12/roaring-penguin-and-groundwork-open-source.jpg"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http://www.mspmentor.net/wp-content/uploads/2008/12/roaring-penguin-and-groundwork-open-source.jpg"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http://www.mspmentor.net/wp-content/uploads/2008/12/roaring-penguin-and-groundwork-open-source.jpg"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IT Service Governance</a:t>
            </a:r>
            <a:endParaRPr lang="en-US" dirty="0"/>
          </a:p>
        </p:txBody>
      </p:sp>
      <p:sp>
        <p:nvSpPr>
          <p:cNvPr id="3" name="Content Placeholder 2"/>
          <p:cNvSpPr>
            <a:spLocks noGrp="1"/>
          </p:cNvSpPr>
          <p:nvPr>
            <p:ph idx="1"/>
          </p:nvPr>
        </p:nvSpPr>
        <p:spPr/>
        <p:txBody>
          <a:bodyPr/>
          <a:lstStyle/>
          <a:p>
            <a:pPr>
              <a:lnSpc>
                <a:spcPct val="90000"/>
              </a:lnSpc>
            </a:pPr>
            <a:r>
              <a:rPr lang="en-US" dirty="0" smtClean="0"/>
              <a:t>Transforming IT into a Service Centric Delivery Organization</a:t>
            </a:r>
          </a:p>
        </p:txBody>
      </p:sp>
      <p:sp>
        <p:nvSpPr>
          <p:cNvPr id="5" name="Slide Number Placeholder 4"/>
          <p:cNvSpPr>
            <a:spLocks noGrp="1"/>
          </p:cNvSpPr>
          <p:nvPr>
            <p:ph type="sldNum" sz="quarter" idx="12"/>
          </p:nvPr>
        </p:nvSpPr>
        <p:spPr/>
        <p:txBody>
          <a:bodyPr/>
          <a:lstStyle/>
          <a:p>
            <a:fld id="{1A2DCB2D-F3A1-47AC-A248-15826C4C808C}" type="slidenum">
              <a:rPr lang="en-US" smtClean="0"/>
              <a:pPr/>
              <a:t>1</a:t>
            </a:fld>
            <a:endParaRPr lang="en-US" dirty="0"/>
          </a:p>
        </p:txBody>
      </p:sp>
      <p:pic>
        <p:nvPicPr>
          <p:cNvPr id="50178" name="Picture 2" descr="http://onproductmanagement.net/wp-content/uploads/2008/10/roadmap_compass.jpg"/>
          <p:cNvPicPr>
            <a:picLocks noChangeAspect="1" noChangeArrowheads="1"/>
          </p:cNvPicPr>
          <p:nvPr/>
        </p:nvPicPr>
        <p:blipFill>
          <a:blip r:embed="rId2" cstate="print"/>
          <a:srcRect/>
          <a:stretch>
            <a:fillRect/>
          </a:stretch>
        </p:blipFill>
        <p:spPr bwMode="auto">
          <a:xfrm>
            <a:off x="2637517" y="2473098"/>
            <a:ext cx="5183713" cy="3449164"/>
          </a:xfrm>
          <a:prstGeom prst="rect">
            <a:avLst/>
          </a:prstGeom>
          <a:noFill/>
          <a:ln>
            <a:solidFill>
              <a:schemeClr val="accent2">
                <a:lumMod val="60000"/>
                <a:lumOff val="40000"/>
              </a:schemeClr>
            </a:solidFill>
          </a:ln>
          <a:effectLst>
            <a:glow rad="228600">
              <a:schemeClr val="accent2">
                <a:satMod val="175000"/>
                <a:alpha val="40000"/>
              </a:schemeClr>
            </a:glow>
          </a:effectLst>
        </p:spPr>
      </p:pic>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dirty="0" smtClean="0"/>
              <a:t>The IT Service Delivery Models</a:t>
            </a:r>
          </a:p>
        </p:txBody>
      </p:sp>
      <p:sp>
        <p:nvSpPr>
          <p:cNvPr id="45058" name="Rectangle 3"/>
          <p:cNvSpPr>
            <a:spLocks noGrp="1" noChangeArrowheads="1"/>
          </p:cNvSpPr>
          <p:nvPr>
            <p:ph type="body" idx="1"/>
          </p:nvPr>
        </p:nvSpPr>
        <p:spPr>
          <a:xfrm>
            <a:off x="109540" y="1181190"/>
            <a:ext cx="5062961" cy="5069485"/>
          </a:xfrm>
        </p:spPr>
        <p:txBody>
          <a:bodyPr/>
          <a:lstStyle/>
          <a:p>
            <a:pPr marL="0" indent="0" eaLnBrk="1" hangingPunct="1">
              <a:lnSpc>
                <a:spcPct val="90000"/>
              </a:lnSpc>
              <a:buFontTx/>
              <a:buNone/>
            </a:pPr>
            <a:r>
              <a:rPr lang="en-US" dirty="0" smtClean="0"/>
              <a:t>Service Delivery Models</a:t>
            </a:r>
          </a:p>
          <a:p>
            <a:pPr marL="231775" lvl="1" indent="-122238" eaLnBrk="1" hangingPunct="1">
              <a:lnSpc>
                <a:spcPct val="90000"/>
              </a:lnSpc>
              <a:spcBef>
                <a:spcPts val="600"/>
              </a:spcBef>
            </a:pPr>
            <a:r>
              <a:rPr lang="en-US" sz="1500" dirty="0" smtClean="0"/>
              <a:t>There are four choices for IT Service Delivery Models that IT can adopt—Silo, Process, Service, or Enabler.</a:t>
            </a:r>
          </a:p>
          <a:p>
            <a:pPr marL="231775" lvl="1" indent="-122238" eaLnBrk="1" hangingPunct="1">
              <a:lnSpc>
                <a:spcPct val="90000"/>
              </a:lnSpc>
              <a:spcBef>
                <a:spcPts val="600"/>
              </a:spcBef>
            </a:pPr>
            <a:r>
              <a:rPr lang="en-US" sz="1500" dirty="0" smtClean="0"/>
              <a:t>The four different IT Service Delivery Models represent a path in maturity of an IT organization.</a:t>
            </a:r>
          </a:p>
          <a:p>
            <a:pPr marL="231775" lvl="1" indent="-122238" eaLnBrk="1" hangingPunct="1">
              <a:lnSpc>
                <a:spcPct val="90000"/>
              </a:lnSpc>
              <a:spcBef>
                <a:spcPts val="600"/>
              </a:spcBef>
            </a:pPr>
            <a:r>
              <a:rPr lang="en-US" sz="1500" dirty="0" smtClean="0"/>
              <a:t>Each maturity level builds on the previous levels and one level can not be skipped when moving up the maturity scale. </a:t>
            </a:r>
          </a:p>
          <a:p>
            <a:pPr marL="231775" lvl="1" indent="-122238" eaLnBrk="1" hangingPunct="1">
              <a:lnSpc>
                <a:spcPct val="90000"/>
              </a:lnSpc>
              <a:spcBef>
                <a:spcPts val="600"/>
              </a:spcBef>
            </a:pPr>
            <a:r>
              <a:rPr lang="en-US" sz="1500" dirty="0" smtClean="0"/>
              <a:t>Moving from a Silo to a Service Delivery Model will only be possible if the Process maturity level is in place.</a:t>
            </a:r>
          </a:p>
          <a:p>
            <a:pPr marL="0" indent="0" eaLnBrk="1" hangingPunct="1">
              <a:spcBef>
                <a:spcPts val="600"/>
              </a:spcBef>
              <a:buFontTx/>
              <a:buNone/>
            </a:pPr>
            <a:r>
              <a:rPr lang="en-US" dirty="0" smtClean="0"/>
              <a:t>Value to Business</a:t>
            </a:r>
          </a:p>
          <a:p>
            <a:pPr marL="231775" lvl="1" indent="-122238" eaLnBrk="1" hangingPunct="1">
              <a:lnSpc>
                <a:spcPct val="90000"/>
              </a:lnSpc>
              <a:spcBef>
                <a:spcPts val="600"/>
              </a:spcBef>
            </a:pPr>
            <a:r>
              <a:rPr lang="en-US" sz="1500" dirty="0" smtClean="0"/>
              <a:t>The contribution IT provides “to the bottom line”</a:t>
            </a:r>
          </a:p>
          <a:p>
            <a:pPr marL="231775" lvl="1" indent="-122238" eaLnBrk="1" hangingPunct="1">
              <a:lnSpc>
                <a:spcPct val="90000"/>
              </a:lnSpc>
              <a:spcBef>
                <a:spcPts val="600"/>
              </a:spcBef>
            </a:pPr>
            <a:r>
              <a:rPr lang="en-US" sz="1500" dirty="0" smtClean="0"/>
              <a:t>IT capabilities driving business innovation and competitive advantages</a:t>
            </a:r>
          </a:p>
          <a:p>
            <a:pPr marL="231775" lvl="1" indent="-122238" eaLnBrk="1" hangingPunct="1">
              <a:lnSpc>
                <a:spcPct val="90000"/>
              </a:lnSpc>
              <a:spcBef>
                <a:spcPts val="600"/>
              </a:spcBef>
            </a:pPr>
            <a:r>
              <a:rPr lang="en-US" sz="1500" dirty="0" smtClean="0"/>
              <a:t>Efficient Service delivery by minimizing effort and FTE required and standardized IT Service Offerings</a:t>
            </a:r>
          </a:p>
          <a:p>
            <a:pPr marL="231775" lvl="1" indent="-122238" eaLnBrk="1" hangingPunct="1">
              <a:lnSpc>
                <a:spcPct val="90000"/>
              </a:lnSpc>
              <a:spcBef>
                <a:spcPts val="600"/>
              </a:spcBef>
            </a:pPr>
            <a:r>
              <a:rPr lang="en-US" sz="1500" dirty="0" smtClean="0"/>
              <a:t>Effective Service Delivery by focusing on Service quality and SLA fulfillment</a:t>
            </a:r>
          </a:p>
          <a:p>
            <a:pPr marL="231775" lvl="1" indent="-122238" eaLnBrk="1" hangingPunct="1">
              <a:lnSpc>
                <a:spcPct val="90000"/>
              </a:lnSpc>
              <a:spcBef>
                <a:spcPts val="600"/>
              </a:spcBef>
            </a:pPr>
            <a:r>
              <a:rPr lang="en-US" sz="1500" dirty="0" smtClean="0"/>
              <a:t>Aligned IT Services with current and future business needs</a:t>
            </a:r>
          </a:p>
        </p:txBody>
      </p:sp>
      <p:pic>
        <p:nvPicPr>
          <p:cNvPr id="45059" name="Picture 6"/>
          <p:cNvPicPr>
            <a:picLocks noChangeAspect="1" noChangeArrowheads="1"/>
          </p:cNvPicPr>
          <p:nvPr/>
        </p:nvPicPr>
        <p:blipFill>
          <a:blip r:embed="rId3" cstate="print"/>
          <a:srcRect/>
          <a:stretch>
            <a:fillRect/>
          </a:stretch>
        </p:blipFill>
        <p:spPr bwMode="auto">
          <a:xfrm>
            <a:off x="5079128" y="2227264"/>
            <a:ext cx="3914749" cy="2503602"/>
          </a:xfrm>
          <a:prstGeom prst="rect">
            <a:avLst/>
          </a:prstGeom>
          <a:noFill/>
          <a:ln w="9525">
            <a:noFill/>
            <a:miter lim="800000"/>
            <a:headEnd/>
            <a:tailEnd/>
          </a:ln>
        </p:spPr>
      </p:pic>
      <p:sp>
        <p:nvSpPr>
          <p:cNvPr id="45060" name="Rectangle 8"/>
          <p:cNvSpPr>
            <a:spLocks noChangeArrowheads="1"/>
          </p:cNvSpPr>
          <p:nvPr/>
        </p:nvSpPr>
        <p:spPr bwMode="auto">
          <a:xfrm>
            <a:off x="5114250" y="4692455"/>
            <a:ext cx="3095719" cy="369332"/>
          </a:xfrm>
          <a:prstGeom prst="rect">
            <a:avLst/>
          </a:prstGeom>
          <a:noFill/>
          <a:ln w="9525">
            <a:noFill/>
            <a:miter lim="800000"/>
            <a:headEnd/>
            <a:tailEnd/>
          </a:ln>
        </p:spPr>
        <p:txBody>
          <a:bodyPr wrap="none">
            <a:spAutoFit/>
          </a:bodyPr>
          <a:lstStyle/>
          <a:p>
            <a:pPr algn="r"/>
            <a:r>
              <a:rPr lang="en-US" sz="1800" b="1" dirty="0"/>
              <a:t>IT Service Delivery </a:t>
            </a:r>
            <a:r>
              <a:rPr lang="en-US" sz="1800" b="1" dirty="0" smtClean="0"/>
              <a:t>Models</a:t>
            </a:r>
            <a:endParaRPr lang="en-US" sz="1800" b="1" dirty="0"/>
          </a:p>
        </p:txBody>
      </p:sp>
      <p:sp>
        <p:nvSpPr>
          <p:cNvPr id="45063" name="Oval 7"/>
          <p:cNvSpPr>
            <a:spLocks noChangeArrowheads="1"/>
          </p:cNvSpPr>
          <p:nvPr/>
        </p:nvSpPr>
        <p:spPr bwMode="auto">
          <a:xfrm>
            <a:off x="5322630" y="4172122"/>
            <a:ext cx="1974402" cy="463550"/>
          </a:xfrm>
          <a:prstGeom prst="ellipse">
            <a:avLst/>
          </a:prstGeom>
          <a:noFill/>
          <a:ln w="57150" algn="ctr">
            <a:solidFill>
              <a:srgbClr val="C00000"/>
            </a:solidFill>
            <a:round/>
            <a:headEnd/>
            <a:tailEnd/>
          </a:ln>
        </p:spPr>
        <p:txBody>
          <a:bodyPr/>
          <a:lstStyle/>
          <a:p>
            <a:pPr eaLnBrk="0" hangingPunct="0"/>
            <a:endParaRPr lang="en-US"/>
          </a:p>
        </p:txBody>
      </p:sp>
      <p:sp>
        <p:nvSpPr>
          <p:cNvPr id="45064" name="TextBox 8"/>
          <p:cNvSpPr txBox="1">
            <a:spLocks noChangeArrowheads="1"/>
          </p:cNvSpPr>
          <p:nvPr/>
        </p:nvSpPr>
        <p:spPr bwMode="auto">
          <a:xfrm>
            <a:off x="5796196" y="3483660"/>
            <a:ext cx="730521" cy="369332"/>
          </a:xfrm>
          <a:prstGeom prst="rect">
            <a:avLst/>
          </a:prstGeom>
          <a:noFill/>
          <a:ln w="9525">
            <a:noFill/>
            <a:miter lim="800000"/>
            <a:headEnd/>
            <a:tailEnd/>
          </a:ln>
        </p:spPr>
        <p:txBody>
          <a:bodyPr wrap="none">
            <a:spAutoFit/>
          </a:bodyPr>
          <a:lstStyle/>
          <a:p>
            <a:pPr algn="ctr"/>
            <a:r>
              <a:rPr lang="en-US" sz="1800" dirty="0" smtClean="0"/>
              <a:t>Today</a:t>
            </a:r>
            <a:endParaRPr lang="en-US" sz="1800" dirty="0"/>
          </a:p>
        </p:txBody>
      </p:sp>
      <p:sp>
        <p:nvSpPr>
          <p:cNvPr id="45066" name="Text Box 10"/>
          <p:cNvSpPr txBox="1">
            <a:spLocks noChangeArrowheads="1"/>
          </p:cNvSpPr>
          <p:nvPr/>
        </p:nvSpPr>
        <p:spPr bwMode="auto">
          <a:xfrm>
            <a:off x="5153549" y="4989723"/>
            <a:ext cx="1574800" cy="228600"/>
          </a:xfrm>
          <a:prstGeom prst="rect">
            <a:avLst/>
          </a:prstGeom>
          <a:noFill/>
          <a:ln w="9525">
            <a:noFill/>
            <a:miter lim="800000"/>
            <a:headEnd/>
            <a:tailEnd/>
          </a:ln>
          <a:effectLst/>
        </p:spPr>
        <p:txBody>
          <a:bodyPr wrap="none">
            <a:spAutoFit/>
          </a:bodyPr>
          <a:lstStyle/>
          <a:p>
            <a:r>
              <a:rPr lang="en-US" sz="900" dirty="0"/>
              <a:t>Source: The Gartner Group</a:t>
            </a:r>
          </a:p>
        </p:txBody>
      </p:sp>
      <p:pic>
        <p:nvPicPr>
          <p:cNvPr id="14" name="Picture 13"/>
          <p:cNvPicPr>
            <a:picLocks noChangeAspect="1" noChangeArrowheads="1"/>
          </p:cNvPicPr>
          <p:nvPr/>
        </p:nvPicPr>
        <p:blipFill>
          <a:blip r:embed="rId4" cstate="print"/>
          <a:srcRect l="38864" t="49198" r="23539" b="41365"/>
          <a:stretch>
            <a:fillRect/>
          </a:stretch>
        </p:blipFill>
        <p:spPr bwMode="auto">
          <a:xfrm>
            <a:off x="6103917" y="16"/>
            <a:ext cx="3028208" cy="475013"/>
          </a:xfrm>
          <a:prstGeom prst="rect">
            <a:avLst/>
          </a:prstGeom>
          <a:noFill/>
          <a:ln w="9525">
            <a:solidFill>
              <a:schemeClr val="accent2">
                <a:lumMod val="50000"/>
              </a:schemeClr>
            </a:solidFill>
            <a:miter lim="800000"/>
            <a:headEnd/>
            <a:tailEnd/>
          </a:ln>
          <a:effectLst/>
        </p:spPr>
      </p:pic>
      <p:sp>
        <p:nvSpPr>
          <p:cNvPr id="15"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10</a:t>
            </a:fld>
            <a:endParaRPr lang="en-US" dirty="0"/>
          </a:p>
        </p:txBody>
      </p:sp>
      <p:sp>
        <p:nvSpPr>
          <p:cNvPr id="16"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want to be?</a:t>
            </a:r>
            <a:endParaRPr lang="en-US" dirty="0"/>
          </a:p>
        </p:txBody>
      </p:sp>
      <p:sp>
        <p:nvSpPr>
          <p:cNvPr id="3" name="Content Placeholder 2"/>
          <p:cNvSpPr>
            <a:spLocks noGrp="1"/>
          </p:cNvSpPr>
          <p:nvPr>
            <p:ph idx="1"/>
          </p:nvPr>
        </p:nvSpPr>
        <p:spPr>
          <a:xfrm>
            <a:off x="273132" y="1345875"/>
            <a:ext cx="4678878" cy="4722416"/>
          </a:xfrm>
        </p:spPr>
        <p:txBody>
          <a:bodyPr/>
          <a:lstStyle/>
          <a:p>
            <a:pPr>
              <a:buNone/>
            </a:pPr>
            <a:r>
              <a:rPr lang="en-US" dirty="0" smtClean="0"/>
              <a:t>Moving up the Value Chain</a:t>
            </a:r>
          </a:p>
          <a:p>
            <a:pPr marL="225425" indent="-225425">
              <a:spcBef>
                <a:spcPts val="1200"/>
              </a:spcBef>
              <a:buFont typeface="Arial" pitchFamily="34" charset="0"/>
              <a:buChar char="•"/>
            </a:pPr>
            <a:r>
              <a:rPr lang="en-US" sz="1600" dirty="0" smtClean="0">
                <a:solidFill>
                  <a:schemeClr val="tx2"/>
                </a:solidFill>
                <a:latin typeface="+mn-lt"/>
              </a:rPr>
              <a:t>The complexity of the IT organization precludes a single delivery model representation. </a:t>
            </a:r>
          </a:p>
          <a:p>
            <a:pPr marL="225425" indent="-225425">
              <a:spcBef>
                <a:spcPts val="1200"/>
              </a:spcBef>
              <a:buFont typeface="Arial" pitchFamily="34" charset="0"/>
              <a:buChar char="•"/>
            </a:pPr>
            <a:r>
              <a:rPr lang="en-US" sz="1600" dirty="0" smtClean="0">
                <a:solidFill>
                  <a:schemeClr val="tx2"/>
                </a:solidFill>
                <a:latin typeface="+mn-lt"/>
              </a:rPr>
              <a:t>There may be portions of IT that will always be in the Silo Stage because the cost of moving to a more mature level would exceed any business value from the move. </a:t>
            </a:r>
          </a:p>
          <a:p>
            <a:pPr marL="225425" indent="-225425">
              <a:spcBef>
                <a:spcPts val="1200"/>
              </a:spcBef>
              <a:buFont typeface="Arial" pitchFamily="34" charset="0"/>
              <a:buChar char="•"/>
            </a:pPr>
            <a:r>
              <a:rPr lang="en-US" sz="1600" dirty="0" smtClean="0">
                <a:solidFill>
                  <a:schemeClr val="tx2"/>
                </a:solidFill>
                <a:latin typeface="+mn-lt"/>
              </a:rPr>
              <a:t>Likewise, there may be activities or processes that are clearly in the Enabler stage because they, in and of themselves, generate revenue.</a:t>
            </a:r>
          </a:p>
          <a:p>
            <a:pPr marL="225425" indent="-225425">
              <a:spcBef>
                <a:spcPts val="1200"/>
              </a:spcBef>
              <a:buFont typeface="Arial" pitchFamily="34" charset="0"/>
              <a:buChar char="•"/>
            </a:pPr>
            <a:r>
              <a:rPr lang="en-US" sz="1600" dirty="0" smtClean="0">
                <a:solidFill>
                  <a:schemeClr val="tx2"/>
                </a:solidFill>
                <a:latin typeface="+mn-lt"/>
              </a:rPr>
              <a:t>The characterization of an organization is based on the level into which the preponderance of an organizations processes, services and activities lie.</a:t>
            </a:r>
          </a:p>
          <a:p>
            <a:pPr>
              <a:spcBef>
                <a:spcPts val="1200"/>
              </a:spcBef>
            </a:pPr>
            <a:endParaRPr lang="en-US" sz="1600" dirty="0"/>
          </a:p>
        </p:txBody>
      </p:sp>
      <p:pic>
        <p:nvPicPr>
          <p:cNvPr id="10" name="Picture 6"/>
          <p:cNvPicPr>
            <a:picLocks noChangeAspect="1" noChangeArrowheads="1"/>
          </p:cNvPicPr>
          <p:nvPr/>
        </p:nvPicPr>
        <p:blipFill>
          <a:blip r:embed="rId2" cstate="print"/>
          <a:srcRect/>
          <a:stretch>
            <a:fillRect/>
          </a:stretch>
        </p:blipFill>
        <p:spPr bwMode="auto">
          <a:xfrm>
            <a:off x="4915352" y="2227263"/>
            <a:ext cx="4204836" cy="2689121"/>
          </a:xfrm>
          <a:prstGeom prst="rect">
            <a:avLst/>
          </a:prstGeom>
          <a:noFill/>
          <a:ln w="9525">
            <a:noFill/>
            <a:miter lim="800000"/>
            <a:headEnd/>
            <a:tailEnd/>
          </a:ln>
        </p:spPr>
      </p:pic>
      <p:sp>
        <p:nvSpPr>
          <p:cNvPr id="11" name="Rectangle 8"/>
          <p:cNvSpPr>
            <a:spLocks noChangeArrowheads="1"/>
          </p:cNvSpPr>
          <p:nvPr/>
        </p:nvSpPr>
        <p:spPr bwMode="auto">
          <a:xfrm>
            <a:off x="4866174" y="4897175"/>
            <a:ext cx="4067139" cy="461665"/>
          </a:xfrm>
          <a:prstGeom prst="rect">
            <a:avLst/>
          </a:prstGeom>
          <a:noFill/>
          <a:ln w="9525">
            <a:noFill/>
            <a:miter lim="800000"/>
            <a:headEnd/>
            <a:tailEnd/>
          </a:ln>
        </p:spPr>
        <p:txBody>
          <a:bodyPr wrap="none">
            <a:spAutoFit/>
          </a:bodyPr>
          <a:lstStyle/>
          <a:p>
            <a:pPr algn="r"/>
            <a:r>
              <a:rPr lang="en-US" b="1" dirty="0"/>
              <a:t>IT Service Delivery </a:t>
            </a:r>
            <a:r>
              <a:rPr lang="en-US" b="1" dirty="0" smtClean="0"/>
              <a:t>Models</a:t>
            </a:r>
            <a:endParaRPr lang="en-US" b="1" dirty="0"/>
          </a:p>
        </p:txBody>
      </p:sp>
      <p:sp>
        <p:nvSpPr>
          <p:cNvPr id="12" name="Oval 7"/>
          <p:cNvSpPr>
            <a:spLocks noChangeArrowheads="1"/>
          </p:cNvSpPr>
          <p:nvPr/>
        </p:nvSpPr>
        <p:spPr bwMode="auto">
          <a:xfrm rot="21000752">
            <a:off x="5666678" y="3436995"/>
            <a:ext cx="2668999" cy="1413164"/>
          </a:xfrm>
          <a:prstGeom prst="ellipse">
            <a:avLst/>
          </a:prstGeom>
          <a:noFill/>
          <a:ln w="57150" algn="ctr">
            <a:solidFill>
              <a:srgbClr val="C00000"/>
            </a:solidFill>
            <a:round/>
            <a:headEnd/>
            <a:tailEnd/>
          </a:ln>
        </p:spPr>
        <p:txBody>
          <a:bodyPr/>
          <a:lstStyle/>
          <a:p>
            <a:pPr eaLnBrk="0" hangingPunct="0"/>
            <a:endParaRPr lang="en-US"/>
          </a:p>
        </p:txBody>
      </p:sp>
      <p:sp>
        <p:nvSpPr>
          <p:cNvPr id="14" name="Text Box 10"/>
          <p:cNvSpPr txBox="1">
            <a:spLocks noChangeArrowheads="1"/>
          </p:cNvSpPr>
          <p:nvPr/>
        </p:nvSpPr>
        <p:spPr bwMode="auto">
          <a:xfrm>
            <a:off x="7569200" y="5289973"/>
            <a:ext cx="1574800" cy="228600"/>
          </a:xfrm>
          <a:prstGeom prst="rect">
            <a:avLst/>
          </a:prstGeom>
          <a:noFill/>
          <a:ln w="9525">
            <a:noFill/>
            <a:miter lim="800000"/>
            <a:headEnd/>
            <a:tailEnd/>
          </a:ln>
          <a:effectLst/>
        </p:spPr>
        <p:txBody>
          <a:bodyPr wrap="none">
            <a:spAutoFit/>
          </a:bodyPr>
          <a:lstStyle/>
          <a:p>
            <a:r>
              <a:rPr lang="en-US" sz="900" dirty="0"/>
              <a:t>Source: The Gartner Group</a:t>
            </a:r>
          </a:p>
        </p:txBody>
      </p:sp>
      <p:sp>
        <p:nvSpPr>
          <p:cNvPr id="15" name="Notched Right Arrow 14"/>
          <p:cNvSpPr/>
          <p:nvPr/>
        </p:nvSpPr>
        <p:spPr bwMode="auto">
          <a:xfrm rot="20027069">
            <a:off x="5515372" y="2492510"/>
            <a:ext cx="2833760" cy="730291"/>
          </a:xfrm>
          <a:prstGeom prst="notchedRightArrow">
            <a:avLst/>
          </a:prstGeom>
          <a:solidFill>
            <a:srgbClr val="92D05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ヒラギノ角ゴ Pro W3"/>
                <a:cs typeface="ヒラギノ角ゴ Pro W3"/>
              </a:rPr>
              <a:t>Moving up the Value Chain</a:t>
            </a:r>
          </a:p>
        </p:txBody>
      </p:sp>
      <p:pic>
        <p:nvPicPr>
          <p:cNvPr id="23" name="Picture 22"/>
          <p:cNvPicPr>
            <a:picLocks noChangeAspect="1" noChangeArrowheads="1"/>
          </p:cNvPicPr>
          <p:nvPr/>
        </p:nvPicPr>
        <p:blipFill>
          <a:blip r:embed="rId3" cstate="print"/>
          <a:srcRect l="38864" t="61229" r="23539" b="29570"/>
          <a:stretch>
            <a:fillRect/>
          </a:stretch>
        </p:blipFill>
        <p:spPr bwMode="auto">
          <a:xfrm>
            <a:off x="6103917" y="17"/>
            <a:ext cx="3028208" cy="463137"/>
          </a:xfrm>
          <a:prstGeom prst="rect">
            <a:avLst/>
          </a:prstGeom>
          <a:noFill/>
          <a:ln w="9525">
            <a:solidFill>
              <a:schemeClr val="accent2">
                <a:lumMod val="50000"/>
              </a:schemeClr>
            </a:solidFill>
            <a:miter lim="800000"/>
            <a:headEnd/>
            <a:tailEnd/>
          </a:ln>
          <a:effectLst/>
        </p:spPr>
      </p:pic>
      <p:sp>
        <p:nvSpPr>
          <p:cNvPr id="13"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11</a:t>
            </a:fld>
            <a:endParaRPr lang="en-US" dirty="0"/>
          </a:p>
        </p:txBody>
      </p:sp>
      <p:sp>
        <p:nvSpPr>
          <p:cNvPr id="16"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2400" dirty="0" smtClean="0"/>
              <a:t>IT Service Delivery Models</a:t>
            </a:r>
          </a:p>
        </p:txBody>
      </p:sp>
      <p:graphicFrame>
        <p:nvGraphicFramePr>
          <p:cNvPr id="42023" name="Group 39"/>
          <p:cNvGraphicFramePr>
            <a:graphicFrameLocks noGrp="1"/>
          </p:cNvGraphicFramePr>
          <p:nvPr>
            <p:ph sz="half" idx="4294967295"/>
          </p:nvPr>
        </p:nvGraphicFramePr>
        <p:xfrm>
          <a:off x="250825" y="1300208"/>
          <a:ext cx="8628063" cy="5181993"/>
        </p:xfrm>
        <a:graphic>
          <a:graphicData uri="http://schemas.openxmlformats.org/drawingml/2006/table">
            <a:tbl>
              <a:tblPr/>
              <a:tblGrid>
                <a:gridCol w="1336675"/>
                <a:gridCol w="2514600"/>
                <a:gridCol w="2384425"/>
                <a:gridCol w="2392363"/>
              </a:tblGrid>
              <a:tr h="283036">
                <a:tc>
                  <a:txBody>
                    <a:bodyPr/>
                    <a:lstStyle/>
                    <a:p>
                      <a:pPr marL="0" marR="0" lvl="0" indent="0" algn="ctr" defTabSz="914400" rtl="0" eaLnBrk="1" fontAlgn="base" latinLnBrk="0" hangingPunct="1">
                        <a:lnSpc>
                          <a:spcPct val="100000"/>
                        </a:lnSpc>
                        <a:spcBef>
                          <a:spcPts val="600"/>
                        </a:spcBef>
                        <a:spcAft>
                          <a:spcPts val="600"/>
                        </a:spcAft>
                        <a:buClr>
                          <a:srgbClr val="415299"/>
                        </a:buClr>
                        <a:buSzPct val="125000"/>
                        <a:buFontTx/>
                        <a:buNone/>
                        <a:tabLst/>
                      </a:pPr>
                      <a:r>
                        <a:rPr kumimoji="0" lang="en-US" sz="1200" b="1" i="0" u="none" strike="noStrike" cap="none" normalizeH="0" baseline="0" dirty="0" smtClean="0">
                          <a:ln>
                            <a:noFill/>
                          </a:ln>
                          <a:solidFill>
                            <a:schemeClr val="bg1"/>
                          </a:solidFill>
                          <a:effectLst/>
                          <a:latin typeface="Arial" charset="0"/>
                          <a:cs typeface="Arial" charset="0"/>
                        </a:rPr>
                        <a:t>Delivery Model</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ts val="600"/>
                        </a:spcBef>
                        <a:spcAft>
                          <a:spcPts val="600"/>
                        </a:spcAft>
                        <a:buClr>
                          <a:srgbClr val="415299"/>
                        </a:buClr>
                        <a:buSzPct val="125000"/>
                        <a:buFontTx/>
                        <a:buNone/>
                        <a:tabLst/>
                      </a:pPr>
                      <a:r>
                        <a:rPr kumimoji="0" lang="en-US" sz="1200" b="1" i="0" u="none" strike="noStrike" cap="none" normalizeH="0" baseline="0" dirty="0" smtClean="0">
                          <a:ln>
                            <a:noFill/>
                          </a:ln>
                          <a:solidFill>
                            <a:schemeClr val="bg1"/>
                          </a:solidFill>
                          <a:effectLst/>
                          <a:latin typeface="Arial" charset="0"/>
                          <a:cs typeface="Arial" charset="0"/>
                        </a:rPr>
                        <a:t>Description</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ts val="600"/>
                        </a:spcBef>
                        <a:spcAft>
                          <a:spcPts val="600"/>
                        </a:spcAft>
                        <a:buClr>
                          <a:srgbClr val="415299"/>
                        </a:buClr>
                        <a:buSzPct val="125000"/>
                        <a:buFontTx/>
                        <a:buNone/>
                        <a:tabLst/>
                      </a:pPr>
                      <a:r>
                        <a:rPr kumimoji="0" lang="en-US" sz="1200" b="1" i="0" u="none" strike="noStrike" cap="none" normalizeH="0" baseline="0" dirty="0" smtClean="0">
                          <a:ln>
                            <a:noFill/>
                          </a:ln>
                          <a:solidFill>
                            <a:schemeClr val="bg1"/>
                          </a:solidFill>
                          <a:effectLst/>
                          <a:latin typeface="Arial" charset="0"/>
                          <a:cs typeface="Arial" charset="0"/>
                        </a:rPr>
                        <a:t>Pro’s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ts val="600"/>
                        </a:spcBef>
                        <a:spcAft>
                          <a:spcPts val="600"/>
                        </a:spcAft>
                        <a:buClr>
                          <a:srgbClr val="415299"/>
                        </a:buClr>
                        <a:buSzPct val="125000"/>
                        <a:buFontTx/>
                        <a:buNone/>
                        <a:tabLst/>
                      </a:pPr>
                      <a:r>
                        <a:rPr kumimoji="0" lang="en-US" sz="1200" b="1" i="0" u="none" strike="noStrike" cap="none" normalizeH="0" baseline="0" dirty="0" smtClean="0">
                          <a:ln>
                            <a:noFill/>
                          </a:ln>
                          <a:solidFill>
                            <a:schemeClr val="bg1"/>
                          </a:solidFill>
                          <a:effectLst/>
                          <a:latin typeface="Arial" charset="0"/>
                          <a:cs typeface="Arial" charset="0"/>
                        </a:rPr>
                        <a:t>Con’s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1339705">
                <a:tc>
                  <a:txBody>
                    <a:bodyPr/>
                    <a:lstStyle/>
                    <a:p>
                      <a:pPr marL="0" marR="0" lvl="0" indent="0" algn="l" defTabSz="914400" rtl="0" eaLnBrk="1" fontAlgn="base" latinLnBrk="0" hangingPunct="1">
                        <a:lnSpc>
                          <a:spcPct val="100000"/>
                        </a:lnSpc>
                        <a:spcBef>
                          <a:spcPct val="30000"/>
                        </a:spcBef>
                        <a:spcAft>
                          <a:spcPct val="30000"/>
                        </a:spcAft>
                        <a:buClr>
                          <a:srgbClr val="415299"/>
                        </a:buClr>
                        <a:buSzPct val="125000"/>
                        <a:buFontTx/>
                        <a:buNone/>
                        <a:tabLst/>
                      </a:pPr>
                      <a:r>
                        <a:rPr kumimoji="0" lang="en-US" sz="1200" b="1" i="0" u="none" strike="noStrike" cap="none" normalizeH="0" baseline="0" dirty="0" smtClean="0">
                          <a:ln>
                            <a:noFill/>
                          </a:ln>
                          <a:solidFill>
                            <a:schemeClr val="tx1"/>
                          </a:solidFill>
                          <a:effectLst/>
                          <a:latin typeface="Arial" charset="0"/>
                          <a:cs typeface="Arial" charset="0"/>
                        </a:rPr>
                        <a:t>Silo </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30000"/>
                        </a:spcBef>
                        <a:spcAft>
                          <a:spcPct val="30000"/>
                        </a:spcAft>
                        <a:buClr>
                          <a:srgbClr val="415299"/>
                        </a:buClr>
                        <a:buSzPct val="125000"/>
                        <a:buFontTx/>
                        <a:buNone/>
                        <a:tabLst/>
                      </a:pPr>
                      <a:r>
                        <a:rPr kumimoji="0" lang="en-US" sz="1200" b="0" i="0" u="none" strike="noStrike" cap="none" normalizeH="0" baseline="0" smtClean="0">
                          <a:ln>
                            <a:noFill/>
                          </a:ln>
                          <a:solidFill>
                            <a:schemeClr val="tx1"/>
                          </a:solidFill>
                          <a:effectLst/>
                          <a:latin typeface="Arial" charset="0"/>
                          <a:cs typeface="Arial" charset="0"/>
                        </a:rPr>
                        <a:t>This is the traditional internal IT organization, focusing on assets and minimizing cost by organizing itself around technical platforms and functions.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dirty="0" smtClean="0">
                          <a:ln>
                            <a:noFill/>
                          </a:ln>
                          <a:solidFill>
                            <a:schemeClr val="tx1"/>
                          </a:solidFill>
                          <a:effectLst/>
                          <a:latin typeface="Arial" charset="0"/>
                          <a:cs typeface="Arial" charset="0"/>
                        </a:rPr>
                        <a:t>Provides the lowest number of resources and assets</a:t>
                      </a:r>
                    </a:p>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dirty="0" smtClean="0">
                          <a:ln>
                            <a:noFill/>
                          </a:ln>
                          <a:solidFill>
                            <a:schemeClr val="tx1"/>
                          </a:solidFill>
                          <a:effectLst/>
                          <a:latin typeface="Arial" charset="0"/>
                          <a:cs typeface="Arial" charset="0"/>
                        </a:rPr>
                        <a:t>More cost efficient through optimization of technology rather than IT Service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dirty="0" smtClean="0">
                          <a:ln>
                            <a:noFill/>
                          </a:ln>
                          <a:solidFill>
                            <a:schemeClr val="tx1"/>
                          </a:solidFill>
                          <a:effectLst/>
                          <a:latin typeface="Arial" charset="0"/>
                          <a:cs typeface="Arial" charset="0"/>
                        </a:rPr>
                        <a:t>No end-to-end IT Service accountability exists</a:t>
                      </a:r>
                    </a:p>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dirty="0" smtClean="0">
                          <a:ln>
                            <a:noFill/>
                          </a:ln>
                          <a:solidFill>
                            <a:schemeClr val="tx1"/>
                          </a:solidFill>
                          <a:effectLst/>
                          <a:latin typeface="Arial" charset="0"/>
                          <a:cs typeface="Arial" charset="0"/>
                        </a:rPr>
                        <a:t>IT Service quality low</a:t>
                      </a:r>
                    </a:p>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dirty="0" smtClean="0">
                          <a:ln>
                            <a:noFill/>
                          </a:ln>
                          <a:solidFill>
                            <a:schemeClr val="tx1"/>
                          </a:solidFill>
                          <a:effectLst/>
                          <a:latin typeface="Arial" charset="0"/>
                          <a:cs typeface="Arial" charset="0"/>
                        </a:rPr>
                        <a:t>Lack of coordination - silo </a:t>
                      </a:r>
                      <a:br>
                        <a:rPr kumimoji="0" lang="en-US" sz="1200" b="0" i="0" u="none" strike="noStrike" cap="none" normalizeH="0" baseline="0" dirty="0" smtClean="0">
                          <a:ln>
                            <a:noFill/>
                          </a:ln>
                          <a:solidFill>
                            <a:schemeClr val="tx1"/>
                          </a:solidFill>
                          <a:effectLst/>
                          <a:latin typeface="Arial" charset="0"/>
                          <a:cs typeface="Arial" charset="0"/>
                        </a:rPr>
                      </a:br>
                      <a:r>
                        <a:rPr kumimoji="0" lang="en-US" sz="1200" b="0" i="0" u="none" strike="noStrike" cap="none" normalizeH="0" baseline="0" dirty="0" smtClean="0">
                          <a:ln>
                            <a:noFill/>
                          </a:ln>
                          <a:solidFill>
                            <a:schemeClr val="tx1"/>
                          </a:solidFill>
                          <a:effectLst/>
                          <a:latin typeface="Arial" charset="0"/>
                          <a:cs typeface="Arial" charset="0"/>
                        </a:rPr>
                        <a:t>sub-optimization</a:t>
                      </a:r>
                    </a:p>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dirty="0" smtClean="0">
                          <a:ln>
                            <a:noFill/>
                          </a:ln>
                          <a:solidFill>
                            <a:schemeClr val="tx1"/>
                          </a:solidFill>
                          <a:effectLst/>
                          <a:latin typeface="Arial" charset="0"/>
                          <a:cs typeface="Arial" charset="0"/>
                        </a:rPr>
                        <a:t>Reactive model</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64229">
                <a:tc>
                  <a:txBody>
                    <a:bodyPr/>
                    <a:lstStyle/>
                    <a:p>
                      <a:pPr marL="0" marR="0" lvl="0" indent="0" algn="l" defTabSz="914400" rtl="0" eaLnBrk="1" fontAlgn="base" latinLnBrk="0" hangingPunct="1">
                        <a:lnSpc>
                          <a:spcPct val="100000"/>
                        </a:lnSpc>
                        <a:spcBef>
                          <a:spcPct val="30000"/>
                        </a:spcBef>
                        <a:spcAft>
                          <a:spcPct val="30000"/>
                        </a:spcAft>
                        <a:buClr>
                          <a:srgbClr val="415299"/>
                        </a:buClr>
                        <a:buSzPct val="125000"/>
                        <a:buFontTx/>
                        <a:buNone/>
                        <a:tabLst/>
                      </a:pPr>
                      <a:r>
                        <a:rPr kumimoji="0" lang="en-US" sz="1200" b="1" i="0" u="none" strike="noStrike" cap="none" normalizeH="0" baseline="0" dirty="0" smtClean="0">
                          <a:ln>
                            <a:noFill/>
                          </a:ln>
                          <a:solidFill>
                            <a:schemeClr val="tx1"/>
                          </a:solidFill>
                          <a:effectLst/>
                          <a:latin typeface="Arial" charset="0"/>
                          <a:cs typeface="Arial" charset="0"/>
                        </a:rPr>
                        <a:t>Process Based</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30000"/>
                        </a:spcBef>
                        <a:spcAft>
                          <a:spcPct val="30000"/>
                        </a:spcAft>
                        <a:buClr>
                          <a:srgbClr val="415299"/>
                        </a:buClr>
                        <a:buSzPct val="125000"/>
                        <a:buFontTx/>
                        <a:buNone/>
                        <a:tabLst/>
                      </a:pPr>
                      <a:r>
                        <a:rPr kumimoji="0" lang="en-US" sz="1200" b="0" i="0" u="none" strike="noStrike" cap="none" normalizeH="0" baseline="0" dirty="0" smtClean="0">
                          <a:ln>
                            <a:noFill/>
                          </a:ln>
                          <a:solidFill>
                            <a:schemeClr val="tx1"/>
                          </a:solidFill>
                          <a:effectLst/>
                          <a:latin typeface="Arial" charset="0"/>
                          <a:cs typeface="Arial" charset="0"/>
                        </a:rPr>
                        <a:t>This is becoming a more popular model. Focuses on optimization and end-to-end execution from a process point of view rather than focused on the IT assets.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charset="0"/>
                          <a:cs typeface="Arial" charset="0"/>
                        </a:rPr>
                        <a:t>Processes are documented, understood, measured and monitored</a:t>
                      </a:r>
                    </a:p>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charset="0"/>
                          <a:cs typeface="Arial" charset="0"/>
                        </a:rPr>
                        <a:t>Better coordination between functions and organizational units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dirty="0" smtClean="0">
                          <a:ln>
                            <a:noFill/>
                          </a:ln>
                          <a:solidFill>
                            <a:schemeClr val="tx1"/>
                          </a:solidFill>
                          <a:effectLst/>
                          <a:latin typeface="Arial" charset="0"/>
                          <a:cs typeface="Arial" charset="0"/>
                        </a:rPr>
                        <a:t>No end-to-end accountability exists for total IT Service provision</a:t>
                      </a:r>
                    </a:p>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dirty="0" smtClean="0">
                          <a:ln>
                            <a:noFill/>
                          </a:ln>
                          <a:solidFill>
                            <a:schemeClr val="tx1"/>
                          </a:solidFill>
                          <a:effectLst/>
                          <a:latin typeface="Arial" charset="0"/>
                          <a:cs typeface="Arial" charset="0"/>
                        </a:rPr>
                        <a:t>Process and activity focused rather than business value and client need focused</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64229">
                <a:tc>
                  <a:txBody>
                    <a:bodyPr/>
                    <a:lstStyle/>
                    <a:p>
                      <a:pPr marL="0" marR="0" lvl="0" indent="0" algn="l" defTabSz="914400" rtl="0" eaLnBrk="1" fontAlgn="base" latinLnBrk="0" hangingPunct="1">
                        <a:lnSpc>
                          <a:spcPct val="100000"/>
                        </a:lnSpc>
                        <a:spcBef>
                          <a:spcPct val="30000"/>
                        </a:spcBef>
                        <a:spcAft>
                          <a:spcPct val="30000"/>
                        </a:spcAft>
                        <a:buClr>
                          <a:srgbClr val="415299"/>
                        </a:buClr>
                        <a:buSzPct val="125000"/>
                        <a:buFontTx/>
                        <a:buNone/>
                        <a:tabLst/>
                      </a:pPr>
                      <a:r>
                        <a:rPr kumimoji="0" lang="en-US" sz="1200" b="1" i="0" u="none" strike="noStrike" cap="none" normalizeH="0" baseline="0" dirty="0" smtClean="0">
                          <a:ln>
                            <a:noFill/>
                          </a:ln>
                          <a:solidFill>
                            <a:schemeClr val="tx1"/>
                          </a:solidFill>
                          <a:effectLst/>
                          <a:latin typeface="Arial" charset="0"/>
                          <a:cs typeface="Arial" charset="0"/>
                        </a:rPr>
                        <a:t>Service Based</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30000"/>
                        </a:spcBef>
                        <a:spcAft>
                          <a:spcPct val="30000"/>
                        </a:spcAft>
                        <a:buClr>
                          <a:srgbClr val="415299"/>
                        </a:buClr>
                        <a:buSzPct val="125000"/>
                        <a:buFontTx/>
                        <a:buNone/>
                        <a:tabLst/>
                      </a:pPr>
                      <a:r>
                        <a:rPr kumimoji="0" lang="en-US" sz="1200" b="1" i="0" u="none" strike="noStrike" cap="none" normalizeH="0" baseline="0" dirty="0" smtClean="0">
                          <a:ln>
                            <a:noFill/>
                          </a:ln>
                          <a:solidFill>
                            <a:schemeClr val="tx1"/>
                          </a:solidFill>
                          <a:effectLst/>
                          <a:latin typeface="Arial" charset="0"/>
                          <a:cs typeface="Arial" charset="0"/>
                        </a:rPr>
                        <a:t>Focusing on the customer’s experience and their needs by establishing IT Services and Service Levels - quality and cost goals are set.</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1" i="0" u="none" strike="noStrike" cap="none" normalizeH="0" baseline="0" dirty="0" smtClean="0">
                          <a:ln>
                            <a:noFill/>
                          </a:ln>
                          <a:solidFill>
                            <a:schemeClr val="tx1"/>
                          </a:solidFill>
                          <a:effectLst/>
                          <a:latin typeface="Arial" charset="0"/>
                          <a:cs typeface="Arial" charset="0"/>
                        </a:rPr>
                        <a:t>Focus is on IT Service outcome and customer need rather than technology</a:t>
                      </a:r>
                    </a:p>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1" i="0" u="none" strike="noStrike" cap="none" normalizeH="0" baseline="0" dirty="0" smtClean="0">
                          <a:ln>
                            <a:noFill/>
                          </a:ln>
                          <a:solidFill>
                            <a:schemeClr val="tx1"/>
                          </a:solidFill>
                          <a:effectLst/>
                          <a:latin typeface="Arial" charset="0"/>
                          <a:cs typeface="Arial" charset="0"/>
                        </a:rPr>
                        <a:t>IT establishes closer relationship and understanding of the business </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1" i="0" u="none" strike="noStrike" cap="none" normalizeH="0" baseline="0" dirty="0" smtClean="0">
                          <a:ln>
                            <a:noFill/>
                          </a:ln>
                          <a:solidFill>
                            <a:schemeClr val="tx1"/>
                          </a:solidFill>
                          <a:effectLst/>
                          <a:latin typeface="Arial" charset="0"/>
                          <a:cs typeface="Arial" charset="0"/>
                        </a:rPr>
                        <a:t>Complex matrix organizational structure</a:t>
                      </a:r>
                    </a:p>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1" i="0" u="none" strike="noStrike" cap="none" normalizeH="0" baseline="0" dirty="0" smtClean="0">
                          <a:ln>
                            <a:noFill/>
                          </a:ln>
                          <a:solidFill>
                            <a:schemeClr val="tx1"/>
                          </a:solidFill>
                          <a:effectLst/>
                          <a:latin typeface="Arial" charset="0"/>
                          <a:cs typeface="Arial" charset="0"/>
                        </a:rPr>
                        <a:t>Requires greater alignment/</a:t>
                      </a:r>
                      <a:br>
                        <a:rPr kumimoji="0" lang="en-US" sz="1200" b="1" i="0" u="none" strike="noStrike" cap="none" normalizeH="0" baseline="0" dirty="0" smtClean="0">
                          <a:ln>
                            <a:noFill/>
                          </a:ln>
                          <a:solidFill>
                            <a:schemeClr val="tx1"/>
                          </a:solidFill>
                          <a:effectLst/>
                          <a:latin typeface="Arial" charset="0"/>
                          <a:cs typeface="Arial" charset="0"/>
                        </a:rPr>
                      </a:br>
                      <a:r>
                        <a:rPr kumimoji="0" lang="en-US" sz="1200" b="1" i="0" u="none" strike="noStrike" cap="none" normalizeH="0" baseline="0" dirty="0" smtClean="0">
                          <a:ln>
                            <a:noFill/>
                          </a:ln>
                          <a:solidFill>
                            <a:schemeClr val="tx1"/>
                          </a:solidFill>
                          <a:effectLst/>
                          <a:latin typeface="Arial" charset="0"/>
                          <a:cs typeface="Arial" charset="0"/>
                        </a:rPr>
                        <a:t>communication with business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6847">
                <a:tc>
                  <a:txBody>
                    <a:bodyPr/>
                    <a:lstStyle/>
                    <a:p>
                      <a:pPr marL="0" marR="0" lvl="0" indent="0" algn="l" defTabSz="914400" rtl="0" eaLnBrk="1" fontAlgn="base" latinLnBrk="0" hangingPunct="1">
                        <a:lnSpc>
                          <a:spcPct val="100000"/>
                        </a:lnSpc>
                        <a:spcBef>
                          <a:spcPct val="30000"/>
                        </a:spcBef>
                        <a:spcAft>
                          <a:spcPct val="30000"/>
                        </a:spcAft>
                        <a:buClr>
                          <a:srgbClr val="415299"/>
                        </a:buClr>
                        <a:buSzPct val="125000"/>
                        <a:buFontTx/>
                        <a:buNone/>
                        <a:tabLst/>
                      </a:pPr>
                      <a:r>
                        <a:rPr kumimoji="0" lang="en-US" sz="1200" b="1" i="0" u="none" strike="noStrike" cap="none" normalizeH="0" baseline="0" dirty="0" smtClean="0">
                          <a:ln>
                            <a:noFill/>
                          </a:ln>
                          <a:solidFill>
                            <a:schemeClr val="tx1"/>
                          </a:solidFill>
                          <a:effectLst/>
                          <a:latin typeface="Arial" charset="0"/>
                          <a:cs typeface="Arial" charset="0"/>
                        </a:rPr>
                        <a:t>Enabler (profit)</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30000"/>
                        </a:spcBef>
                        <a:spcAft>
                          <a:spcPct val="30000"/>
                        </a:spcAft>
                        <a:buClr>
                          <a:srgbClr val="415299"/>
                        </a:buClr>
                        <a:buSzPct val="125000"/>
                        <a:buFontTx/>
                        <a:buNone/>
                        <a:tabLst/>
                      </a:pPr>
                      <a:r>
                        <a:rPr kumimoji="0" lang="en-US" sz="1200" b="0" i="0" u="none" strike="noStrike" cap="none" normalizeH="0" baseline="0" dirty="0" smtClean="0">
                          <a:ln>
                            <a:noFill/>
                          </a:ln>
                          <a:solidFill>
                            <a:schemeClr val="tx1"/>
                          </a:solidFill>
                          <a:effectLst/>
                          <a:latin typeface="Arial" charset="0"/>
                          <a:cs typeface="Arial" charset="0"/>
                        </a:rPr>
                        <a:t>Using IT for clear competitive business advantages and to drive revenue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charset="0"/>
                          <a:cs typeface="Arial" charset="0"/>
                        </a:rPr>
                        <a:t>The IT organization can quantify their contribution by business revenue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dirty="0" smtClean="0">
                          <a:ln>
                            <a:noFill/>
                          </a:ln>
                          <a:solidFill>
                            <a:schemeClr val="tx1"/>
                          </a:solidFill>
                          <a:effectLst/>
                          <a:latin typeface="Arial" charset="0"/>
                          <a:cs typeface="Arial" charset="0"/>
                        </a:rPr>
                        <a:t>Shared risk with business means greater business impact of IT failures</a:t>
                      </a:r>
                    </a:p>
                    <a:p>
                      <a:pPr marL="171450" marR="0" lvl="0" indent="-171450" algn="l" defTabSz="914400" rtl="0" eaLnBrk="1" fontAlgn="base" latinLnBrk="0" hangingPunct="1">
                        <a:lnSpc>
                          <a:spcPct val="100000"/>
                        </a:lnSpc>
                        <a:spcBef>
                          <a:spcPct val="10000"/>
                        </a:spcBef>
                        <a:spcAft>
                          <a:spcPct val="10000"/>
                        </a:spcAft>
                        <a:buClr>
                          <a:schemeClr val="tx2"/>
                        </a:buClr>
                        <a:buSzPct val="60000"/>
                        <a:buFont typeface="Wingdings" pitchFamily="2" charset="2"/>
                        <a:buChar char="l"/>
                        <a:tabLst/>
                      </a:pPr>
                      <a:r>
                        <a:rPr kumimoji="0" lang="en-US" sz="1200" b="0" i="0" u="none" strike="noStrike" cap="none" normalizeH="0" baseline="0" dirty="0" smtClean="0">
                          <a:ln>
                            <a:noFill/>
                          </a:ln>
                          <a:solidFill>
                            <a:schemeClr val="tx1"/>
                          </a:solidFill>
                          <a:effectLst/>
                          <a:latin typeface="Arial" charset="0"/>
                          <a:cs typeface="Arial" charset="0"/>
                        </a:rPr>
                        <a:t>IT must remain profitable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7138" name="Rounded Rectangle 5"/>
          <p:cNvSpPr>
            <a:spLocks noChangeArrowheads="1"/>
          </p:cNvSpPr>
          <p:nvPr/>
        </p:nvSpPr>
        <p:spPr bwMode="auto">
          <a:xfrm>
            <a:off x="174625" y="4181520"/>
            <a:ext cx="8751888" cy="1441450"/>
          </a:xfrm>
          <a:prstGeom prst="roundRect">
            <a:avLst>
              <a:gd name="adj" fmla="val 16667"/>
            </a:avLst>
          </a:prstGeom>
          <a:solidFill>
            <a:srgbClr val="92D050">
              <a:alpha val="27058"/>
            </a:srgbClr>
          </a:solidFill>
          <a:ln w="9525" algn="ctr">
            <a:solidFill>
              <a:schemeClr val="tx1"/>
            </a:solidFill>
            <a:round/>
            <a:headEnd/>
            <a:tailEnd/>
          </a:ln>
        </p:spPr>
        <p:txBody>
          <a:bodyPr/>
          <a:lstStyle/>
          <a:p>
            <a:pPr eaLnBrk="0" hangingPunct="0"/>
            <a:endParaRPr lang="en-US"/>
          </a:p>
        </p:txBody>
      </p:sp>
      <p:sp>
        <p:nvSpPr>
          <p:cNvPr id="5"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12</a:t>
            </a:fld>
            <a:endParaRPr lang="en-US" dirty="0"/>
          </a:p>
        </p:txBody>
      </p:sp>
      <p:sp>
        <p:nvSpPr>
          <p:cNvPr id="6"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pic>
        <p:nvPicPr>
          <p:cNvPr id="7" name="Picture 6"/>
          <p:cNvPicPr>
            <a:picLocks noChangeAspect="1" noChangeArrowheads="1"/>
          </p:cNvPicPr>
          <p:nvPr/>
        </p:nvPicPr>
        <p:blipFill>
          <a:blip r:embed="rId3" cstate="print"/>
          <a:srcRect l="38864" t="61229" r="23539" b="29570"/>
          <a:stretch>
            <a:fillRect/>
          </a:stretch>
        </p:blipFill>
        <p:spPr bwMode="auto">
          <a:xfrm>
            <a:off x="6103917" y="17"/>
            <a:ext cx="3028208" cy="463137"/>
          </a:xfrm>
          <a:prstGeom prst="rect">
            <a:avLst/>
          </a:prstGeom>
          <a:noFill/>
          <a:ln w="9525">
            <a:solidFill>
              <a:schemeClr val="accent2">
                <a:lumMod val="50000"/>
              </a:schemeClr>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there?</a:t>
            </a:r>
            <a:endParaRPr lang="en-US" dirty="0"/>
          </a:p>
        </p:txBody>
      </p:sp>
      <p:sp>
        <p:nvSpPr>
          <p:cNvPr id="3" name="Content Placeholder 2"/>
          <p:cNvSpPr>
            <a:spLocks noGrp="1"/>
          </p:cNvSpPr>
          <p:nvPr>
            <p:ph idx="1"/>
          </p:nvPr>
        </p:nvSpPr>
        <p:spPr>
          <a:xfrm>
            <a:off x="439387" y="1464623"/>
            <a:ext cx="8241474" cy="4710546"/>
          </a:xfrm>
        </p:spPr>
        <p:txBody>
          <a:bodyPr/>
          <a:lstStyle/>
          <a:p>
            <a:pPr marL="0" indent="0">
              <a:buNone/>
            </a:pPr>
            <a:r>
              <a:rPr lang="en-US" dirty="0" smtClean="0"/>
              <a:t>Actions required to reach our goal of establishing a Service Centric Delivery Organization for IT?</a:t>
            </a:r>
          </a:p>
          <a:p>
            <a:pPr marL="463550" lvl="1" indent="-231775"/>
            <a:r>
              <a:rPr lang="en-US" sz="2400" dirty="0" smtClean="0"/>
              <a:t>Implement our IT Strategy</a:t>
            </a:r>
          </a:p>
          <a:p>
            <a:pPr marL="463550" lvl="1" indent="-231775"/>
            <a:r>
              <a:rPr lang="en-US" sz="2400" dirty="0" smtClean="0"/>
              <a:t>Execute related technology projects</a:t>
            </a:r>
          </a:p>
          <a:p>
            <a:pPr marL="463550" lvl="1" indent="-231775"/>
            <a:r>
              <a:rPr lang="en-US" sz="2400" dirty="0" smtClean="0"/>
              <a:t>Implement IT Service Management</a:t>
            </a:r>
          </a:p>
          <a:p>
            <a:pPr marL="463550" lvl="1" indent="-231775"/>
            <a:r>
              <a:rPr lang="en-US" sz="2400" dirty="0" smtClean="0"/>
              <a:t>Enhance IT’s communication with the business</a:t>
            </a:r>
          </a:p>
          <a:p>
            <a:pPr marL="463550" lvl="1" indent="-231775"/>
            <a:r>
              <a:rPr lang="en-US" sz="2400" dirty="0" smtClean="0"/>
              <a:t>Continue execution of Process Governance</a:t>
            </a:r>
          </a:p>
          <a:p>
            <a:pPr marL="463550" lvl="1" indent="-231775"/>
            <a:r>
              <a:rPr lang="en-US" sz="2400" dirty="0" smtClean="0"/>
              <a:t>Define and Implement Service Governance</a:t>
            </a:r>
            <a:endParaRPr lang="en-US" sz="2400" dirty="0">
              <a:solidFill>
                <a:srgbClr val="FF0000"/>
              </a:solidFill>
            </a:endParaRPr>
          </a:p>
        </p:txBody>
      </p:sp>
      <p:pic>
        <p:nvPicPr>
          <p:cNvPr id="8" name="Picture 7"/>
          <p:cNvPicPr>
            <a:picLocks noChangeAspect="1" noChangeArrowheads="1"/>
          </p:cNvPicPr>
          <p:nvPr/>
        </p:nvPicPr>
        <p:blipFill>
          <a:blip r:embed="rId2" cstate="print"/>
          <a:srcRect l="38864" t="72789" r="23539" b="17774"/>
          <a:stretch>
            <a:fillRect/>
          </a:stretch>
        </p:blipFill>
        <p:spPr bwMode="auto">
          <a:xfrm>
            <a:off x="6103917" y="16"/>
            <a:ext cx="3028208" cy="475013"/>
          </a:xfrm>
          <a:prstGeom prst="rect">
            <a:avLst/>
          </a:prstGeom>
          <a:noFill/>
          <a:ln w="9525">
            <a:solidFill>
              <a:schemeClr val="accent2">
                <a:lumMod val="50000"/>
              </a:schemeClr>
            </a:solidFill>
            <a:miter lim="800000"/>
            <a:headEnd/>
            <a:tailEnd/>
          </a:ln>
          <a:effectLst/>
        </p:spPr>
      </p:pic>
      <p:sp>
        <p:nvSpPr>
          <p:cNvPr id="9"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13</a:t>
            </a:fld>
            <a:endParaRPr lang="en-US" dirty="0"/>
          </a:p>
        </p:txBody>
      </p:sp>
      <p:sp>
        <p:nvSpPr>
          <p:cNvPr id="10"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smtClean="0"/>
              <a:t>How do we get there?</a:t>
            </a:r>
            <a:endParaRPr lang="en-US" dirty="0" smtClean="0">
              <a:solidFill>
                <a:srgbClr val="FF0000"/>
              </a:solidFill>
            </a:endParaRPr>
          </a:p>
        </p:txBody>
      </p:sp>
      <p:sp>
        <p:nvSpPr>
          <p:cNvPr id="79875" name="Rectangle 3"/>
          <p:cNvSpPr>
            <a:spLocks noGrp="1" noChangeArrowheads="1"/>
          </p:cNvSpPr>
          <p:nvPr>
            <p:ph type="body" idx="1"/>
          </p:nvPr>
        </p:nvSpPr>
        <p:spPr>
          <a:xfrm>
            <a:off x="463138" y="1310244"/>
            <a:ext cx="8366962" cy="4953000"/>
          </a:xfrm>
        </p:spPr>
        <p:txBody>
          <a:bodyPr/>
          <a:lstStyle/>
          <a:p>
            <a:pPr marL="6350" indent="6350">
              <a:buFontTx/>
              <a:buNone/>
            </a:pPr>
            <a:r>
              <a:rPr lang="en-US" dirty="0" smtClean="0"/>
              <a:t>Continue to intensify IT focus on effective interfaces to the business and: </a:t>
            </a:r>
          </a:p>
          <a:p>
            <a:pPr marL="912813" lvl="1" indent="-457200"/>
            <a:r>
              <a:rPr lang="en-US" sz="2200" dirty="0" smtClean="0"/>
              <a:t>Refocus IT on critical business goals</a:t>
            </a:r>
          </a:p>
          <a:p>
            <a:pPr marL="912813" lvl="1" indent="-457200"/>
            <a:r>
              <a:rPr lang="en-US" sz="2200" dirty="0" smtClean="0"/>
              <a:t>Transform IT into a Service Oriented function that provides an interface founded on business needs defined in business terms</a:t>
            </a:r>
          </a:p>
          <a:p>
            <a:pPr marL="912813" lvl="1" indent="-457200"/>
            <a:r>
              <a:rPr lang="en-US" sz="2200" dirty="0" smtClean="0"/>
              <a:t>Expand the decision making process to include more participation from the business</a:t>
            </a:r>
          </a:p>
          <a:p>
            <a:pPr marL="912813" lvl="1" indent="-457200"/>
            <a:r>
              <a:rPr lang="en-US" sz="2200" dirty="0" smtClean="0"/>
              <a:t>Strengthen the flow and effectiveness of IT communications</a:t>
            </a:r>
          </a:p>
          <a:p>
            <a:pPr marL="912813" lvl="1" indent="-457200"/>
            <a:r>
              <a:rPr lang="en-US" sz="2200" dirty="0" smtClean="0"/>
              <a:t>Create a performance reporting structure that focuses on value to the business rather than efficiency of IT operations</a:t>
            </a:r>
            <a:endParaRPr lang="en-US" sz="2200" dirty="0"/>
          </a:p>
          <a:p>
            <a:pPr marL="912813" lvl="1" indent="-457200"/>
            <a:endParaRPr lang="en-US" sz="2000" dirty="0" smtClean="0"/>
          </a:p>
        </p:txBody>
      </p:sp>
      <p:pic>
        <p:nvPicPr>
          <p:cNvPr id="5" name="Picture 4"/>
          <p:cNvPicPr>
            <a:picLocks noChangeAspect="1" noChangeArrowheads="1"/>
          </p:cNvPicPr>
          <p:nvPr/>
        </p:nvPicPr>
        <p:blipFill>
          <a:blip r:embed="rId2" cstate="print"/>
          <a:srcRect l="38864" t="72789" r="23539" b="17774"/>
          <a:stretch>
            <a:fillRect/>
          </a:stretch>
        </p:blipFill>
        <p:spPr bwMode="auto">
          <a:xfrm>
            <a:off x="6103917" y="16"/>
            <a:ext cx="3028208" cy="475013"/>
          </a:xfrm>
          <a:prstGeom prst="rect">
            <a:avLst/>
          </a:prstGeom>
          <a:noFill/>
          <a:ln w="9525">
            <a:solidFill>
              <a:schemeClr val="accent2">
                <a:lumMod val="50000"/>
              </a:schemeClr>
            </a:solidFill>
            <a:miter lim="800000"/>
            <a:headEnd/>
            <a:tailEnd/>
          </a:ln>
          <a:effectLst/>
        </p:spPr>
      </p:pic>
      <p:sp>
        <p:nvSpPr>
          <p:cNvPr id="6"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14</a:t>
            </a:fld>
            <a:endParaRPr lang="en-US" dirty="0"/>
          </a:p>
        </p:txBody>
      </p:sp>
      <p:sp>
        <p:nvSpPr>
          <p:cNvPr id="7"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extLst>
      <p:ext uri="{BB962C8B-B14F-4D97-AF65-F5344CB8AC3E}">
        <p14:creationId xmlns:p14="http://schemas.microsoft.com/office/powerpoint/2010/main" val="31551870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Thorsten Manthey - www.tmanthey.com/ProcessGovernance</a:t>
            </a:r>
            <a:endParaRPr lang="en-US" dirty="0"/>
          </a:p>
        </p:txBody>
      </p:sp>
      <p:sp>
        <p:nvSpPr>
          <p:cNvPr id="5" name="Slide Number Placeholder 4"/>
          <p:cNvSpPr>
            <a:spLocks noGrp="1"/>
          </p:cNvSpPr>
          <p:nvPr>
            <p:ph type="sldNum" sz="quarter" idx="12"/>
          </p:nvPr>
        </p:nvSpPr>
        <p:spPr/>
        <p:txBody>
          <a:bodyPr/>
          <a:lstStyle/>
          <a:p>
            <a:fld id="{1A2DCB2D-F3A1-47AC-A248-15826C4C808C}" type="slidenum">
              <a:rPr lang="en-US" smtClean="0"/>
              <a:pPr/>
              <a:t>15</a:t>
            </a:fld>
            <a:endParaRPr lang="en-US" dirty="0"/>
          </a:p>
        </p:txBody>
      </p:sp>
      <p:sp>
        <p:nvSpPr>
          <p:cNvPr id="6" name="Title 1"/>
          <p:cNvSpPr>
            <a:spLocks noGrp="1"/>
          </p:cNvSpPr>
          <p:nvPr>
            <p:ph type="title" idx="4294967295"/>
          </p:nvPr>
        </p:nvSpPr>
        <p:spPr>
          <a:xfrm>
            <a:off x="457200" y="73152"/>
            <a:ext cx="8229600" cy="1005840"/>
          </a:xfrm>
        </p:spPr>
        <p:txBody>
          <a:bodyPr/>
          <a:lstStyle/>
          <a:p>
            <a:r>
              <a:rPr lang="en-US" dirty="0" smtClean="0"/>
              <a:t>Are we there yet?</a:t>
            </a:r>
          </a:p>
        </p:txBody>
      </p:sp>
      <p:sp>
        <p:nvSpPr>
          <p:cNvPr id="7" name="Content Placeholder 2"/>
          <p:cNvSpPr>
            <a:spLocks noGrp="1"/>
          </p:cNvSpPr>
          <p:nvPr>
            <p:ph idx="4294967295"/>
          </p:nvPr>
        </p:nvSpPr>
        <p:spPr>
          <a:xfrm>
            <a:off x="152400" y="1298000"/>
            <a:ext cx="8486775" cy="4953000"/>
          </a:xfrm>
        </p:spPr>
        <p:txBody>
          <a:bodyPr/>
          <a:lstStyle/>
          <a:p>
            <a:pPr marL="342900" indent="-342900">
              <a:buFontTx/>
              <a:buNone/>
            </a:pPr>
            <a:r>
              <a:rPr lang="en-US" dirty="0" smtClean="0"/>
              <a:t>Service Reporting</a:t>
            </a:r>
            <a:endParaRPr lang="en-US" dirty="0" smtClean="0">
              <a:solidFill>
                <a:srgbClr val="C00000"/>
              </a:solidFill>
            </a:endParaRPr>
          </a:p>
          <a:p>
            <a:pPr marL="630238" lvl="1" indent="-282575">
              <a:buClr>
                <a:schemeClr val="accent2"/>
              </a:buClr>
              <a:buFont typeface="Wingdings" pitchFamily="2" charset="2"/>
              <a:buChar char="Ø"/>
            </a:pPr>
            <a:r>
              <a:rPr lang="en-CA" sz="1800" dirty="0" smtClean="0"/>
              <a:t>Reporting is essential to successful IT Service execution and will serve to inform and establish accountability for actions required when improving IT Services and IT Processes</a:t>
            </a:r>
          </a:p>
          <a:p>
            <a:pPr marL="630238" lvl="1" indent="-282575">
              <a:buClr>
                <a:schemeClr val="accent2"/>
              </a:buClr>
              <a:buNone/>
            </a:pPr>
            <a:r>
              <a:rPr lang="en-US" sz="1050" dirty="0" smtClean="0"/>
              <a:t> </a:t>
            </a:r>
          </a:p>
          <a:p>
            <a:pPr marL="630238" lvl="1" indent="-282575">
              <a:spcBef>
                <a:spcPct val="0"/>
              </a:spcBef>
              <a:buClr>
                <a:schemeClr val="accent2"/>
              </a:buClr>
              <a:buFont typeface="Wingdings" pitchFamily="2" charset="2"/>
              <a:buChar char="Ø"/>
            </a:pPr>
            <a:r>
              <a:rPr lang="en-CA" sz="1800" dirty="0" smtClean="0"/>
              <a:t>There are four constituencies that will receive reports on IT Service Delivery performance</a:t>
            </a:r>
            <a:r>
              <a:rPr lang="en-US" sz="1600" dirty="0" smtClean="0"/>
              <a:t> </a:t>
            </a:r>
          </a:p>
          <a:p>
            <a:pPr marL="1143000" lvl="2" indent="-228600">
              <a:spcBef>
                <a:spcPct val="0"/>
              </a:spcBef>
              <a:buClr>
                <a:schemeClr val="accent2"/>
              </a:buClr>
              <a:buFont typeface="Wingdings" pitchFamily="2" charset="2"/>
              <a:buChar char="Ø"/>
            </a:pPr>
            <a:r>
              <a:rPr lang="en-US" sz="1600" b="1" dirty="0" smtClean="0"/>
              <a:t>Business Customer</a:t>
            </a:r>
            <a:r>
              <a:rPr lang="en-US" sz="1600" dirty="0" smtClean="0"/>
              <a:t> –</a:t>
            </a:r>
            <a:r>
              <a:rPr lang="en-US" dirty="0" smtClean="0"/>
              <a:t> </a:t>
            </a:r>
            <a:r>
              <a:rPr lang="en-US" sz="1400" dirty="0" smtClean="0"/>
              <a:t>This is the consumer of the IT Services and they will receive regular reports on Service Level achievements and value received from the IT organization</a:t>
            </a:r>
          </a:p>
          <a:p>
            <a:pPr marL="1143000" lvl="2" indent="-228600">
              <a:spcBef>
                <a:spcPct val="0"/>
              </a:spcBef>
              <a:buClr>
                <a:schemeClr val="accent2"/>
              </a:buClr>
              <a:buFont typeface="Wingdings" pitchFamily="2" charset="2"/>
              <a:buChar char="Ø"/>
            </a:pPr>
            <a:r>
              <a:rPr lang="en-CA" sz="1600" b="1" dirty="0" smtClean="0"/>
              <a:t>Internal IT</a:t>
            </a:r>
            <a:r>
              <a:rPr lang="en-CA" sz="1600" dirty="0" smtClean="0"/>
              <a:t> –</a:t>
            </a:r>
            <a:r>
              <a:rPr lang="en-CA" dirty="0" smtClean="0"/>
              <a:t> </a:t>
            </a:r>
            <a:r>
              <a:rPr lang="en-CA" sz="1400" dirty="0" smtClean="0"/>
              <a:t>This is the service support staff and they will receive nearly real-time reports on IT Service performance, IT Service effectiveness and IT Service efficiency to identify areas for improvements</a:t>
            </a:r>
            <a:r>
              <a:rPr lang="en-US" sz="1400" dirty="0" smtClean="0"/>
              <a:t> </a:t>
            </a:r>
          </a:p>
          <a:p>
            <a:pPr marL="1143000" lvl="2" indent="-228600">
              <a:spcBef>
                <a:spcPct val="0"/>
              </a:spcBef>
              <a:buClr>
                <a:schemeClr val="accent2"/>
              </a:buClr>
              <a:buFont typeface="Wingdings" pitchFamily="2" charset="2"/>
              <a:buChar char="Ø"/>
            </a:pPr>
            <a:r>
              <a:rPr lang="en-CA" sz="1600" b="1" dirty="0" smtClean="0"/>
              <a:t>Senior Management</a:t>
            </a:r>
            <a:r>
              <a:rPr lang="en-CA" sz="1600" dirty="0" smtClean="0"/>
              <a:t> –</a:t>
            </a:r>
            <a:r>
              <a:rPr lang="en-CA" dirty="0" smtClean="0"/>
              <a:t> </a:t>
            </a:r>
            <a:r>
              <a:rPr lang="en-CA" sz="1400" dirty="0" smtClean="0"/>
              <a:t>These are the sponsors and ultimate customers of the IT Services and they will receive high level reports on cost and IT Service quality to drive future IT spending and strategic decisions</a:t>
            </a:r>
            <a:r>
              <a:rPr lang="en-US" dirty="0" smtClean="0"/>
              <a:t> </a:t>
            </a:r>
            <a:endParaRPr lang="en-US" sz="1600" dirty="0" smtClean="0"/>
          </a:p>
          <a:p>
            <a:pPr marL="1143000" lvl="2" indent="-228600">
              <a:spcBef>
                <a:spcPct val="0"/>
              </a:spcBef>
              <a:buClr>
                <a:schemeClr val="accent2"/>
              </a:buClr>
              <a:buFont typeface="Wingdings" pitchFamily="2" charset="2"/>
              <a:buChar char="Ø"/>
            </a:pPr>
            <a:r>
              <a:rPr lang="en-CA" sz="1600" b="1" dirty="0" smtClean="0"/>
              <a:t>External Service Provider</a:t>
            </a:r>
            <a:r>
              <a:rPr lang="en-CA" sz="1600" dirty="0" smtClean="0"/>
              <a:t> –</a:t>
            </a:r>
            <a:r>
              <a:rPr lang="en-CA" dirty="0" smtClean="0"/>
              <a:t> </a:t>
            </a:r>
            <a:r>
              <a:rPr lang="en-CA" sz="1400" dirty="0" smtClean="0"/>
              <a:t>These are the external providers that are integrated with the IT organization delivering IT Services and they will receive the reports they need to be informed about their effectiveness in regard to IT Service delivery</a:t>
            </a:r>
            <a:r>
              <a:rPr lang="en-US" sz="1400" dirty="0" smtClean="0"/>
              <a:t> </a:t>
            </a:r>
          </a:p>
        </p:txBody>
      </p:sp>
      <p:pic>
        <p:nvPicPr>
          <p:cNvPr id="8" name="Picture 7"/>
          <p:cNvPicPr>
            <a:picLocks noChangeAspect="1" noChangeArrowheads="1"/>
          </p:cNvPicPr>
          <p:nvPr/>
        </p:nvPicPr>
        <p:blipFill>
          <a:blip r:embed="rId2" cstate="print"/>
          <a:srcRect l="38864" t="84821" r="23539" b="6214"/>
          <a:stretch>
            <a:fillRect/>
          </a:stretch>
        </p:blipFill>
        <p:spPr bwMode="auto">
          <a:xfrm>
            <a:off x="6103917" y="17"/>
            <a:ext cx="3028208" cy="451262"/>
          </a:xfrm>
          <a:prstGeom prst="rect">
            <a:avLst/>
          </a:prstGeom>
          <a:noFill/>
          <a:ln w="9525">
            <a:solidFill>
              <a:schemeClr val="accent2">
                <a:lumMod val="50000"/>
              </a:schemeClr>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dirty="0" smtClean="0"/>
              <a:t>How To Keep The Momentum?</a:t>
            </a:r>
          </a:p>
        </p:txBody>
      </p:sp>
      <p:sp>
        <p:nvSpPr>
          <p:cNvPr id="59394" name="Content Placeholder 2"/>
          <p:cNvSpPr>
            <a:spLocks noGrp="1"/>
          </p:cNvSpPr>
          <p:nvPr>
            <p:ph idx="1"/>
          </p:nvPr>
        </p:nvSpPr>
        <p:spPr>
          <a:xfrm>
            <a:off x="381000" y="1244563"/>
            <a:ext cx="8382000" cy="4953000"/>
          </a:xfrm>
        </p:spPr>
        <p:txBody>
          <a:bodyPr/>
          <a:lstStyle/>
          <a:p>
            <a:pPr>
              <a:buNone/>
            </a:pPr>
            <a:r>
              <a:rPr lang="en-US" dirty="0" smtClean="0"/>
              <a:t>Continuously focusing on IT &amp; Service Improvement</a:t>
            </a:r>
          </a:p>
          <a:p>
            <a:pPr marL="573088" lvl="1" indent="-341313"/>
            <a:r>
              <a:rPr lang="en-US" sz="1800" dirty="0" smtClean="0"/>
              <a:t>Communicating to make aware and to make enthusiastic</a:t>
            </a:r>
          </a:p>
          <a:p>
            <a:pPr marL="1036638" lvl="3" indent="-341313">
              <a:spcBef>
                <a:spcPct val="0"/>
              </a:spcBef>
            </a:pPr>
            <a:r>
              <a:rPr lang="en-US" sz="1400" dirty="0" smtClean="0"/>
              <a:t>IT – instill pride in what we are doing</a:t>
            </a:r>
          </a:p>
          <a:p>
            <a:pPr marL="1036638" lvl="3" indent="-341313">
              <a:spcBef>
                <a:spcPct val="0"/>
              </a:spcBef>
            </a:pPr>
            <a:r>
              <a:rPr lang="en-US" sz="1400" dirty="0" smtClean="0"/>
              <a:t>Business – set expectations for a new IT relationship</a:t>
            </a:r>
          </a:p>
          <a:p>
            <a:pPr marL="1036638" lvl="3" indent="-341313">
              <a:spcBef>
                <a:spcPct val="0"/>
              </a:spcBef>
            </a:pPr>
            <a:r>
              <a:rPr lang="en-US" sz="1400" dirty="0" smtClean="0"/>
              <a:t>Suppliers – set expectations for new control requirements</a:t>
            </a:r>
          </a:p>
          <a:p>
            <a:pPr marL="573088" lvl="1" indent="-341313"/>
            <a:r>
              <a:rPr lang="en-US" sz="1800" dirty="0" smtClean="0"/>
              <a:t>Educating to create an army of knowledgeable advocates</a:t>
            </a:r>
          </a:p>
          <a:p>
            <a:pPr marL="1036638" lvl="3" indent="-341313">
              <a:spcBef>
                <a:spcPct val="0"/>
              </a:spcBef>
            </a:pPr>
            <a:r>
              <a:rPr lang="en-US" sz="1400" dirty="0" smtClean="0"/>
              <a:t>Vision, Process, Service and Governance education to IT</a:t>
            </a:r>
          </a:p>
          <a:p>
            <a:pPr marL="1036638" lvl="3" indent="-341313">
              <a:spcBef>
                <a:spcPct val="0"/>
              </a:spcBef>
            </a:pPr>
            <a:r>
              <a:rPr lang="en-US" sz="1400" dirty="0" smtClean="0"/>
              <a:t>Process and Service education to the business community</a:t>
            </a:r>
          </a:p>
          <a:p>
            <a:pPr marL="1036638" lvl="3" indent="-341313">
              <a:spcBef>
                <a:spcPct val="0"/>
              </a:spcBef>
            </a:pPr>
            <a:r>
              <a:rPr lang="en-US" sz="1400" dirty="0" smtClean="0"/>
              <a:t>Process and governance education to our suppliers</a:t>
            </a:r>
          </a:p>
          <a:p>
            <a:pPr marL="573088" lvl="1" indent="-341313"/>
            <a:r>
              <a:rPr lang="en-US" sz="1800" dirty="0" smtClean="0"/>
              <a:t>Integrating IT and business processes to create a seamless service delivery environment</a:t>
            </a:r>
          </a:p>
          <a:p>
            <a:pPr marL="573088" lvl="1" indent="-341313"/>
            <a:r>
              <a:rPr lang="en-US" sz="1800" dirty="0" smtClean="0"/>
              <a:t>Integrating new IT roles and positions into the HR system to ensure proper recognition of associate contributions</a:t>
            </a:r>
          </a:p>
          <a:p>
            <a:pPr marL="573088" lvl="1" indent="-341313"/>
            <a:r>
              <a:rPr lang="en-US" sz="1800" dirty="0" smtClean="0"/>
              <a:t>Enforcing policies, processes, and standards to capture the full benefit of the IT Service transformation</a:t>
            </a:r>
          </a:p>
          <a:p>
            <a:pPr marL="573088" lvl="1" indent="-341313"/>
            <a:r>
              <a:rPr lang="en-US" sz="1800" dirty="0" smtClean="0"/>
              <a:t>Reporting to the business and IT how we are doing</a:t>
            </a:r>
          </a:p>
        </p:txBody>
      </p:sp>
      <p:pic>
        <p:nvPicPr>
          <p:cNvPr id="59395" name="Picture 1"/>
          <p:cNvPicPr>
            <a:picLocks noChangeAspect="1" noChangeArrowheads="1"/>
          </p:cNvPicPr>
          <p:nvPr/>
        </p:nvPicPr>
        <p:blipFill>
          <a:blip r:embed="rId2" cstate="print"/>
          <a:srcRect l="13153" t="57275" r="65437" b="29478"/>
          <a:stretch>
            <a:fillRect/>
          </a:stretch>
        </p:blipFill>
        <p:spPr bwMode="auto">
          <a:xfrm>
            <a:off x="7697788" y="0"/>
            <a:ext cx="1446212" cy="671513"/>
          </a:xfrm>
          <a:prstGeom prst="rect">
            <a:avLst/>
          </a:prstGeom>
          <a:noFill/>
          <a:ln w="9525">
            <a:noFill/>
            <a:miter lim="800000"/>
            <a:headEnd/>
            <a:tailEnd/>
          </a:ln>
        </p:spPr>
      </p:pic>
      <p:sp>
        <p:nvSpPr>
          <p:cNvPr id="5"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16</a:t>
            </a:fld>
            <a:endParaRPr lang="en-US" dirty="0"/>
          </a:p>
        </p:txBody>
      </p:sp>
      <p:sp>
        <p:nvSpPr>
          <p:cNvPr id="6"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Service Transformation Summary</a:t>
            </a:r>
          </a:p>
        </p:txBody>
      </p:sp>
      <p:sp>
        <p:nvSpPr>
          <p:cNvPr id="49154" name="Content Placeholder 2"/>
          <p:cNvSpPr>
            <a:spLocks noGrp="1"/>
          </p:cNvSpPr>
          <p:nvPr>
            <p:ph idx="1"/>
          </p:nvPr>
        </p:nvSpPr>
        <p:spPr>
          <a:xfrm>
            <a:off x="366713" y="1270660"/>
            <a:ext cx="8382000" cy="5123790"/>
          </a:xfrm>
        </p:spPr>
        <p:txBody>
          <a:bodyPr/>
          <a:lstStyle/>
          <a:p>
            <a:r>
              <a:rPr lang="en-US" sz="2000" dirty="0" smtClean="0"/>
              <a:t>How transform IT into a Service Centric Delivery organization?</a:t>
            </a:r>
            <a:endParaRPr lang="en-US" sz="2000" dirty="0"/>
          </a:p>
        </p:txBody>
      </p:sp>
      <p:pic>
        <p:nvPicPr>
          <p:cNvPr id="49155" name="Picture 2"/>
          <p:cNvPicPr>
            <a:picLocks noChangeAspect="1" noChangeArrowheads="1"/>
          </p:cNvPicPr>
          <p:nvPr/>
        </p:nvPicPr>
        <p:blipFill>
          <a:blip r:embed="rId2" cstate="print"/>
          <a:srcRect l="21603" t="24538" r="25000" b="19403"/>
          <a:stretch>
            <a:fillRect/>
          </a:stretch>
        </p:blipFill>
        <p:spPr bwMode="auto">
          <a:xfrm>
            <a:off x="546100" y="1764325"/>
            <a:ext cx="6551613" cy="4298950"/>
          </a:xfrm>
          <a:prstGeom prst="rect">
            <a:avLst/>
          </a:prstGeom>
          <a:noFill/>
          <a:ln w="9525">
            <a:noFill/>
            <a:miter lim="800000"/>
            <a:headEnd/>
            <a:tailEnd/>
          </a:ln>
        </p:spPr>
      </p:pic>
      <p:sp>
        <p:nvSpPr>
          <p:cNvPr id="5" name="Oval 4"/>
          <p:cNvSpPr/>
          <p:nvPr/>
        </p:nvSpPr>
        <p:spPr bwMode="auto">
          <a:xfrm>
            <a:off x="4473008" y="2091170"/>
            <a:ext cx="518615" cy="518615"/>
          </a:xfrm>
          <a:prstGeom prst="ellipse">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dirty="0">
                <a:latin typeface="Arial" pitchFamily="34" charset="0"/>
              </a:rPr>
              <a:t>1</a:t>
            </a:r>
          </a:p>
        </p:txBody>
      </p:sp>
      <p:sp>
        <p:nvSpPr>
          <p:cNvPr id="6" name="Oval 5"/>
          <p:cNvSpPr/>
          <p:nvPr/>
        </p:nvSpPr>
        <p:spPr bwMode="auto">
          <a:xfrm>
            <a:off x="4473008" y="2905753"/>
            <a:ext cx="518615" cy="518615"/>
          </a:xfrm>
          <a:prstGeom prst="ellips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dirty="0">
                <a:latin typeface="Arial" pitchFamily="34" charset="0"/>
              </a:rPr>
              <a:t>2</a:t>
            </a:r>
          </a:p>
        </p:txBody>
      </p:sp>
      <p:sp>
        <p:nvSpPr>
          <p:cNvPr id="7" name="Oval 6"/>
          <p:cNvSpPr/>
          <p:nvPr/>
        </p:nvSpPr>
        <p:spPr bwMode="auto">
          <a:xfrm>
            <a:off x="4473008" y="3709700"/>
            <a:ext cx="518615" cy="518615"/>
          </a:xfrm>
          <a:prstGeom prst="ellipse">
            <a:avLst/>
          </a:prstGeom>
          <a:solidFill>
            <a:schemeClr val="accent3">
              <a:lumMod val="75000"/>
            </a:schemeClr>
          </a:solidFill>
          <a:ln w="9525" cap="flat" cmpd="sng" algn="ctr">
            <a:solidFill>
              <a:srgbClr val="BA9D80"/>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dirty="0">
                <a:latin typeface="Arial" pitchFamily="34" charset="0"/>
              </a:rPr>
              <a:t>3</a:t>
            </a:r>
          </a:p>
        </p:txBody>
      </p:sp>
      <p:sp>
        <p:nvSpPr>
          <p:cNvPr id="8" name="Oval 7"/>
          <p:cNvSpPr/>
          <p:nvPr/>
        </p:nvSpPr>
        <p:spPr bwMode="auto">
          <a:xfrm>
            <a:off x="4473008" y="4517193"/>
            <a:ext cx="518615" cy="518615"/>
          </a:xfrm>
          <a:prstGeom prst="ellipse">
            <a:avLst/>
          </a:prstGeom>
          <a:solidFill>
            <a:srgbClr val="BA9D8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dirty="0">
                <a:latin typeface="Arial" pitchFamily="34" charset="0"/>
              </a:rPr>
              <a:t>4</a:t>
            </a:r>
          </a:p>
        </p:txBody>
      </p:sp>
      <p:sp>
        <p:nvSpPr>
          <p:cNvPr id="9" name="Oval 8"/>
          <p:cNvSpPr/>
          <p:nvPr/>
        </p:nvSpPr>
        <p:spPr bwMode="auto">
          <a:xfrm>
            <a:off x="4473008" y="5322411"/>
            <a:ext cx="518615" cy="518615"/>
          </a:xfrm>
          <a:prstGeom prst="ellipse">
            <a:avLst/>
          </a:prstGeom>
          <a:solidFill>
            <a:srgbClr val="9966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dirty="0">
                <a:latin typeface="Arial" pitchFamily="34" charset="0"/>
              </a:rPr>
              <a:t>5</a:t>
            </a:r>
          </a:p>
        </p:txBody>
      </p:sp>
      <p:sp>
        <p:nvSpPr>
          <p:cNvPr id="10" name="Oval 9"/>
          <p:cNvSpPr/>
          <p:nvPr/>
        </p:nvSpPr>
        <p:spPr bwMode="auto">
          <a:xfrm>
            <a:off x="2115403" y="3394531"/>
            <a:ext cx="518615" cy="518615"/>
          </a:xfrm>
          <a:prstGeom prst="ellipse">
            <a:avLst/>
          </a:prstGeom>
          <a:solidFill>
            <a:schemeClr val="accent4">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dirty="0">
                <a:latin typeface="Arial" pitchFamily="34" charset="0"/>
              </a:rPr>
              <a:t>6</a:t>
            </a:r>
          </a:p>
        </p:txBody>
      </p:sp>
      <p:sp>
        <p:nvSpPr>
          <p:cNvPr id="11" name="TextBox 10"/>
          <p:cNvSpPr txBox="1"/>
          <p:nvPr/>
        </p:nvSpPr>
        <p:spPr>
          <a:xfrm rot="16200000">
            <a:off x="-1873494" y="3626484"/>
            <a:ext cx="4298871" cy="584775"/>
          </a:xfrm>
          <a:prstGeom prst="rect">
            <a:avLst/>
          </a:prstGeom>
          <a:solidFill>
            <a:schemeClr val="accent2">
              <a:lumMod val="60000"/>
              <a:lumOff val="40000"/>
            </a:schemeClr>
          </a:solidFill>
        </p:spPr>
        <p:txBody>
          <a:bodyPr wrap="square">
            <a:spAutoFit/>
          </a:bodyPr>
          <a:lstStyle/>
          <a:p>
            <a:pPr algn="ctr">
              <a:defRPr/>
            </a:pPr>
            <a:r>
              <a:rPr lang="en-US" sz="3200" dirty="0">
                <a:solidFill>
                  <a:schemeClr val="bg1"/>
                </a:solidFill>
              </a:rPr>
              <a:t>Path To Success</a:t>
            </a:r>
          </a:p>
        </p:txBody>
      </p:sp>
      <p:grpSp>
        <p:nvGrpSpPr>
          <p:cNvPr id="2" name="Group 30"/>
          <p:cNvGrpSpPr/>
          <p:nvPr/>
        </p:nvGrpSpPr>
        <p:grpSpPr>
          <a:xfrm>
            <a:off x="6621747" y="1924663"/>
            <a:ext cx="2554003" cy="756797"/>
            <a:chOff x="6950075" y="1924663"/>
            <a:chExt cx="2225675" cy="709329"/>
          </a:xfrm>
        </p:grpSpPr>
        <p:sp>
          <p:nvSpPr>
            <p:cNvPr id="14" name="Left Arrow 13"/>
            <p:cNvSpPr/>
            <p:nvPr/>
          </p:nvSpPr>
          <p:spPr bwMode="auto">
            <a:xfrm>
              <a:off x="6950075" y="1924663"/>
              <a:ext cx="2129340" cy="709329"/>
            </a:xfrm>
            <a:prstGeom prst="leftArrow">
              <a:avLst>
                <a:gd name="adj1" fmla="val 55416"/>
                <a:gd name="adj2" fmla="val 50000"/>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sz="1200" dirty="0">
                <a:solidFill>
                  <a:schemeClr val="bg1"/>
                </a:solidFill>
                <a:latin typeface="Arial" pitchFamily="34" charset="0"/>
              </a:endParaRPr>
            </a:p>
          </p:txBody>
        </p:sp>
        <p:sp>
          <p:nvSpPr>
            <p:cNvPr id="21" name="TextBox 20"/>
            <p:cNvSpPr txBox="1"/>
            <p:nvPr/>
          </p:nvSpPr>
          <p:spPr bwMode="auto">
            <a:xfrm>
              <a:off x="7129463" y="2077063"/>
              <a:ext cx="2046287" cy="432708"/>
            </a:xfrm>
            <a:prstGeom prst="rect">
              <a:avLst/>
            </a:prstGeom>
            <a:noFill/>
          </p:spPr>
          <p:txBody>
            <a:bodyPr>
              <a:spAutoFit/>
            </a:bodyPr>
            <a:lstStyle/>
            <a:p>
              <a:pPr marL="109538" indent="-109538">
                <a:buFont typeface="Arial" pitchFamily="34" charset="0"/>
                <a:buChar char="•"/>
              </a:pPr>
              <a:r>
                <a:rPr lang="en-US" sz="1200" dirty="0" smtClean="0"/>
                <a:t>Align with Business strategy</a:t>
              </a:r>
            </a:p>
            <a:p>
              <a:pPr marL="109538" indent="-109538">
                <a:buFont typeface="Arial" pitchFamily="34" charset="0"/>
                <a:buChar char="•"/>
              </a:pPr>
              <a:r>
                <a:rPr lang="en-US" sz="1200" dirty="0" smtClean="0"/>
                <a:t>Service Centric Delivery org.</a:t>
              </a:r>
              <a:endParaRPr lang="en-US" sz="1200" dirty="0"/>
            </a:p>
          </p:txBody>
        </p:sp>
      </p:grpSp>
      <p:grpSp>
        <p:nvGrpSpPr>
          <p:cNvPr id="3" name="Group 31"/>
          <p:cNvGrpSpPr/>
          <p:nvPr/>
        </p:nvGrpSpPr>
        <p:grpSpPr>
          <a:xfrm>
            <a:off x="6625963" y="2739051"/>
            <a:ext cx="2521212" cy="757100"/>
            <a:chOff x="6950075" y="2739050"/>
            <a:chExt cx="2197100" cy="709613"/>
          </a:xfrm>
        </p:grpSpPr>
        <p:sp>
          <p:nvSpPr>
            <p:cNvPr id="16" name="Left Arrow 15"/>
            <p:cNvSpPr/>
            <p:nvPr/>
          </p:nvSpPr>
          <p:spPr bwMode="auto">
            <a:xfrm>
              <a:off x="6950075" y="2739050"/>
              <a:ext cx="2129426" cy="709613"/>
            </a:xfrm>
            <a:prstGeom prst="leftArrow">
              <a:avLst>
                <a:gd name="adj1" fmla="val 55416"/>
                <a:gd name="adj2" fmla="val 50000"/>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sz="1200" dirty="0">
                <a:latin typeface="Arial" pitchFamily="34" charset="0"/>
              </a:endParaRPr>
            </a:p>
          </p:txBody>
        </p:sp>
        <p:sp>
          <p:nvSpPr>
            <p:cNvPr id="22" name="TextBox 21"/>
            <p:cNvSpPr txBox="1"/>
            <p:nvPr/>
          </p:nvSpPr>
          <p:spPr bwMode="auto">
            <a:xfrm>
              <a:off x="7131050" y="2875575"/>
              <a:ext cx="2016125" cy="432708"/>
            </a:xfrm>
            <a:prstGeom prst="rect">
              <a:avLst/>
            </a:prstGeom>
            <a:noFill/>
          </p:spPr>
          <p:txBody>
            <a:bodyPr>
              <a:spAutoFit/>
            </a:bodyPr>
            <a:lstStyle/>
            <a:p>
              <a:pPr marL="109538" indent="-109538">
                <a:buFont typeface="Arial" pitchFamily="34" charset="0"/>
                <a:buChar char="•"/>
              </a:pPr>
              <a:r>
                <a:rPr lang="en-US" sz="1200" dirty="0" smtClean="0"/>
                <a:t>Silo / Process maturity level</a:t>
              </a:r>
            </a:p>
            <a:p>
              <a:pPr marL="109538" indent="-109538">
                <a:buFont typeface="Arial" pitchFamily="34" charset="0"/>
                <a:buChar char="•"/>
              </a:pPr>
              <a:r>
                <a:rPr lang="en-US" sz="1200" dirty="0" smtClean="0"/>
                <a:t>Project &amp; Technology focus </a:t>
              </a:r>
              <a:endParaRPr lang="en-US" sz="1200" dirty="0"/>
            </a:p>
          </p:txBody>
        </p:sp>
      </p:grpSp>
      <p:grpSp>
        <p:nvGrpSpPr>
          <p:cNvPr id="4" name="Group 32"/>
          <p:cNvGrpSpPr/>
          <p:nvPr/>
        </p:nvGrpSpPr>
        <p:grpSpPr>
          <a:xfrm>
            <a:off x="6626431" y="3559788"/>
            <a:ext cx="2517569" cy="757099"/>
            <a:chOff x="6950075" y="3559788"/>
            <a:chExt cx="2193925" cy="709612"/>
          </a:xfrm>
        </p:grpSpPr>
        <p:sp>
          <p:nvSpPr>
            <p:cNvPr id="17" name="Left Arrow 16"/>
            <p:cNvSpPr/>
            <p:nvPr/>
          </p:nvSpPr>
          <p:spPr bwMode="auto">
            <a:xfrm>
              <a:off x="6950075" y="3559788"/>
              <a:ext cx="2129994" cy="709612"/>
            </a:xfrm>
            <a:prstGeom prst="leftArrow">
              <a:avLst>
                <a:gd name="adj1" fmla="val 55416"/>
                <a:gd name="adj2" fmla="val 50000"/>
              </a:avLst>
            </a:prstGeom>
            <a:solidFill>
              <a:schemeClr val="accent3">
                <a:lumMod val="75000"/>
              </a:schemeClr>
            </a:solidFill>
            <a:ln w="9525" cap="flat" cmpd="sng" algn="ctr">
              <a:solidFill>
                <a:srgbClr val="BA9D80"/>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sz="1200" dirty="0">
                <a:latin typeface="Arial" pitchFamily="34" charset="0"/>
              </a:endParaRPr>
            </a:p>
          </p:txBody>
        </p:sp>
        <p:sp>
          <p:nvSpPr>
            <p:cNvPr id="23" name="TextBox 22"/>
            <p:cNvSpPr txBox="1"/>
            <p:nvPr/>
          </p:nvSpPr>
          <p:spPr bwMode="auto">
            <a:xfrm>
              <a:off x="7127875" y="3693138"/>
              <a:ext cx="2016125" cy="432708"/>
            </a:xfrm>
            <a:prstGeom prst="rect">
              <a:avLst/>
            </a:prstGeom>
            <a:noFill/>
            <a:ln>
              <a:noFill/>
            </a:ln>
          </p:spPr>
          <p:txBody>
            <a:bodyPr>
              <a:spAutoFit/>
            </a:bodyPr>
            <a:lstStyle/>
            <a:p>
              <a:pPr marL="109538" indent="-109538">
                <a:buFont typeface="Arial" pitchFamily="34" charset="0"/>
                <a:buChar char="•"/>
              </a:pPr>
              <a:r>
                <a:rPr lang="en-US" sz="1200" dirty="0" smtClean="0"/>
                <a:t>Service / Enabler maturity</a:t>
              </a:r>
            </a:p>
            <a:p>
              <a:pPr marL="109538" indent="-109538">
                <a:buFont typeface="Arial" pitchFamily="34" charset="0"/>
                <a:buChar char="•"/>
              </a:pPr>
              <a:r>
                <a:rPr lang="en-US" sz="1200" dirty="0" smtClean="0"/>
                <a:t>Service &amp; value focused</a:t>
              </a:r>
              <a:endParaRPr lang="en-US" sz="1200" dirty="0"/>
            </a:p>
          </p:txBody>
        </p:sp>
      </p:grpSp>
      <p:grpSp>
        <p:nvGrpSpPr>
          <p:cNvPr id="12" name="Group 33"/>
          <p:cNvGrpSpPr/>
          <p:nvPr/>
        </p:nvGrpSpPr>
        <p:grpSpPr>
          <a:xfrm>
            <a:off x="6626899" y="4358301"/>
            <a:ext cx="2513926" cy="757100"/>
            <a:chOff x="6950075" y="4358300"/>
            <a:chExt cx="2190750" cy="709613"/>
          </a:xfrm>
          <a:solidFill>
            <a:srgbClr val="996600"/>
          </a:solidFill>
        </p:grpSpPr>
        <p:sp>
          <p:nvSpPr>
            <p:cNvPr id="18" name="Left Arrow 17"/>
            <p:cNvSpPr/>
            <p:nvPr/>
          </p:nvSpPr>
          <p:spPr bwMode="auto">
            <a:xfrm>
              <a:off x="6950075" y="4358300"/>
              <a:ext cx="2130565" cy="709613"/>
            </a:xfrm>
            <a:prstGeom prst="leftArrow">
              <a:avLst>
                <a:gd name="adj1" fmla="val 55416"/>
                <a:gd name="adj2" fmla="val 50000"/>
              </a:avLst>
            </a:prstGeom>
            <a:solidFill>
              <a:srgbClr val="BA9D8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sz="1200" dirty="0">
                <a:latin typeface="Arial" pitchFamily="34" charset="0"/>
              </a:endParaRPr>
            </a:p>
          </p:txBody>
        </p:sp>
        <p:sp>
          <p:nvSpPr>
            <p:cNvPr id="24" name="TextBox 23"/>
            <p:cNvSpPr txBox="1"/>
            <p:nvPr/>
          </p:nvSpPr>
          <p:spPr bwMode="auto">
            <a:xfrm>
              <a:off x="7124700" y="4483621"/>
              <a:ext cx="2016125" cy="432708"/>
            </a:xfrm>
            <a:prstGeom prst="rect">
              <a:avLst/>
            </a:prstGeom>
            <a:noFill/>
            <a:ln>
              <a:noFill/>
            </a:ln>
          </p:spPr>
          <p:txBody>
            <a:bodyPr>
              <a:spAutoFit/>
            </a:bodyPr>
            <a:lstStyle/>
            <a:p>
              <a:pPr marL="109538" indent="-109538">
                <a:buFont typeface="Arial" pitchFamily="34" charset="0"/>
                <a:buChar char="•"/>
              </a:pPr>
              <a:r>
                <a:rPr lang="en-US" sz="1200" dirty="0" smtClean="0"/>
                <a:t>Strategy implementation</a:t>
              </a:r>
            </a:p>
            <a:p>
              <a:pPr marL="109538" indent="-109538">
                <a:buFont typeface="Arial" pitchFamily="34" charset="0"/>
                <a:buChar char="•"/>
              </a:pPr>
              <a:r>
                <a:rPr lang="en-US" sz="1200" dirty="0" smtClean="0"/>
                <a:t>Process &amp; Service Govern.</a:t>
              </a:r>
              <a:endParaRPr lang="en-US" sz="1200" dirty="0"/>
            </a:p>
          </p:txBody>
        </p:sp>
      </p:grpSp>
      <p:grpSp>
        <p:nvGrpSpPr>
          <p:cNvPr id="13" name="Group 34"/>
          <p:cNvGrpSpPr/>
          <p:nvPr/>
        </p:nvGrpSpPr>
        <p:grpSpPr>
          <a:xfrm>
            <a:off x="6625963" y="5156813"/>
            <a:ext cx="2521212" cy="757099"/>
            <a:chOff x="6950075" y="5156813"/>
            <a:chExt cx="2197100" cy="709612"/>
          </a:xfrm>
          <a:solidFill>
            <a:srgbClr val="996600"/>
          </a:solidFill>
        </p:grpSpPr>
        <p:sp>
          <p:nvSpPr>
            <p:cNvPr id="19" name="Left Arrow 18"/>
            <p:cNvSpPr/>
            <p:nvPr/>
          </p:nvSpPr>
          <p:spPr bwMode="auto">
            <a:xfrm>
              <a:off x="6950075" y="5156813"/>
              <a:ext cx="2129398" cy="709612"/>
            </a:xfrm>
            <a:prstGeom prst="leftArrow">
              <a:avLst>
                <a:gd name="adj1" fmla="val 55416"/>
                <a:gd name="adj2" fmla="val 50000"/>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sz="1200" dirty="0">
                <a:latin typeface="Arial" pitchFamily="34" charset="0"/>
              </a:endParaRPr>
            </a:p>
          </p:txBody>
        </p:sp>
        <p:sp>
          <p:nvSpPr>
            <p:cNvPr id="25" name="TextBox 24"/>
            <p:cNvSpPr txBox="1"/>
            <p:nvPr/>
          </p:nvSpPr>
          <p:spPr bwMode="auto">
            <a:xfrm>
              <a:off x="7131050" y="5291566"/>
              <a:ext cx="2016125" cy="432708"/>
            </a:xfrm>
            <a:prstGeom prst="rect">
              <a:avLst/>
            </a:prstGeom>
            <a:noFill/>
            <a:ln>
              <a:noFill/>
            </a:ln>
          </p:spPr>
          <p:txBody>
            <a:bodyPr>
              <a:spAutoFit/>
            </a:bodyPr>
            <a:lstStyle/>
            <a:p>
              <a:pPr marL="109538" indent="-109538">
                <a:buFont typeface="Arial" pitchFamily="34" charset="0"/>
                <a:buChar char="•"/>
              </a:pPr>
              <a:r>
                <a:rPr lang="en-US" sz="1200" dirty="0" smtClean="0"/>
                <a:t>Measurements &amp; Reporting</a:t>
              </a:r>
            </a:p>
            <a:p>
              <a:pPr marL="109538" indent="-109538">
                <a:buFont typeface="Arial" pitchFamily="34" charset="0"/>
                <a:buChar char="•"/>
              </a:pPr>
              <a:r>
                <a:rPr lang="en-US" sz="1200" dirty="0" smtClean="0"/>
                <a:t>Dashboards</a:t>
              </a:r>
              <a:endParaRPr lang="en-US" sz="1200" dirty="0"/>
            </a:p>
          </p:txBody>
        </p:sp>
      </p:grpSp>
      <p:grpSp>
        <p:nvGrpSpPr>
          <p:cNvPr id="15" name="Group 35"/>
          <p:cNvGrpSpPr/>
          <p:nvPr/>
        </p:nvGrpSpPr>
        <p:grpSpPr>
          <a:xfrm>
            <a:off x="738718" y="2695699"/>
            <a:ext cx="1540463" cy="834236"/>
            <a:chOff x="817363" y="2834299"/>
            <a:chExt cx="1334699" cy="709613"/>
          </a:xfrm>
        </p:grpSpPr>
        <p:sp>
          <p:nvSpPr>
            <p:cNvPr id="20" name="Left Arrow 19"/>
            <p:cNvSpPr/>
            <p:nvPr/>
          </p:nvSpPr>
          <p:spPr bwMode="auto">
            <a:xfrm flipH="1">
              <a:off x="826626" y="2834299"/>
              <a:ext cx="1325436" cy="709613"/>
            </a:xfrm>
            <a:prstGeom prst="leftArrow">
              <a:avLst>
                <a:gd name="adj1" fmla="val 55416"/>
                <a:gd name="adj2" fmla="val 50000"/>
              </a:avLst>
            </a:prstGeom>
            <a:solidFill>
              <a:schemeClr val="accent4">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sz="1200" dirty="0">
                <a:latin typeface="Arial" pitchFamily="34" charset="0"/>
              </a:endParaRPr>
            </a:p>
          </p:txBody>
        </p:sp>
        <p:sp>
          <p:nvSpPr>
            <p:cNvPr id="26" name="TextBox 25"/>
            <p:cNvSpPr txBox="1"/>
            <p:nvPr/>
          </p:nvSpPr>
          <p:spPr bwMode="auto">
            <a:xfrm>
              <a:off x="817363" y="2988783"/>
              <a:ext cx="1299225" cy="392699"/>
            </a:xfrm>
            <a:prstGeom prst="rect">
              <a:avLst/>
            </a:prstGeom>
            <a:noFill/>
          </p:spPr>
          <p:txBody>
            <a:bodyPr wrap="square">
              <a:spAutoFit/>
            </a:bodyPr>
            <a:lstStyle/>
            <a:p>
              <a:pPr marL="109538" indent="-109538">
                <a:buFont typeface="Arial" pitchFamily="34" charset="0"/>
                <a:buChar char="•"/>
                <a:defRPr/>
              </a:pPr>
              <a:r>
                <a:rPr lang="en-US" sz="1200" dirty="0" smtClean="0"/>
                <a:t>Communicate</a:t>
              </a:r>
              <a:endParaRPr lang="en-US" sz="1200" dirty="0"/>
            </a:p>
            <a:p>
              <a:pPr marL="109538" indent="-109538">
                <a:buFont typeface="Arial" pitchFamily="34" charset="0"/>
                <a:buChar char="•"/>
                <a:defRPr/>
              </a:pPr>
              <a:r>
                <a:rPr lang="en-US" sz="1200" dirty="0" smtClean="0"/>
                <a:t>Educate</a:t>
              </a:r>
              <a:endParaRPr lang="en-US" sz="1200" dirty="0"/>
            </a:p>
          </p:txBody>
        </p:sp>
      </p:grpSp>
      <p:pic>
        <p:nvPicPr>
          <p:cNvPr id="37" name="Picture 2" descr="http://t0.gstatic.com/images?q=tbn:zM9Q9pB8sKu97M:http://website.iiita.ac.in/summerschool/Images/Resource%2520person.jpg"/>
          <p:cNvPicPr>
            <a:picLocks noChangeAspect="1" noChangeArrowheads="1"/>
          </p:cNvPicPr>
          <p:nvPr/>
        </p:nvPicPr>
        <p:blipFill>
          <a:blip r:embed="rId3" cstate="print"/>
          <a:srcRect/>
          <a:stretch>
            <a:fillRect/>
          </a:stretch>
        </p:blipFill>
        <p:spPr bwMode="auto">
          <a:xfrm>
            <a:off x="8183894" y="27296"/>
            <a:ext cx="919162" cy="1100138"/>
          </a:xfrm>
          <a:prstGeom prst="rect">
            <a:avLst/>
          </a:prstGeom>
          <a:noFill/>
          <a:ln>
            <a:solidFill>
              <a:schemeClr val="accent5">
                <a:lumMod val="75000"/>
              </a:schemeClr>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l_fi" descr="http://www.mspmentor.net/wp-content/uploads/2008/12/roaring-penguin-and-groundwork-open-source.jpg"/>
          <p:cNvPicPr>
            <a:picLocks noChangeAspect="1" noChangeArrowheads="1"/>
          </p:cNvPicPr>
          <p:nvPr/>
        </p:nvPicPr>
        <p:blipFill>
          <a:blip r:embed="rId2" r:link="rId3" cstate="print">
            <a:lum bright="90000"/>
          </a:blip>
          <a:srcRect/>
          <a:stretch>
            <a:fillRect/>
          </a:stretch>
        </p:blipFill>
        <p:spPr bwMode="auto">
          <a:xfrm>
            <a:off x="-1" y="1397764"/>
            <a:ext cx="9144001" cy="5189517"/>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635000"/>
          </a:effectLst>
        </p:spPr>
      </p:pic>
      <p:sp>
        <p:nvSpPr>
          <p:cNvPr id="2" name="Title 1"/>
          <p:cNvSpPr>
            <a:spLocks noGrp="1"/>
          </p:cNvSpPr>
          <p:nvPr>
            <p:ph type="title"/>
          </p:nvPr>
        </p:nvSpPr>
        <p:spPr/>
        <p:txBody>
          <a:bodyPr/>
          <a:lstStyle/>
          <a:p>
            <a:r>
              <a:rPr lang="en-US" dirty="0" smtClean="0"/>
              <a:t>What is a Service?</a:t>
            </a:r>
            <a:endParaRPr lang="en-US" dirty="0"/>
          </a:p>
        </p:txBody>
      </p:sp>
      <p:pic>
        <p:nvPicPr>
          <p:cNvPr id="4" name="il_fi" descr="http://www.mspmentor.net/wp-content/uploads/2008/12/roaring-penguin-and-groundwork-open-source.jpg"/>
          <p:cNvPicPr>
            <a:picLocks noChangeAspect="1" noChangeArrowheads="1"/>
          </p:cNvPicPr>
          <p:nvPr/>
        </p:nvPicPr>
        <p:blipFill>
          <a:blip r:embed="rId2" r:link="rId3" cstate="print"/>
          <a:srcRect/>
          <a:stretch>
            <a:fillRect/>
          </a:stretch>
        </p:blipFill>
        <p:spPr bwMode="auto">
          <a:xfrm>
            <a:off x="1330038" y="2777282"/>
            <a:ext cx="2320512" cy="2320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436915" y="4773896"/>
            <a:ext cx="2252476" cy="307777"/>
          </a:xfrm>
          <a:prstGeom prst="rect">
            <a:avLst/>
          </a:prstGeom>
          <a:noFill/>
        </p:spPr>
        <p:txBody>
          <a:bodyPr wrap="none" rtlCol="0">
            <a:spAutoFit/>
          </a:bodyPr>
          <a:lstStyle/>
          <a:p>
            <a:r>
              <a:rPr lang="en-US" sz="1400" dirty="0" smtClean="0">
                <a:solidFill>
                  <a:schemeClr val="bg1"/>
                </a:solidFill>
              </a:rPr>
              <a:t>IT &amp; Business Partnership</a:t>
            </a:r>
            <a:endParaRPr lang="en-US" sz="1400" dirty="0">
              <a:solidFill>
                <a:schemeClr val="bg1"/>
              </a:solidFill>
            </a:endParaRPr>
          </a:p>
        </p:txBody>
      </p:sp>
      <p:sp>
        <p:nvSpPr>
          <p:cNvPr id="7"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18</a:t>
            </a:fld>
            <a:endParaRPr lang="en-US" dirty="0"/>
          </a:p>
        </p:txBody>
      </p:sp>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smtClean="0"/>
              <a:t>What is an IT Service?</a:t>
            </a:r>
          </a:p>
        </p:txBody>
      </p:sp>
      <p:sp>
        <p:nvSpPr>
          <p:cNvPr id="81923" name="Rectangle 3"/>
          <p:cNvSpPr>
            <a:spLocks noGrp="1" noChangeArrowheads="1"/>
          </p:cNvSpPr>
          <p:nvPr>
            <p:ph type="body" idx="1"/>
          </p:nvPr>
        </p:nvSpPr>
        <p:spPr>
          <a:xfrm>
            <a:off x="288925" y="4545239"/>
            <a:ext cx="8664006" cy="1664492"/>
          </a:xfrm>
        </p:spPr>
        <p:txBody>
          <a:bodyPr/>
          <a:lstStyle/>
          <a:p>
            <a:r>
              <a:rPr lang="en-US" altLang="ko-KR" sz="2000" b="1" dirty="0" smtClean="0"/>
              <a:t>An IT Service exhibits the following characteristics:</a:t>
            </a:r>
          </a:p>
          <a:p>
            <a:pPr lvl="1"/>
            <a:r>
              <a:rPr lang="en-US" altLang="ko-KR" sz="1800" b="1" dirty="0" smtClean="0"/>
              <a:t>Fulfils one or more needs of the business</a:t>
            </a:r>
          </a:p>
          <a:p>
            <a:pPr lvl="1"/>
            <a:r>
              <a:rPr lang="en-US" altLang="ko-KR" sz="1800" b="1" dirty="0" smtClean="0"/>
              <a:t>Supports the organization’s business objectives</a:t>
            </a:r>
            <a:endParaRPr lang="en-CA" altLang="ko-KR" sz="1800" b="1" dirty="0" smtClean="0"/>
          </a:p>
          <a:p>
            <a:pPr lvl="1"/>
            <a:r>
              <a:rPr lang="en-CA" altLang="ko-KR" sz="1800" b="1" dirty="0" smtClean="0"/>
              <a:t>Is perceived by the customer as a coherent whole or consumable product</a:t>
            </a:r>
            <a:r>
              <a:rPr lang="en-US" altLang="ko-KR" sz="1800" b="1" dirty="0" smtClean="0"/>
              <a:t> </a:t>
            </a:r>
          </a:p>
        </p:txBody>
      </p:sp>
      <p:pic>
        <p:nvPicPr>
          <p:cNvPr id="81925" name="il_fi" descr="http://www.mspmentor.net/wp-content/uploads/2008/12/roaring-penguin-and-groundwork-open-source.jpg"/>
          <p:cNvPicPr>
            <a:picLocks noChangeAspect="1" noChangeArrowheads="1"/>
          </p:cNvPicPr>
          <p:nvPr/>
        </p:nvPicPr>
        <p:blipFill>
          <a:blip r:embed="rId2" r:link="rId3" cstate="print"/>
          <a:srcRect/>
          <a:stretch>
            <a:fillRect/>
          </a:stretch>
        </p:blipFill>
        <p:spPr bwMode="auto">
          <a:xfrm>
            <a:off x="333375" y="1566863"/>
            <a:ext cx="1524000" cy="1524000"/>
          </a:xfrm>
          <a:prstGeom prst="rect">
            <a:avLst/>
          </a:prstGeom>
          <a:noFill/>
          <a:ln w="28575">
            <a:solidFill>
              <a:srgbClr val="C6D9F1"/>
            </a:solidFill>
            <a:miter lim="800000"/>
            <a:headEnd/>
            <a:tailEnd/>
          </a:ln>
        </p:spPr>
      </p:pic>
      <p:sp>
        <p:nvSpPr>
          <p:cNvPr id="81927" name="Text Box 7"/>
          <p:cNvSpPr txBox="1">
            <a:spLocks noChangeArrowheads="1"/>
          </p:cNvSpPr>
          <p:nvPr/>
        </p:nvSpPr>
        <p:spPr bwMode="auto">
          <a:xfrm>
            <a:off x="2009775" y="1520825"/>
            <a:ext cx="6316663" cy="1600438"/>
          </a:xfrm>
          <a:prstGeom prst="rect">
            <a:avLst/>
          </a:prstGeom>
          <a:noFill/>
          <a:ln w="9525">
            <a:noFill/>
            <a:miter lim="800000"/>
            <a:headEnd/>
            <a:tailEnd/>
          </a:ln>
          <a:effectLst/>
        </p:spPr>
        <p:txBody>
          <a:bodyPr>
            <a:spAutoFit/>
          </a:bodyPr>
          <a:lstStyle/>
          <a:p>
            <a:r>
              <a:rPr lang="en-US" altLang="ko-KR" sz="1400" dirty="0">
                <a:solidFill>
                  <a:srgbClr val="0C2577"/>
                </a:solidFill>
              </a:rPr>
              <a:t>An IT Service is one or more technical or professional IT capabilities which enable a business process and is the coordinated performance of one or more activities by one or more people on behalf of somebody else for the benefit of the corporate enterprise</a:t>
            </a:r>
            <a:r>
              <a:rPr lang="en-US" altLang="ko-KR" sz="1400" dirty="0" smtClean="0">
                <a:solidFill>
                  <a:srgbClr val="0C2577"/>
                </a:solidFill>
              </a:rPr>
              <a:t>. (ITIL </a:t>
            </a:r>
            <a:r>
              <a:rPr lang="en-US" altLang="ko-KR" sz="1400" dirty="0" smtClean="0">
                <a:solidFill>
                  <a:srgbClr val="0C2577"/>
                </a:solidFill>
              </a:rPr>
              <a:t>V3)</a:t>
            </a:r>
          </a:p>
          <a:p>
            <a:endParaRPr lang="en-US" altLang="ko-KR" sz="1400" dirty="0" smtClean="0">
              <a:solidFill>
                <a:srgbClr val="0C2577"/>
              </a:solidFill>
            </a:endParaRPr>
          </a:p>
          <a:p>
            <a:r>
              <a:rPr lang="en-US" sz="1400" dirty="0" smtClean="0"/>
              <a:t>A </a:t>
            </a:r>
            <a:r>
              <a:rPr lang="en-US" sz="1400" dirty="0"/>
              <a:t>means of enabling value co-creation by facilitating outcomes that customers want to achieve, without the customer having to manage specific costs and risks</a:t>
            </a:r>
            <a:r>
              <a:rPr lang="en-US" sz="1400" dirty="0" smtClean="0"/>
              <a:t>. (ITIL v4)</a:t>
            </a:r>
            <a:endParaRPr lang="en-US" sz="1400" dirty="0">
              <a:solidFill>
                <a:srgbClr val="0C2577"/>
              </a:solidFill>
            </a:endParaRPr>
          </a:p>
        </p:txBody>
      </p:sp>
      <p:sp>
        <p:nvSpPr>
          <p:cNvPr id="8" name="Rectangle 7"/>
          <p:cNvSpPr/>
          <p:nvPr/>
        </p:nvSpPr>
        <p:spPr>
          <a:xfrm>
            <a:off x="308758" y="3503994"/>
            <a:ext cx="8395855" cy="954107"/>
          </a:xfrm>
          <a:prstGeom prst="rect">
            <a:avLst/>
          </a:prstGeom>
          <a:solidFill>
            <a:schemeClr val="accent4">
              <a:lumMod val="75000"/>
            </a:schemeClr>
          </a:solidFill>
          <a:scene3d>
            <a:camera prst="orthographicFront"/>
            <a:lightRig rig="threePt" dir="t"/>
          </a:scene3d>
          <a:sp3d>
            <a:bevelT/>
          </a:sp3d>
        </p:spPr>
        <p:txBody>
          <a:bodyPr wrap="square">
            <a:spAutoFit/>
          </a:bodyPr>
          <a:lstStyle/>
          <a:p>
            <a:pPr marL="0" indent="0" algn="ctr">
              <a:buFontTx/>
              <a:buNone/>
            </a:pPr>
            <a:r>
              <a:rPr lang="en-US" altLang="ko-KR" sz="2800" b="1" dirty="0" smtClean="0">
                <a:solidFill>
                  <a:schemeClr val="bg1"/>
                </a:solidFill>
              </a:rPr>
              <a:t>“A Service represents Value that the Customer wants and for which they are willing to pay”</a:t>
            </a:r>
            <a:endParaRPr lang="en-US" altLang="ko-KR" sz="2800" dirty="0" smtClean="0">
              <a:solidFill>
                <a:schemeClr val="bg1"/>
              </a:solidFill>
            </a:endParaRPr>
          </a:p>
        </p:txBody>
      </p:sp>
      <p:sp>
        <p:nvSpPr>
          <p:cNvPr id="9"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19</a:t>
            </a:fld>
            <a:endParaRPr lang="en-US" dirty="0"/>
          </a:p>
        </p:txBody>
      </p:sp>
      <p:sp>
        <p:nvSpPr>
          <p:cNvPr id="10"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Agenda</a:t>
            </a:r>
          </a:p>
        </p:txBody>
      </p:sp>
      <p:sp>
        <p:nvSpPr>
          <p:cNvPr id="87043" name="Rectangle 3"/>
          <p:cNvSpPr>
            <a:spLocks noGrp="1" noChangeArrowheads="1"/>
          </p:cNvSpPr>
          <p:nvPr>
            <p:ph type="body" idx="1"/>
          </p:nvPr>
        </p:nvSpPr>
        <p:spPr/>
        <p:txBody>
          <a:bodyPr/>
          <a:lstStyle/>
          <a:p>
            <a:pPr>
              <a:spcBef>
                <a:spcPts val="1000"/>
              </a:spcBef>
              <a:spcAft>
                <a:spcPts val="300"/>
              </a:spcAft>
              <a:buNone/>
            </a:pPr>
            <a:r>
              <a:rPr lang="en-US" sz="2000" dirty="0" smtClean="0"/>
              <a:t>Why should IT be a Service Centric Delivery Organization?</a:t>
            </a:r>
          </a:p>
          <a:p>
            <a:pPr lvl="1">
              <a:spcBef>
                <a:spcPct val="0"/>
              </a:spcBef>
            </a:pPr>
            <a:r>
              <a:rPr lang="en-US" sz="1600" dirty="0" smtClean="0"/>
              <a:t>Problem Statement</a:t>
            </a:r>
          </a:p>
          <a:p>
            <a:pPr lvl="1">
              <a:spcBef>
                <a:spcPct val="0"/>
              </a:spcBef>
            </a:pPr>
            <a:r>
              <a:rPr lang="en-US" sz="1600" dirty="0" smtClean="0"/>
              <a:t>Solution Statement</a:t>
            </a:r>
          </a:p>
          <a:p>
            <a:pPr>
              <a:spcBef>
                <a:spcPct val="25000"/>
              </a:spcBef>
              <a:buNone/>
            </a:pPr>
            <a:r>
              <a:rPr lang="en-US" sz="2000" dirty="0" smtClean="0"/>
              <a:t>Vale Proposition of Service Governance</a:t>
            </a:r>
          </a:p>
          <a:p>
            <a:pPr>
              <a:spcBef>
                <a:spcPct val="25000"/>
              </a:spcBef>
              <a:buNone/>
            </a:pPr>
            <a:r>
              <a:rPr lang="en-US" sz="2000" dirty="0" smtClean="0"/>
              <a:t>Our Transformation Path</a:t>
            </a:r>
          </a:p>
          <a:p>
            <a:pPr lvl="1">
              <a:spcBef>
                <a:spcPct val="0"/>
              </a:spcBef>
            </a:pPr>
            <a:r>
              <a:rPr lang="en-US" sz="1600" dirty="0" smtClean="0"/>
              <a:t>Six phases</a:t>
            </a:r>
          </a:p>
          <a:p>
            <a:pPr>
              <a:spcBef>
                <a:spcPct val="25000"/>
              </a:spcBef>
              <a:buNone/>
            </a:pPr>
            <a:r>
              <a:rPr lang="en-US" sz="2000" dirty="0" smtClean="0"/>
              <a:t>What is a Service?</a:t>
            </a:r>
          </a:p>
          <a:p>
            <a:pPr lvl="1">
              <a:spcBef>
                <a:spcPct val="0"/>
              </a:spcBef>
            </a:pPr>
            <a:r>
              <a:rPr lang="en-US" sz="1600" dirty="0" smtClean="0"/>
              <a:t>Service</a:t>
            </a:r>
          </a:p>
          <a:p>
            <a:pPr lvl="1">
              <a:spcBef>
                <a:spcPct val="0"/>
              </a:spcBef>
            </a:pPr>
            <a:r>
              <a:rPr lang="en-US" sz="1600" dirty="0" smtClean="0"/>
              <a:t>IT Service</a:t>
            </a:r>
          </a:p>
          <a:p>
            <a:pPr>
              <a:spcBef>
                <a:spcPct val="25000"/>
              </a:spcBef>
              <a:buNone/>
            </a:pPr>
            <a:r>
              <a:rPr lang="en-US" sz="2000" dirty="0" smtClean="0"/>
              <a:t>IT Service Governance</a:t>
            </a:r>
          </a:p>
          <a:p>
            <a:pPr lvl="1">
              <a:spcBef>
                <a:spcPct val="0"/>
              </a:spcBef>
            </a:pPr>
            <a:r>
              <a:rPr lang="en-US" sz="1600" dirty="0" smtClean="0"/>
              <a:t>Definition</a:t>
            </a:r>
          </a:p>
          <a:p>
            <a:pPr lvl="1">
              <a:spcBef>
                <a:spcPct val="0"/>
              </a:spcBef>
            </a:pPr>
            <a:r>
              <a:rPr lang="en-US" sz="1600" dirty="0" smtClean="0"/>
              <a:t>Structure</a:t>
            </a:r>
          </a:p>
          <a:p>
            <a:pPr lvl="1">
              <a:spcBef>
                <a:spcPct val="0"/>
              </a:spcBef>
            </a:pPr>
            <a:r>
              <a:rPr lang="en-US" sz="1600" dirty="0" smtClean="0"/>
              <a:t>Control Mechanisms</a:t>
            </a:r>
          </a:p>
          <a:p>
            <a:pPr lvl="1">
              <a:spcBef>
                <a:spcPct val="0"/>
              </a:spcBef>
            </a:pPr>
            <a:r>
              <a:rPr lang="en-US" sz="1600" dirty="0" smtClean="0"/>
              <a:t>Roles and Responsibilities</a:t>
            </a:r>
          </a:p>
          <a:p>
            <a:pPr lvl="1">
              <a:spcBef>
                <a:spcPct val="0"/>
              </a:spcBef>
            </a:pPr>
            <a:r>
              <a:rPr lang="en-US" sz="1600" dirty="0" smtClean="0"/>
              <a:t>Measurements and Reporting</a:t>
            </a:r>
          </a:p>
        </p:txBody>
      </p:sp>
      <p:grpSp>
        <p:nvGrpSpPr>
          <p:cNvPr id="2" name="Group 6"/>
          <p:cNvGrpSpPr/>
          <p:nvPr/>
        </p:nvGrpSpPr>
        <p:grpSpPr>
          <a:xfrm>
            <a:off x="6034918" y="3423668"/>
            <a:ext cx="2357670" cy="2320512"/>
            <a:chOff x="6034918" y="3423668"/>
            <a:chExt cx="2357670" cy="2320512"/>
          </a:xfrm>
        </p:grpSpPr>
        <p:pic>
          <p:nvPicPr>
            <p:cNvPr id="5" name="il_fi" descr="http://www.mspmentor.net/wp-content/uploads/2008/12/roaring-penguin-and-groundwork-open-source.jpg"/>
            <p:cNvPicPr>
              <a:picLocks noChangeAspect="1" noChangeArrowheads="1"/>
            </p:cNvPicPr>
            <p:nvPr/>
          </p:nvPicPr>
          <p:blipFill>
            <a:blip r:embed="rId2" r:link="rId3" cstate="print"/>
            <a:srcRect/>
            <a:stretch>
              <a:fillRect/>
            </a:stretch>
          </p:blipFill>
          <p:spPr bwMode="auto">
            <a:xfrm>
              <a:off x="6034918" y="3423668"/>
              <a:ext cx="2320512" cy="2320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047202" y="5372986"/>
              <a:ext cx="2345386" cy="338554"/>
            </a:xfrm>
            <a:prstGeom prst="rect">
              <a:avLst/>
            </a:prstGeom>
            <a:noFill/>
          </p:spPr>
          <p:txBody>
            <a:bodyPr wrap="none" rtlCol="0">
              <a:spAutoFit/>
            </a:bodyPr>
            <a:lstStyle/>
            <a:p>
              <a:r>
                <a:rPr lang="en-US" sz="1600" b="1" dirty="0" smtClean="0">
                  <a:solidFill>
                    <a:schemeClr val="bg1"/>
                  </a:solidFill>
                </a:rPr>
                <a:t>IT &amp; Business Partnership</a:t>
              </a:r>
              <a:endParaRPr lang="en-US" sz="1600" b="1" dirty="0">
                <a:solidFill>
                  <a:schemeClr val="bg1"/>
                </a:solidFill>
              </a:endParaRPr>
            </a:p>
          </p:txBody>
        </p:sp>
      </p:grpSp>
      <p:sp>
        <p:nvSpPr>
          <p:cNvPr id="7"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2</a:t>
            </a:fld>
            <a:endParaRPr lang="en-US" dirty="0"/>
          </a:p>
        </p:txBody>
      </p:sp>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58"/>
          <p:cNvSpPr>
            <a:spLocks noGrp="1"/>
          </p:cNvSpPr>
          <p:nvPr>
            <p:ph type="title"/>
          </p:nvPr>
        </p:nvSpPr>
        <p:spPr/>
        <p:txBody>
          <a:bodyPr/>
          <a:lstStyle/>
          <a:p>
            <a:r>
              <a:rPr lang="en-US" dirty="0" smtClean="0"/>
              <a:t>What is a Service?</a:t>
            </a:r>
          </a:p>
        </p:txBody>
      </p:sp>
      <p:sp>
        <p:nvSpPr>
          <p:cNvPr id="63490" name="Content Placeholder 60"/>
          <p:cNvSpPr>
            <a:spLocks noGrp="1"/>
          </p:cNvSpPr>
          <p:nvPr>
            <p:ph idx="1"/>
          </p:nvPr>
        </p:nvSpPr>
        <p:spPr>
          <a:xfrm>
            <a:off x="457200" y="1320540"/>
            <a:ext cx="8229600" cy="4525963"/>
          </a:xfrm>
        </p:spPr>
        <p:txBody>
          <a:bodyPr/>
          <a:lstStyle/>
          <a:p>
            <a:pPr>
              <a:buFontTx/>
              <a:buNone/>
            </a:pPr>
            <a:r>
              <a:rPr lang="en-US" dirty="0" smtClean="0"/>
              <a:t>Customers expects the following from a Service</a:t>
            </a:r>
          </a:p>
          <a:p>
            <a:pPr lvl="1">
              <a:spcBef>
                <a:spcPts val="200"/>
              </a:spcBef>
            </a:pPr>
            <a:r>
              <a:rPr lang="en-US" sz="2000" dirty="0" smtClean="0">
                <a:solidFill>
                  <a:srgbClr val="0C2577"/>
                </a:solidFill>
              </a:rPr>
              <a:t>Value, Performance, Convenience, and Reliability</a:t>
            </a:r>
            <a:r>
              <a:rPr lang="en-US" sz="1800" dirty="0" smtClean="0">
                <a:solidFill>
                  <a:srgbClr val="0C2577"/>
                </a:solidFill>
              </a:rPr>
              <a:t/>
            </a:r>
            <a:br>
              <a:rPr lang="en-US" sz="1800" dirty="0" smtClean="0">
                <a:solidFill>
                  <a:srgbClr val="0C2577"/>
                </a:solidFill>
              </a:rPr>
            </a:br>
            <a:r>
              <a:rPr lang="en-US" sz="1400" dirty="0" smtClean="0">
                <a:solidFill>
                  <a:srgbClr val="0C2577"/>
                </a:solidFill>
              </a:rPr>
              <a:t>(Independent of the underlying technology, infrastructure, applications, hardware etc.)</a:t>
            </a:r>
          </a:p>
          <a:p>
            <a:endParaRPr lang="en-US" sz="1800" dirty="0" smtClean="0"/>
          </a:p>
        </p:txBody>
      </p:sp>
      <p:pic>
        <p:nvPicPr>
          <p:cNvPr id="63491" name="Picture 2"/>
          <p:cNvPicPr>
            <a:picLocks noChangeAspect="1" noChangeArrowheads="1"/>
          </p:cNvPicPr>
          <p:nvPr/>
        </p:nvPicPr>
        <p:blipFill>
          <a:blip r:embed="rId3" cstate="print"/>
          <a:srcRect l="11429" t="32190" r="8452" b="3429"/>
          <a:stretch>
            <a:fillRect/>
          </a:stretch>
        </p:blipFill>
        <p:spPr bwMode="auto">
          <a:xfrm>
            <a:off x="684588" y="2292775"/>
            <a:ext cx="7648575" cy="3840163"/>
          </a:xfrm>
          <a:prstGeom prst="rect">
            <a:avLst/>
          </a:prstGeom>
          <a:noFill/>
          <a:ln w="9525">
            <a:noFill/>
            <a:miter lim="800000"/>
            <a:headEnd/>
            <a:tailEnd/>
          </a:ln>
        </p:spPr>
      </p:pic>
      <p:sp>
        <p:nvSpPr>
          <p:cNvPr id="7"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20</a:t>
            </a:fld>
            <a:endParaRPr lang="en-US" dirty="0"/>
          </a:p>
        </p:txBody>
      </p:sp>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25000"/>
              </a:spcBef>
            </a:pPr>
            <a:r>
              <a:rPr lang="en-US" dirty="0" smtClean="0"/>
              <a:t>IT Service Governance</a:t>
            </a:r>
          </a:p>
        </p:txBody>
      </p:sp>
      <p:sp>
        <p:nvSpPr>
          <p:cNvPr id="6" name="Content Placeholder 2"/>
          <p:cNvSpPr>
            <a:spLocks noGrp="1"/>
          </p:cNvSpPr>
          <p:nvPr>
            <p:ph idx="1"/>
          </p:nvPr>
        </p:nvSpPr>
        <p:spPr>
          <a:xfrm>
            <a:off x="498764" y="1524000"/>
            <a:ext cx="8340436" cy="4953000"/>
          </a:xfrm>
        </p:spPr>
        <p:txBody>
          <a:bodyPr/>
          <a:lstStyle/>
          <a:p>
            <a:pPr>
              <a:buNone/>
            </a:pPr>
            <a:r>
              <a:rPr lang="en-US" sz="2800" dirty="0" smtClean="0"/>
              <a:t>Defining and Implementing IT Service Governance</a:t>
            </a:r>
            <a:endParaRPr lang="en-US" sz="2000" dirty="0"/>
          </a:p>
        </p:txBody>
      </p:sp>
      <p:sp>
        <p:nvSpPr>
          <p:cNvPr id="7"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21</a:t>
            </a:fld>
            <a:endParaRPr lang="en-US" dirty="0"/>
          </a:p>
        </p:txBody>
      </p:sp>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Service Governance</a:t>
            </a:r>
          </a:p>
        </p:txBody>
      </p:sp>
      <p:sp>
        <p:nvSpPr>
          <p:cNvPr id="3" name="Content Placeholder 2"/>
          <p:cNvSpPr>
            <a:spLocks noGrp="1"/>
          </p:cNvSpPr>
          <p:nvPr>
            <p:ph idx="1"/>
          </p:nvPr>
        </p:nvSpPr>
        <p:spPr/>
        <p:txBody>
          <a:bodyPr/>
          <a:lstStyle/>
          <a:p>
            <a:pPr>
              <a:buNone/>
            </a:pPr>
            <a:r>
              <a:rPr lang="en-US" dirty="0" smtClean="0"/>
              <a:t>Definition</a:t>
            </a:r>
          </a:p>
          <a:p>
            <a:pPr lvl="1">
              <a:lnSpc>
                <a:spcPct val="100000"/>
              </a:lnSpc>
              <a:spcBef>
                <a:spcPts val="800"/>
              </a:spcBef>
              <a:spcAft>
                <a:spcPts val="800"/>
              </a:spcAft>
              <a:buFont typeface="Arial" charset="0"/>
              <a:buChar char="•"/>
            </a:pPr>
            <a:r>
              <a:rPr lang="en-CA" sz="2400" dirty="0" smtClean="0"/>
              <a:t>The organizational structures that need to be put in place, the roles that need to be assigned, responsibilities and accountabilities for each role and the meetings and councils to be established in order to operate and govern the IT Processes and IT Services within the IT organization. </a:t>
            </a:r>
            <a:endParaRPr lang="en-US" sz="2400" dirty="0" smtClean="0"/>
          </a:p>
          <a:p>
            <a:pPr lvl="1">
              <a:lnSpc>
                <a:spcPct val="100000"/>
              </a:lnSpc>
              <a:spcBef>
                <a:spcPts val="800"/>
              </a:spcBef>
              <a:spcAft>
                <a:spcPts val="800"/>
              </a:spcAft>
              <a:buFont typeface="Arial" charset="0"/>
              <a:buChar char="•"/>
            </a:pPr>
            <a:endParaRPr lang="en-US" dirty="0" smtClean="0"/>
          </a:p>
          <a:p>
            <a:endParaRPr lang="en-US" dirty="0"/>
          </a:p>
        </p:txBody>
      </p:sp>
      <p:sp>
        <p:nvSpPr>
          <p:cNvPr id="5" name="TextBox 4"/>
          <p:cNvSpPr txBox="1"/>
          <p:nvPr/>
        </p:nvSpPr>
        <p:spPr>
          <a:xfrm>
            <a:off x="1897039" y="3998801"/>
            <a:ext cx="4911729" cy="2062103"/>
          </a:xfrm>
          <a:prstGeom prst="rect">
            <a:avLst/>
          </a:prstGeom>
          <a:noFill/>
        </p:spPr>
        <p:txBody>
          <a:bodyPr wrap="none" rtlCol="0">
            <a:spAutoFit/>
          </a:bodyPr>
          <a:lstStyle/>
          <a:p>
            <a:pPr marL="457200" indent="-457200"/>
            <a:r>
              <a:rPr lang="en-US" sz="3200" dirty="0" smtClean="0">
                <a:solidFill>
                  <a:schemeClr val="accent1">
                    <a:lumMod val="10000"/>
                  </a:schemeClr>
                </a:solidFill>
              </a:rPr>
              <a:t>Key focus areas:</a:t>
            </a:r>
          </a:p>
          <a:p>
            <a:pPr marL="457200" indent="-457200">
              <a:buFont typeface="+mj-lt"/>
              <a:buAutoNum type="arabicPeriod"/>
            </a:pPr>
            <a:r>
              <a:rPr lang="en-US" sz="2400" dirty="0" smtClean="0">
                <a:solidFill>
                  <a:srgbClr val="666633"/>
                </a:solidFill>
              </a:rPr>
              <a:t>Organizational structures</a:t>
            </a:r>
          </a:p>
          <a:p>
            <a:pPr marL="457200" indent="-457200">
              <a:buFont typeface="+mj-lt"/>
              <a:buAutoNum type="arabicPeriod"/>
            </a:pPr>
            <a:r>
              <a:rPr lang="en-US" sz="2400" dirty="0" smtClean="0">
                <a:solidFill>
                  <a:srgbClr val="666633"/>
                </a:solidFill>
              </a:rPr>
              <a:t>Roles defined and assigned</a:t>
            </a:r>
          </a:p>
          <a:p>
            <a:pPr marL="457200" indent="-457200">
              <a:buFont typeface="+mj-lt"/>
              <a:buAutoNum type="arabicPeriod"/>
            </a:pPr>
            <a:r>
              <a:rPr lang="en-US" sz="2400" dirty="0" smtClean="0">
                <a:solidFill>
                  <a:srgbClr val="666633"/>
                </a:solidFill>
              </a:rPr>
              <a:t>Responsibilities &amp; Accountabilities</a:t>
            </a:r>
          </a:p>
          <a:p>
            <a:pPr marL="457200" indent="-457200">
              <a:buFont typeface="+mj-lt"/>
              <a:buAutoNum type="arabicPeriod"/>
            </a:pPr>
            <a:r>
              <a:rPr lang="en-US" sz="2400" dirty="0" smtClean="0">
                <a:solidFill>
                  <a:srgbClr val="666633"/>
                </a:solidFill>
              </a:rPr>
              <a:t>Meetings &amp; Councils</a:t>
            </a:r>
            <a:endParaRPr lang="en-US" sz="2400" dirty="0">
              <a:solidFill>
                <a:srgbClr val="666633"/>
              </a:solidFill>
            </a:endParaRPr>
          </a:p>
        </p:txBody>
      </p:sp>
      <p:sp>
        <p:nvSpPr>
          <p:cNvPr id="7"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22</a:t>
            </a:fld>
            <a:endParaRPr lang="en-US" dirty="0"/>
          </a:p>
        </p:txBody>
      </p:sp>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dirty="0" smtClean="0"/>
              <a:t>IT Service Governance</a:t>
            </a:r>
          </a:p>
        </p:txBody>
      </p:sp>
      <p:sp>
        <p:nvSpPr>
          <p:cNvPr id="88067" name="Rectangle 3"/>
          <p:cNvSpPr>
            <a:spLocks noGrp="1" noChangeArrowheads="1"/>
          </p:cNvSpPr>
          <p:nvPr>
            <p:ph type="body" idx="1"/>
          </p:nvPr>
        </p:nvSpPr>
        <p:spPr/>
        <p:txBody>
          <a:bodyPr/>
          <a:lstStyle/>
          <a:p>
            <a:pPr>
              <a:buFontTx/>
              <a:buNone/>
            </a:pPr>
            <a:r>
              <a:rPr lang="en-US" dirty="0" smtClean="0"/>
              <a:t>IT Governance is key to delivering quality service</a:t>
            </a:r>
          </a:p>
          <a:p>
            <a:pPr lvl="1"/>
            <a:r>
              <a:rPr lang="en-US" sz="2400" dirty="0" smtClean="0"/>
              <a:t>IT Service Governance is the integrated set of activities required to ensure the cost and quality of IT Services valued by our customer.  </a:t>
            </a:r>
          </a:p>
          <a:p>
            <a:pPr lvl="1"/>
            <a:r>
              <a:rPr lang="en-US" sz="2400" dirty="0" smtClean="0"/>
              <a:t>It is the management of customer-valued IT capabilities through effective processes, organization, information and technology, including:</a:t>
            </a:r>
          </a:p>
          <a:p>
            <a:pPr lvl="2"/>
            <a:r>
              <a:rPr lang="en-US" dirty="0" smtClean="0"/>
              <a:t>Aligning IT with business objectives</a:t>
            </a:r>
          </a:p>
          <a:p>
            <a:pPr lvl="2"/>
            <a:r>
              <a:rPr lang="en-US" dirty="0" smtClean="0"/>
              <a:t>Managing IT services and solutions throughout their lifecycles</a:t>
            </a:r>
            <a:endParaRPr lang="en-US" sz="2000" dirty="0" smtClean="0"/>
          </a:p>
          <a:p>
            <a:pPr lvl="1"/>
            <a:endParaRPr lang="en-US" dirty="0" smtClean="0"/>
          </a:p>
        </p:txBody>
      </p:sp>
      <p:sp>
        <p:nvSpPr>
          <p:cNvPr id="6" name="Rectangle 5"/>
          <p:cNvSpPr/>
          <p:nvPr/>
        </p:nvSpPr>
        <p:spPr>
          <a:xfrm>
            <a:off x="409433" y="5356580"/>
            <a:ext cx="8570793" cy="707886"/>
          </a:xfrm>
          <a:prstGeom prst="rect">
            <a:avLst/>
          </a:prstGeom>
          <a:solidFill>
            <a:schemeClr val="accent4">
              <a:lumMod val="50000"/>
            </a:schemeClr>
          </a:solidFill>
          <a:scene3d>
            <a:camera prst="orthographicFront"/>
            <a:lightRig rig="threePt" dir="t"/>
          </a:scene3d>
          <a:sp3d>
            <a:bevelT/>
          </a:sp3d>
        </p:spPr>
        <p:txBody>
          <a:bodyPr wrap="square">
            <a:spAutoFit/>
          </a:bodyPr>
          <a:lstStyle/>
          <a:p>
            <a:r>
              <a:rPr lang="en-US" sz="2000" dirty="0" smtClean="0">
                <a:solidFill>
                  <a:schemeClr val="bg1"/>
                </a:solidFill>
              </a:rPr>
              <a:t>To manage IT Services will require Rules and Roles to ensure the quality of service delivery –&gt; IT Service Governance</a:t>
            </a:r>
          </a:p>
        </p:txBody>
      </p:sp>
      <p:sp>
        <p:nvSpPr>
          <p:cNvPr id="7"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23</a:t>
            </a:fld>
            <a:endParaRPr lang="en-US" dirty="0"/>
          </a:p>
        </p:txBody>
      </p:sp>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Service Governance</a:t>
            </a:r>
            <a:endParaRPr lang="en-US" dirty="0"/>
          </a:p>
        </p:txBody>
      </p:sp>
      <p:sp>
        <p:nvSpPr>
          <p:cNvPr id="3" name="Content Placeholder 2"/>
          <p:cNvSpPr>
            <a:spLocks noGrp="1"/>
          </p:cNvSpPr>
          <p:nvPr>
            <p:ph idx="1"/>
          </p:nvPr>
        </p:nvSpPr>
        <p:spPr>
          <a:xfrm>
            <a:off x="457200" y="1367504"/>
            <a:ext cx="8229600" cy="4525963"/>
          </a:xfrm>
        </p:spPr>
        <p:txBody>
          <a:bodyPr/>
          <a:lstStyle/>
          <a:p>
            <a:pPr marL="0" indent="0">
              <a:buNone/>
            </a:pPr>
            <a:r>
              <a:rPr lang="en-US" dirty="0" smtClean="0"/>
              <a:t>Defining and Implementing IT Service Governance requires consistent and operational Process Governance</a:t>
            </a:r>
          </a:p>
          <a:p>
            <a:endParaRPr lang="en-US" dirty="0"/>
          </a:p>
        </p:txBody>
      </p:sp>
      <p:pic>
        <p:nvPicPr>
          <p:cNvPr id="91138" name="Picture 2"/>
          <p:cNvPicPr>
            <a:picLocks noChangeAspect="1" noChangeArrowheads="1"/>
          </p:cNvPicPr>
          <p:nvPr/>
        </p:nvPicPr>
        <p:blipFill>
          <a:blip r:embed="rId2" cstate="print"/>
          <a:srcRect t="19841" b="3358"/>
          <a:stretch>
            <a:fillRect/>
          </a:stretch>
        </p:blipFill>
        <p:spPr bwMode="auto">
          <a:xfrm>
            <a:off x="3167092" y="2497531"/>
            <a:ext cx="5935963" cy="3419143"/>
          </a:xfrm>
          <a:prstGeom prst="rect">
            <a:avLst/>
          </a:prstGeom>
          <a:noFill/>
          <a:ln w="9525">
            <a:solidFill>
              <a:srgbClr val="002060"/>
            </a:solidFill>
            <a:miter lim="800000"/>
            <a:headEnd/>
            <a:tailEnd/>
          </a:ln>
          <a:effectLst/>
        </p:spPr>
      </p:pic>
      <p:sp>
        <p:nvSpPr>
          <p:cNvPr id="5" name="TextBox 4"/>
          <p:cNvSpPr txBox="1"/>
          <p:nvPr/>
        </p:nvSpPr>
        <p:spPr>
          <a:xfrm>
            <a:off x="177421" y="2347401"/>
            <a:ext cx="3111689" cy="3754874"/>
          </a:xfrm>
          <a:prstGeom prst="rect">
            <a:avLst/>
          </a:prstGeom>
          <a:noFill/>
        </p:spPr>
        <p:txBody>
          <a:bodyPr wrap="square" rtlCol="0">
            <a:spAutoFit/>
          </a:bodyPr>
          <a:lstStyle/>
          <a:p>
            <a:pPr marL="177800" indent="-177800">
              <a:buFont typeface="Arial" pitchFamily="34" charset="0"/>
              <a:buChar char="•"/>
            </a:pPr>
            <a:r>
              <a:rPr lang="en-US" sz="1800" dirty="0" smtClean="0">
                <a:solidFill>
                  <a:srgbClr val="0C2577"/>
                </a:solidFill>
              </a:rPr>
              <a:t>Process Governance Framework documented</a:t>
            </a:r>
          </a:p>
          <a:p>
            <a:pPr marL="401638" lvl="1" indent="-177800">
              <a:buFont typeface="Arial" pitchFamily="34" charset="0"/>
              <a:buChar char="•"/>
            </a:pPr>
            <a:r>
              <a:rPr lang="en-US" sz="1400" dirty="0" smtClean="0"/>
              <a:t>Process Management and Governance Guide</a:t>
            </a:r>
          </a:p>
          <a:p>
            <a:pPr marL="177800" indent="-177800">
              <a:buFont typeface="Arial" pitchFamily="34" charset="0"/>
              <a:buChar char="•"/>
            </a:pPr>
            <a:r>
              <a:rPr lang="en-US" sz="1800" dirty="0" smtClean="0">
                <a:solidFill>
                  <a:srgbClr val="0C2577"/>
                </a:solidFill>
              </a:rPr>
              <a:t>Process Roles Identified and Assigned</a:t>
            </a:r>
          </a:p>
          <a:p>
            <a:pPr marL="401638" lvl="1" indent="-177800">
              <a:buFont typeface="Arial" pitchFamily="34" charset="0"/>
              <a:buChar char="•"/>
            </a:pPr>
            <a:r>
              <a:rPr lang="en-US" sz="1400" dirty="0" smtClean="0"/>
              <a:t>Process Sponsor</a:t>
            </a:r>
          </a:p>
          <a:p>
            <a:pPr marL="401638" lvl="1" indent="-177800">
              <a:buFont typeface="Arial" pitchFamily="34" charset="0"/>
              <a:buChar char="•"/>
            </a:pPr>
            <a:r>
              <a:rPr lang="en-US" sz="1400" dirty="0" smtClean="0"/>
              <a:t>Process Owner</a:t>
            </a:r>
          </a:p>
          <a:p>
            <a:pPr marL="401638" lvl="1" indent="-177800">
              <a:buFont typeface="Arial" pitchFamily="34" charset="0"/>
              <a:buChar char="•"/>
            </a:pPr>
            <a:r>
              <a:rPr lang="en-US" sz="1400" dirty="0" smtClean="0"/>
              <a:t>Process Manager</a:t>
            </a:r>
          </a:p>
          <a:p>
            <a:pPr marL="401638" lvl="1" indent="-177800">
              <a:buFont typeface="Arial" pitchFamily="34" charset="0"/>
              <a:buChar char="•"/>
            </a:pPr>
            <a:r>
              <a:rPr lang="en-US" sz="1400" dirty="0" smtClean="0"/>
              <a:t>SMEs</a:t>
            </a:r>
          </a:p>
          <a:p>
            <a:pPr marL="177800" indent="-177800">
              <a:buFont typeface="Arial" pitchFamily="34" charset="0"/>
              <a:buChar char="•"/>
            </a:pPr>
            <a:r>
              <a:rPr lang="en-US" sz="1800" dirty="0" smtClean="0">
                <a:solidFill>
                  <a:srgbClr val="0C2577"/>
                </a:solidFill>
              </a:rPr>
              <a:t>Process Manager Council established</a:t>
            </a:r>
          </a:p>
          <a:p>
            <a:pPr marL="401638" lvl="1" indent="-177800">
              <a:buFont typeface="Arial" pitchFamily="34" charset="0"/>
              <a:buChar char="•"/>
            </a:pPr>
            <a:r>
              <a:rPr lang="en-US" sz="1400" dirty="0" smtClean="0"/>
              <a:t>Charter</a:t>
            </a:r>
          </a:p>
          <a:p>
            <a:pPr marL="401638" lvl="1" indent="-177800">
              <a:buFont typeface="Arial" pitchFamily="34" charset="0"/>
              <a:buChar char="•"/>
            </a:pPr>
            <a:r>
              <a:rPr lang="en-US" sz="1400" dirty="0" smtClean="0"/>
              <a:t>Regular meeting schedule</a:t>
            </a:r>
          </a:p>
          <a:p>
            <a:pPr marL="401638" indent="-177800">
              <a:buFont typeface="Arial" pitchFamily="34" charset="0"/>
              <a:buChar char="•"/>
            </a:pPr>
            <a:endParaRPr lang="en-US" sz="1800" dirty="0" smtClean="0"/>
          </a:p>
        </p:txBody>
      </p:sp>
      <p:sp>
        <p:nvSpPr>
          <p:cNvPr id="7"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24</a:t>
            </a:fld>
            <a:endParaRPr lang="en-US" dirty="0"/>
          </a:p>
        </p:txBody>
      </p:sp>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Structure - IT Service Governance</a:t>
            </a:r>
          </a:p>
        </p:txBody>
      </p:sp>
      <p:sp>
        <p:nvSpPr>
          <p:cNvPr id="72706" name="Content Placeholder 2"/>
          <p:cNvSpPr>
            <a:spLocks noGrp="1"/>
          </p:cNvSpPr>
          <p:nvPr>
            <p:ph idx="1"/>
          </p:nvPr>
        </p:nvSpPr>
        <p:spPr>
          <a:xfrm>
            <a:off x="380999" y="1251040"/>
            <a:ext cx="8763001" cy="4945044"/>
          </a:xfrm>
        </p:spPr>
        <p:txBody>
          <a:bodyPr/>
          <a:lstStyle/>
          <a:p>
            <a:pPr marL="0" indent="0">
              <a:buFontTx/>
              <a:buNone/>
            </a:pPr>
            <a:r>
              <a:rPr lang="en-US" dirty="0" smtClean="0"/>
              <a:t>With IT Process Governance as a solid base, IT can make the transition to a Service orientation</a:t>
            </a:r>
          </a:p>
          <a:p>
            <a:pPr marL="470218" lvl="1" indent="-287338">
              <a:spcBef>
                <a:spcPct val="50000"/>
              </a:spcBef>
              <a:buFontTx/>
              <a:buChar char="•"/>
            </a:pPr>
            <a:r>
              <a:rPr lang="en-US" dirty="0" smtClean="0"/>
              <a:t>Build on the Process organization model</a:t>
            </a:r>
          </a:p>
          <a:p>
            <a:pPr marL="470218" lvl="1" indent="-287338">
              <a:spcBef>
                <a:spcPct val="50000"/>
              </a:spcBef>
              <a:buFontTx/>
              <a:buChar char="•"/>
            </a:pPr>
            <a:r>
              <a:rPr lang="en-US" dirty="0" smtClean="0"/>
              <a:t>Recognize that processes are only one component of services</a:t>
            </a:r>
          </a:p>
          <a:p>
            <a:pPr marL="470218" lvl="1" indent="-287338">
              <a:spcBef>
                <a:spcPct val="50000"/>
              </a:spcBef>
              <a:buFontTx/>
              <a:buChar char="•"/>
            </a:pPr>
            <a:r>
              <a:rPr lang="en-US" dirty="0" smtClean="0"/>
              <a:t>Identify additional components of each service, e.g., application functionality, technology platforms, etc.</a:t>
            </a:r>
          </a:p>
          <a:p>
            <a:pPr marL="470218" lvl="1" indent="-287338">
              <a:spcBef>
                <a:spcPct val="50000"/>
              </a:spcBef>
              <a:buFontTx/>
              <a:buChar char="•"/>
            </a:pPr>
            <a:r>
              <a:rPr lang="en-US" dirty="0" smtClean="0"/>
              <a:t>Create and implement the management and control structures, e.g., Service Owner Council</a:t>
            </a:r>
          </a:p>
          <a:p>
            <a:pPr marL="470218" lvl="1" indent="-287338">
              <a:spcBef>
                <a:spcPct val="50000"/>
              </a:spcBef>
              <a:buFontTx/>
              <a:buChar char="•"/>
            </a:pPr>
            <a:r>
              <a:rPr lang="en-US" dirty="0" smtClean="0"/>
              <a:t>Create and deliver education about being service oriented</a:t>
            </a:r>
          </a:p>
          <a:p>
            <a:pPr marL="470218" lvl="1" indent="-287338">
              <a:spcBef>
                <a:spcPct val="50000"/>
              </a:spcBef>
              <a:buFontTx/>
              <a:buChar char="•"/>
            </a:pPr>
            <a:r>
              <a:rPr lang="en-US" dirty="0" smtClean="0"/>
              <a:t>Staff the new service positions and roles</a:t>
            </a:r>
          </a:p>
          <a:p>
            <a:pPr marL="470218" lvl="1" indent="-287338">
              <a:spcBef>
                <a:spcPct val="50000"/>
              </a:spcBef>
              <a:buFontTx/>
              <a:buChar char="•"/>
            </a:pPr>
            <a:r>
              <a:rPr lang="en-US" dirty="0" smtClean="0"/>
              <a:t>Implement a service focused measurement and reporting discipline within IT</a:t>
            </a:r>
          </a:p>
          <a:p>
            <a:pPr lvl="1" indent="0">
              <a:buFontTx/>
              <a:buNone/>
            </a:pPr>
            <a:endParaRPr lang="en-US" dirty="0" smtClean="0">
              <a:solidFill>
                <a:srgbClr val="FF0000"/>
              </a:solidFill>
            </a:endParaRPr>
          </a:p>
        </p:txBody>
      </p:sp>
      <p:sp>
        <p:nvSpPr>
          <p:cNvPr id="6"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25</a:t>
            </a:fld>
            <a:endParaRPr lang="en-US" dirty="0"/>
          </a:p>
        </p:txBody>
      </p:sp>
      <p:sp>
        <p:nvSpPr>
          <p:cNvPr id="7"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53"/>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p>
            <a:pPr eaLnBrk="0" hangingPunct="0"/>
            <a:endParaRPr lang="en-US"/>
          </a:p>
        </p:txBody>
      </p:sp>
      <p:sp>
        <p:nvSpPr>
          <p:cNvPr id="89" name="Rounded Rectangle 88"/>
          <p:cNvSpPr/>
          <p:nvPr/>
        </p:nvSpPr>
        <p:spPr bwMode="auto">
          <a:xfrm rot="16200000">
            <a:off x="440141" y="4056794"/>
            <a:ext cx="1514902" cy="989465"/>
          </a:xfrm>
          <a:prstGeom prst="roundRect">
            <a:avLst/>
          </a:prstGeom>
          <a:solidFill>
            <a:srgbClr val="92D05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ヒラギノ角ゴ Pro W3"/>
                <a:cs typeface="ヒラギノ角ゴ Pro W3"/>
              </a:rPr>
              <a:t>PMC</a:t>
            </a:r>
          </a:p>
        </p:txBody>
      </p:sp>
      <p:sp>
        <p:nvSpPr>
          <p:cNvPr id="61442" name="Rounded Rectangle 98"/>
          <p:cNvSpPr>
            <a:spLocks noChangeArrowheads="1"/>
          </p:cNvSpPr>
          <p:nvPr/>
        </p:nvSpPr>
        <p:spPr bwMode="auto">
          <a:xfrm>
            <a:off x="1119115" y="1498600"/>
            <a:ext cx="7951859" cy="1235075"/>
          </a:xfrm>
          <a:prstGeom prst="roundRect">
            <a:avLst>
              <a:gd name="adj" fmla="val 16667"/>
            </a:avLst>
          </a:prstGeom>
          <a:solidFill>
            <a:srgbClr val="CC9900"/>
          </a:solidFill>
          <a:ln w="9525" algn="ctr">
            <a:noFill/>
            <a:round/>
            <a:headEnd/>
            <a:tailEnd/>
          </a:ln>
        </p:spPr>
        <p:txBody>
          <a:bodyPr/>
          <a:lstStyle/>
          <a:p>
            <a:pPr eaLnBrk="0" hangingPunct="0"/>
            <a:endParaRPr lang="en-US"/>
          </a:p>
        </p:txBody>
      </p:sp>
      <p:sp>
        <p:nvSpPr>
          <p:cNvPr id="34824" name="AutoShape 11"/>
          <p:cNvSpPr>
            <a:spLocks noChangeArrowheads="1"/>
          </p:cNvSpPr>
          <p:nvPr/>
        </p:nvSpPr>
        <p:spPr bwMode="auto">
          <a:xfrm>
            <a:off x="3941212" y="869003"/>
            <a:ext cx="1946275" cy="669925"/>
          </a:xfrm>
          <a:prstGeom prst="roundRect">
            <a:avLst>
              <a:gd name="adj" fmla="val 16667"/>
            </a:avLst>
          </a:prstGeom>
          <a:solidFill>
            <a:srgbClr val="00338D"/>
          </a:solidFill>
          <a:ln w="38100" algn="ctr">
            <a:noFill/>
            <a:round/>
            <a:headEnd/>
            <a:tailEnd/>
          </a:ln>
          <a:scene3d>
            <a:camera prst="orthographicFront"/>
            <a:lightRig rig="threePt" dir="t"/>
          </a:scene3d>
          <a:sp3d>
            <a:bevelT/>
          </a:sp3d>
        </p:spPr>
        <p:txBody>
          <a:bodyPr lIns="0" tIns="0" rIns="0" bIns="0" anchor="ctr">
            <a:spAutoFit/>
          </a:bodyPr>
          <a:lstStyle/>
          <a:p>
            <a:pPr>
              <a:defRPr/>
            </a:pPr>
            <a:endParaRPr lang="en-US" sz="1800">
              <a:latin typeface="Arial" pitchFamily="34" charset="0"/>
              <a:ea typeface="ヒラギノ角ゴ Pro W3" pitchFamily="1" charset="-128"/>
              <a:cs typeface="+mn-cs"/>
            </a:endParaRPr>
          </a:p>
        </p:txBody>
      </p:sp>
      <p:sp>
        <p:nvSpPr>
          <p:cNvPr id="61450" name="Text Box 12"/>
          <p:cNvSpPr txBox="1">
            <a:spLocks noChangeArrowheads="1"/>
          </p:cNvSpPr>
          <p:nvPr/>
        </p:nvSpPr>
        <p:spPr bwMode="auto">
          <a:xfrm>
            <a:off x="4224338" y="1036638"/>
            <a:ext cx="1370012" cy="430212"/>
          </a:xfrm>
          <a:prstGeom prst="rect">
            <a:avLst/>
          </a:prstGeom>
          <a:noFill/>
          <a:ln w="38100" algn="ctr">
            <a:noFill/>
            <a:miter lim="800000"/>
            <a:headEnd/>
            <a:tailEnd/>
          </a:ln>
        </p:spPr>
        <p:txBody>
          <a:bodyPr lIns="0" tIns="0" rIns="0" bIns="0">
            <a:spAutoFit/>
          </a:bodyPr>
          <a:lstStyle/>
          <a:p>
            <a:pPr marL="114300" indent="-114300" algn="ctr"/>
            <a:r>
              <a:rPr lang="en-US" sz="2800" b="1">
                <a:solidFill>
                  <a:schemeClr val="bg1"/>
                </a:solidFill>
                <a:latin typeface="Clearwire Helvetica Medium"/>
              </a:rPr>
              <a:t>CIO</a:t>
            </a:r>
            <a:endParaRPr lang="en-US">
              <a:solidFill>
                <a:schemeClr val="bg1"/>
              </a:solidFill>
              <a:latin typeface="Clearwire Helvetica Medium"/>
            </a:endParaRPr>
          </a:p>
        </p:txBody>
      </p:sp>
      <p:cxnSp>
        <p:nvCxnSpPr>
          <p:cNvPr id="61455" name="AutoShape 25"/>
          <p:cNvCxnSpPr>
            <a:cxnSpLocks noChangeShapeType="1"/>
          </p:cNvCxnSpPr>
          <p:nvPr/>
        </p:nvCxnSpPr>
        <p:spPr bwMode="auto">
          <a:xfrm rot="5400000">
            <a:off x="4153694" y="1647032"/>
            <a:ext cx="869950" cy="652462"/>
          </a:xfrm>
          <a:prstGeom prst="bentConnector3">
            <a:avLst>
              <a:gd name="adj1" fmla="val 50000"/>
            </a:avLst>
          </a:prstGeom>
          <a:noFill/>
          <a:ln w="38100">
            <a:solidFill>
              <a:srgbClr val="4176AB"/>
            </a:solidFill>
            <a:miter lim="800000"/>
            <a:headEnd/>
            <a:tailEnd/>
          </a:ln>
        </p:spPr>
      </p:cxnSp>
      <p:cxnSp>
        <p:nvCxnSpPr>
          <p:cNvPr id="61456" name="AutoShape 29"/>
          <p:cNvCxnSpPr>
            <a:cxnSpLocks noChangeShapeType="1"/>
          </p:cNvCxnSpPr>
          <p:nvPr/>
        </p:nvCxnSpPr>
        <p:spPr bwMode="auto">
          <a:xfrm rot="5400000">
            <a:off x="3189287" y="692151"/>
            <a:ext cx="879475" cy="2571750"/>
          </a:xfrm>
          <a:prstGeom prst="bentConnector3">
            <a:avLst>
              <a:gd name="adj1" fmla="val 50000"/>
            </a:avLst>
          </a:prstGeom>
          <a:noFill/>
          <a:ln w="38100">
            <a:solidFill>
              <a:srgbClr val="4176AB"/>
            </a:solidFill>
            <a:miter lim="800000"/>
            <a:headEnd/>
            <a:tailEnd/>
          </a:ln>
        </p:spPr>
      </p:cxnSp>
      <p:cxnSp>
        <p:nvCxnSpPr>
          <p:cNvPr id="61457" name="AutoShape 31"/>
          <p:cNvCxnSpPr>
            <a:cxnSpLocks noChangeShapeType="1"/>
          </p:cNvCxnSpPr>
          <p:nvPr/>
        </p:nvCxnSpPr>
        <p:spPr bwMode="auto">
          <a:xfrm rot="16200000" flipH="1">
            <a:off x="6037262" y="415926"/>
            <a:ext cx="879475" cy="3124200"/>
          </a:xfrm>
          <a:prstGeom prst="bentConnector3">
            <a:avLst>
              <a:gd name="adj1" fmla="val 50000"/>
            </a:avLst>
          </a:prstGeom>
          <a:noFill/>
          <a:ln w="38100">
            <a:solidFill>
              <a:srgbClr val="4176AB"/>
            </a:solidFill>
            <a:miter lim="800000"/>
            <a:headEnd/>
            <a:tailEnd/>
          </a:ln>
        </p:spPr>
      </p:cxnSp>
      <p:grpSp>
        <p:nvGrpSpPr>
          <p:cNvPr id="2" name="Group 104"/>
          <p:cNvGrpSpPr/>
          <p:nvPr/>
        </p:nvGrpSpPr>
        <p:grpSpPr>
          <a:xfrm>
            <a:off x="1681163" y="2408851"/>
            <a:ext cx="7013101" cy="590550"/>
            <a:chOff x="1681163" y="2408851"/>
            <a:chExt cx="7013101" cy="590550"/>
          </a:xfrm>
        </p:grpSpPr>
        <p:sp>
          <p:nvSpPr>
            <p:cNvPr id="34831" name="AutoShape 23"/>
            <p:cNvSpPr>
              <a:spLocks noChangeArrowheads="1"/>
            </p:cNvSpPr>
            <p:nvPr/>
          </p:nvSpPr>
          <p:spPr bwMode="auto">
            <a:xfrm>
              <a:off x="3608473" y="2408851"/>
              <a:ext cx="1308100" cy="581025"/>
            </a:xfrm>
            <a:prstGeom prst="roundRect">
              <a:avLst>
                <a:gd name="adj" fmla="val 16667"/>
              </a:avLst>
            </a:prstGeom>
            <a:solidFill>
              <a:srgbClr val="00338D"/>
            </a:solidFill>
            <a:ln w="38100" algn="ctr">
              <a:noFill/>
              <a:round/>
              <a:headEnd/>
              <a:tailEnd/>
            </a:ln>
            <a:scene3d>
              <a:camera prst="orthographicFront"/>
              <a:lightRig rig="threePt" dir="t"/>
            </a:scene3d>
            <a:sp3d>
              <a:bevelT/>
            </a:sp3d>
          </p:spPr>
          <p:txBody>
            <a:bodyPr lIns="0" tIns="0" rIns="0" bIns="0" anchor="ctr">
              <a:spAutoFit/>
            </a:bodyPr>
            <a:lstStyle/>
            <a:p>
              <a:pPr>
                <a:defRPr/>
              </a:pPr>
              <a:endParaRPr lang="en-US" sz="1800">
                <a:latin typeface="Arial" pitchFamily="34" charset="0"/>
                <a:ea typeface="ヒラギノ角ゴ Pro W3" pitchFamily="1" charset="-128"/>
                <a:cs typeface="+mn-cs"/>
              </a:endParaRPr>
            </a:p>
          </p:txBody>
        </p:sp>
        <p:sp>
          <p:nvSpPr>
            <p:cNvPr id="1031192" name="Text Box 24"/>
            <p:cNvSpPr txBox="1">
              <a:spLocks noChangeArrowheads="1"/>
            </p:cNvSpPr>
            <p:nvPr/>
          </p:nvSpPr>
          <p:spPr bwMode="auto">
            <a:xfrm>
              <a:off x="3665538" y="2476500"/>
              <a:ext cx="1216025" cy="153988"/>
            </a:xfrm>
            <a:prstGeom prst="rect">
              <a:avLst/>
            </a:prstGeom>
            <a:noFill/>
            <a:ln w="38100" algn="ctr">
              <a:noFill/>
              <a:miter lim="800000"/>
              <a:headEnd/>
              <a:tailEnd/>
            </a:ln>
            <a:effectLst/>
          </p:spPr>
          <p:txBody>
            <a:bodyPr lIns="0" tIns="0" rIns="0" bIns="0">
              <a:spAutoFit/>
            </a:bodyPr>
            <a:lstStyle/>
            <a:p>
              <a:pPr marL="114300" indent="-114300" algn="ctr">
                <a:spcBef>
                  <a:spcPts val="0"/>
                </a:spcBef>
                <a:defRPr/>
              </a:pPr>
              <a:r>
                <a:rPr lang="en-US" sz="1000" b="1" dirty="0">
                  <a:solidFill>
                    <a:schemeClr val="bg1"/>
                  </a:solidFill>
                  <a:latin typeface="+mn-lt"/>
                  <a:ea typeface="+mn-ea"/>
                  <a:cs typeface="+mn-cs"/>
                </a:rPr>
                <a:t>NN</a:t>
              </a:r>
              <a:endParaRPr lang="en-US" sz="1000" dirty="0">
                <a:solidFill>
                  <a:schemeClr val="bg1"/>
                </a:solidFill>
                <a:latin typeface="+mn-lt"/>
                <a:ea typeface="+mn-ea"/>
                <a:cs typeface="+mn-cs"/>
              </a:endParaRPr>
            </a:p>
          </p:txBody>
        </p:sp>
        <p:sp>
          <p:nvSpPr>
            <p:cNvPr id="34842" name="AutoShape 40"/>
            <p:cNvSpPr>
              <a:spLocks noChangeArrowheads="1"/>
            </p:cNvSpPr>
            <p:nvPr/>
          </p:nvSpPr>
          <p:spPr bwMode="auto">
            <a:xfrm>
              <a:off x="1688129" y="2418376"/>
              <a:ext cx="1309687" cy="581025"/>
            </a:xfrm>
            <a:prstGeom prst="roundRect">
              <a:avLst>
                <a:gd name="adj" fmla="val 16667"/>
              </a:avLst>
            </a:prstGeom>
            <a:solidFill>
              <a:srgbClr val="00338D"/>
            </a:solidFill>
            <a:ln w="38100" algn="ctr">
              <a:noFill/>
              <a:round/>
              <a:headEnd/>
              <a:tailEnd/>
            </a:ln>
            <a:scene3d>
              <a:camera prst="orthographicFront"/>
              <a:lightRig rig="threePt" dir="t"/>
            </a:scene3d>
            <a:sp3d>
              <a:bevelT/>
            </a:sp3d>
          </p:spPr>
          <p:txBody>
            <a:bodyPr lIns="0" tIns="0" rIns="0" bIns="0" anchor="ctr">
              <a:spAutoFit/>
            </a:bodyPr>
            <a:lstStyle/>
            <a:p>
              <a:pPr>
                <a:defRPr/>
              </a:pPr>
              <a:endParaRPr lang="en-US" sz="1800">
                <a:latin typeface="Arial" pitchFamily="34" charset="0"/>
                <a:ea typeface="ヒラギノ角ゴ Pro W3" pitchFamily="1" charset="-128"/>
                <a:cs typeface="+mn-cs"/>
              </a:endParaRPr>
            </a:p>
          </p:txBody>
        </p:sp>
        <p:sp>
          <p:nvSpPr>
            <p:cNvPr id="1031209" name="Text Box 41"/>
            <p:cNvSpPr txBox="1">
              <a:spLocks noChangeArrowheads="1"/>
            </p:cNvSpPr>
            <p:nvPr/>
          </p:nvSpPr>
          <p:spPr bwMode="auto">
            <a:xfrm>
              <a:off x="1681163" y="2486025"/>
              <a:ext cx="1347787" cy="153988"/>
            </a:xfrm>
            <a:prstGeom prst="rect">
              <a:avLst/>
            </a:prstGeom>
            <a:noFill/>
            <a:ln w="38100" algn="ctr">
              <a:noFill/>
              <a:miter lim="800000"/>
              <a:headEnd/>
              <a:tailEnd/>
            </a:ln>
            <a:effectLst/>
          </p:spPr>
          <p:txBody>
            <a:bodyPr lIns="0" tIns="0" rIns="0" bIns="0">
              <a:spAutoFit/>
            </a:bodyPr>
            <a:lstStyle/>
            <a:p>
              <a:pPr marL="114300" indent="-114300" algn="ctr">
                <a:spcBef>
                  <a:spcPts val="0"/>
                </a:spcBef>
                <a:defRPr/>
              </a:pPr>
              <a:r>
                <a:rPr lang="en-US" sz="1000" b="1" dirty="0">
                  <a:solidFill>
                    <a:schemeClr val="bg1"/>
                  </a:solidFill>
                  <a:latin typeface="+mn-lt"/>
                  <a:ea typeface="+mn-ea"/>
                  <a:cs typeface="+mn-cs"/>
                </a:rPr>
                <a:t>NN</a:t>
              </a:r>
              <a:endParaRPr lang="en-US" sz="1000" dirty="0">
                <a:solidFill>
                  <a:schemeClr val="bg1"/>
                </a:solidFill>
                <a:latin typeface="+mn-lt"/>
                <a:ea typeface="+mn-ea"/>
                <a:cs typeface="+mn-cs"/>
              </a:endParaRPr>
            </a:p>
          </p:txBody>
        </p:sp>
        <p:sp>
          <p:nvSpPr>
            <p:cNvPr id="1031231" name="Text Box 63"/>
            <p:cNvSpPr txBox="1">
              <a:spLocks noChangeArrowheads="1"/>
            </p:cNvSpPr>
            <p:nvPr/>
          </p:nvSpPr>
          <p:spPr bwMode="auto">
            <a:xfrm>
              <a:off x="5510213" y="2540000"/>
              <a:ext cx="1216025" cy="153988"/>
            </a:xfrm>
            <a:prstGeom prst="rect">
              <a:avLst/>
            </a:prstGeom>
            <a:noFill/>
            <a:ln w="38100" algn="ctr">
              <a:noFill/>
              <a:miter lim="800000"/>
              <a:headEnd/>
              <a:tailEnd/>
            </a:ln>
            <a:effectLst/>
          </p:spPr>
          <p:txBody>
            <a:bodyPr lIns="0" tIns="0" rIns="0" bIns="0">
              <a:spAutoFit/>
            </a:bodyPr>
            <a:lstStyle/>
            <a:p>
              <a:pPr marL="114300" indent="-114300" algn="ctr">
                <a:spcBef>
                  <a:spcPct val="5000"/>
                </a:spcBef>
                <a:defRPr/>
              </a:pPr>
              <a:r>
                <a:rPr lang="en-US" sz="1000" b="1" dirty="0">
                  <a:solidFill>
                    <a:schemeClr val="bg1"/>
                  </a:solidFill>
                  <a:latin typeface="+mn-lt"/>
                  <a:ea typeface="+mn-ea"/>
                  <a:cs typeface="+mn-cs"/>
                </a:rPr>
                <a:t>Steve Browning</a:t>
              </a:r>
              <a:endParaRPr lang="en-US" sz="1000" dirty="0">
                <a:solidFill>
                  <a:schemeClr val="bg1"/>
                </a:solidFill>
                <a:latin typeface="+mn-lt"/>
                <a:ea typeface="+mn-ea"/>
                <a:cs typeface="+mn-cs"/>
              </a:endParaRPr>
            </a:p>
          </p:txBody>
        </p:sp>
        <p:sp>
          <p:nvSpPr>
            <p:cNvPr id="34856" name="AutoShape 65"/>
            <p:cNvSpPr>
              <a:spLocks noChangeArrowheads="1"/>
            </p:cNvSpPr>
            <p:nvPr/>
          </p:nvSpPr>
          <p:spPr bwMode="auto">
            <a:xfrm>
              <a:off x="5459470" y="2418376"/>
              <a:ext cx="1309687" cy="581025"/>
            </a:xfrm>
            <a:prstGeom prst="roundRect">
              <a:avLst>
                <a:gd name="adj" fmla="val 16667"/>
              </a:avLst>
            </a:prstGeom>
            <a:solidFill>
              <a:srgbClr val="00338D"/>
            </a:solidFill>
            <a:ln w="38100" algn="ctr">
              <a:noFill/>
              <a:round/>
              <a:headEnd/>
              <a:tailEnd/>
            </a:ln>
            <a:scene3d>
              <a:camera prst="orthographicFront"/>
              <a:lightRig rig="threePt" dir="t"/>
            </a:scene3d>
            <a:sp3d>
              <a:bevelT/>
            </a:sp3d>
          </p:spPr>
          <p:txBody>
            <a:bodyPr lIns="0" tIns="0" rIns="0" bIns="0" anchor="ctr">
              <a:spAutoFit/>
            </a:bodyPr>
            <a:lstStyle/>
            <a:p>
              <a:pPr>
                <a:defRPr/>
              </a:pPr>
              <a:endParaRPr lang="en-US" sz="1800">
                <a:latin typeface="Arial" pitchFamily="34" charset="0"/>
                <a:ea typeface="ヒラギノ角ゴ Pro W3" pitchFamily="1" charset="-128"/>
                <a:cs typeface="+mn-cs"/>
              </a:endParaRPr>
            </a:p>
          </p:txBody>
        </p:sp>
        <p:sp>
          <p:nvSpPr>
            <p:cNvPr id="1031234" name="Text Box 66"/>
            <p:cNvSpPr txBox="1">
              <a:spLocks noChangeArrowheads="1"/>
            </p:cNvSpPr>
            <p:nvPr/>
          </p:nvSpPr>
          <p:spPr bwMode="auto">
            <a:xfrm>
              <a:off x="5516563" y="2487613"/>
              <a:ext cx="1216025" cy="153987"/>
            </a:xfrm>
            <a:prstGeom prst="rect">
              <a:avLst/>
            </a:prstGeom>
            <a:noFill/>
            <a:ln w="38100" algn="ctr">
              <a:noFill/>
              <a:miter lim="800000"/>
              <a:headEnd/>
              <a:tailEnd/>
            </a:ln>
            <a:effectLst/>
          </p:spPr>
          <p:txBody>
            <a:bodyPr lIns="0" tIns="0" rIns="0" bIns="0">
              <a:spAutoFit/>
            </a:bodyPr>
            <a:lstStyle/>
            <a:p>
              <a:pPr marL="114300" indent="-114300" algn="ctr">
                <a:spcBef>
                  <a:spcPts val="0"/>
                </a:spcBef>
                <a:defRPr/>
              </a:pPr>
              <a:r>
                <a:rPr lang="en-US" sz="1000" b="1" dirty="0">
                  <a:solidFill>
                    <a:schemeClr val="bg1"/>
                  </a:solidFill>
                  <a:latin typeface="+mn-lt"/>
                  <a:ea typeface="+mn-ea"/>
                  <a:cs typeface="+mn-cs"/>
                </a:rPr>
                <a:t>NN</a:t>
              </a:r>
              <a:endParaRPr lang="en-US" sz="1000" dirty="0">
                <a:solidFill>
                  <a:schemeClr val="bg1"/>
                </a:solidFill>
                <a:latin typeface="+mn-lt"/>
                <a:ea typeface="+mn-ea"/>
                <a:cs typeface="+mn-cs"/>
              </a:endParaRPr>
            </a:p>
          </p:txBody>
        </p:sp>
        <p:sp>
          <p:nvSpPr>
            <p:cNvPr id="34858" name="AutoShape 68"/>
            <p:cNvSpPr>
              <a:spLocks noChangeArrowheads="1"/>
            </p:cNvSpPr>
            <p:nvPr/>
          </p:nvSpPr>
          <p:spPr bwMode="auto">
            <a:xfrm>
              <a:off x="7384576" y="2418376"/>
              <a:ext cx="1309688" cy="581025"/>
            </a:xfrm>
            <a:prstGeom prst="roundRect">
              <a:avLst>
                <a:gd name="adj" fmla="val 16667"/>
              </a:avLst>
            </a:prstGeom>
            <a:solidFill>
              <a:srgbClr val="00338D"/>
            </a:solidFill>
            <a:ln w="38100" algn="ctr">
              <a:noFill/>
              <a:round/>
              <a:headEnd/>
              <a:tailEnd/>
            </a:ln>
            <a:scene3d>
              <a:camera prst="orthographicFront"/>
              <a:lightRig rig="threePt" dir="t"/>
            </a:scene3d>
            <a:sp3d>
              <a:bevelT/>
            </a:sp3d>
          </p:spPr>
          <p:txBody>
            <a:bodyPr lIns="0" tIns="0" rIns="0" bIns="0" anchor="ctr">
              <a:spAutoFit/>
            </a:bodyPr>
            <a:lstStyle/>
            <a:p>
              <a:pPr>
                <a:defRPr/>
              </a:pPr>
              <a:endParaRPr lang="en-US" sz="1800">
                <a:latin typeface="Arial" pitchFamily="34" charset="0"/>
                <a:ea typeface="ヒラギノ角ゴ Pro W3" pitchFamily="1" charset="-128"/>
                <a:cs typeface="+mn-cs"/>
              </a:endParaRPr>
            </a:p>
          </p:txBody>
        </p:sp>
        <p:sp>
          <p:nvSpPr>
            <p:cNvPr id="1031237" name="Text Box 69"/>
            <p:cNvSpPr txBox="1">
              <a:spLocks noChangeArrowheads="1"/>
            </p:cNvSpPr>
            <p:nvPr/>
          </p:nvSpPr>
          <p:spPr bwMode="auto">
            <a:xfrm>
              <a:off x="7443788" y="2487613"/>
              <a:ext cx="1216025" cy="153987"/>
            </a:xfrm>
            <a:prstGeom prst="rect">
              <a:avLst/>
            </a:prstGeom>
            <a:noFill/>
            <a:ln w="38100" algn="ctr">
              <a:noFill/>
              <a:miter lim="800000"/>
              <a:headEnd/>
              <a:tailEnd/>
            </a:ln>
            <a:effectLst/>
          </p:spPr>
          <p:txBody>
            <a:bodyPr lIns="0" tIns="0" rIns="0" bIns="0">
              <a:spAutoFit/>
            </a:bodyPr>
            <a:lstStyle/>
            <a:p>
              <a:pPr marL="114300" indent="-114300" algn="ctr">
                <a:spcBef>
                  <a:spcPts val="0"/>
                </a:spcBef>
                <a:defRPr/>
              </a:pPr>
              <a:r>
                <a:rPr lang="en-US" sz="1000" b="1" dirty="0">
                  <a:solidFill>
                    <a:schemeClr val="bg1"/>
                  </a:solidFill>
                  <a:latin typeface="+mn-lt"/>
                  <a:ea typeface="+mn-ea"/>
                  <a:cs typeface="+mn-cs"/>
                </a:rPr>
                <a:t>NN</a:t>
              </a:r>
              <a:endParaRPr lang="en-US" sz="1000" dirty="0">
                <a:solidFill>
                  <a:schemeClr val="bg1"/>
                </a:solidFill>
                <a:latin typeface="+mn-lt"/>
                <a:ea typeface="+mn-ea"/>
                <a:cs typeface="+mn-cs"/>
              </a:endParaRPr>
            </a:p>
          </p:txBody>
        </p:sp>
      </p:grpSp>
      <p:cxnSp>
        <p:nvCxnSpPr>
          <p:cNvPr id="61471" name="AutoShape 31"/>
          <p:cNvCxnSpPr>
            <a:cxnSpLocks noChangeShapeType="1"/>
          </p:cNvCxnSpPr>
          <p:nvPr/>
        </p:nvCxnSpPr>
        <p:spPr bwMode="auto">
          <a:xfrm rot="16200000" flipH="1">
            <a:off x="5075237" y="1377951"/>
            <a:ext cx="879475" cy="1200150"/>
          </a:xfrm>
          <a:prstGeom prst="bentConnector3">
            <a:avLst>
              <a:gd name="adj1" fmla="val 50000"/>
            </a:avLst>
          </a:prstGeom>
          <a:noFill/>
          <a:ln w="38100">
            <a:solidFill>
              <a:srgbClr val="4176AB"/>
            </a:solidFill>
            <a:miter lim="800000"/>
            <a:headEnd/>
            <a:tailEnd/>
          </a:ln>
        </p:spPr>
      </p:cxnSp>
      <p:sp>
        <p:nvSpPr>
          <p:cNvPr id="60" name="Rounded Rectangle 59"/>
          <p:cNvSpPr/>
          <p:nvPr/>
        </p:nvSpPr>
        <p:spPr bwMode="auto">
          <a:xfrm>
            <a:off x="1184744" y="2147606"/>
            <a:ext cx="7794949" cy="516766"/>
          </a:xfrm>
          <a:prstGeom prst="roundRect">
            <a:avLst/>
          </a:prstGeom>
          <a:solidFill>
            <a:schemeClr val="accent6">
              <a:lumMod val="40000"/>
              <a:lumOff val="60000"/>
              <a:alpha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a:latin typeface="Arial" pitchFamily="34" charset="0"/>
              <a:ea typeface="ヒラギノ角ゴ Pro W3" pitchFamily="1" charset="-128"/>
              <a:cs typeface="+mn-cs"/>
            </a:endParaRPr>
          </a:p>
        </p:txBody>
      </p:sp>
      <p:sp>
        <p:nvSpPr>
          <p:cNvPr id="61532" name="Text Box 23"/>
          <p:cNvSpPr txBox="1">
            <a:spLocks noChangeArrowheads="1"/>
          </p:cNvSpPr>
          <p:nvPr/>
        </p:nvSpPr>
        <p:spPr bwMode="auto">
          <a:xfrm>
            <a:off x="2735263" y="2168525"/>
            <a:ext cx="1117600" cy="492125"/>
          </a:xfrm>
          <a:prstGeom prst="rect">
            <a:avLst/>
          </a:prstGeom>
          <a:noFill/>
          <a:ln w="38100" algn="ctr">
            <a:noFill/>
            <a:miter lim="800000"/>
            <a:headEnd/>
            <a:tailEnd/>
          </a:ln>
        </p:spPr>
        <p:txBody>
          <a:bodyPr lIns="0" tIns="0" rIns="0" bIns="0" anchor="ctr">
            <a:spAutoFit/>
          </a:bodyPr>
          <a:lstStyle/>
          <a:p>
            <a:pPr algn="ctr">
              <a:spcBef>
                <a:spcPct val="10000"/>
              </a:spcBef>
            </a:pPr>
            <a:r>
              <a:rPr lang="en-US" sz="1600" b="1" dirty="0">
                <a:solidFill>
                  <a:srgbClr val="8E258D"/>
                </a:solidFill>
                <a:latin typeface="Calibri" pitchFamily="34" charset="0"/>
              </a:rPr>
              <a:t>Service Owner</a:t>
            </a:r>
          </a:p>
        </p:txBody>
      </p:sp>
      <p:sp>
        <p:nvSpPr>
          <p:cNvPr id="61533" name="Text Box 23"/>
          <p:cNvSpPr txBox="1">
            <a:spLocks noChangeArrowheads="1"/>
          </p:cNvSpPr>
          <p:nvPr/>
        </p:nvSpPr>
        <p:spPr bwMode="auto">
          <a:xfrm>
            <a:off x="4635500" y="2168525"/>
            <a:ext cx="1117600" cy="492125"/>
          </a:xfrm>
          <a:prstGeom prst="rect">
            <a:avLst/>
          </a:prstGeom>
          <a:noFill/>
          <a:ln w="38100" algn="ctr">
            <a:noFill/>
            <a:miter lim="800000"/>
            <a:headEnd/>
            <a:tailEnd/>
          </a:ln>
        </p:spPr>
        <p:txBody>
          <a:bodyPr lIns="0" tIns="0" rIns="0" bIns="0" anchor="ctr">
            <a:spAutoFit/>
          </a:bodyPr>
          <a:lstStyle/>
          <a:p>
            <a:pPr algn="ctr">
              <a:spcBef>
                <a:spcPct val="10000"/>
              </a:spcBef>
            </a:pPr>
            <a:r>
              <a:rPr lang="en-US" sz="1600" b="1" dirty="0">
                <a:solidFill>
                  <a:srgbClr val="8E258D"/>
                </a:solidFill>
                <a:latin typeface="Calibri" pitchFamily="34" charset="0"/>
              </a:rPr>
              <a:t>Service Owner</a:t>
            </a:r>
          </a:p>
        </p:txBody>
      </p:sp>
      <p:sp>
        <p:nvSpPr>
          <p:cNvPr id="61534" name="Text Box 23"/>
          <p:cNvSpPr txBox="1">
            <a:spLocks noChangeArrowheads="1"/>
          </p:cNvSpPr>
          <p:nvPr/>
        </p:nvSpPr>
        <p:spPr bwMode="auto">
          <a:xfrm>
            <a:off x="6475413" y="2168525"/>
            <a:ext cx="1117600" cy="492125"/>
          </a:xfrm>
          <a:prstGeom prst="rect">
            <a:avLst/>
          </a:prstGeom>
          <a:noFill/>
          <a:ln w="38100" algn="ctr">
            <a:noFill/>
            <a:miter lim="800000"/>
            <a:headEnd/>
            <a:tailEnd/>
          </a:ln>
        </p:spPr>
        <p:txBody>
          <a:bodyPr lIns="0" tIns="0" rIns="0" bIns="0" anchor="ctr">
            <a:spAutoFit/>
          </a:bodyPr>
          <a:lstStyle/>
          <a:p>
            <a:pPr algn="ctr">
              <a:spcBef>
                <a:spcPct val="10000"/>
              </a:spcBef>
            </a:pPr>
            <a:r>
              <a:rPr lang="en-US" sz="1600" b="1" dirty="0">
                <a:solidFill>
                  <a:srgbClr val="8E258D"/>
                </a:solidFill>
                <a:latin typeface="Calibri" pitchFamily="34" charset="0"/>
              </a:rPr>
              <a:t>Service Owner</a:t>
            </a:r>
          </a:p>
        </p:txBody>
      </p:sp>
      <p:sp>
        <p:nvSpPr>
          <p:cNvPr id="94" name="TextBox 93"/>
          <p:cNvSpPr txBox="1"/>
          <p:nvPr/>
        </p:nvSpPr>
        <p:spPr>
          <a:xfrm rot="16200000">
            <a:off x="-693622" y="1932880"/>
            <a:ext cx="2565126" cy="307777"/>
          </a:xfrm>
          <a:prstGeom prst="rect">
            <a:avLst/>
          </a:prstGeom>
          <a:noFill/>
        </p:spPr>
        <p:txBody>
          <a:bodyPr wrap="none">
            <a:spAutoFit/>
          </a:bodyPr>
          <a:lstStyle/>
          <a:p>
            <a:pPr algn="ctr">
              <a:defRPr/>
            </a:pPr>
            <a:r>
              <a:rPr lang="en-US" sz="1400" dirty="0">
                <a:latin typeface="+mn-lt"/>
                <a:ea typeface="ヒラギノ角ゴ Pro W3" pitchFamily="1" charset="-128"/>
                <a:cs typeface="+mn-cs"/>
              </a:rPr>
              <a:t>Service Owner </a:t>
            </a:r>
            <a:r>
              <a:rPr lang="en-US" sz="1400" dirty="0" smtClean="0">
                <a:latin typeface="+mn-lt"/>
                <a:ea typeface="ヒラギノ角ゴ Pro W3" pitchFamily="1" charset="-128"/>
                <a:cs typeface="+mn-cs"/>
              </a:rPr>
              <a:t>Council (</a:t>
            </a:r>
            <a:r>
              <a:rPr lang="en-US" sz="1400" dirty="0">
                <a:latin typeface="+mn-lt"/>
                <a:ea typeface="ヒラギノ角ゴ Pro W3" pitchFamily="1" charset="-128"/>
                <a:cs typeface="+mn-cs"/>
              </a:rPr>
              <a:t>SOC)</a:t>
            </a:r>
          </a:p>
        </p:txBody>
      </p:sp>
      <p:sp>
        <p:nvSpPr>
          <p:cNvPr id="96" name="Rounded Rectangle 95"/>
          <p:cNvSpPr/>
          <p:nvPr/>
        </p:nvSpPr>
        <p:spPr bwMode="auto">
          <a:xfrm>
            <a:off x="1187355" y="1611373"/>
            <a:ext cx="7767457" cy="343547"/>
          </a:xfrm>
          <a:prstGeom prst="roundRect">
            <a:avLst/>
          </a:prstGeom>
          <a:solidFill>
            <a:schemeClr val="accent6">
              <a:lumMod val="40000"/>
              <a:lumOff val="60000"/>
              <a:alpha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sz="1800" b="1" dirty="0">
                <a:solidFill>
                  <a:schemeClr val="accent6">
                    <a:lumMod val="75000"/>
                  </a:schemeClr>
                </a:solidFill>
                <a:latin typeface="Calibri" pitchFamily="34" charset="0"/>
                <a:ea typeface="ヒラギノ角ゴ Pro W3" pitchFamily="1" charset="-128"/>
                <a:cs typeface="+mn-cs"/>
              </a:rPr>
              <a:t>Strategic Service Delivery Executive</a:t>
            </a:r>
          </a:p>
        </p:txBody>
      </p:sp>
      <p:sp>
        <p:nvSpPr>
          <p:cNvPr id="61546" name="Left Brace 97"/>
          <p:cNvSpPr>
            <a:spLocks/>
          </p:cNvSpPr>
          <p:nvPr/>
        </p:nvSpPr>
        <p:spPr bwMode="auto">
          <a:xfrm>
            <a:off x="750627" y="1470025"/>
            <a:ext cx="300717" cy="1273175"/>
          </a:xfrm>
          <a:prstGeom prst="leftBrace">
            <a:avLst>
              <a:gd name="adj1" fmla="val 30601"/>
              <a:gd name="adj2" fmla="val 50792"/>
            </a:avLst>
          </a:prstGeom>
          <a:noFill/>
          <a:ln w="28575" algn="ctr">
            <a:solidFill>
              <a:schemeClr val="tx1"/>
            </a:solidFill>
            <a:round/>
            <a:headEnd/>
            <a:tailEnd/>
          </a:ln>
        </p:spPr>
        <p:txBody>
          <a:bodyPr/>
          <a:lstStyle/>
          <a:p>
            <a:pPr eaLnBrk="0" hangingPunct="0"/>
            <a:endParaRPr lang="en-US"/>
          </a:p>
        </p:txBody>
      </p:sp>
      <p:sp>
        <p:nvSpPr>
          <p:cNvPr id="97" name="TextBox 96"/>
          <p:cNvSpPr txBox="1"/>
          <p:nvPr/>
        </p:nvSpPr>
        <p:spPr>
          <a:xfrm rot="16200000">
            <a:off x="1093676" y="2209220"/>
            <a:ext cx="683812" cy="400050"/>
          </a:xfrm>
          <a:prstGeom prst="rect">
            <a:avLst/>
          </a:prstGeom>
          <a:noFill/>
        </p:spPr>
        <p:txBody>
          <a:bodyPr wrap="square">
            <a:spAutoFit/>
          </a:bodyPr>
          <a:lstStyle/>
          <a:p>
            <a:pPr algn="ctr">
              <a:defRPr/>
            </a:pPr>
            <a:r>
              <a:rPr lang="en-US" sz="1000" dirty="0">
                <a:latin typeface="+mn-lt"/>
                <a:ea typeface="ヒラギノ角ゴ Pro W3" pitchFamily="1" charset="-128"/>
                <a:cs typeface="+mn-cs"/>
              </a:rPr>
              <a:t>Product Manager</a:t>
            </a:r>
          </a:p>
        </p:txBody>
      </p:sp>
      <p:grpSp>
        <p:nvGrpSpPr>
          <p:cNvPr id="3" name="Group 105"/>
          <p:cNvGrpSpPr/>
          <p:nvPr/>
        </p:nvGrpSpPr>
        <p:grpSpPr>
          <a:xfrm>
            <a:off x="177800" y="25400"/>
            <a:ext cx="8864600" cy="1453543"/>
            <a:chOff x="177800" y="25400"/>
            <a:chExt cx="8864600" cy="1453543"/>
          </a:xfrm>
        </p:grpSpPr>
        <p:grpSp>
          <p:nvGrpSpPr>
            <p:cNvPr id="4" name="Group 103"/>
            <p:cNvGrpSpPr/>
            <p:nvPr/>
          </p:nvGrpSpPr>
          <p:grpSpPr>
            <a:xfrm>
              <a:off x="177800" y="25400"/>
              <a:ext cx="8864600" cy="1442135"/>
              <a:chOff x="177800" y="25400"/>
              <a:chExt cx="8864600" cy="1442135"/>
            </a:xfrm>
          </p:grpSpPr>
          <p:sp>
            <p:nvSpPr>
              <p:cNvPr id="61528" name="Rectangle 4"/>
              <p:cNvSpPr>
                <a:spLocks noChangeArrowheads="1"/>
              </p:cNvSpPr>
              <p:nvPr/>
            </p:nvSpPr>
            <p:spPr bwMode="auto">
              <a:xfrm>
                <a:off x="177800" y="25400"/>
                <a:ext cx="8864600" cy="738188"/>
              </a:xfrm>
              <a:prstGeom prst="rect">
                <a:avLst/>
              </a:prstGeom>
              <a:noFill/>
              <a:ln w="3175" algn="ctr">
                <a:solidFill>
                  <a:srgbClr val="808080"/>
                </a:solidFill>
                <a:prstDash val="dash"/>
                <a:miter lim="800000"/>
                <a:headEnd/>
                <a:tailEnd/>
              </a:ln>
            </p:spPr>
            <p:txBody>
              <a:bodyPr lIns="0" tIns="0" rIns="0" bIns="0" anchor="ctr">
                <a:spAutoFit/>
              </a:bodyPr>
              <a:lstStyle/>
              <a:p>
                <a:endParaRPr lang="en-US"/>
              </a:p>
              <a:p>
                <a:endParaRPr lang="en-US"/>
              </a:p>
            </p:txBody>
          </p:sp>
          <p:grpSp>
            <p:nvGrpSpPr>
              <p:cNvPr id="5" name="Group 106"/>
              <p:cNvGrpSpPr>
                <a:grpSpLocks/>
              </p:cNvGrpSpPr>
              <p:nvPr/>
            </p:nvGrpSpPr>
            <p:grpSpPr bwMode="auto">
              <a:xfrm>
                <a:off x="849313" y="136525"/>
                <a:ext cx="1447800" cy="469900"/>
                <a:chOff x="735" y="118"/>
                <a:chExt cx="912" cy="296"/>
              </a:xfrm>
            </p:grpSpPr>
            <p:sp>
              <p:nvSpPr>
                <p:cNvPr id="61556" name="AutoShape 107"/>
                <p:cNvSpPr>
                  <a:spLocks noChangeArrowheads="1"/>
                </p:cNvSpPr>
                <p:nvPr/>
              </p:nvSpPr>
              <p:spPr bwMode="auto">
                <a:xfrm>
                  <a:off x="735" y="118"/>
                  <a:ext cx="912" cy="296"/>
                </a:xfrm>
                <a:prstGeom prst="roundRect">
                  <a:avLst>
                    <a:gd name="adj" fmla="val 16667"/>
                  </a:avLst>
                </a:prstGeom>
                <a:solidFill>
                  <a:srgbClr val="808080"/>
                </a:solidFill>
                <a:ln w="38100" algn="ctr">
                  <a:noFill/>
                  <a:round/>
                  <a:headEnd/>
                  <a:tailEnd/>
                </a:ln>
              </p:spPr>
              <p:txBody>
                <a:bodyPr lIns="0" tIns="0" rIns="0" bIns="0" anchor="ctr">
                  <a:spAutoFit/>
                </a:bodyPr>
                <a:lstStyle/>
                <a:p>
                  <a:endParaRPr lang="en-US"/>
                </a:p>
              </p:txBody>
            </p:sp>
            <p:sp>
              <p:nvSpPr>
                <p:cNvPr id="61557" name="Rectangle 108"/>
                <p:cNvSpPr>
                  <a:spLocks noChangeArrowheads="1"/>
                </p:cNvSpPr>
                <p:nvPr/>
              </p:nvSpPr>
              <p:spPr bwMode="auto">
                <a:xfrm>
                  <a:off x="1096" y="177"/>
                  <a:ext cx="177" cy="174"/>
                </a:xfrm>
                <a:prstGeom prst="rect">
                  <a:avLst/>
                </a:prstGeom>
                <a:noFill/>
                <a:ln w="38100" algn="ctr">
                  <a:noFill/>
                  <a:miter lim="800000"/>
                  <a:headEnd/>
                  <a:tailEnd/>
                </a:ln>
              </p:spPr>
              <p:txBody>
                <a:bodyPr wrap="none" lIns="0" tIns="0" rIns="0" bIns="0">
                  <a:spAutoFit/>
                </a:bodyPr>
                <a:lstStyle/>
                <a:p>
                  <a:pPr marL="114300" indent="-114300" algn="ctr">
                    <a:spcBef>
                      <a:spcPct val="10000"/>
                    </a:spcBef>
                  </a:pPr>
                  <a:r>
                    <a:rPr lang="en-US" sz="1800" b="1">
                      <a:solidFill>
                        <a:schemeClr val="bg1"/>
                      </a:solidFill>
                      <a:latin typeface="Calibri" pitchFamily="34" charset="0"/>
                    </a:rPr>
                    <a:t>BU</a:t>
                  </a:r>
                  <a:endParaRPr lang="en-US" sz="1300" b="1">
                    <a:solidFill>
                      <a:schemeClr val="bg1"/>
                    </a:solidFill>
                    <a:latin typeface="Calibri" pitchFamily="34" charset="0"/>
                  </a:endParaRPr>
                </a:p>
              </p:txBody>
            </p:sp>
          </p:grpSp>
          <p:sp>
            <p:nvSpPr>
              <p:cNvPr id="61530" name="Text Box 141"/>
              <p:cNvSpPr txBox="1">
                <a:spLocks noChangeArrowheads="1"/>
              </p:cNvSpPr>
              <p:nvPr/>
            </p:nvSpPr>
            <p:spPr bwMode="auto">
              <a:xfrm>
                <a:off x="4200525" y="285750"/>
                <a:ext cx="1376363" cy="277813"/>
              </a:xfrm>
              <a:prstGeom prst="rect">
                <a:avLst/>
              </a:prstGeom>
              <a:noFill/>
              <a:ln w="38100" algn="ctr">
                <a:noFill/>
                <a:miter lim="800000"/>
                <a:headEnd/>
                <a:tailEnd/>
              </a:ln>
            </p:spPr>
            <p:txBody>
              <a:bodyPr wrap="none" lIns="0" tIns="0" rIns="0" bIns="0">
                <a:spAutoFit/>
              </a:bodyPr>
              <a:lstStyle/>
              <a:p>
                <a:pPr marL="114300" indent="-114300" algn="ctr">
                  <a:spcBef>
                    <a:spcPct val="10000"/>
                  </a:spcBef>
                </a:pPr>
                <a:r>
                  <a:rPr lang="en-US" sz="1800" b="1">
                    <a:solidFill>
                      <a:srgbClr val="808080"/>
                    </a:solidFill>
                    <a:latin typeface="Calibri" pitchFamily="34" charset="0"/>
                  </a:rPr>
                  <a:t>Business Units</a:t>
                </a:r>
              </a:p>
            </p:txBody>
          </p:sp>
          <p:sp>
            <p:nvSpPr>
              <p:cNvPr id="75" name="Oval 74"/>
              <p:cNvSpPr/>
              <p:nvPr/>
            </p:nvSpPr>
            <p:spPr bwMode="auto">
              <a:xfrm>
                <a:off x="873125" y="809625"/>
                <a:ext cx="1406525" cy="655638"/>
              </a:xfrm>
              <a:prstGeom prst="ellipse">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nchor="ctr"/>
              <a:lstStyle/>
              <a:p>
                <a:pPr eaLnBrk="0" hangingPunct="0">
                  <a:defRPr/>
                </a:pPr>
                <a:r>
                  <a:rPr lang="en-US" sz="1050" b="1" dirty="0">
                    <a:solidFill>
                      <a:schemeClr val="bg1"/>
                    </a:solidFill>
                    <a:latin typeface="Arial" pitchFamily="34" charset="0"/>
                    <a:ea typeface="ヒラギノ角ゴ Pro W3" pitchFamily="1" charset="-128"/>
                    <a:cs typeface="+mn-cs"/>
                  </a:rPr>
                  <a:t>Business Relationship Manager</a:t>
                </a:r>
              </a:p>
            </p:txBody>
          </p:sp>
          <p:grpSp>
            <p:nvGrpSpPr>
              <p:cNvPr id="6" name="Group 106"/>
              <p:cNvGrpSpPr>
                <a:grpSpLocks/>
              </p:cNvGrpSpPr>
              <p:nvPr/>
            </p:nvGrpSpPr>
            <p:grpSpPr bwMode="auto">
              <a:xfrm>
                <a:off x="2408238" y="125413"/>
                <a:ext cx="1447800" cy="469900"/>
                <a:chOff x="735" y="118"/>
                <a:chExt cx="912" cy="296"/>
              </a:xfrm>
            </p:grpSpPr>
            <p:sp>
              <p:nvSpPr>
                <p:cNvPr id="61554" name="AutoShape 107"/>
                <p:cNvSpPr>
                  <a:spLocks noChangeArrowheads="1"/>
                </p:cNvSpPr>
                <p:nvPr/>
              </p:nvSpPr>
              <p:spPr bwMode="auto">
                <a:xfrm>
                  <a:off x="735" y="118"/>
                  <a:ext cx="912" cy="296"/>
                </a:xfrm>
                <a:prstGeom prst="roundRect">
                  <a:avLst>
                    <a:gd name="adj" fmla="val 16667"/>
                  </a:avLst>
                </a:prstGeom>
                <a:solidFill>
                  <a:srgbClr val="808080"/>
                </a:solidFill>
                <a:ln w="38100" algn="ctr">
                  <a:noFill/>
                  <a:round/>
                  <a:headEnd/>
                  <a:tailEnd/>
                </a:ln>
              </p:spPr>
              <p:txBody>
                <a:bodyPr lIns="0" tIns="0" rIns="0" bIns="0" anchor="ctr">
                  <a:spAutoFit/>
                </a:bodyPr>
                <a:lstStyle/>
                <a:p>
                  <a:endParaRPr lang="en-US"/>
                </a:p>
              </p:txBody>
            </p:sp>
            <p:sp>
              <p:nvSpPr>
                <p:cNvPr id="61555" name="Rectangle 108"/>
                <p:cNvSpPr>
                  <a:spLocks noChangeArrowheads="1"/>
                </p:cNvSpPr>
                <p:nvPr/>
              </p:nvSpPr>
              <p:spPr bwMode="auto">
                <a:xfrm>
                  <a:off x="1096" y="177"/>
                  <a:ext cx="177" cy="174"/>
                </a:xfrm>
                <a:prstGeom prst="rect">
                  <a:avLst/>
                </a:prstGeom>
                <a:noFill/>
                <a:ln w="38100" algn="ctr">
                  <a:noFill/>
                  <a:miter lim="800000"/>
                  <a:headEnd/>
                  <a:tailEnd/>
                </a:ln>
              </p:spPr>
              <p:txBody>
                <a:bodyPr wrap="none" lIns="0" tIns="0" rIns="0" bIns="0">
                  <a:spAutoFit/>
                </a:bodyPr>
                <a:lstStyle/>
                <a:p>
                  <a:pPr marL="114300" indent="-114300" algn="ctr">
                    <a:spcBef>
                      <a:spcPct val="10000"/>
                    </a:spcBef>
                  </a:pPr>
                  <a:r>
                    <a:rPr lang="en-US" sz="1800" b="1">
                      <a:solidFill>
                        <a:schemeClr val="bg1"/>
                      </a:solidFill>
                      <a:latin typeface="Calibri" pitchFamily="34" charset="0"/>
                    </a:rPr>
                    <a:t>BU</a:t>
                  </a:r>
                  <a:endParaRPr lang="en-US" sz="1300" b="1">
                    <a:solidFill>
                      <a:schemeClr val="bg1"/>
                    </a:solidFill>
                    <a:latin typeface="Calibri" pitchFamily="34" charset="0"/>
                  </a:endParaRPr>
                </a:p>
              </p:txBody>
            </p:sp>
          </p:grpSp>
          <p:grpSp>
            <p:nvGrpSpPr>
              <p:cNvPr id="7" name="Group 106"/>
              <p:cNvGrpSpPr>
                <a:grpSpLocks/>
              </p:cNvGrpSpPr>
              <p:nvPr/>
            </p:nvGrpSpPr>
            <p:grpSpPr bwMode="auto">
              <a:xfrm>
                <a:off x="5972175" y="127000"/>
                <a:ext cx="1447800" cy="469900"/>
                <a:chOff x="735" y="118"/>
                <a:chExt cx="912" cy="296"/>
              </a:xfrm>
            </p:grpSpPr>
            <p:sp>
              <p:nvSpPr>
                <p:cNvPr id="61552" name="AutoShape 107"/>
                <p:cNvSpPr>
                  <a:spLocks noChangeArrowheads="1"/>
                </p:cNvSpPr>
                <p:nvPr/>
              </p:nvSpPr>
              <p:spPr bwMode="auto">
                <a:xfrm>
                  <a:off x="735" y="118"/>
                  <a:ext cx="912" cy="296"/>
                </a:xfrm>
                <a:prstGeom prst="roundRect">
                  <a:avLst>
                    <a:gd name="adj" fmla="val 16667"/>
                  </a:avLst>
                </a:prstGeom>
                <a:solidFill>
                  <a:srgbClr val="808080"/>
                </a:solidFill>
                <a:ln w="38100" algn="ctr">
                  <a:noFill/>
                  <a:round/>
                  <a:headEnd/>
                  <a:tailEnd/>
                </a:ln>
              </p:spPr>
              <p:txBody>
                <a:bodyPr lIns="0" tIns="0" rIns="0" bIns="0" anchor="ctr">
                  <a:spAutoFit/>
                </a:bodyPr>
                <a:lstStyle/>
                <a:p>
                  <a:endParaRPr lang="en-US"/>
                </a:p>
              </p:txBody>
            </p:sp>
            <p:sp>
              <p:nvSpPr>
                <p:cNvPr id="61553" name="Rectangle 108"/>
                <p:cNvSpPr>
                  <a:spLocks noChangeArrowheads="1"/>
                </p:cNvSpPr>
                <p:nvPr/>
              </p:nvSpPr>
              <p:spPr bwMode="auto">
                <a:xfrm>
                  <a:off x="1096" y="177"/>
                  <a:ext cx="177" cy="174"/>
                </a:xfrm>
                <a:prstGeom prst="rect">
                  <a:avLst/>
                </a:prstGeom>
                <a:noFill/>
                <a:ln w="38100" algn="ctr">
                  <a:noFill/>
                  <a:miter lim="800000"/>
                  <a:headEnd/>
                  <a:tailEnd/>
                </a:ln>
              </p:spPr>
              <p:txBody>
                <a:bodyPr wrap="none" lIns="0" tIns="0" rIns="0" bIns="0">
                  <a:spAutoFit/>
                </a:bodyPr>
                <a:lstStyle/>
                <a:p>
                  <a:pPr marL="114300" indent="-114300" algn="ctr">
                    <a:spcBef>
                      <a:spcPct val="10000"/>
                    </a:spcBef>
                  </a:pPr>
                  <a:r>
                    <a:rPr lang="en-US" sz="1800" b="1">
                      <a:solidFill>
                        <a:schemeClr val="bg1"/>
                      </a:solidFill>
                      <a:latin typeface="Calibri" pitchFamily="34" charset="0"/>
                    </a:rPr>
                    <a:t>BU</a:t>
                  </a:r>
                  <a:endParaRPr lang="en-US" sz="1300" b="1">
                    <a:solidFill>
                      <a:schemeClr val="bg1"/>
                    </a:solidFill>
                    <a:latin typeface="Calibri" pitchFamily="34" charset="0"/>
                  </a:endParaRPr>
                </a:p>
              </p:txBody>
            </p:sp>
          </p:grpSp>
          <p:sp>
            <p:nvSpPr>
              <p:cNvPr id="91" name="Oval 90"/>
              <p:cNvSpPr/>
              <p:nvPr/>
            </p:nvSpPr>
            <p:spPr bwMode="auto">
              <a:xfrm>
                <a:off x="2425700" y="809625"/>
                <a:ext cx="1406525" cy="655638"/>
              </a:xfrm>
              <a:prstGeom prst="ellipse">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nchor="ctr"/>
              <a:lstStyle/>
              <a:p>
                <a:pPr eaLnBrk="0" hangingPunct="0">
                  <a:defRPr/>
                </a:pPr>
                <a:r>
                  <a:rPr lang="en-US" sz="1050" b="1" dirty="0">
                    <a:solidFill>
                      <a:schemeClr val="bg1"/>
                    </a:solidFill>
                    <a:latin typeface="Arial" pitchFamily="34" charset="0"/>
                    <a:ea typeface="ヒラギノ角ゴ Pro W3" pitchFamily="1" charset="-128"/>
                    <a:cs typeface="+mn-cs"/>
                  </a:rPr>
                  <a:t>Business Relationship Manager</a:t>
                </a:r>
              </a:p>
            </p:txBody>
          </p:sp>
          <p:sp>
            <p:nvSpPr>
              <p:cNvPr id="92" name="Oval 91"/>
              <p:cNvSpPr/>
              <p:nvPr/>
            </p:nvSpPr>
            <p:spPr bwMode="auto">
              <a:xfrm>
                <a:off x="5999163" y="809625"/>
                <a:ext cx="1406525" cy="655638"/>
              </a:xfrm>
              <a:prstGeom prst="ellipse">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nchor="ctr"/>
              <a:lstStyle/>
              <a:p>
                <a:pPr eaLnBrk="0" hangingPunct="0">
                  <a:defRPr/>
                </a:pPr>
                <a:r>
                  <a:rPr lang="en-US" sz="1050" b="1" dirty="0">
                    <a:solidFill>
                      <a:schemeClr val="bg1"/>
                    </a:solidFill>
                    <a:latin typeface="Arial" pitchFamily="34" charset="0"/>
                    <a:ea typeface="ヒラギノ角ゴ Pro W3" pitchFamily="1" charset="-128"/>
                    <a:cs typeface="+mn-cs"/>
                  </a:rPr>
                  <a:t>Business Relationship Manager</a:t>
                </a:r>
              </a:p>
            </p:txBody>
          </p:sp>
          <p:grpSp>
            <p:nvGrpSpPr>
              <p:cNvPr id="8" name="Group 106"/>
              <p:cNvGrpSpPr>
                <a:grpSpLocks/>
              </p:cNvGrpSpPr>
              <p:nvPr/>
            </p:nvGrpSpPr>
            <p:grpSpPr bwMode="auto">
              <a:xfrm>
                <a:off x="7543967" y="129272"/>
                <a:ext cx="1447800" cy="469900"/>
                <a:chOff x="735" y="118"/>
                <a:chExt cx="912" cy="296"/>
              </a:xfrm>
            </p:grpSpPr>
            <p:sp>
              <p:nvSpPr>
                <p:cNvPr id="98" name="AutoShape 107"/>
                <p:cNvSpPr>
                  <a:spLocks noChangeArrowheads="1"/>
                </p:cNvSpPr>
                <p:nvPr/>
              </p:nvSpPr>
              <p:spPr bwMode="auto">
                <a:xfrm>
                  <a:off x="735" y="118"/>
                  <a:ext cx="912" cy="296"/>
                </a:xfrm>
                <a:prstGeom prst="roundRect">
                  <a:avLst>
                    <a:gd name="adj" fmla="val 16667"/>
                  </a:avLst>
                </a:prstGeom>
                <a:solidFill>
                  <a:srgbClr val="808080"/>
                </a:solidFill>
                <a:ln w="38100" algn="ctr">
                  <a:noFill/>
                  <a:round/>
                  <a:headEnd/>
                  <a:tailEnd/>
                </a:ln>
              </p:spPr>
              <p:txBody>
                <a:bodyPr lIns="0" tIns="0" rIns="0" bIns="0" anchor="ctr">
                  <a:spAutoFit/>
                </a:bodyPr>
                <a:lstStyle/>
                <a:p>
                  <a:endParaRPr lang="en-US"/>
                </a:p>
              </p:txBody>
            </p:sp>
            <p:sp>
              <p:nvSpPr>
                <p:cNvPr id="99" name="Rectangle 108"/>
                <p:cNvSpPr>
                  <a:spLocks noChangeArrowheads="1"/>
                </p:cNvSpPr>
                <p:nvPr/>
              </p:nvSpPr>
              <p:spPr bwMode="auto">
                <a:xfrm>
                  <a:off x="1096" y="177"/>
                  <a:ext cx="177" cy="174"/>
                </a:xfrm>
                <a:prstGeom prst="rect">
                  <a:avLst/>
                </a:prstGeom>
                <a:noFill/>
                <a:ln w="38100" algn="ctr">
                  <a:noFill/>
                  <a:miter lim="800000"/>
                  <a:headEnd/>
                  <a:tailEnd/>
                </a:ln>
              </p:spPr>
              <p:txBody>
                <a:bodyPr wrap="none" lIns="0" tIns="0" rIns="0" bIns="0">
                  <a:spAutoFit/>
                </a:bodyPr>
                <a:lstStyle/>
                <a:p>
                  <a:pPr marL="114300" indent="-114300" algn="ctr">
                    <a:spcBef>
                      <a:spcPct val="10000"/>
                    </a:spcBef>
                  </a:pPr>
                  <a:r>
                    <a:rPr lang="en-US" sz="1800" b="1">
                      <a:solidFill>
                        <a:schemeClr val="bg1"/>
                      </a:solidFill>
                      <a:latin typeface="Calibri" pitchFamily="34" charset="0"/>
                    </a:rPr>
                    <a:t>BU</a:t>
                  </a:r>
                  <a:endParaRPr lang="en-US" sz="1300" b="1">
                    <a:solidFill>
                      <a:schemeClr val="bg1"/>
                    </a:solidFill>
                    <a:latin typeface="Calibri" pitchFamily="34" charset="0"/>
                  </a:endParaRPr>
                </a:p>
              </p:txBody>
            </p:sp>
          </p:grpSp>
          <p:sp>
            <p:nvSpPr>
              <p:cNvPr id="100" name="Oval 99"/>
              <p:cNvSpPr/>
              <p:nvPr/>
            </p:nvSpPr>
            <p:spPr bwMode="auto">
              <a:xfrm>
                <a:off x="7570955" y="811897"/>
                <a:ext cx="1406525" cy="655638"/>
              </a:xfrm>
              <a:prstGeom prst="ellipse">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nchor="ctr"/>
              <a:lstStyle/>
              <a:p>
                <a:pPr eaLnBrk="0" hangingPunct="0">
                  <a:defRPr/>
                </a:pPr>
                <a:r>
                  <a:rPr lang="en-US" sz="1050" b="1" dirty="0">
                    <a:solidFill>
                      <a:schemeClr val="bg1"/>
                    </a:solidFill>
                    <a:latin typeface="Arial" pitchFamily="34" charset="0"/>
                    <a:ea typeface="ヒラギノ角ゴ Pro W3" pitchFamily="1" charset="-128"/>
                    <a:cs typeface="+mn-cs"/>
                  </a:rPr>
                  <a:t>Business Relationship Manager</a:t>
                </a:r>
              </a:p>
            </p:txBody>
          </p:sp>
        </p:grpSp>
        <p:sp>
          <p:nvSpPr>
            <p:cNvPr id="95" name="TextBox 94"/>
            <p:cNvSpPr txBox="1"/>
            <p:nvPr/>
          </p:nvSpPr>
          <p:spPr>
            <a:xfrm rot="16200000">
              <a:off x="650240" y="921079"/>
              <a:ext cx="715618" cy="400110"/>
            </a:xfrm>
            <a:prstGeom prst="rect">
              <a:avLst/>
            </a:prstGeom>
            <a:noFill/>
          </p:spPr>
          <p:txBody>
            <a:bodyPr wrap="square">
              <a:spAutoFit/>
            </a:bodyPr>
            <a:lstStyle/>
            <a:p>
              <a:pPr algn="ctr">
                <a:defRPr/>
              </a:pPr>
              <a:r>
                <a:rPr lang="en-US" sz="1000" dirty="0">
                  <a:latin typeface="+mn-lt"/>
                  <a:ea typeface="ヒラギノ角ゴ Pro W3" pitchFamily="1" charset="-128"/>
                  <a:cs typeface="+mn-cs"/>
                </a:rPr>
                <a:t>Account Manager</a:t>
              </a:r>
            </a:p>
          </p:txBody>
        </p:sp>
      </p:grpSp>
      <p:sp>
        <p:nvSpPr>
          <p:cNvPr id="112" name="TextBox 111"/>
          <p:cNvSpPr txBox="1"/>
          <p:nvPr/>
        </p:nvSpPr>
        <p:spPr>
          <a:xfrm rot="16200000">
            <a:off x="-3235822" y="3239480"/>
            <a:ext cx="6858000" cy="400051"/>
          </a:xfrm>
          <a:prstGeom prst="rect">
            <a:avLst/>
          </a:prstGeom>
          <a:solidFill>
            <a:schemeClr val="bg2">
              <a:lumMod val="50000"/>
            </a:schemeClr>
          </a:solidFill>
        </p:spPr>
        <p:txBody>
          <a:bodyPr>
            <a:spAutoFit/>
          </a:bodyPr>
          <a:lstStyle/>
          <a:p>
            <a:pPr algn="ctr"/>
            <a:r>
              <a:rPr lang="en-US" sz="2000" dirty="0">
                <a:solidFill>
                  <a:schemeClr val="bg1"/>
                </a:solidFill>
              </a:rPr>
              <a:t>IT </a:t>
            </a:r>
            <a:r>
              <a:rPr lang="en-US" sz="2000" dirty="0" smtClean="0">
                <a:solidFill>
                  <a:schemeClr val="bg1"/>
                </a:solidFill>
              </a:rPr>
              <a:t>Process Governance</a:t>
            </a:r>
            <a:endParaRPr lang="en-US" sz="2000" dirty="0">
              <a:solidFill>
                <a:schemeClr val="bg1"/>
              </a:solidFill>
            </a:endParaRPr>
          </a:p>
        </p:txBody>
      </p:sp>
      <p:sp>
        <p:nvSpPr>
          <p:cNvPr id="101" name="TextBox 100"/>
          <p:cNvSpPr txBox="1"/>
          <p:nvPr/>
        </p:nvSpPr>
        <p:spPr>
          <a:xfrm rot="16200000">
            <a:off x="-3228974" y="3228975"/>
            <a:ext cx="6858000" cy="400051"/>
          </a:xfrm>
          <a:prstGeom prst="rect">
            <a:avLst/>
          </a:prstGeom>
          <a:solidFill>
            <a:schemeClr val="accent2">
              <a:lumMod val="50000"/>
            </a:schemeClr>
          </a:solidFill>
        </p:spPr>
        <p:txBody>
          <a:bodyPr>
            <a:spAutoFit/>
          </a:bodyPr>
          <a:lstStyle/>
          <a:p>
            <a:pPr algn="ctr"/>
            <a:r>
              <a:rPr lang="en-US" sz="2000" dirty="0">
                <a:solidFill>
                  <a:schemeClr val="bg1"/>
                </a:solidFill>
              </a:rPr>
              <a:t>IT Service </a:t>
            </a:r>
            <a:r>
              <a:rPr lang="en-US" sz="2000" dirty="0" smtClean="0">
                <a:solidFill>
                  <a:schemeClr val="bg1"/>
                </a:solidFill>
              </a:rPr>
              <a:t>Governance</a:t>
            </a:r>
            <a:endParaRPr lang="en-US" sz="2000" dirty="0">
              <a:solidFill>
                <a:schemeClr val="bg1"/>
              </a:solidFill>
            </a:endParaRPr>
          </a:p>
        </p:txBody>
      </p:sp>
      <p:grpSp>
        <p:nvGrpSpPr>
          <p:cNvPr id="9" name="Group 165"/>
          <p:cNvGrpSpPr/>
          <p:nvPr/>
        </p:nvGrpSpPr>
        <p:grpSpPr>
          <a:xfrm>
            <a:off x="2290964" y="4899548"/>
            <a:ext cx="5926756" cy="1518455"/>
            <a:chOff x="2290964" y="4899548"/>
            <a:chExt cx="5926756" cy="1518455"/>
          </a:xfrm>
        </p:grpSpPr>
        <p:grpSp>
          <p:nvGrpSpPr>
            <p:cNvPr id="10" name="Group 152"/>
            <p:cNvGrpSpPr/>
            <p:nvPr/>
          </p:nvGrpSpPr>
          <p:grpSpPr>
            <a:xfrm>
              <a:off x="2290964" y="4899548"/>
              <a:ext cx="215076" cy="1497991"/>
              <a:chOff x="2290964" y="4899548"/>
              <a:chExt cx="215076" cy="1497991"/>
            </a:xfrm>
          </p:grpSpPr>
          <p:cxnSp>
            <p:nvCxnSpPr>
              <p:cNvPr id="149" name="Straight Connector 148"/>
              <p:cNvCxnSpPr/>
              <p:nvPr/>
            </p:nvCxnSpPr>
            <p:spPr bwMode="auto">
              <a:xfrm rot="16200000" flipH="1">
                <a:off x="1694402" y="5579860"/>
                <a:ext cx="1389401" cy="28778"/>
              </a:xfrm>
              <a:prstGeom prst="line">
                <a:avLst/>
              </a:prstGeom>
              <a:solidFill>
                <a:schemeClr val="accent1"/>
              </a:solidFill>
              <a:ln w="28575" cap="flat" cmpd="sng" algn="ctr">
                <a:solidFill>
                  <a:srgbClr val="66CCFF"/>
                </a:solidFill>
                <a:prstDash val="solid"/>
                <a:round/>
                <a:headEnd type="none" w="med" len="med"/>
                <a:tailEnd type="none" w="med" len="med"/>
              </a:ln>
              <a:effectLst/>
            </p:spPr>
          </p:cxnSp>
          <p:sp>
            <p:nvSpPr>
              <p:cNvPr id="150" name="Oval 34"/>
              <p:cNvSpPr>
                <a:spLocks noChangeArrowheads="1"/>
              </p:cNvSpPr>
              <p:nvPr/>
            </p:nvSpPr>
            <p:spPr bwMode="auto">
              <a:xfrm>
                <a:off x="2290964" y="5586326"/>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sp>
            <p:nvSpPr>
              <p:cNvPr id="151" name="Oval 50"/>
              <p:cNvSpPr>
                <a:spLocks noChangeArrowheads="1"/>
              </p:cNvSpPr>
              <p:nvPr/>
            </p:nvSpPr>
            <p:spPr bwMode="auto">
              <a:xfrm>
                <a:off x="2302840" y="6207039"/>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grpSp>
        <p:grpSp>
          <p:nvGrpSpPr>
            <p:cNvPr id="11" name="Group 153"/>
            <p:cNvGrpSpPr/>
            <p:nvPr/>
          </p:nvGrpSpPr>
          <p:grpSpPr>
            <a:xfrm>
              <a:off x="4203956" y="4915468"/>
              <a:ext cx="215076" cy="1497991"/>
              <a:chOff x="2290964" y="4899548"/>
              <a:chExt cx="215076" cy="1497991"/>
            </a:xfrm>
          </p:grpSpPr>
          <p:cxnSp>
            <p:nvCxnSpPr>
              <p:cNvPr id="155" name="Straight Connector 154"/>
              <p:cNvCxnSpPr/>
              <p:nvPr/>
            </p:nvCxnSpPr>
            <p:spPr bwMode="auto">
              <a:xfrm rot="16200000" flipH="1">
                <a:off x="1694402" y="5579860"/>
                <a:ext cx="1389401" cy="28778"/>
              </a:xfrm>
              <a:prstGeom prst="line">
                <a:avLst/>
              </a:prstGeom>
              <a:solidFill>
                <a:schemeClr val="accent1"/>
              </a:solidFill>
              <a:ln w="28575" cap="flat" cmpd="sng" algn="ctr">
                <a:solidFill>
                  <a:srgbClr val="66CCFF"/>
                </a:solidFill>
                <a:prstDash val="solid"/>
                <a:round/>
                <a:headEnd type="none" w="med" len="med"/>
                <a:tailEnd type="none" w="med" len="med"/>
              </a:ln>
              <a:effectLst/>
            </p:spPr>
          </p:cxnSp>
          <p:sp>
            <p:nvSpPr>
              <p:cNvPr id="156" name="Oval 34"/>
              <p:cNvSpPr>
                <a:spLocks noChangeArrowheads="1"/>
              </p:cNvSpPr>
              <p:nvPr/>
            </p:nvSpPr>
            <p:spPr bwMode="auto">
              <a:xfrm>
                <a:off x="2290964" y="5586326"/>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sp>
            <p:nvSpPr>
              <p:cNvPr id="157" name="Oval 50"/>
              <p:cNvSpPr>
                <a:spLocks noChangeArrowheads="1"/>
              </p:cNvSpPr>
              <p:nvPr/>
            </p:nvSpPr>
            <p:spPr bwMode="auto">
              <a:xfrm>
                <a:off x="2302840" y="6207039"/>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grpSp>
        <p:grpSp>
          <p:nvGrpSpPr>
            <p:cNvPr id="12" name="Group 157"/>
            <p:cNvGrpSpPr/>
            <p:nvPr/>
          </p:nvGrpSpPr>
          <p:grpSpPr>
            <a:xfrm>
              <a:off x="6076004" y="4917740"/>
              <a:ext cx="215076" cy="1497991"/>
              <a:chOff x="2290964" y="4899548"/>
              <a:chExt cx="215076" cy="1497991"/>
            </a:xfrm>
          </p:grpSpPr>
          <p:cxnSp>
            <p:nvCxnSpPr>
              <p:cNvPr id="159" name="Straight Connector 158"/>
              <p:cNvCxnSpPr/>
              <p:nvPr/>
            </p:nvCxnSpPr>
            <p:spPr bwMode="auto">
              <a:xfrm rot="16200000" flipH="1">
                <a:off x="1694402" y="5579860"/>
                <a:ext cx="1389401" cy="28778"/>
              </a:xfrm>
              <a:prstGeom prst="line">
                <a:avLst/>
              </a:prstGeom>
              <a:solidFill>
                <a:schemeClr val="accent1"/>
              </a:solidFill>
              <a:ln w="28575" cap="flat" cmpd="sng" algn="ctr">
                <a:solidFill>
                  <a:srgbClr val="66CCFF"/>
                </a:solidFill>
                <a:prstDash val="solid"/>
                <a:round/>
                <a:headEnd type="none" w="med" len="med"/>
                <a:tailEnd type="none" w="med" len="med"/>
              </a:ln>
              <a:effectLst/>
            </p:spPr>
          </p:cxnSp>
          <p:sp>
            <p:nvSpPr>
              <p:cNvPr id="160" name="Oval 34"/>
              <p:cNvSpPr>
                <a:spLocks noChangeArrowheads="1"/>
              </p:cNvSpPr>
              <p:nvPr/>
            </p:nvSpPr>
            <p:spPr bwMode="auto">
              <a:xfrm>
                <a:off x="2290964" y="5586326"/>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sp>
            <p:nvSpPr>
              <p:cNvPr id="161" name="Oval 50"/>
              <p:cNvSpPr>
                <a:spLocks noChangeArrowheads="1"/>
              </p:cNvSpPr>
              <p:nvPr/>
            </p:nvSpPr>
            <p:spPr bwMode="auto">
              <a:xfrm>
                <a:off x="2302840" y="6207039"/>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grpSp>
        <p:grpSp>
          <p:nvGrpSpPr>
            <p:cNvPr id="13" name="Group 161"/>
            <p:cNvGrpSpPr/>
            <p:nvPr/>
          </p:nvGrpSpPr>
          <p:grpSpPr>
            <a:xfrm>
              <a:off x="8002644" y="4920012"/>
              <a:ext cx="215076" cy="1497991"/>
              <a:chOff x="2290964" y="4899548"/>
              <a:chExt cx="215076" cy="1497991"/>
            </a:xfrm>
          </p:grpSpPr>
          <p:cxnSp>
            <p:nvCxnSpPr>
              <p:cNvPr id="163" name="Straight Connector 162"/>
              <p:cNvCxnSpPr/>
              <p:nvPr/>
            </p:nvCxnSpPr>
            <p:spPr bwMode="auto">
              <a:xfrm rot="16200000" flipH="1">
                <a:off x="1694402" y="5579860"/>
                <a:ext cx="1389401" cy="28778"/>
              </a:xfrm>
              <a:prstGeom prst="line">
                <a:avLst/>
              </a:prstGeom>
              <a:solidFill>
                <a:schemeClr val="accent1"/>
              </a:solidFill>
              <a:ln w="28575" cap="flat" cmpd="sng" algn="ctr">
                <a:solidFill>
                  <a:srgbClr val="66CCFF"/>
                </a:solidFill>
                <a:prstDash val="solid"/>
                <a:round/>
                <a:headEnd type="none" w="med" len="med"/>
                <a:tailEnd type="none" w="med" len="med"/>
              </a:ln>
              <a:effectLst/>
            </p:spPr>
          </p:cxnSp>
          <p:sp>
            <p:nvSpPr>
              <p:cNvPr id="164" name="Oval 34"/>
              <p:cNvSpPr>
                <a:spLocks noChangeArrowheads="1"/>
              </p:cNvSpPr>
              <p:nvPr/>
            </p:nvSpPr>
            <p:spPr bwMode="auto">
              <a:xfrm>
                <a:off x="2290964" y="5586326"/>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sp>
            <p:nvSpPr>
              <p:cNvPr id="165" name="Oval 50"/>
              <p:cNvSpPr>
                <a:spLocks noChangeArrowheads="1"/>
              </p:cNvSpPr>
              <p:nvPr/>
            </p:nvSpPr>
            <p:spPr bwMode="auto">
              <a:xfrm>
                <a:off x="2302840" y="6207039"/>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grpSp>
      </p:grpSp>
      <p:grpSp>
        <p:nvGrpSpPr>
          <p:cNvPr id="14" name="Group 112"/>
          <p:cNvGrpSpPr/>
          <p:nvPr/>
        </p:nvGrpSpPr>
        <p:grpSpPr>
          <a:xfrm>
            <a:off x="2261394" y="2999401"/>
            <a:ext cx="215076" cy="1949201"/>
            <a:chOff x="2261394" y="2999401"/>
            <a:chExt cx="215076" cy="1949201"/>
          </a:xfrm>
        </p:grpSpPr>
        <p:cxnSp>
          <p:nvCxnSpPr>
            <p:cNvPr id="104" name="Straight Connector 103"/>
            <p:cNvCxnSpPr>
              <a:stCxn id="34842" idx="2"/>
            </p:cNvCxnSpPr>
            <p:nvPr/>
          </p:nvCxnSpPr>
          <p:spPr bwMode="auto">
            <a:xfrm rot="16200000" flipH="1">
              <a:off x="1438141" y="3904232"/>
              <a:ext cx="1840612" cy="30949"/>
            </a:xfrm>
            <a:prstGeom prst="line">
              <a:avLst/>
            </a:prstGeom>
            <a:solidFill>
              <a:schemeClr val="accent1"/>
            </a:solidFill>
            <a:ln w="28575" cap="flat" cmpd="sng" algn="ctr">
              <a:solidFill>
                <a:srgbClr val="66CCFF"/>
              </a:solidFill>
              <a:prstDash val="solid"/>
              <a:round/>
              <a:headEnd type="none" w="med" len="med"/>
              <a:tailEnd type="none" w="med" len="med"/>
            </a:ln>
            <a:effectLst/>
          </p:spPr>
        </p:cxnSp>
        <p:sp>
          <p:nvSpPr>
            <p:cNvPr id="61493" name="Oval 34"/>
            <p:cNvSpPr>
              <a:spLocks noChangeArrowheads="1"/>
            </p:cNvSpPr>
            <p:nvPr/>
          </p:nvSpPr>
          <p:spPr bwMode="auto">
            <a:xfrm>
              <a:off x="2261394" y="4137389"/>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sp>
          <p:nvSpPr>
            <p:cNvPr id="61492" name="Oval 50"/>
            <p:cNvSpPr>
              <a:spLocks noChangeArrowheads="1"/>
            </p:cNvSpPr>
            <p:nvPr/>
          </p:nvSpPr>
          <p:spPr bwMode="auto">
            <a:xfrm>
              <a:off x="2273270" y="4758102"/>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grpSp>
      <p:grpSp>
        <p:nvGrpSpPr>
          <p:cNvPr id="15" name="Group 119"/>
          <p:cNvGrpSpPr/>
          <p:nvPr/>
        </p:nvGrpSpPr>
        <p:grpSpPr>
          <a:xfrm>
            <a:off x="6033294" y="3008926"/>
            <a:ext cx="215076" cy="1949201"/>
            <a:chOff x="2261394" y="2999401"/>
            <a:chExt cx="215076" cy="1949201"/>
          </a:xfrm>
        </p:grpSpPr>
        <p:cxnSp>
          <p:nvCxnSpPr>
            <p:cNvPr id="125" name="Straight Connector 124"/>
            <p:cNvCxnSpPr/>
            <p:nvPr/>
          </p:nvCxnSpPr>
          <p:spPr bwMode="auto">
            <a:xfrm rot="16200000" flipH="1">
              <a:off x="1438141" y="3904232"/>
              <a:ext cx="1840612" cy="30949"/>
            </a:xfrm>
            <a:prstGeom prst="line">
              <a:avLst/>
            </a:prstGeom>
            <a:solidFill>
              <a:schemeClr val="accent1"/>
            </a:solidFill>
            <a:ln w="28575" cap="flat" cmpd="sng" algn="ctr">
              <a:solidFill>
                <a:srgbClr val="66CCFF"/>
              </a:solidFill>
              <a:prstDash val="solid"/>
              <a:round/>
              <a:headEnd type="none" w="med" len="med"/>
              <a:tailEnd type="none" w="med" len="med"/>
            </a:ln>
            <a:effectLst/>
          </p:spPr>
        </p:cxnSp>
        <p:sp>
          <p:nvSpPr>
            <p:cNvPr id="126" name="Oval 34"/>
            <p:cNvSpPr>
              <a:spLocks noChangeArrowheads="1"/>
            </p:cNvSpPr>
            <p:nvPr/>
          </p:nvSpPr>
          <p:spPr bwMode="auto">
            <a:xfrm>
              <a:off x="2261394" y="4137389"/>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sp>
          <p:nvSpPr>
            <p:cNvPr id="127" name="Oval 50"/>
            <p:cNvSpPr>
              <a:spLocks noChangeArrowheads="1"/>
            </p:cNvSpPr>
            <p:nvPr/>
          </p:nvSpPr>
          <p:spPr bwMode="auto">
            <a:xfrm>
              <a:off x="2273270" y="4758102"/>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grpSp>
      <p:grpSp>
        <p:nvGrpSpPr>
          <p:cNvPr id="16" name="Group 128"/>
          <p:cNvGrpSpPr/>
          <p:nvPr/>
        </p:nvGrpSpPr>
        <p:grpSpPr>
          <a:xfrm>
            <a:off x="4166394" y="2999401"/>
            <a:ext cx="215076" cy="1949201"/>
            <a:chOff x="2261394" y="2999401"/>
            <a:chExt cx="215076" cy="1949201"/>
          </a:xfrm>
        </p:grpSpPr>
        <p:cxnSp>
          <p:nvCxnSpPr>
            <p:cNvPr id="130" name="Straight Connector 129"/>
            <p:cNvCxnSpPr/>
            <p:nvPr/>
          </p:nvCxnSpPr>
          <p:spPr bwMode="auto">
            <a:xfrm rot="16200000" flipH="1">
              <a:off x="1438141" y="3904232"/>
              <a:ext cx="1840612" cy="30949"/>
            </a:xfrm>
            <a:prstGeom prst="line">
              <a:avLst/>
            </a:prstGeom>
            <a:solidFill>
              <a:schemeClr val="accent1"/>
            </a:solidFill>
            <a:ln w="28575" cap="flat" cmpd="sng" algn="ctr">
              <a:solidFill>
                <a:srgbClr val="66CCFF"/>
              </a:solidFill>
              <a:prstDash val="solid"/>
              <a:round/>
              <a:headEnd type="none" w="med" len="med"/>
              <a:tailEnd type="none" w="med" len="med"/>
            </a:ln>
            <a:effectLst/>
          </p:spPr>
        </p:cxnSp>
        <p:sp>
          <p:nvSpPr>
            <p:cNvPr id="133" name="Oval 34"/>
            <p:cNvSpPr>
              <a:spLocks noChangeArrowheads="1"/>
            </p:cNvSpPr>
            <p:nvPr/>
          </p:nvSpPr>
          <p:spPr bwMode="auto">
            <a:xfrm>
              <a:off x="2261394" y="4137389"/>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sp>
          <p:nvSpPr>
            <p:cNvPr id="134" name="Oval 50"/>
            <p:cNvSpPr>
              <a:spLocks noChangeArrowheads="1"/>
            </p:cNvSpPr>
            <p:nvPr/>
          </p:nvSpPr>
          <p:spPr bwMode="auto">
            <a:xfrm>
              <a:off x="2273270" y="4758102"/>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grpSp>
      <p:grpSp>
        <p:nvGrpSpPr>
          <p:cNvPr id="17" name="Group 134"/>
          <p:cNvGrpSpPr/>
          <p:nvPr/>
        </p:nvGrpSpPr>
        <p:grpSpPr>
          <a:xfrm>
            <a:off x="7966869" y="3008926"/>
            <a:ext cx="215076" cy="1949201"/>
            <a:chOff x="2261394" y="2999401"/>
            <a:chExt cx="215076" cy="1949201"/>
          </a:xfrm>
        </p:grpSpPr>
        <p:cxnSp>
          <p:nvCxnSpPr>
            <p:cNvPr id="136" name="Straight Connector 135"/>
            <p:cNvCxnSpPr/>
            <p:nvPr/>
          </p:nvCxnSpPr>
          <p:spPr bwMode="auto">
            <a:xfrm rot="16200000" flipH="1">
              <a:off x="1438141" y="3904232"/>
              <a:ext cx="1840612" cy="30949"/>
            </a:xfrm>
            <a:prstGeom prst="line">
              <a:avLst/>
            </a:prstGeom>
            <a:solidFill>
              <a:schemeClr val="accent1"/>
            </a:solidFill>
            <a:ln w="28575" cap="flat" cmpd="sng" algn="ctr">
              <a:solidFill>
                <a:srgbClr val="66CCFF"/>
              </a:solidFill>
              <a:prstDash val="solid"/>
              <a:round/>
              <a:headEnd type="none" w="med" len="med"/>
              <a:tailEnd type="none" w="med" len="med"/>
            </a:ln>
            <a:effectLst/>
          </p:spPr>
        </p:cxnSp>
        <p:sp>
          <p:nvSpPr>
            <p:cNvPr id="137" name="Oval 34"/>
            <p:cNvSpPr>
              <a:spLocks noChangeArrowheads="1"/>
            </p:cNvSpPr>
            <p:nvPr/>
          </p:nvSpPr>
          <p:spPr bwMode="auto">
            <a:xfrm>
              <a:off x="2261394" y="4137389"/>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sp>
          <p:nvSpPr>
            <p:cNvPr id="138" name="Oval 50"/>
            <p:cNvSpPr>
              <a:spLocks noChangeArrowheads="1"/>
            </p:cNvSpPr>
            <p:nvPr/>
          </p:nvSpPr>
          <p:spPr bwMode="auto">
            <a:xfrm>
              <a:off x="2273270" y="4758102"/>
              <a:ext cx="203200" cy="190500"/>
            </a:xfrm>
            <a:prstGeom prst="ellipse">
              <a:avLst/>
            </a:prstGeom>
            <a:solidFill>
              <a:srgbClr val="A6C2DE"/>
            </a:solidFill>
            <a:ln w="38100" algn="ctr">
              <a:solidFill>
                <a:srgbClr val="0070C0"/>
              </a:solidFill>
              <a:round/>
              <a:headEnd/>
              <a:tailEnd/>
            </a:ln>
          </p:spPr>
          <p:txBody>
            <a:bodyPr lIns="0" tIns="0" rIns="0" bIns="0" anchor="ctr">
              <a:spAutoFit/>
            </a:bodyPr>
            <a:lstStyle/>
            <a:p>
              <a:endParaRPr lang="en-US" sz="1800"/>
            </a:p>
          </p:txBody>
        </p:sp>
      </p:grpSp>
      <p:grpSp>
        <p:nvGrpSpPr>
          <p:cNvPr id="18" name="Group 114"/>
          <p:cNvGrpSpPr/>
          <p:nvPr/>
        </p:nvGrpSpPr>
        <p:grpSpPr>
          <a:xfrm>
            <a:off x="1206748" y="4638296"/>
            <a:ext cx="7733574" cy="457200"/>
            <a:chOff x="1206748" y="4638296"/>
            <a:chExt cx="7733574" cy="457200"/>
          </a:xfrm>
        </p:grpSpPr>
        <p:sp>
          <p:nvSpPr>
            <p:cNvPr id="86" name="Rounded Rectangle 85"/>
            <p:cNvSpPr/>
            <p:nvPr/>
          </p:nvSpPr>
          <p:spPr bwMode="auto">
            <a:xfrm>
              <a:off x="1206748" y="4638296"/>
              <a:ext cx="7733574" cy="457200"/>
            </a:xfrm>
            <a:prstGeom prst="roundRect">
              <a:avLst/>
            </a:prstGeom>
            <a:solidFill>
              <a:schemeClr val="accent1">
                <a:alpha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eaLnBrk="0" hangingPunct="0">
                <a:tabLst>
                  <a:tab pos="914400" algn="l"/>
                </a:tabLst>
                <a:defRPr/>
              </a:pPr>
              <a:r>
                <a:rPr lang="en-US" sz="2000" b="1" dirty="0" smtClean="0">
                  <a:ea typeface="ヒラギノ角ゴ Pro W3" pitchFamily="1" charset="-128"/>
                  <a:cs typeface="+mn-cs"/>
                </a:rPr>
                <a:t>Infrastructure Processes</a:t>
              </a:r>
              <a:endParaRPr lang="en-US" sz="2000" b="1" dirty="0">
                <a:ea typeface="ヒラギノ角ゴ Pro W3" pitchFamily="1" charset="-128"/>
                <a:cs typeface="+mn-cs"/>
              </a:endParaRPr>
            </a:p>
          </p:txBody>
        </p:sp>
        <p:sp>
          <p:nvSpPr>
            <p:cNvPr id="61516" name="TextBox 62"/>
            <p:cNvSpPr txBox="1">
              <a:spLocks noChangeArrowheads="1"/>
            </p:cNvSpPr>
            <p:nvPr/>
          </p:nvSpPr>
          <p:spPr bwMode="auto">
            <a:xfrm>
              <a:off x="1250950" y="4669202"/>
              <a:ext cx="531813" cy="369887"/>
            </a:xfrm>
            <a:prstGeom prst="rect">
              <a:avLst/>
            </a:prstGeom>
            <a:noFill/>
            <a:ln w="9525">
              <a:noFill/>
              <a:miter lim="800000"/>
              <a:headEnd/>
              <a:tailEnd/>
            </a:ln>
          </p:spPr>
          <p:txBody>
            <a:bodyPr wrap="none">
              <a:spAutoFit/>
            </a:bodyPr>
            <a:lstStyle/>
            <a:p>
              <a:r>
                <a:rPr lang="en-US" sz="1800" b="1">
                  <a:solidFill>
                    <a:srgbClr val="666633"/>
                  </a:solidFill>
                </a:rPr>
                <a:t>PM</a:t>
              </a:r>
              <a:endParaRPr lang="en-US" b="1">
                <a:solidFill>
                  <a:srgbClr val="666633"/>
                </a:solidFill>
              </a:endParaRPr>
            </a:p>
          </p:txBody>
        </p:sp>
      </p:grpSp>
      <p:sp>
        <p:nvSpPr>
          <p:cNvPr id="139" name="Rounded Rectangle 138"/>
          <p:cNvSpPr/>
          <p:nvPr/>
        </p:nvSpPr>
        <p:spPr bwMode="auto">
          <a:xfrm>
            <a:off x="1663826" y="3336966"/>
            <a:ext cx="7252366" cy="366172"/>
          </a:xfrm>
          <a:prstGeom prst="roundRect">
            <a:avLst/>
          </a:prstGeom>
          <a:solidFill>
            <a:srgbClr val="FFCCCC">
              <a:alpha val="50000"/>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tabLst>
                <a:tab pos="914400" algn="l"/>
              </a:tabLst>
              <a:defRPr/>
            </a:pPr>
            <a:r>
              <a:rPr lang="en-US" sz="1600" b="1" dirty="0">
                <a:latin typeface="Arial" pitchFamily="34" charset="0"/>
                <a:ea typeface="ヒラギノ角ゴ Pro W3" pitchFamily="1" charset="-128"/>
                <a:cs typeface="+mn-cs"/>
              </a:rPr>
              <a:t>Process Owners</a:t>
            </a:r>
            <a:endParaRPr lang="en-US" sz="1600" b="1" dirty="0">
              <a:ea typeface="ヒラギノ角ゴ Pro W3" pitchFamily="1" charset="-128"/>
              <a:cs typeface="+mn-cs"/>
            </a:endParaRPr>
          </a:p>
        </p:txBody>
      </p:sp>
      <p:sp>
        <p:nvSpPr>
          <p:cNvPr id="140" name="Rounded Rectangle 139"/>
          <p:cNvSpPr/>
          <p:nvPr/>
        </p:nvSpPr>
        <p:spPr bwMode="auto">
          <a:xfrm>
            <a:off x="1702391" y="2829694"/>
            <a:ext cx="7220619" cy="376642"/>
          </a:xfrm>
          <a:prstGeom prst="roundRect">
            <a:avLst/>
          </a:prstGeom>
          <a:solidFill>
            <a:srgbClr val="CC9900">
              <a:alpha val="50000"/>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tabLst>
                <a:tab pos="914400" algn="l"/>
              </a:tabLst>
              <a:defRPr/>
            </a:pPr>
            <a:r>
              <a:rPr lang="en-US" sz="1600" b="1" dirty="0">
                <a:latin typeface="Arial" pitchFamily="34" charset="0"/>
                <a:ea typeface="ヒラギノ角ゴ Pro W3" pitchFamily="1" charset="-128"/>
                <a:cs typeface="+mn-cs"/>
              </a:rPr>
              <a:t>Process Sponsors</a:t>
            </a:r>
            <a:endParaRPr lang="en-US" sz="1600" b="1" dirty="0">
              <a:ea typeface="ヒラギノ角ゴ Pro W3" pitchFamily="1" charset="-128"/>
              <a:cs typeface="+mn-cs"/>
            </a:endParaRPr>
          </a:p>
        </p:txBody>
      </p:sp>
      <p:grpSp>
        <p:nvGrpSpPr>
          <p:cNvPr id="19" name="Group 140"/>
          <p:cNvGrpSpPr/>
          <p:nvPr/>
        </p:nvGrpSpPr>
        <p:grpSpPr>
          <a:xfrm>
            <a:off x="1195994" y="5454748"/>
            <a:ext cx="7743691" cy="1051048"/>
            <a:chOff x="1195994" y="5454748"/>
            <a:chExt cx="7743691" cy="1051048"/>
          </a:xfrm>
        </p:grpSpPr>
        <p:sp>
          <p:nvSpPr>
            <p:cNvPr id="142" name="Rounded Rectangle 141"/>
            <p:cNvSpPr/>
            <p:nvPr/>
          </p:nvSpPr>
          <p:spPr bwMode="auto">
            <a:xfrm>
              <a:off x="1201371" y="5454748"/>
              <a:ext cx="7738314" cy="457200"/>
            </a:xfrm>
            <a:prstGeom prst="roundRect">
              <a:avLst/>
            </a:prstGeom>
            <a:solidFill>
              <a:srgbClr val="BCB27E">
                <a:alpha val="50000"/>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eaLnBrk="0" hangingPunct="0">
                <a:tabLst>
                  <a:tab pos="914400" algn="l"/>
                </a:tabLst>
                <a:defRPr/>
              </a:pPr>
              <a:r>
                <a:rPr lang="en-US" sz="2000" b="1" dirty="0" smtClean="0">
                  <a:ea typeface="ヒラギノ角ゴ Pro W3" pitchFamily="1" charset="-128"/>
                  <a:cs typeface="+mn-cs"/>
                </a:rPr>
                <a:t>Application Development</a:t>
              </a:r>
              <a:endParaRPr lang="en-US" sz="2000" b="1" dirty="0">
                <a:ea typeface="ヒラギノ角ゴ Pro W3" pitchFamily="1" charset="-128"/>
                <a:cs typeface="+mn-cs"/>
              </a:endParaRPr>
            </a:p>
          </p:txBody>
        </p:sp>
        <p:sp>
          <p:nvSpPr>
            <p:cNvPr id="143" name="Rounded Rectangle 142"/>
            <p:cNvSpPr/>
            <p:nvPr/>
          </p:nvSpPr>
          <p:spPr bwMode="auto">
            <a:xfrm>
              <a:off x="1195994" y="6048596"/>
              <a:ext cx="7743054" cy="457200"/>
            </a:xfrm>
            <a:prstGeom prst="roundRect">
              <a:avLst/>
            </a:prstGeom>
            <a:solidFill>
              <a:srgbClr val="BCB27E">
                <a:alpha val="50000"/>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eaLnBrk="0" hangingPunct="0">
                <a:tabLst>
                  <a:tab pos="914400" algn="l"/>
                </a:tabLst>
                <a:defRPr/>
              </a:pPr>
              <a:r>
                <a:rPr lang="en-US" sz="2000" b="1" dirty="0" smtClean="0">
                  <a:ea typeface="ヒラギノ角ゴ Pro W3" pitchFamily="1" charset="-128"/>
                  <a:cs typeface="+mn-cs"/>
                </a:rPr>
                <a:t>Technology Platforms</a:t>
              </a:r>
              <a:endParaRPr lang="en-US" sz="2000" b="1" dirty="0">
                <a:ea typeface="ヒラギノ角ゴ Pro W3" pitchFamily="1" charset="-128"/>
                <a:cs typeface="+mn-cs"/>
              </a:endParaRPr>
            </a:p>
          </p:txBody>
        </p:sp>
        <p:sp>
          <p:nvSpPr>
            <p:cNvPr id="144" name="TextBox 63"/>
            <p:cNvSpPr txBox="1">
              <a:spLocks noChangeArrowheads="1"/>
            </p:cNvSpPr>
            <p:nvPr/>
          </p:nvSpPr>
          <p:spPr bwMode="auto">
            <a:xfrm>
              <a:off x="1246188" y="5490203"/>
              <a:ext cx="543739" cy="369332"/>
            </a:xfrm>
            <a:prstGeom prst="rect">
              <a:avLst/>
            </a:prstGeom>
            <a:noFill/>
            <a:ln w="9525">
              <a:noFill/>
              <a:miter lim="800000"/>
              <a:headEnd/>
              <a:tailEnd/>
            </a:ln>
          </p:spPr>
          <p:txBody>
            <a:bodyPr wrap="none">
              <a:spAutoFit/>
            </a:bodyPr>
            <a:lstStyle/>
            <a:p>
              <a:r>
                <a:rPr lang="en-US" sz="1800" b="1" dirty="0" smtClean="0">
                  <a:solidFill>
                    <a:srgbClr val="666633"/>
                  </a:solidFill>
                </a:rPr>
                <a:t>AM</a:t>
              </a:r>
              <a:endParaRPr lang="en-US" b="1" dirty="0">
                <a:solidFill>
                  <a:srgbClr val="666633"/>
                </a:solidFill>
              </a:endParaRPr>
            </a:p>
          </p:txBody>
        </p:sp>
        <p:sp>
          <p:nvSpPr>
            <p:cNvPr id="145" name="TextBox 64"/>
            <p:cNvSpPr txBox="1">
              <a:spLocks noChangeArrowheads="1"/>
            </p:cNvSpPr>
            <p:nvPr/>
          </p:nvSpPr>
          <p:spPr bwMode="auto">
            <a:xfrm>
              <a:off x="1241425" y="6097576"/>
              <a:ext cx="518091" cy="369332"/>
            </a:xfrm>
            <a:prstGeom prst="rect">
              <a:avLst/>
            </a:prstGeom>
            <a:noFill/>
            <a:ln w="9525">
              <a:noFill/>
              <a:miter lim="800000"/>
              <a:headEnd/>
              <a:tailEnd/>
            </a:ln>
          </p:spPr>
          <p:txBody>
            <a:bodyPr wrap="none">
              <a:spAutoFit/>
            </a:bodyPr>
            <a:lstStyle/>
            <a:p>
              <a:r>
                <a:rPr lang="en-US" sz="1800" b="1" dirty="0" smtClean="0">
                  <a:solidFill>
                    <a:srgbClr val="666633"/>
                  </a:solidFill>
                </a:rPr>
                <a:t>TM</a:t>
              </a:r>
              <a:endParaRPr lang="en-US" b="1" dirty="0">
                <a:solidFill>
                  <a:srgbClr val="666633"/>
                </a:solidFill>
              </a:endParaRPr>
            </a:p>
          </p:txBody>
        </p:sp>
      </p:grpSp>
      <p:grpSp>
        <p:nvGrpSpPr>
          <p:cNvPr id="20" name="Group 104"/>
          <p:cNvGrpSpPr/>
          <p:nvPr/>
        </p:nvGrpSpPr>
        <p:grpSpPr>
          <a:xfrm>
            <a:off x="1212125" y="4012916"/>
            <a:ext cx="7728834" cy="457200"/>
            <a:chOff x="1212125" y="4012916"/>
            <a:chExt cx="7728834" cy="457200"/>
          </a:xfrm>
        </p:grpSpPr>
        <p:sp>
          <p:nvSpPr>
            <p:cNvPr id="84" name="Rounded Rectangle 83"/>
            <p:cNvSpPr/>
            <p:nvPr/>
          </p:nvSpPr>
          <p:spPr bwMode="auto">
            <a:xfrm>
              <a:off x="1212125" y="4012916"/>
              <a:ext cx="7728834" cy="457200"/>
            </a:xfrm>
            <a:prstGeom prst="roundRect">
              <a:avLst/>
            </a:prstGeom>
            <a:solidFill>
              <a:schemeClr val="accent1">
                <a:alpha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eaLnBrk="0" hangingPunct="0">
                <a:tabLst>
                  <a:tab pos="914400" algn="l"/>
                </a:tabLst>
                <a:defRPr/>
              </a:pPr>
              <a:r>
                <a:rPr lang="en-US" sz="2000" b="1" dirty="0" smtClean="0">
                  <a:ea typeface="ヒラギノ角ゴ Pro W3" pitchFamily="1" charset="-128"/>
                  <a:cs typeface="+mn-cs"/>
                </a:rPr>
                <a:t>Operational Processes</a:t>
              </a:r>
              <a:endParaRPr lang="en-US" sz="2000" b="1" dirty="0">
                <a:ea typeface="ヒラギノ角ゴ Pro W3" pitchFamily="1" charset="-128"/>
                <a:cs typeface="+mn-cs"/>
              </a:endParaRPr>
            </a:p>
          </p:txBody>
        </p:sp>
        <p:sp>
          <p:nvSpPr>
            <p:cNvPr id="61515" name="TextBox 61"/>
            <p:cNvSpPr txBox="1">
              <a:spLocks noChangeArrowheads="1"/>
            </p:cNvSpPr>
            <p:nvPr/>
          </p:nvSpPr>
          <p:spPr bwMode="auto">
            <a:xfrm>
              <a:off x="1225550" y="4059602"/>
              <a:ext cx="530225" cy="369887"/>
            </a:xfrm>
            <a:prstGeom prst="rect">
              <a:avLst/>
            </a:prstGeom>
            <a:noFill/>
            <a:ln w="9525">
              <a:noFill/>
              <a:miter lim="800000"/>
              <a:headEnd/>
              <a:tailEnd/>
            </a:ln>
          </p:spPr>
          <p:txBody>
            <a:bodyPr wrap="none">
              <a:spAutoFit/>
            </a:bodyPr>
            <a:lstStyle/>
            <a:p>
              <a:r>
                <a:rPr lang="en-US" sz="1800" b="1" dirty="0">
                  <a:solidFill>
                    <a:srgbClr val="666633"/>
                  </a:solidFill>
                </a:rPr>
                <a:t>PM</a:t>
              </a:r>
              <a:endParaRPr lang="en-US" b="1" dirty="0">
                <a:solidFill>
                  <a:srgbClr val="666633"/>
                </a:solidFill>
              </a:endParaRPr>
            </a:p>
          </p:txBody>
        </p:sp>
      </p:grpSp>
      <p:grpSp>
        <p:nvGrpSpPr>
          <p:cNvPr id="21" name="Group 92"/>
          <p:cNvGrpSpPr/>
          <p:nvPr/>
        </p:nvGrpSpPr>
        <p:grpSpPr>
          <a:xfrm>
            <a:off x="2663907" y="3679588"/>
            <a:ext cx="5365547" cy="3086057"/>
            <a:chOff x="2663907" y="3679588"/>
            <a:chExt cx="5365547" cy="3086057"/>
          </a:xfrm>
        </p:grpSpPr>
        <p:sp>
          <p:nvSpPr>
            <p:cNvPr id="168" name="Rounded Rectangle 167"/>
            <p:cNvSpPr/>
            <p:nvPr/>
          </p:nvSpPr>
          <p:spPr bwMode="auto">
            <a:xfrm rot="2487426">
              <a:off x="2663907" y="3682719"/>
              <a:ext cx="504967" cy="3072116"/>
            </a:xfrm>
            <a:prstGeom prst="roundRect">
              <a:avLst/>
            </a:prstGeom>
            <a:solidFill>
              <a:srgbClr val="9C9CDF">
                <a:alpha val="69804"/>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vert270" anchor="ctr"/>
            <a:lstStyle/>
            <a:p>
              <a:pPr algn="ctr" eaLnBrk="0" hangingPunct="0">
                <a:defRPr/>
              </a:pPr>
              <a:r>
                <a:rPr lang="en-US" dirty="0">
                  <a:latin typeface="Arial" pitchFamily="34" charset="0"/>
                  <a:ea typeface="ヒラギノ角ゴ Pro W3" pitchFamily="1" charset="-128"/>
                  <a:cs typeface="+mn-cs"/>
                </a:rPr>
                <a:t>IT Service</a:t>
              </a:r>
            </a:p>
          </p:txBody>
        </p:sp>
        <p:sp>
          <p:nvSpPr>
            <p:cNvPr id="169" name="Rounded Rectangle 168"/>
            <p:cNvSpPr/>
            <p:nvPr/>
          </p:nvSpPr>
          <p:spPr bwMode="auto">
            <a:xfrm rot="2487426">
              <a:off x="3969445" y="3691788"/>
              <a:ext cx="504967" cy="3072116"/>
            </a:xfrm>
            <a:prstGeom prst="roundRect">
              <a:avLst/>
            </a:prstGeom>
            <a:solidFill>
              <a:srgbClr val="9C9CDF">
                <a:alpha val="69804"/>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vert270" anchor="ctr"/>
            <a:lstStyle/>
            <a:p>
              <a:pPr algn="ctr" eaLnBrk="0" hangingPunct="0">
                <a:defRPr/>
              </a:pPr>
              <a:r>
                <a:rPr lang="en-US" dirty="0">
                  <a:latin typeface="Arial" pitchFamily="34" charset="0"/>
                  <a:ea typeface="ヒラギノ角ゴ Pro W3" pitchFamily="1" charset="-128"/>
                  <a:cs typeface="+mn-cs"/>
                </a:rPr>
                <a:t>IT Service</a:t>
              </a:r>
            </a:p>
          </p:txBody>
        </p:sp>
        <p:sp>
          <p:nvSpPr>
            <p:cNvPr id="170" name="Rounded Rectangle 169"/>
            <p:cNvSpPr/>
            <p:nvPr/>
          </p:nvSpPr>
          <p:spPr bwMode="auto">
            <a:xfrm rot="2487426">
              <a:off x="5208490" y="3679588"/>
              <a:ext cx="504967" cy="3072116"/>
            </a:xfrm>
            <a:prstGeom prst="roundRect">
              <a:avLst/>
            </a:prstGeom>
            <a:solidFill>
              <a:srgbClr val="9C9CDF">
                <a:alpha val="69804"/>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vert270" anchor="ctr"/>
            <a:lstStyle/>
            <a:p>
              <a:pPr algn="ctr" eaLnBrk="0" hangingPunct="0">
                <a:defRPr/>
              </a:pPr>
              <a:r>
                <a:rPr lang="en-US" dirty="0">
                  <a:latin typeface="Arial" pitchFamily="34" charset="0"/>
                  <a:ea typeface="ヒラギノ角ゴ Pro W3" pitchFamily="1" charset="-128"/>
                  <a:cs typeface="+mn-cs"/>
                </a:rPr>
                <a:t>IT Service</a:t>
              </a:r>
            </a:p>
          </p:txBody>
        </p:sp>
        <p:sp>
          <p:nvSpPr>
            <p:cNvPr id="171" name="Rounded Rectangle 170"/>
            <p:cNvSpPr/>
            <p:nvPr/>
          </p:nvSpPr>
          <p:spPr bwMode="auto">
            <a:xfrm rot="2487426">
              <a:off x="6403079" y="3683959"/>
              <a:ext cx="504967" cy="3072116"/>
            </a:xfrm>
            <a:prstGeom prst="roundRect">
              <a:avLst/>
            </a:prstGeom>
            <a:solidFill>
              <a:srgbClr val="9C9CDF">
                <a:alpha val="69804"/>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vert270" anchor="ctr"/>
            <a:lstStyle/>
            <a:p>
              <a:pPr algn="ctr" eaLnBrk="0" hangingPunct="0">
                <a:defRPr/>
              </a:pPr>
              <a:r>
                <a:rPr lang="en-US" dirty="0">
                  <a:latin typeface="Arial" pitchFamily="34" charset="0"/>
                  <a:ea typeface="ヒラギノ角ゴ Pro W3" pitchFamily="1" charset="-128"/>
                  <a:cs typeface="+mn-cs"/>
                </a:rPr>
                <a:t>IT Service</a:t>
              </a:r>
            </a:p>
          </p:txBody>
        </p:sp>
        <p:sp>
          <p:nvSpPr>
            <p:cNvPr id="172" name="Rounded Rectangle 171"/>
            <p:cNvSpPr/>
            <p:nvPr/>
          </p:nvSpPr>
          <p:spPr bwMode="auto">
            <a:xfrm rot="2487426">
              <a:off x="7524487" y="3693529"/>
              <a:ext cx="504967" cy="3072116"/>
            </a:xfrm>
            <a:prstGeom prst="roundRect">
              <a:avLst/>
            </a:prstGeom>
            <a:solidFill>
              <a:srgbClr val="9C9CDF">
                <a:alpha val="69804"/>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vert270" anchor="ctr"/>
            <a:lstStyle/>
            <a:p>
              <a:pPr algn="ctr" eaLnBrk="0" hangingPunct="0">
                <a:defRPr/>
              </a:pPr>
              <a:r>
                <a:rPr lang="en-US" dirty="0">
                  <a:latin typeface="Arial" pitchFamily="34" charset="0"/>
                  <a:ea typeface="ヒラギノ角ゴ Pro W3" pitchFamily="1" charset="-128"/>
                  <a:cs typeface="+mn-cs"/>
                </a:rPr>
                <a:t>IT Service</a:t>
              </a:r>
            </a:p>
          </p:txBody>
        </p:sp>
      </p:grpSp>
      <p:sp>
        <p:nvSpPr>
          <p:cNvPr id="105"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26</a:t>
            </a:fld>
            <a:endParaRPr lang="en-US" dirty="0"/>
          </a:p>
        </p:txBody>
      </p:sp>
      <p:sp>
        <p:nvSpPr>
          <p:cNvPr id="106"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6"/>
                                        </p:tgtEl>
                                        <p:attrNameLst>
                                          <p:attrName>style.visibility</p:attrName>
                                        </p:attrNameLst>
                                      </p:cBhvr>
                                      <p:to>
                                        <p:strVal val="visible"/>
                                      </p:to>
                                    </p:set>
                                    <p:anim calcmode="lin" valueType="num">
                                      <p:cBhvr additive="base">
                                        <p:cTn id="28" dur="500" fill="hold"/>
                                        <p:tgtEl>
                                          <p:spTgt spid="96"/>
                                        </p:tgtEl>
                                        <p:attrNameLst>
                                          <p:attrName>ppt_x</p:attrName>
                                        </p:attrNameLst>
                                      </p:cBhvr>
                                      <p:tavLst>
                                        <p:tav tm="0">
                                          <p:val>
                                            <p:strVal val="#ppt_x"/>
                                          </p:val>
                                        </p:tav>
                                        <p:tav tm="100000">
                                          <p:val>
                                            <p:strVal val="#ppt_x"/>
                                          </p:val>
                                        </p:tav>
                                      </p:tavLst>
                                    </p:anim>
                                    <p:anim calcmode="lin" valueType="num">
                                      <p:cBhvr additive="base">
                                        <p:cTn id="29" dur="500" fill="hold"/>
                                        <p:tgtEl>
                                          <p:spTgt spid="9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1533"/>
                                        </p:tgtEl>
                                        <p:attrNameLst>
                                          <p:attrName>style.visibility</p:attrName>
                                        </p:attrNameLst>
                                      </p:cBhvr>
                                      <p:to>
                                        <p:strVal val="visible"/>
                                      </p:to>
                                    </p:set>
                                    <p:anim calcmode="lin" valueType="num">
                                      <p:cBhvr additive="base">
                                        <p:cTn id="32" dur="500" fill="hold"/>
                                        <p:tgtEl>
                                          <p:spTgt spid="61533"/>
                                        </p:tgtEl>
                                        <p:attrNameLst>
                                          <p:attrName>ppt_x</p:attrName>
                                        </p:attrNameLst>
                                      </p:cBhvr>
                                      <p:tavLst>
                                        <p:tav tm="0">
                                          <p:val>
                                            <p:strVal val="#ppt_x"/>
                                          </p:val>
                                        </p:tav>
                                        <p:tav tm="100000">
                                          <p:val>
                                            <p:strVal val="#ppt_x"/>
                                          </p:val>
                                        </p:tav>
                                      </p:tavLst>
                                    </p:anim>
                                    <p:anim calcmode="lin" valueType="num">
                                      <p:cBhvr additive="base">
                                        <p:cTn id="33" dur="500" fill="hold"/>
                                        <p:tgtEl>
                                          <p:spTgt spid="6153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1532"/>
                                        </p:tgtEl>
                                        <p:attrNameLst>
                                          <p:attrName>style.visibility</p:attrName>
                                        </p:attrNameLst>
                                      </p:cBhvr>
                                      <p:to>
                                        <p:strVal val="visible"/>
                                      </p:to>
                                    </p:set>
                                    <p:anim calcmode="lin" valueType="num">
                                      <p:cBhvr additive="base">
                                        <p:cTn id="36" dur="500" fill="hold"/>
                                        <p:tgtEl>
                                          <p:spTgt spid="61532"/>
                                        </p:tgtEl>
                                        <p:attrNameLst>
                                          <p:attrName>ppt_x</p:attrName>
                                        </p:attrNameLst>
                                      </p:cBhvr>
                                      <p:tavLst>
                                        <p:tav tm="0">
                                          <p:val>
                                            <p:strVal val="#ppt_x"/>
                                          </p:val>
                                        </p:tav>
                                        <p:tav tm="100000">
                                          <p:val>
                                            <p:strVal val="#ppt_x"/>
                                          </p:val>
                                        </p:tav>
                                      </p:tavLst>
                                    </p:anim>
                                    <p:anim calcmode="lin" valueType="num">
                                      <p:cBhvr additive="base">
                                        <p:cTn id="37" dur="500" fill="hold"/>
                                        <p:tgtEl>
                                          <p:spTgt spid="6153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1534"/>
                                        </p:tgtEl>
                                        <p:attrNameLst>
                                          <p:attrName>style.visibility</p:attrName>
                                        </p:attrNameLst>
                                      </p:cBhvr>
                                      <p:to>
                                        <p:strVal val="visible"/>
                                      </p:to>
                                    </p:set>
                                    <p:anim calcmode="lin" valueType="num">
                                      <p:cBhvr additive="base">
                                        <p:cTn id="40" dur="500" fill="hold"/>
                                        <p:tgtEl>
                                          <p:spTgt spid="61534"/>
                                        </p:tgtEl>
                                        <p:attrNameLst>
                                          <p:attrName>ppt_x</p:attrName>
                                        </p:attrNameLst>
                                      </p:cBhvr>
                                      <p:tavLst>
                                        <p:tav tm="0">
                                          <p:val>
                                            <p:strVal val="#ppt_x"/>
                                          </p:val>
                                        </p:tav>
                                        <p:tav tm="100000">
                                          <p:val>
                                            <p:strVal val="#ppt_x"/>
                                          </p:val>
                                        </p:tav>
                                      </p:tavLst>
                                    </p:anim>
                                    <p:anim calcmode="lin" valueType="num">
                                      <p:cBhvr additive="base">
                                        <p:cTn id="41" dur="500" fill="hold"/>
                                        <p:tgtEl>
                                          <p:spTgt spid="6153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7"/>
                                        </p:tgtEl>
                                        <p:attrNameLst>
                                          <p:attrName>style.visibility</p:attrName>
                                        </p:attrNameLst>
                                      </p:cBhvr>
                                      <p:to>
                                        <p:strVal val="visible"/>
                                      </p:to>
                                    </p:set>
                                    <p:anim calcmode="lin" valueType="num">
                                      <p:cBhvr additive="base">
                                        <p:cTn id="44" dur="500" fill="hold"/>
                                        <p:tgtEl>
                                          <p:spTgt spid="97"/>
                                        </p:tgtEl>
                                        <p:attrNameLst>
                                          <p:attrName>ppt_x</p:attrName>
                                        </p:attrNameLst>
                                      </p:cBhvr>
                                      <p:tavLst>
                                        <p:tav tm="0">
                                          <p:val>
                                            <p:strVal val="#ppt_x"/>
                                          </p:val>
                                        </p:tav>
                                        <p:tav tm="100000">
                                          <p:val>
                                            <p:strVal val="#ppt_x"/>
                                          </p:val>
                                        </p:tav>
                                      </p:tavLst>
                                    </p:anim>
                                    <p:anim calcmode="lin" valueType="num">
                                      <p:cBhvr additive="base">
                                        <p:cTn id="45" dur="500" fill="hold"/>
                                        <p:tgtEl>
                                          <p:spTgt spid="9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ppt_x"/>
                                          </p:val>
                                        </p:tav>
                                        <p:tav tm="100000">
                                          <p:val>
                                            <p:strVal val="#ppt_x"/>
                                          </p:val>
                                        </p:tav>
                                      </p:tavLst>
                                    </p:anim>
                                    <p:anim calcmode="lin" valueType="num">
                                      <p:cBhvr additive="base">
                                        <p:cTn id="4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1442"/>
                                        </p:tgtEl>
                                        <p:attrNameLst>
                                          <p:attrName>style.visibility</p:attrName>
                                        </p:attrNameLst>
                                      </p:cBhvr>
                                      <p:to>
                                        <p:strVal val="visible"/>
                                      </p:to>
                                    </p:set>
                                    <p:anim calcmode="lin" valueType="num">
                                      <p:cBhvr additive="base">
                                        <p:cTn id="60" dur="500" fill="hold"/>
                                        <p:tgtEl>
                                          <p:spTgt spid="61442"/>
                                        </p:tgtEl>
                                        <p:attrNameLst>
                                          <p:attrName>ppt_x</p:attrName>
                                        </p:attrNameLst>
                                      </p:cBhvr>
                                      <p:tavLst>
                                        <p:tav tm="0">
                                          <p:val>
                                            <p:strVal val="#ppt_x"/>
                                          </p:val>
                                        </p:tav>
                                        <p:tav tm="100000">
                                          <p:val>
                                            <p:strVal val="#ppt_x"/>
                                          </p:val>
                                        </p:tav>
                                      </p:tavLst>
                                    </p:anim>
                                    <p:anim calcmode="lin" valueType="num">
                                      <p:cBhvr additive="base">
                                        <p:cTn id="61" dur="500" fill="hold"/>
                                        <p:tgtEl>
                                          <p:spTgt spid="6144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61546"/>
                                        </p:tgtEl>
                                        <p:attrNameLst>
                                          <p:attrName>style.visibility</p:attrName>
                                        </p:attrNameLst>
                                      </p:cBhvr>
                                      <p:to>
                                        <p:strVal val="visible"/>
                                      </p:to>
                                    </p:set>
                                    <p:anim calcmode="lin" valueType="num">
                                      <p:cBhvr additive="base">
                                        <p:cTn id="64" dur="500" fill="hold"/>
                                        <p:tgtEl>
                                          <p:spTgt spid="61546"/>
                                        </p:tgtEl>
                                        <p:attrNameLst>
                                          <p:attrName>ppt_x</p:attrName>
                                        </p:attrNameLst>
                                      </p:cBhvr>
                                      <p:tavLst>
                                        <p:tav tm="0">
                                          <p:val>
                                            <p:strVal val="#ppt_x"/>
                                          </p:val>
                                        </p:tav>
                                        <p:tav tm="100000">
                                          <p:val>
                                            <p:strVal val="#ppt_x"/>
                                          </p:val>
                                        </p:tav>
                                      </p:tavLst>
                                    </p:anim>
                                    <p:anim calcmode="lin" valueType="num">
                                      <p:cBhvr additive="base">
                                        <p:cTn id="65" dur="500" fill="hold"/>
                                        <p:tgtEl>
                                          <p:spTgt spid="6154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4"/>
                                        </p:tgtEl>
                                        <p:attrNameLst>
                                          <p:attrName>style.visibility</p:attrName>
                                        </p:attrNameLst>
                                      </p:cBhvr>
                                      <p:to>
                                        <p:strVal val="visible"/>
                                      </p:to>
                                    </p:set>
                                    <p:anim calcmode="lin" valueType="num">
                                      <p:cBhvr additive="base">
                                        <p:cTn id="68" dur="500" fill="hold"/>
                                        <p:tgtEl>
                                          <p:spTgt spid="94"/>
                                        </p:tgtEl>
                                        <p:attrNameLst>
                                          <p:attrName>ppt_x</p:attrName>
                                        </p:attrNameLst>
                                      </p:cBhvr>
                                      <p:tavLst>
                                        <p:tav tm="0">
                                          <p:val>
                                            <p:strVal val="#ppt_x"/>
                                          </p:val>
                                        </p:tav>
                                        <p:tav tm="100000">
                                          <p:val>
                                            <p:strVal val="#ppt_x"/>
                                          </p:val>
                                        </p:tav>
                                      </p:tavLst>
                                    </p:anim>
                                    <p:anim calcmode="lin" valueType="num">
                                      <p:cBhvr additive="base">
                                        <p:cTn id="69"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0" grpId="0" animBg="1"/>
      <p:bldP spid="61532" grpId="0"/>
      <p:bldP spid="61533" grpId="0"/>
      <p:bldP spid="61534" grpId="0"/>
      <p:bldP spid="94" grpId="0"/>
      <p:bldP spid="96" grpId="0" animBg="1"/>
      <p:bldP spid="61546" grpId="0" animBg="1"/>
      <p:bldP spid="97" grpId="0"/>
      <p:bldP spid="10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itle 1"/>
          <p:cNvSpPr>
            <a:spLocks noGrp="1"/>
          </p:cNvSpPr>
          <p:nvPr>
            <p:ph type="title"/>
          </p:nvPr>
        </p:nvSpPr>
        <p:spPr>
          <a:ln/>
        </p:spPr>
        <p:txBody>
          <a:bodyPr/>
          <a:lstStyle/>
          <a:p>
            <a:r>
              <a:rPr lang="en-US" smtClean="0"/>
              <a:t>Structure - IT Service Governance</a:t>
            </a:r>
          </a:p>
        </p:txBody>
      </p:sp>
      <p:sp>
        <p:nvSpPr>
          <p:cNvPr id="104545" name="Content Placeholder 2"/>
          <p:cNvSpPr>
            <a:spLocks/>
          </p:cNvSpPr>
          <p:nvPr/>
        </p:nvSpPr>
        <p:spPr bwMode="auto">
          <a:xfrm>
            <a:off x="381000" y="1223744"/>
            <a:ext cx="8382000" cy="898525"/>
          </a:xfrm>
          <a:prstGeom prst="rect">
            <a:avLst/>
          </a:prstGeom>
          <a:noFill/>
          <a:ln w="9525">
            <a:noFill/>
            <a:miter lim="800000"/>
            <a:headEnd/>
            <a:tailEnd/>
          </a:ln>
        </p:spPr>
        <p:txBody>
          <a:bodyPr/>
          <a:lstStyle/>
          <a:p>
            <a:pPr eaLnBrk="0" hangingPunct="0">
              <a:spcBef>
                <a:spcPct val="50000"/>
              </a:spcBef>
            </a:pPr>
            <a:r>
              <a:rPr lang="en-US" sz="2400" dirty="0">
                <a:solidFill>
                  <a:srgbClr val="0C2577"/>
                </a:solidFill>
              </a:rPr>
              <a:t>The service structure includes the process structure, its suppliers and the customer through the BRMs</a:t>
            </a:r>
            <a:endParaRPr lang="en-US" sz="2400" dirty="0">
              <a:solidFill>
                <a:srgbClr val="FF0000"/>
              </a:solidFill>
            </a:endParaRPr>
          </a:p>
        </p:txBody>
      </p:sp>
      <p:sp>
        <p:nvSpPr>
          <p:cNvPr id="5" name="TextBox 4"/>
          <p:cNvSpPr txBox="1"/>
          <p:nvPr/>
        </p:nvSpPr>
        <p:spPr>
          <a:xfrm>
            <a:off x="277813" y="2117507"/>
            <a:ext cx="3543560" cy="4339650"/>
          </a:xfrm>
          <a:prstGeom prst="rect">
            <a:avLst/>
          </a:prstGeom>
          <a:noFill/>
        </p:spPr>
        <p:txBody>
          <a:bodyPr wrap="square">
            <a:spAutoFit/>
          </a:bodyPr>
          <a:lstStyle/>
          <a:p>
            <a:pPr marL="177800" indent="-177800">
              <a:buFont typeface="Arial" charset="0"/>
              <a:buChar char="•"/>
            </a:pPr>
            <a:r>
              <a:rPr lang="en-US" sz="1800" dirty="0">
                <a:solidFill>
                  <a:srgbClr val="0C2577"/>
                </a:solidFill>
              </a:rPr>
              <a:t>Service looks toward its customers</a:t>
            </a:r>
          </a:p>
          <a:p>
            <a:pPr marL="401638" lvl="1" indent="-177800">
              <a:buFont typeface="Arial" charset="0"/>
              <a:buChar char="•"/>
            </a:pPr>
            <a:r>
              <a:rPr lang="en-US" sz="1400" dirty="0"/>
              <a:t>Business Relationship Managers</a:t>
            </a:r>
          </a:p>
          <a:p>
            <a:pPr marL="401638" lvl="1" indent="-177800">
              <a:buFont typeface="Arial" charset="0"/>
              <a:buChar char="•"/>
            </a:pPr>
            <a:r>
              <a:rPr lang="en-US" sz="1400" dirty="0"/>
              <a:t>Strategic Service Delivery Executive</a:t>
            </a:r>
          </a:p>
          <a:p>
            <a:pPr marL="177800" indent="-177800">
              <a:buFont typeface="Arial" charset="0"/>
              <a:buChar char="•"/>
            </a:pPr>
            <a:r>
              <a:rPr lang="en-US" sz="1800" dirty="0">
                <a:solidFill>
                  <a:srgbClr val="0C2577"/>
                </a:solidFill>
              </a:rPr>
              <a:t>Service is managed by an cross-organizational council</a:t>
            </a:r>
          </a:p>
          <a:p>
            <a:pPr marL="401638" lvl="1" indent="-177800">
              <a:buFont typeface="Arial" charset="0"/>
              <a:buChar char="•"/>
            </a:pPr>
            <a:r>
              <a:rPr lang="en-US" sz="1400" dirty="0"/>
              <a:t>Service Owner Council</a:t>
            </a:r>
          </a:p>
          <a:p>
            <a:pPr marL="801688" lvl="2" indent="-228600">
              <a:buFont typeface="Arial" charset="0"/>
              <a:buChar char="•"/>
            </a:pPr>
            <a:r>
              <a:rPr lang="en-US" sz="1400" dirty="0"/>
              <a:t>Process Owner</a:t>
            </a:r>
          </a:p>
          <a:p>
            <a:pPr marL="801688" lvl="2" indent="-228600">
              <a:buFont typeface="Arial" charset="0"/>
              <a:buChar char="•"/>
            </a:pPr>
            <a:r>
              <a:rPr lang="en-US" sz="1400" dirty="0"/>
              <a:t>Service Owners</a:t>
            </a:r>
          </a:p>
          <a:p>
            <a:pPr marL="801688" lvl="2" indent="-228600">
              <a:buFont typeface="Arial" charset="0"/>
              <a:buChar char="•"/>
            </a:pPr>
            <a:r>
              <a:rPr lang="en-US" sz="1400" dirty="0"/>
              <a:t>Application Development</a:t>
            </a:r>
          </a:p>
          <a:p>
            <a:pPr marL="801688" lvl="2" indent="-228600">
              <a:buFont typeface="Arial" charset="0"/>
              <a:buChar char="•"/>
            </a:pPr>
            <a:r>
              <a:rPr lang="en-US" sz="1400" dirty="0"/>
              <a:t>Technology Executives</a:t>
            </a:r>
          </a:p>
          <a:p>
            <a:pPr marL="801688" lvl="2" indent="-228600">
              <a:buFont typeface="Arial" charset="0"/>
              <a:buChar char="•"/>
            </a:pPr>
            <a:r>
              <a:rPr lang="en-US" sz="1400" dirty="0"/>
              <a:t>Key Customers</a:t>
            </a:r>
          </a:p>
          <a:p>
            <a:pPr marL="177800" indent="-177800">
              <a:buFont typeface="Arial" charset="0"/>
              <a:buChar char="•"/>
            </a:pPr>
            <a:r>
              <a:rPr lang="en-US" sz="1800" dirty="0">
                <a:solidFill>
                  <a:srgbClr val="0C2577"/>
                </a:solidFill>
              </a:rPr>
              <a:t>Service spans</a:t>
            </a:r>
          </a:p>
          <a:p>
            <a:pPr marL="401638" lvl="1" indent="-177800">
              <a:buFont typeface="Arial" charset="0"/>
              <a:buChar char="•"/>
            </a:pPr>
            <a:r>
              <a:rPr lang="en-US" sz="1400" dirty="0"/>
              <a:t>IT Operational Processes</a:t>
            </a:r>
          </a:p>
          <a:p>
            <a:pPr marL="401638" lvl="1" indent="-177800">
              <a:buFont typeface="Arial" charset="0"/>
              <a:buChar char="•"/>
            </a:pPr>
            <a:r>
              <a:rPr lang="en-US" sz="1400" dirty="0"/>
              <a:t>IT Infrastructure Processes</a:t>
            </a:r>
          </a:p>
          <a:p>
            <a:pPr marL="401638" lvl="1" indent="-177800">
              <a:buFont typeface="Arial" charset="0"/>
              <a:buChar char="•"/>
            </a:pPr>
            <a:r>
              <a:rPr lang="en-US" sz="1400" dirty="0"/>
              <a:t>Application Development</a:t>
            </a:r>
          </a:p>
          <a:p>
            <a:pPr marL="401638" lvl="1" indent="-177800">
              <a:buFont typeface="Arial" charset="0"/>
              <a:buChar char="•"/>
            </a:pPr>
            <a:r>
              <a:rPr lang="en-US" sz="1400" dirty="0"/>
              <a:t>Technology Platforms</a:t>
            </a:r>
          </a:p>
          <a:p>
            <a:pPr marL="177800" indent="-177800">
              <a:buFont typeface="Arial" charset="0"/>
              <a:buChar char="•"/>
            </a:pPr>
            <a:endParaRPr lang="en-US" sz="1800" dirty="0"/>
          </a:p>
        </p:txBody>
      </p:sp>
      <p:pic>
        <p:nvPicPr>
          <p:cNvPr id="2" name="Picture 1"/>
          <p:cNvPicPr>
            <a:picLocks noChangeAspect="1" noChangeArrowheads="1"/>
          </p:cNvPicPr>
          <p:nvPr/>
        </p:nvPicPr>
        <p:blipFill>
          <a:blip r:embed="rId2" cstate="print"/>
          <a:srcRect/>
          <a:stretch>
            <a:fillRect/>
          </a:stretch>
        </p:blipFill>
        <p:spPr bwMode="auto">
          <a:xfrm>
            <a:off x="3715407" y="2096103"/>
            <a:ext cx="5381296" cy="4035972"/>
          </a:xfrm>
          <a:prstGeom prst="rect">
            <a:avLst/>
          </a:prstGeom>
          <a:noFill/>
          <a:ln w="9525">
            <a:solidFill>
              <a:srgbClr val="66CCFF"/>
            </a:solidFill>
            <a:miter lim="800000"/>
            <a:headEnd/>
            <a:tailEnd/>
          </a:ln>
          <a:effectLst/>
        </p:spPr>
      </p:pic>
      <p:sp>
        <p:nvSpPr>
          <p:cNvPr id="8"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27</a:t>
            </a:fld>
            <a:endParaRPr lang="en-US" dirty="0"/>
          </a:p>
        </p:txBody>
      </p:sp>
      <p:sp>
        <p:nvSpPr>
          <p:cNvPr id="9"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
        <p:nvSpPr>
          <p:cNvPr id="10" name="TextBox 9"/>
          <p:cNvSpPr txBox="1"/>
          <p:nvPr/>
        </p:nvSpPr>
        <p:spPr>
          <a:xfrm>
            <a:off x="6009809" y="5909477"/>
            <a:ext cx="3134191" cy="246221"/>
          </a:xfrm>
          <a:prstGeom prst="rect">
            <a:avLst/>
          </a:prstGeom>
          <a:noFill/>
        </p:spPr>
        <p:txBody>
          <a:bodyPr wrap="none" rtlCol="0">
            <a:spAutoFit/>
          </a:bodyPr>
          <a:lstStyle/>
          <a:p>
            <a:r>
              <a:rPr lang="en-US" sz="1000" dirty="0" smtClean="0"/>
              <a:t>AM: Application Manager; TM: Technology Manager</a:t>
            </a:r>
            <a:endParaRPr lang="en-US" sz="10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 IT Service Governance</a:t>
            </a:r>
            <a:endParaRPr lang="en-US" dirty="0"/>
          </a:p>
        </p:txBody>
      </p:sp>
      <p:sp>
        <p:nvSpPr>
          <p:cNvPr id="4" name="Footer Placeholder 3"/>
          <p:cNvSpPr>
            <a:spLocks noGrp="1"/>
          </p:cNvSpPr>
          <p:nvPr>
            <p:ph type="ftr" sz="quarter" idx="11"/>
          </p:nvPr>
        </p:nvSpPr>
        <p:spPr/>
        <p:txBody>
          <a:bodyPr/>
          <a:lstStyle/>
          <a:p>
            <a:r>
              <a:rPr lang="en-US" smtClean="0"/>
              <a:t>Thorsten Manthey - www.tmanthey.com/ProcessGovernance</a:t>
            </a:r>
            <a:endParaRPr lang="en-US" dirty="0"/>
          </a:p>
        </p:txBody>
      </p:sp>
      <p:sp>
        <p:nvSpPr>
          <p:cNvPr id="5" name="Slide Number Placeholder 4"/>
          <p:cNvSpPr>
            <a:spLocks noGrp="1"/>
          </p:cNvSpPr>
          <p:nvPr>
            <p:ph type="sldNum" sz="quarter" idx="12"/>
          </p:nvPr>
        </p:nvSpPr>
        <p:spPr/>
        <p:txBody>
          <a:bodyPr/>
          <a:lstStyle/>
          <a:p>
            <a:fld id="{1A2DCB2D-F3A1-47AC-A248-15826C4C808C}" type="slidenum">
              <a:rPr lang="en-US" smtClean="0"/>
              <a:pPr/>
              <a:t>28</a:t>
            </a:fld>
            <a:endParaRPr lang="en-US" dirty="0"/>
          </a:p>
        </p:txBody>
      </p:sp>
      <p:sp>
        <p:nvSpPr>
          <p:cNvPr id="6" name="Rounded Rectangle 53"/>
          <p:cNvSpPr>
            <a:spLocks noChangeArrowheads="1"/>
          </p:cNvSpPr>
          <p:nvPr/>
        </p:nvSpPr>
        <p:spPr bwMode="auto">
          <a:xfrm>
            <a:off x="247650" y="1801677"/>
            <a:ext cx="4300538" cy="2789156"/>
          </a:xfrm>
          <a:prstGeom prst="roundRect">
            <a:avLst>
              <a:gd name="adj" fmla="val 16667"/>
            </a:avLst>
          </a:prstGeom>
          <a:solidFill>
            <a:srgbClr val="CCECFF"/>
          </a:solidFill>
          <a:ln w="9525" algn="ctr">
            <a:noFill/>
            <a:round/>
            <a:headEnd/>
            <a:tailEnd/>
          </a:ln>
        </p:spPr>
        <p:txBody>
          <a:bodyPr/>
          <a:lstStyle/>
          <a:p>
            <a:pPr eaLnBrk="0" hangingPunct="0"/>
            <a:endParaRPr lang="en-US"/>
          </a:p>
        </p:txBody>
      </p:sp>
      <p:sp>
        <p:nvSpPr>
          <p:cNvPr id="7" name="TextBox 40"/>
          <p:cNvSpPr txBox="1">
            <a:spLocks noChangeArrowheads="1"/>
          </p:cNvSpPr>
          <p:nvPr/>
        </p:nvSpPr>
        <p:spPr bwMode="auto">
          <a:xfrm>
            <a:off x="273050" y="2966819"/>
            <a:ext cx="2858218" cy="738664"/>
          </a:xfrm>
          <a:prstGeom prst="rect">
            <a:avLst/>
          </a:prstGeom>
          <a:solidFill>
            <a:srgbClr val="CCECFF"/>
          </a:solidFill>
          <a:ln w="9525">
            <a:noFill/>
            <a:miter lim="800000"/>
            <a:headEnd/>
            <a:tailEnd/>
          </a:ln>
        </p:spPr>
        <p:txBody>
          <a:bodyPr wrap="none">
            <a:spAutoFit/>
          </a:bodyPr>
          <a:lstStyle/>
          <a:p>
            <a:pPr marL="225425" indent="-225425">
              <a:buFont typeface="Wingdings" pitchFamily="2" charset="2"/>
              <a:buChar char="ü"/>
            </a:pPr>
            <a:r>
              <a:rPr lang="en-US" sz="1400" b="1" dirty="0"/>
              <a:t>Business description</a:t>
            </a:r>
          </a:p>
          <a:p>
            <a:pPr marL="225425" indent="-225425">
              <a:buFont typeface="Wingdings" pitchFamily="2" charset="2"/>
              <a:buChar char="ü"/>
            </a:pPr>
            <a:r>
              <a:rPr lang="en-US" sz="1400" b="1" dirty="0"/>
              <a:t>Value Proposition &amp; Benefits</a:t>
            </a:r>
          </a:p>
          <a:p>
            <a:pPr marL="225425" indent="-225425">
              <a:buFont typeface="Wingdings" pitchFamily="2" charset="2"/>
              <a:buChar char="ü"/>
            </a:pPr>
            <a:r>
              <a:rPr lang="en-US" sz="1400" b="1" dirty="0" smtClean="0"/>
              <a:t>Price model / Unit pricing</a:t>
            </a:r>
          </a:p>
        </p:txBody>
      </p:sp>
      <p:sp>
        <p:nvSpPr>
          <p:cNvPr id="8" name="Rounded Rectangle 7"/>
          <p:cNvSpPr/>
          <p:nvPr/>
        </p:nvSpPr>
        <p:spPr bwMode="auto">
          <a:xfrm>
            <a:off x="2957513" y="2419132"/>
            <a:ext cx="5426075" cy="2398712"/>
          </a:xfrm>
          <a:prstGeom prst="roundRect">
            <a:avLst/>
          </a:prstGeom>
          <a:solidFill>
            <a:schemeClr val="bg1">
              <a:lumMod val="75000"/>
              <a:alpha val="40000"/>
            </a:schemeClr>
          </a:solidFill>
          <a:ln w="9525" cap="flat" cmpd="sng" algn="ctr">
            <a:noFill/>
            <a:prstDash val="solid"/>
            <a:round/>
            <a:headEnd type="none" w="med" len="med"/>
            <a:tailEnd type="none" w="med" len="med"/>
          </a:ln>
          <a:effectLst/>
        </p:spPr>
        <p:txBody>
          <a:bodyPr/>
          <a:lstStyle/>
          <a:p>
            <a:pPr eaLnBrk="0" hangingPunct="0">
              <a:defRPr/>
            </a:pPr>
            <a:endParaRPr lang="en-US">
              <a:ea typeface="ヒラギノ角ゴ Pro W3" pitchFamily="3" charset="-128"/>
            </a:endParaRPr>
          </a:p>
        </p:txBody>
      </p:sp>
      <p:pic>
        <p:nvPicPr>
          <p:cNvPr id="9" name="Picture 4" descr="C:\Documents and Settings\tmanthey\Local Settings\Temporary Internet Files\Content.IE5\N0HBFSNO\MCPE02446_0000[1].wmf"/>
          <p:cNvPicPr>
            <a:picLocks noChangeAspect="1" noChangeArrowheads="1"/>
          </p:cNvPicPr>
          <p:nvPr/>
        </p:nvPicPr>
        <p:blipFill>
          <a:blip r:embed="rId2" cstate="print"/>
          <a:srcRect/>
          <a:stretch>
            <a:fillRect/>
          </a:stretch>
        </p:blipFill>
        <p:spPr bwMode="auto">
          <a:xfrm>
            <a:off x="453476" y="4541025"/>
            <a:ext cx="1063625" cy="849312"/>
          </a:xfrm>
          <a:prstGeom prst="rect">
            <a:avLst/>
          </a:prstGeom>
          <a:noFill/>
          <a:ln w="9525">
            <a:noFill/>
            <a:miter lim="800000"/>
            <a:headEnd/>
            <a:tailEnd/>
          </a:ln>
        </p:spPr>
      </p:pic>
      <p:sp>
        <p:nvSpPr>
          <p:cNvPr id="10" name="TextBox 42"/>
          <p:cNvSpPr txBox="1">
            <a:spLocks noChangeArrowheads="1"/>
          </p:cNvSpPr>
          <p:nvPr/>
        </p:nvSpPr>
        <p:spPr bwMode="auto">
          <a:xfrm>
            <a:off x="1531388" y="4522975"/>
            <a:ext cx="2679260" cy="1313180"/>
          </a:xfrm>
          <a:prstGeom prst="rect">
            <a:avLst/>
          </a:prstGeom>
          <a:noFill/>
          <a:ln w="9525">
            <a:noFill/>
            <a:miter lim="800000"/>
            <a:headEnd/>
            <a:tailEnd/>
          </a:ln>
        </p:spPr>
        <p:txBody>
          <a:bodyPr wrap="none">
            <a:spAutoFit/>
          </a:bodyPr>
          <a:lstStyle/>
          <a:p>
            <a:pPr marL="119063" indent="-119063"/>
            <a:r>
              <a:rPr lang="en-US" sz="1600" b="1" dirty="0" smtClean="0"/>
              <a:t>Customer</a:t>
            </a:r>
            <a:endParaRPr lang="en-US" sz="1600" b="1" dirty="0"/>
          </a:p>
          <a:p>
            <a:pPr marL="119063" indent="-119063">
              <a:spcAft>
                <a:spcPts val="100"/>
              </a:spcAft>
              <a:buFont typeface="Arial" pitchFamily="34" charset="0"/>
              <a:buChar char="•"/>
            </a:pPr>
            <a:r>
              <a:rPr lang="en-US" sz="1200" dirty="0" smtClean="0"/>
              <a:t>What value do I get?</a:t>
            </a:r>
          </a:p>
          <a:p>
            <a:pPr marL="119063" indent="-119063">
              <a:spcAft>
                <a:spcPts val="100"/>
              </a:spcAft>
              <a:buFont typeface="Arial" pitchFamily="34" charset="0"/>
              <a:buChar char="•"/>
            </a:pPr>
            <a:r>
              <a:rPr lang="en-US" sz="1200" dirty="0" smtClean="0"/>
              <a:t>What is the SLA?</a:t>
            </a:r>
          </a:p>
          <a:p>
            <a:pPr marL="119063" indent="-119063">
              <a:spcAft>
                <a:spcPts val="100"/>
              </a:spcAft>
              <a:buFont typeface="Arial" pitchFamily="34" charset="0"/>
              <a:buChar char="•"/>
            </a:pPr>
            <a:r>
              <a:rPr lang="en-US" sz="1200" dirty="0" smtClean="0"/>
              <a:t>How much does it cost (Unit cost)?</a:t>
            </a:r>
          </a:p>
          <a:p>
            <a:pPr marL="119063" indent="-119063">
              <a:spcAft>
                <a:spcPts val="100"/>
              </a:spcAft>
              <a:buFont typeface="Arial" pitchFamily="34" charset="0"/>
              <a:buChar char="•"/>
            </a:pPr>
            <a:r>
              <a:rPr lang="en-US" sz="1200" dirty="0" smtClean="0"/>
              <a:t>How can I control my IT budget?</a:t>
            </a:r>
          </a:p>
          <a:p>
            <a:pPr marL="119063" indent="-119063">
              <a:buFont typeface="Arial" pitchFamily="34" charset="0"/>
              <a:buChar char="•"/>
            </a:pPr>
            <a:endParaRPr lang="en-US" sz="1200" dirty="0"/>
          </a:p>
        </p:txBody>
      </p:sp>
      <p:pic>
        <p:nvPicPr>
          <p:cNvPr id="11" name="Picture 5" descr="C:\Documents and Settings\tmanthey\Local Settings\Temporary Internet Files\Content.IE5\1NS5UST4\MCj04406190000[1].wmf"/>
          <p:cNvPicPr>
            <a:picLocks noChangeAspect="1" noChangeArrowheads="1"/>
          </p:cNvPicPr>
          <p:nvPr/>
        </p:nvPicPr>
        <p:blipFill>
          <a:blip r:embed="rId3" cstate="print"/>
          <a:srcRect/>
          <a:stretch>
            <a:fillRect/>
          </a:stretch>
        </p:blipFill>
        <p:spPr bwMode="auto">
          <a:xfrm>
            <a:off x="4878876" y="4910559"/>
            <a:ext cx="765175" cy="766762"/>
          </a:xfrm>
          <a:prstGeom prst="rect">
            <a:avLst/>
          </a:prstGeom>
          <a:noFill/>
          <a:ln w="9525">
            <a:noFill/>
            <a:miter lim="800000"/>
            <a:headEnd/>
            <a:tailEnd/>
          </a:ln>
        </p:spPr>
      </p:pic>
      <p:sp>
        <p:nvSpPr>
          <p:cNvPr id="12" name="TextBox 86"/>
          <p:cNvSpPr txBox="1">
            <a:spLocks noChangeArrowheads="1"/>
          </p:cNvSpPr>
          <p:nvPr/>
        </p:nvSpPr>
        <p:spPr bwMode="auto">
          <a:xfrm>
            <a:off x="5805976" y="4781971"/>
            <a:ext cx="2626360" cy="918200"/>
          </a:xfrm>
          <a:prstGeom prst="rect">
            <a:avLst/>
          </a:prstGeom>
          <a:noFill/>
          <a:ln w="9525">
            <a:noFill/>
            <a:miter lim="800000"/>
            <a:headEnd/>
            <a:tailEnd/>
          </a:ln>
        </p:spPr>
        <p:txBody>
          <a:bodyPr wrap="none">
            <a:spAutoFit/>
          </a:bodyPr>
          <a:lstStyle/>
          <a:p>
            <a:pPr marL="119063" indent="-119063"/>
            <a:r>
              <a:rPr lang="en-US" sz="1600" b="1" dirty="0"/>
              <a:t>End User</a:t>
            </a:r>
          </a:p>
          <a:p>
            <a:pPr marL="119063" indent="-119063">
              <a:spcAft>
                <a:spcPts val="100"/>
              </a:spcAft>
              <a:buFont typeface="Arial" pitchFamily="34" charset="0"/>
              <a:buChar char="•"/>
            </a:pPr>
            <a:r>
              <a:rPr lang="en-US" sz="1200" dirty="0" smtClean="0"/>
              <a:t>What will I get?</a:t>
            </a:r>
          </a:p>
          <a:p>
            <a:pPr marL="119063" indent="-119063">
              <a:spcAft>
                <a:spcPts val="100"/>
              </a:spcAft>
              <a:buFont typeface="Arial" pitchFamily="34" charset="0"/>
              <a:buChar char="•"/>
            </a:pPr>
            <a:r>
              <a:rPr lang="en-US" sz="1200" dirty="0" smtClean="0"/>
              <a:t>When &amp; how it is delivered to me?</a:t>
            </a:r>
          </a:p>
          <a:p>
            <a:pPr marL="119063" indent="-119063">
              <a:spcAft>
                <a:spcPts val="100"/>
              </a:spcAft>
              <a:buFont typeface="Arial" pitchFamily="34" charset="0"/>
              <a:buChar char="•"/>
            </a:pPr>
            <a:r>
              <a:rPr lang="en-US" sz="1200" dirty="0" smtClean="0"/>
              <a:t>What is the cost?</a:t>
            </a:r>
          </a:p>
        </p:txBody>
      </p:sp>
      <p:sp>
        <p:nvSpPr>
          <p:cNvPr id="13" name="TextBox 40"/>
          <p:cNvSpPr txBox="1">
            <a:spLocks noChangeArrowheads="1"/>
          </p:cNvSpPr>
          <p:nvPr/>
        </p:nvSpPr>
        <p:spPr bwMode="auto">
          <a:xfrm>
            <a:off x="4304400" y="2550132"/>
            <a:ext cx="3517053" cy="523220"/>
          </a:xfrm>
          <a:prstGeom prst="rect">
            <a:avLst/>
          </a:prstGeom>
          <a:noFill/>
          <a:ln w="9525">
            <a:noFill/>
            <a:miter lim="800000"/>
            <a:headEnd/>
            <a:tailEnd/>
          </a:ln>
        </p:spPr>
        <p:txBody>
          <a:bodyPr wrap="none">
            <a:spAutoFit/>
          </a:bodyPr>
          <a:lstStyle/>
          <a:p>
            <a:pPr marL="225425" indent="-225425">
              <a:buFont typeface="Wingdings" pitchFamily="2" charset="2"/>
              <a:buChar char="ü"/>
            </a:pPr>
            <a:r>
              <a:rPr lang="en-US" sz="1400" b="1" dirty="0"/>
              <a:t>Service Levels (Gold, Silver, Bronze)</a:t>
            </a:r>
          </a:p>
          <a:p>
            <a:pPr marL="225425" indent="-225425">
              <a:buFont typeface="Wingdings" pitchFamily="2" charset="2"/>
              <a:buChar char="ü"/>
            </a:pPr>
            <a:r>
              <a:rPr lang="en-US" sz="1400" b="1" dirty="0"/>
              <a:t>Service Charges / Budgeting</a:t>
            </a:r>
          </a:p>
        </p:txBody>
      </p:sp>
      <p:sp>
        <p:nvSpPr>
          <p:cNvPr id="14" name="Right Brace 13"/>
          <p:cNvSpPr/>
          <p:nvPr/>
        </p:nvSpPr>
        <p:spPr>
          <a:xfrm rot="5400000">
            <a:off x="2212182" y="3504541"/>
            <a:ext cx="368300" cy="4281487"/>
          </a:xfrm>
          <a:prstGeom prst="rightBrace">
            <a:avLst>
              <a:gd name="adj1" fmla="val 47043"/>
              <a:gd name="adj2" fmla="val 50000"/>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5" name="TextBox 85"/>
          <p:cNvSpPr txBox="1">
            <a:spLocks noChangeArrowheads="1"/>
          </p:cNvSpPr>
          <p:nvPr/>
        </p:nvSpPr>
        <p:spPr bwMode="auto">
          <a:xfrm>
            <a:off x="349250" y="5871967"/>
            <a:ext cx="4244975" cy="338554"/>
          </a:xfrm>
          <a:prstGeom prst="rect">
            <a:avLst/>
          </a:prstGeom>
          <a:noFill/>
          <a:ln w="9525">
            <a:noFill/>
            <a:miter lim="800000"/>
            <a:headEnd/>
            <a:tailEnd/>
          </a:ln>
        </p:spPr>
        <p:txBody>
          <a:bodyPr>
            <a:spAutoFit/>
          </a:bodyPr>
          <a:lstStyle/>
          <a:p>
            <a:pPr algn="ctr"/>
            <a:r>
              <a:rPr lang="en-US" sz="1600" b="1" dirty="0">
                <a:solidFill>
                  <a:srgbClr val="008000"/>
                </a:solidFill>
              </a:rPr>
              <a:t>IT Service Catalog – Business View</a:t>
            </a:r>
          </a:p>
        </p:txBody>
      </p:sp>
      <p:sp>
        <p:nvSpPr>
          <p:cNvPr id="16" name="Right Brace 15"/>
          <p:cNvSpPr/>
          <p:nvPr/>
        </p:nvSpPr>
        <p:spPr>
          <a:xfrm rot="5400000">
            <a:off x="5589043" y="3178976"/>
            <a:ext cx="368300" cy="5268416"/>
          </a:xfrm>
          <a:prstGeom prst="rightBrace">
            <a:avLst>
              <a:gd name="adj1" fmla="val 47043"/>
              <a:gd name="adj2" fmla="val 50000"/>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7" name="TextBox 85"/>
          <p:cNvSpPr txBox="1">
            <a:spLocks noChangeArrowheads="1"/>
          </p:cNvSpPr>
          <p:nvPr/>
        </p:nvSpPr>
        <p:spPr bwMode="auto">
          <a:xfrm>
            <a:off x="4438650" y="5891325"/>
            <a:ext cx="4244975" cy="338554"/>
          </a:xfrm>
          <a:prstGeom prst="rect">
            <a:avLst/>
          </a:prstGeom>
          <a:noFill/>
          <a:ln w="9525">
            <a:noFill/>
            <a:miter lim="800000"/>
            <a:headEnd/>
            <a:tailEnd/>
          </a:ln>
        </p:spPr>
        <p:txBody>
          <a:bodyPr>
            <a:spAutoFit/>
          </a:bodyPr>
          <a:lstStyle/>
          <a:p>
            <a:pPr algn="ctr"/>
            <a:r>
              <a:rPr lang="en-US" sz="1600" b="1" dirty="0">
                <a:solidFill>
                  <a:srgbClr val="008000"/>
                </a:solidFill>
              </a:rPr>
              <a:t>Service Request Catalog – End User View</a:t>
            </a:r>
          </a:p>
        </p:txBody>
      </p:sp>
      <p:sp>
        <p:nvSpPr>
          <p:cNvPr id="18" name="Rounded Rectangle 97"/>
          <p:cNvSpPr>
            <a:spLocks noChangeArrowheads="1"/>
          </p:cNvSpPr>
          <p:nvPr/>
        </p:nvSpPr>
        <p:spPr bwMode="auto">
          <a:xfrm>
            <a:off x="1266001" y="2187715"/>
            <a:ext cx="1394275" cy="365125"/>
          </a:xfrm>
          <a:prstGeom prst="roundRect">
            <a:avLst>
              <a:gd name="adj" fmla="val 4481"/>
            </a:avLst>
          </a:prstGeom>
          <a:solidFill>
            <a:schemeClr val="bg1">
              <a:lumMod val="65000"/>
            </a:schemeClr>
          </a:solidFill>
          <a:ln w="12700" algn="ctr">
            <a:solidFill>
              <a:schemeClr val="tx1"/>
            </a:solidFill>
            <a:round/>
            <a:headEnd/>
            <a:tailEnd/>
          </a:ln>
          <a:scene3d>
            <a:camera prst="orthographicFront"/>
            <a:lightRig rig="threePt" dir="t"/>
          </a:scene3d>
          <a:sp3d>
            <a:bevelT/>
          </a:sp3d>
        </p:spPr>
        <p:txBody>
          <a:bodyPr anchor="ctr"/>
          <a:lstStyle/>
          <a:p>
            <a:pPr>
              <a:defRPr/>
            </a:pPr>
            <a:r>
              <a:rPr lang="en-US" sz="1200" b="1" dirty="0"/>
              <a:t>Service </a:t>
            </a:r>
            <a:r>
              <a:rPr lang="en-US" sz="1200" b="1" dirty="0" smtClean="0"/>
              <a:t>Group</a:t>
            </a:r>
          </a:p>
        </p:txBody>
      </p:sp>
      <p:sp>
        <p:nvSpPr>
          <p:cNvPr id="19" name="Rounded Rectangle 97"/>
          <p:cNvSpPr>
            <a:spLocks noChangeArrowheads="1"/>
          </p:cNvSpPr>
          <p:nvPr/>
        </p:nvSpPr>
        <p:spPr bwMode="auto">
          <a:xfrm>
            <a:off x="3203186" y="2602165"/>
            <a:ext cx="1130973" cy="441283"/>
          </a:xfrm>
          <a:prstGeom prst="roundRect">
            <a:avLst>
              <a:gd name="adj" fmla="val 4481"/>
            </a:avLst>
          </a:prstGeom>
          <a:solidFill>
            <a:schemeClr val="accent4">
              <a:lumMod val="75000"/>
            </a:schemeClr>
          </a:solidFill>
          <a:ln w="12700" algn="ctr">
            <a:solidFill>
              <a:schemeClr val="tx1"/>
            </a:solidFill>
            <a:round/>
            <a:headEnd/>
            <a:tailEnd/>
          </a:ln>
          <a:scene3d>
            <a:camera prst="orthographicFront"/>
            <a:lightRig rig="threePt" dir="t"/>
          </a:scene3d>
          <a:sp3d>
            <a:bevelT/>
          </a:sp3d>
        </p:spPr>
        <p:txBody>
          <a:bodyPr anchor="ctr"/>
          <a:lstStyle/>
          <a:p>
            <a:pPr>
              <a:defRPr/>
            </a:pPr>
            <a:r>
              <a:rPr lang="en-US" sz="1200" b="1" dirty="0" smtClean="0">
                <a:solidFill>
                  <a:schemeClr val="bg1"/>
                </a:solidFill>
              </a:rPr>
              <a:t>Service Offering</a:t>
            </a:r>
            <a:endParaRPr lang="en-US" sz="1100" b="1" dirty="0">
              <a:solidFill>
                <a:schemeClr val="bg1"/>
              </a:solidFill>
              <a:cs typeface="Arial" charset="0"/>
            </a:endParaRPr>
          </a:p>
        </p:txBody>
      </p:sp>
      <p:sp>
        <p:nvSpPr>
          <p:cNvPr id="20" name="Rounded Rectangle 97"/>
          <p:cNvSpPr>
            <a:spLocks noChangeArrowheads="1"/>
          </p:cNvSpPr>
          <p:nvPr/>
        </p:nvSpPr>
        <p:spPr bwMode="auto">
          <a:xfrm>
            <a:off x="5621202" y="3145650"/>
            <a:ext cx="2309319" cy="271180"/>
          </a:xfrm>
          <a:prstGeom prst="roundRect">
            <a:avLst>
              <a:gd name="adj" fmla="val 4481"/>
            </a:avLst>
          </a:prstGeom>
          <a:solidFill>
            <a:srgbClr val="996633"/>
          </a:solidFill>
          <a:ln w="12700" algn="ctr">
            <a:solidFill>
              <a:schemeClr val="tx1"/>
            </a:solidFill>
            <a:round/>
            <a:headEnd/>
            <a:tailEnd/>
          </a:ln>
          <a:scene3d>
            <a:camera prst="orthographicFront"/>
            <a:lightRig rig="threePt" dir="t"/>
          </a:scene3d>
          <a:sp3d>
            <a:bevelT/>
          </a:sp3d>
        </p:spPr>
        <p:txBody>
          <a:bodyPr anchor="ctr"/>
          <a:lstStyle/>
          <a:p>
            <a:pPr>
              <a:defRPr/>
            </a:pPr>
            <a:r>
              <a:rPr lang="en-US" sz="1200" b="1" dirty="0">
                <a:solidFill>
                  <a:schemeClr val="bg1"/>
                </a:solidFill>
              </a:rPr>
              <a:t>Requestable Offering </a:t>
            </a:r>
            <a:endParaRPr lang="en-US" sz="1100" b="1" dirty="0">
              <a:solidFill>
                <a:schemeClr val="bg1"/>
              </a:solidFill>
              <a:cs typeface="Arial" charset="0"/>
            </a:endParaRPr>
          </a:p>
        </p:txBody>
      </p:sp>
      <p:sp>
        <p:nvSpPr>
          <p:cNvPr id="21" name="Rounded Rectangle 97"/>
          <p:cNvSpPr>
            <a:spLocks noChangeArrowheads="1"/>
          </p:cNvSpPr>
          <p:nvPr/>
        </p:nvSpPr>
        <p:spPr bwMode="auto">
          <a:xfrm>
            <a:off x="5631102" y="3476175"/>
            <a:ext cx="2309319" cy="271180"/>
          </a:xfrm>
          <a:prstGeom prst="roundRect">
            <a:avLst>
              <a:gd name="adj" fmla="val 4481"/>
            </a:avLst>
          </a:prstGeom>
          <a:solidFill>
            <a:srgbClr val="996633"/>
          </a:solidFill>
          <a:ln w="12700" algn="ctr">
            <a:solidFill>
              <a:schemeClr val="tx1"/>
            </a:solidFill>
            <a:round/>
            <a:headEnd/>
            <a:tailEnd/>
          </a:ln>
          <a:scene3d>
            <a:camera prst="orthographicFront"/>
            <a:lightRig rig="threePt" dir="t"/>
          </a:scene3d>
          <a:sp3d>
            <a:bevelT/>
          </a:sp3d>
        </p:spPr>
        <p:txBody>
          <a:bodyPr anchor="ctr"/>
          <a:lstStyle/>
          <a:p>
            <a:pPr>
              <a:defRPr/>
            </a:pPr>
            <a:r>
              <a:rPr lang="en-US" sz="1200" b="1" dirty="0">
                <a:solidFill>
                  <a:schemeClr val="bg1"/>
                </a:solidFill>
              </a:rPr>
              <a:t>Requestable </a:t>
            </a:r>
            <a:r>
              <a:rPr lang="en-US" sz="1200" b="1" dirty="0" smtClean="0">
                <a:solidFill>
                  <a:schemeClr val="bg1"/>
                </a:solidFill>
              </a:rPr>
              <a:t>Offerings</a:t>
            </a:r>
            <a:endParaRPr lang="en-US" sz="1100" b="1" dirty="0">
              <a:solidFill>
                <a:schemeClr val="bg1"/>
              </a:solidFill>
              <a:cs typeface="Arial" charset="0"/>
            </a:endParaRPr>
          </a:p>
        </p:txBody>
      </p:sp>
      <p:cxnSp>
        <p:nvCxnSpPr>
          <p:cNvPr id="22" name="Shape 34"/>
          <p:cNvCxnSpPr>
            <a:cxnSpLocks noChangeShapeType="1"/>
            <a:stCxn id="19" idx="2"/>
          </p:cNvCxnSpPr>
          <p:nvPr/>
        </p:nvCxnSpPr>
        <p:spPr bwMode="auto">
          <a:xfrm rot="16200000" flipH="1">
            <a:off x="4576157" y="2235963"/>
            <a:ext cx="237696" cy="1852665"/>
          </a:xfrm>
          <a:prstGeom prst="bentConnector2">
            <a:avLst/>
          </a:prstGeom>
          <a:noFill/>
          <a:ln w="9525" algn="ctr">
            <a:solidFill>
              <a:schemeClr val="tx1"/>
            </a:solidFill>
            <a:round/>
            <a:headEnd/>
            <a:tailEnd type="arrow" w="med" len="med"/>
          </a:ln>
        </p:spPr>
      </p:cxnSp>
      <p:cxnSp>
        <p:nvCxnSpPr>
          <p:cNvPr id="23" name="Elbow Connector 16"/>
          <p:cNvCxnSpPr>
            <a:cxnSpLocks noChangeShapeType="1"/>
            <a:stCxn id="19" idx="2"/>
          </p:cNvCxnSpPr>
          <p:nvPr/>
        </p:nvCxnSpPr>
        <p:spPr bwMode="auto">
          <a:xfrm rot="16200000" flipH="1">
            <a:off x="4415820" y="2396301"/>
            <a:ext cx="567896" cy="1862190"/>
          </a:xfrm>
          <a:prstGeom prst="bentConnector2">
            <a:avLst/>
          </a:prstGeom>
          <a:noFill/>
          <a:ln w="9525" algn="ctr">
            <a:solidFill>
              <a:schemeClr val="tx1"/>
            </a:solidFill>
            <a:round/>
            <a:headEnd/>
            <a:tailEnd type="arrow" w="med" len="med"/>
          </a:ln>
        </p:spPr>
      </p:cxnSp>
      <p:cxnSp>
        <p:nvCxnSpPr>
          <p:cNvPr id="24" name="Elbow Connector 20"/>
          <p:cNvCxnSpPr>
            <a:cxnSpLocks noChangeShapeType="1"/>
            <a:stCxn id="18" idx="2"/>
          </p:cNvCxnSpPr>
          <p:nvPr/>
        </p:nvCxnSpPr>
        <p:spPr bwMode="auto">
          <a:xfrm rot="16200000" flipH="1">
            <a:off x="2431930" y="2084049"/>
            <a:ext cx="302854" cy="1240436"/>
          </a:xfrm>
          <a:prstGeom prst="bentConnector2">
            <a:avLst/>
          </a:prstGeom>
          <a:noFill/>
          <a:ln w="9525" algn="ctr">
            <a:solidFill>
              <a:schemeClr val="tx1"/>
            </a:solidFill>
            <a:round/>
            <a:headEnd/>
            <a:tailEnd type="arrow" w="med" len="med"/>
          </a:ln>
        </p:spPr>
      </p:cxnSp>
      <p:sp>
        <p:nvSpPr>
          <p:cNvPr id="25" name="Rounded Rectangle 97"/>
          <p:cNvSpPr>
            <a:spLocks noChangeArrowheads="1"/>
          </p:cNvSpPr>
          <p:nvPr/>
        </p:nvSpPr>
        <p:spPr bwMode="auto">
          <a:xfrm>
            <a:off x="3206724" y="3792480"/>
            <a:ext cx="1130973" cy="435575"/>
          </a:xfrm>
          <a:prstGeom prst="roundRect">
            <a:avLst>
              <a:gd name="adj" fmla="val 4481"/>
            </a:avLst>
          </a:prstGeom>
          <a:solidFill>
            <a:schemeClr val="accent4">
              <a:lumMod val="75000"/>
            </a:schemeClr>
          </a:solidFill>
          <a:ln w="12700" algn="ctr">
            <a:solidFill>
              <a:schemeClr val="tx1"/>
            </a:solidFill>
            <a:round/>
            <a:headEnd/>
            <a:tailEnd/>
          </a:ln>
          <a:scene3d>
            <a:camera prst="orthographicFront"/>
            <a:lightRig rig="threePt" dir="t"/>
          </a:scene3d>
          <a:sp3d>
            <a:bevelT/>
          </a:sp3d>
        </p:spPr>
        <p:txBody>
          <a:bodyPr anchor="ctr"/>
          <a:lstStyle/>
          <a:p>
            <a:pPr>
              <a:defRPr/>
            </a:pPr>
            <a:r>
              <a:rPr lang="en-US" sz="1200" b="1" dirty="0" smtClean="0">
                <a:solidFill>
                  <a:schemeClr val="bg1"/>
                </a:solidFill>
              </a:rPr>
              <a:t>Service Offering</a:t>
            </a:r>
            <a:endParaRPr lang="en-US" sz="1100" b="1" dirty="0">
              <a:solidFill>
                <a:schemeClr val="bg1"/>
              </a:solidFill>
              <a:cs typeface="Arial" charset="0"/>
            </a:endParaRPr>
          </a:p>
        </p:txBody>
      </p:sp>
      <p:sp>
        <p:nvSpPr>
          <p:cNvPr id="26" name="Rounded Rectangle 97"/>
          <p:cNvSpPr>
            <a:spLocks noChangeArrowheads="1"/>
          </p:cNvSpPr>
          <p:nvPr/>
        </p:nvSpPr>
        <p:spPr bwMode="auto">
          <a:xfrm>
            <a:off x="5624740" y="4335965"/>
            <a:ext cx="2309319" cy="271180"/>
          </a:xfrm>
          <a:prstGeom prst="roundRect">
            <a:avLst>
              <a:gd name="adj" fmla="val 4481"/>
            </a:avLst>
          </a:prstGeom>
          <a:solidFill>
            <a:srgbClr val="996633"/>
          </a:solidFill>
          <a:ln w="12700" algn="ctr">
            <a:solidFill>
              <a:schemeClr val="tx1"/>
            </a:solidFill>
            <a:round/>
            <a:headEnd/>
            <a:tailEnd/>
          </a:ln>
          <a:scene3d>
            <a:camera prst="orthographicFront"/>
            <a:lightRig rig="threePt" dir="t"/>
          </a:scene3d>
          <a:sp3d>
            <a:bevelT/>
          </a:sp3d>
        </p:spPr>
        <p:txBody>
          <a:bodyPr anchor="ctr"/>
          <a:lstStyle/>
          <a:p>
            <a:pPr>
              <a:defRPr/>
            </a:pPr>
            <a:r>
              <a:rPr lang="en-US" sz="1200" b="1" dirty="0">
                <a:solidFill>
                  <a:schemeClr val="bg1"/>
                </a:solidFill>
              </a:rPr>
              <a:t>Requestable Offering </a:t>
            </a:r>
            <a:endParaRPr lang="en-US" sz="1100" b="1" dirty="0">
              <a:solidFill>
                <a:schemeClr val="bg1"/>
              </a:solidFill>
              <a:cs typeface="Arial" charset="0"/>
            </a:endParaRPr>
          </a:p>
        </p:txBody>
      </p:sp>
      <p:cxnSp>
        <p:nvCxnSpPr>
          <p:cNvPr id="27" name="Shape 41"/>
          <p:cNvCxnSpPr>
            <a:cxnSpLocks noChangeShapeType="1"/>
            <a:stCxn id="25" idx="2"/>
          </p:cNvCxnSpPr>
          <p:nvPr/>
        </p:nvCxnSpPr>
        <p:spPr bwMode="auto">
          <a:xfrm rot="16200000" flipH="1">
            <a:off x="4576505" y="3423761"/>
            <a:ext cx="243714" cy="1852302"/>
          </a:xfrm>
          <a:prstGeom prst="bentConnector2">
            <a:avLst/>
          </a:prstGeom>
          <a:noFill/>
          <a:ln w="9525" algn="ctr">
            <a:solidFill>
              <a:schemeClr val="tx1"/>
            </a:solidFill>
            <a:round/>
            <a:headEnd/>
            <a:tailEnd type="arrow" w="med" len="med"/>
          </a:ln>
        </p:spPr>
      </p:cxnSp>
      <p:cxnSp>
        <p:nvCxnSpPr>
          <p:cNvPr id="28" name="Shape 42"/>
          <p:cNvCxnSpPr>
            <a:cxnSpLocks noChangeShapeType="1"/>
            <a:stCxn id="18" idx="2"/>
            <a:endCxn id="25" idx="1"/>
          </p:cNvCxnSpPr>
          <p:nvPr/>
        </p:nvCxnSpPr>
        <p:spPr bwMode="auto">
          <a:xfrm rot="16200000" flipH="1">
            <a:off x="1856217" y="2659761"/>
            <a:ext cx="1457428" cy="1243585"/>
          </a:xfrm>
          <a:prstGeom prst="bentConnector2">
            <a:avLst/>
          </a:prstGeom>
          <a:noFill/>
          <a:ln w="9525" algn="ctr">
            <a:solidFill>
              <a:schemeClr val="tx1"/>
            </a:solidFill>
            <a:round/>
            <a:headEnd/>
            <a:tailEnd type="arrow" w="med" len="med"/>
          </a:ln>
        </p:spPr>
      </p:cxnSp>
      <p:sp>
        <p:nvSpPr>
          <p:cNvPr id="29" name="Content Placeholder 2"/>
          <p:cNvSpPr txBox="1">
            <a:spLocks/>
          </p:cNvSpPr>
          <p:nvPr/>
        </p:nvSpPr>
        <p:spPr>
          <a:xfrm>
            <a:off x="381000" y="1373872"/>
            <a:ext cx="8382000" cy="4953000"/>
          </a:xfrm>
          <a:prstGeom prst="rect">
            <a:avLst/>
          </a:prstGeom>
        </p:spPr>
        <p:txBody>
          <a:bodyPr/>
          <a:lstStyle/>
          <a:p>
            <a:pPr marL="341313" marR="0" lvl="0" indent="-341313" algn="l" defTabSz="914400" rtl="0" eaLnBrk="0" fontAlgn="base" latinLnBrk="0" hangingPunct="0">
              <a:lnSpc>
                <a:spcPct val="100000"/>
              </a:lnSpc>
              <a:spcBef>
                <a:spcPct val="50000"/>
              </a:spcBef>
              <a:spcAft>
                <a:spcPct val="0"/>
              </a:spcAft>
              <a:buClrTx/>
              <a:buSzTx/>
              <a:tabLst/>
              <a:defRPr/>
            </a:pPr>
            <a:endParaRPr lang="en-US" kern="0" dirty="0" smtClean="0">
              <a:solidFill>
                <a:srgbClr val="0C2577"/>
              </a:solidFill>
              <a:latin typeface="+mn-lt"/>
              <a:ea typeface="+mn-ea"/>
            </a:endParaRPr>
          </a:p>
        </p:txBody>
      </p:sp>
      <p:sp>
        <p:nvSpPr>
          <p:cNvPr id="30" name="Rounded Rectangular Callout 29"/>
          <p:cNvSpPr/>
          <p:nvPr/>
        </p:nvSpPr>
        <p:spPr bwMode="auto">
          <a:xfrm>
            <a:off x="109176" y="1255591"/>
            <a:ext cx="1596793" cy="803717"/>
          </a:xfrm>
          <a:prstGeom prst="wedgeRoundRectCallout">
            <a:avLst>
              <a:gd name="adj1" fmla="val 75137"/>
              <a:gd name="adj2" fmla="val 55287"/>
              <a:gd name="adj3" fmla="val 16667"/>
            </a:avLst>
          </a:prstGeom>
          <a:solidFill>
            <a:schemeClr val="bg1">
              <a:lumMod val="9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ヒラギノ角ゴ Pro W3"/>
                <a:cs typeface="ヒラギノ角ゴ Pro W3"/>
              </a:rPr>
              <a:t>Logical grouping</a:t>
            </a:r>
            <a:r>
              <a:rPr kumimoji="0" lang="en-US" sz="1200" b="1" i="0" u="none" strike="noStrike" cap="none" normalizeH="0" dirty="0" smtClean="0">
                <a:ln>
                  <a:noFill/>
                </a:ln>
                <a:solidFill>
                  <a:schemeClr val="tx1"/>
                </a:solidFill>
                <a:effectLst/>
                <a:latin typeface="Arial" pitchFamily="34" charset="0"/>
                <a:ea typeface="ヒラギノ角ゴ Pro W3"/>
                <a:cs typeface="ヒラギノ角ゴ Pro W3"/>
              </a:rPr>
              <a:t> </a:t>
            </a:r>
            <a:r>
              <a:rPr kumimoji="0" lang="en-US" sz="1200" b="0" i="0" u="none" strike="noStrike" cap="none" normalizeH="0" dirty="0" smtClean="0">
                <a:ln>
                  <a:noFill/>
                </a:ln>
                <a:solidFill>
                  <a:schemeClr val="tx1"/>
                </a:solidFill>
                <a:effectLst/>
                <a:latin typeface="Arial" pitchFamily="34" charset="0"/>
                <a:ea typeface="ヒラギノ角ゴ Pro W3"/>
                <a:cs typeface="ヒラギノ角ゴ Pro W3"/>
              </a:rPr>
              <a:t>of services into recognized groups.</a:t>
            </a:r>
            <a:endParaRPr kumimoji="0" lang="en-US" sz="1200" b="0" i="0" u="none" strike="noStrike" cap="none" normalizeH="0" baseline="0" dirty="0" smtClean="0">
              <a:ln>
                <a:noFill/>
              </a:ln>
              <a:solidFill>
                <a:schemeClr val="tx1"/>
              </a:solidFill>
              <a:effectLst/>
              <a:latin typeface="Arial" pitchFamily="34" charset="0"/>
              <a:ea typeface="ヒラギノ角ゴ Pro W3"/>
              <a:cs typeface="ヒラギノ角ゴ Pro W3"/>
            </a:endParaRPr>
          </a:p>
        </p:txBody>
      </p:sp>
      <p:sp>
        <p:nvSpPr>
          <p:cNvPr id="31" name="Rounded Rectangular Callout 30"/>
          <p:cNvSpPr/>
          <p:nvPr/>
        </p:nvSpPr>
        <p:spPr bwMode="auto">
          <a:xfrm>
            <a:off x="3370997" y="1255591"/>
            <a:ext cx="2538485" cy="1076224"/>
          </a:xfrm>
          <a:prstGeom prst="wedgeRoundRectCallout">
            <a:avLst>
              <a:gd name="adj1" fmla="val -32459"/>
              <a:gd name="adj2" fmla="val 72038"/>
              <a:gd name="adj3" fmla="val 16667"/>
            </a:avLst>
          </a:prstGeom>
          <a:solidFill>
            <a:schemeClr val="bg1">
              <a:lumMod val="9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ヒラギノ角ゴ Pro W3"/>
                <a:cs typeface="ヒラギノ角ゴ Pro W3"/>
              </a:rPr>
              <a:t>The Offered Service!</a:t>
            </a:r>
          </a:p>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ea typeface="ヒラギノ角ゴ Pro W3"/>
                <a:cs typeface="ヒラギノ角ゴ Pro W3"/>
              </a:rPr>
              <a:t>The detailed description of what we are offering described in business language with SLAs and unit price.</a:t>
            </a:r>
            <a:endParaRPr kumimoji="0" lang="en-US" sz="1200" b="0" i="0" u="none" strike="noStrike" cap="none" normalizeH="0" baseline="0" dirty="0" smtClean="0">
              <a:ln>
                <a:noFill/>
              </a:ln>
              <a:solidFill>
                <a:schemeClr val="tx1"/>
              </a:solidFill>
              <a:effectLst/>
              <a:latin typeface="Arial" pitchFamily="34" charset="0"/>
              <a:ea typeface="ヒラギノ角ゴ Pro W3"/>
              <a:cs typeface="ヒラギノ角ゴ Pro W3"/>
            </a:endParaRPr>
          </a:p>
        </p:txBody>
      </p:sp>
      <p:sp>
        <p:nvSpPr>
          <p:cNvPr id="32" name="Rounded Rectangular Callout 31"/>
          <p:cNvSpPr/>
          <p:nvPr/>
        </p:nvSpPr>
        <p:spPr bwMode="auto">
          <a:xfrm>
            <a:off x="6210795" y="1254320"/>
            <a:ext cx="2671947" cy="939421"/>
          </a:xfrm>
          <a:prstGeom prst="wedgeRoundRectCallout">
            <a:avLst>
              <a:gd name="adj1" fmla="val -24873"/>
              <a:gd name="adj2" fmla="val 82318"/>
              <a:gd name="adj3" fmla="val 16667"/>
            </a:avLst>
          </a:prstGeom>
          <a:solidFill>
            <a:schemeClr val="bg1">
              <a:lumMod val="9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ヒラギノ角ゴ Pro W3"/>
                <a:cs typeface="ヒラギノ角ゴ Pro W3"/>
              </a:rPr>
              <a:t>Request </a:t>
            </a:r>
          </a:p>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ea typeface="ヒラギノ角ゴ Pro W3"/>
                <a:cs typeface="ヒラギノ角ゴ Pro W3"/>
              </a:rPr>
              <a:t>What are the Requestable Offering for a service to enable service delivery and fulfillment</a:t>
            </a:r>
            <a:endParaRPr kumimoji="0" lang="en-US" sz="1200" b="0" i="0" u="none" strike="noStrike" cap="none" normalizeH="0" baseline="0" dirty="0" smtClean="0">
              <a:ln>
                <a:noFill/>
              </a:ln>
              <a:solidFill>
                <a:schemeClr val="tx1"/>
              </a:solidFill>
              <a:effectLst/>
              <a:latin typeface="Arial" pitchFamily="34" charset="0"/>
              <a:ea typeface="ヒラギノ角ゴ Pro W3"/>
              <a:cs typeface="ヒラギノ角ゴ Pro W3"/>
            </a:endParaRPr>
          </a:p>
        </p:txBody>
      </p:sp>
      <p:sp>
        <p:nvSpPr>
          <p:cNvPr id="33" name="TextBox 32"/>
          <p:cNvSpPr txBox="1"/>
          <p:nvPr/>
        </p:nvSpPr>
        <p:spPr>
          <a:xfrm rot="16200000">
            <a:off x="7203365" y="3692751"/>
            <a:ext cx="3275471" cy="584775"/>
          </a:xfrm>
          <a:prstGeom prst="rect">
            <a:avLst/>
          </a:prstGeom>
          <a:solidFill>
            <a:schemeClr val="accent2">
              <a:lumMod val="60000"/>
              <a:lumOff val="40000"/>
            </a:schemeClr>
          </a:solidFill>
        </p:spPr>
        <p:txBody>
          <a:bodyPr wrap="square">
            <a:spAutoFit/>
          </a:bodyPr>
          <a:lstStyle/>
          <a:p>
            <a:pPr algn="ctr" eaLnBrk="0" hangingPunct="0"/>
            <a:r>
              <a:rPr lang="en-US" sz="3200" dirty="0" smtClean="0">
                <a:solidFill>
                  <a:schemeClr val="bg1"/>
                </a:solidFill>
              </a:rPr>
              <a:t>Service Catalog</a:t>
            </a: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smtClean="0"/>
              <a:t>Control - IT Service Governance</a:t>
            </a:r>
          </a:p>
        </p:txBody>
      </p:sp>
      <p:sp>
        <p:nvSpPr>
          <p:cNvPr id="79874" name="Text Box 6"/>
          <p:cNvSpPr txBox="1">
            <a:spLocks noChangeArrowheads="1"/>
          </p:cNvSpPr>
          <p:nvPr/>
        </p:nvSpPr>
        <p:spPr bwMode="auto">
          <a:xfrm>
            <a:off x="427038" y="1259926"/>
            <a:ext cx="8348662" cy="1570037"/>
          </a:xfrm>
          <a:prstGeom prst="rect">
            <a:avLst/>
          </a:prstGeom>
          <a:noFill/>
          <a:ln w="9525">
            <a:noFill/>
            <a:miter lim="800000"/>
            <a:headEnd/>
            <a:tailEnd/>
          </a:ln>
        </p:spPr>
        <p:txBody>
          <a:bodyPr>
            <a:spAutoFit/>
          </a:bodyPr>
          <a:lstStyle/>
          <a:p>
            <a:r>
              <a:rPr lang="en-US" dirty="0">
                <a:solidFill>
                  <a:srgbClr val="0C2577"/>
                </a:solidFill>
              </a:rPr>
              <a:t>The Service Owner Council (SOC):</a:t>
            </a:r>
          </a:p>
          <a:p>
            <a:pPr marL="682625" lvl="1" indent="-225425">
              <a:buFontTx/>
              <a:buChar char="•"/>
            </a:pPr>
            <a:r>
              <a:rPr lang="en-US" sz="1800" dirty="0"/>
              <a:t>Oversees coordination among the IT Services</a:t>
            </a:r>
          </a:p>
          <a:p>
            <a:pPr marL="682625" lvl="1" indent="-225425">
              <a:buFontTx/>
              <a:buChar char="•"/>
            </a:pPr>
            <a:r>
              <a:rPr lang="en-US" sz="1800" dirty="0"/>
              <a:t>Identifies opportunities for IT Service improvements based on </a:t>
            </a:r>
          </a:p>
          <a:p>
            <a:pPr marL="1146175" lvl="2" indent="-231775">
              <a:buFontTx/>
              <a:buChar char="•"/>
            </a:pPr>
            <a:r>
              <a:rPr lang="en-US" sz="1800" dirty="0"/>
              <a:t>Feedback from the Business Relationship Managers</a:t>
            </a:r>
          </a:p>
          <a:p>
            <a:pPr marL="1146175" lvl="2" indent="-231775">
              <a:buFontTx/>
              <a:buChar char="•"/>
            </a:pPr>
            <a:r>
              <a:rPr lang="en-US" sz="1800" dirty="0"/>
              <a:t>IT Service measurements from the Service Level Manager</a:t>
            </a:r>
          </a:p>
        </p:txBody>
      </p:sp>
      <p:grpSp>
        <p:nvGrpSpPr>
          <p:cNvPr id="3" name="Group 15"/>
          <p:cNvGrpSpPr>
            <a:grpSpLocks/>
          </p:cNvGrpSpPr>
          <p:nvPr/>
        </p:nvGrpSpPr>
        <p:grpSpPr bwMode="auto">
          <a:xfrm>
            <a:off x="6496735" y="3678042"/>
            <a:ext cx="2224182" cy="2373039"/>
            <a:chOff x="6557161" y="2491859"/>
            <a:chExt cx="2450359" cy="2616954"/>
          </a:xfrm>
        </p:grpSpPr>
        <p:sp>
          <p:nvSpPr>
            <p:cNvPr id="7" name="Donut 6"/>
            <p:cNvSpPr/>
            <p:nvPr/>
          </p:nvSpPr>
          <p:spPr bwMode="auto">
            <a:xfrm>
              <a:off x="6564571" y="2497540"/>
              <a:ext cx="2436127" cy="2606433"/>
            </a:xfrm>
            <a:prstGeom prst="donut">
              <a:avLst/>
            </a:prstGeom>
            <a:solidFill>
              <a:schemeClr val="bg1">
                <a:lumMod val="85000"/>
                <a:alpha val="18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a:ea typeface="ヒラギノ角ゴ Pro W3" pitchFamily="1" charset="-128"/>
                <a:cs typeface="+mn-cs"/>
              </a:endParaRPr>
            </a:p>
          </p:txBody>
        </p:sp>
        <p:pic>
          <p:nvPicPr>
            <p:cNvPr id="8" name="Picture 7" descr="http://t3.gstatic.com/images?q=tbn:7PdjLxRBC2GR-M:http://informationage.co.nz/images/articles.png"/>
            <p:cNvPicPr>
              <a:picLocks noChangeAspect="1" noChangeArrowheads="1"/>
            </p:cNvPicPr>
            <p:nvPr/>
          </p:nvPicPr>
          <p:blipFill>
            <a:blip r:embed="rId2" cstate="print"/>
            <a:srcRect b="7272"/>
            <a:stretch>
              <a:fillRect/>
            </a:stretch>
          </p:blipFill>
          <p:spPr bwMode="auto">
            <a:xfrm>
              <a:off x="6767328" y="2764391"/>
              <a:ext cx="581144" cy="629536"/>
            </a:xfrm>
            <a:prstGeom prst="rect">
              <a:avLst/>
            </a:prstGeom>
            <a:noFill/>
            <a:ln>
              <a:solidFill>
                <a:schemeClr val="accent5">
                  <a:lumMod val="75000"/>
                </a:schemeClr>
              </a:solidFill>
            </a:ln>
          </p:spPr>
        </p:pic>
        <p:pic>
          <p:nvPicPr>
            <p:cNvPr id="2" name="Picture 8" descr="http://t3.gstatic.com/images?q=tbn:7PdjLxRBC2GR-M:http://informationage.co.nz/images/articles.png"/>
            <p:cNvPicPr>
              <a:picLocks noChangeAspect="1" noChangeArrowheads="1"/>
            </p:cNvPicPr>
            <p:nvPr/>
          </p:nvPicPr>
          <p:blipFill>
            <a:blip r:embed="rId2" cstate="print"/>
            <a:srcRect b="7272"/>
            <a:stretch>
              <a:fillRect/>
            </a:stretch>
          </p:blipFill>
          <p:spPr bwMode="auto">
            <a:xfrm>
              <a:off x="7490176" y="2491859"/>
              <a:ext cx="582737" cy="629535"/>
            </a:xfrm>
            <a:prstGeom prst="rect">
              <a:avLst/>
            </a:prstGeom>
            <a:noFill/>
            <a:ln>
              <a:solidFill>
                <a:schemeClr val="accent5">
                  <a:lumMod val="75000"/>
                </a:schemeClr>
              </a:solidFill>
            </a:ln>
          </p:spPr>
        </p:pic>
        <p:pic>
          <p:nvPicPr>
            <p:cNvPr id="10" name="Picture 9" descr="http://t3.gstatic.com/images?q=tbn:7PdjLxRBC2GR-M:http://informationage.co.nz/images/articles.png"/>
            <p:cNvPicPr>
              <a:picLocks noChangeAspect="1" noChangeArrowheads="1"/>
            </p:cNvPicPr>
            <p:nvPr/>
          </p:nvPicPr>
          <p:blipFill>
            <a:blip r:embed="rId2" cstate="print"/>
            <a:srcRect b="7272"/>
            <a:stretch>
              <a:fillRect/>
            </a:stretch>
          </p:blipFill>
          <p:spPr bwMode="auto">
            <a:xfrm>
              <a:off x="8232131" y="2764391"/>
              <a:ext cx="581144" cy="629536"/>
            </a:xfrm>
            <a:prstGeom prst="rect">
              <a:avLst/>
            </a:prstGeom>
            <a:noFill/>
            <a:ln>
              <a:solidFill>
                <a:schemeClr val="accent5">
                  <a:lumMod val="75000"/>
                </a:schemeClr>
              </a:solidFill>
            </a:ln>
          </p:spPr>
        </p:pic>
        <p:pic>
          <p:nvPicPr>
            <p:cNvPr id="11" name="Picture 10" descr="http://t3.gstatic.com/images?q=tbn:7PdjLxRBC2GR-M:http://informationage.co.nz/images/articles.png"/>
            <p:cNvPicPr>
              <a:picLocks noChangeAspect="1" noChangeArrowheads="1"/>
            </p:cNvPicPr>
            <p:nvPr/>
          </p:nvPicPr>
          <p:blipFill>
            <a:blip r:embed="rId2" cstate="print"/>
            <a:srcRect b="7272"/>
            <a:stretch>
              <a:fillRect/>
            </a:stretch>
          </p:blipFill>
          <p:spPr bwMode="auto">
            <a:xfrm>
              <a:off x="8424783" y="3491146"/>
              <a:ext cx="582737" cy="627941"/>
            </a:xfrm>
            <a:prstGeom prst="rect">
              <a:avLst/>
            </a:prstGeom>
            <a:noFill/>
            <a:ln>
              <a:solidFill>
                <a:schemeClr val="accent5">
                  <a:lumMod val="75000"/>
                </a:schemeClr>
              </a:solidFill>
            </a:ln>
          </p:spPr>
        </p:pic>
        <p:pic>
          <p:nvPicPr>
            <p:cNvPr id="12" name="Picture 11" descr="http://t3.gstatic.com/images?q=tbn:7PdjLxRBC2GR-M:http://informationage.co.nz/images/articles.png"/>
            <p:cNvPicPr>
              <a:picLocks noChangeAspect="1" noChangeArrowheads="1"/>
            </p:cNvPicPr>
            <p:nvPr/>
          </p:nvPicPr>
          <p:blipFill>
            <a:blip r:embed="rId2" cstate="print"/>
            <a:srcRect b="7272"/>
            <a:stretch>
              <a:fillRect/>
            </a:stretch>
          </p:blipFill>
          <p:spPr bwMode="auto">
            <a:xfrm>
              <a:off x="8209840" y="4225870"/>
              <a:ext cx="581144" cy="629535"/>
            </a:xfrm>
            <a:prstGeom prst="rect">
              <a:avLst/>
            </a:prstGeom>
            <a:noFill/>
            <a:ln>
              <a:solidFill>
                <a:schemeClr val="accent5">
                  <a:lumMod val="75000"/>
                </a:schemeClr>
              </a:solidFill>
            </a:ln>
          </p:spPr>
        </p:pic>
        <p:pic>
          <p:nvPicPr>
            <p:cNvPr id="13" name="Picture 12" descr="http://t3.gstatic.com/images?q=tbn:7PdjLxRBC2GR-M:http://informationage.co.nz/images/articles.png"/>
            <p:cNvPicPr>
              <a:picLocks noChangeAspect="1" noChangeArrowheads="1"/>
            </p:cNvPicPr>
            <p:nvPr/>
          </p:nvPicPr>
          <p:blipFill>
            <a:blip r:embed="rId2" cstate="print"/>
            <a:srcRect b="7272"/>
            <a:stretch>
              <a:fillRect/>
            </a:stretch>
          </p:blipFill>
          <p:spPr bwMode="auto">
            <a:xfrm>
              <a:off x="7502914" y="4479277"/>
              <a:ext cx="584328" cy="629536"/>
            </a:xfrm>
            <a:prstGeom prst="rect">
              <a:avLst/>
            </a:prstGeom>
            <a:noFill/>
            <a:ln>
              <a:solidFill>
                <a:schemeClr val="accent5">
                  <a:lumMod val="75000"/>
                </a:schemeClr>
              </a:solidFill>
            </a:ln>
          </p:spPr>
        </p:pic>
        <p:pic>
          <p:nvPicPr>
            <p:cNvPr id="14" name="Picture 13" descr="http://t3.gstatic.com/images?q=tbn:7PdjLxRBC2GR-M:http://informationage.co.nz/images/articles.png"/>
            <p:cNvPicPr>
              <a:picLocks noChangeAspect="1" noChangeArrowheads="1"/>
            </p:cNvPicPr>
            <p:nvPr/>
          </p:nvPicPr>
          <p:blipFill>
            <a:blip r:embed="rId2" cstate="print"/>
            <a:srcRect b="7272"/>
            <a:stretch>
              <a:fillRect/>
            </a:stretch>
          </p:blipFill>
          <p:spPr bwMode="auto">
            <a:xfrm>
              <a:off x="6819870" y="4225870"/>
              <a:ext cx="584329" cy="629535"/>
            </a:xfrm>
            <a:prstGeom prst="rect">
              <a:avLst/>
            </a:prstGeom>
            <a:noFill/>
            <a:ln>
              <a:solidFill>
                <a:schemeClr val="accent5">
                  <a:lumMod val="75000"/>
                </a:schemeClr>
              </a:solidFill>
            </a:ln>
          </p:spPr>
        </p:pic>
        <p:pic>
          <p:nvPicPr>
            <p:cNvPr id="15" name="Picture 14" descr="http://t3.gstatic.com/images?q=tbn:7PdjLxRBC2GR-M:http://informationage.co.nz/images/articles.png"/>
            <p:cNvPicPr>
              <a:picLocks noChangeAspect="1" noChangeArrowheads="1"/>
            </p:cNvPicPr>
            <p:nvPr/>
          </p:nvPicPr>
          <p:blipFill>
            <a:blip r:embed="rId2" cstate="print"/>
            <a:srcRect b="7272"/>
            <a:stretch>
              <a:fillRect/>
            </a:stretch>
          </p:blipFill>
          <p:spPr bwMode="auto">
            <a:xfrm>
              <a:off x="6557161" y="3491146"/>
              <a:ext cx="582737" cy="627941"/>
            </a:xfrm>
            <a:prstGeom prst="rect">
              <a:avLst/>
            </a:prstGeom>
            <a:noFill/>
            <a:ln>
              <a:solidFill>
                <a:schemeClr val="accent5">
                  <a:lumMod val="75000"/>
                </a:schemeClr>
              </a:solidFill>
            </a:ln>
          </p:spPr>
        </p:pic>
        <p:sp>
          <p:nvSpPr>
            <p:cNvPr id="16" name="TextBox 15"/>
            <p:cNvSpPr txBox="1"/>
            <p:nvPr/>
          </p:nvSpPr>
          <p:spPr>
            <a:xfrm>
              <a:off x="7079395" y="3384365"/>
              <a:ext cx="1424997" cy="1369039"/>
            </a:xfrm>
            <a:prstGeom prst="rect">
              <a:avLst/>
            </a:prstGeom>
            <a:noFill/>
          </p:spPr>
          <p:txBody>
            <a:bodyPr wrap="none">
              <a:spAutoFit/>
            </a:bodyPr>
            <a:lstStyle/>
            <a:p>
              <a:pPr algn="ctr" eaLnBrk="0" hangingPunct="0">
                <a:defRPr/>
              </a:pPr>
              <a:r>
                <a:rPr lang="en-US" sz="1600" dirty="0">
                  <a:effectLst>
                    <a:outerShdw blurRad="38100" dist="38100" dir="2700000" algn="tl">
                      <a:srgbClr val="000000">
                        <a:alpha val="43137"/>
                      </a:srgbClr>
                    </a:outerShdw>
                  </a:effectLst>
                  <a:ea typeface="ヒラギノ角ゴ Pro W3" pitchFamily="1" charset="-128"/>
                  <a:cs typeface="+mn-cs"/>
                </a:rPr>
                <a:t>Service</a:t>
              </a:r>
            </a:p>
            <a:p>
              <a:pPr algn="ctr" eaLnBrk="0" hangingPunct="0">
                <a:defRPr/>
              </a:pPr>
              <a:r>
                <a:rPr lang="en-US" sz="1600" dirty="0">
                  <a:effectLst>
                    <a:outerShdw blurRad="38100" dist="38100" dir="2700000" algn="tl">
                      <a:srgbClr val="000000">
                        <a:alpha val="43137"/>
                      </a:srgbClr>
                    </a:outerShdw>
                  </a:effectLst>
                  <a:ea typeface="ヒラギノ角ゴ Pro W3" pitchFamily="1" charset="-128"/>
                  <a:cs typeface="+mn-cs"/>
                </a:rPr>
                <a:t>Owner</a:t>
              </a:r>
            </a:p>
            <a:p>
              <a:pPr algn="ctr" eaLnBrk="0" hangingPunct="0">
                <a:defRPr/>
              </a:pPr>
              <a:r>
                <a:rPr lang="en-US" sz="1600" dirty="0">
                  <a:effectLst>
                    <a:outerShdw blurRad="38100" dist="38100" dir="2700000" algn="tl">
                      <a:srgbClr val="000000">
                        <a:alpha val="43137"/>
                      </a:srgbClr>
                    </a:outerShdw>
                  </a:effectLst>
                  <a:ea typeface="ヒラギノ角ゴ Pro W3" pitchFamily="1" charset="-128"/>
                  <a:cs typeface="+mn-cs"/>
                </a:rPr>
                <a:t>Council</a:t>
              </a:r>
            </a:p>
          </p:txBody>
        </p:sp>
      </p:grpSp>
      <p:sp>
        <p:nvSpPr>
          <p:cNvPr id="79877" name="Rectangle 16"/>
          <p:cNvSpPr>
            <a:spLocks noChangeArrowheads="1"/>
          </p:cNvSpPr>
          <p:nvPr/>
        </p:nvSpPr>
        <p:spPr bwMode="auto">
          <a:xfrm>
            <a:off x="436563" y="2893463"/>
            <a:ext cx="6326187" cy="3508375"/>
          </a:xfrm>
          <a:prstGeom prst="rect">
            <a:avLst/>
          </a:prstGeom>
          <a:noFill/>
          <a:ln w="9525">
            <a:noFill/>
            <a:miter lim="800000"/>
            <a:headEnd/>
            <a:tailEnd/>
          </a:ln>
        </p:spPr>
        <p:txBody>
          <a:bodyPr>
            <a:spAutoFit/>
          </a:bodyPr>
          <a:lstStyle/>
          <a:p>
            <a:r>
              <a:rPr lang="en-US" sz="2000">
                <a:solidFill>
                  <a:srgbClr val="0C2577"/>
                </a:solidFill>
              </a:rPr>
              <a:t>The SOC agenda includes:</a:t>
            </a:r>
          </a:p>
          <a:p>
            <a:pPr marL="682625" lvl="1" indent="-225425">
              <a:buFontTx/>
              <a:buChar char="•"/>
            </a:pPr>
            <a:r>
              <a:rPr lang="en-US" sz="1800"/>
              <a:t>Discussion of IT Service measurements</a:t>
            </a:r>
          </a:p>
          <a:p>
            <a:pPr marL="682625" lvl="1" indent="-225425">
              <a:buFontTx/>
              <a:buChar char="•"/>
            </a:pPr>
            <a:r>
              <a:rPr lang="en-US" sz="1800"/>
              <a:t>Reviewing status of IT Service improvements</a:t>
            </a:r>
          </a:p>
          <a:p>
            <a:pPr marL="682625" lvl="1" indent="-225425">
              <a:buFontTx/>
              <a:buChar char="•"/>
            </a:pPr>
            <a:r>
              <a:rPr lang="en-US" sz="1800"/>
              <a:t>Coordinating the work required based upon business priority and IT capabilities</a:t>
            </a:r>
          </a:p>
          <a:p>
            <a:pPr marL="682625" lvl="1" indent="-225425">
              <a:buFontTx/>
              <a:buChar char="•"/>
            </a:pPr>
            <a:r>
              <a:rPr lang="en-US" sz="1800"/>
              <a:t>Evaluating future IT Service requests from the business </a:t>
            </a:r>
          </a:p>
          <a:p>
            <a:pPr marL="682625" lvl="1" indent="-225425">
              <a:buFontTx/>
              <a:buChar char="•"/>
            </a:pPr>
            <a:r>
              <a:rPr lang="en-US" sz="1800"/>
              <a:t>Reviewing and approving IT Service changes </a:t>
            </a:r>
          </a:p>
          <a:p>
            <a:pPr marL="682625" lvl="1" indent="-225425">
              <a:buFontTx/>
              <a:buChar char="•"/>
            </a:pPr>
            <a:endParaRPr lang="en-US" sz="1800"/>
          </a:p>
          <a:p>
            <a:r>
              <a:rPr lang="en-US" sz="2000">
                <a:solidFill>
                  <a:srgbClr val="0C2577"/>
                </a:solidFill>
              </a:rPr>
              <a:t>Meeting frequency:</a:t>
            </a:r>
            <a:r>
              <a:rPr lang="en-US" sz="1800"/>
              <a:t> Quarterly</a:t>
            </a:r>
          </a:p>
          <a:p>
            <a:endParaRPr lang="en-US" sz="1800"/>
          </a:p>
          <a:p>
            <a:r>
              <a:rPr lang="en-US" sz="2000">
                <a:solidFill>
                  <a:srgbClr val="0C2577"/>
                </a:solidFill>
              </a:rPr>
              <a:t>Chair:</a:t>
            </a:r>
            <a:r>
              <a:rPr lang="en-US" sz="1800"/>
              <a:t> Strategic Service Delivery Manager (SSDE)</a:t>
            </a:r>
            <a:endParaRPr lang="en-US"/>
          </a:p>
        </p:txBody>
      </p:sp>
      <p:sp>
        <p:nvSpPr>
          <p:cNvPr id="18"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29</a:t>
            </a:fld>
            <a:endParaRPr lang="en-US" dirty="0"/>
          </a:p>
        </p:txBody>
      </p:sp>
      <p:sp>
        <p:nvSpPr>
          <p:cNvPr id="19"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dirty="0" smtClean="0"/>
              <a:t>Why should IT be a Service Centric Delivery Organization?</a:t>
            </a:r>
          </a:p>
        </p:txBody>
      </p:sp>
      <p:sp>
        <p:nvSpPr>
          <p:cNvPr id="78851" name="Rectangle 3"/>
          <p:cNvSpPr>
            <a:spLocks noGrp="1" noChangeArrowheads="1"/>
          </p:cNvSpPr>
          <p:nvPr>
            <p:ph type="body" idx="1"/>
          </p:nvPr>
        </p:nvSpPr>
        <p:spPr>
          <a:xfrm>
            <a:off x="581890" y="1415540"/>
            <a:ext cx="8104909" cy="4525963"/>
          </a:xfrm>
        </p:spPr>
        <p:txBody>
          <a:bodyPr/>
          <a:lstStyle/>
          <a:p>
            <a:pPr marL="0" indent="0">
              <a:buFontTx/>
              <a:buNone/>
            </a:pPr>
            <a:r>
              <a:rPr lang="en-US" b="1" dirty="0" smtClean="0"/>
              <a:t>IT is perceived as…</a:t>
            </a:r>
          </a:p>
          <a:p>
            <a:pPr lvl="1"/>
            <a:r>
              <a:rPr lang="en-US" sz="2000" dirty="0" smtClean="0"/>
              <a:t>An organization focusing on delivering tools, hardware and software and it does this very well</a:t>
            </a:r>
          </a:p>
          <a:p>
            <a:pPr lvl="1"/>
            <a:r>
              <a:rPr lang="en-US" sz="2000" dirty="0" smtClean="0"/>
              <a:t>A good technology and support provider but it needs to evolve its maturity towards a better understanding of the customer needs</a:t>
            </a:r>
          </a:p>
          <a:p>
            <a:pPr lvl="1"/>
            <a:r>
              <a:rPr lang="en-US" sz="2000" dirty="0" smtClean="0"/>
              <a:t>A cost center and overhead with expensive “cool technology”</a:t>
            </a:r>
          </a:p>
          <a:p>
            <a:pPr lvl="1"/>
            <a:r>
              <a:rPr lang="en-US" sz="2000" dirty="0" smtClean="0"/>
              <a:t>A “black hole” because the business has limited understanding of what IT delivers and its value</a:t>
            </a:r>
          </a:p>
          <a:p>
            <a:pPr lvl="1"/>
            <a:r>
              <a:rPr lang="en-US" sz="2000" dirty="0" smtClean="0"/>
              <a:t>A financial quagmire because the business has limited visibility into or ability to control its IT budget</a:t>
            </a:r>
          </a:p>
          <a:p>
            <a:pPr lvl="1"/>
            <a:r>
              <a:rPr lang="en-US" sz="2000" dirty="0" smtClean="0"/>
              <a:t>Overpriced – IT should cut cost and “do more with less” but still deliver the same service quality level </a:t>
            </a:r>
          </a:p>
        </p:txBody>
      </p:sp>
      <p:sp>
        <p:nvSpPr>
          <p:cNvPr id="47107" name="TextBox 4"/>
          <p:cNvSpPr txBox="1">
            <a:spLocks noChangeArrowheads="1"/>
          </p:cNvSpPr>
          <p:nvPr/>
        </p:nvSpPr>
        <p:spPr bwMode="auto">
          <a:xfrm rot="-5400000">
            <a:off x="-1414868" y="3554921"/>
            <a:ext cx="3419975" cy="584775"/>
          </a:xfrm>
          <a:prstGeom prst="rect">
            <a:avLst/>
          </a:prstGeom>
          <a:solidFill>
            <a:srgbClr val="993366"/>
          </a:solidFill>
          <a:ln w="9525">
            <a:noFill/>
            <a:miter lim="800000"/>
            <a:headEnd/>
            <a:tailEnd/>
          </a:ln>
        </p:spPr>
        <p:txBody>
          <a:bodyPr wrap="none">
            <a:spAutoFit/>
          </a:bodyPr>
          <a:lstStyle/>
          <a:p>
            <a:r>
              <a:rPr lang="en-US" sz="3200" dirty="0">
                <a:solidFill>
                  <a:schemeClr val="bg1"/>
                </a:solidFill>
              </a:rPr>
              <a:t>Problem Statement</a:t>
            </a:r>
          </a:p>
        </p:txBody>
      </p:sp>
      <p:sp>
        <p:nvSpPr>
          <p:cNvPr id="6"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3</a:t>
            </a:fld>
            <a:endParaRPr lang="en-US" dirty="0"/>
          </a:p>
        </p:txBody>
      </p:sp>
      <p:sp>
        <p:nvSpPr>
          <p:cNvPr id="7"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 calcmode="lin" valueType="num">
                                      <p:cBhvr additive="base">
                                        <p:cTn id="7"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 calcmode="lin" valueType="num">
                                      <p:cBhvr additive="base">
                                        <p:cTn id="13"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anim calcmode="lin" valueType="num">
                                      <p:cBhvr additive="base">
                                        <p:cTn id="19"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8851">
                                            <p:txEl>
                                              <p:pRg st="4" end="4"/>
                                            </p:txEl>
                                          </p:spTgt>
                                        </p:tgtEl>
                                        <p:attrNameLst>
                                          <p:attrName>style.visibility</p:attrName>
                                        </p:attrNameLst>
                                      </p:cBhvr>
                                      <p:to>
                                        <p:strVal val="visible"/>
                                      </p:to>
                                    </p:set>
                                    <p:anim calcmode="lin" valueType="num">
                                      <p:cBhvr additive="base">
                                        <p:cTn id="25" dur="5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8851">
                                            <p:txEl>
                                              <p:pRg st="5" end="5"/>
                                            </p:txEl>
                                          </p:spTgt>
                                        </p:tgtEl>
                                        <p:attrNameLst>
                                          <p:attrName>style.visibility</p:attrName>
                                        </p:attrNameLst>
                                      </p:cBhvr>
                                      <p:to>
                                        <p:strVal val="visible"/>
                                      </p:to>
                                    </p:set>
                                    <p:anim calcmode="lin" valueType="num">
                                      <p:cBhvr additive="base">
                                        <p:cTn id="31" dur="500" fill="hold"/>
                                        <p:tgtEl>
                                          <p:spTgt spid="788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8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8851">
                                            <p:txEl>
                                              <p:pRg st="6" end="6"/>
                                            </p:txEl>
                                          </p:spTgt>
                                        </p:tgtEl>
                                        <p:attrNameLst>
                                          <p:attrName>style.visibility</p:attrName>
                                        </p:attrNameLst>
                                      </p:cBhvr>
                                      <p:to>
                                        <p:strVal val="visible"/>
                                      </p:to>
                                    </p:set>
                                    <p:anim calcmode="lin" valueType="num">
                                      <p:cBhvr additive="base">
                                        <p:cTn id="37" dur="500" fill="hold"/>
                                        <p:tgtEl>
                                          <p:spTgt spid="788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88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 IT Service Governance</a:t>
            </a:r>
            <a:endParaRPr lang="en-US" dirty="0"/>
          </a:p>
        </p:txBody>
      </p:sp>
      <p:sp>
        <p:nvSpPr>
          <p:cNvPr id="3" name="Content Placeholder 2"/>
          <p:cNvSpPr>
            <a:spLocks noGrp="1"/>
          </p:cNvSpPr>
          <p:nvPr>
            <p:ph idx="1"/>
          </p:nvPr>
        </p:nvSpPr>
        <p:spPr/>
        <p:txBody>
          <a:bodyPr/>
          <a:lstStyle/>
          <a:p>
            <a:pPr marL="342900" indent="-342900"/>
            <a:r>
              <a:rPr lang="en-US" dirty="0" smtClean="0"/>
              <a:t>Business Relationship Manager (BRM) </a:t>
            </a:r>
            <a:r>
              <a:rPr lang="en-US" dirty="0" smtClean="0">
                <a:solidFill>
                  <a:schemeClr val="accent4">
                    <a:lumMod val="50000"/>
                  </a:schemeClr>
                </a:solidFill>
              </a:rPr>
              <a:t>IS:</a:t>
            </a:r>
          </a:p>
          <a:p>
            <a:pPr marL="630238" lvl="1" indent="-282575">
              <a:buClr>
                <a:schemeClr val="accent2"/>
              </a:buClr>
              <a:buFont typeface="Wingdings" pitchFamily="2" charset="2"/>
              <a:buChar char="Ø"/>
            </a:pPr>
            <a:r>
              <a:rPr lang="en-CA" sz="1800" dirty="0" smtClean="0"/>
              <a:t>Responsible for the relationship between IT and the business</a:t>
            </a:r>
            <a:r>
              <a:rPr lang="en-US" dirty="0" smtClean="0"/>
              <a:t> </a:t>
            </a:r>
            <a:endParaRPr lang="en-US" sz="1800" dirty="0" smtClean="0"/>
          </a:p>
          <a:p>
            <a:pPr marL="630238" lvl="1" indent="-282575">
              <a:buClr>
                <a:schemeClr val="accent2"/>
              </a:buClr>
              <a:buFont typeface="Wingdings" pitchFamily="2" charset="2"/>
              <a:buChar char="Ø"/>
            </a:pPr>
            <a:r>
              <a:rPr lang="en-US" sz="1800" dirty="0" smtClean="0"/>
              <a:t>Negotiator of Service Level Agreements for the business</a:t>
            </a:r>
          </a:p>
          <a:p>
            <a:pPr marL="630238" lvl="1" indent="-282575">
              <a:buClr>
                <a:schemeClr val="accent2"/>
              </a:buClr>
              <a:buFont typeface="Wingdings" pitchFamily="2" charset="2"/>
              <a:buChar char="Ø"/>
            </a:pPr>
            <a:r>
              <a:rPr lang="en-US" sz="1800" dirty="0" smtClean="0"/>
              <a:t>Expected to resolve conflicts between IT service delivery performance and capabilities and business expectations</a:t>
            </a:r>
          </a:p>
          <a:p>
            <a:pPr marL="630238" lvl="1" indent="-282575">
              <a:buClr>
                <a:schemeClr val="accent2"/>
              </a:buClr>
              <a:buFont typeface="Wingdings" pitchFamily="2" charset="2"/>
              <a:buChar char="Ø"/>
            </a:pPr>
            <a:r>
              <a:rPr lang="en-US" sz="1800" dirty="0" smtClean="0"/>
              <a:t>Responsible for capturing, documenting and representing to IT business needs for existing IT Services, for IT Service improvements or for new IT Services </a:t>
            </a:r>
          </a:p>
          <a:p>
            <a:pPr marL="3175" lvl="1" indent="-3175" eaLnBrk="0" hangingPunct="0">
              <a:spcBef>
                <a:spcPct val="50000"/>
              </a:spcBef>
              <a:buClr>
                <a:schemeClr val="accent2"/>
              </a:buClr>
              <a:buFont typeface="Times"/>
              <a:buNone/>
            </a:pPr>
            <a:r>
              <a:rPr lang="en-US" sz="2400" dirty="0" smtClean="0">
                <a:solidFill>
                  <a:schemeClr val="accent2"/>
                </a:solidFill>
                <a:latin typeface="Georgia" pitchFamily="18" charset="0"/>
              </a:rPr>
              <a:t>Business Relationship Manager (BRM) </a:t>
            </a:r>
            <a:r>
              <a:rPr lang="en-US" sz="2400" dirty="0" smtClean="0">
                <a:solidFill>
                  <a:srgbClr val="FF0000"/>
                </a:solidFill>
                <a:latin typeface="Georgia" pitchFamily="18" charset="0"/>
              </a:rPr>
              <a:t>IS NOT:</a:t>
            </a:r>
          </a:p>
          <a:p>
            <a:pPr marL="630238" lvl="1" indent="-282575" eaLnBrk="0" hangingPunct="0">
              <a:spcBef>
                <a:spcPct val="50000"/>
              </a:spcBef>
              <a:buClr>
                <a:schemeClr val="accent2"/>
              </a:buClr>
              <a:buFont typeface="Wingdings" pitchFamily="2" charset="2"/>
              <a:buChar char="Ø"/>
            </a:pPr>
            <a:r>
              <a:rPr lang="en-US" sz="1800" dirty="0" smtClean="0"/>
              <a:t>Able to make business commitments unless so delegated by the business executive represented</a:t>
            </a:r>
          </a:p>
          <a:p>
            <a:pPr marL="630238" lvl="1" indent="-282575" eaLnBrk="0" hangingPunct="0">
              <a:spcBef>
                <a:spcPct val="50000"/>
              </a:spcBef>
              <a:buClr>
                <a:schemeClr val="accent2"/>
              </a:buClr>
              <a:buFont typeface="Wingdings" pitchFamily="2" charset="2"/>
              <a:buChar char="Ø"/>
            </a:pPr>
            <a:r>
              <a:rPr lang="en-US" sz="1800" dirty="0" smtClean="0"/>
              <a:t>Able to make IT commitments unless so delegated by the CIO</a:t>
            </a:r>
            <a:endParaRPr lang="en-US" dirty="0"/>
          </a:p>
        </p:txBody>
      </p:sp>
      <p:sp>
        <p:nvSpPr>
          <p:cNvPr id="4" name="Footer Placeholder 3"/>
          <p:cNvSpPr>
            <a:spLocks noGrp="1"/>
          </p:cNvSpPr>
          <p:nvPr>
            <p:ph type="ftr" sz="quarter" idx="11"/>
          </p:nvPr>
        </p:nvSpPr>
        <p:spPr/>
        <p:txBody>
          <a:bodyPr/>
          <a:lstStyle/>
          <a:p>
            <a:r>
              <a:rPr lang="en-US" smtClean="0"/>
              <a:t>Thorsten Manthey - www.tmanthey.com/ProcessGovernance</a:t>
            </a:r>
            <a:endParaRPr lang="en-US" dirty="0"/>
          </a:p>
        </p:txBody>
      </p:sp>
      <p:sp>
        <p:nvSpPr>
          <p:cNvPr id="5" name="Slide Number Placeholder 4"/>
          <p:cNvSpPr>
            <a:spLocks noGrp="1"/>
          </p:cNvSpPr>
          <p:nvPr>
            <p:ph type="sldNum" sz="quarter" idx="12"/>
          </p:nvPr>
        </p:nvSpPr>
        <p:spPr/>
        <p:txBody>
          <a:bodyPr/>
          <a:lstStyle/>
          <a:p>
            <a:fld id="{1A2DCB2D-F3A1-47AC-A248-15826C4C808C}" type="slidenum">
              <a:rPr lang="en-US" smtClean="0"/>
              <a:pPr/>
              <a:t>30</a:t>
            </a:fld>
            <a:endParaRPr lang="en-US" dirty="0"/>
          </a:p>
        </p:txBody>
      </p:sp>
      <p:sp>
        <p:nvSpPr>
          <p:cNvPr id="6" name="TextBox 5"/>
          <p:cNvSpPr txBox="1">
            <a:spLocks noChangeArrowheads="1"/>
          </p:cNvSpPr>
          <p:nvPr/>
        </p:nvSpPr>
        <p:spPr bwMode="auto">
          <a:xfrm rot="-5400000">
            <a:off x="6472571" y="3511997"/>
            <a:ext cx="4844955" cy="523220"/>
          </a:xfrm>
          <a:prstGeom prst="rect">
            <a:avLst/>
          </a:prstGeom>
          <a:noFill/>
          <a:ln w="9525">
            <a:noFill/>
            <a:miter lim="800000"/>
            <a:headEnd/>
            <a:tailEnd/>
          </a:ln>
        </p:spPr>
        <p:txBody>
          <a:bodyPr wrap="square">
            <a:spAutoFit/>
          </a:bodyPr>
          <a:lstStyle/>
          <a:p>
            <a:pPr algn="ctr" eaLnBrk="0" hangingPunct="0">
              <a:defRPr/>
            </a:pPr>
            <a:r>
              <a:rPr lang="en-US" sz="2800" dirty="0">
                <a:effectLst>
                  <a:outerShdw blurRad="38100" dist="38100" dir="2700000" algn="tl">
                    <a:srgbClr val="FFFFFF"/>
                  </a:outerShdw>
                </a:effectLst>
              </a:rPr>
              <a:t>Business </a:t>
            </a:r>
            <a:r>
              <a:rPr lang="en-US" sz="2800" dirty="0" smtClean="0">
                <a:effectLst>
                  <a:outerShdw blurRad="38100" dist="38100" dir="2700000" algn="tl">
                    <a:srgbClr val="FFFFFF"/>
                  </a:outerShdw>
                </a:effectLst>
              </a:rPr>
              <a:t>&amp; IT </a:t>
            </a:r>
            <a:r>
              <a:rPr lang="en-US" sz="2800" dirty="0">
                <a:effectLst>
                  <a:outerShdw blurRad="38100" dist="38100" dir="2700000" algn="tl">
                    <a:srgbClr val="FFFFFF"/>
                  </a:outerShdw>
                </a:effectLst>
              </a:rPr>
              <a:t>Liaison</a:t>
            </a:r>
            <a:endParaRPr lang="en-US" sz="3200"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 IT Service Governance</a:t>
            </a:r>
            <a:endParaRPr lang="en-US" dirty="0"/>
          </a:p>
        </p:txBody>
      </p:sp>
      <p:sp>
        <p:nvSpPr>
          <p:cNvPr id="3" name="Content Placeholder 2"/>
          <p:cNvSpPr>
            <a:spLocks noGrp="1"/>
          </p:cNvSpPr>
          <p:nvPr>
            <p:ph idx="1"/>
          </p:nvPr>
        </p:nvSpPr>
        <p:spPr>
          <a:xfrm>
            <a:off x="457200" y="1381152"/>
            <a:ext cx="8229600" cy="4760339"/>
          </a:xfrm>
        </p:spPr>
        <p:txBody>
          <a:bodyPr/>
          <a:lstStyle/>
          <a:p>
            <a:pPr marL="342900" indent="-342900"/>
            <a:r>
              <a:rPr lang="en-US" dirty="0" smtClean="0"/>
              <a:t>Strategic Service Delivery Executive (SSDE) </a:t>
            </a:r>
            <a:r>
              <a:rPr lang="en-US" dirty="0" smtClean="0">
                <a:solidFill>
                  <a:schemeClr val="accent4">
                    <a:lumMod val="50000"/>
                  </a:schemeClr>
                </a:solidFill>
              </a:rPr>
              <a:t>IS:</a:t>
            </a:r>
          </a:p>
          <a:p>
            <a:pPr marL="630238" lvl="1" indent="-282575">
              <a:buClr>
                <a:schemeClr val="accent2"/>
              </a:buClr>
              <a:buFont typeface="Wingdings" pitchFamily="2" charset="2"/>
              <a:buChar char="Ø"/>
            </a:pPr>
            <a:r>
              <a:rPr lang="en-US" sz="1800" dirty="0" smtClean="0"/>
              <a:t>A thought leader who defines the IT Service Strategy &amp; Vision</a:t>
            </a:r>
          </a:p>
          <a:p>
            <a:pPr marL="630238" lvl="1" indent="-282575">
              <a:buClr>
                <a:schemeClr val="accent2"/>
              </a:buClr>
              <a:buFont typeface="Wingdings" pitchFamily="2" charset="2"/>
              <a:buChar char="Ø"/>
            </a:pPr>
            <a:r>
              <a:rPr lang="en-US" sz="1800" dirty="0" smtClean="0"/>
              <a:t>Accountable for the overall performance and results of all IT services in the Service Portfolio</a:t>
            </a:r>
          </a:p>
          <a:p>
            <a:pPr marL="630238" lvl="1" indent="-282575">
              <a:buClr>
                <a:schemeClr val="accent2"/>
              </a:buClr>
              <a:buFont typeface="Wingdings" pitchFamily="2" charset="2"/>
              <a:buChar char="Ø"/>
            </a:pPr>
            <a:r>
              <a:rPr lang="en-US" sz="1800" dirty="0" smtClean="0"/>
              <a:t>Expected to resolve conflicts between IT costs and capabilities and business expectations</a:t>
            </a:r>
          </a:p>
          <a:p>
            <a:pPr marL="630238" lvl="1" indent="-282575">
              <a:buClr>
                <a:schemeClr val="accent2"/>
              </a:buClr>
              <a:buFont typeface="Wingdings" pitchFamily="2" charset="2"/>
              <a:buChar char="Ø"/>
            </a:pPr>
            <a:r>
              <a:rPr lang="en-US" sz="1800" dirty="0" smtClean="0"/>
              <a:t>The owner of the IT Service Portfolio</a:t>
            </a:r>
          </a:p>
          <a:p>
            <a:pPr marL="630238" lvl="1" indent="-282575">
              <a:buClr>
                <a:schemeClr val="accent2"/>
              </a:buClr>
              <a:buFont typeface="Wingdings" pitchFamily="2" charset="2"/>
              <a:buChar char="Ø"/>
            </a:pPr>
            <a:r>
              <a:rPr lang="en-US" sz="1800" dirty="0" smtClean="0"/>
              <a:t>Expected to dedicate 100% of time to guiding the IT Services</a:t>
            </a:r>
          </a:p>
          <a:p>
            <a:pPr marL="342900" indent="-342900" eaLnBrk="0" hangingPunct="0">
              <a:spcBef>
                <a:spcPct val="50000"/>
              </a:spcBef>
            </a:pPr>
            <a:r>
              <a:rPr lang="en-US" dirty="0" smtClean="0"/>
              <a:t>Strategic Service Delivery Executive (SSDE)</a:t>
            </a:r>
            <a:r>
              <a:rPr lang="en-US" dirty="0" smtClean="0">
                <a:solidFill>
                  <a:srgbClr val="0C2577"/>
                </a:solidFill>
              </a:rPr>
              <a:t> </a:t>
            </a:r>
            <a:r>
              <a:rPr lang="en-US" dirty="0" smtClean="0">
                <a:solidFill>
                  <a:srgbClr val="C00000"/>
                </a:solidFill>
              </a:rPr>
              <a:t>IS NOT:</a:t>
            </a:r>
          </a:p>
          <a:p>
            <a:pPr marL="630238" lvl="1" indent="-282575" eaLnBrk="0" hangingPunct="0">
              <a:spcBef>
                <a:spcPct val="50000"/>
              </a:spcBef>
              <a:buClr>
                <a:schemeClr val="accent2"/>
              </a:buClr>
              <a:buFont typeface="Wingdings" pitchFamily="2" charset="2"/>
              <a:buChar char="Ø"/>
            </a:pPr>
            <a:r>
              <a:rPr lang="en-US" sz="1800" dirty="0" smtClean="0"/>
              <a:t>Replacing managers of departments or line management responsibilities</a:t>
            </a:r>
          </a:p>
          <a:p>
            <a:pPr marL="630238" lvl="1" indent="-282575" eaLnBrk="0" hangingPunct="0">
              <a:spcBef>
                <a:spcPct val="50000"/>
              </a:spcBef>
              <a:buClr>
                <a:schemeClr val="accent2"/>
              </a:buClr>
              <a:buFont typeface="Wingdings" pitchFamily="2" charset="2"/>
              <a:buChar char="Ø"/>
            </a:pPr>
            <a:r>
              <a:rPr lang="en-US" sz="1800" dirty="0" smtClean="0"/>
              <a:t>Responsible for day-to-day HR activities and performance reviews</a:t>
            </a:r>
          </a:p>
          <a:p>
            <a:pPr marL="630238" lvl="1" indent="-282575" eaLnBrk="0" hangingPunct="0">
              <a:spcBef>
                <a:spcPct val="50000"/>
              </a:spcBef>
              <a:buClr>
                <a:schemeClr val="accent2"/>
              </a:buClr>
              <a:buFont typeface="Wingdings" pitchFamily="2" charset="2"/>
              <a:buChar char="Ø"/>
            </a:pPr>
            <a:r>
              <a:rPr lang="en-US" sz="1800" dirty="0" smtClean="0"/>
              <a:t>Replacing ongoing functional or operating-unit duties</a:t>
            </a:r>
          </a:p>
          <a:p>
            <a:pPr marL="342900" indent="-342900" eaLnBrk="0" hangingPunct="0">
              <a:spcBef>
                <a:spcPct val="50000"/>
              </a:spcBef>
              <a:buFontTx/>
              <a:buChar char="•"/>
            </a:pPr>
            <a:endParaRPr lang="en-US" dirty="0" smtClean="0">
              <a:solidFill>
                <a:srgbClr val="0C2577"/>
              </a:solidFill>
            </a:endParaRPr>
          </a:p>
          <a:p>
            <a:pPr marL="630238" lvl="1" indent="-282575">
              <a:buClr>
                <a:schemeClr val="accent2"/>
              </a:buClr>
              <a:buFont typeface="Wingdings" pitchFamily="2" charset="2"/>
              <a:buChar char="Ø"/>
            </a:pPr>
            <a:endParaRPr lang="en-US" dirty="0"/>
          </a:p>
        </p:txBody>
      </p:sp>
      <p:sp>
        <p:nvSpPr>
          <p:cNvPr id="4" name="Footer Placeholder 3"/>
          <p:cNvSpPr>
            <a:spLocks noGrp="1"/>
          </p:cNvSpPr>
          <p:nvPr>
            <p:ph type="ftr" sz="quarter" idx="11"/>
          </p:nvPr>
        </p:nvSpPr>
        <p:spPr/>
        <p:txBody>
          <a:bodyPr/>
          <a:lstStyle/>
          <a:p>
            <a:r>
              <a:rPr lang="en-US" smtClean="0"/>
              <a:t>Thorsten Manthey - www.tmanthey.com/ProcessGovernance</a:t>
            </a:r>
            <a:endParaRPr lang="en-US" dirty="0"/>
          </a:p>
        </p:txBody>
      </p:sp>
      <p:sp>
        <p:nvSpPr>
          <p:cNvPr id="5" name="Slide Number Placeholder 4"/>
          <p:cNvSpPr>
            <a:spLocks noGrp="1"/>
          </p:cNvSpPr>
          <p:nvPr>
            <p:ph type="sldNum" sz="quarter" idx="12"/>
          </p:nvPr>
        </p:nvSpPr>
        <p:spPr/>
        <p:txBody>
          <a:bodyPr/>
          <a:lstStyle/>
          <a:p>
            <a:fld id="{1A2DCB2D-F3A1-47AC-A248-15826C4C808C}" type="slidenum">
              <a:rPr lang="en-US" smtClean="0"/>
              <a:pPr/>
              <a:t>31</a:t>
            </a:fld>
            <a:endParaRPr lang="en-US" dirty="0"/>
          </a:p>
        </p:txBody>
      </p:sp>
      <p:sp>
        <p:nvSpPr>
          <p:cNvPr id="6" name="TextBox 5"/>
          <p:cNvSpPr txBox="1"/>
          <p:nvPr/>
        </p:nvSpPr>
        <p:spPr>
          <a:xfrm rot="16200000">
            <a:off x="6467666" y="3518821"/>
            <a:ext cx="4858602" cy="523220"/>
          </a:xfrm>
          <a:prstGeom prst="rect">
            <a:avLst/>
          </a:prstGeom>
          <a:noFill/>
        </p:spPr>
        <p:txBody>
          <a:bodyPr wrap="square">
            <a:spAutoFit/>
          </a:bodyPr>
          <a:lstStyle/>
          <a:p>
            <a:pPr algn="ctr" eaLnBrk="0" hangingPunct="0"/>
            <a:r>
              <a:rPr lang="en-US" sz="2800" dirty="0">
                <a:effectLst>
                  <a:outerShdw blurRad="38100" dist="38100" dir="2700000" algn="tl">
                    <a:srgbClr val="FFFFFF"/>
                  </a:outerShdw>
                </a:effectLst>
              </a:rPr>
              <a:t>Executive Guidance &amp; Decision</a:t>
            </a:r>
            <a:endParaRPr lang="en-US" sz="3200"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 IT Service Governance</a:t>
            </a:r>
            <a:endParaRPr lang="en-US" dirty="0"/>
          </a:p>
        </p:txBody>
      </p:sp>
      <p:sp>
        <p:nvSpPr>
          <p:cNvPr id="3" name="Content Placeholder 2"/>
          <p:cNvSpPr>
            <a:spLocks noGrp="1"/>
          </p:cNvSpPr>
          <p:nvPr>
            <p:ph idx="1"/>
          </p:nvPr>
        </p:nvSpPr>
        <p:spPr>
          <a:xfrm>
            <a:off x="457200" y="1367504"/>
            <a:ext cx="8229600" cy="4883171"/>
          </a:xfrm>
        </p:spPr>
        <p:txBody>
          <a:bodyPr/>
          <a:lstStyle/>
          <a:p>
            <a:pPr marL="342900" indent="-342900"/>
            <a:r>
              <a:rPr lang="en-US" dirty="0" smtClean="0"/>
              <a:t>Service Owner (SO) </a:t>
            </a:r>
            <a:r>
              <a:rPr lang="en-US" dirty="0" smtClean="0">
                <a:solidFill>
                  <a:schemeClr val="accent4">
                    <a:lumMod val="50000"/>
                  </a:schemeClr>
                </a:solidFill>
              </a:rPr>
              <a:t>IS:</a:t>
            </a:r>
          </a:p>
          <a:p>
            <a:pPr marL="630238" lvl="1" indent="-282575">
              <a:buClr>
                <a:schemeClr val="accent2"/>
              </a:buClr>
              <a:buFont typeface="Wingdings" pitchFamily="2" charset="2"/>
              <a:buChar char="Ø"/>
            </a:pPr>
            <a:r>
              <a:rPr lang="en-CA" sz="1800" dirty="0" smtClean="0"/>
              <a:t>The Single Point of Contact (SPOC) for any operational matter regarding his or her IT Service</a:t>
            </a:r>
            <a:r>
              <a:rPr lang="en-US" sz="1800" dirty="0" smtClean="0"/>
              <a:t> </a:t>
            </a:r>
          </a:p>
          <a:p>
            <a:pPr marL="630238" lvl="1" indent="-282575">
              <a:buClr>
                <a:schemeClr val="accent2"/>
              </a:buClr>
              <a:buFont typeface="Wingdings" pitchFamily="2" charset="2"/>
              <a:buChar char="Ø"/>
            </a:pPr>
            <a:r>
              <a:rPr lang="en-CA" sz="1800" dirty="0" smtClean="0"/>
              <a:t>Accountable for the Service delivery quality</a:t>
            </a:r>
            <a:r>
              <a:rPr lang="en-US" sz="1800" dirty="0" smtClean="0"/>
              <a:t> of his or her IT Service</a:t>
            </a:r>
          </a:p>
          <a:p>
            <a:pPr marL="630238" lvl="1" indent="-282575">
              <a:buClr>
                <a:schemeClr val="accent2"/>
              </a:buClr>
              <a:buFont typeface="Wingdings" pitchFamily="2" charset="2"/>
              <a:buChar char="Ø"/>
            </a:pPr>
            <a:r>
              <a:rPr lang="en-CA" sz="1800" dirty="0" smtClean="0"/>
              <a:t>Provider of service execution oversight, regardless of where the technology, IT Process or professional capabilities reside</a:t>
            </a:r>
            <a:r>
              <a:rPr lang="en-US" sz="1800" dirty="0" smtClean="0"/>
              <a:t> </a:t>
            </a:r>
          </a:p>
          <a:p>
            <a:pPr marL="630238" lvl="1" indent="-282575">
              <a:buClr>
                <a:schemeClr val="accent2"/>
              </a:buClr>
              <a:buFont typeface="Wingdings" pitchFamily="2" charset="2"/>
              <a:buChar char="Ø"/>
            </a:pPr>
            <a:r>
              <a:rPr lang="en-US" sz="1800" dirty="0" smtClean="0"/>
              <a:t>The responsible “customer executive” of the processes and service functions that comprise his or her IT Service</a:t>
            </a:r>
          </a:p>
          <a:p>
            <a:pPr marL="3175" lvl="1" indent="-3175" eaLnBrk="0" hangingPunct="0">
              <a:spcBef>
                <a:spcPct val="50000"/>
              </a:spcBef>
              <a:buClr>
                <a:schemeClr val="accent2"/>
              </a:buClr>
              <a:buFont typeface="Symbol" pitchFamily="18" charset="2"/>
              <a:buNone/>
            </a:pPr>
            <a:r>
              <a:rPr lang="en-US" sz="2400" dirty="0" smtClean="0">
                <a:solidFill>
                  <a:schemeClr val="accent2"/>
                </a:solidFill>
                <a:latin typeface="Georgia" pitchFamily="18" charset="0"/>
              </a:rPr>
              <a:t>Service Owner (SO) </a:t>
            </a:r>
            <a:r>
              <a:rPr lang="en-US" sz="2400" dirty="0" smtClean="0">
                <a:solidFill>
                  <a:srgbClr val="FF0000"/>
                </a:solidFill>
                <a:latin typeface="Georgia" pitchFamily="18" charset="0"/>
              </a:rPr>
              <a:t>IS NOT:</a:t>
            </a:r>
          </a:p>
          <a:p>
            <a:pPr marL="630238" lvl="1" indent="-282575" eaLnBrk="0" hangingPunct="0">
              <a:spcBef>
                <a:spcPct val="50000"/>
              </a:spcBef>
              <a:buClr>
                <a:schemeClr val="accent2"/>
              </a:buClr>
              <a:buFont typeface="Wingdings" pitchFamily="2" charset="2"/>
              <a:buChar char="Ø"/>
            </a:pPr>
            <a:r>
              <a:rPr lang="en-US" sz="1800" dirty="0" smtClean="0"/>
              <a:t>Replacing managers of departments or line management responsibilities</a:t>
            </a:r>
          </a:p>
          <a:p>
            <a:pPr marL="630238" lvl="1" indent="-282575" eaLnBrk="0" hangingPunct="0">
              <a:spcBef>
                <a:spcPct val="50000"/>
              </a:spcBef>
              <a:buClr>
                <a:schemeClr val="accent2"/>
              </a:buClr>
              <a:buFont typeface="Wingdings" pitchFamily="2" charset="2"/>
              <a:buChar char="Ø"/>
            </a:pPr>
            <a:r>
              <a:rPr lang="en-US" sz="1800" dirty="0" smtClean="0"/>
              <a:t>Responsible for day-to-day HR activities and performance reviews</a:t>
            </a:r>
          </a:p>
          <a:p>
            <a:pPr marL="630238" lvl="1" indent="-282575" eaLnBrk="0" hangingPunct="0">
              <a:spcBef>
                <a:spcPct val="50000"/>
              </a:spcBef>
              <a:buClr>
                <a:schemeClr val="accent2"/>
              </a:buClr>
              <a:buFont typeface="Wingdings" pitchFamily="2" charset="2"/>
              <a:buChar char="Ø"/>
            </a:pPr>
            <a:r>
              <a:rPr lang="en-US" sz="1800" dirty="0" smtClean="0"/>
              <a:t>Replacing ongoing functional or operating-unit duties</a:t>
            </a:r>
          </a:p>
          <a:p>
            <a:pPr marL="630238" lvl="1" indent="-282575">
              <a:buClr>
                <a:schemeClr val="accent2"/>
              </a:buClr>
              <a:buFont typeface="Wingdings" pitchFamily="2" charset="2"/>
              <a:buChar char="Ø"/>
            </a:pPr>
            <a:endParaRPr lang="en-US" sz="1800" dirty="0" smtClean="0"/>
          </a:p>
          <a:p>
            <a:endParaRPr lang="en-US" dirty="0"/>
          </a:p>
        </p:txBody>
      </p:sp>
      <p:sp>
        <p:nvSpPr>
          <p:cNvPr id="4" name="Footer Placeholder 3"/>
          <p:cNvSpPr>
            <a:spLocks noGrp="1"/>
          </p:cNvSpPr>
          <p:nvPr>
            <p:ph type="ftr" sz="quarter" idx="11"/>
          </p:nvPr>
        </p:nvSpPr>
        <p:spPr/>
        <p:txBody>
          <a:bodyPr/>
          <a:lstStyle/>
          <a:p>
            <a:r>
              <a:rPr lang="en-US" smtClean="0"/>
              <a:t>Thorsten Manthey - www.tmanthey.com/ProcessGovernance</a:t>
            </a:r>
            <a:endParaRPr lang="en-US" dirty="0"/>
          </a:p>
        </p:txBody>
      </p:sp>
      <p:sp>
        <p:nvSpPr>
          <p:cNvPr id="5" name="Slide Number Placeholder 4"/>
          <p:cNvSpPr>
            <a:spLocks noGrp="1"/>
          </p:cNvSpPr>
          <p:nvPr>
            <p:ph type="sldNum" sz="quarter" idx="12"/>
          </p:nvPr>
        </p:nvSpPr>
        <p:spPr/>
        <p:txBody>
          <a:bodyPr/>
          <a:lstStyle/>
          <a:p>
            <a:fld id="{1A2DCB2D-F3A1-47AC-A248-15826C4C808C}" type="slidenum">
              <a:rPr lang="en-US" smtClean="0"/>
              <a:pPr/>
              <a:t>32</a:t>
            </a:fld>
            <a:endParaRPr lang="en-US" dirty="0"/>
          </a:p>
        </p:txBody>
      </p:sp>
      <p:sp>
        <p:nvSpPr>
          <p:cNvPr id="6" name="TextBox 5"/>
          <p:cNvSpPr txBox="1">
            <a:spLocks noChangeArrowheads="1"/>
          </p:cNvSpPr>
          <p:nvPr/>
        </p:nvSpPr>
        <p:spPr bwMode="auto">
          <a:xfrm rot="-5400000">
            <a:off x="6472571" y="3511997"/>
            <a:ext cx="4844956" cy="523220"/>
          </a:xfrm>
          <a:prstGeom prst="rect">
            <a:avLst/>
          </a:prstGeom>
          <a:noFill/>
          <a:ln w="9525">
            <a:noFill/>
            <a:miter lim="800000"/>
            <a:headEnd/>
            <a:tailEnd/>
          </a:ln>
        </p:spPr>
        <p:txBody>
          <a:bodyPr wrap="square">
            <a:spAutoFit/>
          </a:bodyPr>
          <a:lstStyle/>
          <a:p>
            <a:pPr algn="ctr" eaLnBrk="0" hangingPunct="0">
              <a:defRPr/>
            </a:pPr>
            <a:r>
              <a:rPr lang="en-US" sz="2800" dirty="0">
                <a:effectLst>
                  <a:outerShdw blurRad="38100" dist="38100" dir="2700000" algn="tl">
                    <a:srgbClr val="FFFFFF"/>
                  </a:outerShdw>
                </a:effectLst>
              </a:rPr>
              <a:t>Operational Accountability</a:t>
            </a:r>
            <a:endParaRPr lang="en-US" sz="3200"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 IT Service Governance</a:t>
            </a:r>
            <a:endParaRPr lang="en-US" dirty="0"/>
          </a:p>
        </p:txBody>
      </p:sp>
      <p:sp>
        <p:nvSpPr>
          <p:cNvPr id="3" name="Content Placeholder 2"/>
          <p:cNvSpPr>
            <a:spLocks noGrp="1"/>
          </p:cNvSpPr>
          <p:nvPr>
            <p:ph idx="1"/>
          </p:nvPr>
        </p:nvSpPr>
        <p:spPr/>
        <p:txBody>
          <a:bodyPr/>
          <a:lstStyle/>
          <a:p>
            <a:pPr marL="342900" indent="-342900"/>
            <a:r>
              <a:rPr lang="en-US" dirty="0" smtClean="0"/>
              <a:t>Service Manager (SM) </a:t>
            </a:r>
            <a:r>
              <a:rPr lang="en-US" dirty="0" smtClean="0">
                <a:solidFill>
                  <a:schemeClr val="accent4">
                    <a:lumMod val="50000"/>
                  </a:schemeClr>
                </a:solidFill>
              </a:rPr>
              <a:t>IS:</a:t>
            </a:r>
          </a:p>
          <a:p>
            <a:pPr marL="630238" lvl="1" indent="-282575">
              <a:buClr>
                <a:schemeClr val="accent2"/>
              </a:buClr>
              <a:buFont typeface="Wingdings" pitchFamily="2" charset="2"/>
              <a:buChar char="Ø"/>
            </a:pPr>
            <a:r>
              <a:rPr lang="en-CA" sz="1800" dirty="0" smtClean="0"/>
              <a:t>Responsible for the service development, documentation, execution and improvement and is the repository of service and process knowledge</a:t>
            </a:r>
            <a:r>
              <a:rPr lang="en-US" sz="1800" dirty="0" smtClean="0"/>
              <a:t> </a:t>
            </a:r>
          </a:p>
          <a:p>
            <a:pPr marL="630238" lvl="1" indent="-282575">
              <a:buClr>
                <a:schemeClr val="accent2"/>
              </a:buClr>
              <a:buFont typeface="Wingdings" pitchFamily="2" charset="2"/>
              <a:buChar char="Ø"/>
            </a:pPr>
            <a:r>
              <a:rPr lang="en-CA" sz="1800" dirty="0" smtClean="0"/>
              <a:t>The champion for the Service</a:t>
            </a:r>
            <a:r>
              <a:rPr lang="en-US" sz="1800" dirty="0" smtClean="0"/>
              <a:t> </a:t>
            </a:r>
          </a:p>
          <a:p>
            <a:pPr marL="630238" lvl="1" indent="-282575">
              <a:buClr>
                <a:schemeClr val="accent2"/>
              </a:buClr>
              <a:buFont typeface="Wingdings" pitchFamily="2" charset="2"/>
              <a:buChar char="Ø"/>
            </a:pPr>
            <a:r>
              <a:rPr lang="en-CA" sz="1800" dirty="0" smtClean="0"/>
              <a:t>The leader and coordinator of the providers of service components</a:t>
            </a:r>
            <a:r>
              <a:rPr lang="en-US" sz="1800" dirty="0" smtClean="0"/>
              <a:t> </a:t>
            </a:r>
          </a:p>
          <a:p>
            <a:pPr marL="630238" lvl="1" indent="-282575">
              <a:buClr>
                <a:schemeClr val="accent2"/>
              </a:buClr>
              <a:buFont typeface="Wingdings" pitchFamily="2" charset="2"/>
              <a:buChar char="Ø"/>
            </a:pPr>
            <a:r>
              <a:rPr lang="en-CA" sz="1800" dirty="0" smtClean="0"/>
              <a:t>The custodian of service related documentation and training material</a:t>
            </a:r>
            <a:r>
              <a:rPr lang="en-US" sz="1800" dirty="0" smtClean="0"/>
              <a:t> </a:t>
            </a:r>
          </a:p>
          <a:p>
            <a:pPr marL="342900" indent="-342900" eaLnBrk="0" hangingPunct="0">
              <a:spcBef>
                <a:spcPct val="50000"/>
              </a:spcBef>
            </a:pPr>
            <a:r>
              <a:rPr lang="en-US" dirty="0" smtClean="0"/>
              <a:t>Service Manager (SM) </a:t>
            </a:r>
            <a:r>
              <a:rPr lang="en-US" dirty="0" smtClean="0">
                <a:solidFill>
                  <a:srgbClr val="FF0000"/>
                </a:solidFill>
              </a:rPr>
              <a:t>IS NOT:</a:t>
            </a:r>
          </a:p>
          <a:p>
            <a:pPr marL="630238" lvl="1" indent="-282575" eaLnBrk="0" hangingPunct="0">
              <a:spcBef>
                <a:spcPct val="50000"/>
              </a:spcBef>
              <a:buClr>
                <a:schemeClr val="accent2"/>
              </a:buClr>
              <a:buFont typeface="Wingdings" pitchFamily="2" charset="2"/>
              <a:buChar char="Ø"/>
            </a:pPr>
            <a:r>
              <a:rPr lang="en-US" sz="1800" dirty="0" smtClean="0"/>
              <a:t>Replacing managers of departments or line management responsibilities</a:t>
            </a:r>
          </a:p>
          <a:p>
            <a:pPr marL="630238" lvl="1" indent="-282575" eaLnBrk="0" hangingPunct="0">
              <a:spcBef>
                <a:spcPct val="50000"/>
              </a:spcBef>
              <a:buClr>
                <a:schemeClr val="accent2"/>
              </a:buClr>
              <a:buFont typeface="Wingdings" pitchFamily="2" charset="2"/>
              <a:buChar char="Ø"/>
            </a:pPr>
            <a:r>
              <a:rPr lang="en-US" sz="1800" dirty="0" smtClean="0"/>
              <a:t>Responsible for day-to-day HR activities and performance reviews</a:t>
            </a:r>
          </a:p>
          <a:p>
            <a:pPr marL="630238" lvl="1" indent="-282575" eaLnBrk="0" hangingPunct="0">
              <a:spcBef>
                <a:spcPct val="50000"/>
              </a:spcBef>
              <a:buClr>
                <a:schemeClr val="accent2"/>
              </a:buClr>
              <a:buFont typeface="Wingdings" pitchFamily="2" charset="2"/>
              <a:buChar char="Ø"/>
            </a:pPr>
            <a:r>
              <a:rPr lang="en-US" sz="1800" dirty="0" smtClean="0"/>
              <a:t>Replacing ongoing functional or operating-unit duties</a:t>
            </a:r>
          </a:p>
          <a:p>
            <a:pPr marL="630238" lvl="1" indent="-282575">
              <a:buClr>
                <a:schemeClr val="accent2"/>
              </a:buClr>
              <a:buFont typeface="Wingdings" pitchFamily="2" charset="2"/>
              <a:buChar char="Ø"/>
            </a:pPr>
            <a:endParaRPr lang="en-US" sz="1800" dirty="0" smtClean="0"/>
          </a:p>
          <a:p>
            <a:endParaRPr lang="en-US" dirty="0"/>
          </a:p>
        </p:txBody>
      </p:sp>
      <p:sp>
        <p:nvSpPr>
          <p:cNvPr id="4" name="Footer Placeholder 3"/>
          <p:cNvSpPr>
            <a:spLocks noGrp="1"/>
          </p:cNvSpPr>
          <p:nvPr>
            <p:ph type="ftr" sz="quarter" idx="11"/>
          </p:nvPr>
        </p:nvSpPr>
        <p:spPr/>
        <p:txBody>
          <a:bodyPr/>
          <a:lstStyle/>
          <a:p>
            <a:r>
              <a:rPr lang="en-US" smtClean="0"/>
              <a:t>Thorsten Manthey - www.tmanthey.com/ProcessGovernance</a:t>
            </a:r>
            <a:endParaRPr lang="en-US" dirty="0"/>
          </a:p>
        </p:txBody>
      </p:sp>
      <p:sp>
        <p:nvSpPr>
          <p:cNvPr id="5" name="Slide Number Placeholder 4"/>
          <p:cNvSpPr>
            <a:spLocks noGrp="1"/>
          </p:cNvSpPr>
          <p:nvPr>
            <p:ph type="sldNum" sz="quarter" idx="12"/>
          </p:nvPr>
        </p:nvSpPr>
        <p:spPr/>
        <p:txBody>
          <a:bodyPr/>
          <a:lstStyle/>
          <a:p>
            <a:fld id="{1A2DCB2D-F3A1-47AC-A248-15826C4C808C}" type="slidenum">
              <a:rPr lang="en-US" smtClean="0"/>
              <a:pPr/>
              <a:t>33</a:t>
            </a:fld>
            <a:endParaRPr lang="en-US" dirty="0"/>
          </a:p>
        </p:txBody>
      </p:sp>
      <p:sp>
        <p:nvSpPr>
          <p:cNvPr id="6" name="TextBox 5"/>
          <p:cNvSpPr txBox="1">
            <a:spLocks noChangeArrowheads="1"/>
          </p:cNvSpPr>
          <p:nvPr/>
        </p:nvSpPr>
        <p:spPr bwMode="auto">
          <a:xfrm rot="-5400000">
            <a:off x="6480034" y="3491525"/>
            <a:ext cx="4831307" cy="523220"/>
          </a:xfrm>
          <a:prstGeom prst="rect">
            <a:avLst/>
          </a:prstGeom>
          <a:noFill/>
          <a:ln w="9525">
            <a:noFill/>
            <a:miter lim="800000"/>
            <a:headEnd/>
            <a:tailEnd/>
          </a:ln>
        </p:spPr>
        <p:txBody>
          <a:bodyPr wrap="square">
            <a:spAutoFit/>
          </a:bodyPr>
          <a:lstStyle/>
          <a:p>
            <a:pPr algn="ctr" eaLnBrk="0" hangingPunct="0">
              <a:defRPr/>
            </a:pPr>
            <a:r>
              <a:rPr lang="en-US" sz="2800" dirty="0">
                <a:effectLst>
                  <a:outerShdw blurRad="38100" dist="38100" dir="2700000" algn="tl">
                    <a:srgbClr val="FFFFFF"/>
                  </a:outerShdw>
                </a:effectLst>
              </a:rPr>
              <a:t>Operational Leadership</a:t>
            </a:r>
            <a:endParaRPr lang="en-US" sz="3200"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 How We All Work Together</a:t>
            </a:r>
            <a:endParaRPr lang="en-US" dirty="0"/>
          </a:p>
        </p:txBody>
      </p:sp>
      <p:sp>
        <p:nvSpPr>
          <p:cNvPr id="3" name="Content Placeholder 2"/>
          <p:cNvSpPr>
            <a:spLocks noGrp="1"/>
          </p:cNvSpPr>
          <p:nvPr>
            <p:ph idx="1"/>
          </p:nvPr>
        </p:nvSpPr>
        <p:spPr/>
        <p:txBody>
          <a:bodyPr/>
          <a:lstStyle/>
          <a:p>
            <a:r>
              <a:rPr lang="en-US" dirty="0" smtClean="0"/>
              <a:t>BRM, SSDE, Service Owner, Service Manager</a:t>
            </a:r>
          </a:p>
          <a:p>
            <a:pPr lvl="1"/>
            <a:r>
              <a:rPr lang="en-US" sz="1800" dirty="0" smtClean="0"/>
              <a:t>The Business Relationship Managers (BRM) are responsible for representing the business to IT and IT to the business.  They are accountable for client satisfaction with IT</a:t>
            </a:r>
          </a:p>
          <a:p>
            <a:pPr lvl="1"/>
            <a:r>
              <a:rPr lang="en-US" sz="1800" dirty="0" smtClean="0"/>
              <a:t>The Strategic service Delivery Executive (SSDE) is accountable for the quality of all services IT provides to the business as well as the operational efficiency and effectiveness of providing those services</a:t>
            </a:r>
          </a:p>
          <a:p>
            <a:pPr lvl="1"/>
            <a:r>
              <a:rPr lang="en-US" sz="1800" dirty="0" smtClean="0"/>
              <a:t>The Service Owners (SO) have the overall accountability, </a:t>
            </a:r>
            <a:r>
              <a:rPr lang="en-CA" sz="1800" dirty="0" smtClean="0"/>
              <a:t>strategic direction and long term vision for the services t</a:t>
            </a:r>
            <a:r>
              <a:rPr lang="en-US" sz="1800" dirty="0" smtClean="0"/>
              <a:t>hey own</a:t>
            </a:r>
          </a:p>
          <a:p>
            <a:pPr lvl="1"/>
            <a:r>
              <a:rPr lang="en-CA" sz="1800" dirty="0" smtClean="0"/>
              <a:t>The Service Managers (SM) are responsible for service definition, development, documentation, implementation, execution and improvement of the service they manage.</a:t>
            </a:r>
          </a:p>
          <a:p>
            <a:pPr lvl="1"/>
            <a:r>
              <a:rPr lang="en-CA" sz="1800" dirty="0" smtClean="0"/>
              <a:t>The SMs reports, organizationally to their respective SOs</a:t>
            </a:r>
            <a:endParaRPr lang="en-US" sz="1800" dirty="0" smtClean="0"/>
          </a:p>
          <a:p>
            <a:endParaRPr lang="en-US" dirty="0"/>
          </a:p>
        </p:txBody>
      </p:sp>
      <p:sp>
        <p:nvSpPr>
          <p:cNvPr id="4" name="Footer Placeholder 3"/>
          <p:cNvSpPr>
            <a:spLocks noGrp="1"/>
          </p:cNvSpPr>
          <p:nvPr>
            <p:ph type="ftr" sz="quarter" idx="11"/>
          </p:nvPr>
        </p:nvSpPr>
        <p:spPr/>
        <p:txBody>
          <a:bodyPr/>
          <a:lstStyle/>
          <a:p>
            <a:r>
              <a:rPr lang="en-US" smtClean="0"/>
              <a:t>Thorsten Manthey - www.tmanthey.com/ProcessGovernance</a:t>
            </a:r>
            <a:endParaRPr lang="en-US" dirty="0"/>
          </a:p>
        </p:txBody>
      </p:sp>
      <p:sp>
        <p:nvSpPr>
          <p:cNvPr id="5" name="Slide Number Placeholder 4"/>
          <p:cNvSpPr>
            <a:spLocks noGrp="1"/>
          </p:cNvSpPr>
          <p:nvPr>
            <p:ph type="sldNum" sz="quarter" idx="12"/>
          </p:nvPr>
        </p:nvSpPr>
        <p:spPr/>
        <p:txBody>
          <a:bodyPr/>
          <a:lstStyle/>
          <a:p>
            <a:fld id="{1A2DCB2D-F3A1-47AC-A248-15826C4C808C}"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 Service Reporting</a:t>
            </a:r>
            <a:endParaRPr lang="en-US" dirty="0"/>
          </a:p>
        </p:txBody>
      </p:sp>
      <p:sp>
        <p:nvSpPr>
          <p:cNvPr id="3" name="Content Placeholder 2"/>
          <p:cNvSpPr>
            <a:spLocks noGrp="1"/>
          </p:cNvSpPr>
          <p:nvPr>
            <p:ph idx="1"/>
          </p:nvPr>
        </p:nvSpPr>
        <p:spPr/>
        <p:txBody>
          <a:bodyPr/>
          <a:lstStyle/>
          <a:p>
            <a:pPr marL="342900" indent="-342900"/>
            <a:r>
              <a:rPr lang="en-US" sz="2800" dirty="0" smtClean="0"/>
              <a:t>Service Measurements &amp; Reporting</a:t>
            </a:r>
            <a:endParaRPr lang="en-US" sz="2800" dirty="0" smtClean="0">
              <a:solidFill>
                <a:srgbClr val="C00000"/>
              </a:solidFill>
            </a:endParaRPr>
          </a:p>
          <a:p>
            <a:pPr marL="630238" lvl="1" indent="-282575">
              <a:buClr>
                <a:schemeClr val="accent2"/>
              </a:buClr>
              <a:buFont typeface="Wingdings" pitchFamily="2" charset="2"/>
              <a:buChar char="Ø"/>
            </a:pPr>
            <a:r>
              <a:rPr lang="en-CA" sz="2400" dirty="0" smtClean="0"/>
              <a:t>IT Service measurements are created and instituted to ensure Critical Success Factors (CSF) are maintained for the Service Offerings.</a:t>
            </a:r>
            <a:r>
              <a:rPr lang="en-US" sz="2400" dirty="0" smtClean="0"/>
              <a:t> </a:t>
            </a:r>
          </a:p>
          <a:p>
            <a:pPr marL="630238" lvl="1" indent="-282575">
              <a:buClr>
                <a:schemeClr val="accent2"/>
              </a:buClr>
              <a:buFont typeface="Wingdings" pitchFamily="2" charset="2"/>
              <a:buChar char="Ø"/>
            </a:pPr>
            <a:r>
              <a:rPr lang="en-CA" sz="2400" dirty="0" smtClean="0"/>
              <a:t>Four different types of measurements are required to determine the health of an IT Service</a:t>
            </a:r>
            <a:r>
              <a:rPr lang="en-US" sz="2400" dirty="0" smtClean="0"/>
              <a:t> </a:t>
            </a:r>
          </a:p>
          <a:p>
            <a:pPr marL="1143000" lvl="2">
              <a:buClr>
                <a:schemeClr val="accent2"/>
              </a:buClr>
              <a:buFont typeface="Wingdings" pitchFamily="2" charset="2"/>
              <a:buChar char="Ø"/>
            </a:pPr>
            <a:r>
              <a:rPr lang="en-US" sz="2000" b="1" dirty="0" smtClean="0"/>
              <a:t>Compliance</a:t>
            </a:r>
            <a:r>
              <a:rPr lang="en-US" sz="2000" dirty="0" smtClean="0"/>
              <a:t> – Are we using the service?  Are we following the rules?</a:t>
            </a:r>
          </a:p>
          <a:p>
            <a:pPr marL="1143000" lvl="2">
              <a:buClr>
                <a:schemeClr val="accent2"/>
              </a:buClr>
              <a:buFont typeface="Wingdings" pitchFamily="2" charset="2"/>
              <a:buChar char="Ø"/>
            </a:pPr>
            <a:r>
              <a:rPr lang="en-US" sz="2000" b="1" dirty="0" smtClean="0"/>
              <a:t>Performance</a:t>
            </a:r>
            <a:r>
              <a:rPr lang="en-US" sz="2000" dirty="0" smtClean="0"/>
              <a:t> – How fast?  How many?</a:t>
            </a:r>
          </a:p>
          <a:p>
            <a:pPr marL="1143000" lvl="2">
              <a:buClr>
                <a:schemeClr val="accent2"/>
              </a:buClr>
              <a:buFont typeface="Wingdings" pitchFamily="2" charset="2"/>
              <a:buChar char="Ø"/>
            </a:pPr>
            <a:r>
              <a:rPr lang="en-US" sz="2000" b="1" dirty="0" smtClean="0"/>
              <a:t>Quality</a:t>
            </a:r>
            <a:r>
              <a:rPr lang="en-US" sz="2000" dirty="0" smtClean="0"/>
              <a:t> – How well? Are the numbers of errors acceptable?</a:t>
            </a:r>
          </a:p>
          <a:p>
            <a:pPr marL="1143000" lvl="2">
              <a:buClr>
                <a:schemeClr val="accent2"/>
              </a:buClr>
              <a:buFont typeface="Wingdings" pitchFamily="2" charset="2"/>
              <a:buChar char="Ø"/>
            </a:pPr>
            <a:r>
              <a:rPr lang="en-US" sz="2000" b="1" dirty="0" smtClean="0"/>
              <a:t>Value</a:t>
            </a:r>
            <a:r>
              <a:rPr lang="en-US" sz="2000" dirty="0" smtClean="0"/>
              <a:t> – Does it matter? Are we adding value?</a:t>
            </a:r>
          </a:p>
          <a:p>
            <a:endParaRPr lang="en-US" dirty="0"/>
          </a:p>
        </p:txBody>
      </p:sp>
      <p:sp>
        <p:nvSpPr>
          <p:cNvPr id="4" name="Footer Placeholder 3"/>
          <p:cNvSpPr>
            <a:spLocks noGrp="1"/>
          </p:cNvSpPr>
          <p:nvPr>
            <p:ph type="ftr" sz="quarter" idx="11"/>
          </p:nvPr>
        </p:nvSpPr>
        <p:spPr/>
        <p:txBody>
          <a:bodyPr/>
          <a:lstStyle/>
          <a:p>
            <a:r>
              <a:rPr lang="en-US" smtClean="0"/>
              <a:t>Thorsten Manthey - www.tmanthey.com/ProcessGovernance</a:t>
            </a:r>
            <a:endParaRPr lang="en-US" dirty="0"/>
          </a:p>
        </p:txBody>
      </p:sp>
      <p:sp>
        <p:nvSpPr>
          <p:cNvPr id="5" name="Slide Number Placeholder 4"/>
          <p:cNvSpPr>
            <a:spLocks noGrp="1"/>
          </p:cNvSpPr>
          <p:nvPr>
            <p:ph type="sldNum" sz="quarter" idx="12"/>
          </p:nvPr>
        </p:nvSpPr>
        <p:spPr/>
        <p:txBody>
          <a:bodyPr/>
          <a:lstStyle/>
          <a:p>
            <a:fld id="{1A2DCB2D-F3A1-47AC-A248-15826C4C808C}" type="slidenum">
              <a:rPr lang="en-US" smtClean="0"/>
              <a:pPr/>
              <a:t>35</a:t>
            </a:fld>
            <a:endParaRPr lang="en-US" dirty="0"/>
          </a:p>
        </p:txBody>
      </p:sp>
      <p:pic>
        <p:nvPicPr>
          <p:cNvPr id="6" name="Picture 5" descr="target.jpg"/>
          <p:cNvPicPr>
            <a:picLocks noChangeAspect="1"/>
          </p:cNvPicPr>
          <p:nvPr/>
        </p:nvPicPr>
        <p:blipFill>
          <a:blip r:embed="rId2" cstate="print"/>
          <a:stretch>
            <a:fillRect/>
          </a:stretch>
        </p:blipFill>
        <p:spPr>
          <a:xfrm>
            <a:off x="7429867" y="4713896"/>
            <a:ext cx="1239493" cy="123398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IT Service Governance</a:t>
            </a:r>
            <a:endParaRPr lang="en-US" dirty="0"/>
          </a:p>
        </p:txBody>
      </p:sp>
      <p:sp>
        <p:nvSpPr>
          <p:cNvPr id="3" name="Content Placeholder 2"/>
          <p:cNvSpPr>
            <a:spLocks noGrp="1"/>
          </p:cNvSpPr>
          <p:nvPr>
            <p:ph idx="1"/>
          </p:nvPr>
        </p:nvSpPr>
        <p:spPr>
          <a:xfrm>
            <a:off x="87084" y="1288869"/>
            <a:ext cx="3933371" cy="4952274"/>
          </a:xfrm>
        </p:spPr>
        <p:txBody>
          <a:bodyPr/>
          <a:lstStyle/>
          <a:p>
            <a:r>
              <a:rPr lang="en-US" sz="1600" b="1" dirty="0" smtClean="0">
                <a:solidFill>
                  <a:srgbClr val="336600"/>
                </a:solidFill>
              </a:rPr>
              <a:t>Process Foundation</a:t>
            </a:r>
          </a:p>
          <a:p>
            <a:pPr indent="-231775">
              <a:spcBef>
                <a:spcPct val="0"/>
              </a:spcBef>
            </a:pPr>
            <a:r>
              <a:rPr lang="en-US" sz="1600" dirty="0" smtClean="0">
                <a:solidFill>
                  <a:srgbClr val="336600"/>
                </a:solidFill>
              </a:rPr>
              <a:t>Process Governance has been established with assigned roles and responsibilities and regular Process Manager Council meetings.</a:t>
            </a:r>
          </a:p>
          <a:p>
            <a:r>
              <a:rPr lang="en-US" sz="1600" b="1" dirty="0" smtClean="0">
                <a:solidFill>
                  <a:srgbClr val="663300"/>
                </a:solidFill>
              </a:rPr>
              <a:t>Business Demand</a:t>
            </a:r>
          </a:p>
          <a:p>
            <a:pPr indent="-231775">
              <a:spcBef>
                <a:spcPct val="0"/>
              </a:spcBef>
            </a:pPr>
            <a:r>
              <a:rPr lang="en-US" sz="1600" dirty="0" smtClean="0">
                <a:solidFill>
                  <a:srgbClr val="663300"/>
                </a:solidFill>
              </a:rPr>
              <a:t>Our customers are demanding more visibility into IT.  This is driving us to move up the value chain to a service orientation. </a:t>
            </a:r>
          </a:p>
          <a:p>
            <a:r>
              <a:rPr lang="en-US" sz="1600" b="1" dirty="0" smtClean="0"/>
              <a:t>Next Steps</a:t>
            </a:r>
          </a:p>
          <a:p>
            <a:pPr indent="-231775">
              <a:spcBef>
                <a:spcPct val="0"/>
              </a:spcBef>
            </a:pPr>
            <a:r>
              <a:rPr lang="en-US" sz="1600" dirty="0" smtClean="0"/>
              <a:t>Implement IT Service Governance to raise IT Maturity and establish a Service Centric Organization</a:t>
            </a:r>
          </a:p>
          <a:p>
            <a:pPr indent="-231775"/>
            <a:r>
              <a:rPr lang="en-US" sz="1600" dirty="0" smtClean="0"/>
              <a:t>Identify our IT Services and assign ownership and accountabilities by establishing new Service centric roles</a:t>
            </a:r>
          </a:p>
          <a:p>
            <a:endParaRPr lang="en-US" sz="1600" dirty="0"/>
          </a:p>
        </p:txBody>
      </p:sp>
      <p:sp>
        <p:nvSpPr>
          <p:cNvPr id="4" name="Footer Placeholder 3"/>
          <p:cNvSpPr>
            <a:spLocks noGrp="1"/>
          </p:cNvSpPr>
          <p:nvPr>
            <p:ph type="ftr" sz="quarter" idx="11"/>
          </p:nvPr>
        </p:nvSpPr>
        <p:spPr/>
        <p:txBody>
          <a:bodyPr/>
          <a:lstStyle/>
          <a:p>
            <a:r>
              <a:rPr lang="en-US" smtClean="0"/>
              <a:t>Thorsten Manthey - www.tmanthey.com/ProcessGovernance</a:t>
            </a:r>
            <a:endParaRPr lang="en-US" dirty="0"/>
          </a:p>
        </p:txBody>
      </p:sp>
      <p:sp>
        <p:nvSpPr>
          <p:cNvPr id="5" name="Slide Number Placeholder 4"/>
          <p:cNvSpPr>
            <a:spLocks noGrp="1"/>
          </p:cNvSpPr>
          <p:nvPr>
            <p:ph type="sldNum" sz="quarter" idx="12"/>
          </p:nvPr>
        </p:nvSpPr>
        <p:spPr/>
        <p:txBody>
          <a:bodyPr/>
          <a:lstStyle/>
          <a:p>
            <a:fld id="{1A2DCB2D-F3A1-47AC-A248-15826C4C808C}" type="slidenum">
              <a:rPr lang="en-US" smtClean="0"/>
              <a:pPr/>
              <a:t>36</a:t>
            </a:fld>
            <a:endParaRPr lang="en-US" dirty="0"/>
          </a:p>
        </p:txBody>
      </p:sp>
      <p:pic>
        <p:nvPicPr>
          <p:cNvPr id="6" name="Picture 1"/>
          <p:cNvPicPr>
            <a:picLocks noChangeAspect="1" noChangeArrowheads="1"/>
          </p:cNvPicPr>
          <p:nvPr/>
        </p:nvPicPr>
        <p:blipFill>
          <a:blip r:embed="rId2" cstate="print"/>
          <a:srcRect/>
          <a:stretch>
            <a:fillRect/>
          </a:stretch>
        </p:blipFill>
        <p:spPr bwMode="auto">
          <a:xfrm>
            <a:off x="3978163" y="1560789"/>
            <a:ext cx="5087008" cy="3815256"/>
          </a:xfrm>
          <a:prstGeom prst="rect">
            <a:avLst/>
          </a:prstGeom>
          <a:noFill/>
          <a:ln w="9525">
            <a:solidFill>
              <a:srgbClr val="66CCFF"/>
            </a:solidFill>
            <a:miter lim="800000"/>
            <a:headEnd/>
            <a:tailEnd/>
          </a:ln>
          <a:effectLst/>
        </p:spPr>
      </p:pic>
      <p:sp>
        <p:nvSpPr>
          <p:cNvPr id="7" name="TextBox 6"/>
          <p:cNvSpPr txBox="1"/>
          <p:nvPr/>
        </p:nvSpPr>
        <p:spPr>
          <a:xfrm>
            <a:off x="4005943" y="5595580"/>
            <a:ext cx="4920343" cy="400110"/>
          </a:xfrm>
          <a:prstGeom prst="rect">
            <a:avLst/>
          </a:prstGeom>
          <a:solidFill>
            <a:schemeClr val="accent4">
              <a:lumMod val="50000"/>
            </a:schemeClr>
          </a:solidFill>
          <a:scene3d>
            <a:camera prst="orthographicFront"/>
            <a:lightRig rig="threePt" dir="t"/>
          </a:scene3d>
          <a:sp3d>
            <a:bevelT/>
          </a:sp3d>
        </p:spPr>
        <p:txBody>
          <a:bodyPr wrap="square">
            <a:spAutoFit/>
          </a:bodyPr>
          <a:lstStyle/>
          <a:p>
            <a:pPr>
              <a:defRPr/>
            </a:pPr>
            <a:r>
              <a:rPr lang="en-US" sz="2000" i="1" dirty="0">
                <a:solidFill>
                  <a:schemeClr val="bg1"/>
                </a:solidFill>
              </a:rPr>
              <a:t>Leverage our Process Governance success!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Questions</a:t>
            </a:r>
          </a:p>
        </p:txBody>
      </p:sp>
      <p:pic>
        <p:nvPicPr>
          <p:cNvPr id="65538" name="Picture 2" descr="http://www.healthcareersinteraction.com/images/faq_questionmark.jpg"/>
          <p:cNvPicPr>
            <a:picLocks noChangeAspect="1" noChangeArrowheads="1"/>
          </p:cNvPicPr>
          <p:nvPr/>
        </p:nvPicPr>
        <p:blipFill>
          <a:blip r:embed="rId2" cstate="print"/>
          <a:srcRect/>
          <a:stretch>
            <a:fillRect/>
          </a:stretch>
        </p:blipFill>
        <p:spPr bwMode="auto">
          <a:xfrm>
            <a:off x="4560888" y="2128838"/>
            <a:ext cx="2857500" cy="3571875"/>
          </a:xfrm>
          <a:prstGeom prst="rect">
            <a:avLst/>
          </a:prstGeom>
          <a:noFill/>
          <a:ln w="9525">
            <a:noFill/>
            <a:miter lim="800000"/>
            <a:headEnd/>
            <a:tailEnd/>
          </a:ln>
        </p:spPr>
      </p:pic>
      <p:sp>
        <p:nvSpPr>
          <p:cNvPr id="4"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37</a:t>
            </a:fld>
            <a:endParaRPr lang="en-US" dirty="0"/>
          </a:p>
        </p:txBody>
      </p:sp>
      <p:sp>
        <p:nvSpPr>
          <p:cNvPr id="5"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
        <p:nvSpPr>
          <p:cNvPr id="6" name="Rectangle 3"/>
          <p:cNvSpPr>
            <a:spLocks noChangeArrowheads="1"/>
          </p:cNvSpPr>
          <p:nvPr/>
        </p:nvSpPr>
        <p:spPr bwMode="auto">
          <a:xfrm>
            <a:off x="968775" y="4031343"/>
            <a:ext cx="3304322" cy="1354217"/>
          </a:xfrm>
          <a:prstGeom prst="rect">
            <a:avLst/>
          </a:prstGeom>
          <a:noFill/>
          <a:ln w="9525">
            <a:noFill/>
            <a:miter lim="800000"/>
            <a:headEnd/>
            <a:tailEnd/>
          </a:ln>
        </p:spPr>
        <p:txBody>
          <a:bodyPr wrap="square">
            <a:spAutoFit/>
          </a:bodyPr>
          <a:lstStyle/>
          <a:p>
            <a:r>
              <a:rPr lang="en-US" sz="2800" dirty="0"/>
              <a:t>Thorsten Manthey</a:t>
            </a:r>
          </a:p>
          <a:p>
            <a:r>
              <a:rPr lang="en-US" dirty="0" smtClean="0"/>
              <a:t>thorsten@tmanthey.com</a:t>
            </a:r>
          </a:p>
          <a:p>
            <a:r>
              <a:rPr lang="en-US" dirty="0" smtClean="0"/>
              <a:t>www.tmanthey.com</a:t>
            </a:r>
          </a:p>
          <a:p>
            <a:r>
              <a:rPr lang="en-US" dirty="0" smtClean="0"/>
              <a:t>Cell</a:t>
            </a:r>
            <a:r>
              <a:rPr lang="en-US" dirty="0"/>
              <a:t>: (617) 513 0000</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dirty="0" smtClean="0"/>
              <a:t>How does IT prepare to become a Service Centric Delivery Organization?</a:t>
            </a:r>
          </a:p>
        </p:txBody>
      </p:sp>
      <p:sp>
        <p:nvSpPr>
          <p:cNvPr id="78851" name="Rectangle 3"/>
          <p:cNvSpPr>
            <a:spLocks noGrp="1" noChangeArrowheads="1"/>
          </p:cNvSpPr>
          <p:nvPr>
            <p:ph type="body" idx="1"/>
          </p:nvPr>
        </p:nvSpPr>
        <p:spPr>
          <a:xfrm>
            <a:off x="570016" y="1320540"/>
            <a:ext cx="8116784" cy="4890255"/>
          </a:xfrm>
        </p:spPr>
        <p:txBody>
          <a:bodyPr/>
          <a:lstStyle/>
          <a:p>
            <a:pPr marL="0" indent="0">
              <a:buFontTx/>
              <a:buNone/>
            </a:pPr>
            <a:r>
              <a:rPr lang="en-US" b="1" dirty="0" smtClean="0"/>
              <a:t>Implement IT Service Management (ITSM) by…</a:t>
            </a:r>
          </a:p>
          <a:p>
            <a:pPr lvl="1"/>
            <a:r>
              <a:rPr lang="en-US" sz="2000" dirty="0" smtClean="0"/>
              <a:t>Manage IT as a viable business partner  by defining and delivering IT Services that fulfill customer needs</a:t>
            </a:r>
          </a:p>
          <a:p>
            <a:pPr lvl="1"/>
            <a:r>
              <a:rPr lang="en-US" sz="2000" dirty="0" smtClean="0"/>
              <a:t>Transform IT into a Service Oriented function that provides an interface founded on customer needs defined in business terms</a:t>
            </a:r>
          </a:p>
          <a:p>
            <a:pPr lvl="1"/>
            <a:r>
              <a:rPr lang="en-US" sz="2000" dirty="0" smtClean="0"/>
              <a:t>Deliver IT Services with the right quality and cost based on customer needs rather than our technology capabilities</a:t>
            </a:r>
          </a:p>
          <a:p>
            <a:pPr lvl="1"/>
            <a:r>
              <a:rPr lang="en-US" sz="2000" dirty="0" smtClean="0"/>
              <a:t>Mature from a Silo/Process delivery organization to more of a Service Delivery and Enabler organization</a:t>
            </a:r>
          </a:p>
          <a:p>
            <a:pPr lvl="1"/>
            <a:r>
              <a:rPr lang="en-US" sz="2000" dirty="0" smtClean="0"/>
              <a:t>Create a performance reporting structure that focuses on value to the customer without losing focus on the efficiency of IT’s operation and infrastructure processes</a:t>
            </a:r>
          </a:p>
          <a:p>
            <a:pPr lvl="1"/>
            <a:r>
              <a:rPr lang="en-US" sz="2000" dirty="0" smtClean="0"/>
              <a:t>Align IT strategy with the IT and Business strategies</a:t>
            </a:r>
          </a:p>
        </p:txBody>
      </p:sp>
      <p:sp>
        <p:nvSpPr>
          <p:cNvPr id="5" name="TextBox 4"/>
          <p:cNvSpPr txBox="1"/>
          <p:nvPr/>
        </p:nvSpPr>
        <p:spPr>
          <a:xfrm rot="16200000">
            <a:off x="-1402141" y="3554921"/>
            <a:ext cx="3394519" cy="584775"/>
          </a:xfrm>
          <a:prstGeom prst="rect">
            <a:avLst/>
          </a:prstGeom>
          <a:solidFill>
            <a:schemeClr val="accent5">
              <a:lumMod val="50000"/>
            </a:schemeClr>
          </a:solidFill>
        </p:spPr>
        <p:txBody>
          <a:bodyPr wrap="none">
            <a:spAutoFit/>
          </a:bodyPr>
          <a:lstStyle/>
          <a:p>
            <a:pPr>
              <a:defRPr/>
            </a:pPr>
            <a:r>
              <a:rPr lang="en-US" sz="3200" dirty="0">
                <a:solidFill>
                  <a:schemeClr val="bg1"/>
                </a:solidFill>
              </a:rPr>
              <a:t>Solution Statement</a:t>
            </a:r>
          </a:p>
        </p:txBody>
      </p:sp>
      <p:sp>
        <p:nvSpPr>
          <p:cNvPr id="6"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4</a:t>
            </a:fld>
            <a:endParaRPr lang="en-US" dirty="0"/>
          </a:p>
        </p:txBody>
      </p:sp>
      <p:sp>
        <p:nvSpPr>
          <p:cNvPr id="7"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 calcmode="lin" valueType="num">
                                      <p:cBhvr additive="base">
                                        <p:cTn id="7"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 calcmode="lin" valueType="num">
                                      <p:cBhvr additive="base">
                                        <p:cTn id="13"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anim calcmode="lin" valueType="num">
                                      <p:cBhvr additive="base">
                                        <p:cTn id="19"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8851">
                                            <p:txEl>
                                              <p:pRg st="4" end="4"/>
                                            </p:txEl>
                                          </p:spTgt>
                                        </p:tgtEl>
                                        <p:attrNameLst>
                                          <p:attrName>style.visibility</p:attrName>
                                        </p:attrNameLst>
                                      </p:cBhvr>
                                      <p:to>
                                        <p:strVal val="visible"/>
                                      </p:to>
                                    </p:set>
                                    <p:anim calcmode="lin" valueType="num">
                                      <p:cBhvr additive="base">
                                        <p:cTn id="25" dur="5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8851">
                                            <p:txEl>
                                              <p:pRg st="5" end="5"/>
                                            </p:txEl>
                                          </p:spTgt>
                                        </p:tgtEl>
                                        <p:attrNameLst>
                                          <p:attrName>style.visibility</p:attrName>
                                        </p:attrNameLst>
                                      </p:cBhvr>
                                      <p:to>
                                        <p:strVal val="visible"/>
                                      </p:to>
                                    </p:set>
                                    <p:anim calcmode="lin" valueType="num">
                                      <p:cBhvr additive="base">
                                        <p:cTn id="31" dur="500" fill="hold"/>
                                        <p:tgtEl>
                                          <p:spTgt spid="788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8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8851">
                                            <p:txEl>
                                              <p:pRg st="6" end="6"/>
                                            </p:txEl>
                                          </p:spTgt>
                                        </p:tgtEl>
                                        <p:attrNameLst>
                                          <p:attrName>style.visibility</p:attrName>
                                        </p:attrNameLst>
                                      </p:cBhvr>
                                      <p:to>
                                        <p:strVal val="visible"/>
                                      </p:to>
                                    </p:set>
                                    <p:anim calcmode="lin" valueType="num">
                                      <p:cBhvr additive="base">
                                        <p:cTn id="37" dur="500" fill="hold"/>
                                        <p:tgtEl>
                                          <p:spTgt spid="788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88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Service Centric Delivery Organization</a:t>
            </a:r>
            <a:endParaRPr lang="en-US" dirty="0"/>
          </a:p>
        </p:txBody>
      </p:sp>
      <p:sp>
        <p:nvSpPr>
          <p:cNvPr id="3" name="Content Placeholder 2"/>
          <p:cNvSpPr>
            <a:spLocks noGrp="1"/>
          </p:cNvSpPr>
          <p:nvPr>
            <p:ph idx="1"/>
          </p:nvPr>
        </p:nvSpPr>
        <p:spPr>
          <a:xfrm>
            <a:off x="386491" y="1338495"/>
            <a:ext cx="8382000" cy="4953000"/>
          </a:xfrm>
        </p:spPr>
        <p:txBody>
          <a:bodyPr/>
          <a:lstStyle/>
          <a:p>
            <a:pPr>
              <a:spcAft>
                <a:spcPts val="1200"/>
              </a:spcAft>
              <a:buNone/>
            </a:pPr>
            <a:r>
              <a:rPr lang="en-US" dirty="0" smtClean="0"/>
              <a:t>Nine Key Characteristics of Service Governance</a:t>
            </a:r>
          </a:p>
          <a:p>
            <a:pPr marL="401638" lvl="1" indent="-279400">
              <a:spcBef>
                <a:spcPts val="600"/>
              </a:spcBef>
              <a:spcAft>
                <a:spcPts val="600"/>
              </a:spcAft>
              <a:buFont typeface="+mj-lt"/>
              <a:buAutoNum type="arabicPeriod"/>
            </a:pPr>
            <a:r>
              <a:rPr lang="en-US" dirty="0" smtClean="0"/>
              <a:t>IT as a Business partner</a:t>
            </a:r>
          </a:p>
          <a:p>
            <a:pPr marL="401638" lvl="1" indent="-279400">
              <a:spcBef>
                <a:spcPts val="600"/>
              </a:spcBef>
              <a:spcAft>
                <a:spcPts val="600"/>
              </a:spcAft>
              <a:buFont typeface="+mj-lt"/>
              <a:buAutoNum type="arabicPeriod"/>
            </a:pPr>
            <a:r>
              <a:rPr lang="en-US" dirty="0" smtClean="0"/>
              <a:t>IT Services defined in business language</a:t>
            </a:r>
          </a:p>
          <a:p>
            <a:pPr marL="401638" lvl="1" indent="-279400">
              <a:spcBef>
                <a:spcPts val="600"/>
              </a:spcBef>
              <a:spcAft>
                <a:spcPts val="600"/>
              </a:spcAft>
              <a:buFont typeface="+mj-lt"/>
              <a:buAutoNum type="arabicPeriod"/>
            </a:pPr>
            <a:r>
              <a:rPr lang="en-US" dirty="0" smtClean="0"/>
              <a:t>Continuous dialog and relationship with the business</a:t>
            </a:r>
          </a:p>
          <a:p>
            <a:pPr marL="401638" lvl="1" indent="-279400">
              <a:spcBef>
                <a:spcPts val="600"/>
              </a:spcBef>
              <a:spcAft>
                <a:spcPts val="600"/>
              </a:spcAft>
              <a:buFont typeface="+mj-lt"/>
              <a:buAutoNum type="arabicPeriod"/>
            </a:pPr>
            <a:r>
              <a:rPr lang="en-US" dirty="0" smtClean="0"/>
              <a:t>Service focus vs. technology focused</a:t>
            </a:r>
          </a:p>
          <a:p>
            <a:pPr marL="401638" lvl="1" indent="-279400">
              <a:spcBef>
                <a:spcPts val="600"/>
              </a:spcBef>
              <a:spcAft>
                <a:spcPts val="600"/>
              </a:spcAft>
              <a:buFont typeface="+mj-lt"/>
              <a:buAutoNum type="arabicPeriod"/>
            </a:pPr>
            <a:r>
              <a:rPr lang="en-US" dirty="0" smtClean="0"/>
              <a:t>Continuous improvement of Services and processes</a:t>
            </a:r>
          </a:p>
          <a:p>
            <a:pPr marL="401638" lvl="1" indent="-279400">
              <a:spcBef>
                <a:spcPts val="600"/>
              </a:spcBef>
              <a:spcAft>
                <a:spcPts val="600"/>
              </a:spcAft>
              <a:buFont typeface="+mj-lt"/>
              <a:buAutoNum type="arabicPeriod"/>
            </a:pPr>
            <a:r>
              <a:rPr lang="en-US" dirty="0" smtClean="0"/>
              <a:t>Strong IT governance of ownership and accountabilities</a:t>
            </a:r>
          </a:p>
          <a:p>
            <a:pPr marL="401638" lvl="1" indent="-279400">
              <a:spcBef>
                <a:spcPts val="600"/>
              </a:spcBef>
              <a:spcAft>
                <a:spcPts val="600"/>
              </a:spcAft>
              <a:buFont typeface="+mj-lt"/>
              <a:buAutoNum type="arabicPeriod"/>
            </a:pPr>
            <a:r>
              <a:rPr lang="en-US" dirty="0" smtClean="0"/>
              <a:t>Value for the money; Service pricing </a:t>
            </a:r>
          </a:p>
          <a:p>
            <a:pPr marL="401638" lvl="1" indent="-279400">
              <a:spcBef>
                <a:spcPts val="600"/>
              </a:spcBef>
              <a:spcAft>
                <a:spcPts val="600"/>
              </a:spcAft>
              <a:buFont typeface="+mj-lt"/>
              <a:buAutoNum type="arabicPeriod"/>
            </a:pPr>
            <a:r>
              <a:rPr lang="en-US" dirty="0" smtClean="0"/>
              <a:t>Optimized supply chain including vendors and suppliers</a:t>
            </a:r>
          </a:p>
          <a:p>
            <a:pPr marL="401638" lvl="1" indent="-279400">
              <a:spcBef>
                <a:spcPts val="600"/>
              </a:spcBef>
              <a:spcAft>
                <a:spcPts val="600"/>
              </a:spcAft>
              <a:buFont typeface="+mj-lt"/>
              <a:buAutoNum type="arabicPeriod"/>
            </a:pPr>
            <a:r>
              <a:rPr lang="en-US" dirty="0" smtClean="0"/>
              <a:t>Performance Manage by metrics – Facts not feeling</a:t>
            </a:r>
            <a:endParaRPr lang="en-US" dirty="0"/>
          </a:p>
        </p:txBody>
      </p:sp>
      <p:sp>
        <p:nvSpPr>
          <p:cNvPr id="13"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5</a:t>
            </a:fld>
            <a:endParaRPr lang="en-US" dirty="0"/>
          </a:p>
        </p:txBody>
      </p:sp>
      <p:sp>
        <p:nvSpPr>
          <p:cNvPr id="14"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Value Service Governance Provides</a:t>
            </a:r>
          </a:p>
        </p:txBody>
      </p:sp>
      <p:sp>
        <p:nvSpPr>
          <p:cNvPr id="3" name="Content Placeholder 2"/>
          <p:cNvSpPr>
            <a:spLocks noGrp="1"/>
          </p:cNvSpPr>
          <p:nvPr>
            <p:ph idx="1"/>
          </p:nvPr>
        </p:nvSpPr>
        <p:spPr>
          <a:xfrm>
            <a:off x="423081" y="1319045"/>
            <a:ext cx="8284192" cy="5113337"/>
          </a:xfrm>
        </p:spPr>
        <p:txBody>
          <a:bodyPr/>
          <a:lstStyle/>
          <a:p>
            <a:pPr>
              <a:buFontTx/>
              <a:buNone/>
            </a:pPr>
            <a:r>
              <a:rPr lang="en-US" sz="2200" b="1" dirty="0" smtClean="0"/>
              <a:t>What will be “different” and what Value will be Created?</a:t>
            </a:r>
            <a:r>
              <a:rPr lang="en-US" sz="2200" dirty="0" smtClean="0"/>
              <a:t> </a:t>
            </a:r>
          </a:p>
          <a:p>
            <a:pPr marL="563563" lvl="1" indent="-336550">
              <a:buFont typeface="Wingdings" pitchFamily="2" charset="2"/>
              <a:buChar char="Ø"/>
            </a:pPr>
            <a:r>
              <a:rPr lang="en-US" sz="1800" b="1" dirty="0" smtClean="0"/>
              <a:t>Service Focus </a:t>
            </a:r>
            <a:r>
              <a:rPr lang="en-US" sz="1800" dirty="0" smtClean="0"/>
              <a:t>– IT will be able to discuss in business terms with our customers what IT Services they need. Based on this discussion we can improve and alter the IT Service offerings based on business needs rather than technology capabilities.</a:t>
            </a:r>
          </a:p>
          <a:p>
            <a:pPr marL="909638" lvl="2">
              <a:buClr>
                <a:srgbClr val="008000"/>
              </a:buClr>
              <a:buFont typeface="Arial Black" pitchFamily="34" charset="0"/>
              <a:buChar char="$"/>
            </a:pPr>
            <a:r>
              <a:rPr lang="en-US" sz="1800" b="1" dirty="0" smtClean="0"/>
              <a:t>VALUE</a:t>
            </a:r>
            <a:r>
              <a:rPr lang="en-US" sz="1800" dirty="0" smtClean="0"/>
              <a:t>: Alignment based on business needs and priorities</a:t>
            </a:r>
          </a:p>
          <a:p>
            <a:pPr marL="563563" lvl="1" indent="-336550">
              <a:buFont typeface="Wingdings" pitchFamily="2" charset="2"/>
              <a:buChar char="Ø"/>
            </a:pPr>
            <a:r>
              <a:rPr lang="en-US" sz="1800" b="1" dirty="0" smtClean="0"/>
              <a:t>Delivery Optimization </a:t>
            </a:r>
            <a:r>
              <a:rPr lang="en-US" sz="1800" dirty="0" smtClean="0"/>
              <a:t>– IT can now staff and allocate resources (FTE, $, tools, time etc.) based on known IT Service needs and specific Service Level requirements e.g. Uptime and Availability. </a:t>
            </a:r>
          </a:p>
          <a:p>
            <a:pPr marL="909638" lvl="2">
              <a:buClr>
                <a:srgbClr val="008000"/>
              </a:buClr>
              <a:buFont typeface="Arial Black" pitchFamily="34" charset="0"/>
              <a:buChar char="$"/>
            </a:pPr>
            <a:r>
              <a:rPr lang="en-US" sz="1800" b="1" dirty="0" smtClean="0"/>
              <a:t>VALUE</a:t>
            </a:r>
            <a:r>
              <a:rPr lang="en-US" sz="1800" dirty="0" smtClean="0"/>
              <a:t>: IT ‘s Resources are applied where it has the most business value and impact generating cost take out</a:t>
            </a:r>
          </a:p>
          <a:p>
            <a:pPr marL="563563" lvl="1" indent="-336550">
              <a:buClrTx/>
              <a:buFont typeface="Wingdings" pitchFamily="2" charset="2"/>
              <a:buChar char="Ø"/>
            </a:pPr>
            <a:r>
              <a:rPr lang="en-US" sz="1800" b="1" dirty="0" smtClean="0"/>
              <a:t>Customer Expectations </a:t>
            </a:r>
            <a:r>
              <a:rPr lang="en-US" sz="1800" dirty="0" smtClean="0"/>
              <a:t>– By associating IT Services with defined and understandable Service Levels and quality the customer expectations can be managed and measured</a:t>
            </a:r>
          </a:p>
          <a:p>
            <a:pPr marL="909638" lvl="2">
              <a:buClr>
                <a:srgbClr val="008000"/>
              </a:buClr>
              <a:buFont typeface="Arial Black" pitchFamily="34" charset="0"/>
              <a:buChar char="$"/>
            </a:pPr>
            <a:r>
              <a:rPr lang="en-US" sz="1800" b="1" dirty="0" smtClean="0"/>
              <a:t>VALUE</a:t>
            </a:r>
            <a:r>
              <a:rPr lang="en-US" sz="1800" dirty="0" smtClean="0"/>
              <a:t>: Clear customer expectation, Improved customer satisfaction. </a:t>
            </a:r>
          </a:p>
        </p:txBody>
      </p:sp>
      <p:sp>
        <p:nvSpPr>
          <p:cNvPr id="4"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6</a:t>
            </a:fld>
            <a:endParaRPr lang="en-US" dirty="0"/>
          </a:p>
        </p:txBody>
      </p:sp>
      <p:sp>
        <p:nvSpPr>
          <p:cNvPr id="5"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Transformation Path</a:t>
            </a:r>
            <a:endParaRPr lang="en-US" dirty="0"/>
          </a:p>
        </p:txBody>
      </p:sp>
      <p:sp>
        <p:nvSpPr>
          <p:cNvPr id="3" name="Content Placeholder 2"/>
          <p:cNvSpPr>
            <a:spLocks noGrp="1"/>
          </p:cNvSpPr>
          <p:nvPr>
            <p:ph idx="1"/>
          </p:nvPr>
        </p:nvSpPr>
        <p:spPr>
          <a:xfrm>
            <a:off x="367352" y="1252112"/>
            <a:ext cx="8382000" cy="4953000"/>
          </a:xfrm>
        </p:spPr>
        <p:txBody>
          <a:bodyPr/>
          <a:lstStyle/>
          <a:p>
            <a:pPr marL="0" indent="0">
              <a:buNone/>
            </a:pPr>
            <a:r>
              <a:rPr lang="en-US" sz="1800" dirty="0" smtClean="0"/>
              <a:t>How do we transform ourselves into a Service Centric Delivery organization?</a:t>
            </a:r>
            <a:endParaRPr lang="en-US" sz="1800" dirty="0"/>
          </a:p>
        </p:txBody>
      </p:sp>
      <p:grpSp>
        <p:nvGrpSpPr>
          <p:cNvPr id="12" name="Group 11"/>
          <p:cNvGrpSpPr/>
          <p:nvPr/>
        </p:nvGrpSpPr>
        <p:grpSpPr>
          <a:xfrm>
            <a:off x="1147660" y="1767284"/>
            <a:ext cx="6551622" cy="4299073"/>
            <a:chOff x="1147660" y="1767284"/>
            <a:chExt cx="6551622" cy="4299073"/>
          </a:xfrm>
        </p:grpSpPr>
        <p:pic>
          <p:nvPicPr>
            <p:cNvPr id="4" name="Picture 2"/>
            <p:cNvPicPr>
              <a:picLocks noChangeAspect="1" noChangeArrowheads="1"/>
            </p:cNvPicPr>
            <p:nvPr/>
          </p:nvPicPr>
          <p:blipFill>
            <a:blip r:embed="rId2" cstate="print"/>
            <a:srcRect l="21604" t="24537" r="25000" b="19403"/>
            <a:stretch>
              <a:fillRect/>
            </a:stretch>
          </p:blipFill>
          <p:spPr bwMode="auto">
            <a:xfrm>
              <a:off x="1147660" y="1767284"/>
              <a:ext cx="6551622" cy="4299073"/>
            </a:xfrm>
            <a:prstGeom prst="rect">
              <a:avLst/>
            </a:prstGeom>
            <a:noFill/>
            <a:ln w="9525">
              <a:noFill/>
              <a:miter lim="800000"/>
              <a:headEnd/>
              <a:tailEnd/>
            </a:ln>
            <a:effectLst/>
          </p:spPr>
        </p:pic>
        <p:sp>
          <p:nvSpPr>
            <p:cNvPr id="5" name="Oval 4"/>
            <p:cNvSpPr/>
            <p:nvPr/>
          </p:nvSpPr>
          <p:spPr bwMode="auto">
            <a:xfrm>
              <a:off x="5086632" y="2094859"/>
              <a:ext cx="518615" cy="518615"/>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ヒラギノ角ゴ Pro W3"/>
                  <a:cs typeface="ヒラギノ角ゴ Pro W3"/>
                </a:rPr>
                <a:t>1</a:t>
              </a:r>
            </a:p>
          </p:txBody>
        </p:sp>
        <p:sp>
          <p:nvSpPr>
            <p:cNvPr id="6" name="Oval 5"/>
            <p:cNvSpPr/>
            <p:nvPr/>
          </p:nvSpPr>
          <p:spPr bwMode="auto">
            <a:xfrm>
              <a:off x="5086632" y="2909442"/>
              <a:ext cx="518615" cy="518615"/>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ヒラギノ角ゴ Pro W3"/>
                  <a:cs typeface="ヒラギノ角ゴ Pro W3"/>
                </a:rPr>
                <a:t>2</a:t>
              </a:r>
            </a:p>
          </p:txBody>
        </p:sp>
        <p:sp>
          <p:nvSpPr>
            <p:cNvPr id="7" name="Oval 6"/>
            <p:cNvSpPr/>
            <p:nvPr/>
          </p:nvSpPr>
          <p:spPr bwMode="auto">
            <a:xfrm>
              <a:off x="5086632" y="3713389"/>
              <a:ext cx="518615" cy="518615"/>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ヒラギノ角ゴ Pro W3"/>
                  <a:cs typeface="ヒラギノ角ゴ Pro W3"/>
                </a:rPr>
                <a:t>3</a:t>
              </a:r>
            </a:p>
          </p:txBody>
        </p:sp>
        <p:sp>
          <p:nvSpPr>
            <p:cNvPr id="8" name="Oval 7"/>
            <p:cNvSpPr/>
            <p:nvPr/>
          </p:nvSpPr>
          <p:spPr bwMode="auto">
            <a:xfrm>
              <a:off x="5086632" y="4520882"/>
              <a:ext cx="518615" cy="518615"/>
            </a:xfrm>
            <a:prstGeom prst="ellipse">
              <a:avLst/>
            </a:prstGeom>
            <a:solidFill>
              <a:schemeClr val="accent6">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ヒラギノ角ゴ Pro W3"/>
                  <a:cs typeface="ヒラギノ角ゴ Pro W3"/>
                </a:rPr>
                <a:t>4</a:t>
              </a:r>
            </a:p>
          </p:txBody>
        </p:sp>
        <p:sp>
          <p:nvSpPr>
            <p:cNvPr id="9" name="Oval 8"/>
            <p:cNvSpPr/>
            <p:nvPr/>
          </p:nvSpPr>
          <p:spPr bwMode="auto">
            <a:xfrm>
              <a:off x="5086632" y="5326100"/>
              <a:ext cx="518615" cy="518615"/>
            </a:xfrm>
            <a:prstGeom prst="ellipse">
              <a:avLst/>
            </a:prstGeom>
            <a:solidFill>
              <a:schemeClr val="tx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ヒラギノ角ゴ Pro W3"/>
                  <a:cs typeface="ヒラギノ角ゴ Pro W3"/>
                </a:rPr>
                <a:t>5</a:t>
              </a:r>
            </a:p>
          </p:txBody>
        </p:sp>
        <p:sp>
          <p:nvSpPr>
            <p:cNvPr id="10" name="Oval 9"/>
            <p:cNvSpPr/>
            <p:nvPr/>
          </p:nvSpPr>
          <p:spPr bwMode="auto">
            <a:xfrm>
              <a:off x="2729027" y="3398220"/>
              <a:ext cx="518615" cy="518615"/>
            </a:xfrm>
            <a:prstGeom prst="ellipse">
              <a:avLst/>
            </a:prstGeom>
            <a:solidFill>
              <a:srgbClr val="00B05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ヒラギノ角ゴ Pro W3"/>
                  <a:cs typeface="ヒラギノ角ゴ Pro W3"/>
                </a:rPr>
                <a:t>6</a:t>
              </a:r>
            </a:p>
          </p:txBody>
        </p:sp>
      </p:grpSp>
      <p:sp>
        <p:nvSpPr>
          <p:cNvPr id="11" name="TextBox 10"/>
          <p:cNvSpPr txBox="1"/>
          <p:nvPr/>
        </p:nvSpPr>
        <p:spPr>
          <a:xfrm rot="16200000">
            <a:off x="-1092971" y="3555107"/>
            <a:ext cx="2777299" cy="584775"/>
          </a:xfrm>
          <a:prstGeom prst="rect">
            <a:avLst/>
          </a:prstGeom>
          <a:solidFill>
            <a:schemeClr val="accent2">
              <a:lumMod val="60000"/>
              <a:lumOff val="40000"/>
            </a:schemeClr>
          </a:solidFill>
        </p:spPr>
        <p:txBody>
          <a:bodyPr wrap="none" rtlCol="0">
            <a:spAutoFit/>
          </a:bodyPr>
          <a:lstStyle/>
          <a:p>
            <a:r>
              <a:rPr lang="en-US" sz="3200" dirty="0" smtClean="0">
                <a:solidFill>
                  <a:schemeClr val="bg1"/>
                </a:solidFill>
              </a:rPr>
              <a:t>Path To Success</a:t>
            </a:r>
            <a:endParaRPr lang="en-US" sz="3200" dirty="0">
              <a:solidFill>
                <a:schemeClr val="bg1"/>
              </a:solidFill>
            </a:endParaRPr>
          </a:p>
        </p:txBody>
      </p:sp>
      <p:sp>
        <p:nvSpPr>
          <p:cNvPr id="13"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7</a:t>
            </a:fld>
            <a:endParaRPr lang="en-US" dirty="0"/>
          </a:p>
        </p:txBody>
      </p:sp>
      <p:sp>
        <p:nvSpPr>
          <p:cNvPr id="14"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IT’s Vision?</a:t>
            </a:r>
            <a:endParaRPr lang="en-US" dirty="0"/>
          </a:p>
        </p:txBody>
      </p:sp>
      <p:sp>
        <p:nvSpPr>
          <p:cNvPr id="3" name="Content Placeholder 2"/>
          <p:cNvSpPr>
            <a:spLocks noGrp="1"/>
          </p:cNvSpPr>
          <p:nvPr>
            <p:ph idx="1"/>
          </p:nvPr>
        </p:nvSpPr>
        <p:spPr>
          <a:xfrm>
            <a:off x="381000" y="1524000"/>
            <a:ext cx="8603512" cy="4953000"/>
          </a:xfrm>
        </p:spPr>
        <p:txBody>
          <a:bodyPr/>
          <a:lstStyle/>
          <a:p>
            <a:pPr marL="1588" indent="-1588">
              <a:buNone/>
            </a:pPr>
            <a:r>
              <a:rPr lang="en-US" dirty="0" smtClean="0"/>
              <a:t>IT’s Vision and Strategy must address the business needs?</a:t>
            </a:r>
          </a:p>
          <a:p>
            <a:pPr lvl="1"/>
            <a:r>
              <a:rPr lang="en-US" sz="2800" dirty="0" smtClean="0"/>
              <a:t>Alignment with the Business Strategy</a:t>
            </a:r>
          </a:p>
          <a:p>
            <a:pPr lvl="1"/>
            <a:r>
              <a:rPr lang="en-US" sz="2800" dirty="0" smtClean="0"/>
              <a:t>Implementation of IT’s Strategy</a:t>
            </a:r>
          </a:p>
        </p:txBody>
      </p:sp>
      <p:pic>
        <p:nvPicPr>
          <p:cNvPr id="2052" name="Picture 4"/>
          <p:cNvPicPr>
            <a:picLocks noChangeAspect="1" noChangeArrowheads="1"/>
          </p:cNvPicPr>
          <p:nvPr/>
        </p:nvPicPr>
        <p:blipFill>
          <a:blip r:embed="rId2" cstate="print"/>
          <a:srcRect l="38864" t="37403" r="23539" b="53246"/>
          <a:stretch>
            <a:fillRect/>
          </a:stretch>
        </p:blipFill>
        <p:spPr bwMode="auto">
          <a:xfrm>
            <a:off x="6103917" y="-11860"/>
            <a:ext cx="3028208" cy="470706"/>
          </a:xfrm>
          <a:prstGeom prst="rect">
            <a:avLst/>
          </a:prstGeom>
          <a:noFill/>
          <a:ln w="9525">
            <a:solidFill>
              <a:schemeClr val="accent2">
                <a:lumMod val="50000"/>
              </a:schemeClr>
            </a:solidFill>
            <a:miter lim="800000"/>
            <a:headEnd/>
            <a:tailEnd/>
          </a:ln>
          <a:effectLst/>
        </p:spPr>
      </p:pic>
      <p:sp>
        <p:nvSpPr>
          <p:cNvPr id="6" name="Rectangle 5"/>
          <p:cNvSpPr/>
          <p:nvPr/>
        </p:nvSpPr>
        <p:spPr>
          <a:xfrm>
            <a:off x="1674420" y="3805879"/>
            <a:ext cx="5011387" cy="1692771"/>
          </a:xfrm>
          <a:prstGeom prst="rect">
            <a:avLst/>
          </a:prstGeom>
        </p:spPr>
        <p:txBody>
          <a:bodyPr wrap="square">
            <a:spAutoFit/>
          </a:bodyPr>
          <a:lstStyle/>
          <a:p>
            <a:r>
              <a:rPr lang="en-US" sz="2000" i="1" dirty="0" smtClean="0"/>
              <a:t>CIO quote</a:t>
            </a:r>
          </a:p>
          <a:p>
            <a:r>
              <a:rPr lang="en-US" sz="2000" i="1" dirty="0" smtClean="0"/>
              <a:t>…our IT strategy focus is how the technology solutions we're delivering will support our enterprise goals and will help us create the best value in the industry</a:t>
            </a:r>
            <a:r>
              <a:rPr lang="en-US" sz="2400" i="1" dirty="0" smtClean="0"/>
              <a:t>. </a:t>
            </a:r>
            <a:endParaRPr lang="en-US" sz="2400" i="1" dirty="0"/>
          </a:p>
        </p:txBody>
      </p:sp>
      <p:pic>
        <p:nvPicPr>
          <p:cNvPr id="8" name="Picture 7" descr="Vision.jpg"/>
          <p:cNvPicPr>
            <a:picLocks noChangeAspect="1"/>
          </p:cNvPicPr>
          <p:nvPr/>
        </p:nvPicPr>
        <p:blipFill>
          <a:blip r:embed="rId3" cstate="print"/>
          <a:stretch>
            <a:fillRect/>
          </a:stretch>
        </p:blipFill>
        <p:spPr>
          <a:xfrm flipH="1">
            <a:off x="7151430" y="2335704"/>
            <a:ext cx="1596788" cy="2157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8</a:t>
            </a:fld>
            <a:endParaRPr lang="en-US" dirty="0"/>
          </a:p>
        </p:txBody>
      </p:sp>
      <p:sp>
        <p:nvSpPr>
          <p:cNvPr id="10"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57200" y="1258320"/>
            <a:ext cx="8229600" cy="4978707"/>
          </a:xfrm>
        </p:spPr>
        <p:txBody>
          <a:bodyPr/>
          <a:lstStyle/>
          <a:p>
            <a:pPr>
              <a:buNone/>
            </a:pPr>
            <a:r>
              <a:rPr lang="en-US" sz="2800" dirty="0" smtClean="0"/>
              <a:t>IT is on a Journey to Maturity?</a:t>
            </a:r>
          </a:p>
          <a:p>
            <a:pPr lvl="1"/>
            <a:r>
              <a:rPr lang="en-US" sz="2400" dirty="0" smtClean="0"/>
              <a:t>Currently the business has an ambivalent relationship with IT </a:t>
            </a:r>
          </a:p>
          <a:p>
            <a:pPr lvl="2"/>
            <a:r>
              <a:rPr lang="en-US" dirty="0" smtClean="0"/>
              <a:t>IT is critical the companies success </a:t>
            </a:r>
          </a:p>
          <a:p>
            <a:pPr lvl="2"/>
            <a:r>
              <a:rPr lang="en-US" dirty="0" smtClean="0"/>
              <a:t>IT is neither understood nor effectively controllable by the business</a:t>
            </a:r>
          </a:p>
          <a:p>
            <a:pPr lvl="1"/>
            <a:r>
              <a:rPr lang="en-US" sz="2400" dirty="0" smtClean="0"/>
              <a:t>IT is a key element of the business</a:t>
            </a:r>
          </a:p>
          <a:p>
            <a:pPr lvl="2"/>
            <a:r>
              <a:rPr lang="en-US" dirty="0" smtClean="0"/>
              <a:t>It is the primary corporate productivity engine</a:t>
            </a:r>
          </a:p>
          <a:p>
            <a:pPr lvl="2"/>
            <a:r>
              <a:rPr lang="en-US" dirty="0" smtClean="0"/>
              <a:t>It is the primary regulatory compliance mechanism</a:t>
            </a:r>
          </a:p>
          <a:p>
            <a:pPr lvl="2"/>
            <a:r>
              <a:rPr lang="en-US" dirty="0" smtClean="0"/>
              <a:t>It is the primary intra-company communication vehicle</a:t>
            </a:r>
          </a:p>
          <a:p>
            <a:pPr lvl="1"/>
            <a:r>
              <a:rPr lang="en-US" sz="2400" dirty="0" smtClean="0"/>
              <a:t>IT is poorly understood by the rest of our company</a:t>
            </a:r>
          </a:p>
          <a:p>
            <a:pPr lvl="2"/>
            <a:r>
              <a:rPr lang="en-US" dirty="0" smtClean="0"/>
              <a:t>IT has not communicated its value proposition to the business</a:t>
            </a:r>
          </a:p>
          <a:p>
            <a:pPr lvl="2"/>
            <a:r>
              <a:rPr lang="en-US" dirty="0" smtClean="0"/>
              <a:t>The technology focus of IT is intimidating</a:t>
            </a:r>
          </a:p>
          <a:p>
            <a:pPr lvl="2"/>
            <a:r>
              <a:rPr lang="en-US" dirty="0" smtClean="0"/>
              <a:t>Historically IT has been poor at business-speak</a:t>
            </a:r>
          </a:p>
          <a:p>
            <a:pPr lvl="1"/>
            <a:endParaRPr lang="en-US" sz="2400" dirty="0"/>
          </a:p>
        </p:txBody>
      </p:sp>
      <p:pic>
        <p:nvPicPr>
          <p:cNvPr id="5" name="Picture 4"/>
          <p:cNvPicPr>
            <a:picLocks noChangeAspect="1" noChangeArrowheads="1"/>
          </p:cNvPicPr>
          <p:nvPr/>
        </p:nvPicPr>
        <p:blipFill>
          <a:blip r:embed="rId2" cstate="print"/>
          <a:srcRect l="38864" t="49198" r="23539" b="41365"/>
          <a:stretch>
            <a:fillRect/>
          </a:stretch>
        </p:blipFill>
        <p:spPr bwMode="auto">
          <a:xfrm>
            <a:off x="6103917" y="16"/>
            <a:ext cx="3028208" cy="475013"/>
          </a:xfrm>
          <a:prstGeom prst="rect">
            <a:avLst/>
          </a:prstGeom>
          <a:noFill/>
          <a:ln w="9525">
            <a:solidFill>
              <a:schemeClr val="accent2">
                <a:lumMod val="50000"/>
              </a:schemeClr>
            </a:solidFill>
            <a:miter lim="800000"/>
            <a:headEnd/>
            <a:tailEnd/>
          </a:ln>
          <a:effectLst/>
        </p:spPr>
      </p:pic>
      <p:sp>
        <p:nvSpPr>
          <p:cNvPr id="6" name="Slide Number Placeholder 4"/>
          <p:cNvSpPr>
            <a:spLocks noGrp="1"/>
          </p:cNvSpPr>
          <p:nvPr>
            <p:ph type="sldNum" sz="quarter" idx="12"/>
          </p:nvPr>
        </p:nvSpPr>
        <p:spPr>
          <a:xfrm>
            <a:off x="8305800" y="6567101"/>
            <a:ext cx="381000" cy="138499"/>
          </a:xfrm>
        </p:spPr>
        <p:txBody>
          <a:bodyPr/>
          <a:lstStyle/>
          <a:p>
            <a:fld id="{1A2DCB2D-F3A1-47AC-A248-15826C4C808C}" type="slidenum">
              <a:rPr lang="en-US" smtClean="0"/>
              <a:pPr/>
              <a:t>9</a:t>
            </a:fld>
            <a:endParaRPr lang="en-US" dirty="0"/>
          </a:p>
        </p:txBody>
      </p:sp>
      <p:sp>
        <p:nvSpPr>
          <p:cNvPr id="8" name="Footer Placeholder 4"/>
          <p:cNvSpPr>
            <a:spLocks noGrp="1"/>
          </p:cNvSpPr>
          <p:nvPr>
            <p:ph type="ftr" sz="quarter" idx="11"/>
          </p:nvPr>
        </p:nvSpPr>
        <p:spPr>
          <a:xfrm>
            <a:off x="3124200" y="6567101"/>
            <a:ext cx="5105400" cy="138499"/>
          </a:xfrm>
        </p:spPr>
        <p:txBody>
          <a:bodyPr/>
          <a:lstStyle>
            <a:lvl1pPr>
              <a:defRPr/>
            </a:lvl1pPr>
          </a:lstStyle>
          <a:p>
            <a:r>
              <a:rPr lang="en-US" dirty="0" smtClean="0"/>
              <a:t>Thorsten Manthey - www.tmanthey.com/ProcessGovernance</a:t>
            </a:r>
            <a:endParaRPr lang="en-US" dirty="0"/>
          </a:p>
        </p:txBody>
      </p:sp>
    </p:spTree>
  </p:cSld>
  <p:clrMapOvr>
    <a:masterClrMapping/>
  </p:clrMapOvr>
  <p:transition/>
</p:sld>
</file>

<file path=ppt/theme/theme1.xml><?xml version="1.0" encoding="utf-8"?>
<a:theme xmlns:a="http://schemas.openxmlformats.org/drawingml/2006/main" name="WellPoint_Data_Design">
  <a:themeElements>
    <a:clrScheme name="WellPoint Palette">
      <a:dk1>
        <a:srgbClr val="000000"/>
      </a:dk1>
      <a:lt1>
        <a:sysClr val="window" lastClr="FFFFFF"/>
      </a:lt1>
      <a:dk2>
        <a:srgbClr val="5E5E5E"/>
      </a:dk2>
      <a:lt2>
        <a:srgbClr val="FFFFFF"/>
      </a:lt2>
      <a:accent1>
        <a:srgbClr val="0C2577"/>
      </a:accent1>
      <a:accent2>
        <a:srgbClr val="3D719C"/>
      </a:accent2>
      <a:accent3>
        <a:srgbClr val="FEC246"/>
      </a:accent3>
      <a:accent4>
        <a:srgbClr val="98B460"/>
      </a:accent4>
      <a:accent5>
        <a:srgbClr val="D9D9D9"/>
      </a:accent5>
      <a:accent6>
        <a:srgbClr val="D90026"/>
      </a:accent6>
      <a:hlink>
        <a:srgbClr val="3D719C"/>
      </a:hlink>
      <a:folHlink>
        <a:srgbClr val="FEC246"/>
      </a:folHlink>
    </a:clrScheme>
    <a:fontScheme name="WellPoint">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sz="20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WellPoint Palette">
      <a:dk1>
        <a:srgbClr val="000000"/>
      </a:dk1>
      <a:lt1>
        <a:sysClr val="window" lastClr="FFFFFF"/>
      </a:lt1>
      <a:dk2>
        <a:srgbClr val="5E5E5E"/>
      </a:dk2>
      <a:lt2>
        <a:srgbClr val="FFFFFF"/>
      </a:lt2>
      <a:accent1>
        <a:srgbClr val="0C2577"/>
      </a:accent1>
      <a:accent2>
        <a:srgbClr val="3D719C"/>
      </a:accent2>
      <a:accent3>
        <a:srgbClr val="FEC246"/>
      </a:accent3>
      <a:accent4>
        <a:srgbClr val="98B460"/>
      </a:accent4>
      <a:accent5>
        <a:srgbClr val="D9D9D9"/>
      </a:accent5>
      <a:accent6>
        <a:srgbClr val="D90026"/>
      </a:accent6>
      <a:hlink>
        <a:srgbClr val="3D719C"/>
      </a:hlink>
      <a:folHlink>
        <a:srgbClr val="FEC2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ellPoint Palette">
      <a:dk1>
        <a:srgbClr val="000000"/>
      </a:dk1>
      <a:lt1>
        <a:sysClr val="window" lastClr="FFFFFF"/>
      </a:lt1>
      <a:dk2>
        <a:srgbClr val="5E5E5E"/>
      </a:dk2>
      <a:lt2>
        <a:srgbClr val="FFFFFF"/>
      </a:lt2>
      <a:accent1>
        <a:srgbClr val="0C2577"/>
      </a:accent1>
      <a:accent2>
        <a:srgbClr val="3D719C"/>
      </a:accent2>
      <a:accent3>
        <a:srgbClr val="FEC246"/>
      </a:accent3>
      <a:accent4>
        <a:srgbClr val="98B460"/>
      </a:accent4>
      <a:accent5>
        <a:srgbClr val="D9D9D9"/>
      </a:accent5>
      <a:accent6>
        <a:srgbClr val="D90026"/>
      </a:accent6>
      <a:hlink>
        <a:srgbClr val="3D719C"/>
      </a:hlink>
      <a:folHlink>
        <a:srgbClr val="FEC2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0A25054E41BA4B9233BB77E34A1071" ma:contentTypeVersion="0" ma:contentTypeDescription="Create a new document." ma:contentTypeScope="" ma:versionID="ce06d263bf7f22624f47407a2e91f73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245B278-164A-4F8D-978F-0E127C79962C}">
  <ds:schemaRefs>
    <ds:schemaRef ds:uri="http://schemas.microsoft.com/sharepoint/v3/contenttype/forms"/>
  </ds:schemaRefs>
</ds:datastoreItem>
</file>

<file path=customXml/itemProps2.xml><?xml version="1.0" encoding="utf-8"?>
<ds:datastoreItem xmlns:ds="http://schemas.openxmlformats.org/officeDocument/2006/customXml" ds:itemID="{42F8665B-6B24-483C-9F34-38BE82B21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3A96330-5AF7-46D7-A755-45150A0D074B}">
  <ds:schemaRefs>
    <ds:schemaRef ds:uri="http://purl.org/dc/dcmitype/"/>
    <ds:schemaRef ds:uri="http://purl.org/dc/elements/1.1/"/>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WellPoint_Data_Design</Template>
  <TotalTime>9973</TotalTime>
  <Words>3529</Words>
  <Application>Microsoft Office PowerPoint</Application>
  <PresentationFormat>On-screen Show (4:3)</PresentationFormat>
  <Paragraphs>506</Paragraphs>
  <Slides>37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Arial Black</vt:lpstr>
      <vt:lpstr>Calibri</vt:lpstr>
      <vt:lpstr>Clearwire Helvetica Medium</vt:lpstr>
      <vt:lpstr>Georgia</vt:lpstr>
      <vt:lpstr>Symbol</vt:lpstr>
      <vt:lpstr>Times</vt:lpstr>
      <vt:lpstr>Wingdings</vt:lpstr>
      <vt:lpstr>ヒラギノ角ゴ Pro W3</vt:lpstr>
      <vt:lpstr>WellPoint_Data_Design</vt:lpstr>
      <vt:lpstr>Establishing IT Service Governance</vt:lpstr>
      <vt:lpstr>Agenda</vt:lpstr>
      <vt:lpstr>Why should IT be a Service Centric Delivery Organization?</vt:lpstr>
      <vt:lpstr>How does IT prepare to become a Service Centric Delivery Organization?</vt:lpstr>
      <vt:lpstr>Characteristics of a Service Centric Delivery Organization</vt:lpstr>
      <vt:lpstr>Value Service Governance Provides</vt:lpstr>
      <vt:lpstr>Service Transformation Path</vt:lpstr>
      <vt:lpstr>What is IT’s Vision?</vt:lpstr>
      <vt:lpstr>Where are we now?</vt:lpstr>
      <vt:lpstr>The IT Service Delivery Models</vt:lpstr>
      <vt:lpstr>Where do we want to be?</vt:lpstr>
      <vt:lpstr>IT Service Delivery Models</vt:lpstr>
      <vt:lpstr>How do we get there?</vt:lpstr>
      <vt:lpstr>How do we get there?</vt:lpstr>
      <vt:lpstr>Are we there yet?</vt:lpstr>
      <vt:lpstr>How To Keep The Momentum?</vt:lpstr>
      <vt:lpstr>Service Transformation Summary</vt:lpstr>
      <vt:lpstr>What is a Service?</vt:lpstr>
      <vt:lpstr>What is an IT Service?</vt:lpstr>
      <vt:lpstr>What is a Service?</vt:lpstr>
      <vt:lpstr>IT Service Governance</vt:lpstr>
      <vt:lpstr>IT Service Governance</vt:lpstr>
      <vt:lpstr>IT Service Governance</vt:lpstr>
      <vt:lpstr>IT Service Governance</vt:lpstr>
      <vt:lpstr>Structure - IT Service Governance</vt:lpstr>
      <vt:lpstr>PowerPoint Presentation</vt:lpstr>
      <vt:lpstr>Structure - IT Service Governance</vt:lpstr>
      <vt:lpstr>Structure - IT Service Governance</vt:lpstr>
      <vt:lpstr>Control - IT Service Governance</vt:lpstr>
      <vt:lpstr>Roles – IT Service Governance</vt:lpstr>
      <vt:lpstr>Roles – IT Service Governance</vt:lpstr>
      <vt:lpstr>Roles – IT Service Governance</vt:lpstr>
      <vt:lpstr>Roles – IT Service Governance</vt:lpstr>
      <vt:lpstr>Roles - How We All Work Together</vt:lpstr>
      <vt:lpstr>Measurements - Service Reporting</vt:lpstr>
      <vt:lpstr>Summary - IT Service Governance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 Service Governance</dc:title>
  <dc:creator>Thorsten Manthey</dc:creator>
  <cp:lastModifiedBy>Thorsten Manthey</cp:lastModifiedBy>
  <cp:revision>94</cp:revision>
  <dcterms:created xsi:type="dcterms:W3CDTF">2012-11-05T21:09:15Z</dcterms:created>
  <dcterms:modified xsi:type="dcterms:W3CDTF">2019-11-15T21:44:45Z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0x010100540A25054E41BA4B9233BB77E34A1071</vt:lpwstr>
  </property>
</Properties>
</file>