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99" r:id="rId3"/>
    <p:sldId id="273" r:id="rId4"/>
    <p:sldId id="274" r:id="rId5"/>
    <p:sldId id="276" r:id="rId6"/>
    <p:sldId id="277" r:id="rId7"/>
    <p:sldId id="278" r:id="rId8"/>
    <p:sldId id="279" r:id="rId9"/>
    <p:sldId id="281" r:id="rId10"/>
    <p:sldId id="290" r:id="rId11"/>
    <p:sldId id="298" r:id="rId12"/>
    <p:sldId id="285" r:id="rId13"/>
    <p:sldId id="284" r:id="rId14"/>
    <p:sldId id="283" r:id="rId15"/>
    <p:sldId id="297" r:id="rId16"/>
    <p:sldId id="286" r:id="rId17"/>
    <p:sldId id="287" r:id="rId18"/>
    <p:sldId id="296" r:id="rId19"/>
    <p:sldId id="289" r:id="rId20"/>
    <p:sldId id="294" r:id="rId21"/>
    <p:sldId id="291" r:id="rId22"/>
    <p:sldId id="292" r:id="rId23"/>
    <p:sldId id="269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FFCC"/>
    <a:srgbClr val="339966"/>
    <a:srgbClr val="0000FF"/>
    <a:srgbClr val="666633"/>
    <a:srgbClr val="663300"/>
    <a:srgbClr val="CCECFF"/>
    <a:srgbClr val="0066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516" y="-186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201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3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BF78CB-FAC2-42BB-B760-259888EA31E8}" type="datetimeFigureOut">
              <a:rPr lang="en-US"/>
              <a:pPr>
                <a:defRPr/>
              </a:pPr>
              <a:t>10/16/2013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A581D24-B992-4834-A7C9-12C759B5F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40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The Process Sponsor is a thought leader and defines the IT service management vision &amp; strategy and is accountable for the delivery of business value through IT service management</a:t>
            </a:r>
          </a:p>
          <a:p>
            <a:r>
              <a:rPr lang="en-US" dirty="0" smtClean="0">
                <a:ea typeface="ＭＳ Ｐゴシック" pitchFamily="34" charset="-128"/>
              </a:rPr>
              <a:t>The Process Owner has the overall accountability, </a:t>
            </a:r>
            <a:r>
              <a:rPr lang="en-CA" dirty="0" smtClean="0">
                <a:ea typeface="ＭＳ Ｐゴシック" pitchFamily="34" charset="-128"/>
              </a:rPr>
              <a:t>strategic direction &amp; long term vision of the process </a:t>
            </a:r>
            <a:r>
              <a:rPr lang="en-US" dirty="0" smtClean="0">
                <a:ea typeface="ＭＳ Ｐゴシック" pitchFamily="34" charset="-128"/>
              </a:rPr>
              <a:t>they own</a:t>
            </a:r>
          </a:p>
          <a:p>
            <a:r>
              <a:rPr lang="en-CA" dirty="0" smtClean="0">
                <a:solidFill>
                  <a:srgbClr val="000000"/>
                </a:solidFill>
                <a:ea typeface="ＭＳ Ｐゴシック" pitchFamily="34" charset="-128"/>
              </a:rPr>
              <a:t>The Process Manager is r</a:t>
            </a:r>
            <a:r>
              <a:rPr lang="en-CA" dirty="0" smtClean="0">
                <a:ea typeface="ＭＳ Ｐゴシック" pitchFamily="34" charset="-128"/>
              </a:rPr>
              <a:t>esponsible for the process definition, development, documentation, implementation, execution and improvement</a:t>
            </a:r>
          </a:p>
          <a:p>
            <a:r>
              <a:rPr lang="en-CA" dirty="0" smtClean="0">
                <a:ea typeface="ＭＳ Ｐゴシック" pitchFamily="34" charset="-128"/>
              </a:rPr>
              <a:t>Process Subject Matter Experts execute the process on a day-to-day basis and </a:t>
            </a:r>
            <a:r>
              <a:rPr lang="en-US" dirty="0" smtClean="0">
                <a:ea typeface="ＭＳ Ｐゴシック" pitchFamily="34" charset="-128"/>
              </a:rPr>
              <a:t>identifies process improvements</a:t>
            </a:r>
          </a:p>
          <a:p>
            <a:r>
              <a:rPr lang="en-CA" dirty="0" smtClean="0">
                <a:solidFill>
                  <a:srgbClr val="000000"/>
                </a:solidFill>
                <a:ea typeface="ＭＳ Ｐゴシック" pitchFamily="34" charset="-128"/>
              </a:rPr>
              <a:t>The Process Manager reports, organizationally to the Process Owner (dotted line)</a:t>
            </a:r>
          </a:p>
          <a:p>
            <a:r>
              <a:rPr lang="en-CA" dirty="0" smtClean="0">
                <a:solidFill>
                  <a:srgbClr val="000000"/>
                </a:solidFill>
                <a:ea typeface="ＭＳ Ｐゴシック" pitchFamily="34" charset="-128"/>
              </a:rPr>
              <a:t>The Process Manager l</a:t>
            </a:r>
            <a:r>
              <a:rPr lang="en-CA" dirty="0" smtClean="0">
                <a:ea typeface="ＭＳ Ｐゴシック" pitchFamily="34" charset="-128"/>
              </a:rPr>
              <a:t>eads, supports and co-ordinates the process Subject Matter Experts </a:t>
            </a:r>
          </a:p>
          <a:p>
            <a:r>
              <a:rPr lang="en-CA" dirty="0" smtClean="0">
                <a:solidFill>
                  <a:srgbClr val="000000"/>
                </a:solidFill>
                <a:ea typeface="ＭＳ Ｐゴシック" pitchFamily="34" charset="-128"/>
              </a:rPr>
              <a:t>The SMEs report, organizationally to the Process Manager (dotted line)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9676E1-C38E-47A8-8732-0E1BB3B68D52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229600" cy="1358444"/>
          </a:xfrm>
        </p:spPr>
        <p:txBody>
          <a:bodyPr>
            <a:normAutofit/>
          </a:bodyPr>
          <a:lstStyle>
            <a:lvl1pPr marL="0" indent="0" algn="ctr">
              <a:buNone/>
              <a:defRPr sz="2000" cap="small" spc="100">
                <a:solidFill>
                  <a:srgbClr val="93959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707886"/>
          </a:xfrm>
          <a:prstGeom prst="rect">
            <a:avLst/>
          </a:prstGeom>
          <a:effectLst/>
        </p:spPr>
        <p:txBody>
          <a:bodyPr/>
          <a:lstStyle>
            <a:lvl1pPr algn="ctr">
              <a:defRPr sz="3000">
                <a:solidFill>
                  <a:srgbClr val="234850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43600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4F50E44B-8955-4628-88D2-604160905738}" type="datetimeFigureOut">
              <a:rPr lang="en-US"/>
              <a:pPr>
                <a:defRPr/>
              </a:pPr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43600"/>
            <a:ext cx="2895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43600"/>
            <a:ext cx="1752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C731F70-4E24-4AA4-A528-0C5409808E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7886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E5DF-B795-4B27-8EDE-A7EA97167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229600" cy="1500187"/>
          </a:xfrm>
        </p:spPr>
        <p:txBody>
          <a:bodyPr anchor="b"/>
          <a:lstStyle>
            <a:lvl1pPr marL="0" indent="0">
              <a:buNone/>
              <a:defRPr sz="2000" spc="300">
                <a:solidFill>
                  <a:srgbClr val="4A4A4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4397514"/>
            <a:ext cx="8229600" cy="707886"/>
          </a:xfrm>
          <a:prstGeom prst="rect">
            <a:avLst/>
          </a:prstGeom>
          <a:effectLst/>
        </p:spPr>
        <p:txBody>
          <a:bodyPr anchor="t"/>
          <a:lstStyle>
            <a:lvl1pPr>
              <a:defRPr>
                <a:solidFill>
                  <a:srgbClr val="234850"/>
                </a:solidFill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8347375-E3D5-4713-8A57-201F676329E1}" type="datetimeFigureOut">
              <a:rPr lang="en-US"/>
              <a:pPr>
                <a:defRPr/>
              </a:pPr>
              <a:t>10/16/2013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967EC-B573-412A-A7E8-D902030FC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7886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EE6F748-2043-4CBB-9991-7FDAF9C2318A}" type="datetimeFigureOut">
              <a:rPr lang="en-US"/>
              <a:pPr>
                <a:defRPr/>
              </a:pPr>
              <a:t>10/16/2013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E4EFD-6E80-4BF4-8005-B5C46D92D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spcAft>
                <a:spcPts val="0"/>
              </a:spcAft>
              <a:buNone/>
              <a:defRPr sz="2000" b="1" spc="0">
                <a:solidFill>
                  <a:srgbClr val="266778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000" b="1" spc="0">
                <a:solidFill>
                  <a:srgbClr val="266778"/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7886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FE71606-CF25-44FC-A0AB-ADFFE6C14B57}" type="datetimeFigureOut">
              <a:rPr lang="en-US"/>
              <a:pPr>
                <a:defRPr/>
              </a:pPr>
              <a:t>10/16/2013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C653-E18A-4C41-945A-2CBE57E18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7886"/>
          </a:xfrm>
          <a:prstGeom prst="rect">
            <a:avLst/>
          </a:prstGeom>
          <a:effectLst/>
        </p:spPr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FF41A44-89F8-4E12-979D-4D3C01C63F25}" type="datetimeFigureOut">
              <a:rPr lang="en-US"/>
              <a:pPr>
                <a:defRPr/>
              </a:pPr>
              <a:t>10/16/2013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9A041-0132-464E-9D67-26B71CF469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4328101-923F-4169-BD05-CE9B1CA44A4D}" type="datetimeFigureOut">
              <a:rPr lang="en-US"/>
              <a:pPr>
                <a:defRPr/>
              </a:pPr>
              <a:t>10/16/2013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827E-A102-4B59-B687-6DFE48EA4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23485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02.08.13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cap="small">
                <a:solidFill>
                  <a:srgbClr val="23485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23485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EFE63A8-B56E-4458-8B64-7D1A99269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spc="50">
          <a:solidFill>
            <a:srgbClr val="234850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34850"/>
          </a:solidFill>
          <a:latin typeface="Arial Black" charset="0"/>
          <a:ea typeface="ＭＳ Ｐゴシック" charset="0"/>
          <a:cs typeface="Arial Black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34850"/>
          </a:solidFill>
          <a:latin typeface="Arial Black" charset="0"/>
          <a:ea typeface="ＭＳ Ｐゴシック" charset="0"/>
          <a:cs typeface="Arial Black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34850"/>
          </a:solidFill>
          <a:latin typeface="Arial Black" charset="0"/>
          <a:ea typeface="ＭＳ Ｐゴシック" charset="0"/>
          <a:cs typeface="Arial Black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234850"/>
          </a:solidFill>
          <a:latin typeface="Arial Black" charset="0"/>
          <a:ea typeface="ＭＳ Ｐゴシック" charset="0"/>
          <a:cs typeface="Arial Black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>
          <a:solidFill>
            <a:srgbClr val="9F9EBF"/>
          </a:solidFill>
          <a:latin typeface="Arial Black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>
          <a:solidFill>
            <a:srgbClr val="9F9EBF"/>
          </a:solidFill>
          <a:latin typeface="Arial Black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>
          <a:solidFill>
            <a:srgbClr val="9F9EBF"/>
          </a:solidFill>
          <a:latin typeface="Arial Black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>
          <a:solidFill>
            <a:srgbClr val="9F9EBF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4A4A4B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234850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4A4A4B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anthey.com/ProcessGovernance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29600" cy="13589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914400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/>
              <a:t>Establishing a Comprehensive IT Process Governance Framework</a:t>
            </a:r>
            <a:endParaRPr lang="en-US" dirty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436726" y="4562475"/>
            <a:ext cx="736524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Ensuring clear </a:t>
            </a:r>
            <a:r>
              <a:rPr lang="en-US" dirty="0" smtClean="0">
                <a:solidFill>
                  <a:schemeClr val="tx2"/>
                </a:solidFill>
              </a:rPr>
              <a:t>accountability </a:t>
            </a:r>
            <a:r>
              <a:rPr lang="en-US" dirty="0">
                <a:solidFill>
                  <a:schemeClr val="tx2"/>
                </a:solidFill>
              </a:rPr>
              <a:t>and assigned </a:t>
            </a:r>
            <a:r>
              <a:rPr lang="en-US" dirty="0" smtClean="0">
                <a:solidFill>
                  <a:schemeClr val="tx2"/>
                </a:solidFill>
              </a:rPr>
              <a:t>responsibility </a:t>
            </a:r>
            <a:r>
              <a:rPr lang="en-US" dirty="0">
                <a:solidFill>
                  <a:schemeClr val="tx2"/>
                </a:solidFill>
              </a:rPr>
              <a:t>for IT process </a:t>
            </a:r>
            <a:r>
              <a:rPr lang="en-US" dirty="0" smtClean="0">
                <a:solidFill>
                  <a:schemeClr val="tx2"/>
                </a:solidFill>
              </a:rPr>
              <a:t>operations, </a:t>
            </a:r>
            <a:r>
              <a:rPr lang="en-US" dirty="0">
                <a:solidFill>
                  <a:schemeClr val="tx2"/>
                </a:solidFill>
              </a:rPr>
              <a:t>integration and continual improvement.</a:t>
            </a:r>
          </a:p>
          <a:p>
            <a:endParaRPr lang="en-US" dirty="0"/>
          </a:p>
          <a:p>
            <a:r>
              <a:rPr lang="en-US" sz="1400" dirty="0"/>
              <a:t>Thorsten </a:t>
            </a:r>
            <a:r>
              <a:rPr lang="en-US" sz="1400" dirty="0" smtClean="0"/>
              <a:t>Manthey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Steps to Success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592196"/>
            <a:ext cx="8378825" cy="5067916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Assign Process Managers (PM) &amp; Process Owners (PO)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30 minutes 1-on-1 meetings </a:t>
            </a:r>
            <a:r>
              <a:rPr lang="en-US" sz="1200" u="sng" dirty="0" smtClean="0">
                <a:solidFill>
                  <a:schemeClr val="accent3">
                    <a:lumMod val="50000"/>
                  </a:schemeClr>
                </a:solidFill>
              </a:rPr>
              <a:t>for each process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with PM/PO explaining the Role and Responsibilities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PPT: Establish IT Process Governance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Assign Process Sponsors (PS)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Senior IT leaders with strategic vision; Educate &amp; receive confirmation of role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Educate &amp; Communicate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Develop ITSM Web page; IT Process Governance page; Process specific pages; ITIL training etc.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Bi-monthly IT Service Management Newsletter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Engage with ongoing project  &amp; programs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Communicate new process roles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Engage in project &amp; program activities (process design &amp; improvement)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Establish Process Managers Council (PMC) &amp; Meet Regularly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Empowerment of Process Managers is key; 1 hour bi-weekly meetings; PMC Charter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</a:rPr>
              <a:t>When established, implement the Process Owner Council (POC)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Identify and engage Process SMEs 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(Process Manager responsibility)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defRPr/>
            </a:pP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Communicate, Communicate, Communicate!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99C0BF-4C58-43F4-8407-63A44FB0B0F5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6697248" y="3872692"/>
            <a:ext cx="435792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Be Relevant &amp; Provide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Assign Key Roles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52" y="1678677"/>
            <a:ext cx="2356821" cy="48859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000" dirty="0" smtClean="0"/>
              <a:t>Process Sponsor</a:t>
            </a:r>
          </a:p>
          <a:p>
            <a:pPr marL="0" lvl="1" indent="0" algn="ctr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Thought Leader</a:t>
            </a:r>
          </a:p>
          <a:p>
            <a:pPr marL="0" lvl="1" indent="0" algn="ctr">
              <a:buNone/>
              <a:defRPr/>
            </a:pPr>
            <a:r>
              <a:rPr lang="en-US" sz="1600" b="1" i="1" dirty="0" smtClean="0">
                <a:solidFill>
                  <a:srgbClr val="C00000"/>
                </a:solidFill>
              </a:rPr>
              <a:t>Business Value</a:t>
            </a:r>
          </a:p>
          <a:p>
            <a:pPr marL="0" lvl="1" indent="0" algn="ctr">
              <a:buNone/>
              <a:defRPr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000" dirty="0" smtClean="0"/>
              <a:t>Process Owner</a:t>
            </a:r>
          </a:p>
          <a:p>
            <a:pPr marL="0" lvl="1" indent="0" algn="ctr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Accountable</a:t>
            </a:r>
          </a:p>
          <a:p>
            <a:pPr marL="0" lvl="1" indent="0" algn="ctr">
              <a:buNone/>
              <a:defRPr/>
            </a:pPr>
            <a:r>
              <a:rPr lang="en-US" sz="1600" b="1" i="1" dirty="0" smtClean="0">
                <a:solidFill>
                  <a:srgbClr val="C00000"/>
                </a:solidFill>
              </a:rPr>
              <a:t>Process Strategy</a:t>
            </a:r>
          </a:p>
          <a:p>
            <a:pPr marL="0" lvl="1" indent="0" algn="ctr">
              <a:buNone/>
              <a:defRPr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000" dirty="0" smtClean="0"/>
              <a:t>Process Manager</a:t>
            </a:r>
          </a:p>
          <a:p>
            <a:pPr marL="0" lvl="1" indent="0" algn="ctr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Responsible</a:t>
            </a:r>
          </a:p>
          <a:p>
            <a:pPr marL="0" lvl="1" indent="0" algn="ctr">
              <a:buNone/>
              <a:defRPr/>
            </a:pPr>
            <a:r>
              <a:rPr lang="en-US" sz="1600" b="1" i="1" dirty="0" smtClean="0">
                <a:solidFill>
                  <a:srgbClr val="C00000"/>
                </a:solidFill>
              </a:rPr>
              <a:t>Process Execution</a:t>
            </a:r>
          </a:p>
          <a:p>
            <a:pPr marL="0" lvl="1" indent="0" algn="ctr">
              <a:buNone/>
              <a:defRPr/>
            </a:pPr>
            <a:endParaRPr lang="en-US" sz="1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spcBef>
                <a:spcPts val="400"/>
              </a:spcBef>
              <a:buNone/>
              <a:defRPr/>
            </a:pPr>
            <a:r>
              <a:rPr lang="en-US" sz="2000" dirty="0" smtClean="0"/>
              <a:t>Process SMEs</a:t>
            </a:r>
          </a:p>
          <a:p>
            <a:pPr marL="0" lvl="1" indent="0" algn="ctr">
              <a:buNone/>
              <a:defRPr/>
            </a:pPr>
            <a:r>
              <a:rPr lang="en-US" sz="1600" b="1" dirty="0" smtClean="0">
                <a:solidFill>
                  <a:srgbClr val="C00000"/>
                </a:solidFill>
              </a:rPr>
              <a:t>Execution</a:t>
            </a:r>
          </a:p>
          <a:p>
            <a:pPr marL="0" lvl="1" indent="0" algn="ctr">
              <a:buNone/>
              <a:defRPr/>
            </a:pPr>
            <a:r>
              <a:rPr lang="en-US" sz="1600" b="1" i="1" dirty="0" smtClean="0">
                <a:solidFill>
                  <a:srgbClr val="C00000"/>
                </a:solidFill>
              </a:rPr>
              <a:t>Procedures / Tools</a:t>
            </a:r>
            <a:endParaRPr lang="en-US" sz="1600" b="1" i="1" dirty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8355013" y="2740025"/>
            <a:ext cx="695325" cy="1117600"/>
            <a:chOff x="8253711" y="2511082"/>
            <a:chExt cx="694473" cy="1118595"/>
          </a:xfrm>
        </p:grpSpPr>
        <p:pic>
          <p:nvPicPr>
            <p:cNvPr id="5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53711" y="2511082"/>
              <a:ext cx="694473" cy="83100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19478" name="TextBox 6"/>
            <p:cNvSpPr txBox="1">
              <a:spLocks noChangeArrowheads="1"/>
            </p:cNvSpPr>
            <p:nvPr/>
          </p:nvSpPr>
          <p:spPr bwMode="auto">
            <a:xfrm>
              <a:off x="8284166" y="3321900"/>
              <a:ext cx="6575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5-15%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8280400" y="5446713"/>
            <a:ext cx="844550" cy="1155700"/>
            <a:chOff x="8224935" y="5182107"/>
            <a:chExt cx="844783" cy="1155778"/>
          </a:xfrm>
        </p:grpSpPr>
        <p:pic>
          <p:nvPicPr>
            <p:cNvPr id="8" name="Picture 6" descr="http://t2.gstatic.com/images?q=tbn:6BK6iMa1J2yyQM:http://www.adcet.edu.au/Admin/UploadedFiles/Images/Photos/person%2520plugging%2520in.jpg"/>
            <p:cNvPicPr>
              <a:picLocks noChangeAspect="1" noChangeArrowheads="1"/>
            </p:cNvPicPr>
            <p:nvPr/>
          </p:nvPicPr>
          <p:blipFill>
            <a:blip r:embed="rId4"/>
            <a:srcRect l="11948" r="13997"/>
            <a:stretch>
              <a:fillRect/>
            </a:stretch>
          </p:blipFill>
          <p:spPr bwMode="auto">
            <a:xfrm>
              <a:off x="8321800" y="5182107"/>
              <a:ext cx="651055" cy="87635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19476" name="TextBox 8"/>
            <p:cNvSpPr txBox="1">
              <a:spLocks noChangeArrowheads="1"/>
            </p:cNvSpPr>
            <p:nvPr/>
          </p:nvSpPr>
          <p:spPr bwMode="auto">
            <a:xfrm>
              <a:off x="8224935" y="6030108"/>
              <a:ext cx="8447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50-100%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8323263" y="4135438"/>
            <a:ext cx="758825" cy="1065212"/>
            <a:chOff x="8240517" y="3894004"/>
            <a:chExt cx="757496" cy="1064621"/>
          </a:xfrm>
        </p:grpSpPr>
        <p:pic>
          <p:nvPicPr>
            <p:cNvPr id="11" name="Picture 2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5"/>
            <a:srcRect b="7272"/>
            <a:stretch>
              <a:fillRect/>
            </a:stretch>
          </p:blipFill>
          <p:spPr bwMode="auto">
            <a:xfrm>
              <a:off x="8240517" y="3894004"/>
              <a:ext cx="708369" cy="764750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19474" name="TextBox 9"/>
            <p:cNvSpPr txBox="1">
              <a:spLocks noChangeArrowheads="1"/>
            </p:cNvSpPr>
            <p:nvPr/>
          </p:nvSpPr>
          <p:spPr bwMode="auto">
            <a:xfrm>
              <a:off x="8256656" y="4650848"/>
              <a:ext cx="7413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15-75%</a:t>
              </a:r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8335963" y="1506538"/>
            <a:ext cx="733425" cy="1084262"/>
            <a:chOff x="8257309" y="1183486"/>
            <a:chExt cx="734049" cy="1084651"/>
          </a:xfrm>
        </p:grpSpPr>
        <p:pic>
          <p:nvPicPr>
            <p:cNvPr id="19471" name="Picture 2" descr="http://webmarketingsingapore.com/images/iconPerson.jpg"/>
            <p:cNvPicPr>
              <a:picLocks noChangeAspect="1" noChangeArrowheads="1"/>
            </p:cNvPicPr>
            <p:nvPr/>
          </p:nvPicPr>
          <p:blipFill>
            <a:blip r:embed="rId6"/>
            <a:srcRect l="10413" t="4922" r="7864" b="7446"/>
            <a:stretch>
              <a:fillRect/>
            </a:stretch>
          </p:blipFill>
          <p:spPr bwMode="auto">
            <a:xfrm>
              <a:off x="8257309" y="1183486"/>
              <a:ext cx="690875" cy="79610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9472" name="TextBox 8"/>
            <p:cNvSpPr txBox="1">
              <a:spLocks noChangeArrowheads="1"/>
            </p:cNvSpPr>
            <p:nvPr/>
          </p:nvSpPr>
          <p:spPr bwMode="auto">
            <a:xfrm>
              <a:off x="8333806" y="1960360"/>
              <a:ext cx="65755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5-15%</a:t>
              </a:r>
            </a:p>
          </p:txBody>
        </p:sp>
      </p:grpSp>
      <p:sp>
        <p:nvSpPr>
          <p:cNvPr id="19464" name="Slide Number Placeholder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58BECB-0629-4A2C-A66A-6BC07759743E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4452" y="1543792"/>
            <a:ext cx="5284520" cy="283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/>
              <a:t>Questions you will have to answer:</a:t>
            </a:r>
          </a:p>
          <a:p>
            <a:pPr>
              <a:defRPr/>
            </a:pPr>
            <a:endParaRPr lang="en-US" sz="2400" dirty="0"/>
          </a:p>
          <a:p>
            <a:pPr marL="119063" indent="-119063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Do we need to hire all these people?</a:t>
            </a:r>
          </a:p>
          <a:p>
            <a:pPr marL="468313" lvl="1" indent="-230188"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10 processes in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scope, 10+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new hires?</a:t>
            </a:r>
          </a:p>
          <a:p>
            <a:pPr marL="468313" lvl="1" indent="-230188"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We don’t have any budget for this!</a:t>
            </a:r>
          </a:p>
          <a:p>
            <a:pPr marL="576263" lvl="1" indent="-119063">
              <a:buFont typeface="Courier New" pitchFamily="49" charset="0"/>
              <a:buChar char="o"/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119063" indent="-119063">
              <a:defRPr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We are already working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at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100% capacity!</a:t>
            </a:r>
          </a:p>
          <a:p>
            <a:pPr lvl="1" indent="-231775"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Who should do all this extra work?</a:t>
            </a:r>
          </a:p>
          <a:p>
            <a:pPr lvl="1" indent="-231775">
              <a:buFont typeface="Arial" pitchFamily="34" charset="0"/>
              <a:buChar char="–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I have no extra staff for this!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2477" y="4522522"/>
            <a:ext cx="5284520" cy="2031325"/>
          </a:xfrm>
          <a:prstGeom prst="rect">
            <a:avLst/>
          </a:prstGeom>
          <a:solidFill>
            <a:srgbClr val="CCFFCC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 are already doing all (or most) of this work in one form or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another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but not as structured and formal!</a:t>
            </a:r>
          </a:p>
          <a:p>
            <a:pPr>
              <a:defRPr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You are structuring the work, making it “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official”,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individuals will be recognized for their efforts (assigned Process Role)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Process Sponsor</a:t>
            </a:r>
            <a:br>
              <a:rPr lang="en-US" sz="2000" dirty="0" smtClean="0"/>
            </a:br>
            <a:r>
              <a:rPr lang="en-US" sz="2000" dirty="0" smtClean="0"/>
              <a:t>Role Definition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948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Process Sponsor </a:t>
            </a:r>
            <a:r>
              <a:rPr lang="en-US" dirty="0" smtClean="0">
                <a:solidFill>
                  <a:srgbClr val="008000"/>
                </a:solidFill>
              </a:rPr>
              <a:t>IS: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 Process Sponsor is a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thought leader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and defines the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IT Service Management vision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and strategy and is accountable for the delivery of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business value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through IT Service Management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Accountable for the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overall performance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and results of all </a:t>
            </a: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IT Service Management process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Expected to resolve conflicts over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priorities and resources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of strategic IT Service Management issues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 smtClean="0"/>
              <a:t>Process Sponsor </a:t>
            </a:r>
            <a:r>
              <a:rPr lang="en-US" dirty="0" smtClean="0">
                <a:solidFill>
                  <a:srgbClr val="C00000"/>
                </a:solidFill>
              </a:rPr>
              <a:t>IS NOT: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Replacing managers of departments or line management responsibilities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 normal hierarchical "chain of command” within line management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Responsible for day-to-day HR activities and performance reviews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Replacing ongoing functional or operating-unit duties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E5274F-E57C-4F44-AE1C-6F130AA37E69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5400000">
            <a:off x="6492082" y="3744118"/>
            <a:ext cx="480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ea typeface="ヒラギノ角ゴ Pro W3"/>
                <a:cs typeface="ヒラギノ角ゴ Pro W3"/>
              </a:rPr>
              <a:t>Thought Leader &amp; Business Value</a:t>
            </a:r>
            <a:endParaRPr lang="en-US" sz="2800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Process Owner</a:t>
            </a:r>
            <a:br>
              <a:rPr lang="en-US" sz="2000" dirty="0" smtClean="0"/>
            </a:br>
            <a:r>
              <a:rPr lang="en-US" sz="2000" dirty="0" smtClean="0"/>
              <a:t>Role Definition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03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Process Owner </a:t>
            </a:r>
            <a:r>
              <a:rPr lang="en-US" dirty="0" smtClean="0">
                <a:solidFill>
                  <a:srgbClr val="00B050"/>
                </a:solidFill>
              </a:rPr>
              <a:t>IS: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Accountable for the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strategic direction &amp; long term vision </a:t>
            </a: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of the process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Accountable for the overall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performance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and results of the process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Responsible for defining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process scope and goals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Accountable to ensure support and commitment of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resources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Responsible for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identifying</a:t>
            </a: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 and managing a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Process Manager</a:t>
            </a:r>
            <a:endParaRPr lang="en-U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Expected to resolve conflicts over </a:t>
            </a: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priorities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 in his or her domain</a:t>
            </a: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 smtClean="0"/>
              <a:t>Process Owner </a:t>
            </a:r>
            <a:r>
              <a:rPr lang="en-US" dirty="0" smtClean="0">
                <a:solidFill>
                  <a:srgbClr val="C00000"/>
                </a:solidFill>
              </a:rPr>
              <a:t>IS NOT: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Replacing managers of departments or line management responsibilities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 normal hierarchical "chain of command” within line management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Responsible for day-to-day HR activities and performance reviews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Replacing ongoing functional or operating-unit duties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269F16-2E97-4BC6-A225-4464547C18D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5400000">
            <a:off x="6431757" y="3621881"/>
            <a:ext cx="492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dirty="0">
                <a:ea typeface="ヒラギノ角ゴ Pro W3"/>
                <a:cs typeface="ヒラギノ角ゴ Pro W3"/>
              </a:rPr>
              <a:t>Accountability &amp; Authority</a:t>
            </a:r>
            <a:endParaRPr lang="en-US" sz="2800" dirty="0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Process Manager</a:t>
            </a:r>
            <a:br>
              <a:rPr lang="en-US" sz="2000" dirty="0" smtClean="0"/>
            </a:br>
            <a:r>
              <a:rPr lang="en-US" sz="2000" dirty="0" smtClean="0"/>
              <a:t>Role Definition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983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dirty="0" smtClean="0"/>
              <a:t>Process Manager </a:t>
            </a:r>
            <a:r>
              <a:rPr lang="en-US" dirty="0" smtClean="0">
                <a:solidFill>
                  <a:srgbClr val="00B050"/>
                </a:solidFill>
              </a:rPr>
              <a:t>IS: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Responsible for the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process definition, development, documentation, implementation, execution and improvement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Custodian of process related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documentation</a:t>
            </a: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training</a:t>
            </a: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 material and makes sure the process information is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published and communicated</a:t>
            </a:r>
            <a:endParaRPr lang="en-US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Champion</a:t>
            </a: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 for consistent processes and tool usage, and ensures standardization, </a:t>
            </a:r>
            <a:r>
              <a:rPr lang="en-CA" sz="1800" b="1" dirty="0" smtClean="0">
                <a:solidFill>
                  <a:schemeClr val="accent3">
                    <a:lumMod val="75000"/>
                  </a:schemeClr>
                </a:solidFill>
              </a:rPr>
              <a:t>consistency</a:t>
            </a: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 and harmonization of these activities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Reports, organizationally to the Process Owner (dotted line)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  <a:buFontTx/>
              <a:buNone/>
              <a:defRPr/>
            </a:pPr>
            <a:r>
              <a:rPr lang="en-US" dirty="0" smtClean="0"/>
              <a:t>Process Manager </a:t>
            </a:r>
            <a:r>
              <a:rPr lang="en-US" dirty="0" smtClean="0">
                <a:solidFill>
                  <a:srgbClr val="C00000"/>
                </a:solidFill>
              </a:rPr>
              <a:t>IS NOT: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Replacing managers of departments or line management responsibilities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The normal hierarchical "chain of command” within line management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Responsible for day-to-day HR activities and performance reviews</a:t>
            </a:r>
          </a:p>
          <a:p>
            <a:pPr marL="457200" lvl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Replacing ongoing functional or operating-unit duties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F4D2A3-750D-4F3D-9C38-032A4EB04CEC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5400000">
            <a:off x="6361907" y="3682206"/>
            <a:ext cx="5065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ea typeface="ヒラギノ角ゴ Pro W3"/>
                <a:cs typeface="ヒラギノ角ゴ Pro W3"/>
              </a:rPr>
              <a:t>Responsibility &amp; Process Champion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7943850" y="2879725"/>
            <a:ext cx="0" cy="36464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232525" y="2879725"/>
            <a:ext cx="0" cy="36464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378325" y="2879725"/>
            <a:ext cx="0" cy="36464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439988" y="2879725"/>
            <a:ext cx="0" cy="36464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2344738" y="3906838"/>
            <a:ext cx="5699125" cy="2690812"/>
            <a:chOff x="8733701" y="3502313"/>
            <a:chExt cx="5698775" cy="2690813"/>
          </a:xfrm>
        </p:grpSpPr>
        <p:sp>
          <p:nvSpPr>
            <p:cNvPr id="23620" name="Oval 52"/>
            <p:cNvSpPr>
              <a:spLocks noChangeArrowheads="1"/>
            </p:cNvSpPr>
            <p:nvPr/>
          </p:nvSpPr>
          <p:spPr bwMode="auto">
            <a:xfrm>
              <a:off x="14229275" y="5383501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1" name="Oval 52"/>
            <p:cNvSpPr>
              <a:spLocks noChangeArrowheads="1"/>
            </p:cNvSpPr>
            <p:nvPr/>
          </p:nvSpPr>
          <p:spPr bwMode="auto">
            <a:xfrm>
              <a:off x="14229275" y="6002626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2" name="Oval 50"/>
            <p:cNvSpPr>
              <a:spLocks noChangeArrowheads="1"/>
            </p:cNvSpPr>
            <p:nvPr/>
          </p:nvSpPr>
          <p:spPr bwMode="auto">
            <a:xfrm>
              <a:off x="14229275" y="4140488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3" name="Oval 34"/>
            <p:cNvSpPr>
              <a:spLocks noChangeArrowheads="1"/>
            </p:cNvSpPr>
            <p:nvPr/>
          </p:nvSpPr>
          <p:spPr bwMode="auto">
            <a:xfrm>
              <a:off x="14229275" y="3519775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4" name="Oval 49"/>
            <p:cNvSpPr>
              <a:spLocks noChangeArrowheads="1"/>
            </p:cNvSpPr>
            <p:nvPr/>
          </p:nvSpPr>
          <p:spPr bwMode="auto">
            <a:xfrm>
              <a:off x="12533401" y="4758025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5" name="Oval 52"/>
            <p:cNvSpPr>
              <a:spLocks noChangeArrowheads="1"/>
            </p:cNvSpPr>
            <p:nvPr/>
          </p:nvSpPr>
          <p:spPr bwMode="auto">
            <a:xfrm>
              <a:off x="12533401" y="5366039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6" name="Oval 52"/>
            <p:cNvSpPr>
              <a:spLocks noChangeArrowheads="1"/>
            </p:cNvSpPr>
            <p:nvPr/>
          </p:nvSpPr>
          <p:spPr bwMode="auto">
            <a:xfrm>
              <a:off x="12533401" y="5986751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7" name="Oval 50"/>
            <p:cNvSpPr>
              <a:spLocks noChangeArrowheads="1"/>
            </p:cNvSpPr>
            <p:nvPr/>
          </p:nvSpPr>
          <p:spPr bwMode="auto">
            <a:xfrm>
              <a:off x="12533401" y="4123025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8" name="Oval 34"/>
            <p:cNvSpPr>
              <a:spLocks noChangeArrowheads="1"/>
            </p:cNvSpPr>
            <p:nvPr/>
          </p:nvSpPr>
          <p:spPr bwMode="auto">
            <a:xfrm>
              <a:off x="12533401" y="3502313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29" name="Oval 49"/>
            <p:cNvSpPr>
              <a:spLocks noChangeArrowheads="1"/>
            </p:cNvSpPr>
            <p:nvPr/>
          </p:nvSpPr>
          <p:spPr bwMode="auto">
            <a:xfrm>
              <a:off x="10675277" y="4758025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0" name="Oval 52"/>
            <p:cNvSpPr>
              <a:spLocks noChangeArrowheads="1"/>
            </p:cNvSpPr>
            <p:nvPr/>
          </p:nvSpPr>
          <p:spPr bwMode="auto">
            <a:xfrm>
              <a:off x="10675277" y="5366039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1" name="Oval 52"/>
            <p:cNvSpPr>
              <a:spLocks noChangeArrowheads="1"/>
            </p:cNvSpPr>
            <p:nvPr/>
          </p:nvSpPr>
          <p:spPr bwMode="auto">
            <a:xfrm>
              <a:off x="10675277" y="5986751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2" name="Oval 50"/>
            <p:cNvSpPr>
              <a:spLocks noChangeArrowheads="1"/>
            </p:cNvSpPr>
            <p:nvPr/>
          </p:nvSpPr>
          <p:spPr bwMode="auto">
            <a:xfrm>
              <a:off x="10675277" y="4123025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3" name="Oval 34"/>
            <p:cNvSpPr>
              <a:spLocks noChangeArrowheads="1"/>
            </p:cNvSpPr>
            <p:nvPr/>
          </p:nvSpPr>
          <p:spPr bwMode="auto">
            <a:xfrm>
              <a:off x="10675277" y="3502313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4" name="Oval 49"/>
            <p:cNvSpPr>
              <a:spLocks noChangeArrowheads="1"/>
            </p:cNvSpPr>
            <p:nvPr/>
          </p:nvSpPr>
          <p:spPr bwMode="auto">
            <a:xfrm>
              <a:off x="8733701" y="4772313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5" name="Oval 52"/>
            <p:cNvSpPr>
              <a:spLocks noChangeArrowheads="1"/>
            </p:cNvSpPr>
            <p:nvPr/>
          </p:nvSpPr>
          <p:spPr bwMode="auto">
            <a:xfrm>
              <a:off x="8733701" y="6001039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6" name="Oval 50"/>
            <p:cNvSpPr>
              <a:spLocks noChangeArrowheads="1"/>
            </p:cNvSpPr>
            <p:nvPr/>
          </p:nvSpPr>
          <p:spPr bwMode="auto">
            <a:xfrm>
              <a:off x="8733701" y="4137313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3637" name="Oval 34"/>
            <p:cNvSpPr>
              <a:spLocks noChangeArrowheads="1"/>
            </p:cNvSpPr>
            <p:nvPr/>
          </p:nvSpPr>
          <p:spPr bwMode="auto">
            <a:xfrm>
              <a:off x="8733701" y="3516600"/>
              <a:ext cx="203201" cy="190500"/>
            </a:xfrm>
            <a:prstGeom prst="ellipse">
              <a:avLst/>
            </a:prstGeom>
            <a:solidFill>
              <a:srgbClr val="A6C2DE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Execution Across the </a:t>
            </a:r>
            <a:br>
              <a:rPr lang="en-US" sz="2000" dirty="0" smtClean="0"/>
            </a:br>
            <a:r>
              <a:rPr lang="en-US" sz="2000" dirty="0" smtClean="0"/>
              <a:t>IT Organization</a:t>
            </a:r>
            <a:endParaRPr lang="en-US" sz="2000" dirty="0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41981" y="3712845"/>
            <a:ext cx="1351084" cy="3068955"/>
          </a:xfrm>
          <a:prstGeom prst="roundRect">
            <a:avLst>
              <a:gd name="adj" fmla="val 16667"/>
            </a:avLst>
          </a:prstGeom>
          <a:solidFill>
            <a:srgbClr val="666633"/>
          </a:solidFill>
          <a:ln w="28575" algn="ctr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  <a:p>
            <a:pPr eaLnBrk="0" hangingPunct="0"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 rot="16200000">
            <a:off x="-326231" y="4941094"/>
            <a:ext cx="2506663" cy="5175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114300" indent="-114300" algn="ctr">
              <a:spcBef>
                <a:spcPct val="1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ヒラギノ角ゴ Pro W3" pitchFamily="1" charset="-128"/>
              </a:rPr>
              <a:t>Process Manager Council</a:t>
            </a:r>
          </a:p>
          <a:p>
            <a:pPr marL="114300" indent="-114300" algn="ctr">
              <a:spcBef>
                <a:spcPct val="1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ヒラギノ角ゴ Pro W3" pitchFamily="1" charset="-128"/>
              </a:rPr>
              <a:t>(PMC)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299423" y="1539640"/>
            <a:ext cx="1946275" cy="669925"/>
          </a:xfrm>
          <a:prstGeom prst="roundRect">
            <a:avLst>
              <a:gd name="adj" fmla="val 16667"/>
            </a:avLst>
          </a:prstGeom>
          <a:solidFill>
            <a:srgbClr val="00338D"/>
          </a:solidFill>
          <a:ln w="381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3567" name="Text Box 12"/>
          <p:cNvSpPr txBox="1">
            <a:spLocks noChangeArrowheads="1"/>
          </p:cNvSpPr>
          <p:nvPr/>
        </p:nvSpPr>
        <p:spPr bwMode="auto">
          <a:xfrm>
            <a:off x="4598988" y="1628775"/>
            <a:ext cx="1370012" cy="3079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14300" indent="-114300" algn="ctr"/>
            <a:r>
              <a:rPr lang="en-US" sz="2000" b="1" dirty="0">
                <a:solidFill>
                  <a:schemeClr val="bg1"/>
                </a:solidFill>
                <a:latin typeface="Clearwire Helvetica Medium"/>
              </a:rPr>
              <a:t>CIO</a:t>
            </a:r>
            <a:endParaRPr lang="en-US" dirty="0">
              <a:solidFill>
                <a:schemeClr val="bg1"/>
              </a:solidFill>
              <a:latin typeface="Clearwire Helvetica Medium"/>
            </a:endParaRPr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3714428" y="2559210"/>
            <a:ext cx="1308100" cy="581025"/>
          </a:xfrm>
          <a:prstGeom prst="roundRect">
            <a:avLst>
              <a:gd name="adj" fmla="val 16667"/>
            </a:avLst>
          </a:prstGeom>
          <a:solidFill>
            <a:srgbClr val="00338D"/>
          </a:solidFill>
          <a:ln w="381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771900" y="2627313"/>
            <a:ext cx="1216025" cy="1539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4300" indent="-114300" algn="ctr"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</a:rPr>
              <a:t>Department B</a:t>
            </a:r>
            <a:endParaRPr 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23572" name="AutoShape 25"/>
          <p:cNvCxnSpPr>
            <a:cxnSpLocks noChangeShapeType="1"/>
          </p:cNvCxnSpPr>
          <p:nvPr/>
        </p:nvCxnSpPr>
        <p:spPr bwMode="auto">
          <a:xfrm rot="5400000">
            <a:off x="4646613" y="1931987"/>
            <a:ext cx="349250" cy="9048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176AB"/>
            </a:solidFill>
            <a:miter lim="800000"/>
            <a:headEnd/>
            <a:tailEnd/>
          </a:ln>
        </p:spPr>
      </p:cxnSp>
      <p:cxnSp>
        <p:nvCxnSpPr>
          <p:cNvPr id="23573" name="AutoShape 29"/>
          <p:cNvCxnSpPr>
            <a:cxnSpLocks noChangeShapeType="1"/>
          </p:cNvCxnSpPr>
          <p:nvPr/>
        </p:nvCxnSpPr>
        <p:spPr bwMode="auto">
          <a:xfrm rot="5400000">
            <a:off x="3682206" y="977107"/>
            <a:ext cx="358775" cy="282416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176AB"/>
            </a:solidFill>
            <a:miter lim="800000"/>
            <a:headEnd/>
            <a:tailEnd/>
          </a:ln>
        </p:spPr>
      </p:cxnSp>
      <p:cxnSp>
        <p:nvCxnSpPr>
          <p:cNvPr id="23574" name="AutoShape 31"/>
          <p:cNvCxnSpPr>
            <a:cxnSpLocks noChangeShapeType="1"/>
          </p:cNvCxnSpPr>
          <p:nvPr/>
        </p:nvCxnSpPr>
        <p:spPr bwMode="auto">
          <a:xfrm rot="16200000" flipH="1">
            <a:off x="6427787" y="1055688"/>
            <a:ext cx="358775" cy="2667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176AB"/>
            </a:solidFill>
            <a:miter lim="800000"/>
            <a:headEnd/>
            <a:tailEnd/>
          </a:ln>
        </p:spPr>
      </p:cxn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1794084" y="2568735"/>
            <a:ext cx="1309687" cy="581025"/>
          </a:xfrm>
          <a:prstGeom prst="roundRect">
            <a:avLst>
              <a:gd name="adj" fmla="val 16667"/>
            </a:avLst>
          </a:prstGeom>
          <a:solidFill>
            <a:srgbClr val="00338D"/>
          </a:solidFill>
          <a:ln w="381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1787525" y="2636838"/>
            <a:ext cx="1347788" cy="1539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4300" indent="-114300" algn="ctr"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</a:rPr>
              <a:t>Department A</a:t>
            </a:r>
            <a:endParaRPr 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5616575" y="2690813"/>
            <a:ext cx="1216025" cy="1539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4300" indent="-114300" algn="ctr">
              <a:spcBef>
                <a:spcPct val="500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</a:rPr>
              <a:t>Steve Browning</a:t>
            </a:r>
            <a:endParaRPr 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6" name="AutoShape 65"/>
          <p:cNvSpPr>
            <a:spLocks noChangeArrowheads="1"/>
          </p:cNvSpPr>
          <p:nvPr/>
        </p:nvSpPr>
        <p:spPr bwMode="auto">
          <a:xfrm>
            <a:off x="5565425" y="2568735"/>
            <a:ext cx="1309687" cy="581025"/>
          </a:xfrm>
          <a:prstGeom prst="roundRect">
            <a:avLst>
              <a:gd name="adj" fmla="val 16667"/>
            </a:avLst>
          </a:prstGeom>
          <a:solidFill>
            <a:srgbClr val="00338D"/>
          </a:solidFill>
          <a:ln w="381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Text Box 66"/>
          <p:cNvSpPr txBox="1">
            <a:spLocks noChangeArrowheads="1"/>
          </p:cNvSpPr>
          <p:nvPr/>
        </p:nvSpPr>
        <p:spPr bwMode="auto">
          <a:xfrm>
            <a:off x="5622925" y="2638425"/>
            <a:ext cx="1216025" cy="1539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4300" indent="-114300" algn="ctr"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</a:rPr>
              <a:t>Department C</a:t>
            </a:r>
            <a:endParaRPr 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AutoShape 68"/>
          <p:cNvSpPr>
            <a:spLocks noChangeArrowheads="1"/>
          </p:cNvSpPr>
          <p:nvPr/>
        </p:nvSpPr>
        <p:spPr bwMode="auto">
          <a:xfrm>
            <a:off x="7285573" y="2568735"/>
            <a:ext cx="1309688" cy="581025"/>
          </a:xfrm>
          <a:prstGeom prst="roundRect">
            <a:avLst>
              <a:gd name="adj" fmla="val 16667"/>
            </a:avLst>
          </a:prstGeom>
          <a:solidFill>
            <a:srgbClr val="00338D"/>
          </a:solidFill>
          <a:ln w="3810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endParaRPr lang="en-US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7345363" y="2638425"/>
            <a:ext cx="1216025" cy="15398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14300" indent="-114300" algn="ctr">
              <a:spcBef>
                <a:spcPts val="0"/>
              </a:spcBef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  <a:ea typeface="+mn-ea"/>
              </a:rPr>
              <a:t>Department D</a:t>
            </a:r>
            <a:endParaRPr lang="en-US" sz="10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cxnSp>
        <p:nvCxnSpPr>
          <p:cNvPr id="23588" name="AutoShape 31"/>
          <p:cNvCxnSpPr>
            <a:cxnSpLocks noChangeShapeType="1"/>
          </p:cNvCxnSpPr>
          <p:nvPr/>
        </p:nvCxnSpPr>
        <p:spPr bwMode="auto">
          <a:xfrm rot="16200000" flipH="1">
            <a:off x="5568156" y="1915319"/>
            <a:ext cx="358775" cy="94773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4176AB"/>
            </a:solidFill>
            <a:miter lim="800000"/>
            <a:headEnd/>
            <a:tailEnd/>
          </a:ln>
        </p:spPr>
      </p:cxnSp>
      <p:sp>
        <p:nvSpPr>
          <p:cNvPr id="43" name="Rounded Rectangle 42"/>
          <p:cNvSpPr/>
          <p:nvPr/>
        </p:nvSpPr>
        <p:spPr bwMode="auto">
          <a:xfrm>
            <a:off x="1336454" y="4433345"/>
            <a:ext cx="7294720" cy="457200"/>
          </a:xfrm>
          <a:prstGeom prst="roundRect">
            <a:avLst/>
          </a:prstGeom>
          <a:solidFill>
            <a:srgbClr val="CCFFCC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tabLst>
                <a:tab pos="914400" algn="l"/>
              </a:tabLst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		Problem Management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41831" y="3807965"/>
            <a:ext cx="7290249" cy="457200"/>
          </a:xfrm>
          <a:prstGeom prst="roundRect">
            <a:avLst/>
          </a:prstGeom>
          <a:solidFill>
            <a:srgbClr val="CCFFCC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tabLst>
                <a:tab pos="914400" algn="l"/>
              </a:tabLst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		Incident Management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1331077" y="5058725"/>
            <a:ext cx="7299191" cy="457200"/>
          </a:xfrm>
          <a:prstGeom prst="roundRect">
            <a:avLst/>
          </a:prstGeom>
          <a:solidFill>
            <a:srgbClr val="CCFFCC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tabLst>
                <a:tab pos="914400" algn="l"/>
              </a:tabLst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		Change Management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1325700" y="5652573"/>
            <a:ext cx="7303662" cy="457200"/>
          </a:xfrm>
          <a:prstGeom prst="roundRect">
            <a:avLst/>
          </a:prstGeom>
          <a:solidFill>
            <a:srgbClr val="CCFFCC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tabLst>
                <a:tab pos="914400" algn="l"/>
              </a:tabLst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		Release &amp; Deployment Management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1336439" y="6262187"/>
            <a:ext cx="7294731" cy="457200"/>
          </a:xfrm>
          <a:prstGeom prst="roundRect">
            <a:avLst/>
          </a:prstGeom>
          <a:solidFill>
            <a:srgbClr val="CCFFCC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defTabSz="914400" eaLnBrk="0" hangingPunct="0">
              <a:tabLst>
                <a:tab pos="914400" algn="l"/>
              </a:tabLst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Service Asset &amp; Configuration Management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69781" y="3323933"/>
            <a:ext cx="6840819" cy="300250"/>
          </a:xfrm>
          <a:prstGeom prst="roundRect">
            <a:avLst/>
          </a:prstGeom>
          <a:solidFill>
            <a:srgbClr val="FFCC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14400" eaLnBrk="0" hangingPunct="0">
              <a:tabLst>
                <a:tab pos="914400" algn="l"/>
              </a:tabLst>
              <a:defRPr/>
            </a:pPr>
            <a:r>
              <a:rPr lang="en-US" sz="1600" b="1" dirty="0">
                <a:latin typeface="Arial" charset="0"/>
                <a:ea typeface="ヒラギノ角ゴ Pro W3" pitchFamily="1" charset="-128"/>
              </a:rPr>
              <a:t>Process Owners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1776814" y="2853723"/>
            <a:ext cx="6810873" cy="300251"/>
          </a:xfrm>
          <a:prstGeom prst="roundRect">
            <a:avLst/>
          </a:prstGeom>
          <a:solidFill>
            <a:srgbClr val="CC99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defTabSz="914400" eaLnBrk="0" hangingPunct="0">
              <a:tabLst>
                <a:tab pos="914400" algn="l"/>
              </a:tabLst>
              <a:defRPr/>
            </a:pPr>
            <a:r>
              <a:rPr lang="en-US" sz="1600" b="1" dirty="0">
                <a:latin typeface="Arial" charset="0"/>
                <a:ea typeface="ヒラギノ角ゴ Pro W3" pitchFamily="1" charset="-128"/>
              </a:rPr>
              <a:t>Process Sponsors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331913" y="3856038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PM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357313" y="4465638"/>
            <a:ext cx="531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PM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52550" y="5122863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PM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347788" y="5716588"/>
            <a:ext cx="53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PM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357313" y="6310313"/>
            <a:ext cx="531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666633"/>
                </a:solidFill>
              </a:rPr>
              <a:t>PM</a:t>
            </a:r>
          </a:p>
        </p:txBody>
      </p:sp>
      <p:sp>
        <p:nvSpPr>
          <p:cNvPr id="23615" name="TextBox 54"/>
          <p:cNvSpPr txBox="1">
            <a:spLocks noChangeArrowheads="1"/>
          </p:cNvSpPr>
          <p:nvPr/>
        </p:nvSpPr>
        <p:spPr bwMode="auto">
          <a:xfrm>
            <a:off x="6807200" y="1531938"/>
            <a:ext cx="2220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PM: Process Manager</a:t>
            </a:r>
          </a:p>
          <a:p>
            <a:r>
              <a:rPr lang="en-US" dirty="0">
                <a:latin typeface="Calibri" pitchFamily="34" charset="0"/>
              </a:rPr>
              <a:t>      : Process SME</a:t>
            </a:r>
          </a:p>
        </p:txBody>
      </p:sp>
      <p:sp>
        <p:nvSpPr>
          <p:cNvPr id="23616" name="Oval 52"/>
          <p:cNvSpPr>
            <a:spLocks noChangeArrowheads="1"/>
          </p:cNvSpPr>
          <p:nvPr/>
        </p:nvSpPr>
        <p:spPr bwMode="auto">
          <a:xfrm>
            <a:off x="6956425" y="1900238"/>
            <a:ext cx="203200" cy="190500"/>
          </a:xfrm>
          <a:prstGeom prst="ellipse">
            <a:avLst/>
          </a:prstGeom>
          <a:solidFill>
            <a:srgbClr val="A6C2DE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69913" y="2828925"/>
            <a:ext cx="1176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VP level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85750" y="328295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34" charset="0"/>
              </a:rPr>
              <a:t>Director level</a:t>
            </a:r>
          </a:p>
        </p:txBody>
      </p:sp>
      <p:sp>
        <p:nvSpPr>
          <p:cNvPr id="23619" name="Slide Number Placeholder 58"/>
          <p:cNvSpPr>
            <a:spLocks noGrp="1"/>
          </p:cNvSpPr>
          <p:nvPr>
            <p:ph type="sldNum" sz="quarter" idx="12"/>
          </p:nvPr>
        </p:nvSpPr>
        <p:spPr bwMode="auto">
          <a:xfrm>
            <a:off x="68580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6DD636F-C89E-4B47-BCC0-DFD064733365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51" grpId="0"/>
      <p:bldP spid="52" grpId="0"/>
      <p:bldP spid="53" grpId="0"/>
      <p:bldP spid="54" grpId="0"/>
      <p:bldP spid="57" grpId="0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Establishing a Process </a:t>
            </a:r>
            <a:br>
              <a:rPr lang="en-US" sz="2000" dirty="0" smtClean="0"/>
            </a:br>
            <a:r>
              <a:rPr lang="en-US" sz="2000" dirty="0" smtClean="0"/>
              <a:t>Manager Council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000" dirty="0" smtClean="0"/>
              <a:t>Objectives of the Process Manager Council (PMC)</a:t>
            </a:r>
          </a:p>
          <a:p>
            <a:pPr marL="682625" lvl="1" indent="-279400"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A communication and escalation forum for Process Managers </a:t>
            </a:r>
          </a:p>
          <a:p>
            <a:pPr marL="682625" lvl="1" indent="-279400">
              <a:spcBef>
                <a:spcPts val="500"/>
              </a:spcBef>
              <a:spcAft>
                <a:spcPts val="500"/>
              </a:spcAft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Resolve process issues across organizations and vendors to ensure that processes are consistently executed</a:t>
            </a:r>
          </a:p>
          <a:p>
            <a:pPr marL="682625" lvl="1" indent="-279400">
              <a:spcBef>
                <a:spcPts val="500"/>
              </a:spcBef>
              <a:spcAft>
                <a:spcPts val="500"/>
              </a:spcAft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Oversee integration and coordination of process and tool improvements</a:t>
            </a:r>
          </a:p>
          <a:p>
            <a:pPr marL="682625" lvl="1" indent="-279400">
              <a:spcBef>
                <a:spcPts val="500"/>
              </a:spcBef>
              <a:spcAft>
                <a:spcPts val="500"/>
              </a:spcAft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Identify cross organizational / functional opportunities to improve processes</a:t>
            </a:r>
          </a:p>
          <a:p>
            <a:pPr marL="682625" lvl="1" indent="-279400">
              <a:spcBef>
                <a:spcPts val="500"/>
              </a:spcBef>
              <a:spcAft>
                <a:spcPts val="500"/>
              </a:spcAft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Become an instrument to implement IT Service Management within the IT organization</a:t>
            </a:r>
          </a:p>
          <a:p>
            <a:pPr marL="682625" lvl="1" indent="-279400">
              <a:spcBef>
                <a:spcPts val="500"/>
              </a:spcBef>
              <a:spcAft>
                <a:spcPts val="500"/>
              </a:spcAft>
              <a:buFont typeface="Arial" charset="0"/>
              <a:buChar char="–"/>
              <a:defRPr/>
            </a:pP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Consist of all Process Managers, Process Owners </a:t>
            </a:r>
            <a:b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CA" sz="1800" dirty="0" smtClean="0">
                <a:solidFill>
                  <a:schemeClr val="accent3">
                    <a:lumMod val="75000"/>
                  </a:schemeClr>
                </a:solidFill>
              </a:rPr>
              <a:t>and SMEs can participate but are optional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682625" lvl="1" indent="-279400">
              <a:spcBef>
                <a:spcPts val="500"/>
              </a:spcBef>
              <a:spcAft>
                <a:spcPts val="500"/>
              </a:spcAft>
              <a:buFont typeface="Arial" charset="0"/>
              <a:buChar char="–"/>
              <a:defRPr/>
            </a:pP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Meet regularly (every 2 weeks, 1 hour)</a:t>
            </a:r>
          </a:p>
          <a:p>
            <a:pPr lvl="1">
              <a:buFont typeface="Arial" charset="0"/>
              <a:buChar char="–"/>
              <a:defRPr/>
            </a:pPr>
            <a:endParaRPr lang="en-US" sz="1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162800" y="4876800"/>
            <a:ext cx="1603375" cy="1765300"/>
            <a:chOff x="6557161" y="2491859"/>
            <a:chExt cx="2450359" cy="2616954"/>
          </a:xfrm>
        </p:grpSpPr>
        <p:sp>
          <p:nvSpPr>
            <p:cNvPr id="5" name="Donut 4"/>
            <p:cNvSpPr/>
            <p:nvPr/>
          </p:nvSpPr>
          <p:spPr bwMode="auto">
            <a:xfrm>
              <a:off x="6564571" y="2497540"/>
              <a:ext cx="2436127" cy="2606433"/>
            </a:xfrm>
            <a:prstGeom prst="donut">
              <a:avLst/>
            </a:prstGeom>
            <a:solidFill>
              <a:schemeClr val="bg1">
                <a:lumMod val="85000"/>
                <a:alpha val="1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  <a:ea typeface="ヒラギノ角ゴ Pro W3" pitchFamily="1" charset="-128"/>
              </a:endParaRPr>
            </a:p>
          </p:txBody>
        </p:sp>
        <p:pic>
          <p:nvPicPr>
            <p:cNvPr id="6" name="Picture 5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6765805" y="2764851"/>
              <a:ext cx="582264" cy="62835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7" name="Picture 6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7491210" y="2491859"/>
              <a:ext cx="582264" cy="62835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8" name="Picture 7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8231169" y="2764851"/>
              <a:ext cx="582264" cy="62835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9" name="Picture 8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8425256" y="3489690"/>
              <a:ext cx="582264" cy="630705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0" name="Picture 9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8209335" y="4226298"/>
              <a:ext cx="582264" cy="62835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1" name="Picture 10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7503339" y="4480462"/>
              <a:ext cx="584690" cy="62835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2" name="Picture 11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6821606" y="4226298"/>
              <a:ext cx="582264" cy="62835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13" name="Picture 12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2"/>
            <a:srcRect b="7272"/>
            <a:stretch>
              <a:fillRect/>
            </a:stretch>
          </p:blipFill>
          <p:spPr bwMode="auto">
            <a:xfrm>
              <a:off x="6557161" y="3489690"/>
              <a:ext cx="582264" cy="630705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253452" y="3383789"/>
              <a:ext cx="1077188" cy="8895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</a:rPr>
                <a:t>Process</a:t>
              </a:r>
            </a:p>
            <a:p>
              <a:pPr algn="ctr" eaLnBrk="0" hangingPunct="0"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</a:rPr>
                <a:t>Manager</a:t>
              </a:r>
            </a:p>
            <a:p>
              <a:pPr algn="ctr" eaLnBrk="0" hangingPunct="0">
                <a:defRPr/>
              </a:pPr>
              <a:r>
                <a:rPr lang="en-US" sz="1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</a:rPr>
                <a:t>Council</a:t>
              </a:r>
            </a:p>
          </p:txBody>
        </p:sp>
      </p:grpSp>
      <p:sp>
        <p:nvSpPr>
          <p:cNvPr id="24581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E3C0D7-EF1D-466A-AF8F-8D58E62A4733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428875" y="6073775"/>
            <a:ext cx="22939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Define PMC Charter </a:t>
            </a:r>
          </a:p>
          <a:p>
            <a:pPr>
              <a:defRPr/>
            </a:pP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/>
                <a:ea typeface="ＭＳ Ｐゴシック" charset="0"/>
                <a:cs typeface="Arial"/>
              </a:rPr>
              <a:t>(Rules of Engagement)</a:t>
            </a:r>
          </a:p>
        </p:txBody>
      </p:sp>
      <p:pic>
        <p:nvPicPr>
          <p:cNvPr id="24583" name="Picture 19" descr="http://www.symplicity.com/assets/Icon_-_Product_Feature_-_Charter2.jpg"/>
          <p:cNvPicPr>
            <a:picLocks noChangeAspect="1" noChangeArrowheads="1"/>
          </p:cNvPicPr>
          <p:nvPr/>
        </p:nvPicPr>
        <p:blipFill>
          <a:blip r:embed="rId3"/>
          <a:srcRect l="9708" t="8508" r="11287" b="7774"/>
          <a:stretch>
            <a:fillRect/>
          </a:stretch>
        </p:blipFill>
        <p:spPr bwMode="auto">
          <a:xfrm>
            <a:off x="1555750" y="5875338"/>
            <a:ext cx="9556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Process Escalation</a:t>
            </a:r>
            <a:br>
              <a:rPr lang="en-US" sz="2000" dirty="0" smtClean="0"/>
            </a:br>
            <a:r>
              <a:rPr lang="en-US" sz="2000" dirty="0" smtClean="0"/>
              <a:t>An Example</a:t>
            </a:r>
            <a:endParaRPr lang="en-US" sz="2000" dirty="0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49225" y="5408613"/>
            <a:ext cx="957263" cy="1270000"/>
            <a:chOff x="354084" y="5168820"/>
            <a:chExt cx="957002" cy="1270284"/>
          </a:xfrm>
        </p:grpSpPr>
        <p:grpSp>
          <p:nvGrpSpPr>
            <p:cNvPr id="25671" name="Group 5"/>
            <p:cNvGrpSpPr>
              <a:grpSpLocks/>
            </p:cNvGrpSpPr>
            <p:nvPr/>
          </p:nvGrpSpPr>
          <p:grpSpPr bwMode="auto">
            <a:xfrm>
              <a:off x="354084" y="5168820"/>
              <a:ext cx="872887" cy="1176601"/>
              <a:chOff x="7874757" y="1649597"/>
              <a:chExt cx="1174315" cy="1584909"/>
            </a:xfrm>
          </p:grpSpPr>
          <p:pic>
            <p:nvPicPr>
              <p:cNvPr id="8" name="Picture 6" descr="http://t2.gstatic.com/images?q=tbn:6BK6iMa1J2yyQM:http://www.adcet.edu.au/Admin/UploadedFiles/Images/Photos/person%2520plugging%2520in.jpg"/>
              <p:cNvPicPr>
                <a:picLocks noChangeAspect="1" noChangeArrowheads="1"/>
              </p:cNvPicPr>
              <p:nvPr/>
            </p:nvPicPr>
            <p:blipFill>
              <a:blip r:embed="rId2"/>
              <a:srcRect l="11948" r="13997"/>
              <a:stretch>
                <a:fillRect/>
              </a:stretch>
            </p:blipFill>
            <p:spPr bwMode="auto">
              <a:xfrm>
                <a:off x="7874757" y="1649597"/>
                <a:ext cx="1174315" cy="1584908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9" name="TextBox 8"/>
              <p:cNvSpPr txBox="1"/>
              <p:nvPr/>
            </p:nvSpPr>
            <p:spPr>
              <a:xfrm rot="16200000">
                <a:off x="7743968" y="2330051"/>
                <a:ext cx="622413" cy="33094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 b="1" dirty="0">
                    <a:latin typeface="+mn-lt"/>
                    <a:ea typeface="ヒラギノ角ゴ Pro W3" pitchFamily="1" charset="-128"/>
                  </a:rPr>
                  <a:t>SME</a:t>
                </a:r>
                <a:endParaRPr lang="en-US" sz="1400" b="1" dirty="0">
                  <a:latin typeface="+mn-lt"/>
                  <a:ea typeface="ヒラギノ角ゴ Pro W3" pitchFamily="1" charset="-128"/>
                </a:endParaRPr>
              </a:p>
            </p:txBody>
          </p:sp>
        </p:grpSp>
        <p:sp>
          <p:nvSpPr>
            <p:cNvPr id="25672" name="TextBox 17"/>
            <p:cNvSpPr txBox="1">
              <a:spLocks noChangeArrowheads="1"/>
            </p:cNvSpPr>
            <p:nvPr/>
          </p:nvSpPr>
          <p:spPr bwMode="auto">
            <a:xfrm>
              <a:off x="682388" y="6100550"/>
              <a:ext cx="6286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John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049463" y="4978400"/>
            <a:ext cx="1208087" cy="1265238"/>
            <a:chOff x="3547599" y="4176213"/>
            <a:chExt cx="1209020" cy="1266604"/>
          </a:xfrm>
        </p:grpSpPr>
        <p:grpSp>
          <p:nvGrpSpPr>
            <p:cNvPr id="25667" name="Group 3"/>
            <p:cNvGrpSpPr>
              <a:grpSpLocks/>
            </p:cNvGrpSpPr>
            <p:nvPr/>
          </p:nvGrpSpPr>
          <p:grpSpPr bwMode="auto">
            <a:xfrm>
              <a:off x="3547599" y="4176213"/>
              <a:ext cx="1209020" cy="1257068"/>
              <a:chOff x="6916373" y="1582007"/>
              <a:chExt cx="1627123" cy="1693034"/>
            </a:xfrm>
          </p:grpSpPr>
          <p:pic>
            <p:nvPicPr>
              <p:cNvPr id="13" name="Picture 2" descr="http://t3.gstatic.com/images?q=tbn:7PdjLxRBC2GR-M:http://informationage.co.nz/images/articles.png"/>
              <p:cNvPicPr>
                <a:picLocks noChangeAspect="1" noChangeArrowheads="1"/>
              </p:cNvPicPr>
              <p:nvPr/>
            </p:nvPicPr>
            <p:blipFill>
              <a:blip r:embed="rId3"/>
              <a:srcRect b="7272"/>
              <a:stretch>
                <a:fillRect/>
              </a:stretch>
            </p:blipFill>
            <p:spPr bwMode="auto">
              <a:xfrm>
                <a:off x="6974102" y="1582007"/>
                <a:ext cx="1569394" cy="1693035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 rot="16200000">
                <a:off x="6371475" y="2281012"/>
                <a:ext cx="1421207" cy="33141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en-US" sz="1000" b="1" dirty="0">
                    <a:latin typeface="+mn-lt"/>
                    <a:ea typeface="ヒラギノ角ゴ Pro W3" pitchFamily="1" charset="-128"/>
                    <a:cs typeface="Times New Roman" pitchFamily="18" charset="0"/>
                  </a:rPr>
                  <a:t>Incident Mgmt</a:t>
                </a:r>
              </a:p>
            </p:txBody>
          </p:sp>
        </p:grpSp>
        <p:sp>
          <p:nvSpPr>
            <p:cNvPr id="25668" name="TextBox 24"/>
            <p:cNvSpPr txBox="1">
              <a:spLocks noChangeArrowheads="1"/>
            </p:cNvSpPr>
            <p:nvPr/>
          </p:nvSpPr>
          <p:spPr bwMode="auto">
            <a:xfrm>
              <a:off x="3712191" y="5104263"/>
              <a:ext cx="606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7030A0"/>
                  </a:solidFill>
                </a:rPr>
                <a:t>Fred</a:t>
              </a:r>
              <a:endParaRPr lang="en-US" dirty="0">
                <a:solidFill>
                  <a:srgbClr val="7030A0"/>
                </a:solidFill>
              </a:endParaRPr>
            </a:p>
          </p:txBody>
        </p:sp>
      </p:grpSp>
      <p:sp>
        <p:nvSpPr>
          <p:cNvPr id="18" name="Rounded Rectangular Callout 17"/>
          <p:cNvSpPr/>
          <p:nvPr/>
        </p:nvSpPr>
        <p:spPr bwMode="auto">
          <a:xfrm>
            <a:off x="2047161" y="2647666"/>
            <a:ext cx="1883392" cy="1882209"/>
          </a:xfrm>
          <a:prstGeom prst="wedgeRoundRectCallout">
            <a:avLst>
              <a:gd name="adj1" fmla="val -21380"/>
              <a:gd name="adj2" fmla="val 88269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latin typeface="Arial" charset="0"/>
                <a:ea typeface="ヒラギノ角ゴ Pro W3" pitchFamily="1" charset="-128"/>
              </a:rPr>
              <a:t>John, that is a great idea but I must check with the other processes e.g. Change and Problem Management that will be affected by this change.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09538" y="2195889"/>
            <a:ext cx="941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1. SME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30388" y="2195889"/>
            <a:ext cx="2352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2. Process Manager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62575" y="2195889"/>
            <a:ext cx="954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3. PMC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5008563" y="3787775"/>
            <a:ext cx="2525712" cy="2994025"/>
            <a:chOff x="6618346" y="3548450"/>
            <a:chExt cx="2525654" cy="2993172"/>
          </a:xfrm>
        </p:grpSpPr>
        <p:sp>
          <p:nvSpPr>
            <p:cNvPr id="23" name="Donut 22"/>
            <p:cNvSpPr/>
            <p:nvPr/>
          </p:nvSpPr>
          <p:spPr bwMode="auto">
            <a:xfrm>
              <a:off x="6700312" y="3931101"/>
              <a:ext cx="2436864" cy="2605682"/>
            </a:xfrm>
            <a:prstGeom prst="donut">
              <a:avLst/>
            </a:prstGeom>
            <a:solidFill>
              <a:schemeClr val="bg1">
                <a:lumMod val="85000"/>
                <a:alpha val="1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  <a:ea typeface="ヒラギノ角ゴ Pro W3" pitchFamily="1" charset="-128"/>
              </a:endParaRPr>
            </a:p>
          </p:txBody>
        </p:sp>
        <p:pic>
          <p:nvPicPr>
            <p:cNvPr id="24" name="Picture 23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6902501" y="4199140"/>
              <a:ext cx="582600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5" name="Picture 24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7626385" y="3926167"/>
              <a:ext cx="582600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6" name="Picture 25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8367731" y="4199140"/>
              <a:ext cx="582599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7" name="Picture 26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8561401" y="4924421"/>
              <a:ext cx="582599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8" name="Picture 27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7639085" y="5913151"/>
              <a:ext cx="584187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29" name="Picture 28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6956475" y="5659223"/>
              <a:ext cx="584187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30" name="Picture 29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6692956" y="4924421"/>
              <a:ext cx="582600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pic>
          <p:nvPicPr>
            <p:cNvPr id="31" name="Picture 30" descr="http://t3.gstatic.com/images?q=tbn:7PdjLxRBC2GR-M:http://informationage.co.nz/images/articles.png"/>
            <p:cNvPicPr>
              <a:picLocks noChangeAspect="1" noChangeArrowheads="1"/>
            </p:cNvPicPr>
            <p:nvPr/>
          </p:nvPicPr>
          <p:blipFill>
            <a:blip r:embed="rId3"/>
            <a:srcRect b="7272"/>
            <a:stretch>
              <a:fillRect/>
            </a:stretch>
          </p:blipFill>
          <p:spPr bwMode="auto">
            <a:xfrm>
              <a:off x="8345506" y="5659223"/>
              <a:ext cx="582599" cy="628471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</p:pic>
        <p:grpSp>
          <p:nvGrpSpPr>
            <p:cNvPr id="25651" name="Group 20"/>
            <p:cNvGrpSpPr>
              <a:grpSpLocks/>
            </p:cNvGrpSpPr>
            <p:nvPr/>
          </p:nvGrpSpPr>
          <p:grpSpPr bwMode="auto">
            <a:xfrm>
              <a:off x="6618346" y="3548450"/>
              <a:ext cx="1209693" cy="1266603"/>
              <a:chOff x="3547598" y="4176214"/>
              <a:chExt cx="1209693" cy="1266603"/>
            </a:xfrm>
          </p:grpSpPr>
          <p:grpSp>
            <p:nvGrpSpPr>
              <p:cNvPr id="25663" name="Group 3"/>
              <p:cNvGrpSpPr>
                <a:grpSpLocks/>
              </p:cNvGrpSpPr>
              <p:nvPr/>
            </p:nvGrpSpPr>
            <p:grpSpPr bwMode="auto">
              <a:xfrm>
                <a:off x="3547598" y="4176214"/>
                <a:ext cx="1209693" cy="1258530"/>
                <a:chOff x="6916378" y="1582007"/>
                <a:chExt cx="1628030" cy="1695001"/>
              </a:xfrm>
            </p:grpSpPr>
            <p:pic>
              <p:nvPicPr>
                <p:cNvPr id="46" name="Picture 2" descr="http://t3.gstatic.com/images?q=tbn:7PdjLxRBC2GR-M:http://informationage.co.nz/images/articles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7272"/>
                <a:stretch>
                  <a:fillRect/>
                </a:stretch>
              </p:blipFill>
              <p:spPr bwMode="auto">
                <a:xfrm>
                  <a:off x="6974061" y="1582007"/>
                  <a:ext cx="1570285" cy="1695000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</p:pic>
            <p:sp>
              <p:nvSpPr>
                <p:cNvPr id="47" name="TextBox 8"/>
                <p:cNvSpPr txBox="1"/>
                <p:nvPr/>
              </p:nvSpPr>
              <p:spPr>
                <a:xfrm rot="16200000">
                  <a:off x="6359493" y="2282102"/>
                  <a:ext cx="1444917" cy="3311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000" b="1" dirty="0">
                      <a:latin typeface="+mn-lt"/>
                      <a:ea typeface="ヒラギノ角ゴ Pro W3" pitchFamily="1" charset="-128"/>
                      <a:cs typeface="Times New Roman" pitchFamily="18" charset="0"/>
                    </a:rPr>
                    <a:t>Problem Mgmt</a:t>
                  </a:r>
                </a:p>
              </p:txBody>
            </p:sp>
          </p:grpSp>
          <p:sp>
            <p:nvSpPr>
              <p:cNvPr id="25664" name="TextBox 19"/>
              <p:cNvSpPr txBox="1">
                <a:spLocks noChangeArrowheads="1"/>
              </p:cNvSpPr>
              <p:nvPr/>
            </p:nvSpPr>
            <p:spPr bwMode="auto">
              <a:xfrm>
                <a:off x="3712191" y="5104263"/>
                <a:ext cx="59343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Paul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5652" name="Group 27"/>
            <p:cNvGrpSpPr>
              <a:grpSpLocks/>
            </p:cNvGrpSpPr>
            <p:nvPr/>
          </p:nvGrpSpPr>
          <p:grpSpPr bwMode="auto">
            <a:xfrm>
              <a:off x="7853354" y="3550038"/>
              <a:ext cx="1208099" cy="1267289"/>
              <a:chOff x="3547857" y="4175528"/>
              <a:chExt cx="1208099" cy="1267289"/>
            </a:xfrm>
          </p:grpSpPr>
          <p:grpSp>
            <p:nvGrpSpPr>
              <p:cNvPr id="25659" name="Group 3"/>
              <p:cNvGrpSpPr>
                <a:grpSpLocks/>
              </p:cNvGrpSpPr>
              <p:nvPr/>
            </p:nvGrpSpPr>
            <p:grpSpPr bwMode="auto">
              <a:xfrm>
                <a:off x="3547857" y="4175528"/>
                <a:ext cx="1208099" cy="1260116"/>
                <a:chOff x="6916731" y="1581084"/>
                <a:chExt cx="1625887" cy="1697138"/>
              </a:xfrm>
            </p:grpSpPr>
            <p:pic>
              <p:nvPicPr>
                <p:cNvPr id="42" name="Picture 2" descr="http://t3.gstatic.com/images?q=tbn:7PdjLxRBC2GR-M:http://informationage.co.nz/images/articles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7272"/>
                <a:stretch>
                  <a:fillRect/>
                </a:stretch>
              </p:blipFill>
              <p:spPr bwMode="auto">
                <a:xfrm>
                  <a:off x="6974467" y="1581084"/>
                  <a:ext cx="1568150" cy="1697138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</p:pic>
            <p:sp>
              <p:nvSpPr>
                <p:cNvPr id="43" name="TextBox 31"/>
                <p:cNvSpPr txBox="1"/>
                <p:nvPr/>
              </p:nvSpPr>
              <p:spPr>
                <a:xfrm rot="16200000">
                  <a:off x="6386617" y="2282247"/>
                  <a:ext cx="1391481" cy="3311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000" b="1" dirty="0">
                      <a:latin typeface="+mn-lt"/>
                      <a:ea typeface="ヒラギノ角ゴ Pro W3" pitchFamily="1" charset="-128"/>
                      <a:cs typeface="Times New Roman" pitchFamily="18" charset="0"/>
                    </a:rPr>
                    <a:t>Change Mgmt</a:t>
                  </a:r>
                </a:p>
              </p:txBody>
            </p:sp>
          </p:grpSp>
          <p:sp>
            <p:nvSpPr>
              <p:cNvPr id="25660" name="TextBox 29"/>
              <p:cNvSpPr txBox="1">
                <a:spLocks noChangeArrowheads="1"/>
              </p:cNvSpPr>
              <p:nvPr/>
            </p:nvSpPr>
            <p:spPr bwMode="auto">
              <a:xfrm>
                <a:off x="3712191" y="5104263"/>
                <a:ext cx="65114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Erica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25653" name="Group 55"/>
            <p:cNvGrpSpPr>
              <a:grpSpLocks/>
            </p:cNvGrpSpPr>
            <p:nvPr/>
          </p:nvGrpSpPr>
          <p:grpSpPr bwMode="auto">
            <a:xfrm>
              <a:off x="6623109" y="4903789"/>
              <a:ext cx="1208101" cy="1266914"/>
              <a:chOff x="3547814" y="4175903"/>
              <a:chExt cx="1208101" cy="1266914"/>
            </a:xfrm>
          </p:grpSpPr>
          <p:grpSp>
            <p:nvGrpSpPr>
              <p:cNvPr id="25655" name="Group 3"/>
              <p:cNvGrpSpPr>
                <a:grpSpLocks/>
              </p:cNvGrpSpPr>
              <p:nvPr/>
            </p:nvGrpSpPr>
            <p:grpSpPr bwMode="auto">
              <a:xfrm>
                <a:off x="3547814" y="4175903"/>
                <a:ext cx="1208101" cy="1256942"/>
                <a:chOff x="6916667" y="1581588"/>
                <a:chExt cx="1625887" cy="1692864"/>
              </a:xfrm>
            </p:grpSpPr>
            <p:pic>
              <p:nvPicPr>
                <p:cNvPr id="38" name="Picture 2" descr="http://t3.gstatic.com/images?q=tbn:7PdjLxRBC2GR-M:http://informationage.co.nz/images/articles.pn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b="7272"/>
                <a:stretch>
                  <a:fillRect/>
                </a:stretch>
              </p:blipFill>
              <p:spPr bwMode="auto">
                <a:xfrm>
                  <a:off x="6974350" y="1581588"/>
                  <a:ext cx="1568147" cy="1692864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lumMod val="75000"/>
                    </a:schemeClr>
                  </a:solidFill>
                </a:ln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 rot="16200000">
                  <a:off x="6373675" y="2280614"/>
                  <a:ext cx="1417132" cy="33114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1000" b="1" dirty="0">
                      <a:latin typeface="+mn-lt"/>
                      <a:ea typeface="ヒラギノ角ゴ Pro W3" pitchFamily="1" charset="-128"/>
                      <a:cs typeface="Times New Roman" pitchFamily="18" charset="0"/>
                    </a:rPr>
                    <a:t>Incident Mgmt</a:t>
                  </a:r>
                </a:p>
              </p:txBody>
            </p:sp>
          </p:grpSp>
          <p:sp>
            <p:nvSpPr>
              <p:cNvPr id="25656" name="TextBox 57"/>
              <p:cNvSpPr txBox="1">
                <a:spLocks noChangeArrowheads="1"/>
              </p:cNvSpPr>
              <p:nvPr/>
            </p:nvSpPr>
            <p:spPr bwMode="auto">
              <a:xfrm>
                <a:off x="3712191" y="5104263"/>
                <a:ext cx="6062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7030A0"/>
                    </a:solidFill>
                  </a:rPr>
                  <a:t>Fred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 bwMode="auto">
            <a:xfrm>
              <a:off x="7553362" y="4913311"/>
              <a:ext cx="993752" cy="8316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</a:rPr>
                <a:t>Process</a:t>
              </a:r>
            </a:p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</a:rPr>
                <a:t>Manager</a:t>
              </a:r>
            </a:p>
            <a:p>
              <a:pPr algn="ctr" eaLnBrk="0" hangingPunct="0"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</a:rPr>
                <a:t>Council</a:t>
              </a:r>
            </a:p>
          </p:txBody>
        </p:sp>
      </p:grpSp>
      <p:sp>
        <p:nvSpPr>
          <p:cNvPr id="48" name="Rounded Rectangular Callout 47"/>
          <p:cNvSpPr/>
          <p:nvPr/>
        </p:nvSpPr>
        <p:spPr bwMode="auto">
          <a:xfrm>
            <a:off x="3384642" y="4653887"/>
            <a:ext cx="1637729" cy="1787856"/>
          </a:xfrm>
          <a:prstGeom prst="wedgeRoundRectCallout">
            <a:avLst>
              <a:gd name="adj1" fmla="val 61408"/>
              <a:gd name="adj2" fmla="val 7778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u="sng" dirty="0">
                <a:latin typeface="Arial" charset="0"/>
                <a:ea typeface="ヒラギノ角ゴ Pro W3" pitchFamily="1" charset="-128"/>
              </a:rPr>
              <a:t>In the PMC</a:t>
            </a:r>
            <a:r>
              <a:rPr lang="en-US" sz="1200" b="1" dirty="0">
                <a:latin typeface="Arial" charset="0"/>
                <a:ea typeface="ヒラギノ角ゴ Pro W3" pitchFamily="1" charset="-128"/>
              </a:rPr>
              <a:t/>
            </a:r>
            <a:br>
              <a:rPr lang="en-US" sz="1200" b="1" dirty="0">
                <a:latin typeface="Arial" charset="0"/>
                <a:ea typeface="ヒラギノ角ゴ Pro W3" pitchFamily="1" charset="-128"/>
              </a:rPr>
            </a:br>
            <a:r>
              <a:rPr lang="en-US" sz="1200" b="1" dirty="0">
                <a:latin typeface="Arial" charset="0"/>
                <a:ea typeface="ヒラギノ角ゴ Pro W3" pitchFamily="1" charset="-128"/>
              </a:rPr>
              <a:t>Paul &amp; Erica, How would this change affect your process?</a:t>
            </a:r>
            <a:br>
              <a:rPr lang="en-US" sz="1200" b="1" dirty="0">
                <a:latin typeface="Arial" charset="0"/>
                <a:ea typeface="ヒラギノ角ゴ Pro W3" pitchFamily="1" charset="-128"/>
              </a:rPr>
            </a:br>
            <a:r>
              <a:rPr lang="en-US" sz="1200" b="1" dirty="0">
                <a:latin typeface="Arial" charset="0"/>
                <a:ea typeface="ヒラギノ角ゴ Pro W3" pitchFamily="1" charset="-128"/>
              </a:rPr>
              <a:t>Would you be ok with this improvement?</a:t>
            </a:r>
            <a:br>
              <a:rPr lang="en-US" sz="1200" b="1" dirty="0">
                <a:latin typeface="Arial" charset="0"/>
                <a:ea typeface="ヒラギノ角ゴ Pro W3" pitchFamily="1" charset="-128"/>
              </a:rPr>
            </a:br>
            <a:endParaRPr lang="en-US" sz="1200" b="1" dirty="0">
              <a:latin typeface="Arial" charset="0"/>
              <a:ea typeface="ヒラギノ角ゴ Pro W3" pitchFamily="1" charset="-128"/>
            </a:endParaRPr>
          </a:p>
        </p:txBody>
      </p: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8099425" y="3165475"/>
            <a:ext cx="892175" cy="1112838"/>
            <a:chOff x="3379720" y="3188849"/>
            <a:chExt cx="1697252" cy="1815169"/>
          </a:xfrm>
        </p:grpSpPr>
        <p:pic>
          <p:nvPicPr>
            <p:cNvPr id="25638" name="Picture 2" descr="http://t0.gstatic.com/images?q=tbn:zM9Q9pB8sKu97M:http://website.iiita.ac.in/summerschool/Images/Resource%2520perso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18600" y="3366377"/>
              <a:ext cx="1558372" cy="149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 rot="16200000">
              <a:off x="2706189" y="3862381"/>
              <a:ext cx="1815169" cy="4681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000" b="1" dirty="0">
                  <a:latin typeface="+mn-lt"/>
                  <a:ea typeface="ヒラギノ角ゴ Pro W3" pitchFamily="1" charset="-128"/>
                  <a:cs typeface="Times New Roman" pitchFamily="18" charset="0"/>
                </a:rPr>
                <a:t>Process Owner</a:t>
              </a:r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07238" y="2754313"/>
            <a:ext cx="2189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4. Process Owner</a:t>
            </a:r>
          </a:p>
        </p:txBody>
      </p:sp>
      <p:sp>
        <p:nvSpPr>
          <p:cNvPr id="53" name="Rounded Rectangular Callout 48"/>
          <p:cNvSpPr/>
          <p:nvPr/>
        </p:nvSpPr>
        <p:spPr bwMode="auto">
          <a:xfrm>
            <a:off x="3998792" y="2606722"/>
            <a:ext cx="1310185" cy="1255593"/>
          </a:xfrm>
          <a:prstGeom prst="wedgeRoundRectCallout">
            <a:avLst>
              <a:gd name="adj1" fmla="val 45861"/>
              <a:gd name="adj2" fmla="val 62333"/>
              <a:gd name="adj3" fmla="val 16667"/>
            </a:avLst>
          </a:prstGeom>
          <a:solidFill>
            <a:srgbClr val="AB9E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latin typeface="Arial" charset="0"/>
                <a:ea typeface="ヒラギノ角ゴ Pro W3" pitchFamily="1" charset="-128"/>
              </a:rPr>
              <a:t>Fred, great idea! I think it will improve my process as well.</a:t>
            </a:r>
          </a:p>
        </p:txBody>
      </p:sp>
      <p:sp>
        <p:nvSpPr>
          <p:cNvPr id="54" name="Rounded Rectangular Callout 53"/>
          <p:cNvSpPr/>
          <p:nvPr/>
        </p:nvSpPr>
        <p:spPr bwMode="auto">
          <a:xfrm>
            <a:off x="5397693" y="2579427"/>
            <a:ext cx="1767382" cy="1100299"/>
          </a:xfrm>
          <a:prstGeom prst="wedgeRoundRectCallout">
            <a:avLst>
              <a:gd name="adj1" fmla="val 22269"/>
              <a:gd name="adj2" fmla="val 90563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0" hangingPunct="0">
              <a:defRPr/>
            </a:pPr>
            <a:r>
              <a:rPr lang="en-US" sz="1200" b="1" dirty="0">
                <a:latin typeface="Arial" charset="0"/>
                <a:ea typeface="ヒラギノ角ゴ Pro W3" pitchFamily="1" charset="-128"/>
              </a:rPr>
              <a:t>Fred, I think this will work if we do the following modification you are proposing…</a:t>
            </a:r>
          </a:p>
        </p:txBody>
      </p:sp>
      <p:grpSp>
        <p:nvGrpSpPr>
          <p:cNvPr id="34" name="Group 70"/>
          <p:cNvGrpSpPr>
            <a:grpSpLocks/>
          </p:cNvGrpSpPr>
          <p:nvPr/>
        </p:nvGrpSpPr>
        <p:grpSpPr bwMode="auto">
          <a:xfrm>
            <a:off x="7670800" y="4170363"/>
            <a:ext cx="1473200" cy="2252662"/>
            <a:chOff x="7670041" y="3821373"/>
            <a:chExt cx="1473959" cy="2363841"/>
          </a:xfrm>
        </p:grpSpPr>
        <p:sp>
          <p:nvSpPr>
            <p:cNvPr id="25634" name="TextBox 63"/>
            <p:cNvSpPr txBox="1">
              <a:spLocks noChangeArrowheads="1"/>
            </p:cNvSpPr>
            <p:nvPr/>
          </p:nvSpPr>
          <p:spPr bwMode="auto">
            <a:xfrm>
              <a:off x="7670041" y="5022376"/>
              <a:ext cx="1473959" cy="1162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u="sng" dirty="0"/>
                <a:t>Escalation</a:t>
              </a:r>
            </a:p>
            <a:p>
              <a:r>
                <a:rPr lang="en-US" sz="1100" b="1" dirty="0"/>
                <a:t>If no resolution can be found in the PMC it is escalated to one of the Process Owners</a:t>
              </a:r>
            </a:p>
          </p:txBody>
        </p:sp>
        <p:sp>
          <p:nvSpPr>
            <p:cNvPr id="57" name="Bent Arrow 56"/>
            <p:cNvSpPr/>
            <p:nvPr/>
          </p:nvSpPr>
          <p:spPr bwMode="auto">
            <a:xfrm rot="5400000" flipH="1">
              <a:off x="7690513" y="3855493"/>
              <a:ext cx="1155147" cy="1086908"/>
            </a:xfrm>
            <a:prstGeom prst="bentArrow">
              <a:avLst/>
            </a:prstGeom>
            <a:solidFill>
              <a:srgbClr val="6095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charset="0"/>
                <a:ea typeface="ヒラギノ角ゴ Pro W3" pitchFamily="1" charset="-128"/>
              </a:endParaRPr>
            </a:p>
          </p:txBody>
        </p:sp>
      </p:grpSp>
      <p:grpSp>
        <p:nvGrpSpPr>
          <p:cNvPr id="36" name="Group 65"/>
          <p:cNvGrpSpPr>
            <a:grpSpLocks/>
          </p:cNvGrpSpPr>
          <p:nvPr/>
        </p:nvGrpSpPr>
        <p:grpSpPr bwMode="auto">
          <a:xfrm>
            <a:off x="5507038" y="1446213"/>
            <a:ext cx="3400425" cy="1316037"/>
            <a:chOff x="5450024" y="759412"/>
            <a:chExt cx="3399038" cy="1316382"/>
          </a:xfrm>
        </p:grpSpPr>
        <p:grpSp>
          <p:nvGrpSpPr>
            <p:cNvPr id="25627" name="Group 58"/>
            <p:cNvGrpSpPr>
              <a:grpSpLocks/>
            </p:cNvGrpSpPr>
            <p:nvPr/>
          </p:nvGrpSpPr>
          <p:grpSpPr bwMode="auto">
            <a:xfrm>
              <a:off x="7923908" y="759412"/>
              <a:ext cx="925154" cy="855126"/>
              <a:chOff x="7674182" y="536598"/>
              <a:chExt cx="925154" cy="855126"/>
            </a:xfrm>
          </p:grpSpPr>
          <p:pic>
            <p:nvPicPr>
              <p:cNvPr id="25632" name="Picture 2" descr="http://webmarketingsingapore.com/images/iconPerson.jpg"/>
              <p:cNvPicPr>
                <a:picLocks noChangeAspect="1" noChangeArrowheads="1"/>
              </p:cNvPicPr>
              <p:nvPr/>
            </p:nvPicPr>
            <p:blipFill>
              <a:blip r:embed="rId5"/>
              <a:srcRect l="1332" t="4922" r="7864" b="7446"/>
              <a:stretch>
                <a:fillRect/>
              </a:stretch>
            </p:blipFill>
            <p:spPr bwMode="auto">
              <a:xfrm>
                <a:off x="7702628" y="536598"/>
                <a:ext cx="896708" cy="855126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sp>
            <p:nvSpPr>
              <p:cNvPr id="63" name="TextBox 62"/>
              <p:cNvSpPr txBox="1"/>
              <p:nvPr/>
            </p:nvSpPr>
            <p:spPr bwMode="auto">
              <a:xfrm rot="16200000">
                <a:off x="7446201" y="764598"/>
                <a:ext cx="855886" cy="3998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000" b="1" dirty="0">
                    <a:latin typeface="+mn-lt"/>
                    <a:ea typeface="ヒラギノ角ゴ Pro W3" pitchFamily="1" charset="-128"/>
                    <a:cs typeface="Times New Roman" pitchFamily="18" charset="0"/>
                  </a:rPr>
                  <a:t>Process </a:t>
                </a:r>
              </a:p>
              <a:p>
                <a:pPr algn="ctr" eaLnBrk="0" hangingPunct="0">
                  <a:defRPr/>
                </a:pPr>
                <a:r>
                  <a:rPr lang="en-US" sz="1000" b="1" dirty="0">
                    <a:latin typeface="+mn-lt"/>
                    <a:ea typeface="ヒラギノ角ゴ Pro W3" pitchFamily="1" charset="-128"/>
                    <a:cs typeface="Times New Roman" pitchFamily="18" charset="0"/>
                  </a:rPr>
                  <a:t>Sponsor</a:t>
                </a:r>
              </a:p>
            </p:txBody>
          </p:sp>
        </p:grpSp>
        <p:sp>
          <p:nvSpPr>
            <p:cNvPr id="60" name="Up Arrow 59"/>
            <p:cNvSpPr/>
            <p:nvPr/>
          </p:nvSpPr>
          <p:spPr bwMode="auto">
            <a:xfrm>
              <a:off x="8230447" y="1682127"/>
              <a:ext cx="423080" cy="393667"/>
            </a:xfrm>
            <a:prstGeom prst="upArrow">
              <a:avLst/>
            </a:prstGeom>
            <a:solidFill>
              <a:srgbClr val="6095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914400" eaLnBrk="0" hangingPunct="0">
                <a:defRPr/>
              </a:pPr>
              <a:endParaRPr lang="en-US" sz="2400" dirty="0">
                <a:latin typeface="Arial" charset="0"/>
                <a:ea typeface="ヒラギノ角ゴ Pro W3" pitchFamily="1" charset="-128"/>
              </a:endParaRPr>
            </a:p>
          </p:txBody>
        </p:sp>
        <p:sp>
          <p:nvSpPr>
            <p:cNvPr id="25631" name="TextBox 60"/>
            <p:cNvSpPr txBox="1">
              <a:spLocks noChangeArrowheads="1"/>
            </p:cNvSpPr>
            <p:nvPr/>
          </p:nvSpPr>
          <p:spPr bwMode="auto">
            <a:xfrm>
              <a:off x="5450024" y="837719"/>
              <a:ext cx="23435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5. Process Sponsor</a:t>
              </a:r>
            </a:p>
          </p:txBody>
        </p:sp>
      </p:grpSp>
      <p:sp>
        <p:nvSpPr>
          <p:cNvPr id="25626" name="Slide Number Placeholder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5585B-9C95-4084-8639-BD91C11A4BC5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64" name="Rounded Rectangular Callout 63"/>
          <p:cNvSpPr/>
          <p:nvPr/>
        </p:nvSpPr>
        <p:spPr bwMode="auto">
          <a:xfrm>
            <a:off x="81888" y="2634018"/>
            <a:ext cx="1883392" cy="2143792"/>
          </a:xfrm>
          <a:prstGeom prst="wedgeRoundRectCallout">
            <a:avLst>
              <a:gd name="adj1" fmla="val -21380"/>
              <a:gd name="adj2" fmla="val 88269"/>
              <a:gd name="adj3" fmla="val 1666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r>
              <a:rPr lang="en-US" sz="1200" b="1" dirty="0" smtClean="0"/>
              <a:t>The Incident  Management process would improve if I could add this Category in the tool. </a:t>
            </a:r>
          </a:p>
          <a:p>
            <a:pPr>
              <a:defRPr/>
            </a:pPr>
            <a:r>
              <a:rPr lang="en-US" sz="1200" b="1" dirty="0" smtClean="0"/>
              <a:t>I will ask Fred, my Process Manager, if </a:t>
            </a:r>
          </a:p>
          <a:p>
            <a:pPr>
              <a:defRPr/>
            </a:pPr>
            <a:r>
              <a:rPr lang="en-US" sz="1200" b="1" dirty="0" smtClean="0"/>
              <a:t>we can do that  change.</a:t>
            </a:r>
          </a:p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684713" cy="7080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sz="2000" dirty="0" smtClean="0"/>
              <a:t>Process Manager Council vs. Process Owner Council?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520825"/>
            <a:ext cx="3976688" cy="49752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b="1" dirty="0" smtClean="0"/>
              <a:t>Process Manager Council</a:t>
            </a:r>
          </a:p>
          <a:p>
            <a:pPr marL="344488" indent="-344488" algn="ctr">
              <a:buNone/>
              <a:defRPr/>
            </a:pPr>
            <a:r>
              <a:rPr lang="en-US" sz="1800" b="1" i="1" dirty="0" smtClean="0">
                <a:latin typeface="+mn-lt"/>
              </a:rPr>
              <a:t>Tactical and Execution</a:t>
            </a:r>
          </a:p>
          <a:p>
            <a:pPr>
              <a:spcBef>
                <a:spcPts val="1200"/>
              </a:spcBef>
              <a:spcAft>
                <a:spcPts val="500"/>
              </a:spcAft>
              <a:defRPr/>
            </a:pPr>
            <a:r>
              <a:rPr lang="en-US" sz="1600" dirty="0" smtClean="0"/>
              <a:t>A communication and collaboration forum for addressing operational and tactical process and tool topics</a:t>
            </a:r>
          </a:p>
          <a:p>
            <a:pPr>
              <a:spcBef>
                <a:spcPts val="1200"/>
              </a:spcBef>
              <a:spcAft>
                <a:spcPts val="500"/>
              </a:spcAft>
              <a:defRPr/>
            </a:pPr>
            <a:r>
              <a:rPr lang="en-US" sz="1600" dirty="0" smtClean="0"/>
              <a:t>Resolves operational process issues across organizations and vendors to ensure that processes are consistently executed</a:t>
            </a:r>
          </a:p>
          <a:p>
            <a:pPr>
              <a:spcBef>
                <a:spcPts val="1200"/>
              </a:spcBef>
              <a:spcAft>
                <a:spcPts val="500"/>
              </a:spcAft>
              <a:defRPr/>
            </a:pPr>
            <a:r>
              <a:rPr lang="en-US" sz="1600" dirty="0" smtClean="0"/>
              <a:t>Oversees integration and coordination of process and tool improvements</a:t>
            </a:r>
          </a:p>
          <a:p>
            <a:pPr>
              <a:spcBef>
                <a:spcPts val="1200"/>
              </a:spcBef>
              <a:spcAft>
                <a:spcPts val="500"/>
              </a:spcAft>
              <a:defRPr/>
            </a:pPr>
            <a:r>
              <a:rPr lang="en-US" sz="1600" dirty="0" smtClean="0"/>
              <a:t>Identifies cross organizational and functional opportunities to improve process efficiencies and effectiveness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520825"/>
            <a:ext cx="4125913" cy="4964113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US" b="1" dirty="0" smtClean="0"/>
              <a:t>Process Owner Council</a:t>
            </a:r>
          </a:p>
          <a:p>
            <a:pPr marL="344488" indent="-344488" algn="ctr">
              <a:buNone/>
              <a:defRPr/>
            </a:pPr>
            <a:r>
              <a:rPr lang="en-US" sz="1800" b="1" i="1" dirty="0" smtClean="0">
                <a:latin typeface="+mn-lt"/>
              </a:rPr>
              <a:t>Strategic and Sets Goals</a:t>
            </a:r>
          </a:p>
          <a:p>
            <a:pPr marL="342900" lvl="1" indent="-342900">
              <a:spcBef>
                <a:spcPts val="1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CA" sz="1600" dirty="0" smtClean="0">
                <a:solidFill>
                  <a:schemeClr val="tx1"/>
                </a:solidFill>
              </a:rPr>
              <a:t>Drives the strategic direction and long-term vision of IT Service Management</a:t>
            </a:r>
          </a:p>
          <a:p>
            <a:pPr marL="342900" lvl="1" indent="-342900">
              <a:spcBef>
                <a:spcPts val="1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Establishes Process Maturity, Quality and Process Performance goals</a:t>
            </a:r>
          </a:p>
          <a:p>
            <a:pPr marL="342900" lvl="1" indent="-342900">
              <a:spcBef>
                <a:spcPts val="1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Evaluates process audits, assessments; reports results to senior management</a:t>
            </a:r>
          </a:p>
          <a:p>
            <a:pPr marL="342900" lvl="1" indent="-342900">
              <a:spcBef>
                <a:spcPts val="1200"/>
              </a:spcBef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Identifies strategic cross organizational and functional opportunities, ITSM tool investments and personnel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321447-6E2D-4F85-B114-861769177677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75" y="274638"/>
            <a:ext cx="7486650" cy="1143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58875" y="1417638"/>
            <a:ext cx="7486650" cy="4708525"/>
          </a:xfrm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44435" y="152400"/>
            <a:ext cx="6629400" cy="1066800"/>
          </a:xfrm>
          <a:prstGeom prst="rect">
            <a:avLst/>
          </a:prstGeom>
        </p:spPr>
        <p:txBody>
          <a:bodyPr anchor="ctr"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Process Governance Structure</a:t>
            </a:r>
          </a:p>
        </p:txBody>
      </p:sp>
      <p:graphicFrame>
        <p:nvGraphicFramePr>
          <p:cNvPr id="5" name="Group 436"/>
          <p:cNvGraphicFramePr>
            <a:graphicFrameLocks noGrp="1"/>
          </p:cNvGraphicFramePr>
          <p:nvPr/>
        </p:nvGraphicFramePr>
        <p:xfrm>
          <a:off x="-41566" y="0"/>
          <a:ext cx="9185567" cy="6858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73891"/>
                <a:gridCol w="1629412"/>
                <a:gridCol w="1629412"/>
                <a:gridCol w="901846"/>
                <a:gridCol w="859572"/>
                <a:gridCol w="887756"/>
                <a:gridCol w="1003678"/>
              </a:tblGrid>
              <a:tr h="437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Processes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 Owner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Process Manager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3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Incident Management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TBD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Knowledge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Problem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Change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Release &amp; Deployment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Configuration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9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Service Portfolio Management 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65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Service Catalog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Management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Service Level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Request Fulfillment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IT Service Continuity Management 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9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Event Management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2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Availability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Capacity Management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Asset </a:t>
                      </a:r>
                      <a:r>
                        <a:rPr kumimoji="0" lang="en-CA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Management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Financial Management 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4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Demand Management 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2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Information Security Management 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92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&lt;company specific process&gt;</a:t>
                      </a:r>
                    </a:p>
                  </a:txBody>
                  <a:tcPr marL="3810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NN</a:t>
                      </a: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381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 bwMode="auto">
          <a:xfrm>
            <a:off x="966607" y="3057099"/>
            <a:ext cx="3310758" cy="9940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defTabSz="914400" eaLnBrk="0" hangingPunct="0"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Publish &amp; Assign Roles </a:t>
            </a:r>
            <a:r>
              <a:rPr lang="en-US" sz="2400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to “real” people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012742" y="4310746"/>
            <a:ext cx="3310758" cy="75804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defTabSz="914400"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Maturity of processes differ substantially</a:t>
            </a:r>
          </a:p>
        </p:txBody>
      </p:sp>
      <p:sp>
        <p:nvSpPr>
          <p:cNvPr id="27660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9D1B61-FAC9-4A02-A8A6-BF3AC3442BBB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7" name="Left-Right Arrow 6"/>
          <p:cNvSpPr/>
          <p:nvPr/>
        </p:nvSpPr>
        <p:spPr>
          <a:xfrm rot="16200000">
            <a:off x="1691481" y="3139282"/>
            <a:ext cx="6099175" cy="868362"/>
          </a:xfrm>
          <a:prstGeom prst="leftRightArrow">
            <a:avLst/>
          </a:prstGeom>
          <a:solidFill>
            <a:srgbClr val="BBE0E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1"/>
                </a:solidFill>
              </a:rPr>
              <a:t>           Process Manager Council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5676405" y="520257"/>
            <a:ext cx="3221079" cy="2258569"/>
          </a:xfrm>
          <a:prstGeom prst="wedgeRoundRectCallout">
            <a:avLst>
              <a:gd name="adj1" fmla="val -156299"/>
              <a:gd name="adj2" fmla="val -47757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Issue!</a:t>
            </a:r>
          </a:p>
          <a:p>
            <a:pPr defTabSz="914400"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</a:rPr>
              <a:t>Not able to agree on who should be assigned to the Incident Management process.</a:t>
            </a:r>
          </a:p>
          <a:p>
            <a:pPr defTabSz="914400" eaLnBrk="0" hangingPunct="0">
              <a:defRPr/>
            </a:pPr>
            <a:r>
              <a:rPr lang="en-US" i="1" dirty="0">
                <a:latin typeface="Arial" charset="0"/>
                <a:ea typeface="ヒラギノ角ゴ Pro W3" pitchFamily="1" charset="-128"/>
              </a:rPr>
              <a:t>NOC : Outages P1,P2</a:t>
            </a:r>
          </a:p>
          <a:p>
            <a:pPr defTabSz="914400" eaLnBrk="0" hangingPunct="0">
              <a:defRPr/>
            </a:pPr>
            <a:r>
              <a:rPr lang="en-US" i="1" dirty="0">
                <a:latin typeface="Arial" charset="0"/>
                <a:ea typeface="ヒラギノ角ゴ Pro W3" pitchFamily="1" charset="-128"/>
              </a:rPr>
              <a:t>HD: P3,P4 tickets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5735782" y="2873830"/>
            <a:ext cx="3161701" cy="2576944"/>
          </a:xfrm>
          <a:prstGeom prst="wedgeRoundRectCallout">
            <a:avLst>
              <a:gd name="adj1" fmla="val -160047"/>
              <a:gd name="adj2" fmla="val 84061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Issue!</a:t>
            </a:r>
          </a:p>
          <a:p>
            <a:pPr defTabSz="914400"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</a:rPr>
              <a:t>Not able to agree on who should be assigned to the Information Security Management process.</a:t>
            </a:r>
          </a:p>
          <a:p>
            <a:pPr defTabSz="914400" eaLnBrk="0" hangingPunct="0">
              <a:defRPr/>
            </a:pPr>
            <a:r>
              <a:rPr lang="en-US" i="1" dirty="0">
                <a:latin typeface="Arial" charset="0"/>
                <a:ea typeface="ヒラギノ角ゴ Pro W3" pitchFamily="1" charset="-128"/>
              </a:rPr>
              <a:t>Large security organization  with many separate roles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5795159" y="5656037"/>
            <a:ext cx="3091012" cy="1071337"/>
          </a:xfrm>
          <a:prstGeom prst="wedgeRoundRectCallout">
            <a:avLst>
              <a:gd name="adj1" fmla="val -164691"/>
              <a:gd name="adj2" fmla="val 4460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Additional Processes</a:t>
            </a:r>
          </a:p>
          <a:p>
            <a:pPr defTabSz="914400"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</a:rPr>
              <a:t>Add company specific processes.</a:t>
            </a:r>
            <a:endParaRPr lang="en-US" i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870955" y="1041148"/>
            <a:ext cx="2428090" cy="1688404"/>
          </a:xfrm>
          <a:prstGeom prst="wedgeRoundRectCallout">
            <a:avLst>
              <a:gd name="adj1" fmla="val -42368"/>
              <a:gd name="adj2" fmla="val -74533"/>
              <a:gd name="adj3" fmla="val 16667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defTabSz="914400" eaLnBrk="0" hangingPunct="0">
              <a:defRPr/>
            </a:pPr>
            <a:r>
              <a:rPr lang="en-US" sz="2000" b="1" dirty="0">
                <a:latin typeface="Arial" charset="0"/>
                <a:ea typeface="ヒラギノ角ゴ Pro W3" pitchFamily="1" charset="-128"/>
              </a:rPr>
              <a:t>Question?</a:t>
            </a:r>
          </a:p>
          <a:p>
            <a:pPr defTabSz="914400" eaLnBrk="0" hangingPunct="0">
              <a:defRPr/>
            </a:pPr>
            <a:r>
              <a:rPr lang="en-US" dirty="0">
                <a:latin typeface="Arial" charset="0"/>
                <a:ea typeface="ヒラギノ角ゴ Pro W3" pitchFamily="1" charset="-128"/>
              </a:rPr>
              <a:t>We have 3 shifts, does that mean we have 3 different Process Managers?</a:t>
            </a:r>
            <a:endParaRPr lang="en-US" i="1" dirty="0"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739482"/>
            <a:ext cx="7076369" cy="2640842"/>
          </a:xfrm>
          <a:solidFill>
            <a:schemeClr val="bg1"/>
          </a:solidFill>
        </p:spPr>
        <p:txBody>
          <a:bodyPr/>
          <a:lstStyle/>
          <a:p>
            <a:pPr marL="506413" lvl="1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sz="1050" dirty="0" smtClean="0">
              <a:solidFill>
                <a:srgbClr val="5A4B33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588" lvl="1" indent="-1588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IT Service Management Program</a:t>
            </a:r>
          </a:p>
          <a:p>
            <a:pPr marL="463550" lvl="2" indent="-23177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5A4B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From Limited </a:t>
            </a:r>
            <a:r>
              <a:rPr lang="en-US" b="1" dirty="0" smtClean="0">
                <a:solidFill>
                  <a:srgbClr val="5A4B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rgbClr val="5A4B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Well-Defined and Established</a:t>
            </a:r>
          </a:p>
          <a:p>
            <a:pPr marL="625475" lvl="2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rgbClr val="5A4B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2010</a:t>
            </a:r>
            <a:r>
              <a:rPr lang="en-US" sz="1800" dirty="0" smtClean="0">
                <a:solidFill>
                  <a:srgbClr val="5A4B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Comprehensive ITSM Program started</a:t>
            </a:r>
          </a:p>
          <a:p>
            <a:pPr marL="625475" lvl="2" indent="-161925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b="1" dirty="0" smtClean="0">
                <a:solidFill>
                  <a:srgbClr val="5A4B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Today</a:t>
            </a:r>
            <a:r>
              <a:rPr lang="en-US" sz="1800" dirty="0" smtClean="0">
                <a:solidFill>
                  <a:srgbClr val="5A4B33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Clear IT Governance is defined with Process Owners, Process Managers, and a Process Manager Council</a:t>
            </a:r>
            <a:endParaRPr lang="en-US" sz="11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988" y="533400"/>
            <a:ext cx="86868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Establishing a Comprehensive </a:t>
            </a:r>
            <a:br>
              <a:rPr lang="en-US" sz="2000" dirty="0" smtClean="0"/>
            </a:br>
            <a:r>
              <a:rPr lang="en-US" sz="2000" dirty="0" smtClean="0"/>
              <a:t>IT Process Governance Framework</a:t>
            </a:r>
            <a:endParaRPr lang="en-US" sz="2000" dirty="0"/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770AC-CBF5-4E8E-B167-0C19C569F6A6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2838734" y="1461827"/>
            <a:ext cx="6141493" cy="291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Fortune 50 company</a:t>
            </a:r>
          </a:p>
          <a:p>
            <a:pPr marL="231775" indent="-1222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A4B33"/>
                </a:solidFill>
                <a:cs typeface="Arial" pitchFamily="34" charset="0"/>
              </a:rPr>
              <a:t>One of the nation’s largest health benefits company</a:t>
            </a:r>
          </a:p>
          <a:p>
            <a:pPr marL="231775" indent="-12223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5A4B33"/>
                </a:solidFill>
                <a:cs typeface="Arial" pitchFamily="34" charset="0"/>
              </a:rPr>
              <a:t>&gt;36 million members in its affiliated health plans</a:t>
            </a:r>
          </a:p>
          <a:p>
            <a:pPr marL="231775" marR="0" lvl="1" indent="-122238" algn="l" defTabSz="4572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5A4B33"/>
                </a:solidFill>
                <a:cs typeface="Arial" pitchFamily="34" charset="0"/>
              </a:rPr>
              <a:t>2012 revenue &gt; $60 billion</a:t>
            </a:r>
          </a:p>
          <a:p>
            <a:pPr marL="231775" marR="0" lvl="1" indent="-122238" algn="l" defTabSz="4572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5A4B33"/>
                </a:solidFill>
                <a:cs typeface="Arial" pitchFamily="34" charset="0"/>
              </a:rPr>
              <a:t>+40,000 employees (~10,000 in IT, primarily in App Dev)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04714" y="1856093"/>
            <a:ext cx="2593077" cy="128289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Success Story</a:t>
            </a:r>
            <a:endParaRPr lang="en-US" sz="2400" dirty="0"/>
          </a:p>
        </p:txBody>
      </p:sp>
      <p:pic>
        <p:nvPicPr>
          <p:cNvPr id="6" name="Picture 5" descr="toolbox_kit_fix_1600_clr_69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246" y="4377520"/>
            <a:ext cx="1705969" cy="127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eb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3097"/>
            <a:ext cx="8201025" cy="34575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533400"/>
            <a:ext cx="4333164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Successfully Implementing IT Process Governance</a:t>
            </a:r>
            <a:endParaRPr lang="en-US" sz="2000" dirty="0"/>
          </a:p>
        </p:txBody>
      </p:sp>
      <p:sp>
        <p:nvSpPr>
          <p:cNvPr id="5" name="Left Arrow 4"/>
          <p:cNvSpPr/>
          <p:nvPr/>
        </p:nvSpPr>
        <p:spPr>
          <a:xfrm rot="17930276">
            <a:off x="813120" y="4920696"/>
            <a:ext cx="977900" cy="4841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-34925" y="3043452"/>
            <a:ext cx="9137981" cy="3578533"/>
            <a:chOff x="0" y="2893028"/>
            <a:chExt cx="9137981" cy="3578199"/>
          </a:xfrm>
        </p:grpSpPr>
        <p:pic>
          <p:nvPicPr>
            <p:cNvPr id="28681" name="Picture 4"/>
            <p:cNvPicPr>
              <a:picLocks noChangeAspect="1" noChangeArrowheads="1"/>
            </p:cNvPicPr>
            <p:nvPr/>
          </p:nvPicPr>
          <p:blipFill>
            <a:blip r:embed="rId3"/>
            <a:srcRect l="10001" t="35349" r="25626" b="5258"/>
            <a:stretch>
              <a:fillRect/>
            </a:stretch>
          </p:blipFill>
          <p:spPr bwMode="auto">
            <a:xfrm>
              <a:off x="2979849" y="2920322"/>
              <a:ext cx="6158132" cy="355090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436688" y="2893028"/>
              <a:ext cx="1518858" cy="2581722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25575" y="5711264"/>
              <a:ext cx="1541463" cy="74129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0" y="5719202"/>
              <a:ext cx="1439863" cy="793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0" y="5449352"/>
              <a:ext cx="1439863" cy="6349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740" y="5468401"/>
              <a:ext cx="0" cy="260326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527343" y="4121626"/>
            <a:ext cx="3411941" cy="230832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The “source” of the IT Process Governance framework</a:t>
            </a:r>
          </a:p>
          <a:p>
            <a:pPr algn="ctr">
              <a:defRPr/>
            </a:pPr>
            <a:endParaRPr lang="en-US" sz="2400" dirty="0"/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dirty="0"/>
              <a:t>Defined Roles &amp; Responsibilities</a:t>
            </a:r>
            <a:endParaRPr lang="en-US" sz="2400" dirty="0"/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dirty="0"/>
              <a:t>Definitions and Rules</a:t>
            </a:r>
          </a:p>
          <a:p>
            <a:pPr marL="231775" indent="-231775">
              <a:buFont typeface="Arial" pitchFamily="34" charset="0"/>
              <a:buChar char="•"/>
              <a:defRPr/>
            </a:pPr>
            <a:r>
              <a:rPr lang="en-US" sz="1600" dirty="0"/>
              <a:t>PMC and POC Charters</a:t>
            </a:r>
          </a:p>
        </p:txBody>
      </p:sp>
      <p:sp>
        <p:nvSpPr>
          <p:cNvPr id="13" name="Left Arrow 12"/>
          <p:cNvSpPr/>
          <p:nvPr/>
        </p:nvSpPr>
        <p:spPr>
          <a:xfrm rot="17930276">
            <a:off x="747156" y="4145048"/>
            <a:ext cx="977900" cy="484188"/>
          </a:xfrm>
          <a:prstGeom prst="leftArrow">
            <a:avLst/>
          </a:prstGeom>
          <a:gradFill flip="none" rotWithShape="1">
            <a:gsLst>
              <a:gs pos="0">
                <a:srgbClr val="339966">
                  <a:shade val="30000"/>
                  <a:satMod val="115000"/>
                </a:srgbClr>
              </a:gs>
              <a:gs pos="50000">
                <a:srgbClr val="339966">
                  <a:shade val="67500"/>
                  <a:satMod val="115000"/>
                </a:srgbClr>
              </a:gs>
              <a:gs pos="100000">
                <a:srgbClr val="33996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Communication &amp; Education</a:t>
            </a:r>
          </a:p>
          <a:p>
            <a:r>
              <a:rPr lang="en-US" sz="2400" dirty="0" smtClean="0"/>
              <a:t>Company Intranet Web-pages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Lessons Learned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776"/>
            <a:ext cx="8229600" cy="468153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Top Level IT Management Support is critical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Slow process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- Start early with communications and education regarding what this is all about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Structured Change Management program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to derive change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Governance is “vast and fluid”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- Define your governance interpretation and identify what you are trying to improve and accomplish 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Start with small steps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– Determine what is possible now (e.g. Establish Process Governance within one area of the organization)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Official assignment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of roles (e.g. “Approval emails”)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Educate each role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 (e.g. 30 min “one-on-one” sessions)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Incorporate with ongoing projects and programs</a:t>
            </a:r>
            <a:endParaRPr lang="en-US" sz="2400" dirty="0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0" y="6199188"/>
            <a:ext cx="9144000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BE RELEVANT &amp; CREATE VALUE!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4B0A25-0216-4B52-A254-09ACF364A6A8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Questions?</a:t>
            </a:r>
            <a:endParaRPr lang="en-US" sz="2000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6603" y="4902200"/>
            <a:ext cx="33043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Thorsten Manthey</a:t>
            </a:r>
          </a:p>
          <a:p>
            <a:r>
              <a:rPr lang="en-US" dirty="0" smtClean="0"/>
              <a:t>thorsten@tmanthey.com</a:t>
            </a:r>
          </a:p>
          <a:p>
            <a:r>
              <a:rPr lang="en-US" dirty="0" smtClean="0"/>
              <a:t>Cell</a:t>
            </a:r>
            <a:r>
              <a:rPr lang="en-US" dirty="0"/>
              <a:t>: (617) 513 0000</a:t>
            </a:r>
          </a:p>
        </p:txBody>
      </p:sp>
      <p:pic>
        <p:nvPicPr>
          <p:cNvPr id="30724" name="Picture 2" descr="http://t0.gstatic.com/images?q=tbn:ANd9GcT48SuENxTytIuooAsscFrdKiaPadxkBVy2bxupu6FTsQKJw9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2001838"/>
            <a:ext cx="290036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216665-BE5D-4DE5-80EB-E2784DE453E2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411940" y="2001838"/>
            <a:ext cx="5579660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Available documents and information?</a:t>
            </a:r>
          </a:p>
          <a:p>
            <a:pPr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www.tmanthey.com/ProcessGovernance.html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This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Presentation from FUSION 13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Process Role Definitions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How To Establish Process Governance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How To Establish Strategic Process Roadmaps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PMC / POC Charter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Governance Guide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Arial" pitchFamily="34" charset="0"/>
            </a:endParaRP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Communication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Plan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Service Governance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Templates</a:t>
            </a:r>
          </a:p>
          <a:p>
            <a:pPr marL="225425" indent="-22542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…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and more!</a:t>
            </a:r>
            <a:endParaRPr lang="en-US" i="1" dirty="0"/>
          </a:p>
        </p:txBody>
      </p:sp>
      <p:pic>
        <p:nvPicPr>
          <p:cNvPr id="7" name="Picture 6" descr="toolbox_kit_fix_1600_clr_69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052" y="4773306"/>
            <a:ext cx="1705969" cy="127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0" indent="0" algn="ctr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Thank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you for attending this session. </a:t>
            </a: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Don’t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forget to complete the evaluation! </a:t>
            </a:r>
          </a:p>
          <a:p>
            <a:pPr>
              <a:buFont typeface="Arial" charset="0"/>
              <a:buChar char="•"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Thank you!</a:t>
            </a:r>
            <a:endParaRPr lang="en-US" sz="2000" dirty="0"/>
          </a:p>
        </p:txBody>
      </p:sp>
      <p:pic>
        <p:nvPicPr>
          <p:cNvPr id="31748" name="Picture 5" descr="http://t0.gstatic.com/images?q=tbn:ANd9GcSU_jxdlEtB6AHzkis9RqM9lSpOgjYXTFrDt5CM1hzBXpD9hVy6hNDf3k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8006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20" y="533400"/>
            <a:ext cx="86868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What is IT Governance?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23" y="1477371"/>
            <a:ext cx="8229600" cy="4525963"/>
          </a:xfrm>
        </p:spPr>
        <p:txBody>
          <a:bodyPr/>
          <a:lstStyle/>
          <a:p>
            <a:pPr marL="0" lvl="1" indent="0">
              <a:buClr>
                <a:schemeClr val="tx2">
                  <a:lumMod val="75000"/>
                </a:schemeClr>
              </a:buClr>
              <a:buSzPct val="75000"/>
              <a:buNone/>
              <a:defRPr/>
            </a:pPr>
            <a:r>
              <a:rPr lang="en-US" dirty="0" smtClean="0"/>
              <a:t>If you ask 10 people what IT Process Governance is, </a:t>
            </a:r>
            <a:br>
              <a:rPr lang="en-US" dirty="0" smtClean="0"/>
            </a:br>
            <a:r>
              <a:rPr lang="en-US" dirty="0" smtClean="0"/>
              <a:t>you will likely get 10 different answers…</a:t>
            </a:r>
          </a:p>
        </p:txBody>
      </p:sp>
      <p:pic>
        <p:nvPicPr>
          <p:cNvPr id="4" name="Picture 2" descr="http://t0.gstatic.com/images?q=tbn:ANd9GcTXF1_hm4mNp3nrXku1atFtF9IMdwlFgJjBRXHoVOhpgpfqtJV5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895600"/>
            <a:ext cx="2324859" cy="2903182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27B1DC-A627-43D7-B971-EA5AC1F6DB79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12295" name="Picture 7" descr="http://t3.gstatic.com/images?q=tbn:ANd9GcSNpev5GOxI50V4xphJccUqpmvUgGh-5ZDji6WNSNLpU_JlEWvd50Q-DBVg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81275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http://t0.gstatic.com/images?q=tbn:ANd9GcQQ0Imp7Omae4M8qArvsBo5CEzLEGipAAolPqFdVTq0X7vAFgRVU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7525" y="2400300"/>
            <a:ext cx="18192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http://t3.gstatic.com/images?q=tbn:ANd9GcSEIpI2B5h2SRYbZCB1dpFYnVTmqxDvjEREv0rHF9mIt1gIRYr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5002213"/>
            <a:ext cx="1409700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13" descr="data:image/jpeg;base64,/9j/4AAQSkZJRgABAQAAAQABAAD/2wCEAAkGBxARDxAQEBQPEg8QDxAUEBAQEA8PEBURFBcWFhQSFBQYHSggGBolHBQUITEhJSkrLi4uFyAzODMsNygtLisBCgoKDg0OGhAQGiwkHCQsLCwvLCwsLCwsLCwsLCwsLCwsLywsLCwsLCwsLCwsLCwsLCwsLCwsLCwsLCwsLCwsLP/AABEIANEA8QMBEQACEQEDEQH/xAAcAAEAAQUBAQAAAAAAAAAAAAAABgIDBAUHAQj/xAA9EAACAQMABwUECQMDBQAAAAAAAQIDBBEFBhIhMVGBE0FhcZEHIjKhFCNCUmJysbLBc4LRFTPhQ2OSosL/xAAbAQEAAgMBAQAAAAAAAAAAAAAAAQIDBAUGB//EADQRAQACAQMCAwYEBAcAAAAAAAABAgMEESESMQVBURMiMmFxkaGxwdEUUoHxBhUjQmLh8P/aAAwDAQACEQMRAD8A7iAAAAAAAAAAAAAAAAAAAAAAAAAAAAAAAAAAAAAAAAAAAAAAAAAAAAAAAAAAAAAAAAAAAAAAAAAAAAAAAAAAAAAAAAAAAAAAAAAAAAAAAAAAAAAAAAAAAAAAAAAAAAAAAAAAAAAAAAAAAAAAAAAAAAAAAAADWaV0/bW3+7UipfdTTl6GO+Wte8tvT6HNn+CvHq0T9odnnGzVa5rs38toxfxVfR0P8iz7fFX8f2ZtvrtYz+3KP54SX6Fo1GOfNr38H1VP9u/0ln0dYrOXCvS/ukofuwXjLSfNr20Oor3pP2Z1K6py+GcJfllF/oXiYlr2x3r3iV4lQAAAMO+vNhqK4tZAwJ38uYHttdyk+OE848lxYFy60zSobLrVIQjKWynOUYb/AAbYHtXWWxim3c2/u8VGrCb9ItsCJ6X9rNlSn2dKFStLveVTjv4Yzl/IDzVH2pULy7qWlak7acYylTnOrCVOajjKb7njf0ZWl4vG9eybVms7S397r5oujl1Lqiknhtbc1nzimiyG+tbiFWEKlOUZ05xUoTi04yi96aYF0AAAAAAAAAAAAAED1611dFytbVrtuFWrxVP8Mecv0NTPn292vd3/AAvwqMkRmzR7vlHr8/p+bmU5ylJyk3KTeXKTbb6ml3en2isbR2eqJKsyybWrsvesx70TClplnXVlHCqQfuS+TImvnCcebf3bd2G6TXBsryz71nvDJs9KXdB5pVqscd21mPWL3P0LVyXr2lhyaTT5Y2vSJ/8Aeqf6p679tKNC6UYVXhQqR3Qm+TX2ZfJ+BuYdT1cW7vN+I+DexicmHmvnHnH7wmptuAAaPTEvrf7V/IGtqTAzItRikuKik2Byb20X2fosM7tucmvDCX8gQvtpTSUqk1FJYio4SQFv6HTznMnvW8EGl7BUp03Sk3PZlu3J4xxyvP5mppcs5Jtxw2M9IrtyWFhWqxqRbWGllOXFFtTetIi0+vCuGk23iHc/YdOp/o8IT/6VxcU478+6pt4XhlyNiJiY3himNp2l0AlAAAAAAAAAAAAI1r3rD9Dt8U2vpFbMaX4UsbVTHhldWjBny9FeO8un4Xof4nLvb4K9/wBI/r+TjWG3l5bby297bfFtnOe0njiFcYkqTK7GJKkyrUSVJlnWNbCcH8Mv1Jhjt33hh1ZbLa5Mxzw3KTvG606pDJCh1SFtnWvZ/rE7qg6dR5r0MKTfGcH8M/Pdh/8AJ0tPl667T3h4vxjQxp8vXSPdt+E+cft/0lZsOOj+nJYq/wBq/kDUVJvu492OYGXfVVTgk/jwsrxA5trlo53VSDSTaxFKSbXvNZ4NeAEVloOvRlKD91xk06cs5WN2NmXAC9orRkqlWKkk4trK2Vw7+AHU4+ybR9SEaidenOcIuWzKDWccnHPzAsR9j1FKSjd3EdpYzGFNSx1yvkUvSt/ijdatpr2lPNXtC0bK1pWtBNU6SaTk8yk23KUpPvbbb6l1WxAAAAAAAAAAAADiOuOlXdXlSaeacH2dLlsR715vL6o5ea/XeZe58O038Pp61855n6z+zURiUbkyuRiSpMrsYkscyuKJKkyrUQhg6TeGpc9z/grZnwT5MHtjG2ohS6wW2bjU/TX0W+o1W8U3LYq8uznuy/J4l0MmG/ReJafiOl/iNNakRz3j6x+/Z3s6z58jmtEZKcJJN7Udncm96ee7zAxLWn2Ue0qfG/hj93z8QNfe1c5kwMLRln2txRiln6yMpfli8yfogOhX1SFOnUqySxThKTbSziKzx6Acl1YtFKe1LjnL83xA7DBYSXJICoAAAAAAAAAAAAAGn1u0g7eyr1FunsbMPzT91PpnPQx5bdNJlu+H4fbailZ7b7z9I5cTjE5j3EyuRiFJldjEspMrsYkscyuRiSruqUQruwdLU8wl5ZXQi0cMuG21oR/bMLoRLzaC0S8kyFol3vVzTjq6LoXGff7NQn/Ug9iT/wDXPU62G3VSJfPfEcHsNTekdt94+k8w115p+SzvMrRR650zKUt7AzoUpVIra3d+N6YGZa16tGOKShB98lFOcvOUs/IDR6Y0zdVFOjOpLYlukuCa5AbDUqxlUqbk9iLW3LuS5ebA6SAAAAAAAAAAAAAABBPandfV29FfanKpLyisL9z9DU1VuIh6DwHH718npG33/s54omm9HMrkYkscyuxiWUmVyMSVJXEgrMqlElVYvoe71+TEprPKKSp4bXJ4MWzfi73YI2Wi7xwI2Xi7oHs/vW7C7t++lWp1Ir8NT3X84/M3tJbiavL/AOIcXv0yx5xt9v7qrulOWcG2869sdH7LTe+XN/wBIaMdwFzZAv2eqVOrLtqzbjLfGnF7Ka/E+PRASm2toU4qFOMYQXCMUkgLoAAAAAAAAAAAAAAHK/aLX275x7qVKEerzJ/uXoaGone71vg1OnTb+szP6IyomB05lciiVJlbqXtKHxSS34y84z5ltmLriZ2hmx5glWkSpKtIlVRXhmMl4AieUUvt1R+OGY5blOYWoyIWVZIWhItQ7vYu3Bv3a9GpDH4licf2P1M+nttf6uZ4zi69LM/yzE/onU6COg8etxp4Ay4IC4gJXZLFKn+SP6AXgAAAAAAAAAAAAAAAHGtZau3e3Mv+/OPSD2V+05uSd7y9toq9GnpHyj8eWuSKNiVNxLEXze4tEMWS21UN0hZurUcm93CK7kjYirjZM3ySbVebVN0m29j4W+Oy+7o/1KZK7cw2dJnnJvWfJvYmNtyqJVepBCLaeoYafJtdOKMdm5hs1UZFWbZcUwmIZeiK2zc275V6XptpP5ZJpO14+rHqadWDJH/GfydgkjrPn6w+IF2AFxAS6gsQivwr9AKwAAAAAAAAAAAAAAAHD7uW1UqS+9Um/WTZy57vd442pEfKFtBMsbSk8U5PlGT9EyYYskb8IdTvOZmrdz8unbnQN9HtoLPxZj6rd80ibTE1YtPjtTLEpdEwulKpEqvQhr9K2m2nji181wKzDLjttKMStmimzb6nnYEbJiy/ZUfraX9Wn+5CscwnLb/Tt9J/J2Ofedd88YDrrL8wMmlMDIoR2pxguMpJdO9gTBAAAAAAAAAAAAAAAAKZ8H5MJju4hU4vzZy3u47KQhYvqe1Bro/J7ghAK9Jxbi+KbT6CJTai5Y02qkJp74yjJdHkyRy1ck9LpkJZ3rvIXVZCr3IQ9yBgaVsVL6ynx+1Hn4rxKzDYx28paCpPBTdsdElnX+tpf1af7kTHeGPLE+zt9J/J1u+k1F7Kbb4JHVeCaDs7lv3aVV+OzherAz7WhdJb6Ul4bVPP6gbbQNZ0pSq3EJqWMQjhNJPi284yBI6OlYS4KXyAy6daMuD6cALgAAAAAAAAAAAAADA4jdQ2alSP3ZzXo2jmT3e5pO9Yn5QtELPSVUf1l0Xn66C7vrEv3f5Kyy4534lHqG5lqyxZsaeaIr7dGD5LD6bi0sFezNyEvchBkIW69TEZPkgnfbmEC1hvZSrNKT91JPG7fx7iNoWjJbp7tMq8lJSy24yTWW+KeTJXhp5Zm3EvozRN/GtRpVoPKq04yT81nBuxO8PM3rNbTWfJmduyVV2ndcwM+lJSQGt0pZuCdWjucd84Lg13tLmBf0TpFVF4gbuhVzufQC+AAAAAAAAAAAAADkGtFt2d7cR51ZTXlP3v/o5+SNry9hosnXp6T8tvtw1eCjaehC3c1NmDfoIjdWbdPKK1aEHJtJLL4LOOiM1cVXOza7LM7RPDd6v1PdnDk0113P8ARDJWI7J0mW194tPLc5MTcMkoMgYWlKuIfN+S3kwrZzm6q7UpSf2m36iEXnaFVlo+rVfuR3c3uQm9Y4RTTZckdURx6yn2qmk7iyh2VTZqUs5jFSe1Fvjs57vAvTURXiWtqfB75ferMbpNPXS2hjtXOnn70Hj1W42a5a27S42XQZ8fxV+3LZ6E1gtrvaVCpCbhhySe9J8G0ZN2pMTHdv7SthhDZJgRSadtcuC3QbUoflfd03roBK7attJSQGzhLKyBUAAAAAAAAAAAAHPvaRZYq0q64ThsS/NHevk/kamorzEvQeD5d6Wx+nP3Q413ZAhrdMVsJLr1e5F6Ry1tRfarSmw5MszRdbYqxfc/dfX/AJwVvG8Mmnt0ZIn+iR5Nd1zJKDIQj2tFziElzSiuvH5EqTPLSavaH7eTnP8A2ov/AMnyIn0hfHEfHaN/SP1lNaNGMFiKSS5ERER2Xvkted7Sqkk+IREzHZcVOlVi6VWKcXwfDD8+5jYm092t1X0c7LStNZzTrQqU1LhnK2kmueYoz4bT1bS5niWGs4uuscw6lCRtvPNrbTygNXrTa7VKNVfFSe/8ksZ9Hh+oDV28ytl9AJLaz345gZQAAAAAAAAAAAAanWnRv0i1qU0szXv0/wA8e7qsrqY8tequzb0Wf2OaLT27T9HIsmg9aZCEd0nW2pPz+XBGakOdqLbzsxEzI1JheghumKpBY3G1BZ4rc/8AJgtG0unhv1V+bI2irK8cghD9YJuckvOXV7kZIhq5L7JPo62VKlCmvsx3/me9v1KNrbaNmRkgUthLxsBWk5Rj9+nKM4PlKLyv0wWidp3UyY4vSaz5p5o+6VWlCouE4p+WeKN+J3jd5C9Zpaaz3hs7Ouk8Eqs6o4yi4y3xkmmvB7mBBLO/VCo03uhNrPk8ATPROk1XaVLMsNbTS92PmwJEAAAAAAAAAAAAADl+vehXQr9tBfU123uW6NT7UevFdTSzU6Z38npvDNV7XH0T8VfxhErmriD8d3qYodC87QjlaeZNmaHLvzO6iMid0dLIpyG5s67qrqpCeiYxniNW4fbxnjfFtYp9NnGV+JmWMcWps586u2LP1V7Rxt6obf2tShUlSqrZnF713NdzT70zUtE1naXoMWWuWsXrPDCu6mIPx3eoha/EI0ntV1y24rpkzRHDmXtvkj6pVtGB1DaA8yEvMgEwSzdC6fjRlO3qPGXt0ZP4cS+KGee1l9fA28N+NpcDxLTTF/aVjie/1ZVxp6WcwZlm0R3lzqYcl52rWWNdayXckowaiu+TTzjw5GKc0eToU8Mtt708s/UqxhcXahXW1Ds5y2ctZknHGea3sUyTa2yup0NcOLr33nd1m3oQpxUKcYwiuEYpRXojO5i4AAAAAAAAAAAAFMmEtTpm2ValOlUW1CS380+5rxRW1YtG0smHLbFeL17w4trPbTt5unPx2ZYwpJ7k0afRNZ2l6WNVXNji1f6/KWhoWVap8FOpLxUJY9eBfpmWrbJSveYbO21Wu5cYqC/FLf6LJaMdmG2sxR25brR+pMsp1ajxlZjGOM+GWWjF6sF9d/LDqFpfNRUcYSSSS4YW5GZzpWNN6LpXkMT92pH4Ki+KPg+a8Cl6RaOWxp9TfBbevbzj1cq1osKtq9iqsLDcZrfCXLD/AINWaTWdpd6uqpmp1V+zRaL0TdVpxdGjWqYknmNOTjx75cF6maKzMOfbJWtomZb9vDw+K4o1Xe7vNoBtANoDzIFPZKW9loYbxuuRikERGyraCUv9mlFyuqlT7NOi1/dOUcfKMjNgj3t3N8UvEYor6z+TpZtOCAAAAAAAAAAAAwKGiNlt1EoA3Y1expzw5whJrg5RTx5ZBvKzLR1P7q9EELMtGx5IC1KwS7glblQwBbc2gLdWvGWFOMZJPKUkpJPms94N5jsvQ0pjd3LuCHONZrdQuqjj8FRuceXvb5L1yaWWvTZ6nw/N7XBHrHEtXkxN0yB7kkeNhE9nkJlmHdVtjZWbKo7y2zFbJEOu6kaGdrbe+sVaz25rvise7Dovm2bWOvTDg6zP7W/HaEhMjUAAAAAAAAAAAAAAeYA8aCXjiBS4AUOmQLUqIGPUs0wMOro0DBraOaA0Wn9EurTwvjjvg/1XUx5KdUNzRaqdPk3n4Z7oPJNNpppp4afFM0ZjZ6qtotG8Tw8yEvcgUVancWrDDlvEcLTqGSKtS2WIbLQmi6tzLENlLvlOSiv8voZK45aOXWVjtLpmrOqNG3kqtRqrVW+O76uL5pd78WZa0iHPy6i1+PJLkZGsAAAAAAAAAAAAAAAAAADzADAHmyBS4AUumBRKiEsatYRl3ARfWHUuNfM6bUKvNrc/CS/kxXxRZuaXW5MHEcx6INf6t31FvaoTkl9qlipH5b/ka84LQ7WPxTDaOeGDGxuXuVKpHxnFx/URhsjJ4niiOJ/VlUNXK0vi3eRsVxRHdycuvtb4YbWz1VSw5Jt+JkiIjs07Xtf4pSCx0OoYwsBTZIrJSjzCW4oVH3hDIJQAAAAAAAAAAAAAAAAAAAAAAAPMAMAebIHjpoC3O1g+KT6IC09G0+SAp/02BCd1SsIg3XI2yQN12NNIG6sl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0" y="-965200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305" name="Picture 17" descr="http://www.xconomy.com/wordpress/wp-content/images/2011/11/question-mark-stockimage.jpg?da276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3288" y="4905375"/>
            <a:ext cx="20542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IT Governance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417638"/>
            <a:ext cx="8263719" cy="513556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Google “IT Governance definition”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+9,000,000 results</a:t>
            </a:r>
          </a:p>
          <a:p>
            <a:pPr>
              <a:buFont typeface="Arial" charset="0"/>
              <a:buChar char="•"/>
              <a:defRPr/>
            </a:pPr>
            <a:endParaRPr lang="en-US" sz="1000" dirty="0" smtClean="0"/>
          </a:p>
          <a:p>
            <a:pPr marL="3968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400" b="1" u="sng" dirty="0" smtClean="0">
                <a:solidFill>
                  <a:schemeClr val="accent3">
                    <a:lumMod val="50000"/>
                  </a:schemeClr>
                </a:solidFill>
              </a:rPr>
              <a:t>Wikipedia Definition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: IT Governance is a subset discipline of Corporate Governance focused on information technology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(IT) systems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and their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performance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risk management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….</a:t>
            </a:r>
          </a:p>
          <a:p>
            <a:pPr marL="3968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400" b="1" u="sng" dirty="0" smtClean="0">
                <a:solidFill>
                  <a:schemeClr val="accent3">
                    <a:lumMod val="50000"/>
                  </a:schemeClr>
                </a:solidFill>
              </a:rPr>
              <a:t>ITGI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: IT governance is the responsibility of the board of directors and executive management. It is an integral part of enterprise governance and consists of the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leadership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organizational structures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processes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that ensure that the organization’s IT sustains and extends the organization’s strategies and objectives.</a:t>
            </a:r>
          </a:p>
          <a:p>
            <a:pPr marL="3968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400" b="1" u="sng" dirty="0" smtClean="0">
                <a:solidFill>
                  <a:schemeClr val="accent3">
                    <a:lumMod val="50000"/>
                  </a:schemeClr>
                </a:solidFill>
              </a:rPr>
              <a:t>ITIL V3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: Ensuring that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Policies and Strategy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are actually implemented, and that required Processes are correctly followed. Governance includes defining 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roles and responsibilities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, measuring and reporting, and taking actions to resolve any issues identified.</a:t>
            </a:r>
          </a:p>
          <a:p>
            <a:pPr marL="396875"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–"/>
              <a:defRPr/>
            </a:pPr>
            <a:r>
              <a:rPr lang="en-US" sz="1400" b="1" u="sng" dirty="0" smtClean="0">
                <a:solidFill>
                  <a:schemeClr val="accent3">
                    <a:lumMod val="50000"/>
                  </a:schemeClr>
                </a:solidFill>
              </a:rPr>
              <a:t>ISO/IEC 38500:2008</a:t>
            </a: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Provides guiding principles for directors of organizations on the effective, efficient, and acceptable use of Information Technology (IT) within their organizations. Based on six (6) principles </a:t>
            </a:r>
            <a:r>
              <a:rPr lang="en-AU" sz="1400" dirty="0" smtClean="0">
                <a:solidFill>
                  <a:schemeClr val="accent3">
                    <a:lumMod val="50000"/>
                  </a:schemeClr>
                </a:solidFill>
              </a:rPr>
              <a:t>1: 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Responsibility</a:t>
            </a:r>
            <a:r>
              <a:rPr lang="en-AU" sz="1400" dirty="0" smtClean="0">
                <a:solidFill>
                  <a:schemeClr val="accent3">
                    <a:lumMod val="50000"/>
                  </a:schemeClr>
                </a:solidFill>
              </a:rPr>
              <a:t>; 2: 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Strategy</a:t>
            </a:r>
            <a:r>
              <a:rPr lang="en-AU" sz="1400" dirty="0" smtClean="0">
                <a:solidFill>
                  <a:schemeClr val="accent3">
                    <a:lumMod val="50000"/>
                  </a:schemeClr>
                </a:solidFill>
              </a:rPr>
              <a:t>; 3: 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Acquisition</a:t>
            </a:r>
            <a:r>
              <a:rPr lang="en-AU" sz="1400" dirty="0" smtClean="0">
                <a:solidFill>
                  <a:schemeClr val="accent3">
                    <a:lumMod val="50000"/>
                  </a:schemeClr>
                </a:solidFill>
              </a:rPr>
              <a:t>; 4: 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Performance</a:t>
            </a:r>
            <a:r>
              <a:rPr lang="en-AU" sz="1400" dirty="0" smtClean="0">
                <a:solidFill>
                  <a:schemeClr val="accent3">
                    <a:lumMod val="50000"/>
                  </a:schemeClr>
                </a:solidFill>
              </a:rPr>
              <a:t>;                       5: 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Conformance</a:t>
            </a:r>
            <a:r>
              <a:rPr lang="en-AU" sz="1400" dirty="0" smtClean="0">
                <a:solidFill>
                  <a:schemeClr val="accent3">
                    <a:lumMod val="50000"/>
                  </a:schemeClr>
                </a:solidFill>
              </a:rPr>
              <a:t>; 6: 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Human Behaviour</a:t>
            </a:r>
            <a:r>
              <a:rPr lang="en-A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6EB073-1E1E-4EE4-B353-04D08B9FD7DC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89488" y="6063962"/>
            <a:ext cx="7382615" cy="646331"/>
          </a:xfrm>
          <a:prstGeom prst="rect">
            <a:avLst/>
          </a:prstGeom>
          <a:solidFill>
            <a:srgbClr val="663300">
              <a:alpha val="49804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What should I use as my definition?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IT Service Management </a:t>
            </a:r>
            <a:br>
              <a:rPr lang="en-US" sz="2000" dirty="0" smtClean="0"/>
            </a:br>
            <a:r>
              <a:rPr lang="en-US" sz="2000" dirty="0" smtClean="0"/>
              <a:t>Governance</a:t>
            </a:r>
            <a:endParaRPr lang="en-US" sz="2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Our Definition: 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CA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organizational structures 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that need to be put in place, the 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roles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that need to be 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assigned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responsibilities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accountabilities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for each role and the </a:t>
            </a:r>
            <a:r>
              <a:rPr lang="en-CA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meetings and councils</a:t>
            </a:r>
            <a:r>
              <a:rPr lang="en-CA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be established in order to operate and govern IT Processes and IT Services within our IT organization. </a:t>
            </a:r>
            <a:endParaRPr lang="en-US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6800" y="4916488"/>
            <a:ext cx="2992438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222250" indent="-222250">
              <a:buFont typeface="Arial" pitchFamily="34" charset="0"/>
              <a:buAutoNum type="arabicPeriod"/>
              <a:defRPr/>
            </a:pPr>
            <a:r>
              <a:rPr lang="en-US" i="1" dirty="0"/>
              <a:t>Organizational Structures</a:t>
            </a:r>
          </a:p>
          <a:p>
            <a:pPr marL="222250" indent="-222250">
              <a:buFont typeface="Arial" pitchFamily="34" charset="0"/>
              <a:buAutoNum type="arabicPeriod"/>
              <a:defRPr/>
            </a:pPr>
            <a:r>
              <a:rPr lang="en-US" i="1" dirty="0"/>
              <a:t>Identify &amp; Assign Roles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41788" y="4916488"/>
            <a:ext cx="4011612" cy="6461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223838" indent="-223838">
              <a:buFont typeface="Arial" pitchFamily="34" charset="0"/>
              <a:buAutoNum type="arabicPeriod" startAt="3"/>
              <a:defRPr/>
            </a:pPr>
            <a:r>
              <a:rPr lang="en-US" i="1" dirty="0"/>
              <a:t>Responsibilities &amp; Accountabilities</a:t>
            </a:r>
          </a:p>
          <a:p>
            <a:pPr marL="223838" indent="-223838">
              <a:buFont typeface="Arial" pitchFamily="34" charset="0"/>
              <a:buAutoNum type="arabicPeriod" startAt="3"/>
              <a:defRPr/>
            </a:pPr>
            <a:r>
              <a:rPr lang="en-US" i="1" dirty="0"/>
              <a:t>Meetings &amp; Councils</a:t>
            </a:r>
          </a:p>
        </p:txBody>
      </p:sp>
      <p:sp>
        <p:nvSpPr>
          <p:cNvPr id="1332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7C07F0-6EB1-46B5-A846-B15B6817802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066800" y="5867400"/>
            <a:ext cx="7086600" cy="8540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Actionable &amp; Understandable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What is</a:t>
            </a:r>
            <a:br>
              <a:rPr lang="en-US" sz="2000" dirty="0" smtClean="0"/>
            </a:br>
            <a:r>
              <a:rPr lang="en-US" sz="2000" dirty="0" smtClean="0"/>
              <a:t>IT Process Governance?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8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IT Process Governance </a:t>
            </a:r>
            <a:r>
              <a:rPr lang="en-US" b="1" dirty="0" smtClean="0">
                <a:solidFill>
                  <a:srgbClr val="00B050"/>
                </a:solidFill>
              </a:rPr>
              <a:t>IS:</a:t>
            </a:r>
          </a:p>
          <a:p>
            <a:pPr lvl="1">
              <a:spcBef>
                <a:spcPts val="600"/>
              </a:spcBef>
              <a:buFont typeface="Arial" charset="0"/>
              <a:buNone/>
              <a:defRPr/>
            </a:pPr>
            <a:r>
              <a:rPr lang="en-CA" sz="2100" b="1" i="1" dirty="0" smtClean="0">
                <a:solidFill>
                  <a:schemeClr val="accent3">
                    <a:lumMod val="75000"/>
                  </a:schemeClr>
                </a:solidFill>
              </a:rPr>
              <a:t>Defining</a:t>
            </a:r>
            <a:r>
              <a:rPr lang="en-CA" sz="2000" b="1" i="1" dirty="0" smtClean="0">
                <a:solidFill>
                  <a:schemeClr val="accent3">
                    <a:lumMod val="75000"/>
                  </a:schemeClr>
                </a:solidFill>
              </a:rPr>
              <a:t> how to operate within the IT organization 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CA" sz="2000" dirty="0" smtClean="0">
                <a:solidFill>
                  <a:schemeClr val="accent3">
                    <a:lumMod val="75000"/>
                  </a:schemeClr>
                </a:solidFill>
              </a:rPr>
              <a:t>Process Sponsor, Process Owner and Process Manager assigned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CA" sz="2000" dirty="0" smtClean="0">
                <a:solidFill>
                  <a:schemeClr val="accent3">
                    <a:lumMod val="75000"/>
                  </a:schemeClr>
                </a:solidFill>
              </a:rPr>
              <a:t>Reporting structures are in place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CA" sz="2000" dirty="0" smtClean="0">
                <a:solidFill>
                  <a:schemeClr val="accent3">
                    <a:lumMod val="75000"/>
                  </a:schemeClr>
                </a:solidFill>
              </a:rPr>
              <a:t>Escalation paths have been established</a:t>
            </a:r>
            <a:endParaRPr lang="en-U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CA" sz="2000" dirty="0" smtClean="0">
                <a:solidFill>
                  <a:schemeClr val="accent3">
                    <a:lumMod val="75000"/>
                  </a:schemeClr>
                </a:solidFill>
              </a:rPr>
              <a:t>Roles have been defined, identified and assigned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CA" sz="2000" dirty="0" smtClean="0">
                <a:solidFill>
                  <a:schemeClr val="accent3">
                    <a:lumMod val="75000"/>
                  </a:schemeClr>
                </a:solidFill>
              </a:rPr>
              <a:t>Accountabilities and Responsibilities identified for each role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CA" sz="2000" dirty="0" smtClean="0">
                <a:solidFill>
                  <a:schemeClr val="accent3">
                    <a:lumMod val="75000"/>
                  </a:schemeClr>
                </a:solidFill>
              </a:rPr>
              <a:t>Meetings and Councils have been established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IT Process Governance </a:t>
            </a:r>
            <a:r>
              <a:rPr lang="en-US" dirty="0" smtClean="0">
                <a:solidFill>
                  <a:srgbClr val="C00000"/>
                </a:solidFill>
              </a:rPr>
              <a:t>IS NOT: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Organizational HR staffing activities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Day-to-day detailed process execution </a:t>
            </a:r>
          </a:p>
          <a:p>
            <a:pPr lvl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 substitute for good management judgment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6E571F-A8B4-4877-B6DF-A8AACB7B066D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Why &amp; What</a:t>
            </a:r>
            <a:endParaRPr lang="en-US" sz="20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>
              <a:defRPr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Why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are we implementing Process Governance?</a:t>
            </a:r>
          </a:p>
          <a:p>
            <a:pPr>
              <a:defRPr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are we trying to accomplish?</a:t>
            </a:r>
          </a:p>
          <a:p>
            <a:pPr>
              <a:defRPr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364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GwAAAQUBAQAAAAAAAAAAAAAABAADBQYHAgH/xABBEAABAwMBBAYHBAYLAAAAAAABAAIDBAURIQYSMUETIlFSYXEHFDKBkaHRI1OSsRUzQkPB4RYkRFRicnOCsuLw/8QAGgEAAgMBAQAAAAAAAAAAAAAAAAMCBAUBBv/EACQRAAMAAgMAAgICAwAAAAAAAAABAgMRBBIhMUEFIxNRFGFx/9oADAMBAAIRAxEAPwDcUkkkAJJIqPu93o7TTunrJmxtA5ldS34gDyQBqgK+70NAwvqqhkYHMuAWcXnbm5XSQ09mifCw6B5bl58QOXv+CjYNma6ukE9yqMPOpMh33fQeSuY+HTW7ekV75Mp6n0udd6RrTCSKcS1BHOJuQfedPmoqT0mSEnorbIOzfe0fkSh4NmrfCBvh8pHedj5BOutdBGOrSxe8ZVmeLg/2xFZ8v/DlvpKq8628Y8JP5Iun9JsRcBU2+oYObm7rh8jn5KLnt9K79wz3DCAqLRERmLLT46hN/wALDX1oW+VkRoNu23sta5rBUtjkdwZJ1T8CrDDURTN3o3tcPArB6iiLCWPb8dcp233K52l7TRVT2sH7t3Wb8OXuScv4xr2GNjmp+UjeUlQ9ndv4Ktzaa5tFPOdA4nquPgVeIpWStDmOBHgs28dQ9Ui5NKltDiSSSgSEkkkgBJJKI2lvUFkt0lTM7UDDWji48gF1Jt6QN6BdqtpqaxUuXHfqHZEcQOrj/wC5rL3+vbRVhqrjKdzPVaODR2N+qYMlTe7m+rrXEucc7vEMb2BWCBgjaAwAADAAW1x+KsS2/kzc2fu9L4C7fTU9JGGwRhvaeZ96PEgAUc15C96U4T/4v7Ed9Bz5R2oeSTKYMhTZeSVOceiNWduKYkPYuiVw5NSRBsBqmB4BI1QUkGRwUnIM8E2Y09a0KfyQk9LkHLdCpzZfa2qssraeue6Wjzjeccuj+oTMkOQgKmlB5KvyOPGWdMdhzVje0bdRVkVZA2WB4c1wzoUUsd2N2glstYykqX5pJDhpJ/Vn6LXaeZs0bXtOQRxXnM+F4r6s2ceRZJ2h1JJJJGHMjwxhceAGVjO2l4feb0+KNx9WpnFrRnRzuZ93D4rRNurqbXYp5IiOmcNyMHvHQLIaOLAHE+JOpWn+Owd67v6KXMy9Z6r7JS1NEbXY46aqUY/RRtMCzBCPYQVtuUjLVD4cV0uGjKFucxjjEbThz+JHYlXSlbJym3o8qLg1hLIQHuHEngEG6uqHZ6+PIJjQDUhebwJAY0udywFSrLVMsqJQ961UffOSFzmaQDuvHPIwmpYKhrd6SJ7W9pGiZ3e0Liup+zvWaJmmqI6kZZo4cWnknyxQMTnRPD2aOaVZISJYWSN4OAKt4s3ZelbJj6vwHMeUxLFnkjyxcOYOxP7CtFfrKcEHI0V69H18dUUxoql+ZoTjJPEciqxUw6cEFbKl1tvEE4JDS4Mf4gn64WfzcXeN/aLvFyda19G4NdkLpBW6oE8DXZzkZRqwjVMv9KtWZKyiog7QEynHgMD/AJfJVmjj0CkdvJDNtXICchkTQPDUoekbwXouBPXEjH5lbyMJjZoE+xiUbdE+xvgrlUVEjxrSo6voqmaoL2M3m4AGHDgphjE61ir5NUtDofV7RVzRVDT1oJPwqUsdLuh8z2EOzujI1CmWsXNTNHTRdJKcDkOZPgkKFL3sY7dLQ1NuRwvdLjcA1yqtu9nDkjayqkq35foweywcAh8eCRkyKmNx4+qGt3VWO2RkUEWeYyo23W99ZJkjETT1j2+AVjEQa0BoAAGBhTw+ekcv9ArmLhzEYWJtzFaVFdojp48tUJcIdHY48lZZmaKGr2aFFPaJR4y9bGV3rNuhcTqWDKtbToFnWwExFLuZ9l7h8ytCY7LBqvO2tW0bcvaTMd2xbjaypz3GfxSpG6BGbfwGHaVshziWIcuw/wDZCUfJb3Dr9SMjlT+xh7G8E+xq4iGiIY1WKYhI6Y1OtakxqfYxIqiaRy1irdzmNRWP7jCWtCtbW6hQZsFU57ndJFqSdSfoquVtrSH40l6yG3dVJ2q1Oq/tpcthB4Di7yT42eqvvIfiforBSU3QU0UWBljQDjtSpXvoyq88GWQNjaGsaGtGgAXpYitxclicqE6BCxNOYjHMTTmpioi0AzN0ULcG4BU/UDqqCuJwCpOvDkr0kNh+q1/+o781o8B+zCz3YuMilY7vku+JytBg/VhYmV7ts2IWpRSPSdREw01a0H7J4DiOw6fnhVagdkDVaptDb2XG2TU7xkPaQskpOkp53082ksbt13mOf8fetDg5fHLKfLx/FFgh1ARUbUFSuyApCNaFMoaHGNRDGptgRDAq9MYke7vVPkqm2urCB/WZeHeVx3eo7yKpLB1QquWmWMaCRXVn95l/EVbLYHSW+B7yXOcwEk81TgFd7OzNrpv8gSpolaWjvcXBYjCxNuYmKhfUDc1MvajHtQ02gKbNEGiNqtAq3dnktc1vtO6rfM6Kfr5AAdVB0sfrlybzZF1jnt5fL81zLk6zsZijdItWztP0UUTAMAABXGMYYFBWWDgcKxNGiyjSE9u8MFZrtzZ3UlV+k4W9ThMB2d73fktMQVxpGVULo3tyCFOLcV2RGpVLTMsoJ8gaqageCFC3e2S2OrO6D6o49U9zw8kVRVQIGq2Iyq52jMvE4emTseqJjCBp5Qcao6IghRpkUEsGU7HBH9238ITcaJjVexknrYI/u2fhCIbGAAAAAOQXkYRDWjCr0xiGCzRNPai3gBCTPAXZoGDS4AKjauUNBRFVUBoOoVeulc1gOT4ADiU5Voj12BXSpOjWavccNb2lSVit/QxtB6z3HLj2lA2uifLN6zUDrn2W90K42qj4EhVs2Tt4XMWPoiUtsHRxjIUgOC5jZujC7SBol4RnivUkARN2tsdZC5kjAQRjGFndys1VaZXPp2ukp+O5zZ5eHgtYcMjBQFbRMmaQW59ynFuHtEahUtMzehuDXgFrs40PgpmnqwUrxs1G+QyxAxS99vH+ag3wXGiJDmdO0ftM0J9yuTyE/kq1x2vgtsNQEXHONFS4ru2P9bvxH/G0j58EdDd4nAFszXeTgUNpi1DRb2ThOetAKqi6tA9v5pqa+QM0dURg9m8MpLRJItM1YACoyqrmjKr0t5fLpTxSyE8w3A+JTXQVtWftn9Ew/ss4n3rm0hixtj1fc8v6OIF8p4Mby8+xN0Vukll6aqO8/k3k3yR9Ba2RANjjx2lT9DbeBLUusjfiHRjUjNtoC4jTRWSmhEbAMJU9O2MDARCWMEkkkgBJJJIAS8IyF6kgBiWBsgwQo2qtbX6gKZXhAQBUamyg5ywFRk1ggccugaf9qvr2N7AmnQxn9lG2gKB/R+nH9nZ+FPRWaNnsQgeQV1NPF3V62CPuru2BVobYdAGYR9PajpkKebEwDRoTzWgZwFwACntzI8EhHMjDRoF2AvUAJJJJACSSSQB//9k="/>
          <p:cNvSpPr>
            <a:spLocks noChangeAspect="1" noChangeArrowheads="1"/>
          </p:cNvSpPr>
          <p:nvPr/>
        </p:nvSpPr>
        <p:spPr bwMode="auto">
          <a:xfrm>
            <a:off x="63500" y="-614363"/>
            <a:ext cx="125730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365" name="AutoShape 4" descr="data:image/jpeg;base64,/9j/4AAQSkZJRgABAQAAAQABAAD/2wBDAAkGBwgHBgkIBwgKCgkLDRYPDQwMDRsUFRAWIB0iIiAdHx8kKDQsJCYxJx8fLT0tMTU3Ojo6Iys/RD84QzQ5Ojf/2wBDAQoKCg0MDRoPDxo3JR8lNzc3Nzc3Nzc3Nzc3Nzc3Nzc3Nzc3Nzc3Nzc3Nzc3Nzc3Nzc3Nzc3Nzc3Nzc3Nzc3Nzf/wAARCACMAIwDASIAAhEBAxEB/8QAGwAAAQUBAQAAAAAAAAAAAAAABAADBQYHAgH/xABBEAABAwMBBAYHBAYLAAAAAAABAAIDBAURIQYSMUETIlFSYXEHFDKBkaHRI1OSsRUzQkPB4RYkRFRicnOCsuLw/8QAGgEAAgMBAQAAAAAAAAAAAAAAAAMCBAUBBv/EACQRAAMAAgMAAgICAwAAAAAAAAABAgMRBBIhMUEFIxNRFGFx/9oADAMBAAIRAxEAPwDcUkkkAJJIqPu93o7TTunrJmxtA5ldS34gDyQBqgK+70NAwvqqhkYHMuAWcXnbm5XSQ09mifCw6B5bl58QOXv+CjYNma6ukE9yqMPOpMh33fQeSuY+HTW7ekV75Mp6n0udd6RrTCSKcS1BHOJuQfedPmoqT0mSEnorbIOzfe0fkSh4NmrfCBvh8pHedj5BOutdBGOrSxe8ZVmeLg/2xFZ8v/DlvpKq8628Y8JP5Iun9JsRcBU2+oYObm7rh8jn5KLnt9K79wz3DCAqLRERmLLT46hN/wALDX1oW+VkRoNu23sta5rBUtjkdwZJ1T8CrDDURTN3o3tcPArB6iiLCWPb8dcp233K52l7TRVT2sH7t3Wb8OXuScv4xr2GNjmp+UjeUlQ9ndv4Ktzaa5tFPOdA4nquPgVeIpWStDmOBHgs28dQ9Ui5NKltDiSSSgSEkkkgBJJKI2lvUFkt0lTM7UDDWji48gF1Jt6QN6BdqtpqaxUuXHfqHZEcQOrj/wC5rL3+vbRVhqrjKdzPVaODR2N+qYMlTe7m+rrXEucc7vEMb2BWCBgjaAwAADAAW1x+KsS2/kzc2fu9L4C7fTU9JGGwRhvaeZ96PEgAUc15C96U4T/4v7Ed9Bz5R2oeSTKYMhTZeSVOceiNWduKYkPYuiVw5NSRBsBqmB4BI1QUkGRwUnIM8E2Y09a0KfyQk9LkHLdCpzZfa2qssraeue6Wjzjeccuj+oTMkOQgKmlB5KvyOPGWdMdhzVje0bdRVkVZA2WB4c1wzoUUsd2N2glstYykqX5pJDhpJ/Vn6LXaeZs0bXtOQRxXnM+F4r6s2ceRZJ2h1JJJJGHMjwxhceAGVjO2l4feb0+KNx9WpnFrRnRzuZ93D4rRNurqbXYp5IiOmcNyMHvHQLIaOLAHE+JOpWn+Owd67v6KXMy9Z6r7JS1NEbXY46aqUY/RRtMCzBCPYQVtuUjLVD4cV0uGjKFucxjjEbThz+JHYlXSlbJym3o8qLg1hLIQHuHEngEG6uqHZ6+PIJjQDUhebwJAY0udywFSrLVMsqJQ961UffOSFzmaQDuvHPIwmpYKhrd6SJ7W9pGiZ3e0Liup+zvWaJmmqI6kZZo4cWnknyxQMTnRPD2aOaVZISJYWSN4OAKt4s3ZelbJj6vwHMeUxLFnkjyxcOYOxP7CtFfrKcEHI0V69H18dUUxoql+ZoTjJPEciqxUw6cEFbKl1tvEE4JDS4Mf4gn64WfzcXeN/aLvFyda19G4NdkLpBW6oE8DXZzkZRqwjVMv9KtWZKyiog7QEynHgMD/AJfJVmjj0CkdvJDNtXICchkTQPDUoekbwXouBPXEjH5lbyMJjZoE+xiUbdE+xvgrlUVEjxrSo6voqmaoL2M3m4AGHDgphjE61ir5NUtDofV7RVzRVDT1oJPwqUsdLuh8z2EOzujI1CmWsXNTNHTRdJKcDkOZPgkKFL3sY7dLQ1NuRwvdLjcA1yqtu9nDkjayqkq35foweywcAh8eCRkyKmNx4+qGt3VWO2RkUEWeYyo23W99ZJkjETT1j2+AVjEQa0BoAAGBhTw+ekcv9ArmLhzEYWJtzFaVFdojp48tUJcIdHY48lZZmaKGr2aFFPaJR4y9bGV3rNuhcTqWDKtbToFnWwExFLuZ9l7h8ytCY7LBqvO2tW0bcvaTMd2xbjaypz3GfxSpG6BGbfwGHaVshziWIcuw/wDZCUfJb3Dr9SMjlT+xh7G8E+xq4iGiIY1WKYhI6Y1OtakxqfYxIqiaRy1irdzmNRWP7jCWtCtbW6hQZsFU57ndJFqSdSfoquVtrSH40l6yG3dVJ2q1Oq/tpcthB4Di7yT42eqvvIfiforBSU3QU0UWBljQDjtSpXvoyq88GWQNjaGsaGtGgAXpYitxclicqE6BCxNOYjHMTTmpioi0AzN0ULcG4BU/UDqqCuJwCpOvDkr0kNh+q1/+o781o8B+zCz3YuMilY7vku+JytBg/VhYmV7ts2IWpRSPSdREw01a0H7J4DiOw6fnhVagdkDVaptDb2XG2TU7xkPaQskpOkp53082ksbt13mOf8fetDg5fHLKfLx/FFgh1ARUbUFSuyApCNaFMoaHGNRDGptgRDAq9MYke7vVPkqm2urCB/WZeHeVx3eo7yKpLB1QquWmWMaCRXVn95l/EVbLYHSW+B7yXOcwEk81TgFd7OzNrpv8gSpolaWjvcXBYjCxNuYmKhfUDc1MvajHtQ02gKbNEGiNqtAq3dnktc1vtO6rfM6Kfr5AAdVB0sfrlybzZF1jnt5fL81zLk6zsZijdItWztP0UUTAMAABXGMYYFBWWDgcKxNGiyjSE9u8MFZrtzZ3UlV+k4W9ThMB2d73fktMQVxpGVULo3tyCFOLcV2RGpVLTMsoJ8gaqageCFC3e2S2OrO6D6o49U9zw8kVRVQIGq2Iyq52jMvE4emTseqJjCBp5Qcao6IghRpkUEsGU7HBH9238ITcaJjVexknrYI/u2fhCIbGAAAAAOQXkYRDWjCr0xiGCzRNPai3gBCTPAXZoGDS4AKjauUNBRFVUBoOoVeulc1gOT4ADiU5Voj12BXSpOjWavccNb2lSVit/QxtB6z3HLj2lA2uifLN6zUDrn2W90K42qj4EhVs2Tt4XMWPoiUtsHRxjIUgOC5jZujC7SBol4RnivUkARN2tsdZC5kjAQRjGFndys1VaZXPp2ukp+O5zZ5eHgtYcMjBQFbRMmaQW59ynFuHtEahUtMzehuDXgFrs40PgpmnqwUrxs1G+QyxAxS99vH+ag3wXGiJDmdO0ftM0J9yuTyE/kq1x2vgtsNQEXHONFS4ru2P9bvxH/G0j58EdDd4nAFszXeTgUNpi1DRb2ThOetAKqi6tA9v5pqa+QM0dURg9m8MpLRJItM1YACoyqrmjKr0t5fLpTxSyE8w3A+JTXQVtWftn9Ew/ss4n3rm0hixtj1fc8v6OIF8p4Mby8+xN0Vukll6aqO8/k3k3yR9Ba2RANjjx2lT9DbeBLUusjfiHRjUjNtoC4jTRWSmhEbAMJU9O2MDARCWMEkkkgBJJJIAS8IyF6kgBiWBsgwQo2qtbX6gKZXhAQBUamyg5ywFRk1ggccugaf9qvr2N7AmnQxn9lG2gKB/R+nH9nZ+FPRWaNnsQgeQV1NPF3V62CPuru2BVobYdAGYR9PajpkKebEwDRoTzWgZwFwACntzI8EhHMjDRoF2AvUAJJJJACSSSQB//9k="/>
          <p:cNvSpPr>
            <a:spLocks noChangeAspect="1" noChangeArrowheads="1"/>
          </p:cNvSpPr>
          <p:nvPr/>
        </p:nvSpPr>
        <p:spPr bwMode="auto">
          <a:xfrm>
            <a:off x="63500" y="-614363"/>
            <a:ext cx="1257300" cy="125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366" name="Picture 6" descr="http://t0.gstatic.com/images?q=tbn:ANd9GcRkbVP2rA2Kl0g20WKjzfAu5-4xO0gfh5JCpRWv0DMXn0JdbnOi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50" y="43608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BF0AD-0040-4D72-84BD-15E8124D848E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443288" y="4310063"/>
            <a:ext cx="5649912" cy="2139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Regulatory Requirements </a:t>
            </a:r>
            <a:r>
              <a:rPr lang="en-US" dirty="0">
                <a:solidFill>
                  <a:srgbClr val="008000"/>
                </a:solidFill>
              </a:rPr>
              <a:t>– Audit Remediation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Cost Savings </a:t>
            </a:r>
            <a:r>
              <a:rPr lang="en-US" dirty="0">
                <a:solidFill>
                  <a:srgbClr val="008000"/>
                </a:solidFill>
              </a:rPr>
              <a:t>– Do more with less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Quality Improvements </a:t>
            </a:r>
            <a:r>
              <a:rPr lang="en-US" dirty="0">
                <a:solidFill>
                  <a:srgbClr val="008000"/>
                </a:solidFill>
              </a:rPr>
              <a:t>– Do it right the first time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Better Control &amp; Clarity </a:t>
            </a:r>
            <a:r>
              <a:rPr lang="en-US" dirty="0">
                <a:solidFill>
                  <a:srgbClr val="008000"/>
                </a:solidFill>
              </a:rPr>
              <a:t>– Ownership, Security etc.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Efficiency Improvements </a:t>
            </a:r>
            <a:r>
              <a:rPr lang="en-US" dirty="0">
                <a:solidFill>
                  <a:srgbClr val="008000"/>
                </a:solidFill>
              </a:rPr>
              <a:t>– Work Smarter</a:t>
            </a:r>
          </a:p>
          <a:p>
            <a:pPr marL="344488" indent="-344488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Effectiveness Improvements </a:t>
            </a:r>
            <a:r>
              <a:rPr lang="en-US" dirty="0">
                <a:solidFill>
                  <a:srgbClr val="008000"/>
                </a:solidFill>
              </a:rPr>
              <a:t>– Deliver Results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-5400000">
            <a:off x="2089944" y="5153819"/>
            <a:ext cx="2012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Value Drivers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Why </a:t>
            </a:r>
            <a:r>
              <a:rPr lang="en-US" dirty="0" smtClean="0"/>
              <a:t>is Process Governance </a:t>
            </a:r>
            <a:br>
              <a:rPr lang="en-US" dirty="0" smtClean="0"/>
            </a:br>
            <a:r>
              <a:rPr lang="en-US" dirty="0" smtClean="0"/>
              <a:t>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4188"/>
            <a:ext cx="8151813" cy="475615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Clear </a:t>
            </a: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Ownership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of and </a:t>
            </a: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Accountability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for a Process</a:t>
            </a:r>
          </a:p>
          <a:p>
            <a:pPr>
              <a:buFont typeface="Arial" charset="0"/>
              <a:buChar char="•"/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Defined </a:t>
            </a: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Roles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and </a:t>
            </a: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Responsibilities</a:t>
            </a:r>
          </a:p>
          <a:p>
            <a:pPr>
              <a:buFont typeface="Arial" charset="0"/>
              <a:buChar char="•"/>
              <a:defRPr/>
            </a:pP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Consistent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Processes across the IT organization and between Vendors and Partners</a:t>
            </a:r>
          </a:p>
          <a:p>
            <a:pPr>
              <a:buFont typeface="Arial" charset="0"/>
              <a:buChar char="•"/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Established </a:t>
            </a: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Escalation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Paths to enable speedy and fair resolution</a:t>
            </a:r>
          </a:p>
          <a:p>
            <a:pPr>
              <a:buFont typeface="Arial" charset="0"/>
              <a:buChar char="•"/>
              <a:defRPr/>
            </a:pP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Control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over the Processes that provide IT managers with improved levels of control over their IT environment</a:t>
            </a:r>
          </a:p>
          <a:p>
            <a:pPr>
              <a:buFont typeface="Arial" charset="0"/>
              <a:buChar char="•"/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Continuous </a:t>
            </a: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Strategic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and long-term focus IT Service Management</a:t>
            </a:r>
          </a:p>
          <a:p>
            <a:pPr>
              <a:buFont typeface="Arial" charset="0"/>
              <a:buChar char="•"/>
              <a:defRPr/>
            </a:pP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An opportunity to put the organization in a more advanced position to </a:t>
            </a:r>
            <a:r>
              <a:rPr lang="en-US" sz="2500" b="1" u="sng" dirty="0" smtClean="0">
                <a:solidFill>
                  <a:schemeClr val="accent3">
                    <a:lumMod val="75000"/>
                  </a:schemeClr>
                </a:solidFill>
              </a:rPr>
              <a:t>align</a:t>
            </a:r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</a:rPr>
              <a:t> with IT and business priorities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3683D9-4127-4D33-A64D-F38329D87BD3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08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Implementing </a:t>
            </a:r>
            <a:br>
              <a:rPr lang="en-US" sz="2000" dirty="0" smtClean="0"/>
            </a:br>
            <a:r>
              <a:rPr lang="en-US" sz="2000" dirty="0" smtClean="0"/>
              <a:t>Process Governance</a:t>
            </a:r>
            <a:endParaRPr lang="en-US" sz="2000" dirty="0"/>
          </a:p>
        </p:txBody>
      </p:sp>
      <p:sp>
        <p:nvSpPr>
          <p:cNvPr id="1741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55DC1A-A019-49DE-9D99-05A84F65D4A6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17412" name="Picture 6" descr="http://t3.gstatic.com/images?q=tbn:ANd9GcSZcxYEvRH6so7VrEMkFBdcVmuOmsdW-j3NTvVJgobzMvqg1nLuGUscMQ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325" y="2840738"/>
            <a:ext cx="253206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www.vennersys.co.uk/img/Panel-Implementation.jpg"/>
          <p:cNvPicPr>
            <a:picLocks noChangeAspect="1" noChangeArrowheads="1"/>
          </p:cNvPicPr>
          <p:nvPr/>
        </p:nvPicPr>
        <p:blipFill>
          <a:blip r:embed="rId3"/>
          <a:srcRect b="18583"/>
          <a:stretch>
            <a:fillRect/>
          </a:stretch>
        </p:blipFill>
        <p:spPr bwMode="auto">
          <a:xfrm>
            <a:off x="4679950" y="4196463"/>
            <a:ext cx="2990850" cy="243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37075" y="3056638"/>
            <a:ext cx="32766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How do I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implement 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Process Governance in my organization?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325" y="5591657"/>
            <a:ext cx="35290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How can I be successful in my implementation?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356" y="1692323"/>
            <a:ext cx="6282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1313" indent="-341313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8000"/>
                </a:solidFill>
              </a:rPr>
              <a:t>IT Process Governance Definition</a:t>
            </a:r>
          </a:p>
          <a:p>
            <a:pPr marL="341313" indent="-341313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008000"/>
                </a:solidFill>
              </a:rPr>
              <a:t>Value Drivers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8355</TotalTime>
  <Words>2144</Words>
  <Application>Microsoft Office PowerPoint</Application>
  <PresentationFormat>On-screen Show (4:3)</PresentationFormat>
  <Paragraphs>396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Establishing a Comprehensive IT Process Governance Framework</vt:lpstr>
      <vt:lpstr>Establishing a Comprehensive  IT Process Governance Framework</vt:lpstr>
      <vt:lpstr>What is IT Governance?</vt:lpstr>
      <vt:lpstr>IT Governance</vt:lpstr>
      <vt:lpstr>IT Service Management  Governance</vt:lpstr>
      <vt:lpstr>What is IT Process Governance?</vt:lpstr>
      <vt:lpstr>Why &amp; What</vt:lpstr>
      <vt:lpstr>Why is Process Governance  Important?</vt:lpstr>
      <vt:lpstr>Implementing  Process Governance</vt:lpstr>
      <vt:lpstr>Steps to Success</vt:lpstr>
      <vt:lpstr>Assign Key Roles</vt:lpstr>
      <vt:lpstr>Process Sponsor Role Definition</vt:lpstr>
      <vt:lpstr>Process Owner Role Definition</vt:lpstr>
      <vt:lpstr>Process Manager Role Definition</vt:lpstr>
      <vt:lpstr>Execution Across the  IT Organization</vt:lpstr>
      <vt:lpstr>Establishing a Process  Manager Council</vt:lpstr>
      <vt:lpstr>Process Escalation An Example</vt:lpstr>
      <vt:lpstr>Process Manager Council vs. Process Owner Council?</vt:lpstr>
      <vt:lpstr>PowerPoint Presentation</vt:lpstr>
      <vt:lpstr>Successfully Implementing IT Process Governance</vt:lpstr>
      <vt:lpstr>Lessons Learned</vt:lpstr>
      <vt:lpstr>Questions?</vt:lpstr>
      <vt:lpstr>Thank you!</vt:lpstr>
    </vt:vector>
  </TitlesOfParts>
  <Company>cmp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Byron</dc:creator>
  <cp:lastModifiedBy> </cp:lastModifiedBy>
  <cp:revision>383</cp:revision>
  <dcterms:created xsi:type="dcterms:W3CDTF">2012-01-24T23:57:28Z</dcterms:created>
  <dcterms:modified xsi:type="dcterms:W3CDTF">2013-10-17T03:14:51Z</dcterms:modified>
</cp:coreProperties>
</file>