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4"/>
  </p:notesMasterIdLst>
  <p:handoutMasterIdLst>
    <p:handoutMasterId r:id="rId15"/>
  </p:handoutMasterIdLst>
  <p:sldIdLst>
    <p:sldId id="315" r:id="rId2"/>
    <p:sldId id="337" r:id="rId3"/>
    <p:sldId id="347" r:id="rId4"/>
    <p:sldId id="344" r:id="rId5"/>
    <p:sldId id="345" r:id="rId6"/>
    <p:sldId id="346" r:id="rId7"/>
    <p:sldId id="338" r:id="rId8"/>
    <p:sldId id="339" r:id="rId9"/>
    <p:sldId id="341" r:id="rId10"/>
    <p:sldId id="342" r:id="rId11"/>
    <p:sldId id="343" r:id="rId12"/>
    <p:sldId id="33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6600"/>
    <a:srgbClr val="BA9D80"/>
    <a:srgbClr val="663300"/>
    <a:srgbClr val="996633"/>
    <a:srgbClr val="0066FF"/>
    <a:srgbClr val="993300"/>
    <a:srgbClr val="815E90"/>
    <a:srgbClr val="990000"/>
    <a:srgbClr val="CC99FF"/>
    <a:srgbClr val="5D96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9880" autoAdjust="0"/>
  </p:normalViewPr>
  <p:slideViewPr>
    <p:cSldViewPr snapToGrid="0">
      <p:cViewPr>
        <p:scale>
          <a:sx n="80" d="100"/>
          <a:sy n="80" d="100"/>
        </p:scale>
        <p:origin x="258" y="72"/>
      </p:cViewPr>
      <p:guideLst>
        <p:guide orient="horz" pos="286"/>
        <p:guide orient="horz" pos="4030"/>
        <p:guide pos="288"/>
        <p:guide pos="1536"/>
        <p:guide pos="1608"/>
        <p:guide pos="2844"/>
        <p:guide pos="2916"/>
        <p:guide pos="4170"/>
        <p:guide pos="4236"/>
        <p:guide pos="5478"/>
      </p:guideLst>
    </p:cSldViewPr>
  </p:slideViewPr>
  <p:outlineViewPr>
    <p:cViewPr>
      <p:scale>
        <a:sx n="33" d="100"/>
        <a:sy n="33" d="100"/>
      </p:scale>
      <p:origin x="14"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50" d="100"/>
          <a:sy n="50" d="100"/>
        </p:scale>
        <p:origin x="-293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51628"/>
            <a:ext cx="4648200" cy="353943"/>
          </a:xfrm>
          <a:prstGeom prst="rect">
            <a:avLst/>
          </a:prstGeom>
        </p:spPr>
        <p:txBody>
          <a:bodyPr vert="horz" wrap="square" lIns="182880" tIns="91440" rIns="182880" bIns="91440" rtlCol="0" anchor="ctr" anchorCtr="0">
            <a:spAutoFit/>
          </a:bodyPr>
          <a:lstStyle>
            <a:lvl1pPr algn="l">
              <a:defRPr sz="1200"/>
            </a:lvl1pPr>
          </a:lstStyle>
          <a:p>
            <a:endParaRPr lang="en-US" sz="1050" dirty="0"/>
          </a:p>
        </p:txBody>
      </p:sp>
      <p:sp>
        <p:nvSpPr>
          <p:cNvPr id="3" name="Date Placeholder 2"/>
          <p:cNvSpPr>
            <a:spLocks noGrp="1"/>
          </p:cNvSpPr>
          <p:nvPr>
            <p:ph type="dt" sz="quarter" idx="1"/>
          </p:nvPr>
        </p:nvSpPr>
        <p:spPr>
          <a:xfrm>
            <a:off x="5105399" y="51628"/>
            <a:ext cx="1751013" cy="353943"/>
          </a:xfrm>
          <a:prstGeom prst="rect">
            <a:avLst/>
          </a:prstGeom>
        </p:spPr>
        <p:txBody>
          <a:bodyPr vert="horz" wrap="square" lIns="182880" tIns="91440" rIns="182880" bIns="91440" rtlCol="0" anchor="ctr" anchorCtr="0">
            <a:spAutoFit/>
          </a:bodyPr>
          <a:lstStyle>
            <a:lvl1pPr algn="r">
              <a:defRPr sz="1200"/>
            </a:lvl1pPr>
          </a:lstStyle>
          <a:p>
            <a:fld id="{84A9A2C0-201B-4B9E-89C5-E97B5622C993}" type="datetimeFigureOut">
              <a:rPr lang="en-US" sz="1050" smtClean="0"/>
              <a:pPr/>
              <a:t>10/13/2014</a:t>
            </a:fld>
            <a:endParaRPr lang="en-US" sz="1050" dirty="0"/>
          </a:p>
        </p:txBody>
      </p:sp>
      <p:sp>
        <p:nvSpPr>
          <p:cNvPr id="4" name="Footer Placeholder 3"/>
          <p:cNvSpPr>
            <a:spLocks noGrp="1"/>
          </p:cNvSpPr>
          <p:nvPr>
            <p:ph type="ftr" sz="quarter" idx="2"/>
          </p:nvPr>
        </p:nvSpPr>
        <p:spPr>
          <a:xfrm>
            <a:off x="0" y="8736841"/>
            <a:ext cx="5486400" cy="353943"/>
          </a:xfrm>
          <a:prstGeom prst="rect">
            <a:avLst/>
          </a:prstGeom>
        </p:spPr>
        <p:txBody>
          <a:bodyPr vert="horz" wrap="square" lIns="182880" tIns="91440" rIns="182880" bIns="91440" rtlCol="0" anchor="ctr" anchorCtr="0">
            <a:spAutoFit/>
          </a:bodyPr>
          <a:lstStyle>
            <a:lvl1pPr algn="l">
              <a:defRPr sz="1200"/>
            </a:lvl1pPr>
          </a:lstStyle>
          <a:p>
            <a:r>
              <a:rPr lang="en-US" sz="1050" dirty="0" smtClean="0"/>
              <a:t>Enter Filename Here</a:t>
            </a:r>
            <a:endParaRPr lang="en-US" sz="1050" dirty="0"/>
          </a:p>
        </p:txBody>
      </p:sp>
      <p:sp>
        <p:nvSpPr>
          <p:cNvPr id="5" name="Slide Number Placeholder 4"/>
          <p:cNvSpPr>
            <a:spLocks noGrp="1"/>
          </p:cNvSpPr>
          <p:nvPr>
            <p:ph type="sldNum" sz="quarter" idx="3"/>
          </p:nvPr>
        </p:nvSpPr>
        <p:spPr>
          <a:xfrm>
            <a:off x="6126480" y="8736841"/>
            <a:ext cx="731520" cy="353943"/>
          </a:xfrm>
          <a:prstGeom prst="rect">
            <a:avLst/>
          </a:prstGeom>
        </p:spPr>
        <p:txBody>
          <a:bodyPr vert="horz" wrap="square" lIns="182880" tIns="91440" rIns="182880" bIns="91440" rtlCol="0" anchor="ctr" anchorCtr="0">
            <a:spAutoFit/>
          </a:bodyPr>
          <a:lstStyle>
            <a:lvl1pPr algn="r">
              <a:defRPr sz="1200"/>
            </a:lvl1pPr>
          </a:lstStyle>
          <a:p>
            <a:fld id="{FC356F8F-79E3-4D6C-ABD0-947A52C601F6}" type="slidenum">
              <a:rPr lang="en-US" sz="1050" smtClean="0"/>
              <a:pPr/>
              <a:t>‹#›</a:t>
            </a:fld>
            <a:endParaRPr lang="en-US" sz="1050" dirty="0"/>
          </a:p>
        </p:txBody>
      </p:sp>
      <p:pic>
        <p:nvPicPr>
          <p:cNvPr id="6" name="Picture 5" descr="wellpoint logo 4C.png"/>
          <p:cNvPicPr>
            <a:picLocks noChangeAspect="1"/>
          </p:cNvPicPr>
          <p:nvPr/>
        </p:nvPicPr>
        <p:blipFill>
          <a:blip r:embed="rId2" cstate="print"/>
          <a:stretch>
            <a:fillRect/>
          </a:stretch>
        </p:blipFill>
        <p:spPr>
          <a:xfrm>
            <a:off x="2880360" y="457200"/>
            <a:ext cx="1097280" cy="316286"/>
          </a:xfrm>
          <a:prstGeom prst="rect">
            <a:avLst/>
          </a:prstGeom>
        </p:spPr>
      </p:pic>
    </p:spTree>
    <p:extLst>
      <p:ext uri="{BB962C8B-B14F-4D97-AF65-F5344CB8AC3E}">
        <p14:creationId xmlns:p14="http://schemas.microsoft.com/office/powerpoint/2010/main" val="3200766415"/>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55476"/>
            <a:ext cx="4663440" cy="346249"/>
          </a:xfrm>
          <a:prstGeom prst="rect">
            <a:avLst/>
          </a:prstGeom>
        </p:spPr>
        <p:txBody>
          <a:bodyPr vert="horz" lIns="182880" tIns="91440" rIns="182880" bIns="91440" rtlCol="0" anchor="ctr" anchorCtr="0">
            <a:spAutoFit/>
          </a:bodyPr>
          <a:lstStyle>
            <a:lvl1pPr algn="l">
              <a:defRPr sz="1050"/>
            </a:lvl1pPr>
          </a:lstStyle>
          <a:p>
            <a:endParaRPr lang="en-US" dirty="0"/>
          </a:p>
        </p:txBody>
      </p:sp>
      <p:sp>
        <p:nvSpPr>
          <p:cNvPr id="3" name="Date Placeholder 2"/>
          <p:cNvSpPr>
            <a:spLocks noGrp="1"/>
          </p:cNvSpPr>
          <p:nvPr>
            <p:ph type="dt" idx="1"/>
          </p:nvPr>
        </p:nvSpPr>
        <p:spPr>
          <a:xfrm>
            <a:off x="5303520" y="55476"/>
            <a:ext cx="1554480" cy="346249"/>
          </a:xfrm>
          <a:prstGeom prst="rect">
            <a:avLst/>
          </a:prstGeom>
        </p:spPr>
        <p:txBody>
          <a:bodyPr vert="horz" lIns="182880" tIns="91440" rIns="182880" bIns="91440" rtlCol="0" anchor="ctr" anchorCtr="0">
            <a:spAutoFit/>
          </a:bodyPr>
          <a:lstStyle>
            <a:lvl1pPr algn="r">
              <a:defRPr sz="1050"/>
            </a:lvl1pPr>
          </a:lstStyle>
          <a:p>
            <a:fld id="{D9F54F27-1581-40D0-938A-3C1E85348357}" type="datetimeFigureOut">
              <a:rPr lang="en-US" smtClean="0"/>
              <a:pPr/>
              <a:t>10/13/2014</a:t>
            </a:fld>
            <a:endParaRPr lang="en-US" dirty="0"/>
          </a:p>
        </p:txBody>
      </p:sp>
      <p:sp>
        <p:nvSpPr>
          <p:cNvPr id="4" name="Slide Image Placeholder 3"/>
          <p:cNvSpPr>
            <a:spLocks noGrp="1" noRot="1" noChangeAspect="1"/>
          </p:cNvSpPr>
          <p:nvPr>
            <p:ph type="sldImg" idx="2"/>
          </p:nvPr>
        </p:nvSpPr>
        <p:spPr>
          <a:xfrm>
            <a:off x="1651000" y="895350"/>
            <a:ext cx="3556000" cy="2667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320040" y="3714750"/>
            <a:ext cx="6217920" cy="484632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Footer Placeholder 5"/>
          <p:cNvSpPr>
            <a:spLocks noGrp="1"/>
          </p:cNvSpPr>
          <p:nvPr>
            <p:ph type="ftr" sz="quarter" idx="4"/>
          </p:nvPr>
        </p:nvSpPr>
        <p:spPr>
          <a:xfrm>
            <a:off x="0" y="8740689"/>
            <a:ext cx="5486400" cy="346249"/>
          </a:xfrm>
          <a:prstGeom prst="rect">
            <a:avLst/>
          </a:prstGeom>
        </p:spPr>
        <p:txBody>
          <a:bodyPr vert="horz" lIns="182880" tIns="91440" rIns="182880" bIns="91440" rtlCol="0" anchor="ctr" anchorCtr="0">
            <a:spAutoFit/>
          </a:bodyPr>
          <a:lstStyle>
            <a:lvl1pPr algn="l">
              <a:defRPr sz="1050"/>
            </a:lvl1pPr>
          </a:lstStyle>
          <a:p>
            <a:r>
              <a:rPr lang="en-US" dirty="0" smtClean="0"/>
              <a:t>Enter Filename Here</a:t>
            </a:r>
            <a:endParaRPr lang="en-US" dirty="0"/>
          </a:p>
        </p:txBody>
      </p:sp>
      <p:sp>
        <p:nvSpPr>
          <p:cNvPr id="7" name="Slide Number Placeholder 6"/>
          <p:cNvSpPr>
            <a:spLocks noGrp="1"/>
          </p:cNvSpPr>
          <p:nvPr>
            <p:ph type="sldNum" sz="quarter" idx="5"/>
          </p:nvPr>
        </p:nvSpPr>
        <p:spPr>
          <a:xfrm>
            <a:off x="6126480" y="8740689"/>
            <a:ext cx="731520" cy="346249"/>
          </a:xfrm>
          <a:prstGeom prst="rect">
            <a:avLst/>
          </a:prstGeom>
        </p:spPr>
        <p:txBody>
          <a:bodyPr vert="horz" lIns="182880" tIns="91440" rIns="182880" bIns="91440" rtlCol="0" anchor="ctr" anchorCtr="0">
            <a:spAutoFit/>
          </a:bodyPr>
          <a:lstStyle>
            <a:lvl1pPr algn="r">
              <a:defRPr sz="1050"/>
            </a:lvl1pPr>
          </a:lstStyle>
          <a:p>
            <a:fld id="{DDEAD121-A289-4444-9389-D3675A8CD485}" type="slidenum">
              <a:rPr lang="en-US" smtClean="0"/>
              <a:pPr/>
              <a:t>‹#›</a:t>
            </a:fld>
            <a:endParaRPr lang="en-US" dirty="0"/>
          </a:p>
        </p:txBody>
      </p:sp>
      <p:pic>
        <p:nvPicPr>
          <p:cNvPr id="8" name="Picture 7" descr="wellpoint logo 4C.png"/>
          <p:cNvPicPr>
            <a:picLocks noChangeAspect="1"/>
          </p:cNvPicPr>
          <p:nvPr/>
        </p:nvPicPr>
        <p:blipFill>
          <a:blip r:embed="rId2" cstate="print"/>
          <a:stretch>
            <a:fillRect/>
          </a:stretch>
        </p:blipFill>
        <p:spPr>
          <a:xfrm>
            <a:off x="2880360" y="457200"/>
            <a:ext cx="1097280" cy="316286"/>
          </a:xfrm>
          <a:prstGeom prst="rect">
            <a:avLst/>
          </a:prstGeom>
        </p:spPr>
      </p:pic>
    </p:spTree>
    <p:extLst>
      <p:ext uri="{BB962C8B-B14F-4D97-AF65-F5344CB8AC3E}">
        <p14:creationId xmlns:p14="http://schemas.microsoft.com/office/powerpoint/2010/main" val="831690513"/>
      </p:ext>
    </p:extLst>
  </p:cSld>
  <p:clrMap bg1="lt1" tx1="dk1" bg2="lt2" tx2="dk2" accent1="accent1" accent2="accent2" accent3="accent3" accent4="accent4" accent5="accent5" accent6="accent6" hlink="hlink" folHlink="folHlink"/>
  <p:hf hdr="0"/>
  <p:notesStyle>
    <a:lvl1pPr marL="169863" indent="-169863" algn="l" defTabSz="914400" rtl="0" eaLnBrk="1" latinLnBrk="0" hangingPunct="1">
      <a:spcBef>
        <a:spcPts val="1000"/>
      </a:spcBef>
      <a:buFont typeface="Arial" pitchFamily="34" charset="0"/>
      <a:buChar char="•"/>
      <a:defRPr sz="1200" kern="1200">
        <a:solidFill>
          <a:schemeClr val="tx1"/>
        </a:solidFill>
        <a:latin typeface="+mn-lt"/>
        <a:ea typeface="+mn-ea"/>
        <a:cs typeface="+mn-cs"/>
      </a:defRPr>
    </a:lvl1pPr>
    <a:lvl2pPr marL="457200" indent="-174625" algn="l" defTabSz="914400" rtl="0" eaLnBrk="1" latinLnBrk="0" hangingPunct="1">
      <a:spcBef>
        <a:spcPts val="600"/>
      </a:spcBef>
      <a:buFont typeface="Arial" pitchFamily="34" charset="0"/>
      <a:buChar char="•"/>
      <a:defRPr sz="1200" kern="1200">
        <a:solidFill>
          <a:schemeClr val="tx1"/>
        </a:solidFill>
        <a:latin typeface="+mn-lt"/>
        <a:ea typeface="+mn-ea"/>
        <a:cs typeface="+mn-cs"/>
      </a:defRPr>
    </a:lvl2pPr>
    <a:lvl3pPr marL="744538" indent="-168275" algn="l" defTabSz="914400" rtl="0" eaLnBrk="1" latinLnBrk="0" hangingPunct="1">
      <a:spcBef>
        <a:spcPts val="600"/>
      </a:spcBef>
      <a:buFont typeface="Arial" pitchFamily="34" charset="0"/>
      <a:buChar char="•"/>
      <a:defRPr sz="1100" kern="1200">
        <a:solidFill>
          <a:schemeClr val="tx1"/>
        </a:solidFill>
        <a:latin typeface="+mn-lt"/>
        <a:ea typeface="+mn-ea"/>
        <a:cs typeface="+mn-cs"/>
      </a:defRPr>
    </a:lvl3pPr>
    <a:lvl4pPr marL="1027113" indent="-169863" algn="l" defTabSz="914400" rtl="0" eaLnBrk="1" latinLnBrk="0" hangingPunct="1">
      <a:spcBef>
        <a:spcPts val="600"/>
      </a:spcBef>
      <a:buFont typeface="Arial" pitchFamily="34" charset="0"/>
      <a:buChar char="•"/>
      <a:defRPr sz="1100" kern="1200">
        <a:solidFill>
          <a:schemeClr val="tx1"/>
        </a:solidFill>
        <a:latin typeface="+mn-lt"/>
        <a:ea typeface="+mn-ea"/>
        <a:cs typeface="+mn-cs"/>
      </a:defRPr>
    </a:lvl4pPr>
    <a:lvl5pPr marL="1828800" algn="l" defTabSz="914400" rtl="0" eaLnBrk="1" latinLnBrk="0" hangingPunct="1">
      <a:spcBef>
        <a:spcPts val="600"/>
      </a:spcBef>
      <a:buFont typeface="Arial" pitchFamily="34" charset="0"/>
      <a:buChar char="•"/>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2pPr marL="182880" indent="-182880">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Footer Placeholder 4"/>
          <p:cNvSpPr>
            <a:spLocks noGrp="1"/>
          </p:cNvSpPr>
          <p:nvPr>
            <p:ph type="ftr" sz="quarter" idx="3"/>
          </p:nvPr>
        </p:nvSpPr>
        <p:spPr bwMode="gray">
          <a:xfrm>
            <a:off x="3124200" y="6567101"/>
            <a:ext cx="5105400" cy="138499"/>
          </a:xfrm>
          <a:prstGeom prst="rect">
            <a:avLst/>
          </a:prstGeom>
        </p:spPr>
        <p:txBody>
          <a:bodyPr vert="horz" wrap="square" lIns="0" tIns="0" rIns="0" bIns="0" rtlCol="0" anchor="ctr">
            <a:spAutoFit/>
          </a:bodyPr>
          <a:lstStyle>
            <a:lvl1pPr algn="r">
              <a:defRPr sz="900">
                <a:solidFill>
                  <a:schemeClr val="tx1">
                    <a:lumMod val="50000"/>
                    <a:lumOff val="50000"/>
                  </a:schemeClr>
                </a:solidFill>
              </a:defRPr>
            </a:lvl1pPr>
          </a:lstStyle>
          <a:p>
            <a:r>
              <a:rPr lang="en-US" dirty="0" smtClean="0"/>
              <a:t>Thorsten Manthey – www.tmanthey.com</a:t>
            </a:r>
            <a:endParaRPr lang="en-US" dirty="0"/>
          </a:p>
        </p:txBody>
      </p:sp>
      <p:sp>
        <p:nvSpPr>
          <p:cNvPr id="8" name="Slide Number Placeholder 5"/>
          <p:cNvSpPr>
            <a:spLocks noGrp="1"/>
          </p:cNvSpPr>
          <p:nvPr>
            <p:ph type="sldNum" sz="quarter" idx="4"/>
          </p:nvPr>
        </p:nvSpPr>
        <p:spPr bwMode="gray">
          <a:xfrm>
            <a:off x="8305800" y="6567101"/>
            <a:ext cx="381000" cy="138499"/>
          </a:xfrm>
          <a:prstGeom prst="rect">
            <a:avLst/>
          </a:prstGeom>
        </p:spPr>
        <p:txBody>
          <a:bodyPr vert="horz" wrap="square" lIns="0" tIns="0" rIns="0" bIns="0" rtlCol="0" anchor="ctr">
            <a:spAutoFit/>
          </a:bodyPr>
          <a:lstStyle>
            <a:lvl1pPr algn="r">
              <a:defRPr sz="900">
                <a:solidFill>
                  <a:schemeClr val="tx1">
                    <a:lumMod val="50000"/>
                    <a:lumOff val="50000"/>
                  </a:schemeClr>
                </a:solidFill>
              </a:defRPr>
            </a:lvl1pPr>
          </a:lstStyle>
          <a:p>
            <a:fld id="{1A2DCB2D-F3A1-47AC-A248-15826C4C808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63040"/>
            <a:ext cx="3977640" cy="4525963"/>
          </a:xfrm>
        </p:spPr>
        <p:txBody>
          <a:bodyPr>
            <a:noAutofit/>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9160" y="1463040"/>
            <a:ext cx="3977640" cy="4525963"/>
          </a:xfrm>
        </p:spPr>
        <p:txBody>
          <a:bodyPr>
            <a:noAutofit/>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Footer Placeholder 4"/>
          <p:cNvSpPr>
            <a:spLocks noGrp="1"/>
          </p:cNvSpPr>
          <p:nvPr>
            <p:ph type="ftr" sz="quarter" idx="3"/>
          </p:nvPr>
        </p:nvSpPr>
        <p:spPr bwMode="gray">
          <a:xfrm>
            <a:off x="3124200" y="6567101"/>
            <a:ext cx="5105400" cy="138499"/>
          </a:xfrm>
          <a:prstGeom prst="rect">
            <a:avLst/>
          </a:prstGeom>
        </p:spPr>
        <p:txBody>
          <a:bodyPr vert="horz" wrap="square" lIns="0" tIns="0" rIns="0" bIns="0" rtlCol="0" anchor="ctr">
            <a:spAutoFit/>
          </a:bodyPr>
          <a:lstStyle>
            <a:lvl1pPr algn="r">
              <a:defRPr sz="900">
                <a:solidFill>
                  <a:schemeClr val="tx1">
                    <a:lumMod val="50000"/>
                    <a:lumOff val="50000"/>
                  </a:schemeClr>
                </a:solidFill>
              </a:defRPr>
            </a:lvl1pPr>
          </a:lstStyle>
          <a:p>
            <a:r>
              <a:rPr lang="en-US" dirty="0" smtClean="0"/>
              <a:t>Thorsten Manthey – www.tmanthey.com</a:t>
            </a:r>
            <a:endParaRPr lang="en-US" dirty="0"/>
          </a:p>
        </p:txBody>
      </p:sp>
      <p:sp>
        <p:nvSpPr>
          <p:cNvPr id="10" name="Slide Number Placeholder 5"/>
          <p:cNvSpPr>
            <a:spLocks noGrp="1"/>
          </p:cNvSpPr>
          <p:nvPr>
            <p:ph type="sldNum" sz="quarter" idx="4"/>
          </p:nvPr>
        </p:nvSpPr>
        <p:spPr bwMode="gray">
          <a:xfrm>
            <a:off x="8305800" y="6567101"/>
            <a:ext cx="381000" cy="138499"/>
          </a:xfrm>
          <a:prstGeom prst="rect">
            <a:avLst/>
          </a:prstGeom>
        </p:spPr>
        <p:txBody>
          <a:bodyPr vert="horz" wrap="square" lIns="0" tIns="0" rIns="0" bIns="0" rtlCol="0" anchor="ctr">
            <a:spAutoFit/>
          </a:bodyPr>
          <a:lstStyle>
            <a:lvl1pPr algn="r">
              <a:defRPr sz="900">
                <a:solidFill>
                  <a:schemeClr val="tx1">
                    <a:lumMod val="50000"/>
                    <a:lumOff val="50000"/>
                  </a:schemeClr>
                </a:solidFill>
              </a:defRPr>
            </a:lvl1pPr>
          </a:lstStyle>
          <a:p>
            <a:fld id="{1A2DCB2D-F3A1-47AC-A248-15826C4C808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on Left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63040"/>
            <a:ext cx="3977640" cy="4525963"/>
          </a:xfrm>
        </p:spPr>
        <p:txBody>
          <a:bodyPr>
            <a:noAutofit/>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4"/>
          <p:cNvSpPr>
            <a:spLocks noGrp="1"/>
          </p:cNvSpPr>
          <p:nvPr>
            <p:ph type="ftr" sz="quarter" idx="3"/>
          </p:nvPr>
        </p:nvSpPr>
        <p:spPr bwMode="gray">
          <a:xfrm>
            <a:off x="3124200" y="6567101"/>
            <a:ext cx="5105400" cy="138499"/>
          </a:xfrm>
          <a:prstGeom prst="rect">
            <a:avLst/>
          </a:prstGeom>
        </p:spPr>
        <p:txBody>
          <a:bodyPr vert="horz" wrap="square" lIns="0" tIns="0" rIns="0" bIns="0" rtlCol="0" anchor="ctr">
            <a:spAutoFit/>
          </a:bodyPr>
          <a:lstStyle>
            <a:lvl1pPr algn="r">
              <a:defRPr sz="900">
                <a:solidFill>
                  <a:schemeClr val="tx1">
                    <a:lumMod val="50000"/>
                    <a:lumOff val="50000"/>
                  </a:schemeClr>
                </a:solidFill>
              </a:defRPr>
            </a:lvl1pPr>
          </a:lstStyle>
          <a:p>
            <a:r>
              <a:rPr lang="en-US" dirty="0" smtClean="0"/>
              <a:t>Thorsten Manthey – www.tmanthey.com</a:t>
            </a:r>
            <a:endParaRPr lang="en-US" dirty="0"/>
          </a:p>
        </p:txBody>
      </p:sp>
      <p:sp>
        <p:nvSpPr>
          <p:cNvPr id="9" name="Slide Number Placeholder 5"/>
          <p:cNvSpPr>
            <a:spLocks noGrp="1"/>
          </p:cNvSpPr>
          <p:nvPr>
            <p:ph type="sldNum" sz="quarter" idx="4"/>
          </p:nvPr>
        </p:nvSpPr>
        <p:spPr bwMode="gray">
          <a:xfrm>
            <a:off x="8305800" y="6567101"/>
            <a:ext cx="381000" cy="138499"/>
          </a:xfrm>
          <a:prstGeom prst="rect">
            <a:avLst/>
          </a:prstGeom>
        </p:spPr>
        <p:txBody>
          <a:bodyPr vert="horz" wrap="square" lIns="0" tIns="0" rIns="0" bIns="0" rtlCol="0" anchor="ctr">
            <a:spAutoFit/>
          </a:bodyPr>
          <a:lstStyle>
            <a:lvl1pPr algn="r">
              <a:defRPr sz="900">
                <a:solidFill>
                  <a:schemeClr val="tx1">
                    <a:lumMod val="50000"/>
                    <a:lumOff val="50000"/>
                  </a:schemeClr>
                </a:solidFill>
              </a:defRPr>
            </a:lvl1pPr>
          </a:lstStyle>
          <a:p>
            <a:fld id="{1A2DCB2D-F3A1-47AC-A248-15826C4C808C}"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 Right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709160" y="1463040"/>
            <a:ext cx="3977640" cy="4525963"/>
          </a:xfrm>
        </p:spPr>
        <p:txBody>
          <a:bodyPr>
            <a:noAutofit/>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4"/>
          <p:cNvSpPr>
            <a:spLocks noGrp="1"/>
          </p:cNvSpPr>
          <p:nvPr>
            <p:ph type="ftr" sz="quarter" idx="3"/>
          </p:nvPr>
        </p:nvSpPr>
        <p:spPr bwMode="gray">
          <a:xfrm>
            <a:off x="3124200" y="6567101"/>
            <a:ext cx="5105400" cy="138499"/>
          </a:xfrm>
          <a:prstGeom prst="rect">
            <a:avLst/>
          </a:prstGeom>
        </p:spPr>
        <p:txBody>
          <a:bodyPr vert="horz" wrap="square" lIns="0" tIns="0" rIns="0" bIns="0" rtlCol="0" anchor="ctr">
            <a:spAutoFit/>
          </a:bodyPr>
          <a:lstStyle>
            <a:lvl1pPr algn="r">
              <a:defRPr sz="900">
                <a:solidFill>
                  <a:schemeClr val="tx1">
                    <a:lumMod val="50000"/>
                    <a:lumOff val="50000"/>
                  </a:schemeClr>
                </a:solidFill>
              </a:defRPr>
            </a:lvl1pPr>
          </a:lstStyle>
          <a:p>
            <a:r>
              <a:rPr lang="en-US" dirty="0" smtClean="0"/>
              <a:t>Thorsten Manthey – www.tmanthey.com</a:t>
            </a:r>
            <a:endParaRPr lang="en-US" dirty="0"/>
          </a:p>
        </p:txBody>
      </p:sp>
      <p:sp>
        <p:nvSpPr>
          <p:cNvPr id="9" name="Slide Number Placeholder 5"/>
          <p:cNvSpPr>
            <a:spLocks noGrp="1"/>
          </p:cNvSpPr>
          <p:nvPr>
            <p:ph type="sldNum" sz="quarter" idx="4"/>
          </p:nvPr>
        </p:nvSpPr>
        <p:spPr bwMode="gray">
          <a:xfrm>
            <a:off x="8305800" y="6567101"/>
            <a:ext cx="381000" cy="138499"/>
          </a:xfrm>
          <a:prstGeom prst="rect">
            <a:avLst/>
          </a:prstGeom>
        </p:spPr>
        <p:txBody>
          <a:bodyPr vert="horz" wrap="square" lIns="0" tIns="0" rIns="0" bIns="0" rtlCol="0" anchor="ctr">
            <a:spAutoFit/>
          </a:bodyPr>
          <a:lstStyle>
            <a:lvl1pPr algn="r">
              <a:defRPr sz="900">
                <a:solidFill>
                  <a:schemeClr val="tx1">
                    <a:lumMod val="50000"/>
                    <a:lumOff val="50000"/>
                  </a:schemeClr>
                </a:solidFill>
              </a:defRPr>
            </a:lvl1pPr>
          </a:lstStyle>
          <a:p>
            <a:fld id="{1A2DCB2D-F3A1-47AC-A248-15826C4C808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7" name="Footer Placeholder 4"/>
          <p:cNvSpPr>
            <a:spLocks noGrp="1"/>
          </p:cNvSpPr>
          <p:nvPr>
            <p:ph type="ftr" sz="quarter" idx="3"/>
          </p:nvPr>
        </p:nvSpPr>
        <p:spPr bwMode="gray">
          <a:xfrm>
            <a:off x="3124200" y="6567101"/>
            <a:ext cx="5105400" cy="138499"/>
          </a:xfrm>
          <a:prstGeom prst="rect">
            <a:avLst/>
          </a:prstGeom>
        </p:spPr>
        <p:txBody>
          <a:bodyPr vert="horz" wrap="square" lIns="0" tIns="0" rIns="0" bIns="0" rtlCol="0" anchor="ctr">
            <a:spAutoFit/>
          </a:bodyPr>
          <a:lstStyle>
            <a:lvl1pPr algn="r">
              <a:defRPr sz="900">
                <a:solidFill>
                  <a:schemeClr val="tx1">
                    <a:lumMod val="50000"/>
                    <a:lumOff val="50000"/>
                  </a:schemeClr>
                </a:solidFill>
              </a:defRPr>
            </a:lvl1pPr>
          </a:lstStyle>
          <a:p>
            <a:r>
              <a:rPr lang="en-US" dirty="0" smtClean="0"/>
              <a:t>Thorsten Manthey – www.tmanthey.com</a:t>
            </a:r>
            <a:endParaRPr lang="en-US" dirty="0"/>
          </a:p>
        </p:txBody>
      </p:sp>
      <p:sp>
        <p:nvSpPr>
          <p:cNvPr id="8" name="Slide Number Placeholder 5"/>
          <p:cNvSpPr>
            <a:spLocks noGrp="1"/>
          </p:cNvSpPr>
          <p:nvPr>
            <p:ph type="sldNum" sz="quarter" idx="4"/>
          </p:nvPr>
        </p:nvSpPr>
        <p:spPr bwMode="gray">
          <a:xfrm>
            <a:off x="8305800" y="6567101"/>
            <a:ext cx="381000" cy="138499"/>
          </a:xfrm>
          <a:prstGeom prst="rect">
            <a:avLst/>
          </a:prstGeom>
        </p:spPr>
        <p:txBody>
          <a:bodyPr vert="horz" wrap="square" lIns="0" tIns="0" rIns="0" bIns="0" rtlCol="0" anchor="ctr">
            <a:spAutoFit/>
          </a:bodyPr>
          <a:lstStyle>
            <a:lvl1pPr algn="r">
              <a:defRPr sz="900">
                <a:solidFill>
                  <a:schemeClr val="tx1">
                    <a:lumMod val="50000"/>
                    <a:lumOff val="50000"/>
                  </a:schemeClr>
                </a:solidFill>
              </a:defRPr>
            </a:lvl1pPr>
          </a:lstStyle>
          <a:p>
            <a:fld id="{1A2DCB2D-F3A1-47AC-A248-15826C4C808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Freeform 5"/>
          <p:cNvSpPr>
            <a:spLocks/>
          </p:cNvSpPr>
          <p:nvPr userDrawn="1"/>
        </p:nvSpPr>
        <p:spPr bwMode="gray">
          <a:xfrm>
            <a:off x="451644" y="6153804"/>
            <a:ext cx="8240713" cy="123825"/>
          </a:xfrm>
          <a:custGeom>
            <a:avLst/>
            <a:gdLst/>
            <a:ahLst/>
            <a:cxnLst>
              <a:cxn ang="0">
                <a:pos x="8638" y="79"/>
              </a:cxn>
              <a:cxn ang="0">
                <a:pos x="8638" y="79"/>
              </a:cxn>
              <a:cxn ang="0">
                <a:pos x="8604" y="44"/>
              </a:cxn>
              <a:cxn ang="0">
                <a:pos x="8604" y="44"/>
              </a:cxn>
              <a:cxn ang="0">
                <a:pos x="8548" y="36"/>
              </a:cxn>
              <a:cxn ang="0">
                <a:pos x="8548" y="37"/>
              </a:cxn>
              <a:cxn ang="0">
                <a:pos x="91" y="37"/>
              </a:cxn>
              <a:cxn ang="0">
                <a:pos x="40" y="30"/>
              </a:cxn>
              <a:cxn ang="0">
                <a:pos x="39" y="30"/>
              </a:cxn>
              <a:cxn ang="0">
                <a:pos x="8" y="1"/>
              </a:cxn>
              <a:cxn ang="0">
                <a:pos x="8" y="0"/>
              </a:cxn>
              <a:cxn ang="0">
                <a:pos x="0" y="0"/>
              </a:cxn>
              <a:cxn ang="0">
                <a:pos x="0" y="1"/>
              </a:cxn>
              <a:cxn ang="0">
                <a:pos x="1" y="34"/>
              </a:cxn>
              <a:cxn ang="0">
                <a:pos x="36" y="70"/>
              </a:cxn>
              <a:cxn ang="0">
                <a:pos x="36" y="70"/>
              </a:cxn>
              <a:cxn ang="0">
                <a:pos x="91" y="77"/>
              </a:cxn>
              <a:cxn ang="0">
                <a:pos x="91" y="77"/>
              </a:cxn>
              <a:cxn ang="0">
                <a:pos x="8548" y="77"/>
              </a:cxn>
              <a:cxn ang="0">
                <a:pos x="8599" y="83"/>
              </a:cxn>
              <a:cxn ang="0">
                <a:pos x="8601" y="84"/>
              </a:cxn>
              <a:cxn ang="0">
                <a:pos x="8632" y="113"/>
              </a:cxn>
              <a:cxn ang="0">
                <a:pos x="8632" y="114"/>
              </a:cxn>
              <a:cxn ang="0">
                <a:pos x="8640" y="114"/>
              </a:cxn>
              <a:cxn ang="0">
                <a:pos x="8640" y="113"/>
              </a:cxn>
              <a:cxn ang="0">
                <a:pos x="8638" y="79"/>
              </a:cxn>
            </a:cxnLst>
            <a:rect l="0" t="0" r="r" b="b"/>
            <a:pathLst>
              <a:path w="8640" h="114">
                <a:moveTo>
                  <a:pt x="8638" y="79"/>
                </a:moveTo>
                <a:lnTo>
                  <a:pt x="8638" y="79"/>
                </a:lnTo>
                <a:cubicBezTo>
                  <a:pt x="8635" y="60"/>
                  <a:pt x="8626" y="51"/>
                  <a:pt x="8604" y="44"/>
                </a:cubicBezTo>
                <a:lnTo>
                  <a:pt x="8604" y="44"/>
                </a:lnTo>
                <a:cubicBezTo>
                  <a:pt x="8592" y="40"/>
                  <a:pt x="8573" y="38"/>
                  <a:pt x="8548" y="36"/>
                </a:cubicBezTo>
                <a:lnTo>
                  <a:pt x="8548" y="37"/>
                </a:lnTo>
                <a:lnTo>
                  <a:pt x="91" y="37"/>
                </a:lnTo>
                <a:cubicBezTo>
                  <a:pt x="70" y="35"/>
                  <a:pt x="51" y="33"/>
                  <a:pt x="40" y="30"/>
                </a:cubicBezTo>
                <a:lnTo>
                  <a:pt x="39" y="30"/>
                </a:lnTo>
                <a:cubicBezTo>
                  <a:pt x="28" y="26"/>
                  <a:pt x="7" y="19"/>
                  <a:pt x="8" y="1"/>
                </a:cubicBezTo>
                <a:lnTo>
                  <a:pt x="8" y="0"/>
                </a:lnTo>
                <a:lnTo>
                  <a:pt x="0" y="0"/>
                </a:lnTo>
                <a:lnTo>
                  <a:pt x="0" y="1"/>
                </a:lnTo>
                <a:cubicBezTo>
                  <a:pt x="0" y="11"/>
                  <a:pt x="0" y="26"/>
                  <a:pt x="1" y="34"/>
                </a:cubicBezTo>
                <a:cubicBezTo>
                  <a:pt x="4" y="53"/>
                  <a:pt x="13" y="63"/>
                  <a:pt x="36" y="70"/>
                </a:cubicBezTo>
                <a:lnTo>
                  <a:pt x="36" y="70"/>
                </a:lnTo>
                <a:cubicBezTo>
                  <a:pt x="47" y="73"/>
                  <a:pt x="66" y="75"/>
                  <a:pt x="91" y="77"/>
                </a:cubicBezTo>
                <a:lnTo>
                  <a:pt x="91" y="77"/>
                </a:lnTo>
                <a:lnTo>
                  <a:pt x="8548" y="77"/>
                </a:lnTo>
                <a:cubicBezTo>
                  <a:pt x="8570" y="78"/>
                  <a:pt x="8588" y="80"/>
                  <a:pt x="8599" y="83"/>
                </a:cubicBezTo>
                <a:lnTo>
                  <a:pt x="8601" y="84"/>
                </a:lnTo>
                <a:cubicBezTo>
                  <a:pt x="8611" y="87"/>
                  <a:pt x="8632" y="94"/>
                  <a:pt x="8632" y="113"/>
                </a:cubicBezTo>
                <a:lnTo>
                  <a:pt x="8632" y="114"/>
                </a:lnTo>
                <a:lnTo>
                  <a:pt x="8640" y="114"/>
                </a:lnTo>
                <a:lnTo>
                  <a:pt x="8640" y="113"/>
                </a:lnTo>
                <a:cubicBezTo>
                  <a:pt x="8640" y="103"/>
                  <a:pt x="8639" y="87"/>
                  <a:pt x="8638" y="79"/>
                </a:cubicBezTo>
                <a:close/>
              </a:path>
            </a:pathLst>
          </a:custGeom>
          <a:solidFill>
            <a:schemeClr val="bg1">
              <a:lumMod val="65000"/>
            </a:schemeClr>
          </a:solidFill>
          <a:ln w="1270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 name="Footer Placeholder 4"/>
          <p:cNvSpPr>
            <a:spLocks noGrp="1"/>
          </p:cNvSpPr>
          <p:nvPr>
            <p:ph type="ftr" sz="quarter" idx="3"/>
          </p:nvPr>
        </p:nvSpPr>
        <p:spPr bwMode="gray">
          <a:xfrm>
            <a:off x="3124200" y="6567101"/>
            <a:ext cx="5105400" cy="138499"/>
          </a:xfrm>
          <a:prstGeom prst="rect">
            <a:avLst/>
          </a:prstGeom>
        </p:spPr>
        <p:txBody>
          <a:bodyPr vert="horz" wrap="square" lIns="0" tIns="0" rIns="0" bIns="0" rtlCol="0" anchor="ctr">
            <a:spAutoFit/>
          </a:bodyPr>
          <a:lstStyle>
            <a:lvl1pPr algn="r">
              <a:defRPr sz="900">
                <a:solidFill>
                  <a:schemeClr val="tx1">
                    <a:lumMod val="50000"/>
                    <a:lumOff val="50000"/>
                  </a:schemeClr>
                </a:solidFill>
              </a:defRPr>
            </a:lvl1pPr>
          </a:lstStyle>
          <a:p>
            <a:r>
              <a:rPr lang="en-US" dirty="0" smtClean="0"/>
              <a:t>Thorsten Manthey – www.tmanthey.com</a:t>
            </a:r>
            <a:endParaRPr lang="en-US" dirty="0"/>
          </a:p>
        </p:txBody>
      </p:sp>
      <p:sp>
        <p:nvSpPr>
          <p:cNvPr id="8" name="Slide Number Placeholder 5"/>
          <p:cNvSpPr>
            <a:spLocks noGrp="1"/>
          </p:cNvSpPr>
          <p:nvPr>
            <p:ph type="sldNum" sz="quarter" idx="4"/>
          </p:nvPr>
        </p:nvSpPr>
        <p:spPr bwMode="gray">
          <a:xfrm>
            <a:off x="8305800" y="6567101"/>
            <a:ext cx="381000" cy="138499"/>
          </a:xfrm>
          <a:prstGeom prst="rect">
            <a:avLst/>
          </a:prstGeom>
        </p:spPr>
        <p:txBody>
          <a:bodyPr vert="horz" wrap="square" lIns="0" tIns="0" rIns="0" bIns="0" rtlCol="0" anchor="ctr">
            <a:spAutoFit/>
          </a:bodyPr>
          <a:lstStyle>
            <a:lvl1pPr algn="r">
              <a:defRPr sz="900">
                <a:solidFill>
                  <a:schemeClr val="tx1">
                    <a:lumMod val="50000"/>
                    <a:lumOff val="50000"/>
                  </a:schemeClr>
                </a:solidFill>
              </a:defRPr>
            </a:lvl1pPr>
          </a:lstStyle>
          <a:p>
            <a:fld id="{1A2DCB2D-F3A1-47AC-A248-15826C4C808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Title and Content NO LOG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463039"/>
            <a:ext cx="8229600" cy="48463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Freeform 5"/>
          <p:cNvSpPr>
            <a:spLocks/>
          </p:cNvSpPr>
          <p:nvPr userDrawn="1"/>
        </p:nvSpPr>
        <p:spPr bwMode="gray">
          <a:xfrm>
            <a:off x="451644" y="1125895"/>
            <a:ext cx="8240713" cy="123825"/>
          </a:xfrm>
          <a:custGeom>
            <a:avLst/>
            <a:gdLst/>
            <a:ahLst/>
            <a:cxnLst>
              <a:cxn ang="0">
                <a:pos x="8638" y="79"/>
              </a:cxn>
              <a:cxn ang="0">
                <a:pos x="8638" y="79"/>
              </a:cxn>
              <a:cxn ang="0">
                <a:pos x="8604" y="44"/>
              </a:cxn>
              <a:cxn ang="0">
                <a:pos x="8604" y="44"/>
              </a:cxn>
              <a:cxn ang="0">
                <a:pos x="8548" y="36"/>
              </a:cxn>
              <a:cxn ang="0">
                <a:pos x="8548" y="37"/>
              </a:cxn>
              <a:cxn ang="0">
                <a:pos x="91" y="37"/>
              </a:cxn>
              <a:cxn ang="0">
                <a:pos x="40" y="30"/>
              </a:cxn>
              <a:cxn ang="0">
                <a:pos x="39" y="30"/>
              </a:cxn>
              <a:cxn ang="0">
                <a:pos x="8" y="1"/>
              </a:cxn>
              <a:cxn ang="0">
                <a:pos x="8" y="0"/>
              </a:cxn>
              <a:cxn ang="0">
                <a:pos x="0" y="0"/>
              </a:cxn>
              <a:cxn ang="0">
                <a:pos x="0" y="1"/>
              </a:cxn>
              <a:cxn ang="0">
                <a:pos x="1" y="34"/>
              </a:cxn>
              <a:cxn ang="0">
                <a:pos x="36" y="70"/>
              </a:cxn>
              <a:cxn ang="0">
                <a:pos x="36" y="70"/>
              </a:cxn>
              <a:cxn ang="0">
                <a:pos x="91" y="77"/>
              </a:cxn>
              <a:cxn ang="0">
                <a:pos x="91" y="77"/>
              </a:cxn>
              <a:cxn ang="0">
                <a:pos x="8548" y="77"/>
              </a:cxn>
              <a:cxn ang="0">
                <a:pos x="8599" y="83"/>
              </a:cxn>
              <a:cxn ang="0">
                <a:pos x="8601" y="84"/>
              </a:cxn>
              <a:cxn ang="0">
                <a:pos x="8632" y="113"/>
              </a:cxn>
              <a:cxn ang="0">
                <a:pos x="8632" y="114"/>
              </a:cxn>
              <a:cxn ang="0">
                <a:pos x="8640" y="114"/>
              </a:cxn>
              <a:cxn ang="0">
                <a:pos x="8640" y="113"/>
              </a:cxn>
              <a:cxn ang="0">
                <a:pos x="8638" y="79"/>
              </a:cxn>
            </a:cxnLst>
            <a:rect l="0" t="0" r="r" b="b"/>
            <a:pathLst>
              <a:path w="8640" h="114">
                <a:moveTo>
                  <a:pt x="8638" y="79"/>
                </a:moveTo>
                <a:lnTo>
                  <a:pt x="8638" y="79"/>
                </a:lnTo>
                <a:cubicBezTo>
                  <a:pt x="8635" y="60"/>
                  <a:pt x="8626" y="51"/>
                  <a:pt x="8604" y="44"/>
                </a:cubicBezTo>
                <a:lnTo>
                  <a:pt x="8604" y="44"/>
                </a:lnTo>
                <a:cubicBezTo>
                  <a:pt x="8592" y="40"/>
                  <a:pt x="8573" y="38"/>
                  <a:pt x="8548" y="36"/>
                </a:cubicBezTo>
                <a:lnTo>
                  <a:pt x="8548" y="37"/>
                </a:lnTo>
                <a:lnTo>
                  <a:pt x="91" y="37"/>
                </a:lnTo>
                <a:cubicBezTo>
                  <a:pt x="70" y="35"/>
                  <a:pt x="51" y="33"/>
                  <a:pt x="40" y="30"/>
                </a:cubicBezTo>
                <a:lnTo>
                  <a:pt x="39" y="30"/>
                </a:lnTo>
                <a:cubicBezTo>
                  <a:pt x="28" y="26"/>
                  <a:pt x="7" y="19"/>
                  <a:pt x="8" y="1"/>
                </a:cubicBezTo>
                <a:lnTo>
                  <a:pt x="8" y="0"/>
                </a:lnTo>
                <a:lnTo>
                  <a:pt x="0" y="0"/>
                </a:lnTo>
                <a:lnTo>
                  <a:pt x="0" y="1"/>
                </a:lnTo>
                <a:cubicBezTo>
                  <a:pt x="0" y="11"/>
                  <a:pt x="0" y="26"/>
                  <a:pt x="1" y="34"/>
                </a:cubicBezTo>
                <a:cubicBezTo>
                  <a:pt x="4" y="53"/>
                  <a:pt x="13" y="63"/>
                  <a:pt x="36" y="70"/>
                </a:cubicBezTo>
                <a:lnTo>
                  <a:pt x="36" y="70"/>
                </a:lnTo>
                <a:cubicBezTo>
                  <a:pt x="47" y="73"/>
                  <a:pt x="66" y="75"/>
                  <a:pt x="91" y="77"/>
                </a:cubicBezTo>
                <a:lnTo>
                  <a:pt x="91" y="77"/>
                </a:lnTo>
                <a:lnTo>
                  <a:pt x="8548" y="77"/>
                </a:lnTo>
                <a:cubicBezTo>
                  <a:pt x="8570" y="78"/>
                  <a:pt x="8588" y="80"/>
                  <a:pt x="8599" y="83"/>
                </a:cubicBezTo>
                <a:lnTo>
                  <a:pt x="8601" y="84"/>
                </a:lnTo>
                <a:cubicBezTo>
                  <a:pt x="8611" y="87"/>
                  <a:pt x="8632" y="94"/>
                  <a:pt x="8632" y="113"/>
                </a:cubicBezTo>
                <a:lnTo>
                  <a:pt x="8632" y="114"/>
                </a:lnTo>
                <a:lnTo>
                  <a:pt x="8640" y="114"/>
                </a:lnTo>
                <a:lnTo>
                  <a:pt x="8640" y="113"/>
                </a:lnTo>
                <a:cubicBezTo>
                  <a:pt x="8640" y="103"/>
                  <a:pt x="8639" y="87"/>
                  <a:pt x="8638" y="79"/>
                </a:cubicBezTo>
                <a:close/>
              </a:path>
            </a:pathLst>
          </a:custGeom>
          <a:solidFill>
            <a:schemeClr val="bg1">
              <a:lumMod val="65000"/>
            </a:schemeClr>
          </a:solidFill>
          <a:ln w="1270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 name="Footer Placeholder 4"/>
          <p:cNvSpPr>
            <a:spLocks noGrp="1"/>
          </p:cNvSpPr>
          <p:nvPr>
            <p:ph type="ftr" sz="quarter" idx="3"/>
          </p:nvPr>
        </p:nvSpPr>
        <p:spPr bwMode="gray">
          <a:xfrm>
            <a:off x="3124200" y="6567101"/>
            <a:ext cx="5105400" cy="138499"/>
          </a:xfrm>
          <a:prstGeom prst="rect">
            <a:avLst/>
          </a:prstGeom>
        </p:spPr>
        <p:txBody>
          <a:bodyPr vert="horz" wrap="square" lIns="0" tIns="0" rIns="0" bIns="0" rtlCol="0" anchor="ctr">
            <a:spAutoFit/>
          </a:bodyPr>
          <a:lstStyle>
            <a:lvl1pPr algn="r">
              <a:defRPr sz="900">
                <a:solidFill>
                  <a:schemeClr val="tx1">
                    <a:lumMod val="50000"/>
                    <a:lumOff val="50000"/>
                  </a:schemeClr>
                </a:solidFill>
              </a:defRPr>
            </a:lvl1pPr>
          </a:lstStyle>
          <a:p>
            <a:r>
              <a:rPr lang="en-US" dirty="0" smtClean="0"/>
              <a:t>Thorsten Manthey – www.tmanthey.com</a:t>
            </a:r>
            <a:endParaRPr lang="en-US" dirty="0"/>
          </a:p>
        </p:txBody>
      </p:sp>
      <p:sp>
        <p:nvSpPr>
          <p:cNvPr id="10" name="Slide Number Placeholder 5"/>
          <p:cNvSpPr>
            <a:spLocks noGrp="1"/>
          </p:cNvSpPr>
          <p:nvPr>
            <p:ph type="sldNum" sz="quarter" idx="4"/>
          </p:nvPr>
        </p:nvSpPr>
        <p:spPr bwMode="gray">
          <a:xfrm>
            <a:off x="8305800" y="6567101"/>
            <a:ext cx="381000" cy="138499"/>
          </a:xfrm>
          <a:prstGeom prst="rect">
            <a:avLst/>
          </a:prstGeom>
        </p:spPr>
        <p:txBody>
          <a:bodyPr vert="horz" wrap="square" lIns="0" tIns="0" rIns="0" bIns="0" rtlCol="0" anchor="ctr">
            <a:spAutoFit/>
          </a:bodyPr>
          <a:lstStyle>
            <a:lvl1pPr algn="r">
              <a:defRPr sz="900">
                <a:solidFill>
                  <a:schemeClr val="tx1">
                    <a:lumMod val="50000"/>
                    <a:lumOff val="50000"/>
                  </a:schemeClr>
                </a:solidFill>
              </a:defRPr>
            </a:lvl1pPr>
          </a:lstStyle>
          <a:p>
            <a:fld id="{1A2DCB2D-F3A1-47AC-A248-15826C4C808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woObj" preserve="1">
  <p:cSld name="Two Content NO LOG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63039"/>
            <a:ext cx="3977640" cy="4846320"/>
          </a:xfrm>
        </p:spPr>
        <p:txBody>
          <a:bodyPr>
            <a:noAutofit/>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9160" y="1463039"/>
            <a:ext cx="3977640" cy="4846320"/>
          </a:xfrm>
        </p:spPr>
        <p:txBody>
          <a:bodyPr>
            <a:noAutofit/>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reeform 5"/>
          <p:cNvSpPr>
            <a:spLocks/>
          </p:cNvSpPr>
          <p:nvPr userDrawn="1"/>
        </p:nvSpPr>
        <p:spPr bwMode="gray">
          <a:xfrm>
            <a:off x="451644" y="1125895"/>
            <a:ext cx="8240713" cy="123825"/>
          </a:xfrm>
          <a:custGeom>
            <a:avLst/>
            <a:gdLst/>
            <a:ahLst/>
            <a:cxnLst>
              <a:cxn ang="0">
                <a:pos x="8638" y="79"/>
              </a:cxn>
              <a:cxn ang="0">
                <a:pos x="8638" y="79"/>
              </a:cxn>
              <a:cxn ang="0">
                <a:pos x="8604" y="44"/>
              </a:cxn>
              <a:cxn ang="0">
                <a:pos x="8604" y="44"/>
              </a:cxn>
              <a:cxn ang="0">
                <a:pos x="8548" y="36"/>
              </a:cxn>
              <a:cxn ang="0">
                <a:pos x="8548" y="37"/>
              </a:cxn>
              <a:cxn ang="0">
                <a:pos x="91" y="37"/>
              </a:cxn>
              <a:cxn ang="0">
                <a:pos x="40" y="30"/>
              </a:cxn>
              <a:cxn ang="0">
                <a:pos x="39" y="30"/>
              </a:cxn>
              <a:cxn ang="0">
                <a:pos x="8" y="1"/>
              </a:cxn>
              <a:cxn ang="0">
                <a:pos x="8" y="0"/>
              </a:cxn>
              <a:cxn ang="0">
                <a:pos x="0" y="0"/>
              </a:cxn>
              <a:cxn ang="0">
                <a:pos x="0" y="1"/>
              </a:cxn>
              <a:cxn ang="0">
                <a:pos x="1" y="34"/>
              </a:cxn>
              <a:cxn ang="0">
                <a:pos x="36" y="70"/>
              </a:cxn>
              <a:cxn ang="0">
                <a:pos x="36" y="70"/>
              </a:cxn>
              <a:cxn ang="0">
                <a:pos x="91" y="77"/>
              </a:cxn>
              <a:cxn ang="0">
                <a:pos x="91" y="77"/>
              </a:cxn>
              <a:cxn ang="0">
                <a:pos x="8548" y="77"/>
              </a:cxn>
              <a:cxn ang="0">
                <a:pos x="8599" y="83"/>
              </a:cxn>
              <a:cxn ang="0">
                <a:pos x="8601" y="84"/>
              </a:cxn>
              <a:cxn ang="0">
                <a:pos x="8632" y="113"/>
              </a:cxn>
              <a:cxn ang="0">
                <a:pos x="8632" y="114"/>
              </a:cxn>
              <a:cxn ang="0">
                <a:pos x="8640" y="114"/>
              </a:cxn>
              <a:cxn ang="0">
                <a:pos x="8640" y="113"/>
              </a:cxn>
              <a:cxn ang="0">
                <a:pos x="8638" y="79"/>
              </a:cxn>
            </a:cxnLst>
            <a:rect l="0" t="0" r="r" b="b"/>
            <a:pathLst>
              <a:path w="8640" h="114">
                <a:moveTo>
                  <a:pt x="8638" y="79"/>
                </a:moveTo>
                <a:lnTo>
                  <a:pt x="8638" y="79"/>
                </a:lnTo>
                <a:cubicBezTo>
                  <a:pt x="8635" y="60"/>
                  <a:pt x="8626" y="51"/>
                  <a:pt x="8604" y="44"/>
                </a:cubicBezTo>
                <a:lnTo>
                  <a:pt x="8604" y="44"/>
                </a:lnTo>
                <a:cubicBezTo>
                  <a:pt x="8592" y="40"/>
                  <a:pt x="8573" y="38"/>
                  <a:pt x="8548" y="36"/>
                </a:cubicBezTo>
                <a:lnTo>
                  <a:pt x="8548" y="37"/>
                </a:lnTo>
                <a:lnTo>
                  <a:pt x="91" y="37"/>
                </a:lnTo>
                <a:cubicBezTo>
                  <a:pt x="70" y="35"/>
                  <a:pt x="51" y="33"/>
                  <a:pt x="40" y="30"/>
                </a:cubicBezTo>
                <a:lnTo>
                  <a:pt x="39" y="30"/>
                </a:lnTo>
                <a:cubicBezTo>
                  <a:pt x="28" y="26"/>
                  <a:pt x="7" y="19"/>
                  <a:pt x="8" y="1"/>
                </a:cubicBezTo>
                <a:lnTo>
                  <a:pt x="8" y="0"/>
                </a:lnTo>
                <a:lnTo>
                  <a:pt x="0" y="0"/>
                </a:lnTo>
                <a:lnTo>
                  <a:pt x="0" y="1"/>
                </a:lnTo>
                <a:cubicBezTo>
                  <a:pt x="0" y="11"/>
                  <a:pt x="0" y="26"/>
                  <a:pt x="1" y="34"/>
                </a:cubicBezTo>
                <a:cubicBezTo>
                  <a:pt x="4" y="53"/>
                  <a:pt x="13" y="63"/>
                  <a:pt x="36" y="70"/>
                </a:cubicBezTo>
                <a:lnTo>
                  <a:pt x="36" y="70"/>
                </a:lnTo>
                <a:cubicBezTo>
                  <a:pt x="47" y="73"/>
                  <a:pt x="66" y="75"/>
                  <a:pt x="91" y="77"/>
                </a:cubicBezTo>
                <a:lnTo>
                  <a:pt x="91" y="77"/>
                </a:lnTo>
                <a:lnTo>
                  <a:pt x="8548" y="77"/>
                </a:lnTo>
                <a:cubicBezTo>
                  <a:pt x="8570" y="78"/>
                  <a:pt x="8588" y="80"/>
                  <a:pt x="8599" y="83"/>
                </a:cubicBezTo>
                <a:lnTo>
                  <a:pt x="8601" y="84"/>
                </a:lnTo>
                <a:cubicBezTo>
                  <a:pt x="8611" y="87"/>
                  <a:pt x="8632" y="94"/>
                  <a:pt x="8632" y="113"/>
                </a:cubicBezTo>
                <a:lnTo>
                  <a:pt x="8632" y="114"/>
                </a:lnTo>
                <a:lnTo>
                  <a:pt x="8640" y="114"/>
                </a:lnTo>
                <a:lnTo>
                  <a:pt x="8640" y="113"/>
                </a:lnTo>
                <a:cubicBezTo>
                  <a:pt x="8640" y="103"/>
                  <a:pt x="8639" y="87"/>
                  <a:pt x="8638" y="79"/>
                </a:cubicBezTo>
                <a:close/>
              </a:path>
            </a:pathLst>
          </a:custGeom>
          <a:solidFill>
            <a:schemeClr val="bg1">
              <a:lumMod val="65000"/>
            </a:schemeClr>
          </a:solidFill>
          <a:ln w="1270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ooter Placeholder 4"/>
          <p:cNvSpPr>
            <a:spLocks noGrp="1"/>
          </p:cNvSpPr>
          <p:nvPr>
            <p:ph type="ftr" sz="quarter" idx="3"/>
          </p:nvPr>
        </p:nvSpPr>
        <p:spPr bwMode="gray">
          <a:xfrm>
            <a:off x="3124200" y="6567101"/>
            <a:ext cx="5105400" cy="138499"/>
          </a:xfrm>
          <a:prstGeom prst="rect">
            <a:avLst/>
          </a:prstGeom>
        </p:spPr>
        <p:txBody>
          <a:bodyPr vert="horz" wrap="square" lIns="0" tIns="0" rIns="0" bIns="0" rtlCol="0" anchor="ctr">
            <a:spAutoFit/>
          </a:bodyPr>
          <a:lstStyle>
            <a:lvl1pPr algn="r">
              <a:defRPr sz="900">
                <a:solidFill>
                  <a:schemeClr val="tx1">
                    <a:lumMod val="50000"/>
                    <a:lumOff val="50000"/>
                  </a:schemeClr>
                </a:solidFill>
              </a:defRPr>
            </a:lvl1pPr>
          </a:lstStyle>
          <a:p>
            <a:r>
              <a:rPr lang="en-US" dirty="0" smtClean="0"/>
              <a:t>Thorsten Manthey – www.tmanthey.com</a:t>
            </a:r>
            <a:endParaRPr lang="en-US" dirty="0"/>
          </a:p>
        </p:txBody>
      </p:sp>
      <p:sp>
        <p:nvSpPr>
          <p:cNvPr id="11" name="Slide Number Placeholder 5"/>
          <p:cNvSpPr>
            <a:spLocks noGrp="1"/>
          </p:cNvSpPr>
          <p:nvPr>
            <p:ph type="sldNum" sz="quarter" idx="4"/>
          </p:nvPr>
        </p:nvSpPr>
        <p:spPr bwMode="gray">
          <a:xfrm>
            <a:off x="8305800" y="6567101"/>
            <a:ext cx="381000" cy="138499"/>
          </a:xfrm>
          <a:prstGeom prst="rect">
            <a:avLst/>
          </a:prstGeom>
        </p:spPr>
        <p:txBody>
          <a:bodyPr vert="horz" wrap="square" lIns="0" tIns="0" rIns="0" bIns="0" rtlCol="0" anchor="ctr">
            <a:spAutoFit/>
          </a:bodyPr>
          <a:lstStyle>
            <a:lvl1pPr algn="r">
              <a:defRPr sz="900">
                <a:solidFill>
                  <a:schemeClr val="tx1">
                    <a:lumMod val="50000"/>
                    <a:lumOff val="50000"/>
                  </a:schemeClr>
                </a:solidFill>
              </a:defRPr>
            </a:lvl1pPr>
          </a:lstStyle>
          <a:p>
            <a:fld id="{1A2DCB2D-F3A1-47AC-A248-15826C4C808C}"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57200" y="73152"/>
            <a:ext cx="8229600" cy="100584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bwMode="gray">
          <a:xfrm>
            <a:off x="457200" y="1463040"/>
            <a:ext cx="8229600" cy="4525963"/>
          </a:xfrm>
          <a:prstGeom prst="rect">
            <a:avLst/>
          </a:prstGeom>
        </p:spPr>
        <p:txBody>
          <a:bodyPr vert="horz" lIns="91440" tIns="45720" rIns="91440" bIns="4572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bwMode="gray">
          <a:xfrm>
            <a:off x="3124200" y="6567101"/>
            <a:ext cx="5105400" cy="138499"/>
          </a:xfrm>
          <a:prstGeom prst="rect">
            <a:avLst/>
          </a:prstGeom>
        </p:spPr>
        <p:txBody>
          <a:bodyPr vert="horz" wrap="square" lIns="0" tIns="0" rIns="0" bIns="0" rtlCol="0" anchor="ctr">
            <a:spAutoFit/>
          </a:bodyPr>
          <a:lstStyle>
            <a:lvl1pPr algn="r">
              <a:defRPr sz="900">
                <a:solidFill>
                  <a:schemeClr val="tx1">
                    <a:lumMod val="50000"/>
                    <a:lumOff val="50000"/>
                  </a:schemeClr>
                </a:solidFill>
              </a:defRPr>
            </a:lvl1pPr>
          </a:lstStyle>
          <a:p>
            <a:r>
              <a:rPr lang="en-US" dirty="0" smtClean="0"/>
              <a:t>Thorsten Manthey – www.tmanthey.com</a:t>
            </a:r>
            <a:endParaRPr lang="en-US" dirty="0"/>
          </a:p>
        </p:txBody>
      </p:sp>
      <p:sp>
        <p:nvSpPr>
          <p:cNvPr id="6" name="Slide Number Placeholder 5"/>
          <p:cNvSpPr>
            <a:spLocks noGrp="1"/>
          </p:cNvSpPr>
          <p:nvPr>
            <p:ph type="sldNum" sz="quarter" idx="4"/>
          </p:nvPr>
        </p:nvSpPr>
        <p:spPr bwMode="gray">
          <a:xfrm>
            <a:off x="8305800" y="6567101"/>
            <a:ext cx="381000" cy="138499"/>
          </a:xfrm>
          <a:prstGeom prst="rect">
            <a:avLst/>
          </a:prstGeom>
        </p:spPr>
        <p:txBody>
          <a:bodyPr vert="horz" wrap="square" lIns="0" tIns="0" rIns="0" bIns="0" rtlCol="0" anchor="ctr">
            <a:spAutoFit/>
          </a:bodyPr>
          <a:lstStyle>
            <a:lvl1pPr algn="r">
              <a:defRPr sz="900">
                <a:solidFill>
                  <a:schemeClr val="tx1">
                    <a:lumMod val="50000"/>
                    <a:lumOff val="50000"/>
                  </a:schemeClr>
                </a:solidFill>
              </a:defRPr>
            </a:lvl1pPr>
          </a:lstStyle>
          <a:p>
            <a:fld id="{1A2DCB2D-F3A1-47AC-A248-15826C4C808C}" type="slidenum">
              <a:rPr lang="en-US" smtClean="0"/>
              <a:pPr/>
              <a:t>‹#›</a:t>
            </a:fld>
            <a:endParaRPr lang="en-US" dirty="0"/>
          </a:p>
        </p:txBody>
      </p:sp>
      <p:sp>
        <p:nvSpPr>
          <p:cNvPr id="7" name="Freeform 5"/>
          <p:cNvSpPr>
            <a:spLocks/>
          </p:cNvSpPr>
          <p:nvPr/>
        </p:nvSpPr>
        <p:spPr bwMode="gray">
          <a:xfrm>
            <a:off x="451644" y="1125895"/>
            <a:ext cx="8240713" cy="123825"/>
          </a:xfrm>
          <a:custGeom>
            <a:avLst/>
            <a:gdLst/>
            <a:ahLst/>
            <a:cxnLst>
              <a:cxn ang="0">
                <a:pos x="8638" y="79"/>
              </a:cxn>
              <a:cxn ang="0">
                <a:pos x="8638" y="79"/>
              </a:cxn>
              <a:cxn ang="0">
                <a:pos x="8604" y="44"/>
              </a:cxn>
              <a:cxn ang="0">
                <a:pos x="8604" y="44"/>
              </a:cxn>
              <a:cxn ang="0">
                <a:pos x="8548" y="36"/>
              </a:cxn>
              <a:cxn ang="0">
                <a:pos x="8548" y="37"/>
              </a:cxn>
              <a:cxn ang="0">
                <a:pos x="91" y="37"/>
              </a:cxn>
              <a:cxn ang="0">
                <a:pos x="40" y="30"/>
              </a:cxn>
              <a:cxn ang="0">
                <a:pos x="39" y="30"/>
              </a:cxn>
              <a:cxn ang="0">
                <a:pos x="8" y="1"/>
              </a:cxn>
              <a:cxn ang="0">
                <a:pos x="8" y="0"/>
              </a:cxn>
              <a:cxn ang="0">
                <a:pos x="0" y="0"/>
              </a:cxn>
              <a:cxn ang="0">
                <a:pos x="0" y="1"/>
              </a:cxn>
              <a:cxn ang="0">
                <a:pos x="1" y="34"/>
              </a:cxn>
              <a:cxn ang="0">
                <a:pos x="36" y="70"/>
              </a:cxn>
              <a:cxn ang="0">
                <a:pos x="36" y="70"/>
              </a:cxn>
              <a:cxn ang="0">
                <a:pos x="91" y="77"/>
              </a:cxn>
              <a:cxn ang="0">
                <a:pos x="91" y="77"/>
              </a:cxn>
              <a:cxn ang="0">
                <a:pos x="8548" y="77"/>
              </a:cxn>
              <a:cxn ang="0">
                <a:pos x="8599" y="83"/>
              </a:cxn>
              <a:cxn ang="0">
                <a:pos x="8601" y="84"/>
              </a:cxn>
              <a:cxn ang="0">
                <a:pos x="8632" y="113"/>
              </a:cxn>
              <a:cxn ang="0">
                <a:pos x="8632" y="114"/>
              </a:cxn>
              <a:cxn ang="0">
                <a:pos x="8640" y="114"/>
              </a:cxn>
              <a:cxn ang="0">
                <a:pos x="8640" y="113"/>
              </a:cxn>
              <a:cxn ang="0">
                <a:pos x="8638" y="79"/>
              </a:cxn>
            </a:cxnLst>
            <a:rect l="0" t="0" r="r" b="b"/>
            <a:pathLst>
              <a:path w="8640" h="114">
                <a:moveTo>
                  <a:pt x="8638" y="79"/>
                </a:moveTo>
                <a:lnTo>
                  <a:pt x="8638" y="79"/>
                </a:lnTo>
                <a:cubicBezTo>
                  <a:pt x="8635" y="60"/>
                  <a:pt x="8626" y="51"/>
                  <a:pt x="8604" y="44"/>
                </a:cubicBezTo>
                <a:lnTo>
                  <a:pt x="8604" y="44"/>
                </a:lnTo>
                <a:cubicBezTo>
                  <a:pt x="8592" y="40"/>
                  <a:pt x="8573" y="38"/>
                  <a:pt x="8548" y="36"/>
                </a:cubicBezTo>
                <a:lnTo>
                  <a:pt x="8548" y="37"/>
                </a:lnTo>
                <a:lnTo>
                  <a:pt x="91" y="37"/>
                </a:lnTo>
                <a:cubicBezTo>
                  <a:pt x="70" y="35"/>
                  <a:pt x="51" y="33"/>
                  <a:pt x="40" y="30"/>
                </a:cubicBezTo>
                <a:lnTo>
                  <a:pt x="39" y="30"/>
                </a:lnTo>
                <a:cubicBezTo>
                  <a:pt x="28" y="26"/>
                  <a:pt x="7" y="19"/>
                  <a:pt x="8" y="1"/>
                </a:cubicBezTo>
                <a:lnTo>
                  <a:pt x="8" y="0"/>
                </a:lnTo>
                <a:lnTo>
                  <a:pt x="0" y="0"/>
                </a:lnTo>
                <a:lnTo>
                  <a:pt x="0" y="1"/>
                </a:lnTo>
                <a:cubicBezTo>
                  <a:pt x="0" y="11"/>
                  <a:pt x="0" y="26"/>
                  <a:pt x="1" y="34"/>
                </a:cubicBezTo>
                <a:cubicBezTo>
                  <a:pt x="4" y="53"/>
                  <a:pt x="13" y="63"/>
                  <a:pt x="36" y="70"/>
                </a:cubicBezTo>
                <a:lnTo>
                  <a:pt x="36" y="70"/>
                </a:lnTo>
                <a:cubicBezTo>
                  <a:pt x="47" y="73"/>
                  <a:pt x="66" y="75"/>
                  <a:pt x="91" y="77"/>
                </a:cubicBezTo>
                <a:lnTo>
                  <a:pt x="91" y="77"/>
                </a:lnTo>
                <a:lnTo>
                  <a:pt x="8548" y="77"/>
                </a:lnTo>
                <a:cubicBezTo>
                  <a:pt x="8570" y="78"/>
                  <a:pt x="8588" y="80"/>
                  <a:pt x="8599" y="83"/>
                </a:cubicBezTo>
                <a:lnTo>
                  <a:pt x="8601" y="84"/>
                </a:lnTo>
                <a:cubicBezTo>
                  <a:pt x="8611" y="87"/>
                  <a:pt x="8632" y="94"/>
                  <a:pt x="8632" y="113"/>
                </a:cubicBezTo>
                <a:lnTo>
                  <a:pt x="8632" y="114"/>
                </a:lnTo>
                <a:lnTo>
                  <a:pt x="8640" y="114"/>
                </a:lnTo>
                <a:lnTo>
                  <a:pt x="8640" y="113"/>
                </a:lnTo>
                <a:cubicBezTo>
                  <a:pt x="8640" y="103"/>
                  <a:pt x="8639" y="87"/>
                  <a:pt x="8638" y="79"/>
                </a:cubicBezTo>
                <a:close/>
              </a:path>
            </a:pathLst>
          </a:custGeom>
          <a:solidFill>
            <a:schemeClr val="bg1">
              <a:lumMod val="65000"/>
            </a:schemeClr>
          </a:solidFill>
          <a:ln w="1270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 name="Freeform 5"/>
          <p:cNvSpPr>
            <a:spLocks/>
          </p:cNvSpPr>
          <p:nvPr/>
        </p:nvSpPr>
        <p:spPr bwMode="gray">
          <a:xfrm>
            <a:off x="451644" y="6153804"/>
            <a:ext cx="8240713" cy="123825"/>
          </a:xfrm>
          <a:custGeom>
            <a:avLst/>
            <a:gdLst/>
            <a:ahLst/>
            <a:cxnLst>
              <a:cxn ang="0">
                <a:pos x="8638" y="79"/>
              </a:cxn>
              <a:cxn ang="0">
                <a:pos x="8638" y="79"/>
              </a:cxn>
              <a:cxn ang="0">
                <a:pos x="8604" y="44"/>
              </a:cxn>
              <a:cxn ang="0">
                <a:pos x="8604" y="44"/>
              </a:cxn>
              <a:cxn ang="0">
                <a:pos x="8548" y="36"/>
              </a:cxn>
              <a:cxn ang="0">
                <a:pos x="8548" y="37"/>
              </a:cxn>
              <a:cxn ang="0">
                <a:pos x="91" y="37"/>
              </a:cxn>
              <a:cxn ang="0">
                <a:pos x="40" y="30"/>
              </a:cxn>
              <a:cxn ang="0">
                <a:pos x="39" y="30"/>
              </a:cxn>
              <a:cxn ang="0">
                <a:pos x="8" y="1"/>
              </a:cxn>
              <a:cxn ang="0">
                <a:pos x="8" y="0"/>
              </a:cxn>
              <a:cxn ang="0">
                <a:pos x="0" y="0"/>
              </a:cxn>
              <a:cxn ang="0">
                <a:pos x="0" y="1"/>
              </a:cxn>
              <a:cxn ang="0">
                <a:pos x="1" y="34"/>
              </a:cxn>
              <a:cxn ang="0">
                <a:pos x="36" y="70"/>
              </a:cxn>
              <a:cxn ang="0">
                <a:pos x="36" y="70"/>
              </a:cxn>
              <a:cxn ang="0">
                <a:pos x="91" y="77"/>
              </a:cxn>
              <a:cxn ang="0">
                <a:pos x="91" y="77"/>
              </a:cxn>
              <a:cxn ang="0">
                <a:pos x="8548" y="77"/>
              </a:cxn>
              <a:cxn ang="0">
                <a:pos x="8599" y="83"/>
              </a:cxn>
              <a:cxn ang="0">
                <a:pos x="8601" y="84"/>
              </a:cxn>
              <a:cxn ang="0">
                <a:pos x="8632" y="113"/>
              </a:cxn>
              <a:cxn ang="0">
                <a:pos x="8632" y="114"/>
              </a:cxn>
              <a:cxn ang="0">
                <a:pos x="8640" y="114"/>
              </a:cxn>
              <a:cxn ang="0">
                <a:pos x="8640" y="113"/>
              </a:cxn>
              <a:cxn ang="0">
                <a:pos x="8638" y="79"/>
              </a:cxn>
            </a:cxnLst>
            <a:rect l="0" t="0" r="r" b="b"/>
            <a:pathLst>
              <a:path w="8640" h="114">
                <a:moveTo>
                  <a:pt x="8638" y="79"/>
                </a:moveTo>
                <a:lnTo>
                  <a:pt x="8638" y="79"/>
                </a:lnTo>
                <a:cubicBezTo>
                  <a:pt x="8635" y="60"/>
                  <a:pt x="8626" y="51"/>
                  <a:pt x="8604" y="44"/>
                </a:cubicBezTo>
                <a:lnTo>
                  <a:pt x="8604" y="44"/>
                </a:lnTo>
                <a:cubicBezTo>
                  <a:pt x="8592" y="40"/>
                  <a:pt x="8573" y="38"/>
                  <a:pt x="8548" y="36"/>
                </a:cubicBezTo>
                <a:lnTo>
                  <a:pt x="8548" y="37"/>
                </a:lnTo>
                <a:lnTo>
                  <a:pt x="91" y="37"/>
                </a:lnTo>
                <a:cubicBezTo>
                  <a:pt x="70" y="35"/>
                  <a:pt x="51" y="33"/>
                  <a:pt x="40" y="30"/>
                </a:cubicBezTo>
                <a:lnTo>
                  <a:pt x="39" y="30"/>
                </a:lnTo>
                <a:cubicBezTo>
                  <a:pt x="28" y="26"/>
                  <a:pt x="7" y="19"/>
                  <a:pt x="8" y="1"/>
                </a:cubicBezTo>
                <a:lnTo>
                  <a:pt x="8" y="0"/>
                </a:lnTo>
                <a:lnTo>
                  <a:pt x="0" y="0"/>
                </a:lnTo>
                <a:lnTo>
                  <a:pt x="0" y="1"/>
                </a:lnTo>
                <a:cubicBezTo>
                  <a:pt x="0" y="11"/>
                  <a:pt x="0" y="26"/>
                  <a:pt x="1" y="34"/>
                </a:cubicBezTo>
                <a:cubicBezTo>
                  <a:pt x="4" y="53"/>
                  <a:pt x="13" y="63"/>
                  <a:pt x="36" y="70"/>
                </a:cubicBezTo>
                <a:lnTo>
                  <a:pt x="36" y="70"/>
                </a:lnTo>
                <a:cubicBezTo>
                  <a:pt x="47" y="73"/>
                  <a:pt x="66" y="75"/>
                  <a:pt x="91" y="77"/>
                </a:cubicBezTo>
                <a:lnTo>
                  <a:pt x="91" y="77"/>
                </a:lnTo>
                <a:lnTo>
                  <a:pt x="8548" y="77"/>
                </a:lnTo>
                <a:cubicBezTo>
                  <a:pt x="8570" y="78"/>
                  <a:pt x="8588" y="80"/>
                  <a:pt x="8599" y="83"/>
                </a:cubicBezTo>
                <a:lnTo>
                  <a:pt x="8601" y="84"/>
                </a:lnTo>
                <a:cubicBezTo>
                  <a:pt x="8611" y="87"/>
                  <a:pt x="8632" y="94"/>
                  <a:pt x="8632" y="113"/>
                </a:cubicBezTo>
                <a:lnTo>
                  <a:pt x="8632" y="114"/>
                </a:lnTo>
                <a:lnTo>
                  <a:pt x="8640" y="114"/>
                </a:lnTo>
                <a:lnTo>
                  <a:pt x="8640" y="113"/>
                </a:lnTo>
                <a:cubicBezTo>
                  <a:pt x="8640" y="103"/>
                  <a:pt x="8639" y="87"/>
                  <a:pt x="8638" y="79"/>
                </a:cubicBezTo>
                <a:close/>
              </a:path>
            </a:pathLst>
          </a:custGeom>
          <a:solidFill>
            <a:schemeClr val="bg1">
              <a:lumMod val="65000"/>
            </a:schemeClr>
          </a:solidFill>
          <a:ln w="1270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Tree>
  </p:cSld>
  <p:clrMap bg1="lt1" tx1="dk1" bg2="lt2" tx2="dk2" accent1="accent1" accent2="accent2" accent3="accent3" accent4="accent4" accent5="accent5" accent6="accent6" hlink="hlink" folHlink="folHlink"/>
  <p:sldLayoutIdLst>
    <p:sldLayoutId id="2147483650" r:id="rId1"/>
    <p:sldLayoutId id="2147483652" r:id="rId2"/>
    <p:sldLayoutId id="2147483659" r:id="rId3"/>
    <p:sldLayoutId id="2147483660" r:id="rId4"/>
    <p:sldLayoutId id="2147483654" r:id="rId5"/>
    <p:sldLayoutId id="2147483655" r:id="rId6"/>
    <p:sldLayoutId id="2147483661" r:id="rId7"/>
    <p:sldLayoutId id="2147483662" r:id="rId8"/>
  </p:sldLayoutIdLst>
  <p:hf hdr="0" dt="0"/>
  <p:txStyles>
    <p:titleStyle>
      <a:lvl1pPr algn="l" defTabSz="914400" rtl="0" eaLnBrk="1" latinLnBrk="0" hangingPunct="1">
        <a:spcBef>
          <a:spcPct val="0"/>
        </a:spcBef>
        <a:buNone/>
        <a:defRPr sz="2800" kern="1200">
          <a:solidFill>
            <a:schemeClr val="accent1"/>
          </a:solidFill>
          <a:latin typeface="Georgia" pitchFamily="18" charset="0"/>
          <a:ea typeface="+mj-ea"/>
          <a:cs typeface="+mj-cs"/>
        </a:defRPr>
      </a:lvl1pPr>
    </p:titleStyle>
    <p:bodyStyle>
      <a:lvl1pPr marL="0" indent="0" algn="l" defTabSz="914400" rtl="0" eaLnBrk="1" latinLnBrk="0" hangingPunct="1">
        <a:spcBef>
          <a:spcPts val="1800"/>
        </a:spcBef>
        <a:buFont typeface="Arial" pitchFamily="34" charset="0"/>
        <a:buNone/>
        <a:defRPr sz="2400" kern="1200">
          <a:solidFill>
            <a:schemeClr val="accent2"/>
          </a:solidFill>
          <a:latin typeface="Georgia" pitchFamily="18" charset="0"/>
          <a:ea typeface="+mn-ea"/>
          <a:cs typeface="+mn-cs"/>
        </a:defRPr>
      </a:lvl1pPr>
      <a:lvl2pPr marL="182880" indent="-182880" algn="l" defTabSz="914400" rtl="0" eaLnBrk="1" latinLnBrk="0" hangingPunct="1">
        <a:spcBef>
          <a:spcPts val="1000"/>
        </a:spcBef>
        <a:buClr>
          <a:schemeClr val="tx2"/>
        </a:buClr>
        <a:buFont typeface="Arial" pitchFamily="34" charset="0"/>
        <a:buChar char="•"/>
        <a:defRPr sz="2000" kern="1200">
          <a:solidFill>
            <a:schemeClr val="tx2"/>
          </a:solidFill>
          <a:latin typeface="+mn-lt"/>
          <a:ea typeface="+mn-ea"/>
          <a:cs typeface="+mn-cs"/>
        </a:defRPr>
      </a:lvl2pPr>
      <a:lvl3pPr marL="548640" indent="-228600" algn="l" defTabSz="914400" rtl="0" eaLnBrk="1" latinLnBrk="0" hangingPunct="1">
        <a:spcBef>
          <a:spcPts val="600"/>
        </a:spcBef>
        <a:buClr>
          <a:schemeClr val="tx2"/>
        </a:buClr>
        <a:buFont typeface="Arial" pitchFamily="34" charset="0"/>
        <a:buChar char="–"/>
        <a:defRPr sz="1800" kern="1200">
          <a:solidFill>
            <a:schemeClr val="tx2"/>
          </a:solidFill>
          <a:latin typeface="+mn-lt"/>
          <a:ea typeface="+mn-ea"/>
          <a:cs typeface="+mn-cs"/>
        </a:defRPr>
      </a:lvl3pPr>
      <a:lvl4pPr marL="822960" indent="-182880" algn="l" defTabSz="914400" rtl="0" eaLnBrk="1" latinLnBrk="0" hangingPunct="1">
        <a:spcBef>
          <a:spcPts val="600"/>
        </a:spcBef>
        <a:buClr>
          <a:schemeClr val="tx2"/>
        </a:buClr>
        <a:buFont typeface="Arial" pitchFamily="34" charset="0"/>
        <a:buChar char="•"/>
        <a:defRPr sz="1600" kern="1200">
          <a:solidFill>
            <a:schemeClr val="tx2"/>
          </a:solidFill>
          <a:latin typeface="+mn-lt"/>
          <a:ea typeface="+mn-ea"/>
          <a:cs typeface="+mn-cs"/>
        </a:defRPr>
      </a:lvl4pPr>
      <a:lvl5pPr marL="1097280" indent="-228600" algn="l" defTabSz="914400" rtl="0" eaLnBrk="1" latinLnBrk="0" hangingPunct="1">
        <a:spcBef>
          <a:spcPts val="300"/>
        </a:spcBef>
        <a:buClr>
          <a:schemeClr val="tx2"/>
        </a:buClr>
        <a:buFont typeface="Arial" pitchFamily="34" charset="0"/>
        <a:buChar char="–"/>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mailto:thorsten@tmanthey.com" TargetMode="External"/><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hyperlink" Target="http://www.tmanthey.com/" TargetMode="External"/><Relationship Id="rId4" Type="http://schemas.openxmlformats.org/officeDocument/2006/relationships/hyperlink" Target="http://worknet.auth.wellpoint.com/specit/opstech/natbcbsspecpharmsys/appdevserv/itsm/governance/default.do"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4Ps – Impacted Groups – Special Tactics</a:t>
            </a:r>
            <a:endParaRPr lang="en-US" dirty="0"/>
          </a:p>
        </p:txBody>
      </p:sp>
      <p:sp>
        <p:nvSpPr>
          <p:cNvPr id="3" name="Content Placeholder 2"/>
          <p:cNvSpPr>
            <a:spLocks noGrp="1"/>
          </p:cNvSpPr>
          <p:nvPr>
            <p:ph idx="1"/>
          </p:nvPr>
        </p:nvSpPr>
        <p:spPr/>
        <p:txBody>
          <a:bodyPr/>
          <a:lstStyle/>
          <a:p>
            <a:r>
              <a:rPr lang="en-US" dirty="0" smtClean="0"/>
              <a:t>A </a:t>
            </a:r>
            <a:r>
              <a:rPr lang="en-US" dirty="0"/>
              <a:t>structured approach to create a communication and training plan comprised of three high level steps that and can be executed rapidly (WHO – HOW – WHAT).</a:t>
            </a:r>
          </a:p>
        </p:txBody>
      </p:sp>
      <p:sp>
        <p:nvSpPr>
          <p:cNvPr id="9" name="Footer Placeholder 3"/>
          <p:cNvSpPr>
            <a:spLocks noGrp="1"/>
          </p:cNvSpPr>
          <p:nvPr>
            <p:ph type="ftr" sz="quarter" idx="3"/>
          </p:nvPr>
        </p:nvSpPr>
        <p:spPr/>
        <p:txBody>
          <a:bodyPr/>
          <a:lstStyle/>
          <a:p>
            <a:r>
              <a:rPr lang="en-US" dirty="0" smtClean="0"/>
              <a:t>Thorsten Manthey – www.tmanthey.com  –  thorsten@tmanthey.com</a:t>
            </a:r>
            <a:endParaRPr lang="en-US" dirty="0"/>
          </a:p>
        </p:txBody>
      </p:sp>
      <p:sp>
        <p:nvSpPr>
          <p:cNvPr id="10" name="Slide Number Placeholder 4"/>
          <p:cNvSpPr>
            <a:spLocks noGrp="1"/>
          </p:cNvSpPr>
          <p:nvPr>
            <p:ph type="sldNum" sz="quarter" idx="4"/>
          </p:nvPr>
        </p:nvSpPr>
        <p:spPr/>
        <p:txBody>
          <a:bodyPr/>
          <a:lstStyle/>
          <a:p>
            <a:fld id="{1A2DCB2D-F3A1-47AC-A248-15826C4C808C}" type="slidenum">
              <a:rPr lang="en-US" smtClean="0"/>
              <a:pPr/>
              <a:t>1</a:t>
            </a:fld>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9914" y="2747010"/>
            <a:ext cx="3061335" cy="3094018"/>
          </a:xfrm>
          <a:prstGeom prst="rect">
            <a:avLst/>
          </a:prstGeom>
          <a:ln>
            <a:solidFill>
              <a:schemeClr val="accent3">
                <a:lumMod val="75000"/>
              </a:schemeClr>
            </a:solid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378"/>
            <a:ext cx="8231188" cy="916522"/>
          </a:xfrm>
        </p:spPr>
        <p:txBody>
          <a:bodyPr>
            <a:normAutofit fontScale="90000"/>
          </a:bodyPr>
          <a:lstStyle/>
          <a:p>
            <a:pPr marL="457200" indent="-457200">
              <a:buFont typeface="+mj-lt"/>
              <a:buAutoNum type="arabicPeriod" startAt="3"/>
            </a:pPr>
            <a:r>
              <a:rPr lang="en-US" dirty="0" smtClean="0"/>
              <a:t>Identify Particulars &amp; Special Tactics for each of the Groups identified</a:t>
            </a:r>
            <a:endParaRPr lang="en-US" dirty="0"/>
          </a:p>
        </p:txBody>
      </p:sp>
      <p:sp>
        <p:nvSpPr>
          <p:cNvPr id="8" name="Footer Placeholder 3"/>
          <p:cNvSpPr>
            <a:spLocks noGrp="1"/>
          </p:cNvSpPr>
          <p:nvPr>
            <p:ph type="ftr" sz="quarter" idx="3"/>
          </p:nvPr>
        </p:nvSpPr>
        <p:spPr/>
        <p:txBody>
          <a:bodyPr/>
          <a:lstStyle/>
          <a:p>
            <a:r>
              <a:rPr lang="en-US" dirty="0" smtClean="0"/>
              <a:t>Thorsten Manthey – www.tmanthey.com  –  thorsten@tmanthey.com</a:t>
            </a:r>
            <a:endParaRPr lang="en-US" dirty="0"/>
          </a:p>
        </p:txBody>
      </p:sp>
      <p:sp>
        <p:nvSpPr>
          <p:cNvPr id="9" name="Slide Number Placeholder 4"/>
          <p:cNvSpPr>
            <a:spLocks noGrp="1"/>
          </p:cNvSpPr>
          <p:nvPr>
            <p:ph type="sldNum" sz="quarter" idx="4"/>
          </p:nvPr>
        </p:nvSpPr>
        <p:spPr/>
        <p:txBody>
          <a:bodyPr/>
          <a:lstStyle/>
          <a:p>
            <a:fld id="{1A2DCB2D-F3A1-47AC-A248-15826C4C808C}" type="slidenum">
              <a:rPr lang="en-US" smtClean="0"/>
              <a:pPr/>
              <a:t>10</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285272499"/>
              </p:ext>
            </p:extLst>
          </p:nvPr>
        </p:nvGraphicFramePr>
        <p:xfrm>
          <a:off x="201386" y="1801288"/>
          <a:ext cx="8514371" cy="4147885"/>
        </p:xfrm>
        <a:graphic>
          <a:graphicData uri="http://schemas.openxmlformats.org/drawingml/2006/table">
            <a:tbl>
              <a:tblPr firstRow="1" bandRow="1">
                <a:tableStyleId>{21E4AEA4-8DFA-4A89-87EB-49C32662AFE0}</a:tableStyleId>
              </a:tblPr>
              <a:tblGrid>
                <a:gridCol w="484414"/>
                <a:gridCol w="5883729"/>
                <a:gridCol w="2146228"/>
              </a:tblGrid>
              <a:tr h="370457">
                <a:tc>
                  <a:txBody>
                    <a:bodyPr/>
                    <a:lstStyle/>
                    <a:p>
                      <a:pPr algn="ctr"/>
                      <a:r>
                        <a:rPr lang="en-US" dirty="0" smtClean="0"/>
                        <a:t>#</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t>&lt;Group Name – One slide for each Group&gt;</a:t>
                      </a:r>
                      <a:endParaRPr lang="en-US" sz="2000" dirty="0">
                        <a:solidFill>
                          <a:schemeClr val="tx1"/>
                        </a:solidFill>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t>Why perform</a:t>
                      </a:r>
                      <a:endParaRPr lang="en-US" sz="2000" dirty="0">
                        <a:solidFill>
                          <a:schemeClr val="tx1"/>
                        </a:solidFill>
                      </a:endParaRPr>
                    </a:p>
                  </a:txBody>
                  <a:tcPr/>
                </a:tc>
              </a:tr>
              <a:tr h="417532">
                <a:tc>
                  <a:txBody>
                    <a:bodyPr/>
                    <a:lstStyle/>
                    <a:p>
                      <a:pPr algn="ctr"/>
                      <a:r>
                        <a:rPr lang="en-US" sz="1400" dirty="0" smtClean="0"/>
                        <a:t>1</a:t>
                      </a:r>
                      <a:endParaRPr lang="en-US" sz="1400" dirty="0"/>
                    </a:p>
                  </a:txBody>
                  <a:tcPr/>
                </a:tc>
                <a:tc>
                  <a:txBody>
                    <a:bodyPr/>
                    <a:lstStyle/>
                    <a:p>
                      <a:r>
                        <a:rPr lang="en-US" sz="1400" dirty="0" smtClean="0"/>
                        <a:t>&lt; Particulars &amp; Special Tactics &gt;</a:t>
                      </a:r>
                      <a:endParaRPr lang="en-US" sz="1400" dirty="0"/>
                    </a:p>
                  </a:txBody>
                  <a:tcPr/>
                </a:tc>
                <a:tc>
                  <a:txBody>
                    <a:bodyPr/>
                    <a:lstStyle/>
                    <a:p>
                      <a:endParaRPr lang="en-US" sz="1400" dirty="0"/>
                    </a:p>
                  </a:txBody>
                  <a:tcPr/>
                </a:tc>
              </a:tr>
              <a:tr h="370457">
                <a:tc>
                  <a:txBody>
                    <a:bodyPr/>
                    <a:lstStyle/>
                    <a:p>
                      <a:pPr algn="ctr"/>
                      <a:r>
                        <a:rPr lang="en-US" sz="1400" dirty="0" smtClean="0"/>
                        <a:t>2</a:t>
                      </a:r>
                      <a:endParaRPr lang="en-US" sz="1400" dirty="0"/>
                    </a:p>
                  </a:txBody>
                  <a:tcPr/>
                </a:tc>
                <a:tc>
                  <a:txBody>
                    <a:bodyPr/>
                    <a:lstStyle/>
                    <a:p>
                      <a:endParaRPr lang="en-US" sz="1400" dirty="0"/>
                    </a:p>
                  </a:txBody>
                  <a:tcPr/>
                </a:tc>
                <a:tc>
                  <a:txBody>
                    <a:bodyPr/>
                    <a:lstStyle/>
                    <a:p>
                      <a:endParaRPr lang="en-US" sz="1400" dirty="0"/>
                    </a:p>
                  </a:txBody>
                  <a:tcPr/>
                </a:tc>
              </a:tr>
              <a:tr h="370457">
                <a:tc>
                  <a:txBody>
                    <a:bodyPr/>
                    <a:lstStyle/>
                    <a:p>
                      <a:pPr algn="ctr"/>
                      <a:r>
                        <a:rPr lang="en-US" sz="1400" dirty="0" smtClean="0"/>
                        <a:t>3</a:t>
                      </a:r>
                      <a:endParaRPr lang="en-US" sz="1400" dirty="0"/>
                    </a:p>
                  </a:txBody>
                  <a:tcPr/>
                </a:tc>
                <a:tc>
                  <a:txBody>
                    <a:bodyPr/>
                    <a:lstStyle/>
                    <a:p>
                      <a:endParaRPr lang="en-US" sz="1400" dirty="0"/>
                    </a:p>
                  </a:txBody>
                  <a:tcPr/>
                </a:tc>
                <a:tc>
                  <a:txBody>
                    <a:bodyPr/>
                    <a:lstStyle/>
                    <a:p>
                      <a:endParaRPr lang="en-US" sz="1400" dirty="0"/>
                    </a:p>
                  </a:txBody>
                  <a:tcPr/>
                </a:tc>
              </a:tr>
              <a:tr h="370457">
                <a:tc>
                  <a:txBody>
                    <a:bodyPr/>
                    <a:lstStyle/>
                    <a:p>
                      <a:pPr algn="ctr"/>
                      <a:r>
                        <a:rPr lang="en-US" sz="1400" dirty="0" smtClean="0"/>
                        <a:t>4</a:t>
                      </a:r>
                      <a:endParaRPr lang="en-US" sz="1400" dirty="0"/>
                    </a:p>
                  </a:txBody>
                  <a:tcPr/>
                </a:tc>
                <a:tc>
                  <a:txBody>
                    <a:bodyPr/>
                    <a:lstStyle/>
                    <a:p>
                      <a:endParaRPr lang="en-US" sz="1400" dirty="0"/>
                    </a:p>
                  </a:txBody>
                  <a:tcPr/>
                </a:tc>
                <a:tc>
                  <a:txBody>
                    <a:bodyPr/>
                    <a:lstStyle/>
                    <a:p>
                      <a:endParaRPr lang="en-US" sz="1400" dirty="0"/>
                    </a:p>
                  </a:txBody>
                  <a:tcPr/>
                </a:tc>
              </a:tr>
              <a:tr h="370457">
                <a:tc>
                  <a:txBody>
                    <a:bodyPr/>
                    <a:lstStyle/>
                    <a:p>
                      <a:pPr algn="ctr"/>
                      <a:r>
                        <a:rPr lang="en-US" sz="1400" dirty="0" smtClean="0"/>
                        <a:t>5</a:t>
                      </a:r>
                      <a:endParaRPr lang="en-US" sz="1400" dirty="0"/>
                    </a:p>
                  </a:txBody>
                  <a:tcPr/>
                </a:tc>
                <a:tc>
                  <a:txBody>
                    <a:bodyPr/>
                    <a:lstStyle/>
                    <a:p>
                      <a:endParaRPr lang="en-US" sz="1400" dirty="0"/>
                    </a:p>
                  </a:txBody>
                  <a:tcPr/>
                </a:tc>
                <a:tc>
                  <a:txBody>
                    <a:bodyPr/>
                    <a:lstStyle/>
                    <a:p>
                      <a:endParaRPr lang="en-US" sz="1400" dirty="0"/>
                    </a:p>
                  </a:txBody>
                  <a:tcPr/>
                </a:tc>
              </a:tr>
              <a:tr h="370457">
                <a:tc>
                  <a:txBody>
                    <a:bodyPr/>
                    <a:lstStyle/>
                    <a:p>
                      <a:pPr algn="ctr"/>
                      <a:r>
                        <a:rPr lang="en-US" sz="1400" dirty="0" smtClean="0"/>
                        <a:t>6</a:t>
                      </a:r>
                      <a:endParaRPr lang="en-US" sz="1400" dirty="0"/>
                    </a:p>
                  </a:txBody>
                  <a:tcPr/>
                </a:tc>
                <a:tc>
                  <a:txBody>
                    <a:bodyPr/>
                    <a:lstStyle/>
                    <a:p>
                      <a:endParaRPr lang="en-US" sz="1400" dirty="0"/>
                    </a:p>
                  </a:txBody>
                  <a:tcPr/>
                </a:tc>
                <a:tc>
                  <a:txBody>
                    <a:bodyPr/>
                    <a:lstStyle/>
                    <a:p>
                      <a:endParaRPr lang="en-US" sz="1400" dirty="0"/>
                    </a:p>
                  </a:txBody>
                  <a:tcPr/>
                </a:tc>
              </a:tr>
              <a:tr h="370457">
                <a:tc>
                  <a:txBody>
                    <a:bodyPr/>
                    <a:lstStyle/>
                    <a:p>
                      <a:pPr algn="ctr"/>
                      <a:r>
                        <a:rPr lang="en-US" sz="1400" dirty="0" smtClean="0"/>
                        <a:t>7</a:t>
                      </a:r>
                      <a:endParaRPr lang="en-US" sz="1400" dirty="0"/>
                    </a:p>
                  </a:txBody>
                  <a:tcPr/>
                </a:tc>
                <a:tc>
                  <a:txBody>
                    <a:bodyPr/>
                    <a:lstStyle/>
                    <a:p>
                      <a:endParaRPr lang="en-US" sz="1400" dirty="0"/>
                    </a:p>
                  </a:txBody>
                  <a:tcPr/>
                </a:tc>
                <a:tc>
                  <a:txBody>
                    <a:bodyPr/>
                    <a:lstStyle/>
                    <a:p>
                      <a:endParaRPr lang="en-US" sz="1400" dirty="0"/>
                    </a:p>
                  </a:txBody>
                  <a:tcPr/>
                </a:tc>
              </a:tr>
              <a:tr h="370457">
                <a:tc>
                  <a:txBody>
                    <a:bodyPr/>
                    <a:lstStyle/>
                    <a:p>
                      <a:pPr algn="ctr"/>
                      <a:r>
                        <a:rPr lang="en-US" sz="1400" dirty="0" smtClean="0"/>
                        <a:t>8</a:t>
                      </a:r>
                      <a:endParaRPr lang="en-US" sz="1400" dirty="0"/>
                    </a:p>
                  </a:txBody>
                  <a:tcPr/>
                </a:tc>
                <a:tc>
                  <a:txBody>
                    <a:bodyPr/>
                    <a:lstStyle/>
                    <a:p>
                      <a:endParaRPr lang="en-US" sz="1400" dirty="0"/>
                    </a:p>
                  </a:txBody>
                  <a:tcPr/>
                </a:tc>
                <a:tc>
                  <a:txBody>
                    <a:bodyPr/>
                    <a:lstStyle/>
                    <a:p>
                      <a:endParaRPr lang="en-US" sz="1400" dirty="0"/>
                    </a:p>
                  </a:txBody>
                  <a:tcPr/>
                </a:tc>
              </a:tr>
              <a:tr h="370457">
                <a:tc>
                  <a:txBody>
                    <a:bodyPr/>
                    <a:lstStyle/>
                    <a:p>
                      <a:pPr algn="ctr"/>
                      <a:r>
                        <a:rPr lang="en-US" sz="1400" dirty="0" smtClean="0"/>
                        <a:t>9</a:t>
                      </a:r>
                      <a:endParaRPr lang="en-US" sz="1400" dirty="0"/>
                    </a:p>
                  </a:txBody>
                  <a:tcPr/>
                </a:tc>
                <a:tc>
                  <a:txBody>
                    <a:bodyPr/>
                    <a:lstStyle/>
                    <a:p>
                      <a:endParaRPr lang="en-US" sz="1400" dirty="0"/>
                    </a:p>
                  </a:txBody>
                  <a:tcPr/>
                </a:tc>
                <a:tc>
                  <a:txBody>
                    <a:bodyPr/>
                    <a:lstStyle/>
                    <a:p>
                      <a:endParaRPr lang="en-US" sz="1400" dirty="0"/>
                    </a:p>
                  </a:txBody>
                  <a:tcPr/>
                </a:tc>
              </a:tr>
              <a:tr h="370457">
                <a:tc>
                  <a:txBody>
                    <a:bodyPr/>
                    <a:lstStyle/>
                    <a:p>
                      <a:pPr algn="ctr"/>
                      <a:r>
                        <a:rPr lang="en-US" sz="1400" dirty="0" smtClean="0"/>
                        <a:t>10</a:t>
                      </a:r>
                      <a:endParaRPr lang="en-US" sz="1400" dirty="0"/>
                    </a:p>
                  </a:txBody>
                  <a:tcPr/>
                </a:tc>
                <a:tc>
                  <a:txBody>
                    <a:bodyPr/>
                    <a:lstStyle/>
                    <a:p>
                      <a:endParaRPr lang="en-US" sz="1400" dirty="0"/>
                    </a:p>
                  </a:txBody>
                  <a:tcPr/>
                </a:tc>
                <a:tc>
                  <a:txBody>
                    <a:bodyPr/>
                    <a:lstStyle/>
                    <a:p>
                      <a:endParaRPr lang="en-US" sz="1400" dirty="0"/>
                    </a:p>
                  </a:txBody>
                  <a:tcPr/>
                </a:tc>
              </a:tr>
            </a:tbl>
          </a:graphicData>
        </a:graphic>
      </p:graphicFrame>
      <p:sp>
        <p:nvSpPr>
          <p:cNvPr id="3" name="TextBox 2"/>
          <p:cNvSpPr txBox="1"/>
          <p:nvPr/>
        </p:nvSpPr>
        <p:spPr>
          <a:xfrm>
            <a:off x="114297" y="1306280"/>
            <a:ext cx="1447127" cy="400110"/>
          </a:xfrm>
          <a:prstGeom prst="rect">
            <a:avLst/>
          </a:prstGeom>
          <a:noFill/>
        </p:spPr>
        <p:txBody>
          <a:bodyPr wrap="none" rtlCol="0">
            <a:spAutoFit/>
          </a:bodyPr>
          <a:lstStyle/>
          <a:p>
            <a:r>
              <a:rPr lang="en-US" sz="2000" dirty="0" smtClean="0"/>
              <a:t>Contact: </a:t>
            </a:r>
            <a:r>
              <a:rPr lang="en-US" altLang="en-US" sz="2000" dirty="0" smtClean="0"/>
              <a:t>NN</a:t>
            </a:r>
            <a:endParaRPr lang="en-US" sz="2000" dirty="0"/>
          </a:p>
        </p:txBody>
      </p:sp>
    </p:spTree>
    <p:extLst>
      <p:ext uri="{BB962C8B-B14F-4D97-AF65-F5344CB8AC3E}">
        <p14:creationId xmlns:p14="http://schemas.microsoft.com/office/powerpoint/2010/main" val="16456312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Instructions – Particulars &amp; Special Tactics</a:t>
            </a:r>
            <a:endParaRPr lang="en-US" dirty="0"/>
          </a:p>
        </p:txBody>
      </p:sp>
      <p:sp>
        <p:nvSpPr>
          <p:cNvPr id="3" name="Content Placeholder 2"/>
          <p:cNvSpPr>
            <a:spLocks noGrp="1"/>
          </p:cNvSpPr>
          <p:nvPr>
            <p:ph idx="1"/>
          </p:nvPr>
        </p:nvSpPr>
        <p:spPr>
          <a:xfrm>
            <a:off x="457200" y="1285874"/>
            <a:ext cx="8458200" cy="4840289"/>
          </a:xfrm>
        </p:spPr>
        <p:txBody>
          <a:bodyPr/>
          <a:lstStyle/>
          <a:p>
            <a:pPr marL="0" indent="0">
              <a:buNone/>
            </a:pPr>
            <a:r>
              <a:rPr lang="en-US" sz="2400" dirty="0" smtClean="0">
                <a:solidFill>
                  <a:srgbClr val="FF6600"/>
                </a:solidFill>
              </a:rPr>
              <a:t>Particulars and Special Tactics are activities, tasks and actions identified for a unique group of people or functional area.</a:t>
            </a:r>
          </a:p>
          <a:p>
            <a:r>
              <a:rPr lang="en-US" sz="2000" dirty="0" smtClean="0"/>
              <a:t>Particulars and Special Tactics are identified to:</a:t>
            </a:r>
          </a:p>
          <a:p>
            <a:pPr marL="525780" lvl="1" indent="-342900"/>
            <a:r>
              <a:rPr lang="en-US" sz="1800" dirty="0" smtClean="0"/>
              <a:t>Mitigate anticipated resistance</a:t>
            </a:r>
          </a:p>
          <a:p>
            <a:pPr marL="525780" lvl="1" indent="-342900"/>
            <a:r>
              <a:rPr lang="en-US" sz="1800" dirty="0" smtClean="0"/>
              <a:t>Address unique attributes of each group</a:t>
            </a:r>
          </a:p>
          <a:p>
            <a:pPr marL="525780" lvl="1" indent="-342900"/>
            <a:r>
              <a:rPr lang="en-US" sz="1800" dirty="0" smtClean="0"/>
              <a:t>Address historical or cultural barriers</a:t>
            </a:r>
          </a:p>
          <a:p>
            <a:pPr marL="525780" lvl="1" indent="-342900"/>
            <a:r>
              <a:rPr lang="en-US" sz="1800" dirty="0" smtClean="0"/>
              <a:t>Leverage key influences</a:t>
            </a:r>
          </a:p>
          <a:p>
            <a:pPr marL="525780" lvl="1" indent="-342900"/>
            <a:r>
              <a:rPr lang="en-US" sz="1800" dirty="0" smtClean="0"/>
              <a:t>Build awareness and desire to engage</a:t>
            </a:r>
          </a:p>
          <a:p>
            <a:pPr marL="525780" lvl="1" indent="-342900"/>
            <a:r>
              <a:rPr lang="en-US" sz="1800" dirty="0" smtClean="0"/>
              <a:t>Provide needed knowledge and skills  </a:t>
            </a:r>
          </a:p>
          <a:p>
            <a:pPr marL="0" indent="0">
              <a:buNone/>
            </a:pPr>
            <a:r>
              <a:rPr lang="en-US" sz="1800" dirty="0" smtClean="0"/>
              <a:t>Identify WHY this activity is important (Awareness, Desire, Knowledge, Ability, Reinforcement – See Prosci’s</a:t>
            </a:r>
            <a:r>
              <a:rPr lang="en-US" sz="1800" baseline="30000" dirty="0" smtClean="0"/>
              <a:t>®</a:t>
            </a:r>
            <a:r>
              <a:rPr lang="en-US" sz="1800" dirty="0" smtClean="0"/>
              <a:t> ADKAR model)</a:t>
            </a:r>
          </a:p>
          <a:p>
            <a:endParaRPr lang="en-US" dirty="0"/>
          </a:p>
        </p:txBody>
      </p:sp>
      <p:sp>
        <p:nvSpPr>
          <p:cNvPr id="6" name="Footer Placeholder 3"/>
          <p:cNvSpPr>
            <a:spLocks noGrp="1"/>
          </p:cNvSpPr>
          <p:nvPr>
            <p:ph type="ftr" sz="quarter" idx="3"/>
          </p:nvPr>
        </p:nvSpPr>
        <p:spPr/>
        <p:txBody>
          <a:bodyPr/>
          <a:lstStyle/>
          <a:p>
            <a:r>
              <a:rPr lang="en-US" dirty="0" smtClean="0"/>
              <a:t>Thorsten Manthey – www.tmanthey.com  –  thorsten@tmanthey.com</a:t>
            </a:r>
            <a:endParaRPr lang="en-US" dirty="0"/>
          </a:p>
        </p:txBody>
      </p:sp>
      <p:sp>
        <p:nvSpPr>
          <p:cNvPr id="7" name="Slide Number Placeholder 4"/>
          <p:cNvSpPr>
            <a:spLocks noGrp="1"/>
          </p:cNvSpPr>
          <p:nvPr>
            <p:ph type="sldNum" sz="quarter" idx="4"/>
          </p:nvPr>
        </p:nvSpPr>
        <p:spPr/>
        <p:txBody>
          <a:bodyPr/>
          <a:lstStyle/>
          <a:p>
            <a:fld id="{1A2DCB2D-F3A1-47AC-A248-15826C4C808C}" type="slidenum">
              <a:rPr lang="en-US" smtClean="0"/>
              <a:pPr/>
              <a:t>11</a:t>
            </a:fld>
            <a:endParaRPr lang="en-US" dirty="0"/>
          </a:p>
        </p:txBody>
      </p:sp>
    </p:spTree>
    <p:extLst>
      <p:ext uri="{BB962C8B-B14F-4D97-AF65-F5344CB8AC3E}">
        <p14:creationId xmlns:p14="http://schemas.microsoft.com/office/powerpoint/2010/main" val="31044562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US" dirty="0" smtClean="0"/>
              <a:t>Questions</a:t>
            </a:r>
          </a:p>
        </p:txBody>
      </p:sp>
      <p:sp>
        <p:nvSpPr>
          <p:cNvPr id="7" name="Footer Placeholder 3"/>
          <p:cNvSpPr>
            <a:spLocks noGrp="1"/>
          </p:cNvSpPr>
          <p:nvPr>
            <p:ph type="ftr" sz="quarter" idx="3"/>
          </p:nvPr>
        </p:nvSpPr>
        <p:spPr/>
        <p:txBody>
          <a:bodyPr/>
          <a:lstStyle/>
          <a:p>
            <a:r>
              <a:rPr lang="en-US" dirty="0" smtClean="0"/>
              <a:t>Thorsten Manthey – www.tmanthey.com  –  thorsten@tmanthey.com</a:t>
            </a:r>
            <a:endParaRPr lang="en-US" dirty="0"/>
          </a:p>
        </p:txBody>
      </p:sp>
      <p:sp>
        <p:nvSpPr>
          <p:cNvPr id="8" name="Slide Number Placeholder 4"/>
          <p:cNvSpPr>
            <a:spLocks noGrp="1"/>
          </p:cNvSpPr>
          <p:nvPr>
            <p:ph type="sldNum" sz="quarter" idx="4"/>
          </p:nvPr>
        </p:nvSpPr>
        <p:spPr/>
        <p:txBody>
          <a:bodyPr/>
          <a:lstStyle/>
          <a:p>
            <a:fld id="{1A2DCB2D-F3A1-47AC-A248-15826C4C808C}" type="slidenum">
              <a:rPr lang="en-US" smtClean="0"/>
              <a:pPr/>
              <a:t>12</a:t>
            </a:fld>
            <a:endParaRPr lang="en-US" dirty="0"/>
          </a:p>
        </p:txBody>
      </p:sp>
      <p:pic>
        <p:nvPicPr>
          <p:cNvPr id="39938" name="Picture 2" descr="http://www.healthcareersinteraction.com/images/faq_questionmark.jpg"/>
          <p:cNvPicPr>
            <a:picLocks noChangeAspect="1" noChangeArrowheads="1"/>
          </p:cNvPicPr>
          <p:nvPr/>
        </p:nvPicPr>
        <p:blipFill>
          <a:blip r:embed="rId2" cstate="print"/>
          <a:srcRect/>
          <a:stretch>
            <a:fillRect/>
          </a:stretch>
        </p:blipFill>
        <p:spPr bwMode="auto">
          <a:xfrm>
            <a:off x="2833688" y="1629552"/>
            <a:ext cx="2857500" cy="3571875"/>
          </a:xfrm>
          <a:prstGeom prst="rect">
            <a:avLst/>
          </a:prstGeom>
          <a:noFill/>
          <a:ln w="9525">
            <a:noFill/>
            <a:miter lim="800000"/>
            <a:headEnd/>
            <a:tailEnd/>
          </a:ln>
        </p:spPr>
      </p:pic>
      <p:sp>
        <p:nvSpPr>
          <p:cNvPr id="4" name="TextBox 3"/>
          <p:cNvSpPr txBox="1"/>
          <p:nvPr/>
        </p:nvSpPr>
        <p:spPr>
          <a:xfrm>
            <a:off x="5793322" y="4076975"/>
            <a:ext cx="2540183" cy="646331"/>
          </a:xfrm>
          <a:prstGeom prst="rect">
            <a:avLst/>
          </a:prstGeom>
          <a:noFill/>
        </p:spPr>
        <p:txBody>
          <a:bodyPr wrap="none" rtlCol="0">
            <a:spAutoFit/>
          </a:bodyPr>
          <a:lstStyle/>
          <a:p>
            <a:r>
              <a:rPr lang="en-US" dirty="0" smtClean="0"/>
              <a:t>Thorsten Manthey</a:t>
            </a:r>
          </a:p>
          <a:p>
            <a:r>
              <a:rPr lang="en-US" dirty="0" smtClean="0">
                <a:hlinkClick r:id="rId3"/>
              </a:rPr>
              <a:t>thorsten@tmanthey.com</a:t>
            </a:r>
            <a:endParaRPr lang="en-US" dirty="0"/>
          </a:p>
        </p:txBody>
      </p:sp>
      <p:sp>
        <p:nvSpPr>
          <p:cNvPr id="5" name="Rectangle 4"/>
          <p:cNvSpPr/>
          <p:nvPr/>
        </p:nvSpPr>
        <p:spPr>
          <a:xfrm>
            <a:off x="368136" y="5389703"/>
            <a:ext cx="8775864" cy="830997"/>
          </a:xfrm>
          <a:prstGeom prst="rect">
            <a:avLst/>
          </a:prstGeom>
        </p:spPr>
        <p:txBody>
          <a:bodyPr wrap="square">
            <a:spAutoFit/>
          </a:bodyPr>
          <a:lstStyle/>
          <a:p>
            <a:r>
              <a:rPr lang="en-US" b="1" dirty="0" smtClean="0"/>
              <a:t>Change Management web page:</a:t>
            </a:r>
            <a:endParaRPr lang="en-US" b="1" dirty="0" smtClean="0">
              <a:hlinkClick r:id="rId4"/>
            </a:endParaRPr>
          </a:p>
          <a:p>
            <a:r>
              <a:rPr lang="en-US" sz="1400" dirty="0" smtClean="0">
                <a:hlinkClick r:id="rId5"/>
              </a:rPr>
              <a:t>http</a:t>
            </a:r>
            <a:r>
              <a:rPr lang="en-US" sz="1400" dirty="0">
                <a:hlinkClick r:id="rId5"/>
              </a:rPr>
              <a:t>://</a:t>
            </a:r>
            <a:r>
              <a:rPr lang="en-US" sz="1400" dirty="0" smtClean="0">
                <a:hlinkClick r:id="rId5"/>
              </a:rPr>
              <a:t>www.tmanthey.com</a:t>
            </a:r>
            <a:endParaRPr lang="en-US" sz="1400" dirty="0" smtClean="0"/>
          </a:p>
          <a:p>
            <a:endParaRPr lang="en-US" sz="1600" b="1" dirty="0" smtClean="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a:t>
            </a:r>
            <a:endParaRPr lang="en-US" dirty="0"/>
          </a:p>
        </p:txBody>
      </p:sp>
      <p:sp>
        <p:nvSpPr>
          <p:cNvPr id="3" name="Content Placeholder 2"/>
          <p:cNvSpPr>
            <a:spLocks noGrp="1"/>
          </p:cNvSpPr>
          <p:nvPr>
            <p:ph idx="1"/>
          </p:nvPr>
        </p:nvSpPr>
        <p:spPr>
          <a:xfrm>
            <a:off x="457199" y="1809750"/>
            <a:ext cx="8425543" cy="4906737"/>
          </a:xfrm>
        </p:spPr>
        <p:txBody>
          <a:bodyPr/>
          <a:lstStyle/>
          <a:p>
            <a:pPr marL="457200" lvl="0" indent="-457200">
              <a:buFont typeface="+mj-lt"/>
              <a:buAutoNum type="arabicPeriod"/>
            </a:pPr>
            <a:r>
              <a:rPr lang="en-US" sz="3200" b="1" dirty="0" smtClean="0"/>
              <a:t>WHO is impacted by this change (groups/users</a:t>
            </a:r>
            <a:r>
              <a:rPr lang="en-US" sz="3200" b="1" dirty="0"/>
              <a:t>)?</a:t>
            </a:r>
          </a:p>
          <a:p>
            <a:pPr marL="457200" lvl="0" indent="-457200">
              <a:buFont typeface="+mj-lt"/>
              <a:buAutoNum type="arabicPeriod"/>
            </a:pPr>
            <a:r>
              <a:rPr lang="en-US" sz="3200" b="1" dirty="0"/>
              <a:t>HOW will each group be impacted?</a:t>
            </a:r>
          </a:p>
          <a:p>
            <a:pPr marL="457200" lvl="0" indent="-457200">
              <a:buFont typeface="+mj-lt"/>
              <a:buAutoNum type="arabicPeriod"/>
            </a:pPr>
            <a:r>
              <a:rPr lang="en-US" sz="3200" b="1" dirty="0"/>
              <a:t>WHAT communication and training is needed?</a:t>
            </a:r>
          </a:p>
        </p:txBody>
      </p:sp>
      <p:sp>
        <p:nvSpPr>
          <p:cNvPr id="6" name="Footer Placeholder 3"/>
          <p:cNvSpPr>
            <a:spLocks noGrp="1"/>
          </p:cNvSpPr>
          <p:nvPr>
            <p:ph type="ftr" sz="quarter" idx="3"/>
          </p:nvPr>
        </p:nvSpPr>
        <p:spPr/>
        <p:txBody>
          <a:bodyPr/>
          <a:lstStyle/>
          <a:p>
            <a:r>
              <a:rPr lang="en-US" dirty="0" smtClean="0"/>
              <a:t>Thorsten Manthey – www.tmanthey.com  –  thorsten@tmanthey.com</a:t>
            </a:r>
            <a:endParaRPr lang="en-US" dirty="0"/>
          </a:p>
        </p:txBody>
      </p:sp>
      <p:sp>
        <p:nvSpPr>
          <p:cNvPr id="7" name="Slide Number Placeholder 4"/>
          <p:cNvSpPr>
            <a:spLocks noGrp="1"/>
          </p:cNvSpPr>
          <p:nvPr>
            <p:ph type="sldNum" sz="quarter" idx="4"/>
          </p:nvPr>
        </p:nvSpPr>
        <p:spPr/>
        <p:txBody>
          <a:bodyPr/>
          <a:lstStyle/>
          <a:p>
            <a:fld id="{1A2DCB2D-F3A1-47AC-A248-15826C4C808C}" type="slidenum">
              <a:rPr lang="en-US" smtClean="0"/>
              <a:pPr/>
              <a:t>2</a:t>
            </a:fld>
            <a:endParaRPr lang="en-US" dirty="0"/>
          </a:p>
        </p:txBody>
      </p:sp>
    </p:spTree>
    <p:extLst>
      <p:ext uri="{BB962C8B-B14F-4D97-AF65-F5344CB8AC3E}">
        <p14:creationId xmlns:p14="http://schemas.microsoft.com/office/powerpoint/2010/main" val="23795449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 the following </a:t>
            </a:r>
            <a:r>
              <a:rPr lang="en-US" dirty="0" smtClean="0"/>
              <a:t>meetings</a:t>
            </a:r>
            <a:endParaRPr lang="en-US" dirty="0"/>
          </a:p>
        </p:txBody>
      </p:sp>
      <p:sp>
        <p:nvSpPr>
          <p:cNvPr id="3" name="Content Placeholder 2"/>
          <p:cNvSpPr>
            <a:spLocks noGrp="1"/>
          </p:cNvSpPr>
          <p:nvPr>
            <p:ph idx="1"/>
          </p:nvPr>
        </p:nvSpPr>
        <p:spPr>
          <a:xfrm>
            <a:off x="457200" y="1329690"/>
            <a:ext cx="8229600" cy="4928235"/>
          </a:xfrm>
        </p:spPr>
        <p:txBody>
          <a:bodyPr/>
          <a:lstStyle/>
          <a:p>
            <a:pPr lvl="0"/>
            <a:r>
              <a:rPr lang="en-US" sz="1600" b="1" dirty="0" smtClean="0"/>
              <a:t>WHO</a:t>
            </a:r>
            <a:r>
              <a:rPr lang="en-US" sz="1600" dirty="0"/>
              <a:t>: Initial meeting, identify groups and the person that can provide additional information about the members of each group. Identify meeting participants for future meetings. Facilitator collect all data before 2</a:t>
            </a:r>
            <a:r>
              <a:rPr lang="en-US" sz="1600" baseline="30000" dirty="0"/>
              <a:t>nd</a:t>
            </a:r>
            <a:r>
              <a:rPr lang="en-US" sz="1600" dirty="0"/>
              <a:t> WHO </a:t>
            </a:r>
            <a:r>
              <a:rPr lang="en-US" sz="1600" dirty="0" smtClean="0"/>
              <a:t>meeting</a:t>
            </a:r>
            <a:br>
              <a:rPr lang="en-US" sz="1600" dirty="0" smtClean="0"/>
            </a:br>
            <a:r>
              <a:rPr lang="en-US" sz="1600" b="1" dirty="0" smtClean="0"/>
              <a:t>WHO</a:t>
            </a:r>
            <a:r>
              <a:rPr lang="en-US" sz="1600" dirty="0"/>
              <a:t>: Confirmation of the groups and the members of each group. Identify groups that were missed in the initial meeting and identify members and contact person for new groups.</a:t>
            </a:r>
          </a:p>
          <a:p>
            <a:pPr lvl="0"/>
            <a:r>
              <a:rPr lang="en-US" sz="1600" b="1" dirty="0"/>
              <a:t>HOW</a:t>
            </a:r>
            <a:r>
              <a:rPr lang="en-US" sz="1600" dirty="0"/>
              <a:t>: Initial meeting, identify for each group how the members of that group will be affected e.g. help desk will receive call about this new application we are implementing. </a:t>
            </a:r>
            <a:br>
              <a:rPr lang="en-US" sz="1600" dirty="0"/>
            </a:br>
            <a:r>
              <a:rPr lang="en-US" sz="1600" dirty="0"/>
              <a:t>-&gt; Separate HOW meeting for each group might be </a:t>
            </a:r>
            <a:r>
              <a:rPr lang="en-US" sz="1600" dirty="0" smtClean="0"/>
              <a:t>required</a:t>
            </a:r>
            <a:br>
              <a:rPr lang="en-US" sz="1600" dirty="0" smtClean="0"/>
            </a:br>
            <a:r>
              <a:rPr lang="en-US" sz="1600" b="1" dirty="0" smtClean="0"/>
              <a:t>HOW</a:t>
            </a:r>
            <a:r>
              <a:rPr lang="en-US" sz="1600" dirty="0"/>
              <a:t>: Confirmation of how each of the groups will be impacted (meeting with all contacts for the groups)</a:t>
            </a:r>
          </a:p>
          <a:p>
            <a:pPr lvl="0"/>
            <a:r>
              <a:rPr lang="en-US" sz="1600" b="1" dirty="0"/>
              <a:t>WHAT</a:t>
            </a:r>
            <a:r>
              <a:rPr lang="en-US" sz="1600" dirty="0"/>
              <a:t>: initial meeting, identify what activities each group require to be aware of the change, have the desire to participate and the knowledge to change and the ability to perform the new tasks and activities</a:t>
            </a:r>
            <a:r>
              <a:rPr lang="en-US" sz="1600" dirty="0" smtClean="0"/>
              <a:t>.</a:t>
            </a:r>
            <a:br>
              <a:rPr lang="en-US" sz="1600" dirty="0" smtClean="0"/>
            </a:br>
            <a:r>
              <a:rPr lang="en-US" sz="1600" dirty="0" smtClean="0"/>
              <a:t>-&gt; </a:t>
            </a:r>
            <a:r>
              <a:rPr lang="en-US" sz="1600" dirty="0"/>
              <a:t>Separate WHAT meetings for each group might be </a:t>
            </a:r>
            <a:r>
              <a:rPr lang="en-US" sz="1600" dirty="0" smtClean="0"/>
              <a:t>required</a:t>
            </a:r>
            <a:br>
              <a:rPr lang="en-US" sz="1600" dirty="0" smtClean="0"/>
            </a:br>
            <a:r>
              <a:rPr lang="en-US" sz="1600" b="1" dirty="0" smtClean="0"/>
              <a:t>WHAT</a:t>
            </a:r>
            <a:r>
              <a:rPr lang="en-US" sz="1600" dirty="0"/>
              <a:t>: Confirmation that the activities identified for each of the groups (meeting with all contacts for the group) </a:t>
            </a:r>
          </a:p>
          <a:p>
            <a:endParaRPr lang="en-US" sz="1600" dirty="0"/>
          </a:p>
        </p:txBody>
      </p:sp>
      <p:sp>
        <p:nvSpPr>
          <p:cNvPr id="4" name="Footer Placeholder 3"/>
          <p:cNvSpPr>
            <a:spLocks noGrp="1"/>
          </p:cNvSpPr>
          <p:nvPr>
            <p:ph type="ftr" sz="quarter" idx="3"/>
          </p:nvPr>
        </p:nvSpPr>
        <p:spPr/>
        <p:txBody>
          <a:bodyPr/>
          <a:lstStyle/>
          <a:p>
            <a:r>
              <a:rPr lang="en-US" smtClean="0"/>
              <a:t>Thorsten Manthey - www.tmanthey.com/ProcessGovernance</a:t>
            </a:r>
            <a:endParaRPr lang="en-US" dirty="0"/>
          </a:p>
        </p:txBody>
      </p:sp>
      <p:sp>
        <p:nvSpPr>
          <p:cNvPr id="5" name="Slide Number Placeholder 4"/>
          <p:cNvSpPr>
            <a:spLocks noGrp="1"/>
          </p:cNvSpPr>
          <p:nvPr>
            <p:ph type="sldNum" sz="quarter" idx="4"/>
          </p:nvPr>
        </p:nvSpPr>
        <p:spPr/>
        <p:txBody>
          <a:bodyPr/>
          <a:lstStyle/>
          <a:p>
            <a:fld id="{1A2DCB2D-F3A1-47AC-A248-15826C4C808C}" type="slidenum">
              <a:rPr lang="en-US" smtClean="0"/>
              <a:pPr/>
              <a:t>3</a:t>
            </a:fld>
            <a:endParaRPr lang="en-US" dirty="0"/>
          </a:p>
        </p:txBody>
      </p:sp>
    </p:spTree>
    <p:extLst>
      <p:ext uri="{BB962C8B-B14F-4D97-AF65-F5344CB8AC3E}">
        <p14:creationId xmlns:p14="http://schemas.microsoft.com/office/powerpoint/2010/main" val="23635584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Impacted</a:t>
            </a:r>
            <a:endParaRPr lang="en-US" dirty="0"/>
          </a:p>
        </p:txBody>
      </p:sp>
      <p:sp>
        <p:nvSpPr>
          <p:cNvPr id="3" name="Content Placeholder 2"/>
          <p:cNvSpPr>
            <a:spLocks noGrp="1"/>
          </p:cNvSpPr>
          <p:nvPr>
            <p:ph idx="1"/>
          </p:nvPr>
        </p:nvSpPr>
        <p:spPr/>
        <p:txBody>
          <a:bodyPr/>
          <a:lstStyle/>
          <a:p>
            <a:pPr lvl="0"/>
            <a:r>
              <a:rPr lang="en-US" b="1" dirty="0"/>
              <a:t>WHO </a:t>
            </a:r>
            <a:r>
              <a:rPr lang="en-US" b="1" dirty="0" smtClean="0"/>
              <a:t>is impacted by this change (groups/users</a:t>
            </a:r>
            <a:r>
              <a:rPr lang="en-US" b="1" dirty="0"/>
              <a:t>)</a:t>
            </a:r>
            <a:r>
              <a:rPr lang="en-US" dirty="0"/>
              <a:t>?</a:t>
            </a:r>
          </a:p>
          <a:p>
            <a:pPr lvl="2">
              <a:buFont typeface="Wingdings" panose="05000000000000000000" pitchFamily="2" charset="2"/>
              <a:buChar char="§"/>
            </a:pPr>
            <a:r>
              <a:rPr lang="en-US" sz="2000" dirty="0"/>
              <a:t>Users (who will be the users of this application, tool or service?)</a:t>
            </a:r>
          </a:p>
          <a:p>
            <a:pPr lvl="2">
              <a:buFont typeface="Wingdings" panose="05000000000000000000" pitchFamily="2" charset="2"/>
              <a:buChar char="§"/>
            </a:pPr>
            <a:r>
              <a:rPr lang="en-US" sz="2000" dirty="0"/>
              <a:t>Manager approvers (who needs to approve – e.g. service in service catalog)</a:t>
            </a:r>
          </a:p>
          <a:p>
            <a:pPr lvl="2">
              <a:buFont typeface="Wingdings" panose="05000000000000000000" pitchFamily="2" charset="2"/>
              <a:buChar char="§"/>
            </a:pPr>
            <a:r>
              <a:rPr lang="en-US" sz="2000" dirty="0"/>
              <a:t>Testers (UAT)</a:t>
            </a:r>
          </a:p>
          <a:p>
            <a:pPr lvl="2">
              <a:buFont typeface="Wingdings" panose="05000000000000000000" pitchFamily="2" charset="2"/>
              <a:buChar char="§"/>
            </a:pPr>
            <a:r>
              <a:rPr lang="en-US" sz="2000" dirty="0"/>
              <a:t>Focus Group / Pilot Users</a:t>
            </a:r>
          </a:p>
          <a:p>
            <a:pPr lvl="2">
              <a:buFont typeface="Wingdings" panose="05000000000000000000" pitchFamily="2" charset="2"/>
              <a:buChar char="§"/>
            </a:pPr>
            <a:r>
              <a:rPr lang="en-US" sz="2000" dirty="0"/>
              <a:t>Fulfillment teams (if implementing a service)</a:t>
            </a:r>
          </a:p>
          <a:p>
            <a:pPr lvl="2">
              <a:buFont typeface="Wingdings" panose="05000000000000000000" pitchFamily="2" charset="2"/>
              <a:buChar char="§"/>
            </a:pPr>
            <a:r>
              <a:rPr lang="en-US" sz="2000" dirty="0"/>
              <a:t>Support (CSC – OHD) – scripts &amp; knowledge articles etc</a:t>
            </a:r>
            <a:r>
              <a:rPr lang="en-US" sz="2000" dirty="0" smtClean="0"/>
              <a:t>.</a:t>
            </a:r>
            <a:endParaRPr lang="en-US" sz="2000" dirty="0"/>
          </a:p>
        </p:txBody>
      </p:sp>
      <p:sp>
        <p:nvSpPr>
          <p:cNvPr id="6" name="Footer Placeholder 3"/>
          <p:cNvSpPr>
            <a:spLocks noGrp="1"/>
          </p:cNvSpPr>
          <p:nvPr>
            <p:ph type="ftr" sz="quarter" idx="3"/>
          </p:nvPr>
        </p:nvSpPr>
        <p:spPr/>
        <p:txBody>
          <a:bodyPr/>
          <a:lstStyle/>
          <a:p>
            <a:r>
              <a:rPr lang="en-US" dirty="0" smtClean="0"/>
              <a:t>Thorsten Manthey – www.tmanthey.com  –  thorsten@tmanthey.com</a:t>
            </a:r>
            <a:endParaRPr lang="en-US" dirty="0"/>
          </a:p>
        </p:txBody>
      </p:sp>
      <p:sp>
        <p:nvSpPr>
          <p:cNvPr id="7" name="Slide Number Placeholder 4"/>
          <p:cNvSpPr>
            <a:spLocks noGrp="1"/>
          </p:cNvSpPr>
          <p:nvPr>
            <p:ph type="sldNum" sz="quarter" idx="4"/>
          </p:nvPr>
        </p:nvSpPr>
        <p:spPr/>
        <p:txBody>
          <a:bodyPr/>
          <a:lstStyle/>
          <a:p>
            <a:fld id="{1A2DCB2D-F3A1-47AC-A248-15826C4C808C}" type="slidenum">
              <a:rPr lang="en-US" smtClean="0"/>
              <a:pPr/>
              <a:t>4</a:t>
            </a:fld>
            <a:endParaRPr lang="en-US" dirty="0"/>
          </a:p>
        </p:txBody>
      </p:sp>
    </p:spTree>
    <p:extLst>
      <p:ext uri="{BB962C8B-B14F-4D97-AF65-F5344CB8AC3E}">
        <p14:creationId xmlns:p14="http://schemas.microsoft.com/office/powerpoint/2010/main" val="4025367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are they Impacted</a:t>
            </a:r>
            <a:endParaRPr lang="en-US" dirty="0"/>
          </a:p>
        </p:txBody>
      </p:sp>
      <p:sp>
        <p:nvSpPr>
          <p:cNvPr id="3" name="Content Placeholder 2"/>
          <p:cNvSpPr>
            <a:spLocks noGrp="1"/>
          </p:cNvSpPr>
          <p:nvPr>
            <p:ph idx="1"/>
          </p:nvPr>
        </p:nvSpPr>
        <p:spPr/>
        <p:txBody>
          <a:bodyPr/>
          <a:lstStyle/>
          <a:p>
            <a:pPr lvl="0"/>
            <a:r>
              <a:rPr lang="en-US" b="1" dirty="0"/>
              <a:t>HOW will each group be impacted?</a:t>
            </a:r>
            <a:br>
              <a:rPr lang="en-US" b="1" dirty="0"/>
            </a:br>
            <a:r>
              <a:rPr lang="en-US" dirty="0"/>
              <a:t>For </a:t>
            </a:r>
            <a:r>
              <a:rPr lang="en-US" u="sng" dirty="0"/>
              <a:t>each group </a:t>
            </a:r>
            <a:r>
              <a:rPr lang="en-US" dirty="0"/>
              <a:t>we should answer the following questions:</a:t>
            </a:r>
          </a:p>
          <a:p>
            <a:pPr lvl="2">
              <a:buFont typeface="Wingdings" panose="05000000000000000000" pitchFamily="2" charset="2"/>
              <a:buChar char="§"/>
            </a:pPr>
            <a:r>
              <a:rPr lang="en-US" sz="2000" dirty="0"/>
              <a:t>What is changing for this group?</a:t>
            </a:r>
          </a:p>
          <a:p>
            <a:pPr lvl="2">
              <a:buFont typeface="Wingdings" panose="05000000000000000000" pitchFamily="2" charset="2"/>
              <a:buChar char="§"/>
            </a:pPr>
            <a:r>
              <a:rPr lang="en-US" sz="2000" dirty="0"/>
              <a:t>What is not changing for this group?</a:t>
            </a:r>
          </a:p>
          <a:p>
            <a:pPr lvl="2">
              <a:buFont typeface="Wingdings" panose="05000000000000000000" pitchFamily="2" charset="2"/>
              <a:buChar char="§"/>
            </a:pPr>
            <a:r>
              <a:rPr lang="en-US" sz="2000" dirty="0"/>
              <a:t>What is driving the change, why are we changing?</a:t>
            </a:r>
          </a:p>
          <a:p>
            <a:pPr lvl="2">
              <a:buFont typeface="Wingdings" panose="05000000000000000000" pitchFamily="2" charset="2"/>
              <a:buChar char="§"/>
            </a:pPr>
            <a:r>
              <a:rPr lang="en-US" sz="2000" dirty="0"/>
              <a:t>What does success look like?</a:t>
            </a:r>
          </a:p>
          <a:p>
            <a:pPr lvl="2">
              <a:buFont typeface="Wingdings" panose="05000000000000000000" pitchFamily="2" charset="2"/>
              <a:buChar char="§"/>
            </a:pPr>
            <a:r>
              <a:rPr lang="en-US" sz="2000" dirty="0"/>
              <a:t>Who is going to lose/gain what?</a:t>
            </a:r>
          </a:p>
          <a:p>
            <a:pPr lvl="2">
              <a:buFont typeface="Wingdings" panose="05000000000000000000" pitchFamily="2" charset="2"/>
              <a:buChar char="§"/>
            </a:pPr>
            <a:r>
              <a:rPr lang="en-US" sz="2000" dirty="0"/>
              <a:t>What happens if we (you) do NOT change?</a:t>
            </a:r>
          </a:p>
          <a:p>
            <a:endParaRPr lang="en-US" dirty="0"/>
          </a:p>
        </p:txBody>
      </p:sp>
      <p:sp>
        <p:nvSpPr>
          <p:cNvPr id="6" name="Footer Placeholder 3"/>
          <p:cNvSpPr>
            <a:spLocks noGrp="1"/>
          </p:cNvSpPr>
          <p:nvPr>
            <p:ph type="ftr" sz="quarter" idx="3"/>
          </p:nvPr>
        </p:nvSpPr>
        <p:spPr/>
        <p:txBody>
          <a:bodyPr/>
          <a:lstStyle/>
          <a:p>
            <a:r>
              <a:rPr lang="en-US" dirty="0" smtClean="0"/>
              <a:t>Thorsten Manthey – www.tmanthey.com  –  thorsten@tmanthey.com</a:t>
            </a:r>
            <a:endParaRPr lang="en-US" dirty="0"/>
          </a:p>
        </p:txBody>
      </p:sp>
      <p:sp>
        <p:nvSpPr>
          <p:cNvPr id="7" name="Slide Number Placeholder 4"/>
          <p:cNvSpPr>
            <a:spLocks noGrp="1"/>
          </p:cNvSpPr>
          <p:nvPr>
            <p:ph type="sldNum" sz="quarter" idx="4"/>
          </p:nvPr>
        </p:nvSpPr>
        <p:spPr/>
        <p:txBody>
          <a:bodyPr/>
          <a:lstStyle/>
          <a:p>
            <a:fld id="{1A2DCB2D-F3A1-47AC-A248-15826C4C808C}" type="slidenum">
              <a:rPr lang="en-US" smtClean="0"/>
              <a:pPr/>
              <a:t>5</a:t>
            </a:fld>
            <a:endParaRPr lang="en-US" dirty="0"/>
          </a:p>
        </p:txBody>
      </p:sp>
    </p:spTree>
    <p:extLst>
      <p:ext uri="{BB962C8B-B14F-4D97-AF65-F5344CB8AC3E}">
        <p14:creationId xmlns:p14="http://schemas.microsoft.com/office/powerpoint/2010/main" val="27251335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needed?</a:t>
            </a:r>
            <a:endParaRPr lang="en-US" dirty="0"/>
          </a:p>
        </p:txBody>
      </p:sp>
      <p:sp>
        <p:nvSpPr>
          <p:cNvPr id="3" name="Content Placeholder 2"/>
          <p:cNvSpPr>
            <a:spLocks noGrp="1"/>
          </p:cNvSpPr>
          <p:nvPr>
            <p:ph idx="1"/>
          </p:nvPr>
        </p:nvSpPr>
        <p:spPr/>
        <p:txBody>
          <a:bodyPr/>
          <a:lstStyle/>
          <a:p>
            <a:pPr lvl="0"/>
            <a:r>
              <a:rPr lang="en-US" b="1" dirty="0"/>
              <a:t>WHAT communication and training</a:t>
            </a:r>
            <a:r>
              <a:rPr lang="en-US" dirty="0"/>
              <a:t> is needed (Particulars &amp; Special Tactics)</a:t>
            </a:r>
          </a:p>
          <a:p>
            <a:pPr lvl="2">
              <a:buFont typeface="Wingdings" panose="05000000000000000000" pitchFamily="2" charset="2"/>
              <a:buChar char="§"/>
            </a:pPr>
            <a:r>
              <a:rPr lang="en-US" sz="2000" dirty="0"/>
              <a:t>How much people change management is needed for this change?</a:t>
            </a:r>
            <a:br>
              <a:rPr lang="en-US" sz="2000" dirty="0"/>
            </a:br>
            <a:r>
              <a:rPr lang="en-US" sz="2000" dirty="0"/>
              <a:t>The Change Management Strategy document will be input to the activity</a:t>
            </a:r>
          </a:p>
          <a:p>
            <a:pPr lvl="2">
              <a:buFont typeface="Wingdings" panose="05000000000000000000" pitchFamily="2" charset="2"/>
              <a:buChar char="§"/>
            </a:pPr>
            <a:r>
              <a:rPr lang="en-US" sz="2000" dirty="0"/>
              <a:t>What Particulars and Special Tactics are required for the identified group? (communications, newsletters, web information, FAQs, training, lunch &amp; learn, group meeting, virtual meeting, hands on examples, role play… etc.)</a:t>
            </a:r>
          </a:p>
          <a:p>
            <a:endParaRPr lang="en-US" dirty="0"/>
          </a:p>
        </p:txBody>
      </p:sp>
      <p:sp>
        <p:nvSpPr>
          <p:cNvPr id="4" name="Footer Placeholder 3"/>
          <p:cNvSpPr>
            <a:spLocks noGrp="1"/>
          </p:cNvSpPr>
          <p:nvPr>
            <p:ph type="ftr" sz="quarter" idx="3"/>
          </p:nvPr>
        </p:nvSpPr>
        <p:spPr/>
        <p:txBody>
          <a:bodyPr/>
          <a:lstStyle/>
          <a:p>
            <a:r>
              <a:rPr lang="en-US" dirty="0" smtClean="0"/>
              <a:t>Thorsten Manthey – www.tmanthey.com  –  thorsten@tmanthey.com</a:t>
            </a:r>
            <a:endParaRPr lang="en-US" dirty="0"/>
          </a:p>
        </p:txBody>
      </p:sp>
      <p:sp>
        <p:nvSpPr>
          <p:cNvPr id="5" name="Slide Number Placeholder 4"/>
          <p:cNvSpPr>
            <a:spLocks noGrp="1"/>
          </p:cNvSpPr>
          <p:nvPr>
            <p:ph type="sldNum" sz="quarter" idx="4"/>
          </p:nvPr>
        </p:nvSpPr>
        <p:spPr/>
        <p:txBody>
          <a:bodyPr/>
          <a:lstStyle/>
          <a:p>
            <a:fld id="{1A2DCB2D-F3A1-47AC-A248-15826C4C808C}" type="slidenum">
              <a:rPr lang="en-US" smtClean="0"/>
              <a:pPr/>
              <a:t>6</a:t>
            </a:fld>
            <a:endParaRPr lang="en-US" dirty="0"/>
          </a:p>
        </p:txBody>
      </p:sp>
    </p:spTree>
    <p:extLst>
      <p:ext uri="{BB962C8B-B14F-4D97-AF65-F5344CB8AC3E}">
        <p14:creationId xmlns:p14="http://schemas.microsoft.com/office/powerpoint/2010/main" val="37885447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2800" dirty="0" smtClean="0">
                <a:latin typeface="Arial" charset="0"/>
              </a:rPr>
              <a:t>Change Impact Overview – The 4Ps</a:t>
            </a:r>
            <a:endParaRPr lang="en-US" sz="2800" dirty="0"/>
          </a:p>
        </p:txBody>
      </p:sp>
      <p:sp>
        <p:nvSpPr>
          <p:cNvPr id="22" name="Footer Placeholder 3"/>
          <p:cNvSpPr>
            <a:spLocks noGrp="1"/>
          </p:cNvSpPr>
          <p:nvPr>
            <p:ph type="ftr" sz="quarter" idx="3"/>
          </p:nvPr>
        </p:nvSpPr>
        <p:spPr/>
        <p:txBody>
          <a:bodyPr/>
          <a:lstStyle/>
          <a:p>
            <a:r>
              <a:rPr lang="en-US" dirty="0" smtClean="0"/>
              <a:t>Thorsten Manthey – www.tmanthey.com  –  thorsten@tmanthey.com</a:t>
            </a:r>
            <a:endParaRPr lang="en-US" dirty="0"/>
          </a:p>
        </p:txBody>
      </p:sp>
      <p:sp>
        <p:nvSpPr>
          <p:cNvPr id="23" name="Slide Number Placeholder 4"/>
          <p:cNvSpPr>
            <a:spLocks noGrp="1"/>
          </p:cNvSpPr>
          <p:nvPr>
            <p:ph type="sldNum" sz="quarter" idx="4"/>
          </p:nvPr>
        </p:nvSpPr>
        <p:spPr/>
        <p:txBody>
          <a:bodyPr/>
          <a:lstStyle/>
          <a:p>
            <a:fld id="{1A2DCB2D-F3A1-47AC-A248-15826C4C808C}" type="slidenum">
              <a:rPr lang="en-US" smtClean="0"/>
              <a:pPr/>
              <a:t>7</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88733013"/>
              </p:ext>
            </p:extLst>
          </p:nvPr>
        </p:nvGraphicFramePr>
        <p:xfrm>
          <a:off x="228600" y="1335008"/>
          <a:ext cx="8754034" cy="4411936"/>
        </p:xfrm>
        <a:graphic>
          <a:graphicData uri="http://schemas.openxmlformats.org/drawingml/2006/table">
            <a:tbl>
              <a:tblPr firstRow="1" bandRow="1">
                <a:tableStyleId>{21E4AEA4-8DFA-4A89-87EB-49C32662AFE0}</a:tableStyleId>
              </a:tblPr>
              <a:tblGrid>
                <a:gridCol w="1926771"/>
                <a:gridCol w="2111829"/>
                <a:gridCol w="2506209"/>
                <a:gridCol w="2209225"/>
              </a:tblGrid>
              <a:tr h="622538">
                <a:tc>
                  <a:txBody>
                    <a:bodyPr/>
                    <a:lstStyle/>
                    <a:p>
                      <a:pPr algn="ctr"/>
                      <a:r>
                        <a:rPr lang="en-US" dirty="0" smtClean="0"/>
                        <a:t>Project / Service</a:t>
                      </a:r>
                      <a:endParaRPr lang="en-US" dirty="0"/>
                    </a:p>
                  </a:txBody>
                  <a:tcPr/>
                </a:tc>
                <a:tc>
                  <a:txBody>
                    <a:bodyPr/>
                    <a:lstStyle/>
                    <a:p>
                      <a:pPr algn="ctr"/>
                      <a:r>
                        <a:rPr lang="en-US" dirty="0" smtClean="0"/>
                        <a:t>Purpose</a:t>
                      </a:r>
                    </a:p>
                    <a:p>
                      <a:pPr algn="ctr"/>
                      <a:r>
                        <a:rPr lang="en-US" dirty="0" smtClean="0"/>
                        <a:t>WHY</a:t>
                      </a:r>
                      <a:endParaRPr lang="en-US" dirty="0"/>
                    </a:p>
                  </a:txBody>
                  <a:tcPr/>
                </a:tc>
                <a:tc>
                  <a:txBody>
                    <a:bodyPr/>
                    <a:lstStyle/>
                    <a:p>
                      <a:pPr algn="ctr"/>
                      <a:r>
                        <a:rPr lang="en-US" dirty="0" smtClean="0"/>
                        <a:t>Particulars</a:t>
                      </a:r>
                    </a:p>
                    <a:p>
                      <a:pPr algn="ctr"/>
                      <a:r>
                        <a:rPr lang="en-US" dirty="0" smtClean="0"/>
                        <a:t>HOW &amp; WHAT</a:t>
                      </a:r>
                      <a:endParaRPr lang="en-US" dirty="0"/>
                    </a:p>
                  </a:txBody>
                  <a:tcPr/>
                </a:tc>
                <a:tc>
                  <a:txBody>
                    <a:bodyPr/>
                    <a:lstStyle/>
                    <a:p>
                      <a:pPr algn="ctr"/>
                      <a:r>
                        <a:rPr lang="en-US" dirty="0" smtClean="0"/>
                        <a:t>People / Group</a:t>
                      </a:r>
                    </a:p>
                    <a:p>
                      <a:pPr algn="ctr"/>
                      <a:r>
                        <a:rPr lang="en-US" dirty="0" smtClean="0"/>
                        <a:t>WHO</a:t>
                      </a:r>
                      <a:endParaRPr lang="en-US" dirty="0"/>
                    </a:p>
                  </a:txBody>
                  <a:tcPr/>
                </a:tc>
              </a:tr>
              <a:tr h="3771856">
                <a:tc>
                  <a:txBody>
                    <a:bodyPr/>
                    <a:lstStyle/>
                    <a:p>
                      <a:pPr marL="0" indent="0">
                        <a:buNone/>
                      </a:pPr>
                      <a:r>
                        <a:rPr lang="en-US" sz="1400" dirty="0" smtClean="0"/>
                        <a:t>Project description</a:t>
                      </a:r>
                    </a:p>
                  </a:txBody>
                  <a:tcPr/>
                </a:tc>
                <a:tc>
                  <a:txBody>
                    <a:bodyPr/>
                    <a:lstStyle/>
                    <a:p>
                      <a:pPr marL="114300" indent="-114300">
                        <a:buFont typeface="Arial" panose="020B0604020202020204" pitchFamily="34" charset="0"/>
                        <a:buChar char="•"/>
                      </a:pPr>
                      <a:r>
                        <a:rPr lang="en-US" sz="1400" dirty="0" smtClean="0"/>
                        <a:t>Purpose of Service?</a:t>
                      </a:r>
                    </a:p>
                    <a:p>
                      <a:pPr marL="114300" indent="-114300">
                        <a:buFont typeface="Arial" panose="020B0604020202020204" pitchFamily="34" charset="0"/>
                        <a:buChar char="•"/>
                      </a:pPr>
                      <a:r>
                        <a:rPr lang="en-US" sz="1400" baseline="0" dirty="0" smtClean="0"/>
                        <a:t>Why are we changing?</a:t>
                      </a:r>
                    </a:p>
                    <a:p>
                      <a:pPr marL="114300" indent="-114300">
                        <a:buFont typeface="Arial" panose="020B0604020202020204" pitchFamily="34" charset="0"/>
                        <a:buChar char="•"/>
                      </a:pPr>
                      <a:r>
                        <a:rPr lang="en-US" sz="1400" kern="1200" dirty="0" smtClean="0"/>
                        <a:t>Key Information</a:t>
                      </a:r>
                    </a:p>
                    <a:p>
                      <a:pPr marL="114300" indent="-114300">
                        <a:buFont typeface="Arial" panose="020B0604020202020204" pitchFamily="34" charset="0"/>
                        <a:buChar char="•"/>
                      </a:pPr>
                      <a:r>
                        <a:rPr lang="en-US" sz="1400" kern="1200" dirty="0" smtClean="0"/>
                        <a:t>Alignment with</a:t>
                      </a:r>
                      <a:r>
                        <a:rPr lang="en-US" sz="1400" kern="1200" baseline="0" dirty="0" smtClean="0"/>
                        <a:t> global / corporate goals</a:t>
                      </a:r>
                    </a:p>
                    <a:p>
                      <a:pPr marL="114300" marR="0"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dirty="0" smtClean="0"/>
                        <a:t>What does success look like?</a:t>
                      </a:r>
                      <a:endParaRPr lang="en-US" sz="1400" i="0" kern="1200" dirty="0" smtClean="0">
                        <a:solidFill>
                          <a:schemeClr val="dk1"/>
                        </a:solidFill>
                        <a:latin typeface="+mn-lt"/>
                        <a:ea typeface="+mn-ea"/>
                        <a:cs typeface="+mn-cs"/>
                      </a:endParaRPr>
                    </a:p>
                  </a:txBody>
                  <a:tcPr/>
                </a:tc>
                <a:tc>
                  <a:txBody>
                    <a:bodyPr/>
                    <a:lstStyle/>
                    <a:p>
                      <a:pPr marL="115888" lvl="1" indent="-115888" eaLnBrk="1" hangingPunct="1">
                        <a:spcBef>
                          <a:spcPct val="0"/>
                        </a:spcBef>
                        <a:buClrTx/>
                        <a:buFont typeface="Arial" charset="0"/>
                        <a:buChar char="•"/>
                      </a:pPr>
                      <a:r>
                        <a:rPr lang="en-US" altLang="en-US" sz="1400" kern="1200" baseline="0" dirty="0" smtClean="0"/>
                        <a:t>What is changing?</a:t>
                      </a:r>
                    </a:p>
                    <a:p>
                      <a:pPr marL="115888" lvl="1" indent="-115888" eaLnBrk="1" hangingPunct="1">
                        <a:spcBef>
                          <a:spcPct val="0"/>
                        </a:spcBef>
                        <a:buClrTx/>
                        <a:buFont typeface="Arial" charset="0"/>
                        <a:buChar char="•"/>
                      </a:pPr>
                      <a:r>
                        <a:rPr lang="en-US" altLang="en-US" sz="1400" kern="1200" baseline="0" dirty="0" smtClean="0"/>
                        <a:t>What is not changing?</a:t>
                      </a:r>
                    </a:p>
                    <a:p>
                      <a:pPr marL="115888" lvl="1" indent="-115888" algn="l" defTabSz="457200" rtl="0" eaLnBrk="1" latinLnBrk="0" hangingPunct="1">
                        <a:spcBef>
                          <a:spcPct val="0"/>
                        </a:spcBef>
                        <a:buClrTx/>
                        <a:buFont typeface="Arial" charset="0"/>
                        <a:buChar char="•"/>
                      </a:pPr>
                      <a:r>
                        <a:rPr lang="en-US" altLang="en-US" sz="1400" kern="1200" baseline="0" dirty="0" smtClean="0"/>
                        <a:t>What is driving the change?</a:t>
                      </a:r>
                    </a:p>
                    <a:p>
                      <a:pPr marL="115888" lvl="1" indent="-115888" algn="l" defTabSz="457200" rtl="0" eaLnBrk="1" latinLnBrk="0" hangingPunct="1">
                        <a:spcBef>
                          <a:spcPct val="0"/>
                        </a:spcBef>
                        <a:buClrTx/>
                        <a:buFont typeface="Arial" charset="0"/>
                        <a:buChar char="•"/>
                      </a:pPr>
                      <a:r>
                        <a:rPr lang="en-US" altLang="en-US" sz="1400" kern="1200" baseline="0" dirty="0" smtClean="0"/>
                        <a:t>What does success look like?</a:t>
                      </a:r>
                    </a:p>
                    <a:p>
                      <a:pPr marL="115888" lvl="1" indent="-115888" algn="l" defTabSz="457200" rtl="0" eaLnBrk="1" latinLnBrk="0" hangingPunct="1">
                        <a:spcBef>
                          <a:spcPct val="0"/>
                        </a:spcBef>
                        <a:buClrTx/>
                        <a:buFont typeface="Arial" charset="0"/>
                        <a:buChar char="•"/>
                      </a:pPr>
                      <a:r>
                        <a:rPr lang="en-US" altLang="en-US" sz="1400" kern="1200" baseline="0" dirty="0" smtClean="0"/>
                        <a:t>Who is going to lose / gain what?</a:t>
                      </a:r>
                    </a:p>
                    <a:p>
                      <a:pPr marL="115888" lvl="1" indent="-115888" algn="l" defTabSz="457200" rtl="0" eaLnBrk="1" latinLnBrk="0" hangingPunct="1">
                        <a:spcBef>
                          <a:spcPct val="0"/>
                        </a:spcBef>
                        <a:buClrTx/>
                        <a:buFont typeface="Arial" charset="0"/>
                        <a:buChar char="•"/>
                      </a:pPr>
                      <a:r>
                        <a:rPr lang="en-US" altLang="en-US" sz="1400" kern="1200" baseline="0" dirty="0" smtClean="0"/>
                        <a:t>What happens if we (you) do NOT change?</a:t>
                      </a:r>
                    </a:p>
                    <a:p>
                      <a:pPr marL="115888" marR="0" lvl="1" indent="-115888" algn="l" defTabSz="457200" rtl="0" eaLnBrk="1" fontAlgn="auto" latinLnBrk="0" hangingPunct="1">
                        <a:lnSpc>
                          <a:spcPct val="100000"/>
                        </a:lnSpc>
                        <a:spcBef>
                          <a:spcPct val="0"/>
                        </a:spcBef>
                        <a:spcAft>
                          <a:spcPts val="0"/>
                        </a:spcAft>
                        <a:buClrTx/>
                        <a:buSzTx/>
                        <a:buFont typeface="Arial" charset="0"/>
                        <a:buChar char="•"/>
                        <a:tabLst/>
                        <a:defRPr/>
                      </a:pPr>
                      <a:r>
                        <a:rPr lang="en-US" sz="1400" kern="1200" dirty="0" smtClean="0"/>
                        <a:t>What do they need to know to be successful?</a:t>
                      </a:r>
                    </a:p>
                    <a:p>
                      <a:pPr marL="115888" lvl="1" indent="-115888" algn="l" defTabSz="457200" rtl="0" eaLnBrk="1" latinLnBrk="0" hangingPunct="1">
                        <a:spcBef>
                          <a:spcPct val="0"/>
                        </a:spcBef>
                        <a:buClrTx/>
                        <a:buFont typeface="Arial" charset="0"/>
                        <a:buChar char="•"/>
                      </a:pPr>
                      <a:endParaRPr lang="en-US" altLang="en-US" sz="1400" kern="1200" baseline="0" dirty="0" smtClean="0"/>
                    </a:p>
                    <a:p>
                      <a:pPr marL="115888" lvl="1" indent="-115888" algn="l" defTabSz="457200" rtl="0" eaLnBrk="1" latinLnBrk="0" hangingPunct="1">
                        <a:spcBef>
                          <a:spcPct val="0"/>
                        </a:spcBef>
                        <a:buClrTx/>
                        <a:buFont typeface="Arial" charset="0"/>
                        <a:buChar char="•"/>
                      </a:pPr>
                      <a:endParaRPr lang="en-US" sz="1400" kern="1200" baseline="0" dirty="0">
                        <a:solidFill>
                          <a:schemeClr val="dk1"/>
                        </a:solidFill>
                        <a:latin typeface="+mn-lt"/>
                        <a:ea typeface="+mn-ea"/>
                        <a:cs typeface="+mn-cs"/>
                      </a:endParaRPr>
                    </a:p>
                  </a:txBody>
                  <a:tcPr/>
                </a:tc>
                <a:tc>
                  <a:txBody>
                    <a:bodyPr/>
                    <a:lstStyle/>
                    <a:p>
                      <a:pPr marL="114300" indent="-114300">
                        <a:buFont typeface="Arial" panose="020B0604020202020204" pitchFamily="34" charset="0"/>
                        <a:buChar char="•"/>
                        <a:defRPr/>
                      </a:pPr>
                      <a:r>
                        <a:rPr lang="en-US" sz="1400" kern="1200" dirty="0" smtClean="0"/>
                        <a:t>Who is changing?</a:t>
                      </a:r>
                    </a:p>
                    <a:p>
                      <a:pPr marL="114300" indent="-114300">
                        <a:buFont typeface="Arial" panose="020B0604020202020204" pitchFamily="34" charset="0"/>
                        <a:buChar char="•"/>
                        <a:defRPr/>
                      </a:pPr>
                      <a:r>
                        <a:rPr lang="en-US" sz="1400" kern="1200" dirty="0" smtClean="0"/>
                        <a:t>When are they changing?</a:t>
                      </a:r>
                    </a:p>
                    <a:p>
                      <a:pPr marL="114300" indent="-114300">
                        <a:buFont typeface="Arial" panose="020B0604020202020204" pitchFamily="34" charset="0"/>
                        <a:buChar char="•"/>
                        <a:defRPr/>
                      </a:pPr>
                      <a:r>
                        <a:rPr lang="en-US" sz="1400" kern="1200" dirty="0" smtClean="0"/>
                        <a:t>How much are they changing?</a:t>
                      </a:r>
                    </a:p>
                  </a:txBody>
                  <a:tcPr/>
                </a:tc>
              </a:tr>
            </a:tbl>
          </a:graphicData>
        </a:graphic>
      </p:graphicFrame>
      <p:sp>
        <p:nvSpPr>
          <p:cNvPr id="3" name="Rectangle 2"/>
          <p:cNvSpPr/>
          <p:nvPr/>
        </p:nvSpPr>
        <p:spPr>
          <a:xfrm>
            <a:off x="228600" y="5781675"/>
            <a:ext cx="7086600" cy="400110"/>
          </a:xfrm>
          <a:prstGeom prst="rect">
            <a:avLst/>
          </a:prstGeom>
        </p:spPr>
        <p:txBody>
          <a:bodyPr wrap="square">
            <a:spAutoFit/>
          </a:bodyPr>
          <a:lstStyle/>
          <a:p>
            <a:r>
              <a:rPr lang="en-US" altLang="en-US" sz="2000" dirty="0"/>
              <a:t>WHAT ties the People to the Purpose and the Success ?</a:t>
            </a:r>
          </a:p>
        </p:txBody>
      </p:sp>
      <p:sp>
        <p:nvSpPr>
          <p:cNvPr id="7" name="Up Arrow 6"/>
          <p:cNvSpPr/>
          <p:nvPr/>
        </p:nvSpPr>
        <p:spPr>
          <a:xfrm>
            <a:off x="381000" y="4029075"/>
            <a:ext cx="1647825" cy="1519446"/>
          </a:xfrm>
          <a:prstGeom prst="upArrow">
            <a:avLst>
              <a:gd name="adj1" fmla="val 64228"/>
              <a:gd name="adj2" fmla="val 50000"/>
            </a:avLst>
          </a:prstGeom>
          <a:solidFill>
            <a:schemeClr val="tx2">
              <a:lumMod val="20000"/>
              <a:lumOff val="80000"/>
            </a:schemeClr>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457200" y="4691271"/>
            <a:ext cx="1485900" cy="584775"/>
          </a:xfrm>
          <a:prstGeom prst="rect">
            <a:avLst/>
          </a:prstGeom>
          <a:noFill/>
        </p:spPr>
        <p:txBody>
          <a:bodyPr wrap="square" rtlCol="0">
            <a:spAutoFit/>
          </a:bodyPr>
          <a:lstStyle/>
          <a:p>
            <a:pPr algn="ctr"/>
            <a:r>
              <a:rPr lang="en-US" sz="1600" dirty="0"/>
              <a:t>What is </a:t>
            </a:r>
            <a:r>
              <a:rPr lang="en-US" sz="1600" dirty="0" smtClean="0"/>
              <a:t>the </a:t>
            </a:r>
            <a:r>
              <a:rPr lang="en-US" sz="1600" b="1" dirty="0" smtClean="0"/>
              <a:t>PROJECT</a:t>
            </a:r>
            <a:r>
              <a:rPr lang="en-US" sz="1600" dirty="0" smtClean="0"/>
              <a:t>?</a:t>
            </a:r>
            <a:endParaRPr lang="en-US" sz="1600" dirty="0"/>
          </a:p>
        </p:txBody>
      </p:sp>
      <p:sp>
        <p:nvSpPr>
          <p:cNvPr id="9" name="Up Arrow 8"/>
          <p:cNvSpPr/>
          <p:nvPr/>
        </p:nvSpPr>
        <p:spPr>
          <a:xfrm>
            <a:off x="2427510" y="4029075"/>
            <a:ext cx="1647825" cy="1519446"/>
          </a:xfrm>
          <a:prstGeom prst="upArrow">
            <a:avLst>
              <a:gd name="adj1" fmla="val 64228"/>
              <a:gd name="adj2" fmla="val 50000"/>
            </a:avLst>
          </a:prstGeom>
          <a:solidFill>
            <a:schemeClr val="tx2">
              <a:lumMod val="20000"/>
              <a:lumOff val="80000"/>
            </a:schemeClr>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2536368" y="4691271"/>
            <a:ext cx="1485900" cy="584775"/>
          </a:xfrm>
          <a:prstGeom prst="rect">
            <a:avLst/>
          </a:prstGeom>
          <a:noFill/>
        </p:spPr>
        <p:txBody>
          <a:bodyPr wrap="square" rtlCol="0">
            <a:spAutoFit/>
          </a:bodyPr>
          <a:lstStyle/>
          <a:p>
            <a:pPr algn="ctr"/>
            <a:r>
              <a:rPr lang="en-US" sz="1600" b="1" dirty="0" smtClean="0"/>
              <a:t>WHY </a:t>
            </a:r>
            <a:r>
              <a:rPr lang="en-US" sz="1600" dirty="0" smtClean="0"/>
              <a:t>are we changing?</a:t>
            </a:r>
            <a:endParaRPr lang="en-US" sz="1600" dirty="0"/>
          </a:p>
        </p:txBody>
      </p:sp>
      <p:sp>
        <p:nvSpPr>
          <p:cNvPr id="11" name="Up Arrow 10"/>
          <p:cNvSpPr/>
          <p:nvPr/>
        </p:nvSpPr>
        <p:spPr>
          <a:xfrm>
            <a:off x="4811482" y="4067175"/>
            <a:ext cx="1647825" cy="1519446"/>
          </a:xfrm>
          <a:prstGeom prst="upArrow">
            <a:avLst>
              <a:gd name="adj1" fmla="val 64228"/>
              <a:gd name="adj2" fmla="val 50000"/>
            </a:avLst>
          </a:prstGeom>
          <a:solidFill>
            <a:schemeClr val="accent2">
              <a:lumMod val="60000"/>
              <a:lumOff val="40000"/>
            </a:schemeClr>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4887682" y="4729371"/>
            <a:ext cx="1485900" cy="584775"/>
          </a:xfrm>
          <a:prstGeom prst="rect">
            <a:avLst/>
          </a:prstGeom>
          <a:noFill/>
        </p:spPr>
        <p:txBody>
          <a:bodyPr wrap="square" rtlCol="0">
            <a:spAutoFit/>
          </a:bodyPr>
          <a:lstStyle/>
          <a:p>
            <a:pPr algn="ctr"/>
            <a:r>
              <a:rPr lang="en-US" sz="1600" b="1" dirty="0" smtClean="0"/>
              <a:t>WHAT </a:t>
            </a:r>
            <a:r>
              <a:rPr lang="en-US" sz="1600" dirty="0" smtClean="0"/>
              <a:t>we are changing?</a:t>
            </a:r>
            <a:endParaRPr lang="en-US" sz="1600" dirty="0"/>
          </a:p>
        </p:txBody>
      </p:sp>
      <p:sp>
        <p:nvSpPr>
          <p:cNvPr id="13" name="Up Arrow 12"/>
          <p:cNvSpPr/>
          <p:nvPr/>
        </p:nvSpPr>
        <p:spPr>
          <a:xfrm>
            <a:off x="7162800" y="4105275"/>
            <a:ext cx="1647825" cy="1519446"/>
          </a:xfrm>
          <a:prstGeom prst="upArrow">
            <a:avLst>
              <a:gd name="adj1" fmla="val 64228"/>
              <a:gd name="adj2" fmla="val 50000"/>
            </a:avLst>
          </a:prstGeom>
          <a:solidFill>
            <a:schemeClr val="accent2">
              <a:lumMod val="60000"/>
              <a:lumOff val="40000"/>
            </a:schemeClr>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7239000" y="4767471"/>
            <a:ext cx="1485900" cy="584775"/>
          </a:xfrm>
          <a:prstGeom prst="rect">
            <a:avLst/>
          </a:prstGeom>
          <a:noFill/>
        </p:spPr>
        <p:txBody>
          <a:bodyPr wrap="square" rtlCol="0">
            <a:spAutoFit/>
          </a:bodyPr>
          <a:lstStyle/>
          <a:p>
            <a:pPr algn="ctr"/>
            <a:r>
              <a:rPr lang="en-US" sz="1600" b="1" dirty="0" smtClean="0"/>
              <a:t>WHO </a:t>
            </a:r>
            <a:r>
              <a:rPr lang="en-US" sz="1600" dirty="0" smtClean="0"/>
              <a:t>will be changing?</a:t>
            </a:r>
            <a:endParaRPr lang="en-US" sz="1600" dirty="0"/>
          </a:p>
        </p:txBody>
      </p:sp>
      <p:sp>
        <p:nvSpPr>
          <p:cNvPr id="15" name="Curved Down Arrow 14"/>
          <p:cNvSpPr/>
          <p:nvPr/>
        </p:nvSpPr>
        <p:spPr>
          <a:xfrm rot="10800000">
            <a:off x="5595257" y="5396120"/>
            <a:ext cx="2348593" cy="457199"/>
          </a:xfrm>
          <a:prstGeom prst="curvedDownArrow">
            <a:avLst/>
          </a:prstGeom>
          <a:solidFill>
            <a:srgbClr val="F9A635"/>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6" name="Curved Down Arrow 15"/>
          <p:cNvSpPr/>
          <p:nvPr/>
        </p:nvSpPr>
        <p:spPr>
          <a:xfrm rot="10800000">
            <a:off x="3276600" y="5548520"/>
            <a:ext cx="4819650" cy="457199"/>
          </a:xfrm>
          <a:prstGeom prst="curvedDownArrow">
            <a:avLst/>
          </a:prstGeom>
          <a:solidFill>
            <a:srgbClr val="F9A635"/>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7" name="Oval 16"/>
          <p:cNvSpPr/>
          <p:nvPr/>
        </p:nvSpPr>
        <p:spPr>
          <a:xfrm>
            <a:off x="7707086" y="4250876"/>
            <a:ext cx="587828" cy="555172"/>
          </a:xfrm>
          <a:prstGeom prst="ellipse">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1</a:t>
            </a:r>
            <a:endParaRPr lang="en-US" sz="2400" dirty="0">
              <a:solidFill>
                <a:schemeClr val="tx1"/>
              </a:solidFill>
            </a:endParaRPr>
          </a:p>
        </p:txBody>
      </p:sp>
      <p:sp>
        <p:nvSpPr>
          <p:cNvPr id="18" name="Oval 17"/>
          <p:cNvSpPr/>
          <p:nvPr/>
        </p:nvSpPr>
        <p:spPr>
          <a:xfrm>
            <a:off x="5344881" y="4239990"/>
            <a:ext cx="587828" cy="555172"/>
          </a:xfrm>
          <a:prstGeom prst="ellipse">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chemeClr val="tx1"/>
              </a:solidFill>
            </a:endParaRPr>
          </a:p>
        </p:txBody>
      </p:sp>
      <p:sp>
        <p:nvSpPr>
          <p:cNvPr id="19" name="TextBox 18"/>
          <p:cNvSpPr txBox="1"/>
          <p:nvPr/>
        </p:nvSpPr>
        <p:spPr>
          <a:xfrm>
            <a:off x="5355768" y="4294413"/>
            <a:ext cx="572593" cy="461665"/>
          </a:xfrm>
          <a:prstGeom prst="rect">
            <a:avLst/>
          </a:prstGeom>
          <a:noFill/>
        </p:spPr>
        <p:txBody>
          <a:bodyPr wrap="none" rtlCol="0">
            <a:spAutoFit/>
          </a:bodyPr>
          <a:lstStyle/>
          <a:p>
            <a:r>
              <a:rPr lang="en-US" sz="2400" dirty="0" smtClean="0"/>
              <a:t>2,3</a:t>
            </a:r>
            <a:endParaRPr lang="en-US" sz="2400" dirty="0"/>
          </a:p>
        </p:txBody>
      </p:sp>
      <p:sp>
        <p:nvSpPr>
          <p:cNvPr id="21" name="TextBox 20"/>
          <p:cNvSpPr txBox="1"/>
          <p:nvPr/>
        </p:nvSpPr>
        <p:spPr>
          <a:xfrm>
            <a:off x="341540" y="3539218"/>
            <a:ext cx="3795270" cy="461665"/>
          </a:xfrm>
          <a:prstGeom prst="rect">
            <a:avLst/>
          </a:prstGeom>
          <a:solidFill>
            <a:srgbClr val="FFFF00"/>
          </a:solidFill>
        </p:spPr>
        <p:txBody>
          <a:bodyPr wrap="none" rtlCol="0">
            <a:spAutoFit/>
          </a:bodyPr>
          <a:lstStyle/>
          <a:p>
            <a:r>
              <a:rPr lang="en-US" sz="2400" dirty="0" smtClean="0"/>
              <a:t>Populate prior to this activity</a:t>
            </a:r>
            <a:endParaRPr lang="en-US" sz="2400" dirty="0"/>
          </a:p>
        </p:txBody>
      </p:sp>
    </p:spTree>
    <p:extLst>
      <p:ext uri="{BB962C8B-B14F-4D97-AF65-F5344CB8AC3E}">
        <p14:creationId xmlns:p14="http://schemas.microsoft.com/office/powerpoint/2010/main" val="17055589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50" y="369353"/>
            <a:ext cx="8174038" cy="540965"/>
          </a:xfrm>
        </p:spPr>
        <p:txBody>
          <a:bodyPr/>
          <a:lstStyle/>
          <a:p>
            <a:pPr marL="457200" indent="-457200">
              <a:buFont typeface="+mj-lt"/>
              <a:buAutoNum type="arabicPeriod"/>
            </a:pPr>
            <a:r>
              <a:rPr lang="en-US" dirty="0" smtClean="0"/>
              <a:t>Identify Impacted Groups - WHO</a:t>
            </a:r>
            <a:endParaRPr lang="en-US" dirty="0"/>
          </a:p>
        </p:txBody>
      </p:sp>
      <p:sp>
        <p:nvSpPr>
          <p:cNvPr id="7" name="Footer Placeholder 3"/>
          <p:cNvSpPr>
            <a:spLocks noGrp="1"/>
          </p:cNvSpPr>
          <p:nvPr>
            <p:ph type="ftr" sz="quarter" idx="3"/>
          </p:nvPr>
        </p:nvSpPr>
        <p:spPr/>
        <p:txBody>
          <a:bodyPr/>
          <a:lstStyle/>
          <a:p>
            <a:r>
              <a:rPr lang="en-US" dirty="0" smtClean="0"/>
              <a:t>Thorsten Manthey – www.tmanthey.com  –  thorsten@tmanthey.com</a:t>
            </a:r>
            <a:endParaRPr lang="en-US" dirty="0"/>
          </a:p>
        </p:txBody>
      </p:sp>
      <p:sp>
        <p:nvSpPr>
          <p:cNvPr id="8" name="Slide Number Placeholder 4"/>
          <p:cNvSpPr>
            <a:spLocks noGrp="1"/>
          </p:cNvSpPr>
          <p:nvPr>
            <p:ph type="sldNum" sz="quarter" idx="4"/>
          </p:nvPr>
        </p:nvSpPr>
        <p:spPr/>
        <p:txBody>
          <a:bodyPr/>
          <a:lstStyle/>
          <a:p>
            <a:fld id="{1A2DCB2D-F3A1-47AC-A248-15826C4C808C}" type="slidenum">
              <a:rPr lang="en-US" smtClean="0"/>
              <a:pPr/>
              <a:t>8</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480559714"/>
              </p:ext>
            </p:extLst>
          </p:nvPr>
        </p:nvGraphicFramePr>
        <p:xfrm>
          <a:off x="162074" y="1397370"/>
          <a:ext cx="8763000" cy="4063115"/>
        </p:xfrm>
        <a:graphic>
          <a:graphicData uri="http://schemas.openxmlformats.org/drawingml/2006/table">
            <a:tbl>
              <a:tblPr firstRow="1" bandRow="1">
                <a:tableStyleId>{21E4AEA4-8DFA-4A89-87EB-49C32662AFE0}</a:tableStyleId>
              </a:tblPr>
              <a:tblGrid>
                <a:gridCol w="1730829"/>
                <a:gridCol w="1273629"/>
                <a:gridCol w="3069771"/>
                <a:gridCol w="2688771"/>
              </a:tblGrid>
              <a:tr h="344050">
                <a:tc>
                  <a:txBody>
                    <a:bodyPr/>
                    <a:lstStyle/>
                    <a:p>
                      <a:r>
                        <a:rPr lang="en-US" dirty="0" smtClean="0"/>
                        <a:t>Group</a:t>
                      </a:r>
                      <a:endParaRPr lang="en-US" dirty="0"/>
                    </a:p>
                  </a:txBody>
                  <a:tcPr/>
                </a:tc>
                <a:tc>
                  <a:txBody>
                    <a:bodyPr/>
                    <a:lstStyle/>
                    <a:p>
                      <a:r>
                        <a:rPr lang="en-US" dirty="0" smtClean="0"/>
                        <a:t>Contact</a:t>
                      </a:r>
                      <a:endParaRPr lang="en-US" dirty="0"/>
                    </a:p>
                  </a:txBody>
                  <a:tcPr/>
                </a:tc>
                <a:tc>
                  <a:txBody>
                    <a:bodyPr/>
                    <a:lstStyle/>
                    <a:p>
                      <a:r>
                        <a:rPr lang="en-US" dirty="0" smtClean="0"/>
                        <a:t>Description</a:t>
                      </a:r>
                      <a:endParaRPr lang="en-US" dirty="0"/>
                    </a:p>
                  </a:txBody>
                  <a:tcPr/>
                </a:tc>
                <a:tc>
                  <a:txBody>
                    <a:bodyPr/>
                    <a:lstStyle/>
                    <a:p>
                      <a:r>
                        <a:rPr lang="en-US" dirty="0" smtClean="0"/>
                        <a:t>Members</a:t>
                      </a:r>
                      <a:endParaRPr lang="en-US" dirty="0"/>
                    </a:p>
                  </a:txBody>
                  <a:tcPr/>
                </a:tc>
              </a:tr>
              <a:tr h="480727">
                <a:tc>
                  <a:txBody>
                    <a:bodyPr/>
                    <a:lstStyle/>
                    <a:p>
                      <a:r>
                        <a:rPr lang="en-US" sz="1400" dirty="0" smtClean="0"/>
                        <a:t>Service Desk</a:t>
                      </a:r>
                      <a:endParaRPr lang="en-US" sz="1400" dirty="0"/>
                    </a:p>
                  </a:txBody>
                  <a:tcPr/>
                </a:tc>
                <a:tc>
                  <a:txBody>
                    <a:bodyPr/>
                    <a:lstStyle/>
                    <a:p>
                      <a:r>
                        <a:rPr lang="en-US" sz="1400" dirty="0" smtClean="0"/>
                        <a:t>NN</a:t>
                      </a:r>
                      <a:endParaRPr lang="en-US" sz="1400" dirty="0"/>
                    </a:p>
                  </a:txBody>
                  <a:tcPr/>
                </a:tc>
                <a:tc>
                  <a:txBody>
                    <a:bodyPr/>
                    <a:lstStyle/>
                    <a:p>
                      <a:r>
                        <a:rPr lang="en-US" sz="1400" dirty="0" smtClean="0"/>
                        <a:t>Staff</a:t>
                      </a:r>
                      <a:r>
                        <a:rPr lang="en-US" sz="1400" baseline="0" dirty="0" smtClean="0"/>
                        <a:t> supporting the application/ project/ service</a:t>
                      </a:r>
                      <a:endParaRPr lang="en-US" sz="1400" dirty="0"/>
                    </a:p>
                  </a:txBody>
                  <a:tcPr/>
                </a:tc>
                <a:tc>
                  <a:txBody>
                    <a:bodyPr/>
                    <a:lstStyle/>
                    <a:p>
                      <a:r>
                        <a:rPr lang="en-US" sz="1400" dirty="0" smtClean="0"/>
                        <a:t>&lt;list all members&gt;</a:t>
                      </a:r>
                    </a:p>
                    <a:p>
                      <a:endParaRPr lang="en-US" sz="1400" dirty="0"/>
                    </a:p>
                  </a:txBody>
                  <a:tcPr/>
                </a:tc>
              </a:tr>
              <a:tr h="261885">
                <a:tc>
                  <a:txBody>
                    <a:bodyPr/>
                    <a:lstStyle/>
                    <a:p>
                      <a:r>
                        <a:rPr lang="en-US" sz="1400" dirty="0" smtClean="0"/>
                        <a:t>Fulfillment teams</a:t>
                      </a:r>
                      <a:endParaRPr lang="en-US" sz="1400" dirty="0"/>
                    </a:p>
                  </a:txBody>
                  <a:tcPr/>
                </a:tc>
                <a:tc>
                  <a:txBody>
                    <a:bodyPr/>
                    <a:lstStyle/>
                    <a:p>
                      <a:r>
                        <a:rPr lang="en-US" sz="1400" dirty="0" smtClean="0"/>
                        <a:t>NN</a:t>
                      </a:r>
                      <a:endParaRPr lang="en-US" sz="1400" dirty="0"/>
                    </a:p>
                  </a:txBody>
                  <a:tcPr/>
                </a:tc>
                <a:tc>
                  <a:txBody>
                    <a:bodyPr/>
                    <a:lstStyle/>
                    <a:p>
                      <a:r>
                        <a:rPr lang="en-US" sz="1400" dirty="0" smtClean="0"/>
                        <a:t>Teams receiving</a:t>
                      </a:r>
                      <a:r>
                        <a:rPr lang="en-US" sz="1400" baseline="0" dirty="0" smtClean="0"/>
                        <a:t> fulfillment tickets</a:t>
                      </a:r>
                      <a:endParaRPr lang="en-US" sz="1400" dirty="0"/>
                    </a:p>
                  </a:txBody>
                  <a:tcPr/>
                </a:tc>
                <a:tc>
                  <a:txBody>
                    <a:bodyPr/>
                    <a:lstStyle/>
                    <a:p>
                      <a:endParaRPr lang="en-US" sz="1400" dirty="0"/>
                    </a:p>
                  </a:txBody>
                  <a:tcPr/>
                </a:tc>
              </a:tr>
              <a:tr h="678674">
                <a:tc>
                  <a:txBody>
                    <a:bodyPr/>
                    <a:lstStyle/>
                    <a:p>
                      <a:r>
                        <a:rPr lang="en-US" sz="1400" dirty="0" smtClean="0"/>
                        <a:t>Approving Managers</a:t>
                      </a:r>
                      <a:endParaRPr lang="en-US" sz="1400" dirty="0"/>
                    </a:p>
                  </a:txBody>
                  <a:tcPr/>
                </a:tc>
                <a:tc>
                  <a:txBody>
                    <a:bodyPr/>
                    <a:lstStyle/>
                    <a:p>
                      <a:r>
                        <a:rPr lang="en-US" sz="1400" dirty="0" smtClean="0"/>
                        <a:t>NN</a:t>
                      </a:r>
                      <a:endParaRPr lang="en-US" sz="1400" dirty="0"/>
                    </a:p>
                  </a:txBody>
                  <a:tcPr/>
                </a:tc>
                <a:tc>
                  <a:txBody>
                    <a:bodyPr/>
                    <a:lstStyle/>
                    <a:p>
                      <a:r>
                        <a:rPr lang="en-US" sz="1400" dirty="0" smtClean="0"/>
                        <a:t>Who needs to approve the</a:t>
                      </a:r>
                      <a:r>
                        <a:rPr lang="en-US" sz="1400" baseline="0" dirty="0" smtClean="0"/>
                        <a:t> service request</a:t>
                      </a:r>
                      <a:endParaRPr lang="en-US" sz="1400" dirty="0"/>
                    </a:p>
                  </a:txBody>
                  <a:tcPr/>
                </a:tc>
                <a:tc>
                  <a:txBody>
                    <a:bodyPr/>
                    <a:lstStyle/>
                    <a:p>
                      <a:endParaRPr lang="en-US" sz="1400" kern="1200" dirty="0">
                        <a:solidFill>
                          <a:schemeClr val="dk1"/>
                        </a:solidFill>
                        <a:latin typeface="+mn-lt"/>
                        <a:ea typeface="+mn-ea"/>
                        <a:cs typeface="+mn-cs"/>
                      </a:endParaRPr>
                    </a:p>
                  </a:txBody>
                  <a:tcPr/>
                </a:tc>
              </a:tr>
              <a:tr h="678674">
                <a:tc>
                  <a:txBody>
                    <a:bodyPr/>
                    <a:lstStyle/>
                    <a:p>
                      <a:r>
                        <a:rPr lang="en-US" sz="1400" dirty="0" smtClean="0"/>
                        <a:t>Users </a:t>
                      </a:r>
                      <a:endParaRPr lang="en-US" sz="1400" dirty="0"/>
                    </a:p>
                  </a:txBody>
                  <a:tcPr/>
                </a:tc>
                <a:tc>
                  <a:txBody>
                    <a:bodyPr/>
                    <a:lstStyle/>
                    <a:p>
                      <a:r>
                        <a:rPr lang="en-US" sz="1400" dirty="0" smtClean="0"/>
                        <a:t>NN</a:t>
                      </a:r>
                      <a:endParaRPr lang="en-US" sz="1400" dirty="0"/>
                    </a:p>
                  </a:txBody>
                  <a:tcPr/>
                </a:tc>
                <a:tc>
                  <a:txBody>
                    <a:bodyPr/>
                    <a:lstStyle/>
                    <a:p>
                      <a:r>
                        <a:rPr lang="en-US" sz="1400" dirty="0" smtClean="0"/>
                        <a:t>Who</a:t>
                      </a:r>
                      <a:r>
                        <a:rPr lang="en-US" sz="1400" baseline="0" dirty="0" smtClean="0"/>
                        <a:t> will be using the application / service / etc.</a:t>
                      </a:r>
                      <a:endParaRPr lang="en-US" sz="1400" dirty="0"/>
                    </a:p>
                  </a:txBody>
                  <a:tcPr/>
                </a:tc>
                <a:tc>
                  <a:txBody>
                    <a:bodyPr/>
                    <a:lstStyle/>
                    <a:p>
                      <a:endParaRPr lang="en-US" sz="1400" dirty="0"/>
                    </a:p>
                  </a:txBody>
                  <a:tcPr/>
                </a:tc>
              </a:tr>
              <a:tr h="480727">
                <a:tc>
                  <a:txBody>
                    <a:bodyPr/>
                    <a:lstStyle/>
                    <a:p>
                      <a:r>
                        <a:rPr lang="en-US" sz="1400" dirty="0" smtClean="0"/>
                        <a:t>Testers (UAT)</a:t>
                      </a:r>
                      <a:endParaRPr lang="en-US" sz="1400" dirty="0"/>
                    </a:p>
                  </a:txBody>
                  <a:tcPr/>
                </a:tc>
                <a:tc>
                  <a:txBody>
                    <a:bodyPr/>
                    <a:lstStyle/>
                    <a:p>
                      <a:r>
                        <a:rPr lang="en-US" sz="1400" dirty="0" smtClean="0"/>
                        <a:t>NN</a:t>
                      </a:r>
                      <a:endParaRPr lang="en-US" sz="1400" dirty="0"/>
                    </a:p>
                  </a:txBody>
                  <a:tcPr/>
                </a:tc>
                <a:tc>
                  <a:txBody>
                    <a:bodyPr/>
                    <a:lstStyle/>
                    <a:p>
                      <a:r>
                        <a:rPr lang="en-US" sz="1400" dirty="0" smtClean="0"/>
                        <a:t>End users / customers testing the service</a:t>
                      </a:r>
                      <a:endParaRPr lang="en-US" sz="1400" dirty="0"/>
                    </a:p>
                  </a:txBody>
                  <a:tcPr/>
                </a:tc>
                <a:tc>
                  <a:txBody>
                    <a:bodyPr/>
                    <a:lstStyle/>
                    <a:p>
                      <a:endParaRPr lang="en-US" sz="1400" dirty="0"/>
                    </a:p>
                  </a:txBody>
                  <a:tcPr/>
                </a:tc>
              </a:tr>
              <a:tr h="480727">
                <a:tc>
                  <a:txBody>
                    <a:bodyPr/>
                    <a:lstStyle/>
                    <a:p>
                      <a:r>
                        <a:rPr lang="en-US" sz="1400" dirty="0" smtClean="0"/>
                        <a:t>Focus groups</a:t>
                      </a:r>
                      <a:endParaRPr lang="en-US" sz="1400" dirty="0"/>
                    </a:p>
                  </a:txBody>
                  <a:tcPr/>
                </a:tc>
                <a:tc>
                  <a:txBody>
                    <a:bodyPr/>
                    <a:lstStyle/>
                    <a:p>
                      <a:r>
                        <a:rPr lang="en-US" sz="1400" dirty="0" smtClean="0"/>
                        <a:t>NN</a:t>
                      </a:r>
                      <a:endParaRPr lang="en-US" sz="1400" dirty="0"/>
                    </a:p>
                  </a:txBody>
                  <a:tcPr/>
                </a:tc>
                <a:tc>
                  <a:txBody>
                    <a:bodyPr/>
                    <a:lstStyle/>
                    <a:p>
                      <a:r>
                        <a:rPr lang="en-US" sz="1400" dirty="0" smtClean="0"/>
                        <a:t>Users</a:t>
                      </a:r>
                      <a:r>
                        <a:rPr lang="en-US" sz="1400" baseline="0" dirty="0" smtClean="0"/>
                        <a:t> testing the application</a:t>
                      </a:r>
                      <a:endParaRPr lang="en-US" sz="1400" dirty="0"/>
                    </a:p>
                  </a:txBody>
                  <a:tcPr/>
                </a:tc>
                <a:tc>
                  <a:txBody>
                    <a:bodyPr/>
                    <a:lstStyle/>
                    <a:p>
                      <a:endParaRPr lang="en-US" sz="1400" dirty="0"/>
                    </a:p>
                  </a:txBody>
                  <a:tcPr/>
                </a:tc>
              </a:tr>
              <a:tr h="48072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Pilot users</a:t>
                      </a:r>
                    </a:p>
                  </a:txBody>
                  <a:tcPr/>
                </a:tc>
                <a:tc>
                  <a:txBody>
                    <a:bodyPr/>
                    <a:lstStyle/>
                    <a:p>
                      <a:r>
                        <a:rPr lang="en-US" sz="1400" dirty="0" smtClean="0"/>
                        <a:t>NN</a:t>
                      </a:r>
                      <a:endParaRPr lang="en-US" sz="1400" dirty="0"/>
                    </a:p>
                  </a:txBody>
                  <a:tcPr/>
                </a:tc>
                <a:tc>
                  <a:txBody>
                    <a:bodyPr/>
                    <a:lstStyle/>
                    <a:p>
                      <a:r>
                        <a:rPr lang="en-US" sz="1400" dirty="0" smtClean="0"/>
                        <a:t>Early adopters of the application</a:t>
                      </a:r>
                      <a:r>
                        <a:rPr lang="en-US" sz="1400" baseline="0" dirty="0" smtClean="0"/>
                        <a:t> . service</a:t>
                      </a:r>
                      <a:endParaRPr lang="en-US" sz="1400" dirty="0"/>
                    </a:p>
                  </a:txBody>
                  <a:tcPr/>
                </a:tc>
                <a:tc>
                  <a:txBody>
                    <a:bodyPr/>
                    <a:lstStyle/>
                    <a:p>
                      <a:endParaRPr lang="en-US" sz="1400" dirty="0"/>
                    </a:p>
                  </a:txBody>
                  <a:tcPr/>
                </a:tc>
              </a:tr>
            </a:tbl>
          </a:graphicData>
        </a:graphic>
      </p:graphicFrame>
    </p:spTree>
    <p:extLst>
      <p:ext uri="{BB962C8B-B14F-4D97-AF65-F5344CB8AC3E}">
        <p14:creationId xmlns:p14="http://schemas.microsoft.com/office/powerpoint/2010/main" val="7077337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388403"/>
            <a:ext cx="8183563" cy="540965"/>
          </a:xfrm>
        </p:spPr>
        <p:txBody>
          <a:bodyPr/>
          <a:lstStyle/>
          <a:p>
            <a:pPr marL="457200" indent="-457200">
              <a:buFont typeface="+mj-lt"/>
              <a:buAutoNum type="arabicPeriod" startAt="2"/>
            </a:pPr>
            <a:r>
              <a:rPr lang="en-US" dirty="0" smtClean="0"/>
              <a:t>HOW will the Group be impacted</a:t>
            </a:r>
            <a:endParaRPr lang="en-US" dirty="0"/>
          </a:p>
        </p:txBody>
      </p:sp>
      <p:sp>
        <p:nvSpPr>
          <p:cNvPr id="7" name="Footer Placeholder 3"/>
          <p:cNvSpPr>
            <a:spLocks noGrp="1"/>
          </p:cNvSpPr>
          <p:nvPr>
            <p:ph type="ftr" sz="quarter" idx="3"/>
          </p:nvPr>
        </p:nvSpPr>
        <p:spPr/>
        <p:txBody>
          <a:bodyPr/>
          <a:lstStyle/>
          <a:p>
            <a:r>
              <a:rPr lang="en-US" dirty="0" smtClean="0"/>
              <a:t>Thorsten Manthey – www.tmanthey.com  –  thorsten@tmanthey.com</a:t>
            </a:r>
            <a:endParaRPr lang="en-US" dirty="0"/>
          </a:p>
        </p:txBody>
      </p:sp>
      <p:sp>
        <p:nvSpPr>
          <p:cNvPr id="8" name="Slide Number Placeholder 4"/>
          <p:cNvSpPr>
            <a:spLocks noGrp="1"/>
          </p:cNvSpPr>
          <p:nvPr>
            <p:ph type="sldNum" sz="quarter" idx="4"/>
          </p:nvPr>
        </p:nvSpPr>
        <p:spPr/>
        <p:txBody>
          <a:bodyPr/>
          <a:lstStyle/>
          <a:p>
            <a:fld id="{1A2DCB2D-F3A1-47AC-A248-15826C4C808C}" type="slidenum">
              <a:rPr lang="en-US" smtClean="0"/>
              <a:pPr/>
              <a:t>9</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476152460"/>
              </p:ext>
            </p:extLst>
          </p:nvPr>
        </p:nvGraphicFramePr>
        <p:xfrm>
          <a:off x="195942" y="1397000"/>
          <a:ext cx="8795658" cy="3337560"/>
        </p:xfrm>
        <a:graphic>
          <a:graphicData uri="http://schemas.openxmlformats.org/drawingml/2006/table">
            <a:tbl>
              <a:tblPr firstRow="1" bandRow="1">
                <a:tableStyleId>{21E4AEA4-8DFA-4A89-87EB-49C32662AFE0}</a:tableStyleId>
              </a:tblPr>
              <a:tblGrid>
                <a:gridCol w="2340429"/>
                <a:gridCol w="6455229"/>
              </a:tblGrid>
              <a:tr h="370840">
                <a:tc>
                  <a:txBody>
                    <a:bodyPr/>
                    <a:lstStyle/>
                    <a:p>
                      <a:r>
                        <a:rPr lang="en-US" dirty="0" smtClean="0"/>
                        <a:t>Group</a:t>
                      </a:r>
                      <a:endParaRPr lang="en-US" dirty="0"/>
                    </a:p>
                  </a:txBody>
                  <a:tcPr/>
                </a:tc>
                <a:tc>
                  <a:txBody>
                    <a:bodyPr/>
                    <a:lstStyle/>
                    <a:p>
                      <a:r>
                        <a:rPr lang="en-US" dirty="0" smtClean="0"/>
                        <a:t>How is the group Impacted</a:t>
                      </a:r>
                      <a:endParaRPr lang="en-US" dirty="0"/>
                    </a:p>
                  </a:txBody>
                  <a:tcPr/>
                </a:tc>
              </a:tr>
              <a:tr h="370840">
                <a:tc>
                  <a:txBody>
                    <a:bodyPr/>
                    <a:lstStyle/>
                    <a:p>
                      <a:r>
                        <a:rPr lang="en-US" sz="1400" dirty="0" smtClean="0"/>
                        <a:t>Groups identified…</a:t>
                      </a:r>
                      <a:endParaRPr lang="en-US" sz="1400" dirty="0"/>
                    </a:p>
                  </a:txBody>
                  <a:tcPr/>
                </a:tc>
                <a:tc>
                  <a:txBody>
                    <a:bodyPr/>
                    <a:lstStyle/>
                    <a:p>
                      <a:pPr marL="0" indent="0">
                        <a:buFont typeface="Arial" panose="020B0604020202020204" pitchFamily="34" charset="0"/>
                        <a:buNone/>
                      </a:pPr>
                      <a:r>
                        <a:rPr lang="en-US" sz="1400" dirty="0" smtClean="0"/>
                        <a:t>&lt;high level bullet points&gt;</a:t>
                      </a:r>
                      <a:endParaRPr lang="en-US" sz="1400" dirty="0"/>
                    </a:p>
                  </a:txBody>
                  <a:tcPr/>
                </a:tc>
              </a:tr>
              <a:tr h="370840">
                <a:tc>
                  <a:txBody>
                    <a:bodyPr/>
                    <a:lstStyle/>
                    <a:p>
                      <a:endParaRPr lang="en-US" sz="1400" dirty="0"/>
                    </a:p>
                  </a:txBody>
                  <a:tcPr/>
                </a:tc>
                <a:tc>
                  <a:txBody>
                    <a:bodyPr/>
                    <a:lstStyle/>
                    <a:p>
                      <a:pPr marL="285750" indent="-285750">
                        <a:buFont typeface="Arial" panose="020B0604020202020204" pitchFamily="34" charset="0"/>
                        <a:buChar char="•"/>
                      </a:pPr>
                      <a:endParaRPr lang="en-US" sz="1400" dirty="0"/>
                    </a:p>
                  </a:txBody>
                  <a:tcPr/>
                </a:tc>
              </a:tr>
              <a:tr h="370840">
                <a:tc>
                  <a:txBody>
                    <a:bodyPr/>
                    <a:lstStyle/>
                    <a:p>
                      <a:endParaRPr lang="en-US" sz="1400" dirty="0"/>
                    </a:p>
                  </a:txBody>
                  <a:tcPr/>
                </a:tc>
                <a:tc>
                  <a:txBody>
                    <a:bodyPr/>
                    <a:lstStyle/>
                    <a:p>
                      <a:pPr marL="285750" indent="-285750">
                        <a:buFont typeface="Arial" panose="020B0604020202020204" pitchFamily="34" charset="0"/>
                        <a:buChar char="•"/>
                      </a:pPr>
                      <a:endParaRPr lang="en-US" sz="1400" dirty="0"/>
                    </a:p>
                  </a:txBody>
                  <a:tcPr/>
                </a:tc>
              </a:tr>
              <a:tr h="370840">
                <a:tc>
                  <a:txBody>
                    <a:bodyPr/>
                    <a:lstStyle/>
                    <a:p>
                      <a:endParaRPr lang="en-US" sz="1400" dirty="0"/>
                    </a:p>
                  </a:txBody>
                  <a:tcPr/>
                </a:tc>
                <a:tc>
                  <a:txBody>
                    <a:bodyPr/>
                    <a:lstStyle/>
                    <a:p>
                      <a:pPr marL="285750" indent="-285750">
                        <a:buFont typeface="Arial" panose="020B0604020202020204" pitchFamily="34" charset="0"/>
                        <a:buChar char="•"/>
                      </a:pPr>
                      <a:endParaRPr lang="en-US" sz="1400" dirty="0"/>
                    </a:p>
                  </a:txBody>
                  <a:tcPr/>
                </a:tc>
              </a:tr>
              <a:tr h="370840">
                <a:tc>
                  <a:txBody>
                    <a:bodyPr/>
                    <a:lstStyle/>
                    <a:p>
                      <a:endParaRPr lang="en-US" sz="1400" dirty="0"/>
                    </a:p>
                  </a:txBody>
                  <a:tcPr/>
                </a:tc>
                <a:tc>
                  <a:txBody>
                    <a:bodyPr/>
                    <a:lstStyle/>
                    <a:p>
                      <a:endParaRPr lang="en-US" sz="1400" dirty="0"/>
                    </a:p>
                  </a:txBody>
                  <a:tcPr/>
                </a:tc>
              </a:tr>
              <a:tr h="370840">
                <a:tc>
                  <a:txBody>
                    <a:bodyPr/>
                    <a:lstStyle/>
                    <a:p>
                      <a:endParaRPr lang="en-US" sz="1400" dirty="0"/>
                    </a:p>
                  </a:txBody>
                  <a:tcPr/>
                </a:tc>
                <a:tc>
                  <a:txBody>
                    <a:bodyPr/>
                    <a:lstStyle/>
                    <a:p>
                      <a:endParaRPr lang="en-US" sz="1400" dirty="0"/>
                    </a:p>
                  </a:txBody>
                  <a:tcPr/>
                </a:tc>
              </a:tr>
              <a:tr h="370840">
                <a:tc>
                  <a:txBody>
                    <a:bodyPr/>
                    <a:lstStyle/>
                    <a:p>
                      <a:endParaRPr lang="en-US" sz="1400" dirty="0"/>
                    </a:p>
                  </a:txBody>
                  <a:tcPr/>
                </a:tc>
                <a:tc>
                  <a:txBody>
                    <a:bodyPr/>
                    <a:lstStyle/>
                    <a:p>
                      <a:endParaRPr lang="en-US" sz="1400" dirty="0"/>
                    </a:p>
                  </a:txBody>
                  <a:tcPr/>
                </a:tc>
              </a:tr>
              <a:tr h="370840">
                <a:tc>
                  <a:txBody>
                    <a:bodyPr/>
                    <a:lstStyle/>
                    <a:p>
                      <a:endParaRPr lang="en-US" sz="1400" dirty="0"/>
                    </a:p>
                  </a:txBody>
                  <a:tcPr/>
                </a:tc>
                <a:tc>
                  <a:txBody>
                    <a:bodyPr/>
                    <a:lstStyle/>
                    <a:p>
                      <a:endParaRPr lang="en-US" sz="1400" dirty="0"/>
                    </a:p>
                  </a:txBody>
                  <a:tcPr/>
                </a:tc>
              </a:tr>
            </a:tbl>
          </a:graphicData>
        </a:graphic>
      </p:graphicFrame>
    </p:spTree>
    <p:extLst>
      <p:ext uri="{BB962C8B-B14F-4D97-AF65-F5344CB8AC3E}">
        <p14:creationId xmlns:p14="http://schemas.microsoft.com/office/powerpoint/2010/main" val="332984491"/>
      </p:ext>
    </p:extLst>
  </p:cSld>
  <p:clrMapOvr>
    <a:masterClrMapping/>
  </p:clrMapOvr>
  <p:timing>
    <p:tnLst>
      <p:par>
        <p:cTn id="1" dur="indefinite" restart="never" nodeType="tmRoot"/>
      </p:par>
    </p:tnLst>
  </p:timing>
</p:sld>
</file>

<file path=ppt/theme/theme1.xml><?xml version="1.0" encoding="utf-8"?>
<a:theme xmlns:a="http://schemas.openxmlformats.org/drawingml/2006/main" name="Thorsten Manthey">
  <a:themeElements>
    <a:clrScheme name="WellPoint Palette">
      <a:dk1>
        <a:srgbClr val="000000"/>
      </a:dk1>
      <a:lt1>
        <a:sysClr val="window" lastClr="FFFFFF"/>
      </a:lt1>
      <a:dk2>
        <a:srgbClr val="5E5E5E"/>
      </a:dk2>
      <a:lt2>
        <a:srgbClr val="FFFFFF"/>
      </a:lt2>
      <a:accent1>
        <a:srgbClr val="0C2577"/>
      </a:accent1>
      <a:accent2>
        <a:srgbClr val="3D719C"/>
      </a:accent2>
      <a:accent3>
        <a:srgbClr val="FEC246"/>
      </a:accent3>
      <a:accent4>
        <a:srgbClr val="98B460"/>
      </a:accent4>
      <a:accent5>
        <a:srgbClr val="D9D9D9"/>
      </a:accent5>
      <a:accent6>
        <a:srgbClr val="D90026"/>
      </a:accent6>
      <a:hlink>
        <a:srgbClr val="3D719C"/>
      </a:hlink>
      <a:folHlink>
        <a:srgbClr val="FEC246"/>
      </a:folHlink>
    </a:clrScheme>
    <a:fontScheme name="WellPoint">
      <a:majorFont>
        <a:latin typeface="Georgi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solidFill>
        <a:ln>
          <a:noFill/>
        </a:ln>
      </a:spPr>
      <a:bodyPr rtlCol="0" anchor="ctr"/>
      <a:lstStyle>
        <a:defPPr algn="ctr">
          <a:defRPr sz="2000" dirty="0" err="1" smtClean="0">
            <a:solidFill>
              <a:schemeClr val="tx2"/>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WellPoint Palette">
      <a:dk1>
        <a:srgbClr val="000000"/>
      </a:dk1>
      <a:lt1>
        <a:sysClr val="window" lastClr="FFFFFF"/>
      </a:lt1>
      <a:dk2>
        <a:srgbClr val="5E5E5E"/>
      </a:dk2>
      <a:lt2>
        <a:srgbClr val="FFFFFF"/>
      </a:lt2>
      <a:accent1>
        <a:srgbClr val="0C2577"/>
      </a:accent1>
      <a:accent2>
        <a:srgbClr val="3D719C"/>
      </a:accent2>
      <a:accent3>
        <a:srgbClr val="FEC246"/>
      </a:accent3>
      <a:accent4>
        <a:srgbClr val="98B460"/>
      </a:accent4>
      <a:accent5>
        <a:srgbClr val="D9D9D9"/>
      </a:accent5>
      <a:accent6>
        <a:srgbClr val="D90026"/>
      </a:accent6>
      <a:hlink>
        <a:srgbClr val="3D719C"/>
      </a:hlink>
      <a:folHlink>
        <a:srgbClr val="FEC24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WellPoint Palette">
      <a:dk1>
        <a:srgbClr val="000000"/>
      </a:dk1>
      <a:lt1>
        <a:sysClr val="window" lastClr="FFFFFF"/>
      </a:lt1>
      <a:dk2>
        <a:srgbClr val="5E5E5E"/>
      </a:dk2>
      <a:lt2>
        <a:srgbClr val="FFFFFF"/>
      </a:lt2>
      <a:accent1>
        <a:srgbClr val="0C2577"/>
      </a:accent1>
      <a:accent2>
        <a:srgbClr val="3D719C"/>
      </a:accent2>
      <a:accent3>
        <a:srgbClr val="FEC246"/>
      </a:accent3>
      <a:accent4>
        <a:srgbClr val="98B460"/>
      </a:accent4>
      <a:accent5>
        <a:srgbClr val="D9D9D9"/>
      </a:accent5>
      <a:accent6>
        <a:srgbClr val="D90026"/>
      </a:accent6>
      <a:hlink>
        <a:srgbClr val="3D719C"/>
      </a:hlink>
      <a:folHlink>
        <a:srgbClr val="FEC24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687</Words>
  <Application>Microsoft Office PowerPoint</Application>
  <PresentationFormat>On-screen Show (4:3)</PresentationFormat>
  <Paragraphs>149</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Thorsten Manthey</vt:lpstr>
      <vt:lpstr>4Ps – Impacted Groups – Special Tactics</vt:lpstr>
      <vt:lpstr>Approach</vt:lpstr>
      <vt:lpstr>Schedule the following meetings</vt:lpstr>
      <vt:lpstr>WHO is Impacted</vt:lpstr>
      <vt:lpstr>HOW are they Impacted</vt:lpstr>
      <vt:lpstr>WHAT is needed?</vt:lpstr>
      <vt:lpstr>Change Impact Overview – The 4Ps</vt:lpstr>
      <vt:lpstr>Identify Impacted Groups - WHO</vt:lpstr>
      <vt:lpstr>HOW will the Group be impacted</vt:lpstr>
      <vt:lpstr>Identify Particulars &amp; Special Tactics for each of the Groups identified</vt:lpstr>
      <vt:lpstr>Instructions – Particulars &amp; Special Tactics</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2014-10-13T13:55:25Z</dcterms:created>
  <dcterms:modified xsi:type="dcterms:W3CDTF">2014-10-13T21:51:28Z</dcterms:modified>
</cp:coreProperties>
</file>